
<file path=[Content_Types].xml><?xml version="1.0" encoding="utf-8"?>
<Types xmlns="http://schemas.openxmlformats.org/package/2006/content-types">
  <Override PartName="/_rels/.rels" ContentType="application/vnd.openxmlformats-package.relationships+xml"/>
  <Override PartName="/ppt/notesSlides/notesSlide133.xml" ContentType="application/vnd.openxmlformats-officedocument.presentationml.notesSlide+xml"/>
  <Override PartName="/ppt/notesSlides/notesSlide132.xml" ContentType="application/vnd.openxmlformats-officedocument.presentationml.notesSlide+xml"/>
  <Override PartName="/ppt/notesSlides/notesSlide129.xml" ContentType="application/vnd.openxmlformats-officedocument.presentationml.notesSlide+xml"/>
  <Override PartName="/ppt/notesSlides/notesSlide65.xml" ContentType="application/vnd.openxmlformats-officedocument.presentationml.notesSlide+xml"/>
  <Override PartName="/ppt/notesSlides/notesSlide134.xml" ContentType="application/vnd.openxmlformats-officedocument.presentationml.notesSlide+xml"/>
  <Override PartName="/ppt/notesSlides/notesSlide58.xml" ContentType="application/vnd.openxmlformats-officedocument.presentationml.notesSlide+xml"/>
  <Override PartName="/ppt/notesSlides/notesSlide131.xml" ContentType="application/vnd.openxmlformats-officedocument.presentationml.notesSlide+xml"/>
  <Override PartName="/ppt/notesSlides/notesSlide55.xml" ContentType="application/vnd.openxmlformats-officedocument.presentationml.notesSlide+xml"/>
  <Override PartName="/ppt/notesSlides/notesSlide36.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_rels/notesSlide135.xml.rels" ContentType="application/vnd.openxmlformats-package.relationships+xml"/>
  <Override PartName="/ppt/notesSlides/_rels/notesSlide134.xml.rels" ContentType="application/vnd.openxmlformats-package.relationships+xml"/>
  <Override PartName="/ppt/notesSlides/_rels/notesSlide129.xml.rels" ContentType="application/vnd.openxmlformats-package.relationships+xml"/>
  <Override PartName="/ppt/notesSlides/_rels/notesSlide65.xml.rels" ContentType="application/vnd.openxmlformats-package.relationships+xml"/>
  <Override PartName="/ppt/notesSlides/_rels/notesSlide54.xml.rels" ContentType="application/vnd.openxmlformats-package.relationships+xml"/>
  <Override PartName="/ppt/notesSlides/_rels/notesSlide132.xml.rels" ContentType="application/vnd.openxmlformats-package.relationships+xml"/>
  <Override PartName="/ppt/notesSlides/_rels/notesSlide38.xml.rels" ContentType="application/vnd.openxmlformats-package.relationships+xml"/>
  <Override PartName="/ppt/notesSlides/_rels/notesSlide131.xml.rels" ContentType="application/vnd.openxmlformats-package.relationships+xml"/>
  <Override PartName="/ppt/notesSlides/_rels/notesSlide37.xml.rels" ContentType="application/vnd.openxmlformats-package.relationships+xml"/>
  <Override PartName="/ppt/notesSlides/_rels/notesSlide130.xml.rels" ContentType="application/vnd.openxmlformats-package.relationships+xml"/>
  <Override PartName="/ppt/notesSlides/_rels/notesSlide36.xml.rels" ContentType="application/vnd.openxmlformats-package.relationships+xml"/>
  <Override PartName="/ppt/notesSlides/_rels/notesSlide58.xml.rels" ContentType="application/vnd.openxmlformats-package.relationships+xml"/>
  <Override PartName="/ppt/notesSlides/_rels/notesSlide35.xml.rels" ContentType="application/vnd.openxmlformats-package.relationships+xml"/>
  <Override PartName="/ppt/notesSlides/_rels/notesSlide133.xml.rels" ContentType="application/vnd.openxmlformats-package.relationships+xml"/>
  <Override PartName="/ppt/notesSlides/_rels/notesSlide39.xml.rels" ContentType="application/vnd.openxmlformats-package.relationships+xml"/>
  <Override PartName="/ppt/notesSlides/_rels/notesSlide55.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52.xml.rels" ContentType="application/vnd.openxmlformats-package.relationships+xml"/>
  <Override PartName="/ppt/notesSlides/_rels/notesSlide53.xml.rels" ContentType="application/vnd.openxmlformats-package.relationships+xml"/>
  <Override PartName="/ppt/notesSlides/notesSlide41.xml" ContentType="application/vnd.openxmlformats-officedocument.presentationml.notesSlide+xml"/>
  <Override PartName="/ppt/notesSlides/notesSlide130.xml" ContentType="application/vnd.openxmlformats-officedocument.presentationml.notesSlide+xml"/>
  <Override PartName="/ppt/notesSlides/notesSlide54.xml" ContentType="application/vnd.openxmlformats-officedocument.presentationml.notesSlide+xml"/>
  <Override PartName="/ppt/notesSlides/notesSlide39.xml" ContentType="application/vnd.openxmlformats-officedocument.presentationml.notesSlide+xml"/>
  <Override PartName="/ppt/notesSlides/notesSlide135.xml" ContentType="application/vnd.openxmlformats-officedocument.presentationml.notesSlide+xml"/>
  <Override PartName="/ppt/notesSlides/notesSlide40.xml" ContentType="application/vnd.openxmlformats-officedocument.presentationml.notesSlide+xml"/>
  <Override PartName="/ppt/notesSlides/notesSlide37.xml" ContentType="application/vnd.openxmlformats-officedocument.presentationml.notesSlide+xml"/>
  <Override PartName="/ppt/notesSlides/notesSlide52.xml" ContentType="application/vnd.openxmlformats-officedocument.presentationml.notesSlide+xml"/>
  <Override PartName="/ppt/notesSlides/notesSlide38.xml" ContentType="application/vnd.openxmlformats-officedocument.presentationml.notesSlide+xml"/>
  <Override PartName="/ppt/notesSlides/notesSlide53.xml" ContentType="application/vnd.openxmlformats-officedocument.presentationml.notesSlide+xml"/>
  <Override PartName="/ppt/slides/slide135.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34.xml" ContentType="application/vnd.openxmlformats-officedocument.presentationml.slide+xml"/>
  <Override PartName="/ppt/slides/slide99.xml" ContentType="application/vnd.openxmlformats-officedocument.presentationml.slide+xml"/>
  <Override PartName="/ppt/slides/slide133.xml" ContentType="application/vnd.openxmlformats-officedocument.presentationml.slide+xml"/>
  <Override PartName="/ppt/slides/slide98.xml" ContentType="application/vnd.openxmlformats-officedocument.presentationml.slide+xml"/>
  <Override PartName="/ppt/slides/slide132.xml" ContentType="application/vnd.openxmlformats-officedocument.presentationml.slide+xml"/>
  <Override PartName="/ppt/slides/slide9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29.xml" ContentType="application/vnd.openxmlformats-officedocument.presentationml.slide+xml"/>
  <Override PartName="/ppt/slides/slide30.xml" ContentType="application/vnd.openxmlformats-officedocument.presentationml.slide+xml"/>
  <Override PartName="/ppt/slides/slide124.xml" ContentType="application/vnd.openxmlformats-officedocument.presentationml.slide+xml"/>
  <Override PartName="/ppt/slides/slide89.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55.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_rels/slide132.xml.rels" ContentType="application/vnd.openxmlformats-package.relationships+xml"/>
  <Override PartName="/ppt/slides/_rels/slide131.xml.rels" ContentType="application/vnd.openxmlformats-package.relationships+xml"/>
  <Override PartName="/ppt/slides/_rels/slide122.xml.rels" ContentType="application/vnd.openxmlformats-package.relationships+xml"/>
  <Override PartName="/ppt/slides/_rels/slide121.xml.rels" ContentType="application/vnd.openxmlformats-package.relationships+xml"/>
  <Override PartName="/ppt/slides/_rels/slide120.xml.rels" ContentType="application/vnd.openxmlformats-package.relationships+xml"/>
  <Override PartName="/ppt/slides/_rels/slide104.xml.rels" ContentType="application/vnd.openxmlformats-package.relationships+xml"/>
  <Override PartName="/ppt/slides/_rels/slide46.xml.rels" ContentType="application/vnd.openxmlformats-package.relationships+xml"/>
  <Override PartName="/ppt/slides/_rels/slide43.xml.rels" ContentType="application/vnd.openxmlformats-package.relationships+xml"/>
  <Override PartName="/ppt/slides/_rels/slide99.xml.rels" ContentType="application/vnd.openxmlformats-package.relationships+xml"/>
  <Override PartName="/ppt/slides/_rels/slide42.xml.rels" ContentType="application/vnd.openxmlformats-package.relationships+xml"/>
  <Override PartName="/ppt/slides/_rels/slide98.xml.rels" ContentType="application/vnd.openxmlformats-package.relationships+xml"/>
  <Override PartName="/ppt/slides/_rels/slide41.xml.rels" ContentType="application/vnd.openxmlformats-package.relationships+xml"/>
  <Override PartName="/ppt/slides/_rels/slide97.xml.rels" ContentType="application/vnd.openxmlformats-package.relationships+xml"/>
  <Override PartName="/ppt/slides/_rels/slide40.xml.rels" ContentType="application/vnd.openxmlformats-package.relationships+xml"/>
  <Override PartName="/ppt/slides/_rels/slide128.xml.rels" ContentType="application/vnd.openxmlformats-package.relationships+xml"/>
  <Override PartName="/ppt/slides/_rels/slide38.xml.rels" ContentType="application/vnd.openxmlformats-package.relationships+xml"/>
  <Override PartName="/ppt/slides/_rels/slide127.xml.rels" ContentType="application/vnd.openxmlformats-package.relationships+xml"/>
  <Override PartName="/ppt/slides/_rels/slide37.xml.rels" ContentType="application/vnd.openxmlformats-package.relationships+xml"/>
  <Override PartName="/ppt/slides/_rels/slide95.xml.rels" ContentType="application/vnd.openxmlformats-package.relationships+xml"/>
  <Override PartName="/ppt/slides/_rels/slide126.xml.rels" ContentType="application/vnd.openxmlformats-package.relationships+xml"/>
  <Override PartName="/ppt/slides/_rels/slide36.xml.rels" ContentType="application/vnd.openxmlformats-package.relationships+xml"/>
  <Override PartName="/ppt/slides/_rels/slide94.xml.rels" ContentType="application/vnd.openxmlformats-package.relationships+xml"/>
  <Override PartName="/ppt/slides/_rels/slide125.xml.rels" ContentType="application/vnd.openxmlformats-package.relationships+xml"/>
  <Override PartName="/ppt/slides/_rels/slide35.xml.rels" ContentType="application/vnd.openxmlformats-package.relationships+xml"/>
  <Override PartName="/ppt/slides/_rels/slide93.xml.rels" ContentType="application/vnd.openxmlformats-package.relationships+xml"/>
  <Override PartName="/ppt/slides/_rels/slide77.xml.rels" ContentType="application/vnd.openxmlformats-package.relationships+xml"/>
  <Override PartName="/ppt/slides/_rels/slide124.xml.rels" ContentType="application/vnd.openxmlformats-package.relationships+xml"/>
  <Override PartName="/ppt/slides/_rels/slide34.xml.rels" ContentType="application/vnd.openxmlformats-package.relationships+xml"/>
  <Override PartName="/ppt/slides/_rels/slide92.xml.rels" ContentType="application/vnd.openxmlformats-package.relationships+xml"/>
  <Override PartName="/ppt/slides/_rels/slide91.xml.rels" ContentType="application/vnd.openxmlformats-package.relationships+xml"/>
  <Override PartName="/ppt/slides/_rels/slide130.xml.rels" ContentType="application/vnd.openxmlformats-package.relationships+xml"/>
  <Override PartName="/ppt/slides/_rels/slide116.xml.rels" ContentType="application/vnd.openxmlformats-package.relationships+xml"/>
  <Override PartName="/ppt/slides/_rels/slide26.xml.rels" ContentType="application/vnd.openxmlformats-package.relationships+xml"/>
  <Override PartName="/ppt/slides/_rels/slide58.xml.rels" ContentType="application/vnd.openxmlformats-package.relationships+xml"/>
  <Override PartName="/ppt/slides/_rels/slide100.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_rels/slide17.xml.rels" ContentType="application/vnd.openxmlformats-package.relationships+xml"/>
  <Override PartName="/ppt/slides/_rels/slide86.xml.rels" ContentType="application/vnd.openxmlformats-package.relationships+xml"/>
  <Override PartName="/ppt/slides/_rels/slide114.xml.rels" ContentType="application/vnd.openxmlformats-package.relationships+xml"/>
  <Override PartName="/ppt/slides/_rels/slide24.xml.rels" ContentType="application/vnd.openxmlformats-package.relationships+xml"/>
  <Override PartName="/ppt/slides/_rels/slide135.xml.rels" ContentType="application/vnd.openxmlformats-package.relationships+xml"/>
  <Override PartName="/ppt/slides/_rels/slide82.xml.rels" ContentType="application/vnd.openxmlformats-package.relationships+xml"/>
  <Override PartName="/ppt/slides/_rels/slide45.xml.rels" ContentType="application/vnd.openxmlformats-package.relationships+xml"/>
  <Override PartName="/ppt/slides/_rels/slide2.xml.rels" ContentType="application/vnd.openxmlformats-package.relationships+xml"/>
  <Override PartName="/ppt/slides/_rels/slide85.xml.rels" ContentType="application/vnd.openxmlformats-package.relationships+xml"/>
  <Override PartName="/ppt/slides/_rels/slide113.xml.rels" ContentType="application/vnd.openxmlformats-package.relationships+xml"/>
  <Override PartName="/ppt/slides/_rels/slide23.xml.rels" ContentType="application/vnd.openxmlformats-package.relationships+xml"/>
  <Override PartName="/ppt/slides/_rels/slide134.xml.rels" ContentType="application/vnd.openxmlformats-package.relationships+xml"/>
  <Override PartName="/ppt/slides/_rels/slide81.xml.rels" ContentType="application/vnd.openxmlformats-package.relationships+xml"/>
  <Override PartName="/ppt/slides/_rels/slide44.xml.rels" ContentType="application/vnd.openxmlformats-package.relationships+xml"/>
  <Override PartName="/ppt/slides/_rels/slide1.xml.rels" ContentType="application/vnd.openxmlformats-package.relationships+xml"/>
  <Override PartName="/ppt/slides/_rels/slide117.xml.rels" ContentType="application/vnd.openxmlformats-package.relationships+xml"/>
  <Override PartName="/ppt/slides/_rels/slide7.xml.rels" ContentType="application/vnd.openxmlformats-package.relationships+xml"/>
  <Override PartName="/ppt/slides/_rels/slide84.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115.xml.rels" ContentType="application/vnd.openxmlformats-package.relationships+xml"/>
  <Override PartName="/ppt/slides/_rels/slide25.xml.rels" ContentType="application/vnd.openxmlformats-package.relationships+xml"/>
  <Override PartName="/ppt/slides/_rels/slide101.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68.xml.rels" ContentType="application/vnd.openxmlformats-package.relationships+xml"/>
  <Override PartName="/ppt/slides/_rels/slide102.xml.rels" ContentType="application/vnd.openxmlformats-package.relationships+xml"/>
  <Override PartName="/ppt/slides/_rels/slide12.xml.rels" ContentType="application/vnd.openxmlformats-package.relationships+xml"/>
  <Override PartName="/ppt/slides/_rels/slide70.xml.rels" ContentType="application/vnd.openxmlformats-package.relationships+xml"/>
  <Override PartName="/ppt/slides/_rels/slide123.xml.rels" ContentType="application/vnd.openxmlformats-package.relationships+xml"/>
  <Override PartName="/ppt/slides/_rels/slide33.xml.rels" ContentType="application/vnd.openxmlformats-package.relationships+xml"/>
  <Override PartName="/ppt/slides/_rels/slide19.xml.rels" ContentType="application/vnd.openxmlformats-package.relationships+xml"/>
  <Override PartName="/ppt/slides/_rels/slide129.xml.rels" ContentType="application/vnd.openxmlformats-package.relationships+xml"/>
  <Override PartName="/ppt/slides/_rels/slide39.xml.rels" ContentType="application/vnd.openxmlformats-package.relationships+xml"/>
  <Override PartName="/ppt/slides/_rels/slide90.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83.xml.rels" ContentType="application/vnd.openxmlformats-package.relationships+xml"/>
  <Override PartName="/ppt/slides/_rels/slide69.xml.rels" ContentType="application/vnd.openxmlformats-package.relationships+xml"/>
  <Override PartName="/ppt/slides/_rels/slide103.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12.xml.rels" ContentType="application/vnd.openxmlformats-package.relationships+xml"/>
  <Override PartName="/ppt/slides/_rels/slide22.xml.rels" ContentType="application/vnd.openxmlformats-package.relationships+xml"/>
  <Override PartName="/ppt/slides/_rels/slide133.xml.rels" ContentType="application/vnd.openxmlformats-package.relationships+xml"/>
  <Override PartName="/ppt/slides/_rels/slide80.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10.xml.rels" ContentType="application/vnd.openxmlformats-package.relationships+xml"/>
  <Override PartName="/ppt/slides/_rels/slide20.xml.rels" ContentType="application/vnd.openxmlformats-package.relationships+xml"/>
  <Override PartName="/ppt/slides/_rels/slide111.xml.rels" ContentType="application/vnd.openxmlformats-package.relationships+xml"/>
  <Override PartName="/ppt/slides/_rels/slide21.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105.xml.rels" ContentType="application/vnd.openxmlformats-package.relationships+xml"/>
  <Override PartName="/ppt/slides/_rels/slide52.xml.rels" ContentType="application/vnd.openxmlformats-package.relationships+xml"/>
  <Override PartName="/ppt/slides/_rels/slide106.xml.rels" ContentType="application/vnd.openxmlformats-package.relationships+xml"/>
  <Override PartName="/ppt/slides/_rels/slide53.xml.rels" ContentType="application/vnd.openxmlformats-package.relationships+xml"/>
  <Override PartName="/ppt/slides/_rels/slide107.xml.rels" ContentType="application/vnd.openxmlformats-package.relationships+xml"/>
  <Override PartName="/ppt/slides/_rels/slide54.xml.rels" ContentType="application/vnd.openxmlformats-package.relationships+xml"/>
  <Override PartName="/ppt/slides/_rels/slide108.xml.rels" ContentType="application/vnd.openxmlformats-package.relationships+xml"/>
  <Override PartName="/ppt/slides/_rels/slide55.xml.rels" ContentType="application/vnd.openxmlformats-package.relationships+xml"/>
  <Override PartName="/ppt/slides/_rels/slide109.xml.rels" ContentType="application/vnd.openxmlformats-package.relationships+xml"/>
  <Override PartName="/ppt/slides/_rels/slide56.xml.rels" ContentType="application/vnd.openxmlformats-package.relationships+xml"/>
  <Override PartName="/ppt/slides/_rels/slide59.xml.rels" ContentType="application/vnd.openxmlformats-package.relationships+xml"/>
  <Override PartName="/ppt/slides/_rels/slide3.xml.rels" ContentType="application/vnd.openxmlformats-package.relationships+xml"/>
  <Override PartName="/ppt/slides/_rels/slide60.xml.rels" ContentType="application/vnd.openxmlformats-package.relationships+xml"/>
  <Override PartName="/ppt/slides/_rels/slide79.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96.xml.rels" ContentType="application/vnd.openxmlformats-package.relationships+xml"/>
  <Override PartName="/ppt/slides/_rels/slide118.xml.rels" ContentType="application/vnd.openxmlformats-package.relationships+xml"/>
  <Override PartName="/ppt/slides/_rels/slide8.xml.rels" ContentType="application/vnd.openxmlformats-package.relationships+xml"/>
  <Override PartName="/ppt/slides/_rels/slide65.xml.rels" ContentType="application/vnd.openxmlformats-package.relationships+xml"/>
  <Override PartName="/ppt/slides/_rels/slide119.xml.rels" ContentType="application/vnd.openxmlformats-package.relationships+xml"/>
  <Override PartName="/ppt/slides/_rels/slide9.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57.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8.xml.rels" ContentType="application/vnd.openxmlformats-package.relationships+xml"/>
  <Override PartName="/ppt/slides/_rels/slide30.xml.rels" ContentType="application/vnd.openxmlformats-package.relationships+xml"/>
  <Override PartName="/ppt/slides/_rels/slide87.xml.rels" ContentType="application/vnd.openxmlformats-package.relationships+xml"/>
  <Override PartName="/ppt/slides/_rels/slide31.xml.rels" ContentType="application/vnd.openxmlformats-package.relationships+xml"/>
  <Override PartName="/ppt/slides/_rels/slide88.xml.rels" ContentType="application/vnd.openxmlformats-package.relationships+xml"/>
  <Override PartName="/ppt/slides/_rels/slide32.xml.rels" ContentType="application/vnd.openxmlformats-package.relationships+xml"/>
  <Override PartName="/ppt/slides/_rels/slide89.xml.rels" ContentType="application/vnd.openxmlformats-package.relationships+xml"/>
  <Override PartName="/ppt/slides/slide6.xml" ContentType="application/vnd.openxmlformats-officedocument.presentationml.slide+xml"/>
  <Override PartName="/ppt/slides/slide54.xml" ContentType="application/vnd.openxmlformats-officedocument.presentationml.slide+xml"/>
  <Override PartName="/ppt/slides/slide119.xml" ContentType="application/vnd.openxmlformats-officedocument.presentationml.slide+xml"/>
  <Override PartName="/ppt/slides/slide20.xml" ContentType="application/vnd.openxmlformats-officedocument.presentationml.slide+xml"/>
  <Override PartName="/ppt/slides/slide114.xml" ContentType="application/vnd.openxmlformats-officedocument.presentationml.slide+xml"/>
  <Override PartName="/ppt/slides/slide79.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53.xml" ContentType="application/vnd.openxmlformats-officedocument.presentationml.slide+xml"/>
  <Override PartName="/ppt/slides/slide8.xml" ContentType="application/vnd.openxmlformats-officedocument.presentationml.slide+xml"/>
  <Override PartName="/ppt/slides/slide56.xml" ContentType="application/vnd.openxmlformats-officedocument.presentationml.slide+xml"/>
  <Override PartName="/ppt/slides/slide109.xml" ContentType="application/vnd.openxmlformats-officedocument.presentationml.slide+xml"/>
  <Override PartName="/ppt/slides/slide10.xml" ContentType="application/vnd.openxmlformats-officedocument.presentationml.slide+xml"/>
  <Override PartName="/ppt/slides/slide104.xml" ContentType="application/vnd.openxmlformats-officedocument.presentationml.slide+xml"/>
  <Override PartName="/ppt/slides/slide69.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94.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50.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51.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52.xml" ContentType="application/vnd.openxmlformats-officedocument.presentationml.slide+xml"/>
  <Override PartName="/ppt/slides/slide9.xml" ContentType="application/vnd.openxmlformats-officedocument.presentationml.slide+xml"/>
  <Override PartName="/ppt/slides/slide5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0.xml" ContentType="application/vnd.openxmlformats-officedocument.presentationml.slide+xml"/>
  <Override PartName="/ppt/slides/slide16.xml" ContentType="application/vnd.openxmlformats-officedocument.presentationml.slide+xml"/>
  <Override PartName="/ppt/slides/slide91.xml" ContentType="application/vnd.openxmlformats-officedocument.presentationml.slide+xml"/>
  <Override PartName="/ppt/slides/slide17.xml" ContentType="application/vnd.openxmlformats-officedocument.presentationml.slide+xml"/>
  <Override PartName="/ppt/slides/slide92.xml" ContentType="application/vnd.openxmlformats-officedocument.presentationml.slide+xml"/>
  <Override PartName="/ppt/slides/slide18.xml" ContentType="application/vnd.openxmlformats-officedocument.presentationml.slide+xml"/>
  <Override PartName="/ppt/slides/slide93.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100.xml" ContentType="application/vnd.openxmlformats-officedocument.presentationml.slide+xml"/>
  <Override PartName="/ppt/slides/slide65.xml" ContentType="application/vnd.openxmlformats-officedocument.presentationml.slide+xml"/>
  <Override PartName="/ppt/slides/slide101.xml" ContentType="application/vnd.openxmlformats-officedocument.presentationml.slide+xml"/>
  <Override PartName="/ppt/slides/slide66.xml" ContentType="application/vnd.openxmlformats-officedocument.presentationml.slide+xml"/>
  <Override PartName="/ppt/slides/slide102.xml" ContentType="application/vnd.openxmlformats-officedocument.presentationml.slide+xml"/>
  <Override PartName="/ppt/slides/slide67.xml" ContentType="application/vnd.openxmlformats-officedocument.presentationml.slide+xml"/>
  <Override PartName="/ppt/slides/slide103.xml" ContentType="application/vnd.openxmlformats-officedocument.presentationml.slide+xml"/>
  <Override PartName="/ppt/slides/slide68.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110.xml" ContentType="application/vnd.openxmlformats-officedocument.presentationml.slide+xml"/>
  <Override PartName="/ppt/slides/slide75.xml" ContentType="application/vnd.openxmlformats-officedocument.presentationml.slide+xml"/>
  <Override PartName="/ppt/slides/slide111.xml" ContentType="application/vnd.openxmlformats-officedocument.presentationml.slide+xml"/>
  <Override PartName="/ppt/slides/slide76.xml" ContentType="application/vnd.openxmlformats-officedocument.presentationml.slide+xml"/>
  <Override PartName="/ppt/slides/slide112.xml" ContentType="application/vnd.openxmlformats-officedocument.presentationml.slide+xml"/>
  <Override PartName="/ppt/slides/slide77.xml" ContentType="application/vnd.openxmlformats-officedocument.presentationml.slide+xml"/>
  <Override PartName="/ppt/slides/slide113.xml" ContentType="application/vnd.openxmlformats-officedocument.presentationml.slide+xml"/>
  <Override PartName="/ppt/slides/slide7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120.xml" ContentType="application/vnd.openxmlformats-officedocument.presentationml.slide+xml"/>
  <Override PartName="/ppt/slides/slide85.xml" ContentType="application/vnd.openxmlformats-officedocument.presentationml.slide+xml"/>
  <Override PartName="/ppt/slides/slide121.xml" ContentType="application/vnd.openxmlformats-officedocument.presentationml.slide+xml"/>
  <Override PartName="/ppt/slides/slide86.xml" ContentType="application/vnd.openxmlformats-officedocument.presentationml.slide+xml"/>
  <Override PartName="/ppt/slides/slide122.xml" ContentType="application/vnd.openxmlformats-officedocument.presentationml.slide+xml"/>
  <Override PartName="/ppt/slides/slide87.xml" ContentType="application/vnd.openxmlformats-officedocument.presentationml.slide+xml"/>
  <Override PartName="/ppt/slides/slide123.xml" ContentType="application/vnd.openxmlformats-officedocument.presentationml.slide+xml"/>
  <Override PartName="/ppt/slides/slide88.xml" ContentType="application/vnd.openxmlformats-officedocument.presentationml.slide+xml"/>
  <Override PartName="/ppt/slides/slide130.xml" ContentType="application/vnd.openxmlformats-officedocument.presentationml.slide+xml"/>
  <Override PartName="/ppt/slides/slide95.xml" ContentType="application/vnd.openxmlformats-officedocument.presentationml.slide+xml"/>
  <Override PartName="/ppt/slides/slide131.xml" ContentType="application/vnd.openxmlformats-officedocument.presentationml.slide+xml"/>
  <Override PartName="/ppt/slides/slide96.xml" ContentType="application/vnd.openxmlformats-officedocument.presentationml.slide+xml"/>
  <Override PartName="/ppt/_rels/presentation.xml.rels" ContentType="application/vnd.openxmlformats-package.relationships+xml"/>
  <Override PartName="/ppt/media/image222.png" ContentType="image/png"/>
  <Override PartName="/ppt/media/image220.png" ContentType="image/png"/>
  <Override PartName="/ppt/media/image214.png" ContentType="image/png"/>
  <Override PartName="/ppt/media/image206.png" ContentType="image/png"/>
  <Override PartName="/ppt/media/image204.png" ContentType="image/png"/>
  <Override PartName="/ppt/media/image96.png" ContentType="image/png"/>
  <Override PartName="/ppt/media/image88.png" ContentType="image/png"/>
  <Override PartName="/ppt/media/image87.png" ContentType="image/png"/>
  <Override PartName="/ppt/media/image86.png" ContentType="image/png"/>
  <Override PartName="/ppt/media/image201.jpeg" ContentType="image/jpeg"/>
  <Override PartName="/ppt/media/image85.png" ContentType="image/png"/>
  <Override PartName="/ppt/media/image144.jpeg" ContentType="image/jpeg"/>
  <Override PartName="/ppt/media/image82.png" ContentType="image/png"/>
  <Override PartName="/ppt/media/image81.png" ContentType="image/png"/>
  <Override PartName="/ppt/media/image177.jpeg" ContentType="image/jpeg"/>
  <Override PartName="/ppt/media/image80.png" ContentType="image/png"/>
  <Override PartName="/ppt/media/image209.png" ContentType="image/png"/>
  <Override PartName="/ppt/media/image149.png" ContentType="image/png"/>
  <Override PartName="/ppt/media/image78.png" ContentType="image/png"/>
  <Override PartName="/ppt/media/image95.png" ContentType="image/png"/>
  <Override PartName="/ppt/media/image100.png" ContentType="image/png"/>
  <Override PartName="/ppt/media/image176.wmf" ContentType="image/x-wmf"/>
  <Override PartName="/ppt/media/image76.gif" ContentType="image/gif"/>
  <Override PartName="/ppt/media/image205.png" ContentType="image/png"/>
  <Override PartName="/ppt/media/image145.png" ContentType="image/png"/>
  <Override PartName="/ppt/media/image73.png" ContentType="image/png"/>
  <Override PartName="/ppt/media/image75.png" ContentType="image/png"/>
  <Override PartName="/ppt/media/image74.png" ContentType="image/png"/>
  <Override PartName="/ppt/media/image68.png" ContentType="image/png"/>
  <Override PartName="/ppt/media/image231.png" ContentType="image/png"/>
  <Override PartName="/ppt/media/image57.wmf" ContentType="image/x-wmf"/>
  <Override PartName="/ppt/media/image211.png" ContentType="image/png"/>
  <Override PartName="/ppt/media/image151.png" ContentType="image/png"/>
  <Override PartName="/ppt/media/image210.png" ContentType="image/png"/>
  <Override PartName="/ppt/media/image150.png" ContentType="image/png"/>
  <Override PartName="/ppt/media/image66.png" ContentType="image/png"/>
  <Override PartName="/ppt/media/image55.wmf" ContentType="image/x-wmf"/>
  <Override PartName="/ppt/media/image101.jpeg" ContentType="image/jpeg"/>
  <Override PartName="/ppt/media/image65.png" ContentType="image/png"/>
  <Override PartName="/ppt/media/image146.wmf" ContentType="image/x-wmf"/>
  <Override PartName="/ppt/media/image54.wmf" ContentType="image/x-wmf"/>
  <Override PartName="/ppt/media/image62.png" ContentType="image/png"/>
  <Override PartName="/ppt/media/image51.wmf" ContentType="image/x-wmf"/>
  <Override PartName="/ppt/media/image134.jpeg" ContentType="image/jpeg"/>
  <Override PartName="/ppt/media/image154.wmf" ContentType="image/x-wmf"/>
  <Override PartName="/ppt/media/image61.png" ContentType="image/png"/>
  <Override PartName="/ppt/media/image64.wmf" ContentType="image/x-wmf"/>
  <Override PartName="/ppt/media/image175.jpeg" ContentType="image/jpeg"/>
  <Override PartName="/ppt/media/image50.wmf" ContentType="image/x-wmf"/>
  <Override PartName="/ppt/media/image35.jpeg" ContentType="image/jpeg"/>
  <Override PartName="/ppt/media/image49.png" ContentType="image/png"/>
  <Override PartName="/ppt/media/image79.png" ContentType="image/png"/>
  <Override PartName="/ppt/media/image171.jpeg" ContentType="image/jpeg"/>
  <Override PartName="/ppt/media/image20.png" ContentType="image/png"/>
  <Override PartName="/ppt/media/image39.jpeg" ContentType="image/jpeg"/>
  <Override PartName="/ppt/media/image190.png" ContentType="image/png"/>
  <Override PartName="/ppt/media/image5.png" ContentType="image/png"/>
  <Override PartName="/ppt/media/image219.png" ContentType="image/png"/>
  <Override PartName="/ppt/media/image159.png" ContentType="image/png"/>
  <Override PartName="/ppt/media/image94.png" ContentType="image/png"/>
  <Override PartName="/ppt/media/image9.png" ContentType="image/png"/>
  <Override PartName="/ppt/media/image19.png" ContentType="image/png"/>
  <Override PartName="/ppt/media/image189.png" ContentType="image/png"/>
  <Override PartName="/ppt/media/image17.png" ContentType="image/png"/>
  <Override PartName="/ppt/media/image187.png" ContentType="image/png"/>
  <Override PartName="/ppt/media/image91.png" ContentType="image/png"/>
  <Override PartName="/ppt/media/image6.png" ContentType="image/png"/>
  <Override PartName="/ppt/media/image16.png" ContentType="image/png"/>
  <Override PartName="/ppt/media/image186.png" ContentType="image/png"/>
  <Override PartName="/ppt/media/image15.png" ContentType="image/png"/>
  <Override PartName="/ppt/media/image83.jpeg" ContentType="image/jpeg"/>
  <Override PartName="/ppt/media/image185.png" ContentType="image/png"/>
  <Override PartName="/ppt/media/image14.png" ContentType="image/png"/>
  <Override PartName="/ppt/media/image184.png" ContentType="image/png"/>
  <Override PartName="/ppt/media/image13.png" ContentType="image/png"/>
  <Override PartName="/ppt/media/image183.png" ContentType="image/png"/>
  <Override PartName="/ppt/media/image52.wmf" ContentType="image/x-wmf"/>
  <Override PartName="/ppt/media/image11.png" ContentType="image/png"/>
  <Override PartName="/ppt/media/image181.png" ContentType="image/png"/>
  <Override PartName="/ppt/media/image199.png" ContentType="image/png"/>
  <Override PartName="/ppt/media/image4.png" ContentType="image/png"/>
  <Override PartName="/ppt/media/image218.png" ContentType="image/png"/>
  <Override PartName="/ppt/media/image158.png" ContentType="image/png"/>
  <Override PartName="/ppt/media/image217.png" ContentType="image/png"/>
  <Override PartName="/ppt/media/image157.png" ContentType="image/png"/>
  <Override PartName="/ppt/media/image22.png" ContentType="image/png"/>
  <Override PartName="/ppt/media/image192.png" ContentType="image/png"/>
  <Override PartName="/ppt/media/image7.png" ContentType="image/png"/>
  <Override PartName="/ppt/media/image44.jpeg" ContentType="image/jpeg"/>
  <Override PartName="/ppt/media/image2.png" ContentType="image/png"/>
  <Override PartName="/ppt/media/image216.png" ContentType="image/png"/>
  <Override PartName="/ppt/media/image156.png" ContentType="image/png"/>
  <Override PartName="/ppt/media/image21.png" ContentType="image/png"/>
  <Override PartName="/ppt/media/image191.png" ContentType="image/png"/>
  <Override PartName="/ppt/media/image215.png" ContentType="image/png"/>
  <Override PartName="/ppt/media/image155.png" ContentType="image/png"/>
  <Override PartName="/ppt/media/image221.png" ContentType="image/png"/>
  <Override PartName="/ppt/media/image47.wmf" ContentType="image/x-wmf"/>
  <Override PartName="/ppt/media/image8.png" ContentType="image/png"/>
  <Override PartName="/ppt/media/image230.png" ContentType="image/png"/>
  <Override PartName="/ppt/media/image56.wmf" ContentType="image/x-wmf"/>
  <Override PartName="/ppt/media/image170.png" ContentType="image/png"/>
  <Override PartName="/ppt/media/image23.png" ContentType="image/png"/>
  <Override PartName="/ppt/media/image193.png" ContentType="image/png"/>
  <Override PartName="/ppt/media/image69.png" ContentType="image/png"/>
  <Override PartName="/ppt/media/image63.wmf" ContentType="image/x-wmf"/>
  <Override PartName="/ppt/media/image137.jpeg" ContentType="image/jpeg"/>
  <Override PartName="/ppt/media/image212.png" ContentType="image/png"/>
  <Override PartName="/ppt/media/image152.png" ContentType="image/png"/>
  <Override PartName="/ppt/media/image10.png" ContentType="image/png"/>
  <Override PartName="/ppt/media/image38.jpeg" ContentType="image/jpeg"/>
  <Override PartName="/ppt/media/image71.jpeg" ContentType="image/jpeg"/>
  <Override PartName="/ppt/media/image180.png" ContentType="image/png"/>
  <Override PartName="/ppt/media/image99.jpeg" ContentType="image/jpeg"/>
  <Override PartName="/ppt/media/image59.png" ContentType="image/png"/>
  <Override PartName="/ppt/media/image53.wmf" ContentType="image/x-wmf"/>
  <Override PartName="/ppt/media/image136.jpeg" ContentType="image/jpeg"/>
  <Override PartName="/ppt/media/image24.png" ContentType="image/png"/>
  <Override PartName="/ppt/media/image67.jpeg" ContentType="image/jpeg"/>
  <Override PartName="/ppt/media/image194.png" ContentType="image/png"/>
  <Override PartName="/ppt/media/image40.jpeg" ContentType="image/jpeg"/>
  <Override PartName="/ppt/media/image34.jpeg" ContentType="image/jpeg"/>
  <Override PartName="/ppt/media/image70.jpeg" ContentType="image/jpeg"/>
  <Override PartName="/ppt/media/image28.png" ContentType="image/png"/>
  <Override PartName="/ppt/media/image3.png" ContentType="image/png"/>
  <Override PartName="/ppt/media/image198.png" ContentType="image/png"/>
  <Override PartName="/ppt/media/image25.png" ContentType="image/png"/>
  <Override PartName="/ppt/media/image84.jpeg" ContentType="image/jpeg"/>
  <Override PartName="/ppt/media/image90.jpeg" ContentType="image/jpeg"/>
  <Override PartName="/ppt/media/image195.png" ContentType="image/png"/>
  <Override PartName="/ppt/media/image26.png" ContentType="image/png"/>
  <Override PartName="/ppt/media/image1.png" ContentType="image/png"/>
  <Override PartName="/ppt/media/image196.png" ContentType="image/png"/>
  <Override PartName="/ppt/media/image27.png" ContentType="image/png"/>
  <Override PartName="/ppt/media/image29.png" ContentType="image/png"/>
  <Override PartName="/ppt/media/image133.jpeg" ContentType="image/jpeg"/>
  <Override PartName="/ppt/media/image89.png" ContentType="image/png"/>
  <Override PartName="/ppt/media/image139.jpeg" ContentType="image/jpeg"/>
  <Override PartName="/ppt/media/image30.png" ContentType="image/png"/>
  <Override PartName="/ppt/media/image31.png" ContentType="image/png"/>
  <Override PartName="/ppt/media/image12.png" ContentType="image/png"/>
  <Override PartName="/ppt/media/image182.png" ContentType="image/png"/>
  <Override PartName="/ppt/media/image45.jpeg" ContentType="image/jpeg"/>
  <Override PartName="/ppt/media/image32.png" ContentType="image/png"/>
  <Override PartName="/ppt/media/image33.png" ContentType="image/png"/>
  <Override PartName="/ppt/media/image36.jpeg" ContentType="image/jpeg"/>
  <Override PartName="/ppt/media/image72.jpeg" ContentType="image/jpeg"/>
  <Override PartName="/ppt/media/image48.png" ContentType="image/png"/>
  <Override PartName="/ppt/media/image77.png" ContentType="image/png"/>
  <Override PartName="/ppt/media/image37.jpeg" ContentType="image/jpeg"/>
  <Override PartName="/ppt/media/image93.jpeg" ContentType="image/jpeg"/>
  <Override PartName="/ppt/media/image120.png" ContentType="image/png"/>
  <Override PartName="/ppt/media/image41.png" ContentType="image/png"/>
  <Override PartName="/ppt/media/image42.png" ContentType="image/png"/>
  <Override PartName="/ppt/media/image208.jpeg" ContentType="image/jpeg"/>
  <Override PartName="/ppt/media/image43.png" ContentType="image/png"/>
  <Override PartName="/ppt/media/image46.png" ContentType="image/png"/>
  <Override PartName="/ppt/media/image121.jpeg" ContentType="image/jpeg"/>
  <Override PartName="/ppt/media/image97.png" ContentType="image/png"/>
  <Override PartName="/ppt/media/image98.png" ContentType="image/png"/>
  <Override PartName="/ppt/media/image92.jpeg" ContentType="image/jpeg"/>
  <Override PartName="/ppt/media/image103.png" ContentType="image/png"/>
  <Override PartName="/ppt/media/image102.jpeg" ContentType="image/jpeg"/>
  <Override PartName="/ppt/media/image104.png" ContentType="image/png"/>
  <Override PartName="/ppt/media/image105.png" ContentType="image/png"/>
  <Override PartName="/ppt/media/image106.png" ContentType="image/png"/>
  <Override PartName="/ppt/media/image107.jpeg" ContentType="image/jpeg"/>
  <Override PartName="/ppt/media/image108.jpeg" ContentType="image/jpeg"/>
  <Override PartName="/ppt/media/image109.png" ContentType="image/png"/>
  <Override PartName="/ppt/media/image110.png" ContentType="image/png"/>
  <Override PartName="/ppt/media/image111.png" ContentType="image/png"/>
  <Override PartName="/ppt/media/image112.png" ContentType="image/png"/>
  <Override PartName="/ppt/media/image113.png" ContentType="image/png"/>
  <Override PartName="/ppt/media/image114.png" ContentType="image/png"/>
  <Override PartName="/ppt/media/image115.png" ContentType="image/png"/>
  <Override PartName="/ppt/media/image116.png" ContentType="image/png"/>
  <Override PartName="/ppt/media/image117.png" ContentType="image/png"/>
  <Override PartName="/ppt/media/image160.jpeg" ContentType="image/jpeg"/>
  <Override PartName="/ppt/media/image118.jpeg" ContentType="image/jpeg"/>
  <Override PartName="/ppt/media/image224.png" ContentType="image/png"/>
  <Override PartName="/ppt/media/image164.png" ContentType="image/png"/>
  <Override PartName="/ppt/media/image119.png" ContentType="image/png"/>
  <Override PartName="/ppt/media/image122.png" ContentType="image/png"/>
  <Override PartName="/ppt/media/image123.png" ContentType="image/png"/>
  <Override PartName="/ppt/media/image124.png" ContentType="image/png"/>
  <Override PartName="/ppt/media/image125.png" ContentType="image/png"/>
  <Override PartName="/ppt/media/image126.png" ContentType="image/png"/>
  <Override PartName="/ppt/media/image18.jpeg" ContentType="image/jpeg"/>
  <Override PartName="/ppt/media/image127.png" ContentType="image/png"/>
  <Override PartName="/ppt/media/image60.png" ContentType="image/png"/>
  <Override PartName="/ppt/media/image128.jpeg" ContentType="image/jpeg"/>
  <Override PartName="/ppt/media/image161.jpeg" ContentType="image/jpeg"/>
  <Override PartName="/ppt/media/image129.jpeg" ContentType="image/jpeg"/>
  <Override PartName="/ppt/media/image162.jpeg" ContentType="image/jpeg"/>
  <Override PartName="/ppt/media/image130.jpeg" ContentType="image/jpeg"/>
  <Override PartName="/ppt/media/image229.png" ContentType="image/png"/>
  <Override PartName="/ppt/media/image169.png" ContentType="image/png"/>
  <Override PartName="/ppt/media/image131.jpeg" ContentType="image/jpeg"/>
  <Override PartName="/ppt/media/image179.png" ContentType="image/png"/>
  <Override PartName="/ppt/media/image132.png" ContentType="image/png"/>
  <Override PartName="/ppt/media/image138.png" ContentType="image/png"/>
  <Override PartName="/ppt/media/image200.png" ContentType="image/png"/>
  <Override PartName="/ppt/media/image140.png" ContentType="image/png"/>
  <Override PartName="/ppt/media/image135.jpeg" ContentType="image/jpeg"/>
  <Override PartName="/ppt/media/image141.jpeg" ContentType="image/jpeg"/>
  <Override PartName="/ppt/media/image202.png" ContentType="image/png"/>
  <Override PartName="/ppt/media/image142.png" ContentType="image/png"/>
  <Override PartName="/ppt/media/image203.png" ContentType="image/png"/>
  <Override PartName="/ppt/media/image143.png" ContentType="image/png"/>
  <Override PartName="/ppt/media/image207.png" ContentType="image/png"/>
  <Override PartName="/ppt/media/image147.png" ContentType="image/png"/>
  <Override PartName="/ppt/media/image148.png" ContentType="image/png"/>
  <Override PartName="/ppt/media/image213.png" ContentType="image/png"/>
  <Override PartName="/ppt/media/image153.png" ContentType="image/png"/>
  <Override PartName="/ppt/media/image197.jpeg" ContentType="image/jpeg"/>
  <Override PartName="/ppt/media/image223.png" ContentType="image/png"/>
  <Override PartName="/ppt/media/image163.png" ContentType="image/png"/>
  <Override PartName="/ppt/media/image225.png" ContentType="image/png"/>
  <Override PartName="/ppt/media/image165.png" ContentType="image/png"/>
  <Override PartName="/ppt/media/image226.png" ContentType="image/png"/>
  <Override PartName="/ppt/media/image166.png" ContentType="image/png"/>
  <Override PartName="/ppt/media/image227.png" ContentType="image/png"/>
  <Override PartName="/ppt/media/image167.png" ContentType="image/png"/>
  <Override PartName="/ppt/media/image228.png" ContentType="image/png"/>
  <Override PartName="/ppt/media/image168.png" ContentType="image/png"/>
  <Override PartName="/ppt/media/image232.png" ContentType="image/png"/>
  <Override PartName="/ppt/media/image58.wmf" ContentType="image/x-wmf"/>
  <Override PartName="/ppt/media/image172.png" ContentType="image/png"/>
  <Override PartName="/ppt/media/image173.png" ContentType="image/png"/>
  <Override PartName="/ppt/media/image174.png" ContentType="image/png"/>
  <Override PartName="/ppt/media/image178.png" ContentType="image/png"/>
  <Override PartName="/ppt/media/image188.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_rels/slideMaster12.xml.rels" ContentType="application/vnd.openxmlformats-package.relationships+xml"/>
  <Override PartName="/ppt/slideMasters/_rels/slideMaster11.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9.xml.rels" ContentType="application/vnd.openxmlformats-package.relationships+xml"/>
  <Override PartName="/ppt/slideMasters/_rels/slideMaster2.xml.rels" ContentType="application/vnd.openxmlformats-package.relationships+xml"/>
  <Override PartName="/ppt/slideMasters/_rels/slideMaster8.xml.rels" ContentType="application/vnd.openxmlformats-package.relationships+xml"/>
  <Override PartName="/ppt/slideMasters/_rels/slideMaster1.xml.rels" ContentType="application/vnd.openxmlformats-package.relationships+xml"/>
  <Override PartName="/ppt/slideMasters/_rels/slideMaster10.xml.rels" ContentType="application/vnd.openxmlformats-package.relationships+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2.xml" ContentType="application/vnd.openxmlformats-officedocument.presentationml.slideMaster+xml"/>
  <Override PartName="/ppt/slideMasters/slideMaster1.xml" ContentType="application/vnd.openxmlformats-officedocument.presentationml.slideMaster+xml"/>
  <Override PartName="/ppt/slideMasters/slideMaster5.xml" ContentType="application/vnd.openxmlformats-officedocument.presentationml.slideMaster+xml"/>
  <Override PartName="/ppt/slideMasters/slideMaster10.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theme/theme12.xml" ContentType="application/vnd.openxmlformats-officedocument.theme+xml"/>
  <Override PartName="/ppt/theme/theme4.xml" ContentType="application/vnd.openxmlformats-officedocument.theme+xml"/>
  <Override PartName="/ppt/theme/theme11.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13.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2.xml" ContentType="application/vnd.openxmlformats-officedocument.theme+xml"/>
  <Override PartName="/ppt/theme/theme10.xml" ContentType="application/vnd.openxmlformats-officedocument.theme+xml"/>
  <Override PartName="/ppt/slideLayouts/slideLayout139.xml" ContentType="application/vnd.openxmlformats-officedocument.presentationml.slideLayout+xml"/>
  <Override PartName="/ppt/slideLayouts/slideLayout129.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45.xml" ContentType="application/vnd.openxmlformats-officedocument.presentationml.slideLayout+xml"/>
  <Override PartName="/ppt/slideLayouts/slideLayout4.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44.xml" ContentType="application/vnd.openxmlformats-officedocument.presentationml.slideLayout+xml"/>
  <Override PartName="/ppt/slideLayouts/slideLayout35.xml" ContentType="application/vnd.openxmlformats-officedocument.presentationml.slideLayout+xml"/>
  <Override PartName="/ppt/slideLayouts/slideLayout143.xml" ContentType="application/vnd.openxmlformats-officedocument.presentationml.slideLayout+xml"/>
  <Override PartName="/ppt/slideLayouts/slideLayout34.xml" ContentType="application/vnd.openxmlformats-officedocument.presentationml.slideLayout+xml"/>
  <Override PartName="/ppt/slideLayouts/slideLayout142.xml" ContentType="application/vnd.openxmlformats-officedocument.presentationml.slideLayout+xml"/>
  <Override PartName="/ppt/slideLayouts/slideLayout33.xml" ContentType="application/vnd.openxmlformats-officedocument.presentationml.slideLayout+xml"/>
  <Override PartName="/ppt/slideLayouts/slideLayout141.xml" ContentType="application/vnd.openxmlformats-officedocument.presentationml.slideLayout+xml"/>
  <Override PartName="/ppt/slideLayouts/slideLayout32.xml" ContentType="application/vnd.openxmlformats-officedocument.presentationml.slideLayout+xml"/>
  <Override PartName="/ppt/slideLayouts/slideLayout140.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138.xml" ContentType="application/vnd.openxmlformats-officedocument.presentationml.slideLayout+xml"/>
  <Override PartName="/ppt/slideLayouts/slideLayout29.xml" ContentType="application/vnd.openxmlformats-officedocument.presentationml.slideLayout+xml"/>
  <Override PartName="/ppt/slideLayouts/slideLayout137.xml" ContentType="application/vnd.openxmlformats-officedocument.presentationml.slideLayout+xml"/>
  <Override PartName="/ppt/slideLayouts/slideLayout28.xml" ContentType="application/vnd.openxmlformats-officedocument.presentationml.slideLayout+xml"/>
  <Override PartName="/ppt/slideLayouts/slideLayout136.xml" ContentType="application/vnd.openxmlformats-officedocument.presentationml.slideLayout+xml"/>
  <Override PartName="/ppt/slideLayouts/slideLayout27.xml" ContentType="application/vnd.openxmlformats-officedocument.presentationml.slideLayout+xml"/>
  <Override PartName="/ppt/slideLayouts/slideLayout135.xml" ContentType="application/vnd.openxmlformats-officedocument.presentationml.slideLayout+xml"/>
  <Override PartName="/ppt/slideLayouts/slideLayout26.xml" ContentType="application/vnd.openxmlformats-officedocument.presentationml.slideLayout+xml"/>
  <Override PartName="/ppt/slideLayouts/slideLayout134.xml" ContentType="application/vnd.openxmlformats-officedocument.presentationml.slideLayout+xml"/>
  <Override PartName="/ppt/slideLayouts/slideLayout25.xml" ContentType="application/vnd.openxmlformats-officedocument.presentationml.slideLayout+xml"/>
  <Override PartName="/ppt/slideLayouts/slideLayout133.xml" ContentType="application/vnd.openxmlformats-officedocument.presentationml.slideLayout+xml"/>
  <Override PartName="/ppt/slideLayouts/slideLayout24.xml" ContentType="application/vnd.openxmlformats-officedocument.presentationml.slideLayout+xml"/>
  <Override PartName="/ppt/slideLayouts/slideLayout132.xml" ContentType="application/vnd.openxmlformats-officedocument.presentationml.slideLayout+xml"/>
  <Override PartName="/ppt/slideLayouts/slideLayout23.xml" ContentType="application/vnd.openxmlformats-officedocument.presentationml.slideLayout+xml"/>
  <Override PartName="/ppt/slideLayouts/slideLayout130.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26.xml" ContentType="application/vnd.openxmlformats-officedocument.presentationml.slideLayout+xml"/>
  <Override PartName="/ppt/slideLayouts/slideLayout17.xml" ContentType="application/vnd.openxmlformats-officedocument.presentationml.slideLayout+xml"/>
  <Override PartName="/ppt/slideLayouts/slideLayout92.xml" ContentType="application/vnd.openxmlformats-officedocument.presentationml.slideLayout+xml"/>
  <Override PartName="/ppt/slideLayouts/slideLayout110.xml" ContentType="application/vnd.openxmlformats-officedocument.presentationml.slideLayout+xml"/>
  <Override PartName="/ppt/slideLayouts/slideLayout9.xml" ContentType="application/vnd.openxmlformats-officedocument.presentationml.slideLayout+xml"/>
  <Override PartName="/ppt/slideLayouts/slideLayout127.xml" ContentType="application/vnd.openxmlformats-officedocument.presentationml.slideLayout+xml"/>
  <Override PartName="/ppt/slideLayouts/slideLayout18.xml" ContentType="application/vnd.openxmlformats-officedocument.presentationml.slideLayout+xml"/>
  <Override PartName="/ppt/slideLayouts/slideLayout93.xml" ContentType="application/vnd.openxmlformats-officedocument.presentationml.slideLayout+xml"/>
  <Override PartName="/ppt/slideLayouts/slideLayout128.xml" ContentType="application/vnd.openxmlformats-officedocument.presentationml.slideLayout+xml"/>
  <Override PartName="/ppt/slideLayouts/slideLayout19.xml" ContentType="application/vnd.openxmlformats-officedocument.presentationml.slideLayout+xml"/>
  <Override PartName="/ppt/slideLayouts/slideLayout94.xml" ContentType="application/vnd.openxmlformats-officedocument.presentationml.slideLayout+xml"/>
  <Override PartName="/ppt/slideLayouts/slideLayout120.xml" ContentType="application/vnd.openxmlformats-officedocument.presentationml.slideLayout+xml"/>
  <Override PartName="/ppt/slideLayouts/slideLayout11.xml" ContentType="application/vnd.openxmlformats-officedocument.presentationml.slideLayout+xml"/>
  <Override PartName="/ppt/slideLayouts/slideLayout121.xml" ContentType="application/vnd.openxmlformats-officedocument.presentationml.slideLayout+xml"/>
  <Override PartName="/ppt/slideLayouts/slideLayout12.xml" ContentType="application/vnd.openxmlformats-officedocument.presentationml.slideLayout+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Layouts/slideLayout123.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124.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125.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131.xml" ContentType="application/vnd.openxmlformats-officedocument.presentationml.slideLayout+xml"/>
  <Override PartName="/ppt/slideLayouts/slideLayout22.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1.xml" ContentType="application/vnd.openxmlformats-officedocument.presentationml.slideLayout+xml"/>
  <Override PartName="/ppt/slideLayouts/slideLayout57.xml" ContentType="application/vnd.openxmlformats-officedocument.presentationml.slideLayout+xml"/>
  <Override PartName="/ppt/slideLayouts/slideLayout2.xml" ContentType="application/vnd.openxmlformats-officedocument.presentationml.slideLayout+xml"/>
  <Override PartName="/ppt/slideLayouts/slideLayout58.xml" ContentType="application/vnd.openxmlformats-officedocument.presentationml.slideLayout+xml"/>
  <Override PartName="/ppt/slideLayouts/slideLayout3.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0.xml" ContentType="application/vnd.openxmlformats-officedocument.presentationml.slideLayout+xml"/>
  <Override PartName="/ppt/slideLayouts/_rels/slideLayout144.xml.rels" ContentType="application/vnd.openxmlformats-package.relationships+xml"/>
  <Override PartName="/ppt/slideLayouts/_rels/slideLayout143.xml.rels" ContentType="application/vnd.openxmlformats-package.relationships+xml"/>
  <Override PartName="/ppt/slideLayouts/_rels/slideLayout142.xml.rels" ContentType="application/vnd.openxmlformats-package.relationships+xml"/>
  <Override PartName="/ppt/slideLayouts/_rels/slideLayout141.xml.rels" ContentType="application/vnd.openxmlformats-package.relationships+xml"/>
  <Override PartName="/ppt/slideLayouts/_rels/slideLayout139.xml.rels" ContentType="application/vnd.openxmlformats-package.relationships+xml"/>
  <Override PartName="/ppt/slideLayouts/_rels/slideLayout138.xml.rels" ContentType="application/vnd.openxmlformats-package.relationships+xml"/>
  <Override PartName="/ppt/slideLayouts/_rels/slideLayout134.xml.rels" ContentType="application/vnd.openxmlformats-package.relationships+xml"/>
  <Override PartName="/ppt/slideLayouts/_rels/slideLayout133.xml.rels" ContentType="application/vnd.openxmlformats-package.relationships+xml"/>
  <Override PartName="/ppt/slideLayouts/_rels/slideLayout132.xml.rels" ContentType="application/vnd.openxmlformats-package.relationships+xml"/>
  <Override PartName="/ppt/slideLayouts/_rels/slideLayout130.xml.rels" ContentType="application/vnd.openxmlformats-package.relationships+xml"/>
  <Override PartName="/ppt/slideLayouts/_rels/slideLayout126.xml.rels" ContentType="application/vnd.openxmlformats-package.relationships+xml"/>
  <Override PartName="/ppt/slideLayouts/_rels/slideLayout125.xml.rels" ContentType="application/vnd.openxmlformats-package.relationships+xml"/>
  <Override PartName="/ppt/slideLayouts/_rels/slideLayout119.xml.rels" ContentType="application/vnd.openxmlformats-package.relationships+xml"/>
  <Override PartName="/ppt/slideLayouts/_rels/slideLayout110.xml.rels" ContentType="application/vnd.openxmlformats-package.relationships+xml"/>
  <Override PartName="/ppt/slideLayouts/_rels/slideLayout107.xml.rels" ContentType="application/vnd.openxmlformats-package.relationships+xml"/>
  <Override PartName="/ppt/slideLayouts/_rels/slideLayout106.xml.rels" ContentType="application/vnd.openxmlformats-package.relationships+xml"/>
  <Override PartName="/ppt/slideLayouts/_rels/slideLayout46.xml.rels" ContentType="application/vnd.openxmlformats-package.relationships+xml"/>
  <Override PartName="/ppt/slideLayouts/_rels/slideLayout128.xml.rels" ContentType="application/vnd.openxmlformats-package.relationships+xml"/>
  <Override PartName="/ppt/slideLayouts/_rels/slideLayout97.xml.rels" ContentType="application/vnd.openxmlformats-package.relationships+xml"/>
  <Override PartName="/ppt/slideLayouts/_rels/slideLayout40.xml.rels" ContentType="application/vnd.openxmlformats-package.relationships+xml"/>
  <Override PartName="/ppt/slideLayouts/_rels/slideLayout12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40.xml.rels" ContentType="application/vnd.openxmlformats-package.relationships+xml"/>
  <Override PartName="/ppt/slideLayouts/_rels/slideLayout95.xml.rels" ContentType="application/vnd.openxmlformats-package.relationships+xml"/>
  <Override PartName="/ppt/slideLayouts/_rels/slideLayout36.xml.rels" ContentType="application/vnd.openxmlformats-package.relationships+xml"/>
  <Override PartName="/ppt/slideLayouts/_rels/slideLayout94.xml.rels" ContentType="application/vnd.openxmlformats-package.relationships+xml"/>
  <Override PartName="/ppt/slideLayouts/_rels/slideLayout35.xml.rels" ContentType="application/vnd.openxmlformats-package.relationships+xml"/>
  <Override PartName="/ppt/slideLayouts/_rels/slideLayout124.xml.rels" ContentType="application/vnd.openxmlformats-package.relationships+xml"/>
  <Override PartName="/ppt/slideLayouts/_rels/slideLayout93.xml.rels" ContentType="application/vnd.openxmlformats-package.relationships+xml"/>
  <Override PartName="/ppt/slideLayouts/_rels/slideLayout45.xml.rels" ContentType="application/vnd.openxmlformats-package.relationships+xml"/>
  <Override PartName="/ppt/slideLayouts/_rels/slideLayout108.xml.rels" ContentType="application/vnd.openxmlformats-package.relationships+xml"/>
  <Override PartName="/ppt/slideLayouts/_rels/slideLayout77.xml.rels" ContentType="application/vnd.openxmlformats-package.relationships+xml"/>
  <Override PartName="/ppt/slideLayouts/_rels/slideLayout34.xml.rels" ContentType="application/vnd.openxmlformats-package.relationships+xml"/>
  <Override PartName="/ppt/slideLayouts/_rels/slideLayout123.xml.rels" ContentType="application/vnd.openxmlformats-package.relationships+xml"/>
  <Override PartName="/ppt/slideLayouts/_rels/slideLayout92.xml.rels" ContentType="application/vnd.openxmlformats-package.relationships+xml"/>
  <Override PartName="/ppt/slideLayouts/_rels/slideLayout135.xml.rels" ContentType="application/vnd.openxmlformats-package.relationships+xml"/>
  <Override PartName="/ppt/slideLayouts/_rels/slideLayout10.xml.rels" ContentType="application/vnd.openxmlformats-package.relationships+xml"/>
  <Override PartName="/ppt/slideLayouts/_rels/slideLayout58.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82.xml.rels" ContentType="application/vnd.openxmlformats-package.relationships+xml"/>
  <Override PartName="/ppt/slideLayouts/_rels/slideLayout81.xml.rels" ContentType="application/vnd.openxmlformats-package.relationships+xml"/>
  <Override PartName="/ppt/slideLayouts/_rels/slideLayout17.xml.rels" ContentType="application/vnd.openxmlformats-package.relationships+xml"/>
  <Override PartName="/ppt/slideLayouts/_rels/slideLayout44.xml.rels" ContentType="application/vnd.openxmlformats-package.relationships+xml"/>
  <Override PartName="/ppt/slideLayouts/_rels/slideLayout122.xml.rels" ContentType="application/vnd.openxmlformats-package.relationships+xml"/>
  <Override PartName="/ppt/slideLayouts/_rels/slideLayout91.xml.rels" ContentType="application/vnd.openxmlformats-package.relationships+xml"/>
  <Override PartName="/ppt/slideLayouts/_rels/slideLayout9.xml.rels" ContentType="application/vnd.openxmlformats-package.relationships+xml"/>
  <Override PartName="/ppt/slideLayouts/_rels/slideLayout54.xml.rels" ContentType="application/vnd.openxmlformats-package.relationships+xml"/>
  <Override PartName="/ppt/slideLayouts/_rels/slideLayout23.xml.rels" ContentType="application/vnd.openxmlformats-package.relationships+xml"/>
  <Override PartName="/ppt/slideLayouts/_rels/slideLayout2.xml.rels" ContentType="application/vnd.openxmlformats-package.relationships+xml"/>
  <Override PartName="/ppt/slideLayouts/_rels/slideLayout66.xml.rels" ContentType="application/vnd.openxmlformats-package.relationships+xml"/>
  <Override PartName="/ppt/slideLayouts/_rels/slideLayout43.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65.xml.rels" ContentType="application/vnd.openxmlformats-package.relationships+xml"/>
  <Override PartName="/ppt/slideLayouts/_rels/slideLayout99.xml.rels" ContentType="application/vnd.openxmlformats-package.relationships+xml"/>
  <Override PartName="/ppt/slideLayouts/_rels/slideLayout4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129.xml.rels" ContentType="application/vnd.openxmlformats-package.relationships+xml"/>
  <Override PartName="/ppt/slideLayouts/_rels/slideLayout98.xml.rels" ContentType="application/vnd.openxmlformats-package.relationships+xml"/>
  <Override PartName="/ppt/slideLayouts/_rels/slideLayout41.xml.rels" ContentType="application/vnd.openxmlformats-package.relationships+xml"/>
  <Override PartName="/ppt/slideLayouts/_rels/slideLayout26.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24.xml.rels" ContentType="application/vnd.openxmlformats-package.relationships+xml"/>
  <Override PartName="/ppt/slideLayouts/_rels/slideLayout3.xml.rels" ContentType="application/vnd.openxmlformats-package.relationships+xml"/>
  <Override PartName="/ppt/slideLayouts/_rels/slideLayout112.xml.rels" ContentType="application/vnd.openxmlformats-package.relationships+xml"/>
  <Override PartName="/ppt/slideLayouts/_rels/slideLayout67.xml.rels" ContentType="application/vnd.openxmlformats-package.relationships+xml"/>
  <Override PartName="/ppt/slideLayouts/_rels/slideLayout25.xml.rels" ContentType="application/vnd.openxmlformats-package.relationships+xml"/>
  <Override PartName="/ppt/slideLayouts/_rels/slideLayout4.xml.rels" ContentType="application/vnd.openxmlformats-package.relationships+xml"/>
  <Override PartName="/ppt/slideLayouts/_rels/slideLayout113.xml.rels" ContentType="application/vnd.openxmlformats-package.relationships+xml"/>
  <Override PartName="/ppt/slideLayouts/_rels/slideLayout68.xml.rels" ContentType="application/vnd.openxmlformats-package.relationships+xml"/>
  <Override PartName="/ppt/slideLayouts/_rels/slideLayout136.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37.xml.rels" ContentType="application/vnd.openxmlformats-package.relationships+xml"/>
  <Override PartName="/ppt/slideLayouts/_rels/slideLayout12.xml.rels" ContentType="application/vnd.openxmlformats-package.relationships+xml"/>
  <Override PartName="/ppt/slideLayouts/_rels/slideLayout33.xml.rels" ContentType="application/vnd.openxmlformats-package.relationships+xml"/>
  <Override PartName="/ppt/slideLayouts/_rels/slideLayout19.xml.rels" ContentType="application/vnd.openxmlformats-package.relationships+xml"/>
  <Override PartName="/ppt/slideLayouts/_rels/slideLayout121.xml.rels" ContentType="application/vnd.openxmlformats-package.relationships+xml"/>
  <Override PartName="/ppt/slideLayouts/_rels/slideLayout90.xml.rels" ContentType="application/vnd.openxmlformats-package.relationships+xml"/>
  <Override PartName="/ppt/slideLayouts/_rels/slideLayout6.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xml.rels" ContentType="application/vnd.openxmlformats-package.relationships+xml"/>
  <Override PartName="/ppt/slideLayouts/_rels/slideLayout22.xml.rels" ContentType="application/vnd.openxmlformats-package.relationships+xml"/>
  <Override PartName="/ppt/slideLayouts/_rels/slideLayout111.xml.rels" ContentType="application/vnd.openxmlformats-package.relationships+xml"/>
  <Override PartName="/ppt/slideLayouts/_rels/slideLayout80.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64.xml.rels" ContentType="application/vnd.openxmlformats-package.relationships+xml"/>
  <Override PartName="/ppt/slideLayouts/_rels/slideLayout21.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131.xml.rels" ContentType="application/vnd.openxmlformats-package.relationships+xml"/>
  <Override PartName="/ppt/slideLayouts/_rels/slideLayout49.xml.rels" ContentType="application/vnd.openxmlformats-package.relationships+xml"/>
  <Override PartName="/ppt/slideLayouts/_rels/slideLayout51.xml.rels" ContentType="application/vnd.openxmlformats-package.relationships+xml"/>
  <Override PartName="/ppt/slideLayouts/_rels/slideLayout114.xml.rels" ContentType="application/vnd.openxmlformats-package.relationships+xml"/>
  <Override PartName="/ppt/slideLayouts/_rels/slideLayout69.xml.rels" ContentType="application/vnd.openxmlformats-package.relationships+xml"/>
  <Override PartName="/ppt/slideLayouts/_rels/slideLayout83.xml.rels" ContentType="application/vnd.openxmlformats-package.relationships+xml"/>
  <Override PartName="/ppt/slideLayouts/_rels/slideLayout100.xml.rels" ContentType="application/vnd.openxmlformats-package.relationships+xml"/>
  <Override PartName="/ppt/slideLayouts/_rels/slideLayout55.xml.rels" ContentType="application/vnd.openxmlformats-package.relationships+xml"/>
  <Override PartName="/ppt/slideLayouts/_rels/slideLayout101.xml.rels" ContentType="application/vnd.openxmlformats-package.relationships+xml"/>
  <Override PartName="/ppt/slideLayouts/_rels/slideLayout56.xml.rels" ContentType="application/vnd.openxmlformats-package.relationships+xml"/>
  <Override PartName="/ppt/slideLayouts/_rels/slideLayout70.xml.rels" ContentType="application/vnd.openxmlformats-package.relationships+xml"/>
  <Override PartName="/ppt/slideLayouts/_rels/slideLayout59.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02.xml.rels" ContentType="application/vnd.openxmlformats-package.relationships+xml"/>
  <Override PartName="/ppt/slideLayouts/_rels/slideLayout57.xml.rels" ContentType="application/vnd.openxmlformats-package.relationships+xml"/>
  <Override PartName="/ppt/slideLayouts/_rels/slideLayout71.xml.rels" ContentType="application/vnd.openxmlformats-package.relationships+xml"/>
  <Override PartName="/ppt/slideLayouts/_rels/slideLayout103.xml.rels" ContentType="application/vnd.openxmlformats-package.relationships+xml"/>
  <Override PartName="/ppt/slideLayouts/_rels/slideLayout72.xml.rels" ContentType="application/vnd.openxmlformats-package.relationships+xml"/>
  <Override PartName="/ppt/slideLayouts/_rels/slideLayout104.xml.rels" ContentType="application/vnd.openxmlformats-package.relationships+xml"/>
  <Override PartName="/ppt/slideLayouts/_rels/slideLayout73.xml.rels" ContentType="application/vnd.openxmlformats-package.relationships+xml"/>
  <Override PartName="/ppt/slideLayouts/_rels/slideLayout105.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109.xml.rels" ContentType="application/vnd.openxmlformats-package.relationships+xml"/>
  <Override PartName="/ppt/slideLayouts/_rels/slideLayout78.xml.rels" ContentType="application/vnd.openxmlformats-package.relationships+xml"/>
  <Override PartName="/ppt/slideLayouts/_rels/slideLayout115.xml.rels" ContentType="application/vnd.openxmlformats-package.relationships+xml"/>
  <Override PartName="/ppt/slideLayouts/_rels/slideLayout84.xml.rels" ContentType="application/vnd.openxmlformats-package.relationships+xml"/>
  <Override PartName="/ppt/slideLayouts/_rels/slideLayout116.xml.rels" ContentType="application/vnd.openxmlformats-package.relationships+xml"/>
  <Override PartName="/ppt/slideLayouts/_rels/slideLayout85.xml.rels" ContentType="application/vnd.openxmlformats-package.relationships+xml"/>
  <Override PartName="/ppt/slideLayouts/_rels/slideLayout117.xml.rels" ContentType="application/vnd.openxmlformats-package.relationships+xml"/>
  <Override PartName="/ppt/slideLayouts/_rels/slideLayout86.xml.rels" ContentType="application/vnd.openxmlformats-package.relationships+xml"/>
  <Override PartName="/ppt/slideLayouts/_rels/slideLayout118.xml.rels" ContentType="application/vnd.openxmlformats-package.relationships+xml"/>
  <Override PartName="/ppt/slideLayouts/_rels/slideLayout30.xml.rels" ContentType="application/vnd.openxmlformats-package.relationships+xml"/>
  <Override PartName="/ppt/slideLayouts/_rels/slideLayout87.xml.rels" ContentType="application/vnd.openxmlformats-package.relationships+xml"/>
  <Override PartName="/ppt/slideLayouts/_rels/slideLayout31.xml.rels" ContentType="application/vnd.openxmlformats-package.relationships+xml"/>
  <Override PartName="/ppt/slideLayouts/_rels/slideLayout88.xml.rels" ContentType="application/vnd.openxmlformats-package.relationships+xml"/>
  <Override PartName="/ppt/slideLayouts/_rels/slideLayout32.xml.rels" ContentType="application/vnd.openxmlformats-package.relationships+xml"/>
  <Override PartName="/ppt/slideLayouts/_rels/slideLayout89.xml.rels" ContentType="application/vnd.openxmlformats-package.relationships+xml"/>
  <Override PartName="/ppt/slideLayouts/_rels/slideLayout127.xml.rels" ContentType="application/vnd.openxmlformats-package.relationships+xml"/>
  <Override PartName="/ppt/slideLayouts/_rels/slideLayout96.xml.rels" ContentType="application/vnd.openxmlformats-package.relationship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notesMaster" Target="notesMasters/notesMaster1.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slide" Target="slides/slide70.xml"/><Relationship Id="rId85" Type="http://schemas.openxmlformats.org/officeDocument/2006/relationships/slide" Target="slides/slide71.xml"/><Relationship Id="rId86" Type="http://schemas.openxmlformats.org/officeDocument/2006/relationships/slide" Target="slides/slide72.xml"/><Relationship Id="rId87" Type="http://schemas.openxmlformats.org/officeDocument/2006/relationships/slide" Target="slides/slide73.xml"/><Relationship Id="rId88" Type="http://schemas.openxmlformats.org/officeDocument/2006/relationships/slide" Target="slides/slide74.xml"/><Relationship Id="rId89" Type="http://schemas.openxmlformats.org/officeDocument/2006/relationships/slide" Target="slides/slide75.xml"/><Relationship Id="rId90" Type="http://schemas.openxmlformats.org/officeDocument/2006/relationships/slide" Target="slides/slide76.xml"/><Relationship Id="rId91" Type="http://schemas.openxmlformats.org/officeDocument/2006/relationships/slide" Target="slides/slide77.xml"/><Relationship Id="rId92" Type="http://schemas.openxmlformats.org/officeDocument/2006/relationships/slide" Target="slides/slide78.xml"/><Relationship Id="rId93" Type="http://schemas.openxmlformats.org/officeDocument/2006/relationships/slide" Target="slides/slide79.xml"/><Relationship Id="rId94" Type="http://schemas.openxmlformats.org/officeDocument/2006/relationships/slide" Target="slides/slide80.xml"/><Relationship Id="rId95" Type="http://schemas.openxmlformats.org/officeDocument/2006/relationships/slide" Target="slides/slide81.xml"/><Relationship Id="rId96" Type="http://schemas.openxmlformats.org/officeDocument/2006/relationships/slide" Target="slides/slide82.xml"/><Relationship Id="rId97" Type="http://schemas.openxmlformats.org/officeDocument/2006/relationships/slide" Target="slides/slide83.xml"/><Relationship Id="rId98" Type="http://schemas.openxmlformats.org/officeDocument/2006/relationships/slide" Target="slides/slide84.xml"/><Relationship Id="rId99" Type="http://schemas.openxmlformats.org/officeDocument/2006/relationships/slide" Target="slides/slide85.xml"/><Relationship Id="rId100" Type="http://schemas.openxmlformats.org/officeDocument/2006/relationships/slide" Target="slides/slide86.xml"/><Relationship Id="rId101" Type="http://schemas.openxmlformats.org/officeDocument/2006/relationships/slide" Target="slides/slide87.xml"/><Relationship Id="rId102" Type="http://schemas.openxmlformats.org/officeDocument/2006/relationships/slide" Target="slides/slide88.xml"/><Relationship Id="rId103" Type="http://schemas.openxmlformats.org/officeDocument/2006/relationships/slide" Target="slides/slide89.xml"/><Relationship Id="rId104" Type="http://schemas.openxmlformats.org/officeDocument/2006/relationships/slide" Target="slides/slide90.xml"/><Relationship Id="rId105" Type="http://schemas.openxmlformats.org/officeDocument/2006/relationships/slide" Target="slides/slide91.xml"/><Relationship Id="rId106" Type="http://schemas.openxmlformats.org/officeDocument/2006/relationships/slide" Target="slides/slide92.xml"/><Relationship Id="rId107" Type="http://schemas.openxmlformats.org/officeDocument/2006/relationships/slide" Target="slides/slide93.xml"/><Relationship Id="rId108" Type="http://schemas.openxmlformats.org/officeDocument/2006/relationships/slide" Target="slides/slide94.xml"/><Relationship Id="rId109" Type="http://schemas.openxmlformats.org/officeDocument/2006/relationships/slide" Target="slides/slide95.xml"/><Relationship Id="rId110" Type="http://schemas.openxmlformats.org/officeDocument/2006/relationships/slide" Target="slides/slide96.xml"/><Relationship Id="rId111" Type="http://schemas.openxmlformats.org/officeDocument/2006/relationships/slide" Target="slides/slide97.xml"/><Relationship Id="rId112" Type="http://schemas.openxmlformats.org/officeDocument/2006/relationships/slide" Target="slides/slide98.xml"/><Relationship Id="rId113" Type="http://schemas.openxmlformats.org/officeDocument/2006/relationships/slide" Target="slides/slide99.xml"/><Relationship Id="rId114" Type="http://schemas.openxmlformats.org/officeDocument/2006/relationships/slide" Target="slides/slide100.xml"/><Relationship Id="rId115" Type="http://schemas.openxmlformats.org/officeDocument/2006/relationships/slide" Target="slides/slide101.xml"/><Relationship Id="rId116" Type="http://schemas.openxmlformats.org/officeDocument/2006/relationships/slide" Target="slides/slide102.xml"/><Relationship Id="rId117" Type="http://schemas.openxmlformats.org/officeDocument/2006/relationships/slide" Target="slides/slide103.xml"/><Relationship Id="rId118" Type="http://schemas.openxmlformats.org/officeDocument/2006/relationships/slide" Target="slides/slide104.xml"/><Relationship Id="rId119" Type="http://schemas.openxmlformats.org/officeDocument/2006/relationships/slide" Target="slides/slide105.xml"/><Relationship Id="rId120" Type="http://schemas.openxmlformats.org/officeDocument/2006/relationships/slide" Target="slides/slide106.xml"/><Relationship Id="rId121" Type="http://schemas.openxmlformats.org/officeDocument/2006/relationships/slide" Target="slides/slide107.xml"/><Relationship Id="rId122" Type="http://schemas.openxmlformats.org/officeDocument/2006/relationships/slide" Target="slides/slide108.xml"/><Relationship Id="rId123" Type="http://schemas.openxmlformats.org/officeDocument/2006/relationships/slide" Target="slides/slide109.xml"/><Relationship Id="rId124" Type="http://schemas.openxmlformats.org/officeDocument/2006/relationships/slide" Target="slides/slide110.xml"/><Relationship Id="rId125" Type="http://schemas.openxmlformats.org/officeDocument/2006/relationships/slide" Target="slides/slide111.xml"/><Relationship Id="rId126" Type="http://schemas.openxmlformats.org/officeDocument/2006/relationships/slide" Target="slides/slide112.xml"/><Relationship Id="rId127" Type="http://schemas.openxmlformats.org/officeDocument/2006/relationships/slide" Target="slides/slide113.xml"/><Relationship Id="rId128" Type="http://schemas.openxmlformats.org/officeDocument/2006/relationships/slide" Target="slides/slide114.xml"/><Relationship Id="rId129" Type="http://schemas.openxmlformats.org/officeDocument/2006/relationships/slide" Target="slides/slide115.xml"/><Relationship Id="rId130" Type="http://schemas.openxmlformats.org/officeDocument/2006/relationships/slide" Target="slides/slide116.xml"/><Relationship Id="rId131" Type="http://schemas.openxmlformats.org/officeDocument/2006/relationships/slide" Target="slides/slide117.xml"/><Relationship Id="rId132" Type="http://schemas.openxmlformats.org/officeDocument/2006/relationships/slide" Target="slides/slide118.xml"/><Relationship Id="rId133" Type="http://schemas.openxmlformats.org/officeDocument/2006/relationships/slide" Target="slides/slide119.xml"/><Relationship Id="rId134" Type="http://schemas.openxmlformats.org/officeDocument/2006/relationships/slide" Target="slides/slide120.xml"/><Relationship Id="rId135" Type="http://schemas.openxmlformats.org/officeDocument/2006/relationships/slide" Target="slides/slide121.xml"/><Relationship Id="rId136" Type="http://schemas.openxmlformats.org/officeDocument/2006/relationships/slide" Target="slides/slide122.xml"/><Relationship Id="rId137" Type="http://schemas.openxmlformats.org/officeDocument/2006/relationships/slide" Target="slides/slide123.xml"/><Relationship Id="rId138" Type="http://schemas.openxmlformats.org/officeDocument/2006/relationships/slide" Target="slides/slide124.xml"/><Relationship Id="rId139" Type="http://schemas.openxmlformats.org/officeDocument/2006/relationships/slide" Target="slides/slide125.xml"/><Relationship Id="rId140" Type="http://schemas.openxmlformats.org/officeDocument/2006/relationships/slide" Target="slides/slide126.xml"/><Relationship Id="rId141" Type="http://schemas.openxmlformats.org/officeDocument/2006/relationships/slide" Target="slides/slide127.xml"/><Relationship Id="rId142" Type="http://schemas.openxmlformats.org/officeDocument/2006/relationships/slide" Target="slides/slide128.xml"/><Relationship Id="rId143" Type="http://schemas.openxmlformats.org/officeDocument/2006/relationships/slide" Target="slides/slide129.xml"/><Relationship Id="rId144" Type="http://schemas.openxmlformats.org/officeDocument/2006/relationships/slide" Target="slides/slide130.xml"/><Relationship Id="rId145" Type="http://schemas.openxmlformats.org/officeDocument/2006/relationships/slide" Target="slides/slide131.xml"/><Relationship Id="rId146" Type="http://schemas.openxmlformats.org/officeDocument/2006/relationships/slide" Target="slides/slide132.xml"/><Relationship Id="rId147" Type="http://schemas.openxmlformats.org/officeDocument/2006/relationships/slide" Target="slides/slide133.xml"/><Relationship Id="rId148" Type="http://schemas.openxmlformats.org/officeDocument/2006/relationships/slide" Target="slides/slide134.xml"/><Relationship Id="rId149" Type="http://schemas.openxmlformats.org/officeDocument/2006/relationships/slide" Target="slides/slide135.xml"/>
</Relationships>
</file>

<file path=ppt/notesMasters/_rels/notesMaster1.xml.rels><?xml version="1.0" encoding="UTF-8"?>
<Relationships xmlns="http://schemas.openxmlformats.org/package/2006/relationships"><Relationship Id="rId1" Type="http://schemas.openxmlformats.org/officeDocument/2006/relationships/theme" Target="../theme/theme13.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92" name="PlaceHolder 1"/>
          <p:cNvSpPr>
            <a:spLocks noGrp="1"/>
          </p:cNvSpPr>
          <p:nvPr>
            <p:ph type="body"/>
          </p:nvPr>
        </p:nvSpPr>
        <p:spPr>
          <a:xfrm>
            <a:off x="756000" y="5078520"/>
            <a:ext cx="6047640" cy="4811040"/>
          </a:xfrm>
          <a:prstGeom prst="rect">
            <a:avLst/>
          </a:prstGeom>
        </p:spPr>
        <p:txBody>
          <a:bodyPr lIns="0" rIns="0" tIns="0" bIns="0"/>
          <a:p>
            <a:r>
              <a:rPr lang="en-US" sz="2000" spc="-1" strike="noStrike">
                <a:solidFill>
                  <a:srgbClr val="000000"/>
                </a:solidFill>
                <a:uFill>
                  <a:solidFill>
                    <a:srgbClr val="ffffff"/>
                  </a:solidFill>
                </a:uFill>
                <a:latin typeface="Arial"/>
              </a:rPr>
              <a:t>Click to edit the notes format</a:t>
            </a:r>
            <a:endParaRPr lang="en-US" sz="2000" spc="-1" strike="noStrike">
              <a:solidFill>
                <a:srgbClr val="000000"/>
              </a:solidFill>
              <a:uFill>
                <a:solidFill>
                  <a:srgbClr val="ffffff"/>
                </a:solidFill>
              </a:uFill>
              <a:latin typeface="Arial"/>
            </a:endParaRPr>
          </a:p>
        </p:txBody>
      </p:sp>
      <p:sp>
        <p:nvSpPr>
          <p:cNvPr id="493" name="PlaceHolder 2"/>
          <p:cNvSpPr>
            <a:spLocks noGrp="1"/>
          </p:cNvSpPr>
          <p:nvPr>
            <p:ph type="hdr"/>
          </p:nvPr>
        </p:nvSpPr>
        <p:spPr>
          <a:xfrm>
            <a:off x="0" y="0"/>
            <a:ext cx="3280680" cy="534240"/>
          </a:xfrm>
          <a:prstGeom prst="rect">
            <a:avLst/>
          </a:prstGeom>
        </p:spPr>
        <p:txBody>
          <a:bodyPr lIns="0" rIns="0" tIns="0" bIns="0"/>
          <a:p>
            <a:r>
              <a:rPr lang="en-US" sz="1400" spc="-1" strike="noStrike">
                <a:solidFill>
                  <a:srgbClr val="000000"/>
                </a:solidFill>
                <a:uFill>
                  <a:solidFill>
                    <a:srgbClr val="ffffff"/>
                  </a:solidFill>
                </a:uFill>
                <a:latin typeface="Times New Roman"/>
              </a:rPr>
              <a:t>&lt;header&gt;</a:t>
            </a:r>
            <a:endParaRPr lang="en-US" sz="1400" spc="-1" strike="noStrike">
              <a:solidFill>
                <a:srgbClr val="000000"/>
              </a:solidFill>
              <a:uFill>
                <a:solidFill>
                  <a:srgbClr val="ffffff"/>
                </a:solidFill>
              </a:uFill>
              <a:latin typeface="Times New Roman"/>
            </a:endParaRPr>
          </a:p>
        </p:txBody>
      </p:sp>
      <p:sp>
        <p:nvSpPr>
          <p:cNvPr id="494" name="PlaceHolder 3"/>
          <p:cNvSpPr>
            <a:spLocks noGrp="1"/>
          </p:cNvSpPr>
          <p:nvPr>
            <p:ph type="dt"/>
          </p:nvPr>
        </p:nvSpPr>
        <p:spPr>
          <a:xfrm>
            <a:off x="4278960" y="0"/>
            <a:ext cx="3280680" cy="534240"/>
          </a:xfrm>
          <a:prstGeom prst="rect">
            <a:avLst/>
          </a:prstGeom>
        </p:spPr>
        <p:txBody>
          <a:bodyPr lIns="0" rIns="0" tIns="0" bIns="0"/>
          <a:p>
            <a:pPr algn="r"/>
            <a:r>
              <a:rPr lang="en-US" sz="1400" spc="-1" strike="noStrike">
                <a:solidFill>
                  <a:srgbClr val="000000"/>
                </a:solidFill>
                <a:uFill>
                  <a:solidFill>
                    <a:srgbClr val="ffffff"/>
                  </a:solidFill>
                </a:uFill>
                <a:latin typeface="Times New Roman"/>
              </a:rPr>
              <a:t>&lt;date/time&gt;</a:t>
            </a:r>
            <a:endParaRPr lang="en-US" sz="1400" spc="-1" strike="noStrike">
              <a:solidFill>
                <a:srgbClr val="000000"/>
              </a:solidFill>
              <a:uFill>
                <a:solidFill>
                  <a:srgbClr val="ffffff"/>
                </a:solidFill>
              </a:uFill>
              <a:latin typeface="Times New Roman"/>
            </a:endParaRPr>
          </a:p>
        </p:txBody>
      </p:sp>
      <p:sp>
        <p:nvSpPr>
          <p:cNvPr id="495" name="PlaceHolder 4"/>
          <p:cNvSpPr>
            <a:spLocks noGrp="1"/>
          </p:cNvSpPr>
          <p:nvPr>
            <p:ph type="ftr"/>
          </p:nvPr>
        </p:nvSpPr>
        <p:spPr>
          <a:xfrm>
            <a:off x="0" y="10157400"/>
            <a:ext cx="3280680" cy="534240"/>
          </a:xfrm>
          <a:prstGeom prst="rect">
            <a:avLst/>
          </a:prstGeom>
        </p:spPr>
        <p:txBody>
          <a:bodyPr lIns="0" rIns="0" tIns="0" bIns="0" anchor="b"/>
          <a:p>
            <a:r>
              <a:rPr lang="en-US" sz="1400" spc="-1" strike="noStrike">
                <a:solidFill>
                  <a:srgbClr val="000000"/>
                </a:solidFill>
                <a:uFill>
                  <a:solidFill>
                    <a:srgbClr val="ffffff"/>
                  </a:solidFill>
                </a:uFill>
                <a:latin typeface="Times New Roman"/>
              </a:rPr>
              <a:t>&lt;footer&gt;</a:t>
            </a:r>
            <a:endParaRPr lang="en-US" sz="1400" spc="-1" strike="noStrike">
              <a:solidFill>
                <a:srgbClr val="000000"/>
              </a:solidFill>
              <a:uFill>
                <a:solidFill>
                  <a:srgbClr val="ffffff"/>
                </a:solidFill>
              </a:uFill>
              <a:latin typeface="Times New Roman"/>
            </a:endParaRPr>
          </a:p>
        </p:txBody>
      </p:sp>
      <p:sp>
        <p:nvSpPr>
          <p:cNvPr id="496" name="PlaceHolder 5"/>
          <p:cNvSpPr>
            <a:spLocks noGrp="1"/>
          </p:cNvSpPr>
          <p:nvPr>
            <p:ph type="sldNum"/>
          </p:nvPr>
        </p:nvSpPr>
        <p:spPr>
          <a:xfrm>
            <a:off x="4278960" y="10157400"/>
            <a:ext cx="3280680" cy="534240"/>
          </a:xfrm>
          <a:prstGeom prst="rect">
            <a:avLst/>
          </a:prstGeom>
        </p:spPr>
        <p:txBody>
          <a:bodyPr lIns="0" rIns="0" tIns="0" bIns="0" anchor="b"/>
          <a:p>
            <a:pPr algn="r"/>
            <a:fld id="{0058FE30-1898-4BA8-A5B6-24015EF96FAA}" type="slidenum">
              <a:rPr lang="en-US" sz="1400" spc="-1" strike="noStrike">
                <a:solidFill>
                  <a:srgbClr val="000000"/>
                </a:solidFill>
                <a:uFill>
                  <a:solidFill>
                    <a:srgbClr val="ffffff"/>
                  </a:solidFill>
                </a:uFill>
                <a:latin typeface="Times New Roman"/>
              </a:rPr>
              <a:t>&lt;number&gt;</a:t>
            </a:fld>
            <a:endParaRPr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29.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
</Relationships>
</file>

<file path=ppt/notesSlides/_rels/notesSlide130.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
</Relationships>
</file>

<file path=ppt/notesSlides/_rels/notesSlide131.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
</Relationships>
</file>

<file path=ppt/notesSlides/_rels/notesSlide132.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
</Relationships>
</file>

<file path=ppt/notesSlides/_rels/notesSlide133.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
</Relationships>
</file>

<file path=ppt/notesSlides/_rels/notesSlide134.xml.rels><?xml version="1.0" encoding="UTF-8"?>
<Relationships xmlns="http://schemas.openxmlformats.org/package/2006/relationships"><Relationship Id="rId1" Type="http://schemas.openxmlformats.org/officeDocument/2006/relationships/slide" Target="../slides/slide134.xml"/><Relationship Id="rId2" Type="http://schemas.openxmlformats.org/officeDocument/2006/relationships/notesMaster" Target="../notesMasters/notesMaster1.xml"/>
</Relationships>
</file>

<file path=ppt/notesSlides/_rels/notesSlide135.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notesSlide1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78" name="TextShape 1"/>
          <p:cNvSpPr txBox="1"/>
          <p:nvPr/>
        </p:nvSpPr>
        <p:spPr>
          <a:xfrm>
            <a:off x="3884760" y="8685360"/>
            <a:ext cx="2971440" cy="456840"/>
          </a:xfrm>
          <a:prstGeom prst="rect">
            <a:avLst/>
          </a:prstGeom>
          <a:noFill/>
          <a:ln>
            <a:noFill/>
          </a:ln>
        </p:spPr>
        <p:txBody>
          <a:bodyPr anchor="b"/>
          <a:p>
            <a:pPr algn="r">
              <a:lnSpc>
                <a:spcPct val="100000"/>
              </a:lnSpc>
            </a:pPr>
            <a:fld id="{4AF077A4-5F77-4F6B-B7C3-4ABD3B2BB49B}" type="slidenum">
              <a:rPr lang="en-US" sz="1200" spc="-1" strike="noStrike">
                <a:solidFill>
                  <a:srgbClr val="000000"/>
                </a:solidFill>
                <a:uFill>
                  <a:solidFill>
                    <a:srgbClr val="ffffff"/>
                  </a:solidFill>
                </a:uFill>
                <a:latin typeface="Times New Roman"/>
              </a:rPr>
              <a:t>&lt;number&gt;</a:t>
            </a:fld>
            <a:endParaRPr lang="en-US" sz="1400" spc="-1" strike="noStrike">
              <a:solidFill>
                <a:srgbClr val="000000"/>
              </a:solidFill>
              <a:uFill>
                <a:solidFill>
                  <a:srgbClr val="ffffff"/>
                </a:solidFill>
              </a:uFill>
              <a:latin typeface="Times New Roman"/>
            </a:endParaRPr>
          </a:p>
        </p:txBody>
      </p:sp>
      <p:sp>
        <p:nvSpPr>
          <p:cNvPr id="2279"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1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80" name="PlaceHolder 1"/>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
        <p:nvSpPr>
          <p:cNvPr id="2281" name="TextShape 2"/>
          <p:cNvSpPr txBox="1"/>
          <p:nvPr/>
        </p:nvSpPr>
        <p:spPr>
          <a:xfrm>
            <a:off x="3884760" y="8685360"/>
            <a:ext cx="2971440" cy="456840"/>
          </a:xfrm>
          <a:prstGeom prst="rect">
            <a:avLst/>
          </a:prstGeom>
          <a:noFill/>
          <a:ln>
            <a:noFill/>
          </a:ln>
        </p:spPr>
        <p:txBody>
          <a:bodyPr anchor="b"/>
          <a:p>
            <a:pPr algn="r">
              <a:lnSpc>
                <a:spcPct val="100000"/>
              </a:lnSpc>
            </a:pPr>
            <a:fld id="{0CBCADB4-F85D-433F-B2A1-B6185FE832C4}" type="slidenum">
              <a:rPr lang="en-US" sz="1200" spc="-1" strike="noStrike">
                <a:solidFill>
                  <a:srgbClr val="000000"/>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Tree>
  </p:cSld>
</p:notes>
</file>

<file path=ppt/notesSlides/notesSlide1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82" name="PlaceHolder 1"/>
          <p:cNvSpPr>
            <a:spLocks noGrp="1"/>
          </p:cNvSpPr>
          <p:nvPr>
            <p:ph type="body"/>
          </p:nvPr>
        </p:nvSpPr>
        <p:spPr>
          <a:xfrm>
            <a:off x="685800" y="4343400"/>
            <a:ext cx="5486040" cy="4114440"/>
          </a:xfrm>
          <a:prstGeom prst="rect">
            <a:avLst/>
          </a:prstGeom>
        </p:spPr>
        <p:txBody>
          <a:bodyPr/>
          <a:p>
            <a:pPr marL="216000" indent="-216000">
              <a:lnSpc>
                <a:spcPct val="100000"/>
              </a:lnSpc>
            </a:pPr>
            <a:r>
              <a:rPr lang="en-US" sz="2000" spc="-1" strike="noStrike">
                <a:solidFill>
                  <a:srgbClr val="000000"/>
                </a:solidFill>
                <a:uFill>
                  <a:solidFill>
                    <a:srgbClr val="ffffff"/>
                  </a:solidFill>
                </a:uFill>
                <a:latin typeface="Arial"/>
                <a:ea typeface="ＭＳ Ｐゴシック"/>
              </a:rPr>
              <a:t>Muon: passing through CMS, bending in the field (both ways, depending on when it is inside or outside of the solenoid) leaving hits in the Tracker layers and the muon chambers before escaping completely</a:t>
            </a:r>
            <a:endParaRPr lang="en-US" sz="2000" spc="-1" strike="noStrike">
              <a:solidFill>
                <a:srgbClr val="000000"/>
              </a:solidFill>
              <a:uFill>
                <a:solidFill>
                  <a:srgbClr val="ffffff"/>
                </a:solidFill>
              </a:uFill>
              <a:latin typeface="Arial"/>
            </a:endParaRPr>
          </a:p>
        </p:txBody>
      </p:sp>
      <p:sp>
        <p:nvSpPr>
          <p:cNvPr id="2283" name="TextShape 2"/>
          <p:cNvSpPr txBox="1"/>
          <p:nvPr/>
        </p:nvSpPr>
        <p:spPr>
          <a:xfrm>
            <a:off x="3884760" y="8685360"/>
            <a:ext cx="2971440" cy="456840"/>
          </a:xfrm>
          <a:prstGeom prst="rect">
            <a:avLst/>
          </a:prstGeom>
          <a:noFill/>
          <a:ln>
            <a:noFill/>
          </a:ln>
        </p:spPr>
        <p:txBody>
          <a:bodyPr anchor="b"/>
          <a:p>
            <a:pPr algn="r">
              <a:lnSpc>
                <a:spcPct val="100000"/>
              </a:lnSpc>
            </a:pPr>
            <a:fld id="{9D933FC4-4BE7-4615-8769-D28833F07D11}" type="slidenum">
              <a:rPr lang="en-US" sz="1200" spc="-1" strike="noStrike">
                <a:solidFill>
                  <a:srgbClr val="000000"/>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Tree>
  </p:cSld>
</p:notes>
</file>

<file path=ppt/notesSlides/notesSlide1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84" name="PlaceHolder 1"/>
          <p:cNvSpPr>
            <a:spLocks noGrp="1"/>
          </p:cNvSpPr>
          <p:nvPr>
            <p:ph type="body"/>
          </p:nvPr>
        </p:nvSpPr>
        <p:spPr>
          <a:xfrm>
            <a:off x="685800" y="4343400"/>
            <a:ext cx="5486040" cy="4114440"/>
          </a:xfrm>
          <a:prstGeom prst="rect">
            <a:avLst/>
          </a:prstGeom>
        </p:spPr>
        <p:txBody>
          <a:bodyPr/>
          <a:p>
            <a:pPr marL="216000" indent="-216000">
              <a:lnSpc>
                <a:spcPct val="100000"/>
              </a:lnSpc>
            </a:pPr>
            <a:r>
              <a:rPr lang="en-US" sz="2000" spc="-1" strike="noStrike">
                <a:solidFill>
                  <a:srgbClr val="000000"/>
                </a:solidFill>
                <a:uFill>
                  <a:solidFill>
                    <a:srgbClr val="ffffff"/>
                  </a:solidFill>
                </a:uFill>
                <a:latin typeface="Arial"/>
                <a:ea typeface="ＭＳ Ｐゴシック"/>
              </a:rPr>
              <a:t>Electron: Bending in the magnetic field, leaving hits in the tracker layers and being “stopped” by the electromagnetic calorimeter</a:t>
            </a:r>
            <a:endParaRPr lang="en-US" sz="2000" spc="-1" strike="noStrike">
              <a:solidFill>
                <a:srgbClr val="000000"/>
              </a:solidFill>
              <a:uFill>
                <a:solidFill>
                  <a:srgbClr val="ffffff"/>
                </a:solidFill>
              </a:uFill>
              <a:latin typeface="Arial"/>
            </a:endParaRPr>
          </a:p>
        </p:txBody>
      </p:sp>
      <p:sp>
        <p:nvSpPr>
          <p:cNvPr id="2285" name="TextShape 2"/>
          <p:cNvSpPr txBox="1"/>
          <p:nvPr/>
        </p:nvSpPr>
        <p:spPr>
          <a:xfrm>
            <a:off x="3884760" y="8685360"/>
            <a:ext cx="2971440" cy="456840"/>
          </a:xfrm>
          <a:prstGeom prst="rect">
            <a:avLst/>
          </a:prstGeom>
          <a:noFill/>
          <a:ln>
            <a:noFill/>
          </a:ln>
        </p:spPr>
        <p:txBody>
          <a:bodyPr anchor="b"/>
          <a:p>
            <a:pPr algn="r">
              <a:lnSpc>
                <a:spcPct val="100000"/>
              </a:lnSpc>
            </a:pPr>
            <a:fld id="{5C646038-FEA5-4650-873E-26BBDA35BF86}" type="slidenum">
              <a:rPr lang="en-US" sz="1200" spc="-1" strike="noStrike">
                <a:solidFill>
                  <a:srgbClr val="000000"/>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Tree>
  </p:cSld>
</p:notes>
</file>

<file path=ppt/notesSlides/notesSlide1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86" name="PlaceHolder 1"/>
          <p:cNvSpPr>
            <a:spLocks noGrp="1"/>
          </p:cNvSpPr>
          <p:nvPr>
            <p:ph type="body"/>
          </p:nvPr>
        </p:nvSpPr>
        <p:spPr>
          <a:xfrm>
            <a:off x="685800" y="4343400"/>
            <a:ext cx="5486040" cy="4114440"/>
          </a:xfrm>
          <a:prstGeom prst="rect">
            <a:avLst/>
          </a:prstGeom>
        </p:spPr>
        <p:txBody>
          <a:bodyPr/>
          <a:p>
            <a:pPr marL="216000" indent="-216000">
              <a:lnSpc>
                <a:spcPct val="100000"/>
              </a:lnSpc>
            </a:pPr>
            <a:r>
              <a:rPr lang="en-US" sz="2000" spc="-1" strike="noStrike">
                <a:solidFill>
                  <a:srgbClr val="000000"/>
                </a:solidFill>
                <a:uFill>
                  <a:solidFill>
                    <a:srgbClr val="ffffff"/>
                  </a:solidFill>
                </a:uFill>
                <a:latin typeface="Arial"/>
                <a:ea typeface="ＭＳ Ｐゴシック"/>
              </a:rPr>
              <a:t>Charged hadron: Bends in the magnetic field and leaves signals in the tracker layers; passes through the electromagnetic calorimeter leaving essentially no signal, and is “stopped” by the hadron calorimeter</a:t>
            </a:r>
            <a:endParaRPr lang="en-US" sz="2000" spc="-1" strike="noStrike">
              <a:solidFill>
                <a:srgbClr val="000000"/>
              </a:solidFill>
              <a:uFill>
                <a:solidFill>
                  <a:srgbClr val="ffffff"/>
                </a:solidFill>
              </a:uFill>
              <a:latin typeface="Arial"/>
            </a:endParaRPr>
          </a:p>
        </p:txBody>
      </p:sp>
      <p:sp>
        <p:nvSpPr>
          <p:cNvPr id="2287" name="TextShape 2"/>
          <p:cNvSpPr txBox="1"/>
          <p:nvPr/>
        </p:nvSpPr>
        <p:spPr>
          <a:xfrm>
            <a:off x="3884760" y="8685360"/>
            <a:ext cx="2971440" cy="456840"/>
          </a:xfrm>
          <a:prstGeom prst="rect">
            <a:avLst/>
          </a:prstGeom>
          <a:noFill/>
          <a:ln>
            <a:noFill/>
          </a:ln>
        </p:spPr>
        <p:txBody>
          <a:bodyPr anchor="b"/>
          <a:p>
            <a:pPr algn="r">
              <a:lnSpc>
                <a:spcPct val="100000"/>
              </a:lnSpc>
            </a:pPr>
            <a:fld id="{58FB4878-0E84-4A7C-B581-33699A21C5A0}" type="slidenum">
              <a:rPr lang="en-US" sz="1200" spc="-1" strike="noStrike">
                <a:solidFill>
                  <a:srgbClr val="000000"/>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Tree>
  </p:cSld>
</p:notes>
</file>

<file path=ppt/notesSlides/notesSlide13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88" name="PlaceHolder 1"/>
          <p:cNvSpPr>
            <a:spLocks noGrp="1"/>
          </p:cNvSpPr>
          <p:nvPr>
            <p:ph type="body"/>
          </p:nvPr>
        </p:nvSpPr>
        <p:spPr>
          <a:xfrm>
            <a:off x="685800" y="4343400"/>
            <a:ext cx="5486040" cy="4114440"/>
          </a:xfrm>
          <a:prstGeom prst="rect">
            <a:avLst/>
          </a:prstGeom>
        </p:spPr>
        <p:txBody>
          <a:bodyPr/>
          <a:p>
            <a:pPr marL="216000" indent="-216000">
              <a:lnSpc>
                <a:spcPct val="100000"/>
              </a:lnSpc>
            </a:pPr>
            <a:r>
              <a:rPr lang="en-US" sz="2000" spc="-1" strike="noStrike">
                <a:solidFill>
                  <a:srgbClr val="000000"/>
                </a:solidFill>
                <a:uFill>
                  <a:solidFill>
                    <a:srgbClr val="ffffff"/>
                  </a:solidFill>
                </a:uFill>
                <a:latin typeface="Arial"/>
                <a:ea typeface="ＭＳ Ｐゴシック"/>
              </a:rPr>
              <a:t>Neutral hadron: Does not bend in the magnetic field and does not leave any signal in the tracker layers; passes through the electromagnetic calorimeter leaving essentially no signal, and is “stopped” by the hadron calorimeter</a:t>
            </a:r>
            <a:endParaRPr lang="en-US" sz="2000" spc="-1" strike="noStrike">
              <a:solidFill>
                <a:srgbClr val="000000"/>
              </a:solidFill>
              <a:uFill>
                <a:solidFill>
                  <a:srgbClr val="ffffff"/>
                </a:solidFill>
              </a:uFill>
              <a:latin typeface="Arial"/>
            </a:endParaRPr>
          </a:p>
          <a:p>
            <a:pPr marL="216000" indent="-216000">
              <a:lnSpc>
                <a:spcPct val="100000"/>
              </a:lnSpc>
            </a:pPr>
            <a:endParaRPr lang="en-US" sz="2000" spc="-1" strike="noStrike">
              <a:solidFill>
                <a:srgbClr val="000000"/>
              </a:solidFill>
              <a:uFill>
                <a:solidFill>
                  <a:srgbClr val="ffffff"/>
                </a:solidFill>
              </a:uFill>
              <a:latin typeface="Arial"/>
            </a:endParaRPr>
          </a:p>
        </p:txBody>
      </p:sp>
      <p:sp>
        <p:nvSpPr>
          <p:cNvPr id="2289" name="TextShape 2"/>
          <p:cNvSpPr txBox="1"/>
          <p:nvPr/>
        </p:nvSpPr>
        <p:spPr>
          <a:xfrm>
            <a:off x="3884760" y="8685360"/>
            <a:ext cx="2971440" cy="456840"/>
          </a:xfrm>
          <a:prstGeom prst="rect">
            <a:avLst/>
          </a:prstGeom>
          <a:noFill/>
          <a:ln>
            <a:noFill/>
          </a:ln>
        </p:spPr>
        <p:txBody>
          <a:bodyPr anchor="b"/>
          <a:p>
            <a:pPr algn="r">
              <a:lnSpc>
                <a:spcPct val="100000"/>
              </a:lnSpc>
            </a:pPr>
            <a:fld id="{1313F172-F6B1-44B6-80BD-CFE58CB167BF}" type="slidenum">
              <a:rPr lang="en-US" sz="1200" spc="-1" strike="noStrike">
                <a:solidFill>
                  <a:srgbClr val="000000"/>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Tree>
  </p:cSld>
</p:notes>
</file>

<file path=ppt/notesSlides/notesSlide13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90" name="PlaceHolder 1"/>
          <p:cNvSpPr>
            <a:spLocks noGrp="1"/>
          </p:cNvSpPr>
          <p:nvPr>
            <p:ph type="body"/>
          </p:nvPr>
        </p:nvSpPr>
        <p:spPr>
          <a:xfrm>
            <a:off x="685800" y="4343400"/>
            <a:ext cx="5486040" cy="4114440"/>
          </a:xfrm>
          <a:prstGeom prst="rect">
            <a:avLst/>
          </a:prstGeom>
        </p:spPr>
        <p:txBody>
          <a:bodyPr/>
          <a:p>
            <a:pPr marL="216000" indent="-216000">
              <a:lnSpc>
                <a:spcPct val="100000"/>
              </a:lnSpc>
            </a:pPr>
            <a:r>
              <a:rPr lang="en-US" sz="2000" spc="-1" strike="noStrike">
                <a:solidFill>
                  <a:srgbClr val="000000"/>
                </a:solidFill>
                <a:uFill>
                  <a:solidFill>
                    <a:srgbClr val="ffffff"/>
                  </a:solidFill>
                </a:uFill>
                <a:latin typeface="Arial"/>
                <a:ea typeface="ＭＳ Ｐゴシック"/>
              </a:rPr>
              <a:t>Photon: passes through the tracker without bending in the magnetic field or leaving hits, is “stopped” by the electromagnetic calorimeter</a:t>
            </a:r>
            <a:endParaRPr lang="en-US" sz="2000" spc="-1" strike="noStrike">
              <a:solidFill>
                <a:srgbClr val="000000"/>
              </a:solidFill>
              <a:uFill>
                <a:solidFill>
                  <a:srgbClr val="ffffff"/>
                </a:solidFill>
              </a:uFill>
              <a:latin typeface="Arial"/>
            </a:endParaRPr>
          </a:p>
        </p:txBody>
      </p:sp>
      <p:sp>
        <p:nvSpPr>
          <p:cNvPr id="2291" name="TextShape 2"/>
          <p:cNvSpPr txBox="1"/>
          <p:nvPr/>
        </p:nvSpPr>
        <p:spPr>
          <a:xfrm>
            <a:off x="3884760" y="8685360"/>
            <a:ext cx="2971440" cy="456840"/>
          </a:xfrm>
          <a:prstGeom prst="rect">
            <a:avLst/>
          </a:prstGeom>
          <a:noFill/>
          <a:ln>
            <a:noFill/>
          </a:ln>
        </p:spPr>
        <p:txBody>
          <a:bodyPr anchor="b"/>
          <a:p>
            <a:pPr algn="r">
              <a:lnSpc>
                <a:spcPct val="100000"/>
              </a:lnSpc>
            </a:pPr>
            <a:fld id="{1CB5EAA2-CE8F-4936-8285-E0E277B2A284}" type="slidenum">
              <a:rPr lang="en-US" sz="1200" spc="-1" strike="noStrike">
                <a:solidFill>
                  <a:srgbClr val="000000"/>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50" name="TextShape 1"/>
          <p:cNvSpPr txBox="1"/>
          <p:nvPr/>
        </p:nvSpPr>
        <p:spPr>
          <a:xfrm>
            <a:off x="3884760" y="8685360"/>
            <a:ext cx="2971440" cy="456840"/>
          </a:xfrm>
          <a:prstGeom prst="rect">
            <a:avLst/>
          </a:prstGeom>
          <a:noFill/>
          <a:ln>
            <a:noFill/>
          </a:ln>
        </p:spPr>
        <p:txBody>
          <a:bodyPr anchor="b"/>
          <a:p>
            <a:pPr algn="r">
              <a:lnSpc>
                <a:spcPct val="100000"/>
              </a:lnSpc>
            </a:pPr>
            <a:fld id="{E558BD39-FC96-4BBF-8506-C3EA9844BE10}"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51"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52" name="TextShape 1"/>
          <p:cNvSpPr txBox="1"/>
          <p:nvPr/>
        </p:nvSpPr>
        <p:spPr>
          <a:xfrm>
            <a:off x="3884760" y="8685360"/>
            <a:ext cx="2971440" cy="456840"/>
          </a:xfrm>
          <a:prstGeom prst="rect">
            <a:avLst/>
          </a:prstGeom>
          <a:noFill/>
          <a:ln>
            <a:noFill/>
          </a:ln>
        </p:spPr>
        <p:txBody>
          <a:bodyPr anchor="b"/>
          <a:p>
            <a:pPr algn="r">
              <a:lnSpc>
                <a:spcPct val="100000"/>
              </a:lnSpc>
            </a:pPr>
            <a:fld id="{F887C61E-A562-4C86-868E-954931D9B764}"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53"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54" name="TextShape 1"/>
          <p:cNvSpPr txBox="1"/>
          <p:nvPr/>
        </p:nvSpPr>
        <p:spPr>
          <a:xfrm>
            <a:off x="3884760" y="8685360"/>
            <a:ext cx="2971440" cy="456840"/>
          </a:xfrm>
          <a:prstGeom prst="rect">
            <a:avLst/>
          </a:prstGeom>
          <a:noFill/>
          <a:ln>
            <a:noFill/>
          </a:ln>
        </p:spPr>
        <p:txBody>
          <a:bodyPr anchor="b"/>
          <a:p>
            <a:pPr algn="r">
              <a:lnSpc>
                <a:spcPct val="100000"/>
              </a:lnSpc>
            </a:pPr>
            <a:fld id="{9AA40AD2-D117-4F4F-917B-C53D73FE3312}"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55"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56" name="TextShape 1"/>
          <p:cNvSpPr txBox="1"/>
          <p:nvPr/>
        </p:nvSpPr>
        <p:spPr>
          <a:xfrm>
            <a:off x="3884760" y="8685360"/>
            <a:ext cx="2971440" cy="456840"/>
          </a:xfrm>
          <a:prstGeom prst="rect">
            <a:avLst/>
          </a:prstGeom>
          <a:noFill/>
          <a:ln>
            <a:noFill/>
          </a:ln>
        </p:spPr>
        <p:txBody>
          <a:bodyPr anchor="b"/>
          <a:p>
            <a:pPr algn="r">
              <a:lnSpc>
                <a:spcPct val="100000"/>
              </a:lnSpc>
            </a:pPr>
            <a:fld id="{CAF77E04-B6F3-4FDE-9AFF-7A56BDECB97B}"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57"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58" name="TextShape 1"/>
          <p:cNvSpPr txBox="1"/>
          <p:nvPr/>
        </p:nvSpPr>
        <p:spPr>
          <a:xfrm>
            <a:off x="3884760" y="8685360"/>
            <a:ext cx="2971440" cy="456840"/>
          </a:xfrm>
          <a:prstGeom prst="rect">
            <a:avLst/>
          </a:prstGeom>
          <a:noFill/>
          <a:ln>
            <a:noFill/>
          </a:ln>
        </p:spPr>
        <p:txBody>
          <a:bodyPr anchor="b"/>
          <a:p>
            <a:pPr algn="r">
              <a:lnSpc>
                <a:spcPct val="100000"/>
              </a:lnSpc>
            </a:pPr>
            <a:fld id="{39C3445E-14CC-4812-BDC2-89A8E338A95D}"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59"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60" name="TextShape 1"/>
          <p:cNvSpPr txBox="1"/>
          <p:nvPr/>
        </p:nvSpPr>
        <p:spPr>
          <a:xfrm>
            <a:off x="3884760" y="8685360"/>
            <a:ext cx="2971440" cy="456840"/>
          </a:xfrm>
          <a:prstGeom prst="rect">
            <a:avLst/>
          </a:prstGeom>
          <a:noFill/>
          <a:ln>
            <a:noFill/>
          </a:ln>
        </p:spPr>
        <p:txBody>
          <a:bodyPr anchor="b"/>
          <a:p>
            <a:pPr algn="r">
              <a:lnSpc>
                <a:spcPct val="100000"/>
              </a:lnSpc>
            </a:pPr>
            <a:fld id="{192B9FBF-6C92-4EAA-ACAB-5D0DDB806848}"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61"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62" name="TextShape 1"/>
          <p:cNvSpPr txBox="1"/>
          <p:nvPr/>
        </p:nvSpPr>
        <p:spPr>
          <a:xfrm>
            <a:off x="3884760" y="8685360"/>
            <a:ext cx="2971440" cy="456840"/>
          </a:xfrm>
          <a:prstGeom prst="rect">
            <a:avLst/>
          </a:prstGeom>
          <a:noFill/>
          <a:ln>
            <a:noFill/>
          </a:ln>
        </p:spPr>
        <p:txBody>
          <a:bodyPr anchor="b"/>
          <a:p>
            <a:pPr algn="r">
              <a:lnSpc>
                <a:spcPct val="100000"/>
              </a:lnSpc>
            </a:pPr>
            <a:fld id="{03868218-7694-424E-B37C-0B0D4DB6D9EC}"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63"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64" name="TextShape 1"/>
          <p:cNvSpPr txBox="1"/>
          <p:nvPr/>
        </p:nvSpPr>
        <p:spPr>
          <a:xfrm>
            <a:off x="3884760" y="8685360"/>
            <a:ext cx="2971440" cy="456840"/>
          </a:xfrm>
          <a:prstGeom prst="rect">
            <a:avLst/>
          </a:prstGeom>
          <a:noFill/>
          <a:ln>
            <a:noFill/>
          </a:ln>
        </p:spPr>
        <p:txBody>
          <a:bodyPr anchor="b"/>
          <a:p>
            <a:pPr algn="r">
              <a:lnSpc>
                <a:spcPct val="100000"/>
              </a:lnSpc>
            </a:pPr>
            <a:fld id="{82C03526-AD63-4254-9964-9EFB55DBD911}"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65"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66" name="TextShape 1"/>
          <p:cNvSpPr txBox="1"/>
          <p:nvPr/>
        </p:nvSpPr>
        <p:spPr>
          <a:xfrm>
            <a:off x="3884760" y="8685360"/>
            <a:ext cx="2971440" cy="456840"/>
          </a:xfrm>
          <a:prstGeom prst="rect">
            <a:avLst/>
          </a:prstGeom>
          <a:noFill/>
          <a:ln>
            <a:noFill/>
          </a:ln>
        </p:spPr>
        <p:txBody>
          <a:bodyPr anchor="b"/>
          <a:p>
            <a:pPr algn="r">
              <a:lnSpc>
                <a:spcPct val="100000"/>
              </a:lnSpc>
            </a:pPr>
            <a:fld id="{3CABA83C-000D-420E-ADE4-18A3B2160411}"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67"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68" name="TextShape 1"/>
          <p:cNvSpPr txBox="1"/>
          <p:nvPr/>
        </p:nvSpPr>
        <p:spPr>
          <a:xfrm>
            <a:off x="3884760" y="8685360"/>
            <a:ext cx="2971440" cy="456840"/>
          </a:xfrm>
          <a:prstGeom prst="rect">
            <a:avLst/>
          </a:prstGeom>
          <a:noFill/>
          <a:ln>
            <a:noFill/>
          </a:ln>
        </p:spPr>
        <p:txBody>
          <a:bodyPr anchor="b"/>
          <a:p>
            <a:pPr algn="r">
              <a:lnSpc>
                <a:spcPct val="100000"/>
              </a:lnSpc>
            </a:pPr>
            <a:fld id="{A04C0F0B-1C52-43D5-9BC4-D7299B8F165D}"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69"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70" name="TextShape 1"/>
          <p:cNvSpPr txBox="1"/>
          <p:nvPr/>
        </p:nvSpPr>
        <p:spPr>
          <a:xfrm>
            <a:off x="3884760" y="8685360"/>
            <a:ext cx="2971440" cy="456840"/>
          </a:xfrm>
          <a:prstGeom prst="rect">
            <a:avLst/>
          </a:prstGeom>
          <a:noFill/>
          <a:ln>
            <a:noFill/>
          </a:ln>
        </p:spPr>
        <p:txBody>
          <a:bodyPr anchor="b"/>
          <a:p>
            <a:pPr algn="r">
              <a:lnSpc>
                <a:spcPct val="100000"/>
              </a:lnSpc>
            </a:pPr>
            <a:fld id="{C64644DC-FF42-4DC8-965B-B01AB8A5B0A2}"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71"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72" name="TextShape 1"/>
          <p:cNvSpPr txBox="1"/>
          <p:nvPr/>
        </p:nvSpPr>
        <p:spPr>
          <a:xfrm>
            <a:off x="3884760" y="8685360"/>
            <a:ext cx="2971440" cy="456840"/>
          </a:xfrm>
          <a:prstGeom prst="rect">
            <a:avLst/>
          </a:prstGeom>
          <a:noFill/>
          <a:ln>
            <a:noFill/>
          </a:ln>
        </p:spPr>
        <p:txBody>
          <a:bodyPr anchor="b"/>
          <a:p>
            <a:pPr algn="r">
              <a:lnSpc>
                <a:spcPct val="100000"/>
              </a:lnSpc>
            </a:pPr>
            <a:fld id="{499AD0D3-9024-4E89-BE4E-D6E936F5A0D5}"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73"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74" name="TextShape 1"/>
          <p:cNvSpPr txBox="1"/>
          <p:nvPr/>
        </p:nvSpPr>
        <p:spPr>
          <a:xfrm>
            <a:off x="3884760" y="8685360"/>
            <a:ext cx="2971440" cy="456840"/>
          </a:xfrm>
          <a:prstGeom prst="rect">
            <a:avLst/>
          </a:prstGeom>
          <a:noFill/>
          <a:ln>
            <a:noFill/>
          </a:ln>
        </p:spPr>
        <p:txBody>
          <a:bodyPr anchor="b"/>
          <a:p>
            <a:pPr algn="r">
              <a:lnSpc>
                <a:spcPct val="100000"/>
              </a:lnSpc>
            </a:pPr>
            <a:fld id="{3B2CFAC5-B418-488B-80FB-E9508361F9AE}"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75"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notesSlides/notesSlide6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76" name="TextShape 1"/>
          <p:cNvSpPr txBox="1"/>
          <p:nvPr/>
        </p:nvSpPr>
        <p:spPr>
          <a:xfrm>
            <a:off x="3884760" y="8685360"/>
            <a:ext cx="2971440" cy="456840"/>
          </a:xfrm>
          <a:prstGeom prst="rect">
            <a:avLst/>
          </a:prstGeom>
          <a:noFill/>
          <a:ln>
            <a:noFill/>
          </a:ln>
        </p:spPr>
        <p:txBody>
          <a:bodyPr anchor="b"/>
          <a:p>
            <a:pPr algn="r">
              <a:lnSpc>
                <a:spcPct val="100000"/>
              </a:lnSpc>
            </a:pPr>
            <a:fld id="{54C5153F-3D0D-43B8-954C-C565ECDCAF8C}" type="slidenum">
              <a:rPr lang="en-US" sz="1200" spc="-1" strike="noStrike">
                <a:solidFill>
                  <a:srgbClr val="000000"/>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2277" name="PlaceHolder 2"/>
          <p:cNvSpPr>
            <a:spLocks noGrp="1"/>
          </p:cNvSpPr>
          <p:nvPr>
            <p:ph type="body"/>
          </p:nvPr>
        </p:nvSpPr>
        <p:spPr>
          <a:xfrm>
            <a:off x="685800" y="4343400"/>
            <a:ext cx="5486040" cy="4114440"/>
          </a:xfrm>
          <a:prstGeom prst="rect">
            <a:avLst/>
          </a:prstGeom>
        </p:spPr>
        <p:txBody>
          <a:bodyPr/>
          <a:p>
            <a:endParaRPr lang="en-US" sz="2000" spc="-1" strike="noStrike">
              <a:solidFill>
                <a:srgbClr val="000000"/>
              </a:solidFill>
              <a:uFill>
                <a:solidFill>
                  <a:srgbClr val="ffffff"/>
                </a:solidFill>
              </a:u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4.png"/><Relationship Id="rId3" Type="http://schemas.openxmlformats.org/officeDocument/2006/relationships/image" Target="../media/image25.png"/>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6.png"/><Relationship Id="rId3" Type="http://schemas.openxmlformats.org/officeDocument/2006/relationships/image" Target="../media/image27.png"/>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0.png"/><Relationship Id="rId3" Type="http://schemas.openxmlformats.org/officeDocument/2006/relationships/image" Target="../media/image31.png"/>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2.png"/><Relationship Id="rId3" Type="http://schemas.openxmlformats.org/officeDocument/2006/relationships/image" Target="../media/image33.png"/>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1.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13.png"/>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15.png"/>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 Id="rId3" Type="http://schemas.openxmlformats.org/officeDocument/2006/relationships/image" Target="../media/image17.png"/>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png"/><Relationship Id="rId3" Type="http://schemas.openxmlformats.org/officeDocument/2006/relationships/image" Target="../media/image23.png"/>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8"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44"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45"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34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347"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49"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50"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51"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53"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54"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55"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57"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58"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59"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61"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62"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64"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65"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66"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67"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69"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70"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371" name="" descr=""/>
          <p:cNvPicPr/>
          <p:nvPr/>
        </p:nvPicPr>
        <p:blipFill>
          <a:blip r:embed="rId2"/>
          <a:stretch/>
        </p:blipFill>
        <p:spPr>
          <a:xfrm>
            <a:off x="2079000" y="1604520"/>
            <a:ext cx="4984920" cy="3977280"/>
          </a:xfrm>
          <a:prstGeom prst="rect">
            <a:avLst/>
          </a:prstGeom>
          <a:ln>
            <a:noFill/>
          </a:ln>
        </p:spPr>
      </p:pic>
      <p:pic>
        <p:nvPicPr>
          <p:cNvPr id="372" name="" descr=""/>
          <p:cNvPicPr/>
          <p:nvPr/>
        </p:nvPicPr>
        <p:blipFill>
          <a:blip r:embed="rId3"/>
          <a:stretch/>
        </p:blipFill>
        <p:spPr>
          <a:xfrm>
            <a:off x="2079000" y="1604520"/>
            <a:ext cx="4984920" cy="3977280"/>
          </a:xfrm>
          <a:prstGeom prst="rect">
            <a:avLst/>
          </a:prstGeom>
          <a:ln>
            <a:noFill/>
          </a:ln>
        </p:spPr>
      </p:pic>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2"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3"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79"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81"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83"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84"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38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386"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88"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89"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90"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92"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93"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94"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96"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97"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98"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00"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01"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03"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04"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05"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06"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5"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6"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37" name="" descr=""/>
          <p:cNvPicPr/>
          <p:nvPr/>
        </p:nvPicPr>
        <p:blipFill>
          <a:blip r:embed="rId2"/>
          <a:stretch/>
        </p:blipFill>
        <p:spPr>
          <a:xfrm>
            <a:off x="2079000" y="1604520"/>
            <a:ext cx="4984920" cy="3977280"/>
          </a:xfrm>
          <a:prstGeom prst="rect">
            <a:avLst/>
          </a:prstGeom>
          <a:ln>
            <a:noFill/>
          </a:ln>
        </p:spPr>
      </p:pic>
      <p:pic>
        <p:nvPicPr>
          <p:cNvPr id="38" name="" descr=""/>
          <p:cNvPicPr/>
          <p:nvPr/>
        </p:nvPicPr>
        <p:blipFill>
          <a:blip r:embed="rId3"/>
          <a:stretch/>
        </p:blipFill>
        <p:spPr>
          <a:xfrm>
            <a:off x="2079000" y="1604520"/>
            <a:ext cx="4984920" cy="3977280"/>
          </a:xfrm>
          <a:prstGeom prst="rect">
            <a:avLst/>
          </a:prstGeom>
          <a:ln>
            <a:noFill/>
          </a:ln>
        </p:spPr>
      </p:pic>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08"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09"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410" name="" descr=""/>
          <p:cNvPicPr/>
          <p:nvPr/>
        </p:nvPicPr>
        <p:blipFill>
          <a:blip r:embed="rId2"/>
          <a:stretch/>
        </p:blipFill>
        <p:spPr>
          <a:xfrm>
            <a:off x="2079000" y="1604520"/>
            <a:ext cx="4984920" cy="3977280"/>
          </a:xfrm>
          <a:prstGeom prst="rect">
            <a:avLst/>
          </a:prstGeom>
          <a:ln>
            <a:noFill/>
          </a:ln>
        </p:spPr>
      </p:pic>
      <p:pic>
        <p:nvPicPr>
          <p:cNvPr id="411" name="" descr=""/>
          <p:cNvPicPr/>
          <p:nvPr/>
        </p:nvPicPr>
        <p:blipFill>
          <a:blip r:embed="rId3"/>
          <a:stretch/>
        </p:blipFill>
        <p:spPr>
          <a:xfrm>
            <a:off x="2079000" y="1604520"/>
            <a:ext cx="4984920" cy="3977280"/>
          </a:xfrm>
          <a:prstGeom prst="rect">
            <a:avLst/>
          </a:prstGeom>
          <a:ln>
            <a:noFill/>
          </a:ln>
        </p:spPr>
      </p:pic>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1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20"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22"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24"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25"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42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427"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29"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30"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31"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33"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34"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35"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37"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38"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39"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44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41"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42"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44"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45"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46"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47"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49"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50"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451" name="" descr=""/>
          <p:cNvPicPr/>
          <p:nvPr/>
        </p:nvPicPr>
        <p:blipFill>
          <a:blip r:embed="rId2"/>
          <a:stretch/>
        </p:blipFill>
        <p:spPr>
          <a:xfrm>
            <a:off x="2079000" y="1604520"/>
            <a:ext cx="4984920" cy="3977280"/>
          </a:xfrm>
          <a:prstGeom prst="rect">
            <a:avLst/>
          </a:prstGeom>
          <a:ln>
            <a:noFill/>
          </a:ln>
        </p:spPr>
      </p:pic>
      <p:pic>
        <p:nvPicPr>
          <p:cNvPr id="452" name="" descr=""/>
          <p:cNvPicPr/>
          <p:nvPr/>
        </p:nvPicPr>
        <p:blipFill>
          <a:blip r:embed="rId3"/>
          <a:stretch/>
        </p:blipFill>
        <p:spPr>
          <a:xfrm>
            <a:off x="2079000" y="1604520"/>
            <a:ext cx="4984920" cy="3977280"/>
          </a:xfrm>
          <a:prstGeom prst="rect">
            <a:avLst/>
          </a:prstGeom>
          <a:ln>
            <a:noFill/>
          </a:ln>
        </p:spPr>
      </p:pic>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5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59"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6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61"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63"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64"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46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466"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46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68"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69"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70"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5"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47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72"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73"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74"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47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76"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77"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78"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47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80"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81"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48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83"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84"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85"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86"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88"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489"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490" name="" descr=""/>
          <p:cNvPicPr/>
          <p:nvPr/>
        </p:nvPicPr>
        <p:blipFill>
          <a:blip r:embed="rId2"/>
          <a:stretch/>
        </p:blipFill>
        <p:spPr>
          <a:xfrm>
            <a:off x="2079000" y="1604520"/>
            <a:ext cx="4984920" cy="3977280"/>
          </a:xfrm>
          <a:prstGeom prst="rect">
            <a:avLst/>
          </a:prstGeom>
          <a:ln>
            <a:noFill/>
          </a:ln>
        </p:spPr>
      </p:pic>
      <p:pic>
        <p:nvPicPr>
          <p:cNvPr id="491" name="" descr=""/>
          <p:cNvPicPr/>
          <p:nvPr/>
        </p:nvPicPr>
        <p:blipFill>
          <a:blip r:embed="rId3"/>
          <a:stretch/>
        </p:blipFill>
        <p:spPr>
          <a:xfrm>
            <a:off x="2079000" y="1604520"/>
            <a:ext cx="4984920" cy="3977280"/>
          </a:xfrm>
          <a:prstGeom prst="rect">
            <a:avLst/>
          </a:prstGeom>
          <a:ln>
            <a:noFill/>
          </a:ln>
        </p:spPr>
      </p:pic>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7"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49"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50"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54"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55"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56"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58"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60"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62"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63"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64"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66"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67"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69"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70"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71"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72"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74"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75"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76" name="" descr=""/>
          <p:cNvPicPr/>
          <p:nvPr/>
        </p:nvPicPr>
        <p:blipFill>
          <a:blip r:embed="rId2"/>
          <a:stretch/>
        </p:blipFill>
        <p:spPr>
          <a:xfrm>
            <a:off x="2079000" y="1604520"/>
            <a:ext cx="4984920" cy="3977280"/>
          </a:xfrm>
          <a:prstGeom prst="rect">
            <a:avLst/>
          </a:prstGeom>
          <a:ln>
            <a:noFill/>
          </a:ln>
        </p:spPr>
      </p:pic>
      <p:pic>
        <p:nvPicPr>
          <p:cNvPr id="77" name="" descr=""/>
          <p:cNvPicPr/>
          <p:nvPr/>
        </p:nvPicPr>
        <p:blipFill>
          <a:blip r:embed="rId3"/>
          <a:stretch/>
        </p:blipFill>
        <p:spPr>
          <a:xfrm>
            <a:off x="2079000" y="1604520"/>
            <a:ext cx="4984920" cy="39772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84"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86"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88"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89"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93"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94"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95"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97"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98"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99"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01"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02"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03"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05"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06"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08"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09"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10"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11"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13"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14"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115" name="" descr=""/>
          <p:cNvPicPr/>
          <p:nvPr/>
        </p:nvPicPr>
        <p:blipFill>
          <a:blip r:embed="rId2"/>
          <a:stretch/>
        </p:blipFill>
        <p:spPr>
          <a:xfrm>
            <a:off x="2079000" y="1604520"/>
            <a:ext cx="4984920" cy="3977280"/>
          </a:xfrm>
          <a:prstGeom prst="rect">
            <a:avLst/>
          </a:prstGeom>
          <a:ln>
            <a:noFill/>
          </a:ln>
        </p:spPr>
      </p:pic>
      <p:pic>
        <p:nvPicPr>
          <p:cNvPr id="116" name="" descr=""/>
          <p:cNvPicPr/>
          <p:nvPr/>
        </p:nvPicPr>
        <p:blipFill>
          <a:blip r:embed="rId3"/>
          <a:stretch/>
        </p:blipFill>
        <p:spPr>
          <a:xfrm>
            <a:off x="2079000" y="1604520"/>
            <a:ext cx="4984920" cy="397728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37"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39"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1"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41"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42"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44"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46"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47"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48"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50"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51"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52"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54"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55"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56"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58"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59"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61"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62"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63"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64"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66"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67"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168" name="" descr=""/>
          <p:cNvPicPr/>
          <p:nvPr/>
        </p:nvPicPr>
        <p:blipFill>
          <a:blip r:embed="rId2"/>
          <a:stretch/>
        </p:blipFill>
        <p:spPr>
          <a:xfrm>
            <a:off x="2079000" y="1604520"/>
            <a:ext cx="4984920" cy="3977280"/>
          </a:xfrm>
          <a:prstGeom prst="rect">
            <a:avLst/>
          </a:prstGeom>
          <a:ln>
            <a:noFill/>
          </a:ln>
        </p:spPr>
      </p:pic>
      <p:pic>
        <p:nvPicPr>
          <p:cNvPr id="169" name="" descr=""/>
          <p:cNvPicPr/>
          <p:nvPr/>
        </p:nvPicPr>
        <p:blipFill>
          <a:blip r:embed="rId3"/>
          <a:stretch/>
        </p:blipFill>
        <p:spPr>
          <a:xfrm>
            <a:off x="2079000" y="1604520"/>
            <a:ext cx="4984920" cy="397728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76"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78"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80"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81"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83"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85"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86"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87"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89"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90"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91"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93"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94"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95"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97"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98"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00"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01"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02"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03"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05"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06"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207" name="" descr=""/>
          <p:cNvPicPr/>
          <p:nvPr/>
        </p:nvPicPr>
        <p:blipFill>
          <a:blip r:embed="rId2"/>
          <a:stretch/>
        </p:blipFill>
        <p:spPr>
          <a:xfrm>
            <a:off x="2079000" y="1604520"/>
            <a:ext cx="4984920" cy="3977280"/>
          </a:xfrm>
          <a:prstGeom prst="rect">
            <a:avLst/>
          </a:prstGeom>
          <a:ln>
            <a:noFill/>
          </a:ln>
        </p:spPr>
      </p:pic>
      <p:pic>
        <p:nvPicPr>
          <p:cNvPr id="208" name="" descr=""/>
          <p:cNvPicPr/>
          <p:nvPr/>
        </p:nvPicPr>
        <p:blipFill>
          <a:blip r:embed="rId3"/>
          <a:stretch/>
        </p:blipFill>
        <p:spPr>
          <a:xfrm>
            <a:off x="2079000" y="1604520"/>
            <a:ext cx="4984920" cy="3977280"/>
          </a:xfrm>
          <a:prstGeom prst="rect">
            <a:avLst/>
          </a:prstGeom>
          <a:ln>
            <a:noFill/>
          </a:ln>
        </p:spPr>
      </p:pic>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15"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17"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19"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20"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22"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24"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25"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26"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28"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29"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30"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32"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33"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34"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6"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17"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36"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37"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39"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40"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41"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42"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44"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45"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246" name="" descr=""/>
          <p:cNvPicPr/>
          <p:nvPr/>
        </p:nvPicPr>
        <p:blipFill>
          <a:blip r:embed="rId2"/>
          <a:stretch/>
        </p:blipFill>
        <p:spPr>
          <a:xfrm>
            <a:off x="2079000" y="1604520"/>
            <a:ext cx="4984920" cy="3977280"/>
          </a:xfrm>
          <a:prstGeom prst="rect">
            <a:avLst/>
          </a:prstGeom>
          <a:ln>
            <a:noFill/>
          </a:ln>
        </p:spPr>
      </p:pic>
      <p:pic>
        <p:nvPicPr>
          <p:cNvPr id="247" name="" descr=""/>
          <p:cNvPicPr/>
          <p:nvPr/>
        </p:nvPicPr>
        <p:blipFill>
          <a:blip r:embed="rId3"/>
          <a:stretch/>
        </p:blipFill>
        <p:spPr>
          <a:xfrm>
            <a:off x="2079000" y="1604520"/>
            <a:ext cx="4984920" cy="3977280"/>
          </a:xfrm>
          <a:prstGeom prst="rect">
            <a:avLst/>
          </a:prstGeom>
          <a:ln>
            <a:noFill/>
          </a:ln>
        </p:spPr>
      </p:pic>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54"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56"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58"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59"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61"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63"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64"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65"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0"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1"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67"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68"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69"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71"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72"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73"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75"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76"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78"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79"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80"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81"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83"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84"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285" name="" descr=""/>
          <p:cNvPicPr/>
          <p:nvPr/>
        </p:nvPicPr>
        <p:blipFill>
          <a:blip r:embed="rId2"/>
          <a:stretch/>
        </p:blipFill>
        <p:spPr>
          <a:xfrm>
            <a:off x="2079000" y="1604520"/>
            <a:ext cx="4984920" cy="3977280"/>
          </a:xfrm>
          <a:prstGeom prst="rect">
            <a:avLst/>
          </a:prstGeom>
          <a:ln>
            <a:noFill/>
          </a:ln>
        </p:spPr>
      </p:pic>
      <p:pic>
        <p:nvPicPr>
          <p:cNvPr id="286" name="" descr=""/>
          <p:cNvPicPr/>
          <p:nvPr/>
        </p:nvPicPr>
        <p:blipFill>
          <a:blip r:embed="rId3"/>
          <a:stretch/>
        </p:blipFill>
        <p:spPr>
          <a:xfrm>
            <a:off x="2079000" y="1604520"/>
            <a:ext cx="4984920" cy="3977280"/>
          </a:xfrm>
          <a:prstGeom prst="rect">
            <a:avLst/>
          </a:prstGeom>
          <a:ln>
            <a:noFill/>
          </a:ln>
        </p:spPr>
      </p:pic>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97"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98"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00"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02"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03" name="PlaceHolder 3"/>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30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25"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305" name="PlaceHolder 1"/>
          <p:cNvSpPr>
            <a:spLocks noGrp="1"/>
          </p:cNvSpPr>
          <p:nvPr>
            <p:ph type="subTitle"/>
          </p:nvPr>
        </p:nvSpPr>
        <p:spPr>
          <a:xfrm>
            <a:off x="457200" y="273600"/>
            <a:ext cx="8229240" cy="530784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07"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08" name="PlaceHolder 3"/>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09" name="PlaceHolder 4"/>
          <p:cNvSpPr>
            <a:spLocks noGrp="1"/>
          </p:cNvSpPr>
          <p:nvPr>
            <p:ph type="body"/>
          </p:nvPr>
        </p:nvSpPr>
        <p:spPr>
          <a:xfrm>
            <a:off x="467424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11" name="PlaceHolder 2"/>
          <p:cNvSpPr>
            <a:spLocks noGrp="1"/>
          </p:cNvSpPr>
          <p:nvPr>
            <p:ph type="body"/>
          </p:nvPr>
        </p:nvSpPr>
        <p:spPr>
          <a:xfrm>
            <a:off x="457200" y="1604520"/>
            <a:ext cx="401580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12"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13"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15"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16"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17" name="PlaceHolder 4"/>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19" name="PlaceHolder 2"/>
          <p:cNvSpPr>
            <a:spLocks noGrp="1"/>
          </p:cNvSpPr>
          <p:nvPr>
            <p:ph type="body"/>
          </p:nvPr>
        </p:nvSpPr>
        <p:spPr>
          <a:xfrm>
            <a:off x="457200" y="160452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20" name="PlaceHolder 3"/>
          <p:cNvSpPr>
            <a:spLocks noGrp="1"/>
          </p:cNvSpPr>
          <p:nvPr>
            <p:ph type="body"/>
          </p:nvPr>
        </p:nvSpPr>
        <p:spPr>
          <a:xfrm>
            <a:off x="457200" y="3682080"/>
            <a:ext cx="822924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22" name="PlaceHolder 2"/>
          <p:cNvSpPr>
            <a:spLocks noGrp="1"/>
          </p:cNvSpPr>
          <p:nvPr>
            <p:ph type="body"/>
          </p:nvPr>
        </p:nvSpPr>
        <p:spPr>
          <a:xfrm>
            <a:off x="45720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23" name="PlaceHolder 3"/>
          <p:cNvSpPr>
            <a:spLocks noGrp="1"/>
          </p:cNvSpPr>
          <p:nvPr>
            <p:ph type="body"/>
          </p:nvPr>
        </p:nvSpPr>
        <p:spPr>
          <a:xfrm>
            <a:off x="4674240" y="160452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24" name="PlaceHolder 4"/>
          <p:cNvSpPr>
            <a:spLocks noGrp="1"/>
          </p:cNvSpPr>
          <p:nvPr>
            <p:ph type="body"/>
          </p:nvPr>
        </p:nvSpPr>
        <p:spPr>
          <a:xfrm>
            <a:off x="467424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25" name="PlaceHolder 5"/>
          <p:cNvSpPr>
            <a:spLocks noGrp="1"/>
          </p:cNvSpPr>
          <p:nvPr>
            <p:ph type="body"/>
          </p:nvPr>
        </p:nvSpPr>
        <p:spPr>
          <a:xfrm>
            <a:off x="457200" y="3682080"/>
            <a:ext cx="4015800" cy="189684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27"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
        <p:nvSpPr>
          <p:cNvPr id="328" name="PlaceHolder 3"/>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pic>
        <p:nvPicPr>
          <p:cNvPr id="329" name="" descr=""/>
          <p:cNvPicPr/>
          <p:nvPr/>
        </p:nvPicPr>
        <p:blipFill>
          <a:blip r:embed="rId2"/>
          <a:stretch/>
        </p:blipFill>
        <p:spPr>
          <a:xfrm>
            <a:off x="2079000" y="1604520"/>
            <a:ext cx="4984920" cy="3977280"/>
          </a:xfrm>
          <a:prstGeom prst="rect">
            <a:avLst/>
          </a:prstGeom>
          <a:ln>
            <a:noFill/>
          </a:ln>
        </p:spPr>
      </p:pic>
      <p:pic>
        <p:nvPicPr>
          <p:cNvPr id="330" name="" descr=""/>
          <p:cNvPicPr/>
          <p:nvPr/>
        </p:nvPicPr>
        <p:blipFill>
          <a:blip r:embed="rId3"/>
          <a:stretch/>
        </p:blipFill>
        <p:spPr>
          <a:xfrm>
            <a:off x="2079000" y="1604520"/>
            <a:ext cx="4984920" cy="3977280"/>
          </a:xfrm>
          <a:prstGeom prst="rect">
            <a:avLst/>
          </a:prstGeom>
          <a:ln>
            <a:noFill/>
          </a:ln>
        </p:spPr>
      </p:pic>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39"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40" name="PlaceHolder 2"/>
          <p:cNvSpPr>
            <a:spLocks noGrp="1"/>
          </p:cNvSpPr>
          <p:nvPr>
            <p:ph type="subTitle"/>
          </p:nvPr>
        </p:nvSpPr>
        <p:spPr>
          <a:xfrm>
            <a:off x="457200" y="1604520"/>
            <a:ext cx="8229240" cy="3977280"/>
          </a:xfrm>
          <a:prstGeom prst="rect">
            <a:avLst/>
          </a:prstGeom>
        </p:spPr>
        <p:txBody>
          <a:bodyPr lIns="0" rIns="0" tIns="0" bIns="0" anchor="ctr"/>
          <a:p>
            <a:pPr algn="ctr"/>
            <a:endParaRPr lang="en-US" sz="3200" spc="-1" strike="noStrike">
              <a:solidFill>
                <a:srgbClr val="000000"/>
              </a:solidFill>
              <a:uFill>
                <a:solidFill>
                  <a:srgbClr val="ffffff"/>
                </a:solidFill>
              </a:uFill>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457200" y="273600"/>
            <a:ext cx="8229240" cy="1144800"/>
          </a:xfrm>
          <a:prstGeom prst="rect">
            <a:avLst/>
          </a:prstGeom>
        </p:spPr>
        <p:txBody>
          <a:bodyPr lIns="0" rIns="0" tIns="0" bIns="0" anchor="ctr"/>
          <a:p>
            <a:endParaRPr lang="en-US" sz="1800" spc="-1" strike="noStrike">
              <a:solidFill>
                <a:srgbClr val="000000"/>
              </a:solidFill>
              <a:uFill>
                <a:solidFill>
                  <a:srgbClr val="ffffff"/>
                </a:solidFill>
              </a:uFill>
              <a:latin typeface="Calibri"/>
            </a:endParaRPr>
          </a:p>
        </p:txBody>
      </p:sp>
      <p:sp>
        <p:nvSpPr>
          <p:cNvPr id="342" name="PlaceHolder 2"/>
          <p:cNvSpPr>
            <a:spLocks noGrp="1"/>
          </p:cNvSpPr>
          <p:nvPr>
            <p:ph type="body"/>
          </p:nvPr>
        </p:nvSpPr>
        <p:spPr>
          <a:xfrm>
            <a:off x="457200" y="1604520"/>
            <a:ext cx="8229240" cy="3977280"/>
          </a:xfrm>
          <a:prstGeom prst="rect">
            <a:avLst/>
          </a:prstGeom>
        </p:spPr>
        <p:txBody>
          <a:bodyPr lIns="0" rIns="0" tIns="0" bIns="0"/>
          <a:p>
            <a:endParaRPr lang="en-US" sz="3200" spc="-1" strike="noStrike">
              <a:solidFill>
                <a:srgbClr val="000000"/>
              </a:solidFill>
              <a:uFill>
                <a:solidFill>
                  <a:srgbClr val="ffffff"/>
                </a:solidFill>
              </a:uFill>
              <a:latin typeface="Gill San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slideLayout" Target="../slideLayouts/slideLayout131.xml"/><Relationship Id="rId15"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8.jpe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slideLayout" Target="../slideLayouts/slideLayout93.xml"/><Relationship Id="rId15" Type="http://schemas.openxmlformats.org/officeDocument/2006/relationships/slideLayout" Target="../slideLayouts/slideLayout94.xml"/><Relationship Id="rId16" Type="http://schemas.openxmlformats.org/officeDocument/2006/relationships/slideLayout" Target="../slideLayouts/slideLayout95.xml"/><Relationship Id="rId17"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1" lang="en-US" sz="4400" spc="-1" strike="noStrike">
                <a:solidFill>
                  <a:srgbClr val="000000"/>
                </a:solidFill>
                <a:uFill>
                  <a:solidFill>
                    <a:srgbClr val="ffffff"/>
                  </a:solidFill>
                </a:uFill>
                <a:latin typeface="Gill Sans"/>
              </a:rPr>
              <a:t>Click to edit Master title style</a:t>
            </a:r>
            <a:endParaRPr lang="en-US" sz="1800" spc="-1" strike="noStrike">
              <a:solidFill>
                <a:srgbClr val="000000"/>
              </a:solidFill>
              <a:uFill>
                <a:solidFill>
                  <a:srgbClr val="ffffff"/>
                </a:solidFill>
              </a:uFill>
              <a:latin typeface="Calibri"/>
            </a:endParaRPr>
          </a:p>
        </p:txBody>
      </p:sp>
      <p:sp>
        <p:nvSpPr>
          <p:cNvPr id="1" name="PlaceHolder 2"/>
          <p:cNvSpPr>
            <a:spLocks noGrp="1"/>
          </p:cNvSpPr>
          <p:nvPr>
            <p:ph type="dt"/>
          </p:nvPr>
        </p:nvSpPr>
        <p:spPr>
          <a:xfrm>
            <a:off x="457200" y="6520320"/>
            <a:ext cx="2133360" cy="364680"/>
          </a:xfrm>
          <a:prstGeom prst="rect">
            <a:avLst/>
          </a:prstGeom>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3124080" y="6520320"/>
            <a:ext cx="2895120" cy="364680"/>
          </a:xfrm>
          <a:prstGeom prst="rect">
            <a:avLst/>
          </a:prstGeom>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6553080" y="6520320"/>
            <a:ext cx="2133360" cy="364680"/>
          </a:xfrm>
          <a:prstGeom prst="rect">
            <a:avLst/>
          </a:prstGeom>
        </p:spPr>
        <p:txBody>
          <a:bodyPr anchor="ctr"/>
          <a:p>
            <a:pPr algn="r">
              <a:lnSpc>
                <a:spcPct val="100000"/>
              </a:lnSpc>
            </a:pPr>
            <a:fld id="{8B09B3AB-C77C-46EF-9222-BDAA57AE5BAC}"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Click to edit the outline text format</a:t>
            </a:r>
            <a:endParaRPr lang="en-US" sz="32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lang="en-US" sz="2400" spc="-1" strike="noStrike">
                <a:solidFill>
                  <a:srgbClr val="000000"/>
                </a:solidFill>
                <a:uFill>
                  <a:solidFill>
                    <a:srgbClr val="ffffff"/>
                  </a:solidFill>
                </a:uFill>
                <a:latin typeface="Gill Sans"/>
              </a:rPr>
              <a:t>Second Outline Level</a:t>
            </a:r>
            <a:endParaRPr lang="en-US" sz="24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lang="en-US" sz="2000" spc="-1" strike="noStrike">
                <a:solidFill>
                  <a:srgbClr val="000000"/>
                </a:solidFill>
                <a:uFill>
                  <a:solidFill>
                    <a:srgbClr val="ffffff"/>
                  </a:solidFill>
                </a:uFill>
                <a:latin typeface="Gill Sans"/>
              </a:rPr>
              <a:t>Third Outline Level</a:t>
            </a:r>
            <a:endParaRPr lang="en-US" sz="20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lang="en-US" sz="2000" spc="-1" strike="noStrike">
                <a:solidFill>
                  <a:srgbClr val="000000"/>
                </a:solidFill>
                <a:uFill>
                  <a:solidFill>
                    <a:srgbClr val="ffffff"/>
                  </a:solidFill>
                </a:uFill>
                <a:latin typeface="Gill Sans"/>
              </a:rPr>
              <a:t>Fourth Outline Level</a:t>
            </a:r>
            <a:endParaRPr lang="en-US" sz="20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lang="en-US" sz="2000" spc="-1" strike="noStrike">
                <a:solidFill>
                  <a:srgbClr val="000000"/>
                </a:solidFill>
                <a:uFill>
                  <a:solidFill>
                    <a:srgbClr val="ffffff"/>
                  </a:solidFill>
                </a:uFill>
                <a:latin typeface="Gill Sans"/>
              </a:rPr>
              <a:t>Fifth Outline Level</a:t>
            </a:r>
            <a:endParaRPr lang="en-US" sz="20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lang="en-US" sz="2000" spc="-1" strike="noStrike">
                <a:solidFill>
                  <a:srgbClr val="000000"/>
                </a:solidFill>
                <a:uFill>
                  <a:solidFill>
                    <a:srgbClr val="ffffff"/>
                  </a:solidFill>
                </a:uFill>
                <a:latin typeface="Gill Sans"/>
              </a:rPr>
              <a:t>Sixth Outline Level</a:t>
            </a:r>
            <a:endParaRPr lang="en-US" sz="2000" spc="-1" strike="noStrike">
              <a:solidFill>
                <a:srgbClr val="000000"/>
              </a:solidFill>
              <a:uFill>
                <a:solidFill>
                  <a:srgbClr val="ffffff"/>
                </a:solidFill>
              </a:uFill>
              <a:latin typeface="Gill Sans"/>
            </a:endParaRPr>
          </a:p>
          <a:p>
            <a:pPr lvl="6" marL="3024000" indent="-216000">
              <a:buClr>
                <a:srgbClr val="000000"/>
              </a:buClr>
              <a:buSzPct val="45000"/>
              <a:buFont typeface="Wingdings" charset="2"/>
              <a:buChar char=""/>
            </a:pPr>
            <a:r>
              <a:rPr lang="en-US" sz="2000" spc="-1" strike="noStrike">
                <a:solidFill>
                  <a:srgbClr val="000000"/>
                </a:solidFill>
                <a:uFill>
                  <a:solidFill>
                    <a:srgbClr val="ffffff"/>
                  </a:solidFill>
                </a:uFill>
                <a:latin typeface="Gill Sans"/>
              </a:rPr>
              <a:t>Seventh Outline Level</a:t>
            </a:r>
            <a:endParaRPr lang="en-US" sz="2000" spc="-1" strike="noStrike">
              <a:solidFill>
                <a:srgbClr val="000000"/>
              </a:solidFill>
              <a:uFill>
                <a:solidFill>
                  <a:srgbClr val="ffffff"/>
                </a:solidFill>
              </a:uFill>
              <a:latin typeface="Gill Sans"/>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73" name="PlaceHolder 1"/>
          <p:cNvSpPr>
            <a:spLocks noGrp="1"/>
          </p:cNvSpPr>
          <p:nvPr>
            <p:ph type="dt"/>
          </p:nvPr>
        </p:nvSpPr>
        <p:spPr>
          <a:xfrm>
            <a:off x="457200" y="6520320"/>
            <a:ext cx="2133360" cy="364680"/>
          </a:xfrm>
          <a:prstGeom prst="rect">
            <a:avLst/>
          </a:prstGeom>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374" name="PlaceHolder 2"/>
          <p:cNvSpPr>
            <a:spLocks noGrp="1"/>
          </p:cNvSpPr>
          <p:nvPr>
            <p:ph type="ftr"/>
          </p:nvPr>
        </p:nvSpPr>
        <p:spPr>
          <a:xfrm>
            <a:off x="3124080" y="6520320"/>
            <a:ext cx="2895120" cy="364680"/>
          </a:xfrm>
          <a:prstGeom prst="rect">
            <a:avLst/>
          </a:prstGeom>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375" name="PlaceHolder 3"/>
          <p:cNvSpPr>
            <a:spLocks noGrp="1"/>
          </p:cNvSpPr>
          <p:nvPr>
            <p:ph type="sldNum"/>
          </p:nvPr>
        </p:nvSpPr>
        <p:spPr>
          <a:xfrm>
            <a:off x="6553080" y="6520320"/>
            <a:ext cx="2133360" cy="364680"/>
          </a:xfrm>
          <a:prstGeom prst="rect">
            <a:avLst/>
          </a:prstGeom>
        </p:spPr>
        <p:txBody>
          <a:bodyPr anchor="ctr"/>
          <a:p>
            <a:pPr algn="r">
              <a:lnSpc>
                <a:spcPct val="100000"/>
              </a:lnSpc>
            </a:pPr>
            <a:fld id="{4A0973F2-3681-43ED-8B5F-843529D0C929}"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376" name="PlaceHolder 4"/>
          <p:cNvSpPr>
            <a:spLocks noGrp="1"/>
          </p:cNvSpPr>
          <p:nvPr>
            <p:ph type="title"/>
          </p:nvPr>
        </p:nvSpPr>
        <p:spPr>
          <a:xfrm>
            <a:off x="457200" y="273600"/>
            <a:ext cx="8229240" cy="1144800"/>
          </a:xfrm>
          <a:prstGeom prst="rect">
            <a:avLst/>
          </a:prstGeom>
        </p:spPr>
        <p:txBody>
          <a:bodyPr lIns="0" rIns="0" tIns="0" bIns="0" anchor="ctr"/>
          <a:p>
            <a:r>
              <a:rPr lang="en-US" sz="1800" spc="-1" strike="noStrike">
                <a:solidFill>
                  <a:srgbClr val="000000"/>
                </a:solidFill>
                <a:uFill>
                  <a:solidFill>
                    <a:srgbClr val="ffffff"/>
                  </a:solidFill>
                </a:uFill>
                <a:latin typeface="Calibri"/>
              </a:rPr>
              <a:t>Click to edit the title text format</a:t>
            </a:r>
            <a:endParaRPr lang="en-US" sz="1800" spc="-1" strike="noStrike">
              <a:solidFill>
                <a:srgbClr val="000000"/>
              </a:solidFill>
              <a:uFill>
                <a:solidFill>
                  <a:srgbClr val="ffffff"/>
                </a:solidFill>
              </a:uFill>
              <a:latin typeface="Calibri"/>
            </a:endParaRPr>
          </a:p>
        </p:txBody>
      </p:sp>
      <p:sp>
        <p:nvSpPr>
          <p:cNvPr id="377" name="PlaceHolder 5"/>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Click to edit the outline text format</a:t>
            </a:r>
            <a:endParaRPr lang="en-US" sz="32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lang="en-US" sz="2400" spc="-1" strike="noStrike">
                <a:solidFill>
                  <a:srgbClr val="000000"/>
                </a:solidFill>
                <a:uFill>
                  <a:solidFill>
                    <a:srgbClr val="ffffff"/>
                  </a:solidFill>
                </a:uFill>
                <a:latin typeface="Gill Sans"/>
              </a:rPr>
              <a:t>Second Outline Level</a:t>
            </a:r>
            <a:endParaRPr lang="en-US" sz="24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lang="en-US" sz="2000" spc="-1" strike="noStrike">
                <a:solidFill>
                  <a:srgbClr val="000000"/>
                </a:solidFill>
                <a:uFill>
                  <a:solidFill>
                    <a:srgbClr val="ffffff"/>
                  </a:solidFill>
                </a:uFill>
                <a:latin typeface="Gill Sans"/>
              </a:rPr>
              <a:t>Third Outline Level</a:t>
            </a:r>
            <a:endParaRPr lang="en-US" sz="20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lang="en-US" sz="2000" spc="-1" strike="noStrike">
                <a:solidFill>
                  <a:srgbClr val="000000"/>
                </a:solidFill>
                <a:uFill>
                  <a:solidFill>
                    <a:srgbClr val="ffffff"/>
                  </a:solidFill>
                </a:uFill>
                <a:latin typeface="Gill Sans"/>
              </a:rPr>
              <a:t>Fourth Outline Level</a:t>
            </a:r>
            <a:endParaRPr lang="en-US" sz="20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lang="en-US" sz="2000" spc="-1" strike="noStrike">
                <a:solidFill>
                  <a:srgbClr val="000000"/>
                </a:solidFill>
                <a:uFill>
                  <a:solidFill>
                    <a:srgbClr val="ffffff"/>
                  </a:solidFill>
                </a:uFill>
                <a:latin typeface="Gill Sans"/>
              </a:rPr>
              <a:t>Fifth Outline Level</a:t>
            </a:r>
            <a:endParaRPr lang="en-US" sz="20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lang="en-US" sz="2000" spc="-1" strike="noStrike">
                <a:solidFill>
                  <a:srgbClr val="000000"/>
                </a:solidFill>
                <a:uFill>
                  <a:solidFill>
                    <a:srgbClr val="ffffff"/>
                  </a:solidFill>
                </a:uFill>
                <a:latin typeface="Gill Sans"/>
              </a:rPr>
              <a:t>Sixth Outline Level</a:t>
            </a:r>
            <a:endParaRPr lang="en-US" sz="2000" spc="-1" strike="noStrike">
              <a:solidFill>
                <a:srgbClr val="000000"/>
              </a:solidFill>
              <a:uFill>
                <a:solidFill>
                  <a:srgbClr val="ffffff"/>
                </a:solidFill>
              </a:uFill>
              <a:latin typeface="Gill Sans"/>
            </a:endParaRPr>
          </a:p>
          <a:p>
            <a:pPr lvl="6" marL="3024000" indent="-216000">
              <a:buClr>
                <a:srgbClr val="000000"/>
              </a:buClr>
              <a:buSzPct val="45000"/>
              <a:buFont typeface="Wingdings" charset="2"/>
              <a:buChar char=""/>
            </a:pPr>
            <a:r>
              <a:rPr lang="en-US" sz="2000" spc="-1" strike="noStrike">
                <a:solidFill>
                  <a:srgbClr val="000000"/>
                </a:solidFill>
                <a:uFill>
                  <a:solidFill>
                    <a:srgbClr val="ffffff"/>
                  </a:solidFill>
                </a:uFill>
                <a:latin typeface="Gill Sans"/>
              </a:rPr>
              <a:t>Seventh Outline Level</a:t>
            </a:r>
            <a:endParaRPr lang="en-US" sz="2000" spc="-1" strike="noStrike">
              <a:solidFill>
                <a:srgbClr val="000000"/>
              </a:solidFill>
              <a:uFill>
                <a:solidFill>
                  <a:srgbClr val="ffffff"/>
                </a:solidFill>
              </a:uFill>
              <a:latin typeface="Gill Sans"/>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412" name="Picture 8" descr=""/>
          <p:cNvPicPr/>
          <p:nvPr/>
        </p:nvPicPr>
        <p:blipFill>
          <a:blip r:embed="rId2"/>
          <a:srcRect l="-106866" t="91736" r="135125" b="-63908"/>
          <a:stretch/>
        </p:blipFill>
        <p:spPr>
          <a:xfrm>
            <a:off x="3600360" y="2458440"/>
            <a:ext cx="1922400" cy="1933560"/>
          </a:xfrm>
          <a:prstGeom prst="rect">
            <a:avLst/>
          </a:prstGeom>
          <a:ln>
            <a:noFill/>
          </a:ln>
        </p:spPr>
      </p:pic>
      <p:pic>
        <p:nvPicPr>
          <p:cNvPr id="413" name="Picture 7" descr=""/>
          <p:cNvPicPr/>
          <p:nvPr/>
        </p:nvPicPr>
        <p:blipFill>
          <a:blip r:embed="rId3"/>
          <a:stretch/>
        </p:blipFill>
        <p:spPr>
          <a:xfrm>
            <a:off x="12600" y="0"/>
            <a:ext cx="810720" cy="784800"/>
          </a:xfrm>
          <a:prstGeom prst="rect">
            <a:avLst/>
          </a:prstGeom>
          <a:ln>
            <a:noFill/>
          </a:ln>
        </p:spPr>
      </p:pic>
      <p:sp>
        <p:nvSpPr>
          <p:cNvPr id="414" name="PlaceHolder 1"/>
          <p:cNvSpPr>
            <a:spLocks noGrp="1"/>
          </p:cNvSpPr>
          <p:nvPr>
            <p:ph type="title"/>
          </p:nvPr>
        </p:nvSpPr>
        <p:spPr>
          <a:xfrm>
            <a:off x="885600" y="29880"/>
            <a:ext cx="7410240" cy="726840"/>
          </a:xfrm>
          <a:prstGeom prst="rect">
            <a:avLst/>
          </a:prstGeom>
        </p:spPr>
        <p:txBody>
          <a:bodyPr anchor="ctr"/>
          <a:p>
            <a:pPr algn="ctr">
              <a:lnSpc>
                <a:spcPct val="100000"/>
              </a:lnSpc>
            </a:pPr>
            <a:r>
              <a:rPr lang="en-US" sz="3600" spc="-1" strike="noStrike">
                <a:solidFill>
                  <a:srgbClr val="0000ff"/>
                </a:solidFill>
                <a:uFill>
                  <a:solidFill>
                    <a:srgbClr val="ffffff"/>
                  </a:solidFill>
                </a:uFill>
                <a:latin typeface="Calibri"/>
              </a:rPr>
              <a:t>Click to edit Master title style</a:t>
            </a:r>
            <a:endParaRPr lang="en-US" sz="1800" spc="-1" strike="noStrike">
              <a:solidFill>
                <a:srgbClr val="000000"/>
              </a:solidFill>
              <a:uFill>
                <a:solidFill>
                  <a:srgbClr val="ffffff"/>
                </a:solidFill>
              </a:uFill>
              <a:latin typeface="Calibri"/>
            </a:endParaRPr>
          </a:p>
        </p:txBody>
      </p:sp>
      <p:sp>
        <p:nvSpPr>
          <p:cNvPr id="415" name="PlaceHolder 2"/>
          <p:cNvSpPr>
            <a:spLocks noGrp="1"/>
          </p:cNvSpPr>
          <p:nvPr>
            <p:ph type="body"/>
          </p:nvPr>
        </p:nvSpPr>
        <p:spPr>
          <a:xfrm>
            <a:off x="457200" y="1600200"/>
            <a:ext cx="8229240" cy="4525560"/>
          </a:xfrm>
          <a:prstGeom prst="rect">
            <a:avLst/>
          </a:prstGeom>
        </p:spPr>
        <p:txBody>
          <a:bodyPr/>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Calibri"/>
              </a:rPr>
              <a:t>Click to edit the outline text format</a:t>
            </a:r>
            <a:endParaRPr lang="en-US" sz="32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lang="en-US" sz="3200" spc="-1" strike="noStrike">
                <a:solidFill>
                  <a:srgbClr val="000000"/>
                </a:solidFill>
                <a:uFill>
                  <a:solidFill>
                    <a:srgbClr val="ffffff"/>
                  </a:solidFill>
                </a:uFill>
                <a:latin typeface="Calibri"/>
              </a:rPr>
              <a:t>Second Outline Level</a:t>
            </a:r>
            <a:endParaRPr lang="en-US" sz="32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lang="en-US" sz="3200" spc="-1" strike="noStrike">
                <a:solidFill>
                  <a:srgbClr val="000000"/>
                </a:solidFill>
                <a:uFill>
                  <a:solidFill>
                    <a:srgbClr val="ffffff"/>
                  </a:solidFill>
                </a:uFill>
                <a:latin typeface="Calibri"/>
              </a:rPr>
              <a:t>Third Outline Level</a:t>
            </a:r>
            <a:endParaRPr lang="en-US" sz="32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lang="en-US" sz="3200" spc="-1" strike="noStrike">
                <a:solidFill>
                  <a:srgbClr val="000000"/>
                </a:solidFill>
                <a:uFill>
                  <a:solidFill>
                    <a:srgbClr val="ffffff"/>
                  </a:solidFill>
                </a:uFill>
                <a:latin typeface="Calibri"/>
              </a:rPr>
              <a:t>Fourth Outline Level</a:t>
            </a:r>
            <a:endParaRPr lang="en-US" sz="32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lang="en-US" sz="3200" spc="-1" strike="noStrike">
                <a:solidFill>
                  <a:srgbClr val="000000"/>
                </a:solidFill>
                <a:uFill>
                  <a:solidFill>
                    <a:srgbClr val="ffffff"/>
                  </a:solidFill>
                </a:uFill>
                <a:latin typeface="Calibri"/>
              </a:rPr>
              <a:t>Fifth Outline Level</a:t>
            </a:r>
            <a:endParaRPr lang="en-US" sz="32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lang="en-US" sz="3200" spc="-1" strike="noStrike">
                <a:solidFill>
                  <a:srgbClr val="000000"/>
                </a:solidFill>
                <a:uFill>
                  <a:solidFill>
                    <a:srgbClr val="ffffff"/>
                  </a:solidFill>
                </a:uFill>
                <a:latin typeface="Calibri"/>
              </a:rPr>
              <a:t>Sixth Outline Level</a:t>
            </a:r>
            <a:endParaRPr lang="en-US"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3200" spc="-1" strike="noStrike">
                <a:solidFill>
                  <a:srgbClr val="000000"/>
                </a:solidFill>
                <a:uFill>
                  <a:solidFill>
                    <a:srgbClr val="ffffff"/>
                  </a:solidFill>
                </a:uFill>
                <a:latin typeface="Calibri"/>
              </a:rPr>
              <a:t>Seventh Outline LevelClick to edit Master text styles</a:t>
            </a:r>
            <a:endParaRPr lang="en-US" sz="3200" spc="-1" strike="noStrike">
              <a:solidFill>
                <a:srgbClr val="000000"/>
              </a:solidFill>
              <a:uFill>
                <a:solidFill>
                  <a:srgbClr val="ffffff"/>
                </a:solidFill>
              </a:uFill>
              <a:latin typeface="Calibri"/>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Calibri"/>
              </a:rPr>
              <a:t>Second level</a:t>
            </a:r>
            <a:endParaRPr lang="en-US" sz="3200" spc="-1" strike="noStrike">
              <a:solidFill>
                <a:srgbClr val="000000"/>
              </a:solidFill>
              <a:uFill>
                <a:solidFill>
                  <a:srgbClr val="ffffff"/>
                </a:solidFill>
              </a:uFill>
              <a:latin typeface="Calibri"/>
            </a:endParaRPr>
          </a:p>
          <a:p>
            <a:pPr lvl="2" marL="1143000" indent="-228240">
              <a:lnSpc>
                <a:spcPct val="100000"/>
              </a:lnSpc>
              <a:buClr>
                <a:srgbClr val="000000"/>
              </a:buClr>
              <a:buFont typeface="Arial"/>
              <a:buChar char="•"/>
            </a:pPr>
            <a:r>
              <a:rPr lang="en-US" sz="2400" spc="-1" strike="noStrike">
                <a:solidFill>
                  <a:srgbClr val="000000"/>
                </a:solidFill>
                <a:uFill>
                  <a:solidFill>
                    <a:srgbClr val="ffffff"/>
                  </a:solidFill>
                </a:uFill>
                <a:latin typeface="Calibri"/>
              </a:rPr>
              <a:t>Third level</a:t>
            </a:r>
            <a:endParaRPr lang="en-US" sz="3200" spc="-1" strike="noStrike">
              <a:solidFill>
                <a:srgbClr val="000000"/>
              </a:solidFill>
              <a:uFill>
                <a:solidFill>
                  <a:srgbClr val="ffffff"/>
                </a:solidFill>
              </a:uFill>
              <a:latin typeface="Calibri"/>
            </a:endParaRPr>
          </a:p>
          <a:p>
            <a:pPr lvl="3" marL="1600200" indent="-228240">
              <a:lnSpc>
                <a:spcPct val="100000"/>
              </a:lnSpc>
              <a:buClr>
                <a:srgbClr val="000000"/>
              </a:buClr>
              <a:buFont typeface="Arial"/>
              <a:buChar char="–"/>
            </a:pPr>
            <a:r>
              <a:rPr lang="en-US" sz="2000" spc="-1" strike="noStrike">
                <a:solidFill>
                  <a:srgbClr val="000000"/>
                </a:solidFill>
                <a:uFill>
                  <a:solidFill>
                    <a:srgbClr val="ffffff"/>
                  </a:solidFill>
                </a:uFill>
                <a:latin typeface="Calibri"/>
              </a:rPr>
              <a:t>Fourth level</a:t>
            </a:r>
            <a:endParaRPr lang="en-US" sz="3200" spc="-1" strike="noStrike">
              <a:solidFill>
                <a:srgbClr val="000000"/>
              </a:solidFill>
              <a:uFill>
                <a:solidFill>
                  <a:srgbClr val="ffffff"/>
                </a:solidFill>
              </a:uFill>
              <a:latin typeface="Calibri"/>
            </a:endParaRPr>
          </a:p>
          <a:p>
            <a:pPr lvl="4" marL="2057400" indent="-228240">
              <a:lnSpc>
                <a:spcPct val="100000"/>
              </a:lnSpc>
              <a:buClr>
                <a:srgbClr val="000000"/>
              </a:buClr>
              <a:buFont typeface="Arial"/>
              <a:buChar char="»"/>
            </a:pPr>
            <a:r>
              <a:rPr lang="en-US" sz="2000" spc="-1" strike="noStrike">
                <a:solidFill>
                  <a:srgbClr val="000000"/>
                </a:solidFill>
                <a:uFill>
                  <a:solidFill>
                    <a:srgbClr val="ffffff"/>
                  </a:solidFill>
                </a:uFill>
                <a:latin typeface="Calibri"/>
              </a:rPr>
              <a:t>Fifth level</a:t>
            </a:r>
            <a:endParaRPr lang="en-US" sz="3200" spc="-1" strike="noStrike">
              <a:solidFill>
                <a:srgbClr val="000000"/>
              </a:solidFill>
              <a:uFill>
                <a:solidFill>
                  <a:srgbClr val="ffffff"/>
                </a:solidFill>
              </a:uFill>
              <a:latin typeface="Calibri"/>
            </a:endParaRPr>
          </a:p>
        </p:txBody>
      </p:sp>
      <p:sp>
        <p:nvSpPr>
          <p:cNvPr id="416" name="PlaceHolder 3"/>
          <p:cNvSpPr>
            <a:spLocks noGrp="1"/>
          </p:cNvSpPr>
          <p:nvPr>
            <p:ph type="dt"/>
          </p:nvPr>
        </p:nvSpPr>
        <p:spPr>
          <a:xfrm>
            <a:off x="457200" y="6356520"/>
            <a:ext cx="2133360" cy="364680"/>
          </a:xfrm>
          <a:prstGeom prst="rect">
            <a:avLst/>
          </a:prstGeom>
        </p:spPr>
        <p:txBody>
          <a:bodyPr lIns="90000" rIns="90000" tIns="45000" bIns="45000"/>
          <a:p>
            <a:endParaRPr lang="en-US" sz="2400" spc="-1" strike="noStrike">
              <a:solidFill>
                <a:srgbClr val="000000"/>
              </a:solidFill>
              <a:uFill>
                <a:solidFill>
                  <a:srgbClr val="ffffff"/>
                </a:solidFill>
              </a:uFill>
              <a:latin typeface="Times New Roman"/>
            </a:endParaRPr>
          </a:p>
        </p:txBody>
      </p:sp>
      <p:sp>
        <p:nvSpPr>
          <p:cNvPr id="417" name="PlaceHolder 4"/>
          <p:cNvSpPr>
            <a:spLocks noGrp="1"/>
          </p:cNvSpPr>
          <p:nvPr>
            <p:ph type="ftr"/>
          </p:nvPr>
        </p:nvSpPr>
        <p:spPr>
          <a:xfrm>
            <a:off x="2527920" y="6559200"/>
            <a:ext cx="3922920" cy="231480"/>
          </a:xfrm>
          <a:prstGeom prst="rect">
            <a:avLst/>
          </a:prstGeom>
        </p:spPr>
        <p:txBody>
          <a:bodyPr anchor="ctr"/>
          <a:p>
            <a:pPr algn="ctr">
              <a:lnSpc>
                <a:spcPct val="100000"/>
              </a:lnSpc>
            </a:pPr>
            <a:r>
              <a:rPr lang="en-US" sz="1200" spc="-1" strike="noStrike">
                <a:solidFill>
                  <a:srgbClr val="0000ff"/>
                </a:solidFill>
                <a:uFill>
                  <a:solidFill>
                    <a:srgbClr val="ffffff"/>
                  </a:solidFill>
                </a:uFill>
                <a:latin typeface="Calibri"/>
              </a:rPr>
              <a:t>Lucie Linssen, Nov 24th 2015</a:t>
            </a:r>
            <a:endParaRPr lang="en-US" sz="1400" spc="-1" strike="noStrike">
              <a:solidFill>
                <a:srgbClr val="000000"/>
              </a:solidFill>
              <a:uFill>
                <a:solidFill>
                  <a:srgbClr val="ffffff"/>
                </a:solidFill>
              </a:uFill>
              <a:latin typeface="Times New Roman"/>
            </a:endParaRPr>
          </a:p>
        </p:txBody>
      </p:sp>
      <p:sp>
        <p:nvSpPr>
          <p:cNvPr id="418" name="PlaceHolder 5"/>
          <p:cNvSpPr>
            <a:spLocks noGrp="1"/>
          </p:cNvSpPr>
          <p:nvPr>
            <p:ph type="sldNum"/>
          </p:nvPr>
        </p:nvSpPr>
        <p:spPr>
          <a:xfrm>
            <a:off x="6553080" y="6559560"/>
            <a:ext cx="2133360" cy="231480"/>
          </a:xfrm>
          <a:prstGeom prst="rect">
            <a:avLst/>
          </a:prstGeom>
        </p:spPr>
        <p:txBody>
          <a:bodyPr anchor="ctr"/>
          <a:p>
            <a:pPr algn="r">
              <a:lnSpc>
                <a:spcPct val="100000"/>
              </a:lnSpc>
            </a:pPr>
            <a:fld id="{7E12FD71-1446-423F-AD57-808FEB7FB40F}" type="slidenum">
              <a:rPr lang="en-US" sz="1200" spc="-1" strike="noStrike">
                <a:solidFill>
                  <a:srgbClr val="0000ff"/>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453"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1" lang="en-US" sz="4400" spc="-1" strike="noStrike">
                <a:solidFill>
                  <a:srgbClr val="000000"/>
                </a:solidFill>
                <a:uFill>
                  <a:solidFill>
                    <a:srgbClr val="ffffff"/>
                  </a:solidFill>
                </a:uFill>
                <a:latin typeface="Gill Sans"/>
              </a:rPr>
              <a:t>Click to edit Master title style</a:t>
            </a:r>
            <a:endParaRPr lang="en-US" sz="1800" spc="-1" strike="noStrike">
              <a:solidFill>
                <a:srgbClr val="000000"/>
              </a:solidFill>
              <a:uFill>
                <a:solidFill>
                  <a:srgbClr val="ffffff"/>
                </a:solidFill>
              </a:uFill>
              <a:latin typeface="Calibri"/>
            </a:endParaRPr>
          </a:p>
        </p:txBody>
      </p:sp>
      <p:sp>
        <p:nvSpPr>
          <p:cNvPr id="454" name="PlaceHolder 2"/>
          <p:cNvSpPr>
            <a:spLocks noGrp="1"/>
          </p:cNvSpPr>
          <p:nvPr>
            <p:ph type="body"/>
          </p:nvPr>
        </p:nvSpPr>
        <p:spPr>
          <a:xfrm>
            <a:off x="457200" y="1600200"/>
            <a:ext cx="8229240" cy="4525560"/>
          </a:xfrm>
          <a:prstGeom prst="rect">
            <a:avLst/>
          </a:prstGeom>
        </p:spPr>
        <p:txBody>
          <a:bodyPr/>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Click to edit the outline text format</a:t>
            </a:r>
            <a:endParaRPr lang="en-US" sz="32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lang="en-US" sz="3200" spc="-1" strike="noStrike">
                <a:solidFill>
                  <a:srgbClr val="000000"/>
                </a:solidFill>
                <a:uFill>
                  <a:solidFill>
                    <a:srgbClr val="ffffff"/>
                  </a:solidFill>
                </a:uFill>
                <a:latin typeface="Gill Sans"/>
              </a:rPr>
              <a:t>Second Outline Level</a:t>
            </a:r>
            <a:endParaRPr lang="en-US" sz="32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Third Outline Level</a:t>
            </a:r>
            <a:endParaRPr lang="en-US" sz="32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lang="en-US" sz="3200" spc="-1" strike="noStrike">
                <a:solidFill>
                  <a:srgbClr val="000000"/>
                </a:solidFill>
                <a:uFill>
                  <a:solidFill>
                    <a:srgbClr val="ffffff"/>
                  </a:solidFill>
                </a:uFill>
                <a:latin typeface="Gill Sans"/>
              </a:rPr>
              <a:t>Fourth Outline Level</a:t>
            </a:r>
            <a:endParaRPr lang="en-US" sz="32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Fifth Outline Level</a:t>
            </a:r>
            <a:endParaRPr lang="en-US" sz="32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Sixth Outline Level</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Seventh Outline LevelClick to edit Master text styles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Second level</a:t>
            </a:r>
            <a:endParaRPr lang="en-US" sz="32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400" spc="-1" strike="noStrike">
                <a:solidFill>
                  <a:srgbClr val="000000"/>
                </a:solidFill>
                <a:uFill>
                  <a:solidFill>
                    <a:srgbClr val="ffffff"/>
                  </a:solidFill>
                </a:uFill>
                <a:latin typeface="Gill Sans"/>
              </a:rPr>
              <a:t>Third level</a:t>
            </a:r>
            <a:endParaRPr lang="en-US" sz="3200" spc="-1" strike="noStrike">
              <a:solidFill>
                <a:srgbClr val="000000"/>
              </a:solidFill>
              <a:uFill>
                <a:solidFill>
                  <a:srgbClr val="ffffff"/>
                </a:solidFill>
              </a:uFill>
              <a:latin typeface="Gill Sans"/>
            </a:endParaRPr>
          </a:p>
          <a:p>
            <a:pPr lvl="3" marL="16002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Fourth level</a:t>
            </a:r>
            <a:endParaRPr lang="en-US" sz="3200" spc="-1" strike="noStrike">
              <a:solidFill>
                <a:srgbClr val="000000"/>
              </a:solidFill>
              <a:uFill>
                <a:solidFill>
                  <a:srgbClr val="ffffff"/>
                </a:solidFill>
              </a:uFill>
              <a:latin typeface="Gill Sans"/>
            </a:endParaRPr>
          </a:p>
          <a:p>
            <a:pPr lvl="4" marL="205704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Fifth level</a:t>
            </a:r>
            <a:endParaRPr lang="en-US" sz="3200" spc="-1" strike="noStrike">
              <a:solidFill>
                <a:srgbClr val="000000"/>
              </a:solidFill>
              <a:uFill>
                <a:solidFill>
                  <a:srgbClr val="ffffff"/>
                </a:solidFill>
              </a:uFill>
              <a:latin typeface="Gill Sans"/>
            </a:endParaRPr>
          </a:p>
        </p:txBody>
      </p:sp>
      <p:sp>
        <p:nvSpPr>
          <p:cNvPr id="455" name="PlaceHolder 3"/>
          <p:cNvSpPr>
            <a:spLocks noGrp="1"/>
          </p:cNvSpPr>
          <p:nvPr>
            <p:ph type="dt"/>
          </p:nvPr>
        </p:nvSpPr>
        <p:spPr>
          <a:xfrm>
            <a:off x="457200" y="6520320"/>
            <a:ext cx="2133360" cy="364680"/>
          </a:xfrm>
          <a:prstGeom prst="rect">
            <a:avLst/>
          </a:prstGeom>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456" name="PlaceHolder 4"/>
          <p:cNvSpPr>
            <a:spLocks noGrp="1"/>
          </p:cNvSpPr>
          <p:nvPr>
            <p:ph type="ftr"/>
          </p:nvPr>
        </p:nvSpPr>
        <p:spPr>
          <a:xfrm>
            <a:off x="3124080" y="6520320"/>
            <a:ext cx="2895120" cy="364680"/>
          </a:xfrm>
          <a:prstGeom prst="rect">
            <a:avLst/>
          </a:prstGeom>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457" name="PlaceHolder 5"/>
          <p:cNvSpPr>
            <a:spLocks noGrp="1"/>
          </p:cNvSpPr>
          <p:nvPr>
            <p:ph type="sldNum"/>
          </p:nvPr>
        </p:nvSpPr>
        <p:spPr>
          <a:xfrm>
            <a:off x="6553080" y="6520320"/>
            <a:ext cx="2133360" cy="364680"/>
          </a:xfrm>
          <a:prstGeom prst="rect">
            <a:avLst/>
          </a:prstGeom>
        </p:spPr>
        <p:txBody>
          <a:bodyPr anchor="ctr"/>
          <a:p>
            <a:pPr algn="r">
              <a:lnSpc>
                <a:spcPct val="100000"/>
              </a:lnSpc>
            </a:pPr>
            <a:fld id="{739AB5A1-1ECA-42D2-B346-1B08C363B4EA}"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1" lang="en-US" sz="4400" spc="-1" strike="noStrike">
                <a:solidFill>
                  <a:srgbClr val="000000"/>
                </a:solidFill>
                <a:uFill>
                  <a:solidFill>
                    <a:srgbClr val="ffffff"/>
                  </a:solidFill>
                </a:uFill>
                <a:latin typeface="Gill Sans"/>
              </a:rPr>
              <a:t>Click to edit Master title style</a:t>
            </a:r>
            <a:endParaRPr lang="en-US" sz="1800" spc="-1" strike="noStrike">
              <a:solidFill>
                <a:srgbClr val="000000"/>
              </a:solidFill>
              <a:uFill>
                <a:solidFill>
                  <a:srgbClr val="ffffff"/>
                </a:solidFill>
              </a:uFill>
              <a:latin typeface="Calibri"/>
            </a:endParaRPr>
          </a:p>
        </p:txBody>
      </p:sp>
      <p:sp>
        <p:nvSpPr>
          <p:cNvPr id="40" name="PlaceHolder 2"/>
          <p:cNvSpPr>
            <a:spLocks noGrp="1"/>
          </p:cNvSpPr>
          <p:nvPr>
            <p:ph type="body"/>
          </p:nvPr>
        </p:nvSpPr>
        <p:spPr>
          <a:xfrm>
            <a:off x="457200" y="1600200"/>
            <a:ext cx="8229240" cy="4525560"/>
          </a:xfrm>
          <a:prstGeom prst="rect">
            <a:avLst/>
          </a:prstGeom>
        </p:spPr>
        <p:txBody>
          <a:bodyPr/>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Click to edit the outline text format</a:t>
            </a:r>
            <a:endParaRPr lang="en-US" sz="32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lang="en-US" sz="3200" spc="-1" strike="noStrike">
                <a:solidFill>
                  <a:srgbClr val="000000"/>
                </a:solidFill>
                <a:uFill>
                  <a:solidFill>
                    <a:srgbClr val="ffffff"/>
                  </a:solidFill>
                </a:uFill>
                <a:latin typeface="Gill Sans"/>
              </a:rPr>
              <a:t>Second Outline Level</a:t>
            </a:r>
            <a:endParaRPr lang="en-US" sz="32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Third Outline Level</a:t>
            </a:r>
            <a:endParaRPr lang="en-US" sz="32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lang="en-US" sz="3200" spc="-1" strike="noStrike">
                <a:solidFill>
                  <a:srgbClr val="000000"/>
                </a:solidFill>
                <a:uFill>
                  <a:solidFill>
                    <a:srgbClr val="ffffff"/>
                  </a:solidFill>
                </a:uFill>
                <a:latin typeface="Gill Sans"/>
              </a:rPr>
              <a:t>Fourth Outline Level</a:t>
            </a:r>
            <a:endParaRPr lang="en-US" sz="32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Fifth Outline Level</a:t>
            </a:r>
            <a:endParaRPr lang="en-US" sz="32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Sixth Outline Level</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Seventh Outline LevelClick to edit Master text styles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Second level</a:t>
            </a:r>
            <a:endParaRPr lang="en-US" sz="32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400" spc="-1" strike="noStrike">
                <a:solidFill>
                  <a:srgbClr val="000000"/>
                </a:solidFill>
                <a:uFill>
                  <a:solidFill>
                    <a:srgbClr val="ffffff"/>
                  </a:solidFill>
                </a:uFill>
                <a:latin typeface="Gill Sans"/>
              </a:rPr>
              <a:t>Third level</a:t>
            </a:r>
            <a:endParaRPr lang="en-US" sz="3200" spc="-1" strike="noStrike">
              <a:solidFill>
                <a:srgbClr val="000000"/>
              </a:solidFill>
              <a:uFill>
                <a:solidFill>
                  <a:srgbClr val="ffffff"/>
                </a:solidFill>
              </a:uFill>
              <a:latin typeface="Gill Sans"/>
            </a:endParaRPr>
          </a:p>
          <a:p>
            <a:pPr lvl="3" marL="16002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Fourth level</a:t>
            </a:r>
            <a:endParaRPr lang="en-US" sz="3200" spc="-1" strike="noStrike">
              <a:solidFill>
                <a:srgbClr val="000000"/>
              </a:solidFill>
              <a:uFill>
                <a:solidFill>
                  <a:srgbClr val="ffffff"/>
                </a:solidFill>
              </a:uFill>
              <a:latin typeface="Gill Sans"/>
            </a:endParaRPr>
          </a:p>
          <a:p>
            <a:pPr lvl="4" marL="205704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Fifth level</a:t>
            </a:r>
            <a:endParaRPr lang="en-US" sz="3200" spc="-1" strike="noStrike">
              <a:solidFill>
                <a:srgbClr val="000000"/>
              </a:solidFill>
              <a:uFill>
                <a:solidFill>
                  <a:srgbClr val="ffffff"/>
                </a:solidFill>
              </a:uFill>
              <a:latin typeface="Gill Sans"/>
            </a:endParaRPr>
          </a:p>
        </p:txBody>
      </p:sp>
      <p:sp>
        <p:nvSpPr>
          <p:cNvPr id="41" name="PlaceHolder 3"/>
          <p:cNvSpPr>
            <a:spLocks noGrp="1"/>
          </p:cNvSpPr>
          <p:nvPr>
            <p:ph type="dt"/>
          </p:nvPr>
        </p:nvSpPr>
        <p:spPr>
          <a:xfrm>
            <a:off x="457200" y="6520320"/>
            <a:ext cx="2133360" cy="364680"/>
          </a:xfrm>
          <a:prstGeom prst="rect">
            <a:avLst/>
          </a:prstGeom>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42" name="PlaceHolder 4"/>
          <p:cNvSpPr>
            <a:spLocks noGrp="1"/>
          </p:cNvSpPr>
          <p:nvPr>
            <p:ph type="ftr"/>
          </p:nvPr>
        </p:nvSpPr>
        <p:spPr>
          <a:xfrm>
            <a:off x="3124080" y="6520320"/>
            <a:ext cx="2895120" cy="364680"/>
          </a:xfrm>
          <a:prstGeom prst="rect">
            <a:avLst/>
          </a:prstGeom>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43" name="PlaceHolder 5"/>
          <p:cNvSpPr>
            <a:spLocks noGrp="1"/>
          </p:cNvSpPr>
          <p:nvPr>
            <p:ph type="sldNum"/>
          </p:nvPr>
        </p:nvSpPr>
        <p:spPr>
          <a:xfrm>
            <a:off x="6553080" y="6520320"/>
            <a:ext cx="2133360" cy="364680"/>
          </a:xfrm>
          <a:prstGeom prst="rect">
            <a:avLst/>
          </a:prstGeom>
        </p:spPr>
        <p:txBody>
          <a:bodyPr anchor="ctr"/>
          <a:p>
            <a:pPr algn="r">
              <a:lnSpc>
                <a:spcPct val="100000"/>
              </a:lnSpc>
            </a:pPr>
            <a:fld id="{E203ADDF-E4C9-4104-BEE4-4B5CCB56FAE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1" lang="en-US" sz="4400" spc="-1" strike="noStrike">
                <a:solidFill>
                  <a:srgbClr val="000000"/>
                </a:solidFill>
                <a:uFill>
                  <a:solidFill>
                    <a:srgbClr val="ffffff"/>
                  </a:solidFill>
                </a:uFill>
                <a:latin typeface="Gill Sans"/>
              </a:rPr>
              <a:t>Click to edit Master title style</a:t>
            </a:r>
            <a:endParaRPr lang="en-US" sz="1800" spc="-1" strike="noStrike">
              <a:solidFill>
                <a:srgbClr val="000000"/>
              </a:solidFill>
              <a:uFill>
                <a:solidFill>
                  <a:srgbClr val="ffffff"/>
                </a:solidFill>
              </a:uFill>
              <a:latin typeface="Calibri"/>
            </a:endParaRPr>
          </a:p>
        </p:txBody>
      </p:sp>
      <p:sp>
        <p:nvSpPr>
          <p:cNvPr id="79" name="PlaceHolder 2"/>
          <p:cNvSpPr>
            <a:spLocks noGrp="1"/>
          </p:cNvSpPr>
          <p:nvPr>
            <p:ph type="body"/>
          </p:nvPr>
        </p:nvSpPr>
        <p:spPr>
          <a:xfrm>
            <a:off x="457200" y="1600200"/>
            <a:ext cx="8229240" cy="4525560"/>
          </a:xfrm>
          <a:prstGeom prst="rect">
            <a:avLst/>
          </a:prstGeom>
        </p:spPr>
        <p:txBody>
          <a:bodyPr/>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Click to edit the outline text format</a:t>
            </a:r>
            <a:endParaRPr lang="en-US" sz="32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lang="en-US" sz="3200" spc="-1" strike="noStrike">
                <a:solidFill>
                  <a:srgbClr val="000000"/>
                </a:solidFill>
                <a:uFill>
                  <a:solidFill>
                    <a:srgbClr val="ffffff"/>
                  </a:solidFill>
                </a:uFill>
                <a:latin typeface="Gill Sans"/>
              </a:rPr>
              <a:t>Second Outline Level</a:t>
            </a:r>
            <a:endParaRPr lang="en-US" sz="32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Third Outline Level</a:t>
            </a:r>
            <a:endParaRPr lang="en-US" sz="32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lang="en-US" sz="3200" spc="-1" strike="noStrike">
                <a:solidFill>
                  <a:srgbClr val="000000"/>
                </a:solidFill>
                <a:uFill>
                  <a:solidFill>
                    <a:srgbClr val="ffffff"/>
                  </a:solidFill>
                </a:uFill>
                <a:latin typeface="Gill Sans"/>
              </a:rPr>
              <a:t>Fourth Outline Level</a:t>
            </a:r>
            <a:endParaRPr lang="en-US" sz="32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Fifth Outline Level</a:t>
            </a:r>
            <a:endParaRPr lang="en-US" sz="32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Sixth Outline Level</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Seventh Outline LevelClick to edit Master text styles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Second level</a:t>
            </a:r>
            <a:endParaRPr lang="en-US" sz="32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400" spc="-1" strike="noStrike">
                <a:solidFill>
                  <a:srgbClr val="000000"/>
                </a:solidFill>
                <a:uFill>
                  <a:solidFill>
                    <a:srgbClr val="ffffff"/>
                  </a:solidFill>
                </a:uFill>
                <a:latin typeface="Gill Sans"/>
              </a:rPr>
              <a:t>Third level</a:t>
            </a:r>
            <a:endParaRPr lang="en-US" sz="3200" spc="-1" strike="noStrike">
              <a:solidFill>
                <a:srgbClr val="000000"/>
              </a:solidFill>
              <a:uFill>
                <a:solidFill>
                  <a:srgbClr val="ffffff"/>
                </a:solidFill>
              </a:uFill>
              <a:latin typeface="Gill Sans"/>
            </a:endParaRPr>
          </a:p>
          <a:p>
            <a:pPr lvl="3" marL="16002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Fourth level</a:t>
            </a:r>
            <a:endParaRPr lang="en-US" sz="3200" spc="-1" strike="noStrike">
              <a:solidFill>
                <a:srgbClr val="000000"/>
              </a:solidFill>
              <a:uFill>
                <a:solidFill>
                  <a:srgbClr val="ffffff"/>
                </a:solidFill>
              </a:uFill>
              <a:latin typeface="Gill Sans"/>
            </a:endParaRPr>
          </a:p>
          <a:p>
            <a:pPr lvl="4" marL="205704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Fifth level</a:t>
            </a:r>
            <a:endParaRPr lang="en-US" sz="3200" spc="-1" strike="noStrike">
              <a:solidFill>
                <a:srgbClr val="000000"/>
              </a:solidFill>
              <a:uFill>
                <a:solidFill>
                  <a:srgbClr val="ffffff"/>
                </a:solidFill>
              </a:uFill>
              <a:latin typeface="Gill Sans"/>
            </a:endParaRPr>
          </a:p>
        </p:txBody>
      </p:sp>
      <p:sp>
        <p:nvSpPr>
          <p:cNvPr id="80" name="PlaceHolder 3"/>
          <p:cNvSpPr>
            <a:spLocks noGrp="1"/>
          </p:cNvSpPr>
          <p:nvPr>
            <p:ph type="dt"/>
          </p:nvPr>
        </p:nvSpPr>
        <p:spPr>
          <a:xfrm>
            <a:off x="457200" y="6520320"/>
            <a:ext cx="2133360" cy="364680"/>
          </a:xfrm>
          <a:prstGeom prst="rect">
            <a:avLst/>
          </a:prstGeom>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1" name="PlaceHolder 4"/>
          <p:cNvSpPr>
            <a:spLocks noGrp="1"/>
          </p:cNvSpPr>
          <p:nvPr>
            <p:ph type="ftr"/>
          </p:nvPr>
        </p:nvSpPr>
        <p:spPr>
          <a:xfrm>
            <a:off x="3124080" y="6520320"/>
            <a:ext cx="2895120" cy="364680"/>
          </a:xfrm>
          <a:prstGeom prst="rect">
            <a:avLst/>
          </a:prstGeom>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82" name="PlaceHolder 5"/>
          <p:cNvSpPr>
            <a:spLocks noGrp="1"/>
          </p:cNvSpPr>
          <p:nvPr>
            <p:ph type="sldNum"/>
          </p:nvPr>
        </p:nvSpPr>
        <p:spPr>
          <a:xfrm>
            <a:off x="6553080" y="6520320"/>
            <a:ext cx="2133360" cy="364680"/>
          </a:xfrm>
          <a:prstGeom prst="rect">
            <a:avLst/>
          </a:prstGeom>
        </p:spPr>
        <p:txBody>
          <a:bodyPr anchor="ctr"/>
          <a:p>
            <a:pPr algn="r">
              <a:lnSpc>
                <a:spcPct val="100000"/>
              </a:lnSpc>
            </a:pPr>
            <a:fld id="{9938C640-CF6B-4A5F-B595-750BA1C6797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7" name="CustomShape 1"/>
          <p:cNvSpPr/>
          <p:nvPr/>
        </p:nvSpPr>
        <p:spPr>
          <a:xfrm>
            <a:off x="325440" y="6597720"/>
            <a:ext cx="1564920" cy="227520"/>
          </a:xfrm>
          <a:prstGeom prst="rect">
            <a:avLst/>
          </a:prstGeom>
          <a:noFill/>
          <a:ln w="9360">
            <a:noFill/>
          </a:ln>
        </p:spPr>
        <p:style>
          <a:lnRef idx="0"/>
          <a:fillRef idx="0"/>
          <a:effectRef idx="0"/>
          <a:fontRef idx="minor"/>
        </p:style>
        <p:txBody>
          <a:bodyPr wrap="none" lIns="90000" rIns="90000" tIns="45000" bIns="45000"/>
          <a:p>
            <a:pPr>
              <a:lnSpc>
                <a:spcPct val="100000"/>
              </a:lnSpc>
            </a:pPr>
            <a:r>
              <a:rPr lang="en-US" sz="900" spc="-1" strike="noStrike">
                <a:solidFill>
                  <a:srgbClr val="333399"/>
                </a:solidFill>
                <a:uFill>
                  <a:solidFill>
                    <a:srgbClr val="ffffff"/>
                  </a:solidFill>
                </a:uFill>
                <a:latin typeface="Arial"/>
              </a:rPr>
              <a:t>C. Joram   CERN – PH/DT </a:t>
            </a:r>
            <a:endParaRPr lang="en-US" sz="1800" spc="-1" strike="noStrike">
              <a:solidFill>
                <a:srgbClr val="000000"/>
              </a:solidFill>
              <a:uFill>
                <a:solidFill>
                  <a:srgbClr val="ffffff"/>
                </a:solidFill>
              </a:uFill>
              <a:latin typeface="Arial"/>
            </a:endParaRPr>
          </a:p>
        </p:txBody>
      </p:sp>
      <p:sp>
        <p:nvSpPr>
          <p:cNvPr id="118" name="Line 2"/>
          <p:cNvSpPr/>
          <p:nvPr/>
        </p:nvSpPr>
        <p:spPr>
          <a:xfrm>
            <a:off x="900000" y="691920"/>
            <a:ext cx="5183280" cy="0"/>
          </a:xfrm>
          <a:prstGeom prst="line">
            <a:avLst/>
          </a:prstGeom>
          <a:ln w="28440">
            <a:solidFill>
              <a:srgbClr val="ccccff"/>
            </a:solidFill>
            <a:round/>
          </a:ln>
        </p:spPr>
        <p:style>
          <a:lnRef idx="0"/>
          <a:fillRef idx="0"/>
          <a:effectRef idx="0"/>
          <a:fontRef idx="minor"/>
        </p:style>
      </p:sp>
      <p:sp>
        <p:nvSpPr>
          <p:cNvPr id="119" name="CustomShape 3"/>
          <p:cNvSpPr/>
          <p:nvPr/>
        </p:nvSpPr>
        <p:spPr>
          <a:xfrm>
            <a:off x="6084720" y="625320"/>
            <a:ext cx="2955600" cy="571320"/>
          </a:xfrm>
          <a:custGeom>
            <a:avLst/>
            <a:gdLst/>
            <a:ahLst/>
            <a:rect l="l" t="t" r="r" b="b"/>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440">
            <a:solidFill>
              <a:srgbClr val="ccccff"/>
            </a:solidFill>
            <a:round/>
          </a:ln>
          <a:effectLst>
            <a:outerShdw algn="ctr" dir="2700000" dist="35921" rotWithShape="0">
              <a:schemeClr val="bg2">
                <a:alpha val="50000"/>
              </a:schemeClr>
            </a:outerShdw>
          </a:effectLst>
        </p:spPr>
        <p:style>
          <a:lnRef idx="0"/>
          <a:fillRef idx="0"/>
          <a:effectRef idx="0"/>
          <a:fontRef idx="minor"/>
        </p:style>
      </p:sp>
      <p:sp>
        <p:nvSpPr>
          <p:cNvPr id="120" name="Line 4"/>
          <p:cNvSpPr/>
          <p:nvPr/>
        </p:nvSpPr>
        <p:spPr>
          <a:xfrm>
            <a:off x="323640" y="6597360"/>
            <a:ext cx="8569440" cy="0"/>
          </a:xfrm>
          <a:prstGeom prst="line">
            <a:avLst/>
          </a:prstGeom>
          <a:ln w="12600">
            <a:solidFill>
              <a:srgbClr val="ccccff"/>
            </a:solidFill>
            <a:round/>
          </a:ln>
        </p:spPr>
        <p:style>
          <a:lnRef idx="0"/>
          <a:fillRef idx="0"/>
          <a:effectRef idx="0"/>
          <a:fontRef idx="minor"/>
        </p:style>
      </p:sp>
      <p:sp>
        <p:nvSpPr>
          <p:cNvPr id="121" name="CustomShape 5"/>
          <p:cNvSpPr/>
          <p:nvPr/>
        </p:nvSpPr>
        <p:spPr>
          <a:xfrm>
            <a:off x="4755240" y="6588000"/>
            <a:ext cx="3399120" cy="227520"/>
          </a:xfrm>
          <a:prstGeom prst="rect">
            <a:avLst/>
          </a:prstGeom>
          <a:noFill/>
          <a:ln w="9360">
            <a:noFill/>
          </a:ln>
        </p:spPr>
        <p:style>
          <a:lnRef idx="0"/>
          <a:fillRef idx="0"/>
          <a:effectRef idx="0"/>
          <a:fontRef idx="minor"/>
        </p:style>
        <p:txBody>
          <a:bodyPr wrap="none" lIns="90000" rIns="90000" tIns="45000" bIns="45000"/>
          <a:p>
            <a:pPr marL="361800" indent="-361440" algn="ctr">
              <a:lnSpc>
                <a:spcPct val="110000"/>
              </a:lnSpc>
            </a:pPr>
            <a:r>
              <a:rPr lang="en-US" sz="900" spc="-1" strike="noStrike">
                <a:solidFill>
                  <a:srgbClr val="333399"/>
                </a:solidFill>
                <a:uFill>
                  <a:solidFill>
                    <a:srgbClr val="ffffff"/>
                  </a:solidFill>
                </a:uFill>
                <a:latin typeface="Arial"/>
              </a:rPr>
              <a:t>Particle Interactions – Detector Design Principles</a:t>
            </a:r>
            <a:endParaRPr lang="en-US" sz="1800" spc="-1" strike="noStrike">
              <a:solidFill>
                <a:srgbClr val="000000"/>
              </a:solidFill>
              <a:uFill>
                <a:solidFill>
                  <a:srgbClr val="ffffff"/>
                </a:solidFill>
              </a:uFill>
              <a:latin typeface="Arial"/>
            </a:endParaRPr>
          </a:p>
        </p:txBody>
      </p:sp>
      <p:pic>
        <p:nvPicPr>
          <p:cNvPr id="122" name="Picture 11" descr=""/>
          <p:cNvPicPr/>
          <p:nvPr/>
        </p:nvPicPr>
        <p:blipFill>
          <a:blip r:embed="rId2"/>
          <a:stretch/>
        </p:blipFill>
        <p:spPr>
          <a:xfrm>
            <a:off x="7562880" y="112680"/>
            <a:ext cx="753840" cy="444240"/>
          </a:xfrm>
          <a:prstGeom prst="rect">
            <a:avLst/>
          </a:prstGeom>
          <a:ln>
            <a:noFill/>
          </a:ln>
        </p:spPr>
      </p:pic>
      <p:sp>
        <p:nvSpPr>
          <p:cNvPr id="123" name="CustomShape 6"/>
          <p:cNvSpPr/>
          <p:nvPr/>
        </p:nvSpPr>
        <p:spPr>
          <a:xfrm>
            <a:off x="325440" y="6597720"/>
            <a:ext cx="1564920" cy="227520"/>
          </a:xfrm>
          <a:prstGeom prst="rect">
            <a:avLst/>
          </a:prstGeom>
          <a:noFill/>
          <a:ln w="9360">
            <a:noFill/>
          </a:ln>
        </p:spPr>
        <p:style>
          <a:lnRef idx="0"/>
          <a:fillRef idx="0"/>
          <a:effectRef idx="0"/>
          <a:fontRef idx="minor"/>
        </p:style>
        <p:txBody>
          <a:bodyPr wrap="none" lIns="90000" rIns="90000" tIns="45000" bIns="45000"/>
          <a:p>
            <a:pPr>
              <a:lnSpc>
                <a:spcPct val="100000"/>
              </a:lnSpc>
            </a:pPr>
            <a:r>
              <a:rPr lang="en-US" sz="900" spc="-1" strike="noStrike">
                <a:solidFill>
                  <a:srgbClr val="333399"/>
                </a:solidFill>
                <a:uFill>
                  <a:solidFill>
                    <a:srgbClr val="ffffff"/>
                  </a:solidFill>
                </a:uFill>
                <a:latin typeface="Arial"/>
              </a:rPr>
              <a:t>C. Joram   CERN – PH/DT </a:t>
            </a:r>
            <a:endParaRPr lang="en-US" sz="1800" spc="-1" strike="noStrike">
              <a:solidFill>
                <a:srgbClr val="000000"/>
              </a:solidFill>
              <a:uFill>
                <a:solidFill>
                  <a:srgbClr val="ffffff"/>
                </a:solidFill>
              </a:uFill>
              <a:latin typeface="Arial"/>
            </a:endParaRPr>
          </a:p>
        </p:txBody>
      </p:sp>
      <p:sp>
        <p:nvSpPr>
          <p:cNvPr id="124" name="Line 7"/>
          <p:cNvSpPr/>
          <p:nvPr/>
        </p:nvSpPr>
        <p:spPr>
          <a:xfrm>
            <a:off x="900000" y="691920"/>
            <a:ext cx="5183280" cy="0"/>
          </a:xfrm>
          <a:prstGeom prst="line">
            <a:avLst/>
          </a:prstGeom>
          <a:ln w="28440">
            <a:solidFill>
              <a:srgbClr val="ccccff"/>
            </a:solidFill>
            <a:round/>
          </a:ln>
        </p:spPr>
        <p:style>
          <a:lnRef idx="0"/>
          <a:fillRef idx="0"/>
          <a:effectRef idx="0"/>
          <a:fontRef idx="minor"/>
        </p:style>
      </p:sp>
      <p:sp>
        <p:nvSpPr>
          <p:cNvPr id="125" name="CustomShape 8"/>
          <p:cNvSpPr/>
          <p:nvPr/>
        </p:nvSpPr>
        <p:spPr>
          <a:xfrm>
            <a:off x="6084720" y="625320"/>
            <a:ext cx="2955600" cy="571320"/>
          </a:xfrm>
          <a:custGeom>
            <a:avLst/>
            <a:gdLst/>
            <a:ahLst/>
            <a:rect l="l" t="t" r="r" b="b"/>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440">
            <a:solidFill>
              <a:srgbClr val="ccccff"/>
            </a:solidFill>
            <a:round/>
          </a:ln>
          <a:effectLst>
            <a:outerShdw algn="ctr" dir="2700000" dist="35921" rotWithShape="0">
              <a:schemeClr val="bg2">
                <a:alpha val="50000"/>
              </a:schemeClr>
            </a:outerShdw>
          </a:effectLst>
        </p:spPr>
        <p:style>
          <a:lnRef idx="0"/>
          <a:fillRef idx="0"/>
          <a:effectRef idx="0"/>
          <a:fontRef idx="minor"/>
        </p:style>
      </p:sp>
      <p:sp>
        <p:nvSpPr>
          <p:cNvPr id="126" name="CustomShape 9"/>
          <p:cNvSpPr/>
          <p:nvPr/>
        </p:nvSpPr>
        <p:spPr>
          <a:xfrm rot="16200000">
            <a:off x="6796440" y="3922560"/>
            <a:ext cx="4335120" cy="227520"/>
          </a:xfrm>
          <a:prstGeom prst="rect">
            <a:avLst/>
          </a:prstGeom>
          <a:noFill/>
          <a:ln w="9360">
            <a:noFill/>
          </a:ln>
        </p:spPr>
        <p:style>
          <a:lnRef idx="0"/>
          <a:fillRef idx="0"/>
          <a:effectRef idx="0"/>
          <a:fontRef idx="minor"/>
        </p:style>
        <p:txBody>
          <a:bodyPr lIns="90000" rIns="90000" tIns="45000" bIns="45000"/>
          <a:p>
            <a:pPr>
              <a:lnSpc>
                <a:spcPct val="100000"/>
              </a:lnSpc>
            </a:pPr>
            <a:r>
              <a:rPr lang="en-US" sz="900" spc="-1" strike="noStrike">
                <a:solidFill>
                  <a:srgbClr val="333399"/>
                </a:solidFill>
                <a:uFill>
                  <a:solidFill>
                    <a:srgbClr val="ffffff"/>
                  </a:solidFill>
                </a:uFill>
                <a:latin typeface="Arial"/>
              </a:rPr>
              <a:t>XII ICFA School on Instrumentation in Elementary Particle Physics, Bogota, 2013</a:t>
            </a:r>
            <a:endParaRPr lang="en-US" sz="1800" spc="-1" strike="noStrike">
              <a:solidFill>
                <a:srgbClr val="000000"/>
              </a:solidFill>
              <a:uFill>
                <a:solidFill>
                  <a:srgbClr val="ffffff"/>
                </a:solidFill>
              </a:uFill>
              <a:latin typeface="Arial"/>
            </a:endParaRPr>
          </a:p>
        </p:txBody>
      </p:sp>
      <p:sp>
        <p:nvSpPr>
          <p:cNvPr id="127" name="Line 10"/>
          <p:cNvSpPr/>
          <p:nvPr/>
        </p:nvSpPr>
        <p:spPr>
          <a:xfrm>
            <a:off x="323640" y="6597360"/>
            <a:ext cx="8569440" cy="0"/>
          </a:xfrm>
          <a:prstGeom prst="line">
            <a:avLst/>
          </a:prstGeom>
          <a:ln w="12600">
            <a:solidFill>
              <a:srgbClr val="ccccff"/>
            </a:solidFill>
            <a:round/>
          </a:ln>
        </p:spPr>
        <p:style>
          <a:lnRef idx="0"/>
          <a:fillRef idx="0"/>
          <a:effectRef idx="0"/>
          <a:fontRef idx="minor"/>
        </p:style>
      </p:sp>
      <p:sp>
        <p:nvSpPr>
          <p:cNvPr id="128" name="CustomShape 11"/>
          <p:cNvSpPr/>
          <p:nvPr/>
        </p:nvSpPr>
        <p:spPr>
          <a:xfrm>
            <a:off x="4755240" y="6588000"/>
            <a:ext cx="3399120" cy="227520"/>
          </a:xfrm>
          <a:prstGeom prst="rect">
            <a:avLst/>
          </a:prstGeom>
          <a:noFill/>
          <a:ln w="9360">
            <a:noFill/>
          </a:ln>
        </p:spPr>
        <p:style>
          <a:lnRef idx="0"/>
          <a:fillRef idx="0"/>
          <a:effectRef idx="0"/>
          <a:fontRef idx="minor"/>
        </p:style>
        <p:txBody>
          <a:bodyPr wrap="none" lIns="90000" rIns="90000" tIns="45000" bIns="45000"/>
          <a:p>
            <a:pPr marL="361800" indent="-361440" algn="ctr">
              <a:lnSpc>
                <a:spcPct val="110000"/>
              </a:lnSpc>
            </a:pPr>
            <a:r>
              <a:rPr lang="en-US" sz="900" spc="-1" strike="noStrike">
                <a:solidFill>
                  <a:srgbClr val="333399"/>
                </a:solidFill>
                <a:uFill>
                  <a:solidFill>
                    <a:srgbClr val="ffffff"/>
                  </a:solidFill>
                </a:uFill>
                <a:latin typeface="Arial"/>
              </a:rPr>
              <a:t>Particle Interactions – Detector Design Principles</a:t>
            </a:r>
            <a:endParaRPr lang="en-US" sz="1800" spc="-1" strike="noStrike">
              <a:solidFill>
                <a:srgbClr val="000000"/>
              </a:solidFill>
              <a:uFill>
                <a:solidFill>
                  <a:srgbClr val="ffffff"/>
                </a:solidFill>
              </a:uFill>
              <a:latin typeface="Arial"/>
            </a:endParaRPr>
          </a:p>
        </p:txBody>
      </p:sp>
      <p:sp>
        <p:nvSpPr>
          <p:cNvPr id="129" name="CustomShape 12"/>
          <p:cNvSpPr/>
          <p:nvPr/>
        </p:nvSpPr>
        <p:spPr>
          <a:xfrm>
            <a:off x="4572000" y="-384120"/>
            <a:ext cx="304560" cy="304560"/>
          </a:xfrm>
          <a:prstGeom prst="rect">
            <a:avLst/>
          </a:prstGeom>
          <a:noFill/>
          <a:ln>
            <a:noFill/>
          </a:ln>
        </p:spPr>
        <p:style>
          <a:lnRef idx="0"/>
          <a:fillRef idx="0"/>
          <a:effectRef idx="0"/>
          <a:fontRef idx="minor"/>
        </p:style>
      </p:sp>
      <p:sp>
        <p:nvSpPr>
          <p:cNvPr id="130" name="CustomShape 13"/>
          <p:cNvSpPr/>
          <p:nvPr/>
        </p:nvSpPr>
        <p:spPr>
          <a:xfrm>
            <a:off x="4724280" y="-231840"/>
            <a:ext cx="304560" cy="304560"/>
          </a:xfrm>
          <a:prstGeom prst="rect">
            <a:avLst/>
          </a:prstGeom>
          <a:noFill/>
          <a:ln>
            <a:noFill/>
          </a:ln>
        </p:spPr>
        <p:style>
          <a:lnRef idx="0"/>
          <a:fillRef idx="0"/>
          <a:effectRef idx="0"/>
          <a:fontRef idx="minor"/>
        </p:style>
      </p:sp>
      <p:pic>
        <p:nvPicPr>
          <p:cNvPr id="131" name="Picture 13" descr=""/>
          <p:cNvPicPr/>
          <p:nvPr/>
        </p:nvPicPr>
        <p:blipFill>
          <a:blip r:embed="rId3"/>
          <a:stretch/>
        </p:blipFill>
        <p:spPr>
          <a:xfrm>
            <a:off x="186120" y="127080"/>
            <a:ext cx="596520" cy="614880"/>
          </a:xfrm>
          <a:prstGeom prst="rect">
            <a:avLst/>
          </a:prstGeom>
          <a:ln>
            <a:noFill/>
          </a:ln>
        </p:spPr>
      </p:pic>
      <p:pic>
        <p:nvPicPr>
          <p:cNvPr id="132" name="Picture 2" descr=""/>
          <p:cNvPicPr/>
          <p:nvPr/>
        </p:nvPicPr>
        <p:blipFill>
          <a:blip r:embed="rId4"/>
          <a:stretch/>
        </p:blipFill>
        <p:spPr>
          <a:xfrm>
            <a:off x="8499240" y="74520"/>
            <a:ext cx="541440" cy="550440"/>
          </a:xfrm>
          <a:prstGeom prst="rect">
            <a:avLst/>
          </a:prstGeom>
          <a:ln>
            <a:noFill/>
          </a:ln>
        </p:spPr>
      </p:pic>
      <p:sp>
        <p:nvSpPr>
          <p:cNvPr id="133" name="PlaceHolder 14"/>
          <p:cNvSpPr>
            <a:spLocks noGrp="1"/>
          </p:cNvSpPr>
          <p:nvPr>
            <p:ph type="sldNum"/>
          </p:nvPr>
        </p:nvSpPr>
        <p:spPr>
          <a:xfrm>
            <a:off x="8143920" y="6597720"/>
            <a:ext cx="764640" cy="259920"/>
          </a:xfrm>
          <a:prstGeom prst="rect">
            <a:avLst/>
          </a:prstGeom>
        </p:spPr>
        <p:txBody>
          <a:bodyPr/>
          <a:p>
            <a:pPr algn="r">
              <a:lnSpc>
                <a:spcPct val="100000"/>
              </a:lnSpc>
            </a:pPr>
            <a:r>
              <a:rPr lang="en-US" sz="900" spc="-1" strike="noStrike">
                <a:solidFill>
                  <a:srgbClr val="333399"/>
                </a:solidFill>
                <a:uFill>
                  <a:solidFill>
                    <a:srgbClr val="ffffff"/>
                  </a:solidFill>
                </a:uFill>
                <a:latin typeface="Arial"/>
              </a:rPr>
              <a:t>L2-</a:t>
            </a:r>
            <a:fld id="{5A148101-9620-427E-B8B7-1674F3D0B6A3}" type="slidenum">
              <a:rPr lang="en-US" sz="900" spc="-1" strike="noStrike">
                <a:solidFill>
                  <a:srgbClr val="333399"/>
                </a:solidFill>
                <a:uFill>
                  <a:solidFill>
                    <a:srgbClr val="ffffff"/>
                  </a:solidFill>
                </a:uFill>
                <a:latin typeface="Arial"/>
              </a:rPr>
              <a:t>&lt;number&gt;</a:t>
            </a:fld>
            <a:endParaRPr lang="en-US" sz="1400" spc="-1" strike="noStrike">
              <a:solidFill>
                <a:srgbClr val="000000"/>
              </a:solidFill>
              <a:uFill>
                <a:solidFill>
                  <a:srgbClr val="ffffff"/>
                </a:solidFill>
              </a:uFill>
              <a:latin typeface="Times New Roman"/>
            </a:endParaRPr>
          </a:p>
        </p:txBody>
      </p:sp>
      <p:sp>
        <p:nvSpPr>
          <p:cNvPr id="134" name="PlaceHolder 15"/>
          <p:cNvSpPr>
            <a:spLocks noGrp="1"/>
          </p:cNvSpPr>
          <p:nvPr>
            <p:ph type="title"/>
          </p:nvPr>
        </p:nvSpPr>
        <p:spPr>
          <a:xfrm>
            <a:off x="457200" y="273600"/>
            <a:ext cx="8229240" cy="1144800"/>
          </a:xfrm>
          <a:prstGeom prst="rect">
            <a:avLst/>
          </a:prstGeom>
        </p:spPr>
        <p:txBody>
          <a:bodyPr lIns="0" rIns="0" tIns="0" bIns="0" anchor="ctr"/>
          <a:p>
            <a:r>
              <a:rPr lang="en-US" sz="1800" spc="-1" strike="noStrike">
                <a:solidFill>
                  <a:srgbClr val="000000"/>
                </a:solidFill>
                <a:uFill>
                  <a:solidFill>
                    <a:srgbClr val="ffffff"/>
                  </a:solidFill>
                </a:uFill>
                <a:latin typeface="Arial"/>
              </a:rPr>
              <a:t>Click to edit the title text format</a:t>
            </a:r>
            <a:endParaRPr lang="en-US" sz="1800" spc="-1" strike="noStrike">
              <a:solidFill>
                <a:srgbClr val="000000"/>
              </a:solidFill>
              <a:uFill>
                <a:solidFill>
                  <a:srgbClr val="ffffff"/>
                </a:solidFill>
              </a:uFill>
              <a:latin typeface="Arial"/>
            </a:endParaRPr>
          </a:p>
        </p:txBody>
      </p:sp>
      <p:sp>
        <p:nvSpPr>
          <p:cNvPr id="135" name="PlaceHolder 16"/>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Arial"/>
              </a:rPr>
              <a:t>Click to edit the outline text format</a:t>
            </a:r>
            <a:endParaRPr lang="en-US" sz="32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lang="en-US" sz="2400" spc="-1" strike="noStrike">
                <a:solidFill>
                  <a:srgbClr val="000000"/>
                </a:solidFill>
                <a:uFill>
                  <a:solidFill>
                    <a:srgbClr val="ffffff"/>
                  </a:solidFill>
                </a:uFill>
                <a:latin typeface="Arial"/>
              </a:rPr>
              <a:t>Second Outline Level</a:t>
            </a:r>
            <a:endParaRPr lang="en-US" sz="2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lang="en-US" sz="2000" spc="-1" strike="noStrike">
                <a:solidFill>
                  <a:srgbClr val="000000"/>
                </a:solidFill>
                <a:uFill>
                  <a:solidFill>
                    <a:srgbClr val="ffffff"/>
                  </a:solidFill>
                </a:uFill>
                <a:latin typeface="Arial"/>
              </a:rPr>
              <a:t>Third Outline Level</a:t>
            </a:r>
            <a:endParaRPr lang="en-US" sz="20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lang="en-US" sz="2000" spc="-1" strike="noStrike">
                <a:solidFill>
                  <a:srgbClr val="000000"/>
                </a:solidFill>
                <a:uFill>
                  <a:solidFill>
                    <a:srgbClr val="ffffff"/>
                  </a:solidFill>
                </a:uFill>
                <a:latin typeface="Arial"/>
              </a:rPr>
              <a:t>Fourth Outline Level</a:t>
            </a:r>
            <a:endParaRPr lang="en-US" sz="20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lang="en-US" sz="2000" spc="-1" strike="noStrike">
                <a:solidFill>
                  <a:srgbClr val="000000"/>
                </a:solidFill>
                <a:uFill>
                  <a:solidFill>
                    <a:srgbClr val="ffffff"/>
                  </a:solidFill>
                </a:uFill>
                <a:latin typeface="Arial"/>
              </a:rPr>
              <a:t>Fifth Outline Level</a:t>
            </a:r>
            <a:endParaRPr lang="en-US"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lang="en-US" sz="2000" spc="-1" strike="noStrike">
                <a:solidFill>
                  <a:srgbClr val="000000"/>
                </a:solidFill>
                <a:uFill>
                  <a:solidFill>
                    <a:srgbClr val="ffffff"/>
                  </a:solidFill>
                </a:uFill>
                <a:latin typeface="Arial"/>
              </a:rPr>
              <a:t>Sixth Outline Level</a:t>
            </a:r>
            <a:endParaRPr lang="en-US"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lang="en-US" sz="2000" spc="-1" strike="noStrike">
                <a:solidFill>
                  <a:srgbClr val="000000"/>
                </a:solidFill>
                <a:uFill>
                  <a:solidFill>
                    <a:srgbClr val="ffffff"/>
                  </a:solidFill>
                </a:uFill>
                <a:latin typeface="Arial"/>
              </a:rPr>
              <a:t>Seventh Outline Level</a:t>
            </a:r>
            <a:endParaRPr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1" lang="en-US" sz="4400" spc="-1" strike="noStrike">
                <a:solidFill>
                  <a:srgbClr val="000000"/>
                </a:solidFill>
                <a:uFill>
                  <a:solidFill>
                    <a:srgbClr val="ffffff"/>
                  </a:solidFill>
                </a:uFill>
                <a:latin typeface="Gill Sans"/>
              </a:rPr>
              <a:t>Click to edit Master title style</a:t>
            </a:r>
            <a:endParaRPr lang="en-US" sz="1800" spc="-1" strike="noStrike">
              <a:solidFill>
                <a:srgbClr val="000000"/>
              </a:solidFill>
              <a:uFill>
                <a:solidFill>
                  <a:srgbClr val="ffffff"/>
                </a:solidFill>
              </a:uFill>
              <a:latin typeface="Calibri"/>
            </a:endParaRPr>
          </a:p>
        </p:txBody>
      </p:sp>
      <p:sp>
        <p:nvSpPr>
          <p:cNvPr id="171" name="PlaceHolder 2"/>
          <p:cNvSpPr>
            <a:spLocks noGrp="1"/>
          </p:cNvSpPr>
          <p:nvPr>
            <p:ph type="body"/>
          </p:nvPr>
        </p:nvSpPr>
        <p:spPr>
          <a:xfrm>
            <a:off x="457200" y="1600200"/>
            <a:ext cx="8229240" cy="4525560"/>
          </a:xfrm>
          <a:prstGeom prst="rect">
            <a:avLst/>
          </a:prstGeom>
        </p:spPr>
        <p:txBody>
          <a:bodyPr/>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Click to edit the outline text format</a:t>
            </a:r>
            <a:endParaRPr lang="en-US" sz="32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lang="en-US" sz="3200" spc="-1" strike="noStrike">
                <a:solidFill>
                  <a:srgbClr val="000000"/>
                </a:solidFill>
                <a:uFill>
                  <a:solidFill>
                    <a:srgbClr val="ffffff"/>
                  </a:solidFill>
                </a:uFill>
                <a:latin typeface="Gill Sans"/>
              </a:rPr>
              <a:t>Second Outline Level</a:t>
            </a:r>
            <a:endParaRPr lang="en-US" sz="32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Third Outline Level</a:t>
            </a:r>
            <a:endParaRPr lang="en-US" sz="32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lang="en-US" sz="3200" spc="-1" strike="noStrike">
                <a:solidFill>
                  <a:srgbClr val="000000"/>
                </a:solidFill>
                <a:uFill>
                  <a:solidFill>
                    <a:srgbClr val="ffffff"/>
                  </a:solidFill>
                </a:uFill>
                <a:latin typeface="Gill Sans"/>
              </a:rPr>
              <a:t>Fourth Outline Level</a:t>
            </a:r>
            <a:endParaRPr lang="en-US" sz="32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Fifth Outline Level</a:t>
            </a:r>
            <a:endParaRPr lang="en-US" sz="32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Sixth Outline Level</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Seventh Outline LevelClick to edit Master text styles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Second level</a:t>
            </a:r>
            <a:endParaRPr lang="en-US" sz="32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400" spc="-1" strike="noStrike">
                <a:solidFill>
                  <a:srgbClr val="000000"/>
                </a:solidFill>
                <a:uFill>
                  <a:solidFill>
                    <a:srgbClr val="ffffff"/>
                  </a:solidFill>
                </a:uFill>
                <a:latin typeface="Gill Sans"/>
              </a:rPr>
              <a:t>Third level</a:t>
            </a:r>
            <a:endParaRPr lang="en-US" sz="3200" spc="-1" strike="noStrike">
              <a:solidFill>
                <a:srgbClr val="000000"/>
              </a:solidFill>
              <a:uFill>
                <a:solidFill>
                  <a:srgbClr val="ffffff"/>
                </a:solidFill>
              </a:uFill>
              <a:latin typeface="Gill Sans"/>
            </a:endParaRPr>
          </a:p>
          <a:p>
            <a:pPr lvl="3" marL="16002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Fourth level</a:t>
            </a:r>
            <a:endParaRPr lang="en-US" sz="3200" spc="-1" strike="noStrike">
              <a:solidFill>
                <a:srgbClr val="000000"/>
              </a:solidFill>
              <a:uFill>
                <a:solidFill>
                  <a:srgbClr val="ffffff"/>
                </a:solidFill>
              </a:uFill>
              <a:latin typeface="Gill Sans"/>
            </a:endParaRPr>
          </a:p>
          <a:p>
            <a:pPr lvl="4" marL="205704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Fifth level</a:t>
            </a:r>
            <a:endParaRPr lang="en-US" sz="3200" spc="-1" strike="noStrike">
              <a:solidFill>
                <a:srgbClr val="000000"/>
              </a:solidFill>
              <a:uFill>
                <a:solidFill>
                  <a:srgbClr val="ffffff"/>
                </a:solidFill>
              </a:uFill>
              <a:latin typeface="Gill Sans"/>
            </a:endParaRPr>
          </a:p>
        </p:txBody>
      </p:sp>
      <p:sp>
        <p:nvSpPr>
          <p:cNvPr id="172" name="PlaceHolder 3"/>
          <p:cNvSpPr>
            <a:spLocks noGrp="1"/>
          </p:cNvSpPr>
          <p:nvPr>
            <p:ph type="dt"/>
          </p:nvPr>
        </p:nvSpPr>
        <p:spPr>
          <a:xfrm>
            <a:off x="457200" y="6520320"/>
            <a:ext cx="2133360" cy="364680"/>
          </a:xfrm>
          <a:prstGeom prst="rect">
            <a:avLst/>
          </a:prstGeom>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73" name="PlaceHolder 4"/>
          <p:cNvSpPr>
            <a:spLocks noGrp="1"/>
          </p:cNvSpPr>
          <p:nvPr>
            <p:ph type="ftr"/>
          </p:nvPr>
        </p:nvSpPr>
        <p:spPr>
          <a:xfrm>
            <a:off x="3124080" y="6520320"/>
            <a:ext cx="2895120" cy="364680"/>
          </a:xfrm>
          <a:prstGeom prst="rect">
            <a:avLst/>
          </a:prstGeom>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74" name="PlaceHolder 5"/>
          <p:cNvSpPr>
            <a:spLocks noGrp="1"/>
          </p:cNvSpPr>
          <p:nvPr>
            <p:ph type="sldNum"/>
          </p:nvPr>
        </p:nvSpPr>
        <p:spPr>
          <a:xfrm>
            <a:off x="6553080" y="6520320"/>
            <a:ext cx="2133360" cy="364680"/>
          </a:xfrm>
          <a:prstGeom prst="rect">
            <a:avLst/>
          </a:prstGeom>
        </p:spPr>
        <p:txBody>
          <a:bodyPr anchor="ctr"/>
          <a:p>
            <a:pPr algn="r">
              <a:lnSpc>
                <a:spcPct val="100000"/>
              </a:lnSpc>
            </a:pPr>
            <a:fld id="{00A26CB8-D15F-437E-948B-89D6B765746C}"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209" name="PlaceHolder 1"/>
          <p:cNvSpPr>
            <a:spLocks noGrp="1"/>
          </p:cNvSpPr>
          <p:nvPr>
            <p:ph type="title"/>
          </p:nvPr>
        </p:nvSpPr>
        <p:spPr>
          <a:xfrm>
            <a:off x="406080" y="228600"/>
            <a:ext cx="8327520" cy="380520"/>
          </a:xfrm>
          <a:prstGeom prst="rect">
            <a:avLst/>
          </a:prstGeom>
        </p:spPr>
        <p:txBody>
          <a:bodyPr anchor="b"/>
          <a:p>
            <a:pPr algn="ctr">
              <a:lnSpc>
                <a:spcPct val="100000"/>
              </a:lnSpc>
            </a:pPr>
            <a:r>
              <a:rPr b="1" i="1" lang="en-US" sz="2400" spc="-1" strike="noStrike">
                <a:solidFill>
                  <a:srgbClr val="000066"/>
                </a:solidFill>
                <a:uFill>
                  <a:solidFill>
                    <a:srgbClr val="ffffff"/>
                  </a:solidFill>
                </a:uFill>
                <a:latin typeface="Tahoma"/>
                <a:ea typeface="ＭＳ Ｐゴシック"/>
              </a:rPr>
              <a:t>Click to edit Master title style</a:t>
            </a:r>
            <a:endParaRPr lang="en-US" sz="1800" spc="-1" strike="noStrike">
              <a:solidFill>
                <a:srgbClr val="000000"/>
              </a:solidFill>
              <a:uFill>
                <a:solidFill>
                  <a:srgbClr val="ffffff"/>
                </a:solidFill>
              </a:uFill>
              <a:latin typeface="Tahoma"/>
            </a:endParaRPr>
          </a:p>
        </p:txBody>
      </p:sp>
      <p:sp>
        <p:nvSpPr>
          <p:cNvPr id="210" name="PlaceHolder 2"/>
          <p:cNvSpPr>
            <a:spLocks noGrp="1"/>
          </p:cNvSpPr>
          <p:nvPr>
            <p:ph type="body"/>
          </p:nvPr>
        </p:nvSpPr>
        <p:spPr>
          <a:xfrm>
            <a:off x="167040" y="838080"/>
            <a:ext cx="8768520" cy="5714640"/>
          </a:xfrm>
          <a:prstGeom prst="rect">
            <a:avLst/>
          </a:prstGeom>
        </p:spPr>
        <p:txBody>
          <a:bodyPr/>
          <a:p>
            <a:pPr marL="432000" indent="-324000">
              <a:buClr>
                <a:srgbClr val="000000"/>
              </a:buClr>
              <a:buSzPct val="45000"/>
              <a:buFont typeface="Wingdings" charset="2"/>
              <a:buChar char=""/>
            </a:pPr>
            <a:r>
              <a:rPr lang="en-US" sz="2000" spc="-1" strike="noStrike">
                <a:solidFill>
                  <a:srgbClr val="000000"/>
                </a:solidFill>
                <a:uFill>
                  <a:solidFill>
                    <a:srgbClr val="ffffff"/>
                  </a:solidFill>
                </a:uFill>
                <a:latin typeface="Tahoma"/>
                <a:ea typeface="ＭＳ Ｐゴシック"/>
              </a:rPr>
              <a:t>Click to edit the outline text format</a:t>
            </a:r>
            <a:endParaRPr lang="en-US" sz="2000" spc="-1" strike="noStrike">
              <a:solidFill>
                <a:srgbClr val="000000"/>
              </a:solidFill>
              <a:uFill>
                <a:solidFill>
                  <a:srgbClr val="ffffff"/>
                </a:solidFill>
              </a:uFill>
              <a:latin typeface="Tahoma"/>
            </a:endParaRPr>
          </a:p>
          <a:p>
            <a:pPr lvl="1" marL="864000" indent="-324000">
              <a:buClr>
                <a:srgbClr val="000000"/>
              </a:buClr>
              <a:buSzPct val="75000"/>
              <a:buFont typeface="Symbol" charset="2"/>
              <a:buChar char=""/>
            </a:pPr>
            <a:r>
              <a:rPr lang="en-US" sz="2000" spc="-1" strike="noStrike">
                <a:solidFill>
                  <a:srgbClr val="000000"/>
                </a:solidFill>
                <a:uFill>
                  <a:solidFill>
                    <a:srgbClr val="ffffff"/>
                  </a:solidFill>
                </a:uFill>
                <a:latin typeface="Tahoma"/>
                <a:ea typeface="ＭＳ Ｐゴシック"/>
              </a:rPr>
              <a:t>Second Outline Level</a:t>
            </a:r>
            <a:endParaRPr lang="en-US" sz="2000" spc="-1" strike="noStrike">
              <a:solidFill>
                <a:srgbClr val="000000"/>
              </a:solidFill>
              <a:uFill>
                <a:solidFill>
                  <a:srgbClr val="ffffff"/>
                </a:solidFill>
              </a:uFill>
              <a:latin typeface="Tahoma"/>
            </a:endParaRPr>
          </a:p>
          <a:p>
            <a:pPr lvl="2" marL="1296000" indent="-288000">
              <a:buClr>
                <a:srgbClr val="000000"/>
              </a:buClr>
              <a:buSzPct val="45000"/>
              <a:buFont typeface="Wingdings" charset="2"/>
              <a:buChar char=""/>
            </a:pPr>
            <a:r>
              <a:rPr lang="en-US" sz="2000" spc="-1" strike="noStrike">
                <a:solidFill>
                  <a:srgbClr val="000000"/>
                </a:solidFill>
                <a:uFill>
                  <a:solidFill>
                    <a:srgbClr val="ffffff"/>
                  </a:solidFill>
                </a:uFill>
                <a:latin typeface="Tahoma"/>
                <a:ea typeface="ＭＳ Ｐゴシック"/>
              </a:rPr>
              <a:t>Third Outline Level</a:t>
            </a:r>
            <a:endParaRPr lang="en-US" sz="2000" spc="-1" strike="noStrike">
              <a:solidFill>
                <a:srgbClr val="000000"/>
              </a:solidFill>
              <a:uFill>
                <a:solidFill>
                  <a:srgbClr val="ffffff"/>
                </a:solidFill>
              </a:uFill>
              <a:latin typeface="Tahoma"/>
            </a:endParaRPr>
          </a:p>
          <a:p>
            <a:pPr lvl="3" marL="1728000" indent="-216000">
              <a:buClr>
                <a:srgbClr val="000000"/>
              </a:buClr>
              <a:buSzPct val="75000"/>
              <a:buFont typeface="Symbol" charset="2"/>
              <a:buChar char=""/>
            </a:pPr>
            <a:r>
              <a:rPr lang="en-US" sz="2000" spc="-1" strike="noStrike">
                <a:solidFill>
                  <a:srgbClr val="000000"/>
                </a:solidFill>
                <a:uFill>
                  <a:solidFill>
                    <a:srgbClr val="ffffff"/>
                  </a:solidFill>
                </a:uFill>
                <a:latin typeface="Tahoma"/>
                <a:ea typeface="ＭＳ Ｐゴシック"/>
              </a:rPr>
              <a:t>Fourth Outline Level</a:t>
            </a:r>
            <a:endParaRPr lang="en-US" sz="2000" spc="-1" strike="noStrike">
              <a:solidFill>
                <a:srgbClr val="000000"/>
              </a:solidFill>
              <a:uFill>
                <a:solidFill>
                  <a:srgbClr val="ffffff"/>
                </a:solidFill>
              </a:uFill>
              <a:latin typeface="Tahoma"/>
            </a:endParaRPr>
          </a:p>
          <a:p>
            <a:pPr lvl="4" marL="2160000" indent="-216000">
              <a:buClr>
                <a:srgbClr val="000000"/>
              </a:buClr>
              <a:buSzPct val="45000"/>
              <a:buFont typeface="Wingdings" charset="2"/>
              <a:buChar char=""/>
            </a:pPr>
            <a:r>
              <a:rPr lang="en-US" sz="2000" spc="-1" strike="noStrike">
                <a:solidFill>
                  <a:srgbClr val="000000"/>
                </a:solidFill>
                <a:uFill>
                  <a:solidFill>
                    <a:srgbClr val="ffffff"/>
                  </a:solidFill>
                </a:uFill>
                <a:latin typeface="Tahoma"/>
                <a:ea typeface="ＭＳ Ｐゴシック"/>
              </a:rPr>
              <a:t>Fifth Outline Level</a:t>
            </a:r>
            <a:endParaRPr lang="en-US" sz="2000" spc="-1" strike="noStrike">
              <a:solidFill>
                <a:srgbClr val="000000"/>
              </a:solidFill>
              <a:uFill>
                <a:solidFill>
                  <a:srgbClr val="ffffff"/>
                </a:solidFill>
              </a:uFill>
              <a:latin typeface="Tahoma"/>
            </a:endParaRPr>
          </a:p>
          <a:p>
            <a:pPr lvl="5" marL="2592000" indent="-216000">
              <a:buClr>
                <a:srgbClr val="000000"/>
              </a:buClr>
              <a:buSzPct val="45000"/>
              <a:buFont typeface="Wingdings" charset="2"/>
              <a:buChar char=""/>
            </a:pPr>
            <a:r>
              <a:rPr lang="en-US" sz="2000" spc="-1" strike="noStrike">
                <a:solidFill>
                  <a:srgbClr val="000000"/>
                </a:solidFill>
                <a:uFill>
                  <a:solidFill>
                    <a:srgbClr val="ffffff"/>
                  </a:solidFill>
                </a:uFill>
                <a:latin typeface="Tahoma"/>
                <a:ea typeface="ＭＳ Ｐゴシック"/>
              </a:rPr>
              <a:t>Sixth Outline Level</a:t>
            </a:r>
            <a:endParaRPr lang="en-US" sz="2000" spc="-1" strike="noStrike">
              <a:solidFill>
                <a:srgbClr val="000000"/>
              </a:solidFill>
              <a:uFill>
                <a:solidFill>
                  <a:srgbClr val="ffffff"/>
                </a:solidFill>
              </a:uFill>
              <a:latin typeface="Tahoma"/>
            </a:endParaRPr>
          </a:p>
          <a:p>
            <a:pPr marL="342720" indent="-342360">
              <a:lnSpc>
                <a:spcPct val="100000"/>
              </a:lnSpc>
              <a:buClr>
                <a:srgbClr val="ff1500"/>
              </a:buClr>
              <a:buSzPct val="120000"/>
              <a:buFont typeface="Wingdings" charset="2"/>
              <a:buChar char=""/>
            </a:pPr>
            <a:r>
              <a:rPr lang="en-US" sz="2000" spc="-1" strike="noStrike">
                <a:solidFill>
                  <a:srgbClr val="000000"/>
                </a:solidFill>
                <a:uFill>
                  <a:solidFill>
                    <a:srgbClr val="ffffff"/>
                  </a:solidFill>
                </a:uFill>
                <a:latin typeface="Tahoma"/>
                <a:ea typeface="ＭＳ Ｐゴシック"/>
              </a:rPr>
              <a:t>Seventh Outline LevelClick to edit Master text styles</a:t>
            </a:r>
            <a:endParaRPr lang="en-US" sz="2000" spc="-1" strike="noStrike">
              <a:solidFill>
                <a:srgbClr val="000000"/>
              </a:solidFill>
              <a:uFill>
                <a:solidFill>
                  <a:srgbClr val="ffffff"/>
                </a:solidFill>
              </a:uFill>
              <a:latin typeface="Tahoma"/>
            </a:endParaRPr>
          </a:p>
          <a:p>
            <a:pPr lvl="1" marL="743040" indent="-285480">
              <a:lnSpc>
                <a:spcPct val="100000"/>
              </a:lnSpc>
              <a:buClr>
                <a:srgbClr val="ff1500"/>
              </a:buClr>
              <a:buSzPct val="120000"/>
              <a:buFont typeface="Wingdings" charset="2"/>
              <a:buChar char=""/>
            </a:pPr>
            <a:r>
              <a:rPr lang="en-US" sz="2000" spc="-1" strike="noStrike">
                <a:solidFill>
                  <a:srgbClr val="000000"/>
                </a:solidFill>
                <a:uFill>
                  <a:solidFill>
                    <a:srgbClr val="ffffff"/>
                  </a:solidFill>
                </a:uFill>
                <a:latin typeface="Tahoma"/>
                <a:ea typeface="ＭＳ Ｐゴシック"/>
              </a:rPr>
              <a:t>Second level</a:t>
            </a:r>
            <a:endParaRPr lang="en-US" sz="2000" spc="-1" strike="noStrike">
              <a:solidFill>
                <a:srgbClr val="000000"/>
              </a:solidFill>
              <a:uFill>
                <a:solidFill>
                  <a:srgbClr val="ffffff"/>
                </a:solidFill>
              </a:uFill>
              <a:latin typeface="Tahoma"/>
            </a:endParaRPr>
          </a:p>
          <a:p>
            <a:pPr lvl="2" marL="1143000" indent="-228240">
              <a:lnSpc>
                <a:spcPct val="100000"/>
              </a:lnSpc>
              <a:buClr>
                <a:srgbClr val="ff1500"/>
              </a:buClr>
              <a:buSzPct val="120000"/>
              <a:buFont typeface="Wingdings" charset="2"/>
              <a:buChar char=""/>
            </a:pPr>
            <a:r>
              <a:rPr lang="en-US" sz="1800" spc="-1" strike="noStrike">
                <a:solidFill>
                  <a:srgbClr val="000000"/>
                </a:solidFill>
                <a:uFill>
                  <a:solidFill>
                    <a:srgbClr val="ffffff"/>
                  </a:solidFill>
                </a:uFill>
                <a:latin typeface="Tahoma"/>
                <a:ea typeface="ＭＳ Ｐゴシック"/>
              </a:rPr>
              <a:t>Third level</a:t>
            </a:r>
            <a:endParaRPr lang="en-US" sz="2000" spc="-1" strike="noStrike">
              <a:solidFill>
                <a:srgbClr val="000000"/>
              </a:solidFill>
              <a:uFill>
                <a:solidFill>
                  <a:srgbClr val="ffffff"/>
                </a:solidFill>
              </a:uFill>
              <a:latin typeface="Tahoma"/>
            </a:endParaRPr>
          </a:p>
          <a:p>
            <a:pPr lvl="3" marL="1600200" indent="-228240">
              <a:lnSpc>
                <a:spcPct val="100000"/>
              </a:lnSpc>
              <a:buClr>
                <a:srgbClr val="ff1500"/>
              </a:buClr>
              <a:buSzPct val="120000"/>
              <a:buFont typeface="Wingdings" charset="2"/>
              <a:buChar char=""/>
            </a:pPr>
            <a:r>
              <a:rPr lang="en-US" sz="1600" spc="-1" strike="noStrike">
                <a:solidFill>
                  <a:srgbClr val="000000"/>
                </a:solidFill>
                <a:uFill>
                  <a:solidFill>
                    <a:srgbClr val="ffffff"/>
                  </a:solidFill>
                </a:uFill>
                <a:latin typeface="Tahoma"/>
                <a:ea typeface="ＭＳ Ｐゴシック"/>
              </a:rPr>
              <a:t>Fourth level</a:t>
            </a:r>
            <a:endParaRPr lang="en-US" sz="2000" spc="-1" strike="noStrike">
              <a:solidFill>
                <a:srgbClr val="000000"/>
              </a:solidFill>
              <a:uFill>
                <a:solidFill>
                  <a:srgbClr val="ffffff"/>
                </a:solidFill>
              </a:uFill>
              <a:latin typeface="Tahoma"/>
            </a:endParaRPr>
          </a:p>
          <a:p>
            <a:pPr lvl="4" marL="2057040" indent="-228240">
              <a:lnSpc>
                <a:spcPct val="100000"/>
              </a:lnSpc>
              <a:buClr>
                <a:srgbClr val="ff1500"/>
              </a:buClr>
              <a:buSzPct val="120000"/>
              <a:buFont typeface="Wingdings" charset="2"/>
              <a:buChar char=""/>
            </a:pPr>
            <a:r>
              <a:rPr lang="en-US" sz="1400" spc="-1" strike="noStrike">
                <a:solidFill>
                  <a:srgbClr val="000000"/>
                </a:solidFill>
                <a:uFill>
                  <a:solidFill>
                    <a:srgbClr val="ffffff"/>
                  </a:solidFill>
                </a:uFill>
                <a:latin typeface="Tahoma"/>
                <a:ea typeface="ＭＳ Ｐゴシック"/>
              </a:rPr>
              <a:t>Fifth level</a:t>
            </a:r>
            <a:endParaRPr lang="en-US" sz="2000" spc="-1" strike="noStrike">
              <a:solidFill>
                <a:srgbClr val="000000"/>
              </a:solidFill>
              <a:uFill>
                <a:solidFill>
                  <a:srgbClr val="ffffff"/>
                </a:solidFill>
              </a:uFill>
              <a:latin typeface="Tahoma"/>
            </a:endParaRPr>
          </a:p>
        </p:txBody>
      </p:sp>
      <p:sp>
        <p:nvSpPr>
          <p:cNvPr id="211" name="PlaceHolder 3"/>
          <p:cNvSpPr>
            <a:spLocks noGrp="1"/>
          </p:cNvSpPr>
          <p:nvPr>
            <p:ph type="dt"/>
          </p:nvPr>
        </p:nvSpPr>
        <p:spPr>
          <a:xfrm>
            <a:off x="0" y="6400800"/>
            <a:ext cx="1904760" cy="456840"/>
          </a:xfrm>
          <a:prstGeom prst="rect">
            <a:avLst/>
          </a:prstGeom>
        </p:spPr>
        <p:txBody>
          <a:bodyPr anchor="b"/>
          <a:p>
            <a:pPr>
              <a:lnSpc>
                <a:spcPct val="100000"/>
              </a:lnSpc>
            </a:pPr>
            <a:r>
              <a:rPr i="1" lang="en-US" sz="900" spc="-1" strike="noStrike">
                <a:solidFill>
                  <a:srgbClr val="0e06a6"/>
                </a:solidFill>
                <a:uFill>
                  <a:solidFill>
                    <a:srgbClr val="ffffff"/>
                  </a:solidFill>
                </a:uFill>
                <a:latin typeface="Tahoma"/>
              </a:rPr>
              <a:t>mar.capeans@cern.ch</a:t>
            </a:r>
            <a:endParaRPr lang="en-US" sz="1400" spc="-1" strike="noStrike">
              <a:solidFill>
                <a:srgbClr val="000000"/>
              </a:solidFill>
              <a:uFill>
                <a:solidFill>
                  <a:srgbClr val="ffffff"/>
                </a:solidFill>
              </a:uFill>
              <a:latin typeface="Times New Roman"/>
            </a:endParaRPr>
          </a:p>
        </p:txBody>
      </p:sp>
      <p:sp>
        <p:nvSpPr>
          <p:cNvPr id="212" name="PlaceHolder 4"/>
          <p:cNvSpPr>
            <a:spLocks noGrp="1"/>
          </p:cNvSpPr>
          <p:nvPr>
            <p:ph type="ftr"/>
          </p:nvPr>
        </p:nvSpPr>
        <p:spPr>
          <a:xfrm>
            <a:off x="2895480" y="6400800"/>
            <a:ext cx="2895120" cy="456840"/>
          </a:xfrm>
          <a:prstGeom prst="rect">
            <a:avLst/>
          </a:prstGeom>
        </p:spPr>
        <p:txBody>
          <a:bodyPr anchor="b"/>
          <a:p>
            <a:pPr algn="ctr">
              <a:lnSpc>
                <a:spcPct val="100000"/>
              </a:lnSpc>
            </a:pPr>
            <a:r>
              <a:rPr i="1" lang="en-US" sz="900" spc="-1" strike="noStrike">
                <a:solidFill>
                  <a:srgbClr val="0e06a6"/>
                </a:solidFill>
                <a:uFill>
                  <a:solidFill>
                    <a:srgbClr val="ffffff"/>
                  </a:solidFill>
                </a:uFill>
                <a:latin typeface="Tahoma"/>
              </a:rPr>
              <a:t>September 2016</a:t>
            </a:r>
            <a:endParaRPr lang="en-US" sz="1400" spc="-1" strike="noStrike">
              <a:solidFill>
                <a:srgbClr val="000000"/>
              </a:solidFill>
              <a:uFill>
                <a:solidFill>
                  <a:srgbClr val="ffffff"/>
                </a:solidFill>
              </a:uFill>
              <a:latin typeface="Times New Roman"/>
            </a:endParaRPr>
          </a:p>
        </p:txBody>
      </p:sp>
      <p:sp>
        <p:nvSpPr>
          <p:cNvPr id="213" name="PlaceHolder 5"/>
          <p:cNvSpPr>
            <a:spLocks noGrp="1"/>
          </p:cNvSpPr>
          <p:nvPr>
            <p:ph type="sldNum"/>
          </p:nvPr>
        </p:nvSpPr>
        <p:spPr>
          <a:xfrm>
            <a:off x="7238880" y="6400800"/>
            <a:ext cx="1904760" cy="456840"/>
          </a:xfrm>
          <a:prstGeom prst="rect">
            <a:avLst/>
          </a:prstGeom>
        </p:spPr>
        <p:txBody>
          <a:bodyPr anchor="b"/>
          <a:p>
            <a:pPr algn="r">
              <a:lnSpc>
                <a:spcPct val="100000"/>
              </a:lnSpc>
            </a:pPr>
            <a:fld id="{0F5B549B-9A44-4668-9FB3-73AF07BA1078}" type="slidenum">
              <a:rPr i="1" lang="en-US" sz="1200" spc="-1" strike="noStrike">
                <a:solidFill>
                  <a:srgbClr val="0e06a6"/>
                </a:solidFill>
                <a:uFill>
                  <a:solidFill>
                    <a:srgbClr val="ffffff"/>
                  </a:solidFill>
                </a:uFill>
                <a:latin typeface="Tahoma"/>
              </a:rPr>
              <a:t>&lt;number&gt;</a:t>
            </a:fld>
            <a:endParaRPr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248"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1" lang="en-US" sz="4400" spc="-1" strike="noStrike">
                <a:solidFill>
                  <a:srgbClr val="000000"/>
                </a:solidFill>
                <a:uFill>
                  <a:solidFill>
                    <a:srgbClr val="ffffff"/>
                  </a:solidFill>
                </a:uFill>
                <a:latin typeface="Gill Sans"/>
              </a:rPr>
              <a:t>Click to edit Master title style</a:t>
            </a:r>
            <a:endParaRPr lang="en-US" sz="1800" spc="-1" strike="noStrike">
              <a:solidFill>
                <a:srgbClr val="000000"/>
              </a:solidFill>
              <a:uFill>
                <a:solidFill>
                  <a:srgbClr val="ffffff"/>
                </a:solidFill>
              </a:uFill>
              <a:latin typeface="Calibri"/>
            </a:endParaRPr>
          </a:p>
        </p:txBody>
      </p:sp>
      <p:sp>
        <p:nvSpPr>
          <p:cNvPr id="249" name="PlaceHolder 2"/>
          <p:cNvSpPr>
            <a:spLocks noGrp="1"/>
          </p:cNvSpPr>
          <p:nvPr>
            <p:ph type="body"/>
          </p:nvPr>
        </p:nvSpPr>
        <p:spPr>
          <a:xfrm>
            <a:off x="457200" y="1600200"/>
            <a:ext cx="8229240" cy="4525560"/>
          </a:xfrm>
          <a:prstGeom prst="rect">
            <a:avLst/>
          </a:prstGeom>
        </p:spPr>
        <p:txBody>
          <a:bodyPr/>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Click to edit the outline text format</a:t>
            </a:r>
            <a:endParaRPr lang="en-US" sz="32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lang="en-US" sz="3200" spc="-1" strike="noStrike">
                <a:solidFill>
                  <a:srgbClr val="000000"/>
                </a:solidFill>
                <a:uFill>
                  <a:solidFill>
                    <a:srgbClr val="ffffff"/>
                  </a:solidFill>
                </a:uFill>
                <a:latin typeface="Gill Sans"/>
              </a:rPr>
              <a:t>Second Outline Level</a:t>
            </a:r>
            <a:endParaRPr lang="en-US" sz="32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Third Outline Level</a:t>
            </a:r>
            <a:endParaRPr lang="en-US" sz="32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lang="en-US" sz="3200" spc="-1" strike="noStrike">
                <a:solidFill>
                  <a:srgbClr val="000000"/>
                </a:solidFill>
                <a:uFill>
                  <a:solidFill>
                    <a:srgbClr val="ffffff"/>
                  </a:solidFill>
                </a:uFill>
                <a:latin typeface="Gill Sans"/>
              </a:rPr>
              <a:t>Fourth Outline Level</a:t>
            </a:r>
            <a:endParaRPr lang="en-US" sz="32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Fifth Outline Level</a:t>
            </a:r>
            <a:endParaRPr lang="en-US" sz="32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lang="en-US" sz="3200" spc="-1" strike="noStrike">
                <a:solidFill>
                  <a:srgbClr val="000000"/>
                </a:solidFill>
                <a:uFill>
                  <a:solidFill>
                    <a:srgbClr val="ffffff"/>
                  </a:solidFill>
                </a:uFill>
                <a:latin typeface="Gill Sans"/>
              </a:rPr>
              <a:t>Sixth Outline Level</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Seventh Outline LevelClick to edit Master text styles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Second level</a:t>
            </a:r>
            <a:endParaRPr lang="en-US" sz="32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400" spc="-1" strike="noStrike">
                <a:solidFill>
                  <a:srgbClr val="000000"/>
                </a:solidFill>
                <a:uFill>
                  <a:solidFill>
                    <a:srgbClr val="ffffff"/>
                  </a:solidFill>
                </a:uFill>
                <a:latin typeface="Gill Sans"/>
              </a:rPr>
              <a:t>Third level</a:t>
            </a:r>
            <a:endParaRPr lang="en-US" sz="3200" spc="-1" strike="noStrike">
              <a:solidFill>
                <a:srgbClr val="000000"/>
              </a:solidFill>
              <a:uFill>
                <a:solidFill>
                  <a:srgbClr val="ffffff"/>
                </a:solidFill>
              </a:uFill>
              <a:latin typeface="Gill Sans"/>
            </a:endParaRPr>
          </a:p>
          <a:p>
            <a:pPr lvl="3" marL="16002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Fourth level</a:t>
            </a:r>
            <a:endParaRPr lang="en-US" sz="3200" spc="-1" strike="noStrike">
              <a:solidFill>
                <a:srgbClr val="000000"/>
              </a:solidFill>
              <a:uFill>
                <a:solidFill>
                  <a:srgbClr val="ffffff"/>
                </a:solidFill>
              </a:uFill>
              <a:latin typeface="Gill Sans"/>
            </a:endParaRPr>
          </a:p>
          <a:p>
            <a:pPr lvl="4" marL="205704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Fifth level</a:t>
            </a:r>
            <a:endParaRPr lang="en-US" sz="3200" spc="-1" strike="noStrike">
              <a:solidFill>
                <a:srgbClr val="000000"/>
              </a:solidFill>
              <a:uFill>
                <a:solidFill>
                  <a:srgbClr val="ffffff"/>
                </a:solidFill>
              </a:uFill>
              <a:latin typeface="Gill Sans"/>
            </a:endParaRPr>
          </a:p>
        </p:txBody>
      </p:sp>
      <p:sp>
        <p:nvSpPr>
          <p:cNvPr id="250" name="PlaceHolder 3"/>
          <p:cNvSpPr>
            <a:spLocks noGrp="1"/>
          </p:cNvSpPr>
          <p:nvPr>
            <p:ph type="dt"/>
          </p:nvPr>
        </p:nvSpPr>
        <p:spPr>
          <a:xfrm>
            <a:off x="457200" y="6520320"/>
            <a:ext cx="2133360" cy="364680"/>
          </a:xfrm>
          <a:prstGeom prst="rect">
            <a:avLst/>
          </a:prstGeom>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51" name="PlaceHolder 4"/>
          <p:cNvSpPr>
            <a:spLocks noGrp="1"/>
          </p:cNvSpPr>
          <p:nvPr>
            <p:ph type="ftr"/>
          </p:nvPr>
        </p:nvSpPr>
        <p:spPr>
          <a:xfrm>
            <a:off x="3124080" y="6520320"/>
            <a:ext cx="2895120" cy="364680"/>
          </a:xfrm>
          <a:prstGeom prst="rect">
            <a:avLst/>
          </a:prstGeom>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52" name="PlaceHolder 5"/>
          <p:cNvSpPr>
            <a:spLocks noGrp="1"/>
          </p:cNvSpPr>
          <p:nvPr>
            <p:ph type="sldNum"/>
          </p:nvPr>
        </p:nvSpPr>
        <p:spPr>
          <a:xfrm>
            <a:off x="6553080" y="6520320"/>
            <a:ext cx="2133360" cy="364680"/>
          </a:xfrm>
          <a:prstGeom prst="rect">
            <a:avLst/>
          </a:prstGeom>
        </p:spPr>
        <p:txBody>
          <a:bodyPr anchor="ctr"/>
          <a:p>
            <a:pPr algn="r">
              <a:lnSpc>
                <a:spcPct val="100000"/>
              </a:lnSpc>
            </a:pPr>
            <a:fld id="{DE17C1B2-71EB-4DA6-A56A-8B8E89A57F3F}"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287" name="Picture 2" descr=""/>
          <p:cNvPicPr/>
          <p:nvPr/>
        </p:nvPicPr>
        <p:blipFill>
          <a:blip r:embed="rId2"/>
          <a:srcRect l="28962" t="0" r="0" b="0"/>
          <a:stretch/>
        </p:blipFill>
        <p:spPr>
          <a:xfrm>
            <a:off x="0" y="6614640"/>
            <a:ext cx="9143640" cy="243000"/>
          </a:xfrm>
          <a:prstGeom prst="rect">
            <a:avLst/>
          </a:prstGeom>
          <a:ln>
            <a:noFill/>
          </a:ln>
        </p:spPr>
      </p:pic>
      <p:sp>
        <p:nvSpPr>
          <p:cNvPr id="288" name="PlaceHolder 1"/>
          <p:cNvSpPr>
            <a:spLocks noGrp="1"/>
          </p:cNvSpPr>
          <p:nvPr>
            <p:ph type="ftr"/>
          </p:nvPr>
        </p:nvSpPr>
        <p:spPr>
          <a:xfrm>
            <a:off x="1691640" y="6545520"/>
            <a:ext cx="4680000" cy="364680"/>
          </a:xfrm>
          <a:prstGeom prst="rect">
            <a:avLst/>
          </a:prstGeom>
        </p:spPr>
        <p:txBody>
          <a:bodyPr anchor="ctr"/>
          <a:p>
            <a:pPr algn="ctr">
              <a:lnSpc>
                <a:spcPct val="100000"/>
              </a:lnSpc>
            </a:pPr>
            <a:r>
              <a:rPr lang="en-US" sz="1200" spc="-1" strike="noStrike">
                <a:solidFill>
                  <a:srgbClr val="ffffff"/>
                </a:solidFill>
                <a:uFill>
                  <a:solidFill>
                    <a:srgbClr val="ffffff"/>
                  </a:solidFill>
                </a:uFill>
                <a:latin typeface="Calibri"/>
              </a:rPr>
              <a:t>September 2016</a:t>
            </a:r>
            <a:endParaRPr lang="en-US" sz="1400" spc="-1" strike="noStrike">
              <a:solidFill>
                <a:srgbClr val="000000"/>
              </a:solidFill>
              <a:uFill>
                <a:solidFill>
                  <a:srgbClr val="ffffff"/>
                </a:solidFill>
              </a:uFill>
              <a:latin typeface="Times New Roman"/>
            </a:endParaRPr>
          </a:p>
        </p:txBody>
      </p:sp>
      <p:sp>
        <p:nvSpPr>
          <p:cNvPr id="289" name="PlaceHolder 2"/>
          <p:cNvSpPr>
            <a:spLocks noGrp="1"/>
          </p:cNvSpPr>
          <p:nvPr>
            <p:ph type="sldNum"/>
          </p:nvPr>
        </p:nvSpPr>
        <p:spPr>
          <a:xfrm>
            <a:off x="6794640" y="6558480"/>
            <a:ext cx="2133360" cy="364680"/>
          </a:xfrm>
          <a:prstGeom prst="rect">
            <a:avLst/>
          </a:prstGeom>
        </p:spPr>
        <p:txBody>
          <a:bodyPr anchor="ctr"/>
          <a:p>
            <a:pPr algn="r">
              <a:lnSpc>
                <a:spcPct val="100000"/>
              </a:lnSpc>
            </a:pPr>
            <a:fld id="{33237E54-8292-436D-AC77-B021D2763E28}" type="slidenum">
              <a:rPr lang="en-US" sz="1200" spc="-1" strike="noStrike">
                <a:solidFill>
                  <a:srgbClr val="ffffff"/>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
        <p:nvSpPr>
          <p:cNvPr id="290" name="CustomShape 3"/>
          <p:cNvSpPr/>
          <p:nvPr/>
        </p:nvSpPr>
        <p:spPr>
          <a:xfrm>
            <a:off x="101520" y="-144360"/>
            <a:ext cx="304560" cy="304560"/>
          </a:xfrm>
          <a:prstGeom prst="rect">
            <a:avLst/>
          </a:prstGeom>
          <a:noFill/>
          <a:ln>
            <a:noFill/>
          </a:ln>
        </p:spPr>
        <p:style>
          <a:lnRef idx="0"/>
          <a:fillRef idx="0"/>
          <a:effectRef idx="0"/>
          <a:fontRef idx="minor"/>
        </p:style>
      </p:sp>
      <p:sp>
        <p:nvSpPr>
          <p:cNvPr id="291" name="CustomShape 4"/>
          <p:cNvSpPr/>
          <p:nvPr/>
        </p:nvSpPr>
        <p:spPr>
          <a:xfrm>
            <a:off x="254160" y="7920"/>
            <a:ext cx="304560" cy="304560"/>
          </a:xfrm>
          <a:prstGeom prst="rect">
            <a:avLst/>
          </a:prstGeom>
          <a:noFill/>
          <a:ln>
            <a:noFill/>
          </a:ln>
        </p:spPr>
        <p:style>
          <a:lnRef idx="0"/>
          <a:fillRef idx="0"/>
          <a:effectRef idx="0"/>
          <a:fontRef idx="minor"/>
        </p:style>
      </p:sp>
      <p:pic>
        <p:nvPicPr>
          <p:cNvPr id="292" name="Picture 7" descr=""/>
          <p:cNvPicPr/>
          <p:nvPr/>
        </p:nvPicPr>
        <p:blipFill>
          <a:blip r:embed="rId3"/>
          <a:stretch/>
        </p:blipFill>
        <p:spPr>
          <a:xfrm>
            <a:off x="8392680" y="230760"/>
            <a:ext cx="522360" cy="425520"/>
          </a:xfrm>
          <a:prstGeom prst="rect">
            <a:avLst/>
          </a:prstGeom>
          <a:ln>
            <a:noFill/>
          </a:ln>
          <a:effectLst>
            <a:reflection algn="bl" blurRad="12700" dir="5400000" dist="5000" endPos="28000" rotWithShape="0" stA="38000" sy="-100000"/>
          </a:effectLst>
        </p:spPr>
      </p:pic>
      <p:pic>
        <p:nvPicPr>
          <p:cNvPr id="293" name="Picture 2" descr=""/>
          <p:cNvPicPr/>
          <p:nvPr/>
        </p:nvPicPr>
        <p:blipFill>
          <a:blip r:embed="rId4"/>
          <a:stretch/>
        </p:blipFill>
        <p:spPr>
          <a:xfrm>
            <a:off x="7431840" y="189000"/>
            <a:ext cx="686880" cy="467280"/>
          </a:xfrm>
          <a:prstGeom prst="rect">
            <a:avLst/>
          </a:prstGeom>
          <a:ln>
            <a:noFill/>
          </a:ln>
          <a:effectLst>
            <a:reflection algn="bl" blurRad="12700" dir="5400000" dist="5000" endPos="28000" rotWithShape="0" stA="38000" sy="-100000"/>
          </a:effectLst>
        </p:spPr>
      </p:pic>
      <p:pic>
        <p:nvPicPr>
          <p:cNvPr id="294" name="Picture 6" descr=""/>
          <p:cNvPicPr/>
          <p:nvPr/>
        </p:nvPicPr>
        <p:blipFill>
          <a:blip r:embed="rId5"/>
          <a:stretch/>
        </p:blipFill>
        <p:spPr>
          <a:xfrm>
            <a:off x="225360" y="230760"/>
            <a:ext cx="1823760" cy="425520"/>
          </a:xfrm>
          <a:prstGeom prst="rect">
            <a:avLst/>
          </a:prstGeom>
          <a:ln>
            <a:noFill/>
          </a:ln>
        </p:spPr>
      </p:pic>
      <p:sp>
        <p:nvSpPr>
          <p:cNvPr id="295" name="PlaceHolder 5"/>
          <p:cNvSpPr>
            <a:spLocks noGrp="1"/>
          </p:cNvSpPr>
          <p:nvPr>
            <p:ph type="title"/>
          </p:nvPr>
        </p:nvSpPr>
        <p:spPr>
          <a:xfrm>
            <a:off x="457200" y="273600"/>
            <a:ext cx="8229240" cy="1144800"/>
          </a:xfrm>
          <a:prstGeom prst="rect">
            <a:avLst/>
          </a:prstGeom>
        </p:spPr>
        <p:txBody>
          <a:bodyPr lIns="0" rIns="0" tIns="0" bIns="0" anchor="ctr"/>
          <a:p>
            <a:r>
              <a:rPr lang="en-US" sz="1800" spc="-1" strike="noStrike">
                <a:solidFill>
                  <a:srgbClr val="000000"/>
                </a:solidFill>
                <a:uFill>
                  <a:solidFill>
                    <a:srgbClr val="ffffff"/>
                  </a:solidFill>
                </a:uFill>
                <a:latin typeface="Calibri"/>
              </a:rPr>
              <a:t>Click to edit the title text format</a:t>
            </a:r>
            <a:endParaRPr lang="en-US" sz="1800" spc="-1" strike="noStrike">
              <a:solidFill>
                <a:srgbClr val="000000"/>
              </a:solidFill>
              <a:uFill>
                <a:solidFill>
                  <a:srgbClr val="ffffff"/>
                </a:solidFill>
              </a:uFill>
              <a:latin typeface="Calibri"/>
            </a:endParaRPr>
          </a:p>
        </p:txBody>
      </p:sp>
      <p:sp>
        <p:nvSpPr>
          <p:cNvPr id="296" name="PlaceHolder 6"/>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lang="en-US" sz="3200" spc="-1" strike="noStrike">
                <a:solidFill>
                  <a:srgbClr val="000000"/>
                </a:solidFill>
                <a:uFill>
                  <a:solidFill>
                    <a:srgbClr val="ffffff"/>
                  </a:solidFill>
                </a:uFill>
                <a:latin typeface="Calibri"/>
              </a:rPr>
              <a:t>Click to edit the outline text format</a:t>
            </a:r>
            <a:endParaRPr lang="en-US" sz="32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lang="en-US" sz="2400" spc="-1" strike="noStrike">
                <a:solidFill>
                  <a:srgbClr val="000000"/>
                </a:solidFill>
                <a:uFill>
                  <a:solidFill>
                    <a:srgbClr val="ffffff"/>
                  </a:solidFill>
                </a:uFill>
                <a:latin typeface="Calibri"/>
              </a:rPr>
              <a:t>Second Outline Level</a:t>
            </a:r>
            <a:endParaRPr lang="en-US" sz="24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lang="en-US" sz="2000" spc="-1" strike="noStrike">
                <a:solidFill>
                  <a:srgbClr val="000000"/>
                </a:solidFill>
                <a:uFill>
                  <a:solidFill>
                    <a:srgbClr val="ffffff"/>
                  </a:solidFill>
                </a:uFill>
                <a:latin typeface="Calibri"/>
              </a:rPr>
              <a:t>Third Outline Level</a:t>
            </a:r>
            <a:endParaRPr lang="en-US" sz="20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lang="en-US" sz="2000" spc="-1" strike="noStrike">
                <a:solidFill>
                  <a:srgbClr val="000000"/>
                </a:solidFill>
                <a:uFill>
                  <a:solidFill>
                    <a:srgbClr val="ffffff"/>
                  </a:solidFill>
                </a:uFill>
                <a:latin typeface="Calibri"/>
              </a:rPr>
              <a:t>Fourth Outline Level</a:t>
            </a:r>
            <a:endParaRPr lang="en-US" sz="20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lang="en-US" sz="2000" spc="-1" strike="noStrike">
                <a:solidFill>
                  <a:srgbClr val="000000"/>
                </a:solidFill>
                <a:uFill>
                  <a:solidFill>
                    <a:srgbClr val="ffffff"/>
                  </a:solidFill>
                </a:uFill>
                <a:latin typeface="Calibri"/>
              </a:rPr>
              <a:t>Fifth Outline Level</a:t>
            </a:r>
            <a:endParaRPr lang="en-US"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lang="en-US" sz="2000" spc="-1" strike="noStrike">
                <a:solidFill>
                  <a:srgbClr val="000000"/>
                </a:solidFill>
                <a:uFill>
                  <a:solidFill>
                    <a:srgbClr val="ffffff"/>
                  </a:solidFill>
                </a:uFill>
                <a:latin typeface="Calibri"/>
              </a:rPr>
              <a:t>Sixth Outline Level</a:t>
            </a:r>
            <a:endParaRPr lang="en-US"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lang="en-US" sz="2000" spc="-1" strike="noStrike">
                <a:solidFill>
                  <a:srgbClr val="000000"/>
                </a:solidFill>
                <a:uFill>
                  <a:solidFill>
                    <a:srgbClr val="ffffff"/>
                  </a:solidFill>
                </a:uFill>
                <a:latin typeface="Calibri"/>
              </a:rPr>
              <a:t>Seventh Outline Level</a:t>
            </a:r>
            <a:endParaRPr lang="en-US"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31"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1" lang="en-US" sz="4400" spc="-1" strike="noStrike">
                <a:solidFill>
                  <a:srgbClr val="000000"/>
                </a:solidFill>
                <a:uFill>
                  <a:solidFill>
                    <a:srgbClr val="ffffff"/>
                  </a:solidFill>
                </a:uFill>
                <a:latin typeface="Gill Sans"/>
              </a:rPr>
              <a:t>Click to edit Master title style</a:t>
            </a:r>
            <a:endParaRPr lang="en-US" sz="1800" spc="-1" strike="noStrike">
              <a:solidFill>
                <a:srgbClr val="000000"/>
              </a:solidFill>
              <a:uFill>
                <a:solidFill>
                  <a:srgbClr val="ffffff"/>
                </a:solidFill>
              </a:uFill>
              <a:latin typeface="Calibri"/>
            </a:endParaRPr>
          </a:p>
        </p:txBody>
      </p:sp>
      <p:sp>
        <p:nvSpPr>
          <p:cNvPr id="332" name="PlaceHolder 2"/>
          <p:cNvSpPr>
            <a:spLocks noGrp="1"/>
          </p:cNvSpPr>
          <p:nvPr>
            <p:ph type="body"/>
          </p:nvPr>
        </p:nvSpPr>
        <p:spPr>
          <a:xfrm>
            <a:off x="457200" y="1535040"/>
            <a:ext cx="4039920" cy="639360"/>
          </a:xfrm>
          <a:prstGeom prst="rect">
            <a:avLst/>
          </a:prstGeom>
        </p:spPr>
        <p:txBody>
          <a:bodyPr anchor="b"/>
          <a:p>
            <a:pPr marL="432000" indent="-324000">
              <a:buClr>
                <a:srgbClr val="000000"/>
              </a:buClr>
              <a:buSzPct val="45000"/>
              <a:buFont typeface="Wingdings" charset="2"/>
              <a:buChar char=""/>
            </a:pPr>
            <a:r>
              <a:rPr b="1" lang="en-US" sz="2400" spc="-1" strike="noStrike">
                <a:solidFill>
                  <a:srgbClr val="000000"/>
                </a:solidFill>
                <a:uFill>
                  <a:solidFill>
                    <a:srgbClr val="ffffff"/>
                  </a:solidFill>
                </a:uFill>
                <a:latin typeface="Gill Sans"/>
              </a:rPr>
              <a:t>Click to edit the outline text format</a:t>
            </a:r>
            <a:endParaRPr lang="en-US" sz="24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b="1" lang="en-US" sz="2400" spc="-1" strike="noStrike">
                <a:solidFill>
                  <a:srgbClr val="000000"/>
                </a:solidFill>
                <a:uFill>
                  <a:solidFill>
                    <a:srgbClr val="ffffff"/>
                  </a:solidFill>
                </a:uFill>
                <a:latin typeface="Gill Sans"/>
              </a:rPr>
              <a:t>Second Outline Level</a:t>
            </a:r>
            <a:endParaRPr lang="en-US" sz="24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b="1" lang="en-US" sz="2400" spc="-1" strike="noStrike">
                <a:solidFill>
                  <a:srgbClr val="000000"/>
                </a:solidFill>
                <a:uFill>
                  <a:solidFill>
                    <a:srgbClr val="ffffff"/>
                  </a:solidFill>
                </a:uFill>
                <a:latin typeface="Gill Sans"/>
              </a:rPr>
              <a:t>Third Outline Level</a:t>
            </a:r>
            <a:endParaRPr lang="en-US" sz="24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b="1" lang="en-US" sz="2400" spc="-1" strike="noStrike">
                <a:solidFill>
                  <a:srgbClr val="000000"/>
                </a:solidFill>
                <a:uFill>
                  <a:solidFill>
                    <a:srgbClr val="ffffff"/>
                  </a:solidFill>
                </a:uFill>
                <a:latin typeface="Gill Sans"/>
              </a:rPr>
              <a:t>Fourth Outline Level</a:t>
            </a:r>
            <a:endParaRPr lang="en-US" sz="24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b="1" lang="en-US" sz="2400" spc="-1" strike="noStrike">
                <a:solidFill>
                  <a:srgbClr val="000000"/>
                </a:solidFill>
                <a:uFill>
                  <a:solidFill>
                    <a:srgbClr val="ffffff"/>
                  </a:solidFill>
                </a:uFill>
                <a:latin typeface="Gill Sans"/>
              </a:rPr>
              <a:t>Fifth Outline Level</a:t>
            </a:r>
            <a:endParaRPr lang="en-US" sz="24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b="1" lang="en-US" sz="2400" spc="-1" strike="noStrike">
                <a:solidFill>
                  <a:srgbClr val="000000"/>
                </a:solidFill>
                <a:uFill>
                  <a:solidFill>
                    <a:srgbClr val="ffffff"/>
                  </a:solidFill>
                </a:uFill>
                <a:latin typeface="Gill Sans"/>
              </a:rPr>
              <a:t>Sixth Outline Level</a:t>
            </a:r>
            <a:endParaRPr lang="en-US" sz="2400" spc="-1" strike="noStrike">
              <a:solidFill>
                <a:srgbClr val="000000"/>
              </a:solidFill>
              <a:uFill>
                <a:solidFill>
                  <a:srgbClr val="ffffff"/>
                </a:solidFill>
              </a:uFill>
              <a:latin typeface="Gill Sans"/>
            </a:endParaRPr>
          </a:p>
          <a:p>
            <a:pPr>
              <a:lnSpc>
                <a:spcPct val="100000"/>
              </a:lnSpc>
            </a:pPr>
            <a:r>
              <a:rPr b="1" lang="en-US" sz="2400" spc="-1" strike="noStrike">
                <a:solidFill>
                  <a:srgbClr val="000000"/>
                </a:solidFill>
                <a:uFill>
                  <a:solidFill>
                    <a:srgbClr val="ffffff"/>
                  </a:solidFill>
                </a:uFill>
                <a:latin typeface="Gill Sans"/>
              </a:rPr>
              <a:t>Seventh Outline LevelClick to edit Master text styles</a:t>
            </a:r>
            <a:endParaRPr lang="en-US" sz="2400" spc="-1" strike="noStrike">
              <a:solidFill>
                <a:srgbClr val="000000"/>
              </a:solidFill>
              <a:uFill>
                <a:solidFill>
                  <a:srgbClr val="ffffff"/>
                </a:solidFill>
              </a:uFill>
              <a:latin typeface="Gill Sans"/>
            </a:endParaRPr>
          </a:p>
        </p:txBody>
      </p:sp>
      <p:sp>
        <p:nvSpPr>
          <p:cNvPr id="333" name="PlaceHolder 3"/>
          <p:cNvSpPr>
            <a:spLocks noGrp="1"/>
          </p:cNvSpPr>
          <p:nvPr>
            <p:ph type="body"/>
          </p:nvPr>
        </p:nvSpPr>
        <p:spPr>
          <a:xfrm>
            <a:off x="457200" y="2174760"/>
            <a:ext cx="4039920" cy="3951000"/>
          </a:xfrm>
          <a:prstGeom prst="rect">
            <a:avLst/>
          </a:prstGeom>
        </p:spPr>
        <p:txBody>
          <a:bodyPr/>
          <a:p>
            <a:pPr marL="432000" indent="-324000">
              <a:buClr>
                <a:srgbClr val="000000"/>
              </a:buClr>
              <a:buSzPct val="45000"/>
              <a:buFont typeface="Wingdings" charset="2"/>
              <a:buChar char=""/>
            </a:pPr>
            <a:r>
              <a:rPr lang="en-US" sz="2400" spc="-1" strike="noStrike">
                <a:solidFill>
                  <a:srgbClr val="000000"/>
                </a:solidFill>
                <a:uFill>
                  <a:solidFill>
                    <a:srgbClr val="ffffff"/>
                  </a:solidFill>
                </a:uFill>
                <a:latin typeface="Gill Sans"/>
              </a:rPr>
              <a:t>Click to edit the outline text format</a:t>
            </a:r>
            <a:endParaRPr lang="en-US" sz="24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lang="en-US" sz="2400" spc="-1" strike="noStrike">
                <a:solidFill>
                  <a:srgbClr val="000000"/>
                </a:solidFill>
                <a:uFill>
                  <a:solidFill>
                    <a:srgbClr val="ffffff"/>
                  </a:solidFill>
                </a:uFill>
                <a:latin typeface="Gill Sans"/>
              </a:rPr>
              <a:t>Second Outline Level</a:t>
            </a:r>
            <a:endParaRPr lang="en-US" sz="24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lang="en-US" sz="2400" spc="-1" strike="noStrike">
                <a:solidFill>
                  <a:srgbClr val="000000"/>
                </a:solidFill>
                <a:uFill>
                  <a:solidFill>
                    <a:srgbClr val="ffffff"/>
                  </a:solidFill>
                </a:uFill>
                <a:latin typeface="Gill Sans"/>
              </a:rPr>
              <a:t>Third Outline Level</a:t>
            </a:r>
            <a:endParaRPr lang="en-US" sz="24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lang="en-US" sz="2400" spc="-1" strike="noStrike">
                <a:solidFill>
                  <a:srgbClr val="000000"/>
                </a:solidFill>
                <a:uFill>
                  <a:solidFill>
                    <a:srgbClr val="ffffff"/>
                  </a:solidFill>
                </a:uFill>
                <a:latin typeface="Gill Sans"/>
              </a:rPr>
              <a:t>Fourth Outline Level</a:t>
            </a:r>
            <a:endParaRPr lang="en-US" sz="24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lang="en-US" sz="2400" spc="-1" strike="noStrike">
                <a:solidFill>
                  <a:srgbClr val="000000"/>
                </a:solidFill>
                <a:uFill>
                  <a:solidFill>
                    <a:srgbClr val="ffffff"/>
                  </a:solidFill>
                </a:uFill>
                <a:latin typeface="Gill Sans"/>
              </a:rPr>
              <a:t>Fifth Outline Level</a:t>
            </a:r>
            <a:endParaRPr lang="en-US" sz="24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lang="en-US" sz="2400" spc="-1" strike="noStrike">
                <a:solidFill>
                  <a:srgbClr val="000000"/>
                </a:solidFill>
                <a:uFill>
                  <a:solidFill>
                    <a:srgbClr val="ffffff"/>
                  </a:solidFill>
                </a:uFill>
                <a:latin typeface="Gill Sans"/>
              </a:rPr>
              <a:t>Sixth Outline Level</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400" spc="-1" strike="noStrike">
                <a:solidFill>
                  <a:srgbClr val="000000"/>
                </a:solidFill>
                <a:uFill>
                  <a:solidFill>
                    <a:srgbClr val="ffffff"/>
                  </a:solidFill>
                </a:uFill>
                <a:latin typeface="Gill Sans"/>
              </a:rPr>
              <a:t>Seventh Outline LevelClick to edit Master text styles</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Second level</a:t>
            </a:r>
            <a:endParaRPr lang="en-US" sz="24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1800" spc="-1" strike="noStrike">
                <a:solidFill>
                  <a:srgbClr val="000000"/>
                </a:solidFill>
                <a:uFill>
                  <a:solidFill>
                    <a:srgbClr val="ffffff"/>
                  </a:solidFill>
                </a:uFill>
                <a:latin typeface="Gill Sans"/>
              </a:rPr>
              <a:t>Third level</a:t>
            </a:r>
            <a:endParaRPr lang="en-US" sz="2400" spc="-1" strike="noStrike">
              <a:solidFill>
                <a:srgbClr val="000000"/>
              </a:solidFill>
              <a:uFill>
                <a:solidFill>
                  <a:srgbClr val="ffffff"/>
                </a:solidFill>
              </a:uFill>
              <a:latin typeface="Gill Sans"/>
            </a:endParaRPr>
          </a:p>
          <a:p>
            <a:pPr lvl="3" marL="1600200" indent="-228240">
              <a:lnSpc>
                <a:spcPct val="100000"/>
              </a:lnSpc>
              <a:buClr>
                <a:srgbClr val="000000"/>
              </a:buClr>
              <a:buFont typeface="Arial"/>
              <a:buChar char="–"/>
            </a:pPr>
            <a:r>
              <a:rPr lang="en-US" sz="1600" spc="-1" strike="noStrike">
                <a:solidFill>
                  <a:srgbClr val="000000"/>
                </a:solidFill>
                <a:uFill>
                  <a:solidFill>
                    <a:srgbClr val="ffffff"/>
                  </a:solidFill>
                </a:uFill>
                <a:latin typeface="Gill Sans"/>
              </a:rPr>
              <a:t>Fourth level</a:t>
            </a:r>
            <a:endParaRPr lang="en-US" sz="2400" spc="-1" strike="noStrike">
              <a:solidFill>
                <a:srgbClr val="000000"/>
              </a:solidFill>
              <a:uFill>
                <a:solidFill>
                  <a:srgbClr val="ffffff"/>
                </a:solidFill>
              </a:uFill>
              <a:latin typeface="Gill Sans"/>
            </a:endParaRPr>
          </a:p>
          <a:p>
            <a:pPr lvl="4" marL="2057040" indent="-228240">
              <a:lnSpc>
                <a:spcPct val="100000"/>
              </a:lnSpc>
              <a:buClr>
                <a:srgbClr val="000000"/>
              </a:buClr>
              <a:buFont typeface="Arial"/>
              <a:buChar char="»"/>
            </a:pPr>
            <a:r>
              <a:rPr lang="en-US" sz="1600" spc="-1" strike="noStrike">
                <a:solidFill>
                  <a:srgbClr val="000000"/>
                </a:solidFill>
                <a:uFill>
                  <a:solidFill>
                    <a:srgbClr val="ffffff"/>
                  </a:solidFill>
                </a:uFill>
                <a:latin typeface="Gill Sans"/>
              </a:rPr>
              <a:t>Fifth level</a:t>
            </a:r>
            <a:endParaRPr lang="en-US" sz="2400" spc="-1" strike="noStrike">
              <a:solidFill>
                <a:srgbClr val="000000"/>
              </a:solidFill>
              <a:uFill>
                <a:solidFill>
                  <a:srgbClr val="ffffff"/>
                </a:solidFill>
              </a:uFill>
              <a:latin typeface="Gill Sans"/>
            </a:endParaRPr>
          </a:p>
        </p:txBody>
      </p:sp>
      <p:sp>
        <p:nvSpPr>
          <p:cNvPr id="334" name="PlaceHolder 4"/>
          <p:cNvSpPr>
            <a:spLocks noGrp="1"/>
          </p:cNvSpPr>
          <p:nvPr>
            <p:ph type="body"/>
          </p:nvPr>
        </p:nvSpPr>
        <p:spPr>
          <a:xfrm>
            <a:off x="4645080" y="1535040"/>
            <a:ext cx="4041360" cy="639360"/>
          </a:xfrm>
          <a:prstGeom prst="rect">
            <a:avLst/>
          </a:prstGeom>
        </p:spPr>
        <p:txBody>
          <a:bodyPr anchor="b"/>
          <a:p>
            <a:pPr marL="432000" indent="-324000">
              <a:buClr>
                <a:srgbClr val="000000"/>
              </a:buClr>
              <a:buSzPct val="45000"/>
              <a:buFont typeface="Wingdings" charset="2"/>
              <a:buChar char=""/>
            </a:pPr>
            <a:r>
              <a:rPr b="1" lang="en-US" sz="2400" spc="-1" strike="noStrike">
                <a:solidFill>
                  <a:srgbClr val="000000"/>
                </a:solidFill>
                <a:uFill>
                  <a:solidFill>
                    <a:srgbClr val="ffffff"/>
                  </a:solidFill>
                </a:uFill>
                <a:latin typeface="Gill Sans"/>
              </a:rPr>
              <a:t>Click to edit the outline text format</a:t>
            </a:r>
            <a:endParaRPr lang="en-US" sz="24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b="1" lang="en-US" sz="2400" spc="-1" strike="noStrike">
                <a:solidFill>
                  <a:srgbClr val="000000"/>
                </a:solidFill>
                <a:uFill>
                  <a:solidFill>
                    <a:srgbClr val="ffffff"/>
                  </a:solidFill>
                </a:uFill>
                <a:latin typeface="Gill Sans"/>
              </a:rPr>
              <a:t>Second Outline Level</a:t>
            </a:r>
            <a:endParaRPr lang="en-US" sz="24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b="1" lang="en-US" sz="2400" spc="-1" strike="noStrike">
                <a:solidFill>
                  <a:srgbClr val="000000"/>
                </a:solidFill>
                <a:uFill>
                  <a:solidFill>
                    <a:srgbClr val="ffffff"/>
                  </a:solidFill>
                </a:uFill>
                <a:latin typeface="Gill Sans"/>
              </a:rPr>
              <a:t>Third Outline Level</a:t>
            </a:r>
            <a:endParaRPr lang="en-US" sz="24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b="1" lang="en-US" sz="2400" spc="-1" strike="noStrike">
                <a:solidFill>
                  <a:srgbClr val="000000"/>
                </a:solidFill>
                <a:uFill>
                  <a:solidFill>
                    <a:srgbClr val="ffffff"/>
                  </a:solidFill>
                </a:uFill>
                <a:latin typeface="Gill Sans"/>
              </a:rPr>
              <a:t>Fourth Outline Level</a:t>
            </a:r>
            <a:endParaRPr lang="en-US" sz="24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b="1" lang="en-US" sz="2400" spc="-1" strike="noStrike">
                <a:solidFill>
                  <a:srgbClr val="000000"/>
                </a:solidFill>
                <a:uFill>
                  <a:solidFill>
                    <a:srgbClr val="ffffff"/>
                  </a:solidFill>
                </a:uFill>
                <a:latin typeface="Gill Sans"/>
              </a:rPr>
              <a:t>Fifth Outline Level</a:t>
            </a:r>
            <a:endParaRPr lang="en-US" sz="24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b="1" lang="en-US" sz="2400" spc="-1" strike="noStrike">
                <a:solidFill>
                  <a:srgbClr val="000000"/>
                </a:solidFill>
                <a:uFill>
                  <a:solidFill>
                    <a:srgbClr val="ffffff"/>
                  </a:solidFill>
                </a:uFill>
                <a:latin typeface="Gill Sans"/>
              </a:rPr>
              <a:t>Sixth Outline Level</a:t>
            </a:r>
            <a:endParaRPr lang="en-US" sz="2400" spc="-1" strike="noStrike">
              <a:solidFill>
                <a:srgbClr val="000000"/>
              </a:solidFill>
              <a:uFill>
                <a:solidFill>
                  <a:srgbClr val="ffffff"/>
                </a:solidFill>
              </a:uFill>
              <a:latin typeface="Gill Sans"/>
            </a:endParaRPr>
          </a:p>
          <a:p>
            <a:pPr>
              <a:lnSpc>
                <a:spcPct val="100000"/>
              </a:lnSpc>
            </a:pPr>
            <a:r>
              <a:rPr b="1" lang="en-US" sz="2400" spc="-1" strike="noStrike">
                <a:solidFill>
                  <a:srgbClr val="000000"/>
                </a:solidFill>
                <a:uFill>
                  <a:solidFill>
                    <a:srgbClr val="ffffff"/>
                  </a:solidFill>
                </a:uFill>
                <a:latin typeface="Gill Sans"/>
              </a:rPr>
              <a:t>Seventh Outline LevelClick to edit Master text styles</a:t>
            </a:r>
            <a:endParaRPr lang="en-US" sz="2400" spc="-1" strike="noStrike">
              <a:solidFill>
                <a:srgbClr val="000000"/>
              </a:solidFill>
              <a:uFill>
                <a:solidFill>
                  <a:srgbClr val="ffffff"/>
                </a:solidFill>
              </a:uFill>
              <a:latin typeface="Gill Sans"/>
            </a:endParaRPr>
          </a:p>
        </p:txBody>
      </p:sp>
      <p:sp>
        <p:nvSpPr>
          <p:cNvPr id="335" name="PlaceHolder 5"/>
          <p:cNvSpPr>
            <a:spLocks noGrp="1"/>
          </p:cNvSpPr>
          <p:nvPr>
            <p:ph type="body"/>
          </p:nvPr>
        </p:nvSpPr>
        <p:spPr>
          <a:xfrm>
            <a:off x="4645080" y="2174760"/>
            <a:ext cx="4041360" cy="3951000"/>
          </a:xfrm>
          <a:prstGeom prst="rect">
            <a:avLst/>
          </a:prstGeom>
        </p:spPr>
        <p:txBody>
          <a:bodyPr/>
          <a:p>
            <a:pPr marL="432000" indent="-324000">
              <a:buClr>
                <a:srgbClr val="000000"/>
              </a:buClr>
              <a:buSzPct val="45000"/>
              <a:buFont typeface="Wingdings" charset="2"/>
              <a:buChar char=""/>
            </a:pPr>
            <a:r>
              <a:rPr lang="en-US" sz="2400" spc="-1" strike="noStrike">
                <a:solidFill>
                  <a:srgbClr val="000000"/>
                </a:solidFill>
                <a:uFill>
                  <a:solidFill>
                    <a:srgbClr val="ffffff"/>
                  </a:solidFill>
                </a:uFill>
                <a:latin typeface="Gill Sans"/>
              </a:rPr>
              <a:t>Click to edit the outline text format</a:t>
            </a:r>
            <a:endParaRPr lang="en-US" sz="2400" spc="-1" strike="noStrike">
              <a:solidFill>
                <a:srgbClr val="000000"/>
              </a:solidFill>
              <a:uFill>
                <a:solidFill>
                  <a:srgbClr val="ffffff"/>
                </a:solidFill>
              </a:uFill>
              <a:latin typeface="Gill Sans"/>
            </a:endParaRPr>
          </a:p>
          <a:p>
            <a:pPr lvl="1" marL="864000" indent="-324000">
              <a:buClr>
                <a:srgbClr val="000000"/>
              </a:buClr>
              <a:buSzPct val="75000"/>
              <a:buFont typeface="Symbol" charset="2"/>
              <a:buChar char=""/>
            </a:pPr>
            <a:r>
              <a:rPr lang="en-US" sz="2400" spc="-1" strike="noStrike">
                <a:solidFill>
                  <a:srgbClr val="000000"/>
                </a:solidFill>
                <a:uFill>
                  <a:solidFill>
                    <a:srgbClr val="ffffff"/>
                  </a:solidFill>
                </a:uFill>
                <a:latin typeface="Gill Sans"/>
              </a:rPr>
              <a:t>Second Outline Level</a:t>
            </a:r>
            <a:endParaRPr lang="en-US" sz="2400" spc="-1" strike="noStrike">
              <a:solidFill>
                <a:srgbClr val="000000"/>
              </a:solidFill>
              <a:uFill>
                <a:solidFill>
                  <a:srgbClr val="ffffff"/>
                </a:solidFill>
              </a:uFill>
              <a:latin typeface="Gill Sans"/>
            </a:endParaRPr>
          </a:p>
          <a:p>
            <a:pPr lvl="2" marL="1296000" indent="-288000">
              <a:buClr>
                <a:srgbClr val="000000"/>
              </a:buClr>
              <a:buSzPct val="45000"/>
              <a:buFont typeface="Wingdings" charset="2"/>
              <a:buChar char=""/>
            </a:pPr>
            <a:r>
              <a:rPr lang="en-US" sz="2400" spc="-1" strike="noStrike">
                <a:solidFill>
                  <a:srgbClr val="000000"/>
                </a:solidFill>
                <a:uFill>
                  <a:solidFill>
                    <a:srgbClr val="ffffff"/>
                  </a:solidFill>
                </a:uFill>
                <a:latin typeface="Gill Sans"/>
              </a:rPr>
              <a:t>Third Outline Level</a:t>
            </a:r>
            <a:endParaRPr lang="en-US" sz="2400" spc="-1" strike="noStrike">
              <a:solidFill>
                <a:srgbClr val="000000"/>
              </a:solidFill>
              <a:uFill>
                <a:solidFill>
                  <a:srgbClr val="ffffff"/>
                </a:solidFill>
              </a:uFill>
              <a:latin typeface="Gill Sans"/>
            </a:endParaRPr>
          </a:p>
          <a:p>
            <a:pPr lvl="3" marL="1728000" indent="-216000">
              <a:buClr>
                <a:srgbClr val="000000"/>
              </a:buClr>
              <a:buSzPct val="75000"/>
              <a:buFont typeface="Symbol" charset="2"/>
              <a:buChar char=""/>
            </a:pPr>
            <a:r>
              <a:rPr lang="en-US" sz="2400" spc="-1" strike="noStrike">
                <a:solidFill>
                  <a:srgbClr val="000000"/>
                </a:solidFill>
                <a:uFill>
                  <a:solidFill>
                    <a:srgbClr val="ffffff"/>
                  </a:solidFill>
                </a:uFill>
                <a:latin typeface="Gill Sans"/>
              </a:rPr>
              <a:t>Fourth Outline Level</a:t>
            </a:r>
            <a:endParaRPr lang="en-US" sz="2400" spc="-1" strike="noStrike">
              <a:solidFill>
                <a:srgbClr val="000000"/>
              </a:solidFill>
              <a:uFill>
                <a:solidFill>
                  <a:srgbClr val="ffffff"/>
                </a:solidFill>
              </a:uFill>
              <a:latin typeface="Gill Sans"/>
            </a:endParaRPr>
          </a:p>
          <a:p>
            <a:pPr lvl="4" marL="2160000" indent="-216000">
              <a:buClr>
                <a:srgbClr val="000000"/>
              </a:buClr>
              <a:buSzPct val="45000"/>
              <a:buFont typeface="Wingdings" charset="2"/>
              <a:buChar char=""/>
            </a:pPr>
            <a:r>
              <a:rPr lang="en-US" sz="2400" spc="-1" strike="noStrike">
                <a:solidFill>
                  <a:srgbClr val="000000"/>
                </a:solidFill>
                <a:uFill>
                  <a:solidFill>
                    <a:srgbClr val="ffffff"/>
                  </a:solidFill>
                </a:uFill>
                <a:latin typeface="Gill Sans"/>
              </a:rPr>
              <a:t>Fifth Outline Level</a:t>
            </a:r>
            <a:endParaRPr lang="en-US" sz="2400" spc="-1" strike="noStrike">
              <a:solidFill>
                <a:srgbClr val="000000"/>
              </a:solidFill>
              <a:uFill>
                <a:solidFill>
                  <a:srgbClr val="ffffff"/>
                </a:solidFill>
              </a:uFill>
              <a:latin typeface="Gill Sans"/>
            </a:endParaRPr>
          </a:p>
          <a:p>
            <a:pPr lvl="5" marL="2592000" indent="-216000">
              <a:buClr>
                <a:srgbClr val="000000"/>
              </a:buClr>
              <a:buSzPct val="45000"/>
              <a:buFont typeface="Wingdings" charset="2"/>
              <a:buChar char=""/>
            </a:pPr>
            <a:r>
              <a:rPr lang="en-US" sz="2400" spc="-1" strike="noStrike">
                <a:solidFill>
                  <a:srgbClr val="000000"/>
                </a:solidFill>
                <a:uFill>
                  <a:solidFill>
                    <a:srgbClr val="ffffff"/>
                  </a:solidFill>
                </a:uFill>
                <a:latin typeface="Gill Sans"/>
              </a:rPr>
              <a:t>Sixth Outline Level</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400" spc="-1" strike="noStrike">
                <a:solidFill>
                  <a:srgbClr val="000000"/>
                </a:solidFill>
                <a:uFill>
                  <a:solidFill>
                    <a:srgbClr val="ffffff"/>
                  </a:solidFill>
                </a:uFill>
                <a:latin typeface="Gill Sans"/>
              </a:rPr>
              <a:t>Seventh Outline LevelClick to edit Master text styles</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Second level</a:t>
            </a:r>
            <a:endParaRPr lang="en-US" sz="24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1800" spc="-1" strike="noStrike">
                <a:solidFill>
                  <a:srgbClr val="000000"/>
                </a:solidFill>
                <a:uFill>
                  <a:solidFill>
                    <a:srgbClr val="ffffff"/>
                  </a:solidFill>
                </a:uFill>
                <a:latin typeface="Gill Sans"/>
              </a:rPr>
              <a:t>Third level</a:t>
            </a:r>
            <a:endParaRPr lang="en-US" sz="2400" spc="-1" strike="noStrike">
              <a:solidFill>
                <a:srgbClr val="000000"/>
              </a:solidFill>
              <a:uFill>
                <a:solidFill>
                  <a:srgbClr val="ffffff"/>
                </a:solidFill>
              </a:uFill>
              <a:latin typeface="Gill Sans"/>
            </a:endParaRPr>
          </a:p>
          <a:p>
            <a:pPr lvl="3" marL="1600200" indent="-228240">
              <a:lnSpc>
                <a:spcPct val="100000"/>
              </a:lnSpc>
              <a:buClr>
                <a:srgbClr val="000000"/>
              </a:buClr>
              <a:buFont typeface="Arial"/>
              <a:buChar char="–"/>
            </a:pPr>
            <a:r>
              <a:rPr lang="en-US" sz="1600" spc="-1" strike="noStrike">
                <a:solidFill>
                  <a:srgbClr val="000000"/>
                </a:solidFill>
                <a:uFill>
                  <a:solidFill>
                    <a:srgbClr val="ffffff"/>
                  </a:solidFill>
                </a:uFill>
                <a:latin typeface="Gill Sans"/>
              </a:rPr>
              <a:t>Fourth level</a:t>
            </a:r>
            <a:endParaRPr lang="en-US" sz="2400" spc="-1" strike="noStrike">
              <a:solidFill>
                <a:srgbClr val="000000"/>
              </a:solidFill>
              <a:uFill>
                <a:solidFill>
                  <a:srgbClr val="ffffff"/>
                </a:solidFill>
              </a:uFill>
              <a:latin typeface="Gill Sans"/>
            </a:endParaRPr>
          </a:p>
          <a:p>
            <a:pPr lvl="4" marL="2057040" indent="-228240">
              <a:lnSpc>
                <a:spcPct val="100000"/>
              </a:lnSpc>
              <a:buClr>
                <a:srgbClr val="000000"/>
              </a:buClr>
              <a:buFont typeface="Arial"/>
              <a:buChar char="»"/>
            </a:pPr>
            <a:r>
              <a:rPr lang="en-US" sz="1600" spc="-1" strike="noStrike">
                <a:solidFill>
                  <a:srgbClr val="000000"/>
                </a:solidFill>
                <a:uFill>
                  <a:solidFill>
                    <a:srgbClr val="ffffff"/>
                  </a:solidFill>
                </a:uFill>
                <a:latin typeface="Gill Sans"/>
              </a:rPr>
              <a:t>Fifth level</a:t>
            </a:r>
            <a:endParaRPr lang="en-US" sz="2400" spc="-1" strike="noStrike">
              <a:solidFill>
                <a:srgbClr val="000000"/>
              </a:solidFill>
              <a:uFill>
                <a:solidFill>
                  <a:srgbClr val="ffffff"/>
                </a:solidFill>
              </a:uFill>
              <a:latin typeface="Gill Sans"/>
            </a:endParaRPr>
          </a:p>
        </p:txBody>
      </p:sp>
      <p:sp>
        <p:nvSpPr>
          <p:cNvPr id="336" name="PlaceHolder 6"/>
          <p:cNvSpPr>
            <a:spLocks noGrp="1"/>
          </p:cNvSpPr>
          <p:nvPr>
            <p:ph type="dt"/>
          </p:nvPr>
        </p:nvSpPr>
        <p:spPr>
          <a:xfrm>
            <a:off x="457200" y="6520320"/>
            <a:ext cx="2133360" cy="364680"/>
          </a:xfrm>
          <a:prstGeom prst="rect">
            <a:avLst/>
          </a:prstGeom>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337" name="PlaceHolder 7"/>
          <p:cNvSpPr>
            <a:spLocks noGrp="1"/>
          </p:cNvSpPr>
          <p:nvPr>
            <p:ph type="ftr"/>
          </p:nvPr>
        </p:nvSpPr>
        <p:spPr>
          <a:xfrm>
            <a:off x="3124080" y="6520320"/>
            <a:ext cx="2895120" cy="364680"/>
          </a:xfrm>
          <a:prstGeom prst="rect">
            <a:avLst/>
          </a:prstGeom>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338" name="PlaceHolder 8"/>
          <p:cNvSpPr>
            <a:spLocks noGrp="1"/>
          </p:cNvSpPr>
          <p:nvPr>
            <p:ph type="sldNum"/>
          </p:nvPr>
        </p:nvSpPr>
        <p:spPr>
          <a:xfrm>
            <a:off x="6553080" y="6520320"/>
            <a:ext cx="2133360" cy="364680"/>
          </a:xfrm>
          <a:prstGeom prst="rect">
            <a:avLst/>
          </a:prstGeom>
        </p:spPr>
        <p:txBody>
          <a:bodyPr anchor="ctr"/>
          <a:p>
            <a:pPr algn="r">
              <a:lnSpc>
                <a:spcPct val="100000"/>
              </a:lnSpc>
            </a:pPr>
            <a:fld id="{AA3E43CF-8E6A-42EF-A946-B6E329887E07}"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hyperlink" Target="http://benasque.org/2016tae/cgi-bin/talks/allprint.pl" TargetMode="External"/><Relationship Id="rId2" Type="http://schemas.openxmlformats.org/officeDocument/2006/relationships/hyperlink" Target="http://benasque.org/2016tae/cgi-bin/talks/allprint.pl" TargetMode="External"/><Relationship Id="rId3"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2.xml.rels><?xml version="1.0" encoding="UTF-8"?>
<Relationships xmlns="http://schemas.openxmlformats.org/package/2006/relationships"><Relationship Id="rId1" Type="http://schemas.openxmlformats.org/officeDocument/2006/relationships/image" Target="../media/image165.png"/><Relationship Id="rId2" Type="http://schemas.openxmlformats.org/officeDocument/2006/relationships/slideLayout" Target="../slideLayouts/slideLayout13.xml"/>
</Relationships>
</file>

<file path=ppt/slides/_rels/slide103.xml.rels><?xml version="1.0" encoding="UTF-8"?>
<Relationships xmlns="http://schemas.openxmlformats.org/package/2006/relationships"><Relationship Id="rId1" Type="http://schemas.openxmlformats.org/officeDocument/2006/relationships/image" Target="../media/image166.png"/><Relationship Id="rId2" Type="http://schemas.openxmlformats.org/officeDocument/2006/relationships/image" Target="../media/image167.png"/><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jpeg"/><Relationship Id="rId7" Type="http://schemas.openxmlformats.org/officeDocument/2006/relationships/slideLayout" Target="../slideLayouts/slideLayout109.xml"/>
</Relationships>
</file>

<file path=ppt/slides/_rels/slide104.xml.rels><?xml version="1.0" encoding="UTF-8"?>
<Relationships xmlns="http://schemas.openxmlformats.org/package/2006/relationships"><Relationship Id="rId1" Type="http://schemas.openxmlformats.org/officeDocument/2006/relationships/image" Target="../media/image172.png"/><Relationship Id="rId2" Type="http://schemas.openxmlformats.org/officeDocument/2006/relationships/slideLayout" Target="../slideLayouts/slideLayout13.xml"/>
</Relationships>
</file>

<file path=ppt/slides/_rels/slide105.xml.rels><?xml version="1.0" encoding="UTF-8"?>
<Relationships xmlns="http://schemas.openxmlformats.org/package/2006/relationships"><Relationship Id="rId1" Type="http://schemas.openxmlformats.org/officeDocument/2006/relationships/image" Target="../media/image173.png"/><Relationship Id="rId2" Type="http://schemas.openxmlformats.org/officeDocument/2006/relationships/image" Target="../media/image174.png"/><Relationship Id="rId3" Type="http://schemas.openxmlformats.org/officeDocument/2006/relationships/slideLayout" Target="../slideLayouts/slideLayout13.xml"/>
</Relationships>
</file>

<file path=ppt/slides/_rels/slide106.xml.rels><?xml version="1.0" encoding="UTF-8"?>
<Relationships xmlns="http://schemas.openxmlformats.org/package/2006/relationships"><Relationship Id="rId1" Type="http://schemas.openxmlformats.org/officeDocument/2006/relationships/image" Target="../media/image175.jpeg"/><Relationship Id="rId2" Type="http://schemas.openxmlformats.org/officeDocument/2006/relationships/image" Target="../media/image176.wmf"/><Relationship Id="rId3" Type="http://schemas.openxmlformats.org/officeDocument/2006/relationships/image" Target="../media/image177.jpeg"/><Relationship Id="rId4" Type="http://schemas.openxmlformats.org/officeDocument/2006/relationships/slideLayout" Target="../slideLayouts/slideLayout13.xml"/>
</Relationships>
</file>

<file path=ppt/slides/_rels/slide107.xml.rels><?xml version="1.0" encoding="UTF-8"?>
<Relationships xmlns="http://schemas.openxmlformats.org/package/2006/relationships"><Relationship Id="rId1" Type="http://schemas.openxmlformats.org/officeDocument/2006/relationships/image" Target="../media/image178.png"/><Relationship Id="rId2" Type="http://schemas.openxmlformats.org/officeDocument/2006/relationships/slideLayout" Target="../slideLayouts/slideLayout13.xml"/>
</Relationships>
</file>

<file path=ppt/slides/_rels/slide108.xml.rels><?xml version="1.0" encoding="UTF-8"?>
<Relationships xmlns="http://schemas.openxmlformats.org/package/2006/relationships"><Relationship Id="rId1" Type="http://schemas.openxmlformats.org/officeDocument/2006/relationships/image" Target="../media/image179.png"/><Relationship Id="rId2" Type="http://schemas.openxmlformats.org/officeDocument/2006/relationships/image" Target="../media/image180.png"/><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slideLayout" Target="../slideLayouts/slideLayout13.xml"/>
</Relationships>
</file>

<file path=ppt/slides/_rels/slide109.xml.rels><?xml version="1.0" encoding="UTF-8"?>
<Relationships xmlns="http://schemas.openxmlformats.org/package/2006/relationships"><Relationship Id="rId1" Type="http://schemas.openxmlformats.org/officeDocument/2006/relationships/image" Target="../media/image185.png"/><Relationship Id="rId2" Type="http://schemas.openxmlformats.org/officeDocument/2006/relationships/image" Target="../media/image186.png"/><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6" Type="http://schemas.openxmlformats.org/officeDocument/2006/relationships/image" Target="../media/image190.png"/><Relationship Id="rId7"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
</Relationships>
</file>

<file path=ppt/slides/_rels/slide110.xml.rels><?xml version="1.0" encoding="UTF-8"?>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3.xml"/>
</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2.xml.rels><?xml version="1.0" encoding="UTF-8"?>
<Relationships xmlns="http://schemas.openxmlformats.org/package/2006/relationships"><Relationship Id="rId1" Type="http://schemas.openxmlformats.org/officeDocument/2006/relationships/image" Target="../media/image193.png"/><Relationship Id="rId2" Type="http://schemas.openxmlformats.org/officeDocument/2006/relationships/image" Target="../media/image194.png"/><Relationship Id="rId3" Type="http://schemas.openxmlformats.org/officeDocument/2006/relationships/image" Target="../media/image195.png"/><Relationship Id="rId4" Type="http://schemas.openxmlformats.org/officeDocument/2006/relationships/slideLayout" Target="../slideLayouts/slideLayout13.xml"/>
</Relationships>
</file>

<file path=ppt/slides/_rels/slide113.xml.rels><?xml version="1.0" encoding="UTF-8"?>
<Relationships xmlns="http://schemas.openxmlformats.org/package/2006/relationships"><Relationship Id="rId1" Type="http://schemas.openxmlformats.org/officeDocument/2006/relationships/image" Target="../media/image196.png"/><Relationship Id="rId2" Type="http://schemas.openxmlformats.org/officeDocument/2006/relationships/slideLayout" Target="../slideLayouts/slideLayout13.xml"/>
</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5.xml.rels><?xml version="1.0" encoding="UTF-8"?>
<Relationships xmlns="http://schemas.openxmlformats.org/package/2006/relationships"><Relationship Id="rId1" Type="http://schemas.openxmlformats.org/officeDocument/2006/relationships/image" Target="../media/image197.jpeg"/><Relationship Id="rId2" Type="http://schemas.openxmlformats.org/officeDocument/2006/relationships/image" Target="../media/image198.png"/><Relationship Id="rId3" Type="http://schemas.openxmlformats.org/officeDocument/2006/relationships/slideLayout" Target="../slideLayouts/slideLayout13.xml"/>
</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21.xml"/>
</Relationships>
</file>

<file path=ppt/slides/_rels/slide117.xml.rels><?xml version="1.0" encoding="UTF-8"?>
<Relationships xmlns="http://schemas.openxmlformats.org/package/2006/relationships"><Relationship Id="rId1" Type="http://schemas.openxmlformats.org/officeDocument/2006/relationships/image" Target="../media/image199.png"/><Relationship Id="rId2" Type="http://schemas.openxmlformats.org/officeDocument/2006/relationships/image" Target="../media/image200.png"/><Relationship Id="rId3" Type="http://schemas.openxmlformats.org/officeDocument/2006/relationships/slideLayout" Target="../slideLayouts/slideLayout13.xml"/>
</Relationships>
</file>

<file path=ppt/slides/_rels/slide118.xml.rels><?xml version="1.0" encoding="UTF-8"?>
<Relationships xmlns="http://schemas.openxmlformats.org/package/2006/relationships"><Relationship Id="rId1" Type="http://schemas.openxmlformats.org/officeDocument/2006/relationships/image" Target="../media/image201.jpeg"/><Relationship Id="rId2" Type="http://schemas.openxmlformats.org/officeDocument/2006/relationships/slideLayout" Target="../slideLayouts/slideLayout13.xml"/>
</Relationships>
</file>

<file path=ppt/slides/_rels/slide119.xml.rels><?xml version="1.0" encoding="UTF-8"?>
<Relationships xmlns="http://schemas.openxmlformats.org/package/2006/relationships"><Relationship Id="rId1" Type="http://schemas.openxmlformats.org/officeDocument/2006/relationships/image" Target="../media/image202.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3.xml"/>
</Relationships>
</file>

<file path=ppt/slides/_rels/slide120.xml.rels><?xml version="1.0" encoding="UTF-8"?>
<Relationships xmlns="http://schemas.openxmlformats.org/package/2006/relationships"><Relationship Id="rId1" Type="http://schemas.openxmlformats.org/officeDocument/2006/relationships/image" Target="../media/image203.png"/><Relationship Id="rId2" Type="http://schemas.openxmlformats.org/officeDocument/2006/relationships/slideLayout" Target="../slideLayouts/slideLayout13.xml"/>
</Relationships>
</file>

<file path=ppt/slides/_rels/slide121.xml.rels><?xml version="1.0" encoding="UTF-8"?>
<Relationships xmlns="http://schemas.openxmlformats.org/package/2006/relationships"><Relationship Id="rId1" Type="http://schemas.openxmlformats.org/officeDocument/2006/relationships/image" Target="../media/image204.png"/><Relationship Id="rId2" Type="http://schemas.openxmlformats.org/officeDocument/2006/relationships/slideLayout" Target="../slideLayouts/slideLayout13.xml"/>
</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4.xml.rels><?xml version="1.0" encoding="UTF-8"?>
<Relationships xmlns="http://schemas.openxmlformats.org/package/2006/relationships"><Relationship Id="rId1" Type="http://schemas.openxmlformats.org/officeDocument/2006/relationships/image" Target="../media/image205.png"/><Relationship Id="rId2" Type="http://schemas.openxmlformats.org/officeDocument/2006/relationships/image" Target="../media/image206.png"/><Relationship Id="rId3" Type="http://schemas.openxmlformats.org/officeDocument/2006/relationships/slideLayout" Target="../slideLayouts/slideLayout13.xml"/>
</Relationships>
</file>

<file path=ppt/slides/_rels/slide125.xml.rels><?xml version="1.0" encoding="UTF-8"?>
<Relationships xmlns="http://schemas.openxmlformats.org/package/2006/relationships"><Relationship Id="rId1" Type="http://schemas.openxmlformats.org/officeDocument/2006/relationships/image" Target="../media/image207.png"/><Relationship Id="rId2" Type="http://schemas.openxmlformats.org/officeDocument/2006/relationships/slideLayout" Target="../slideLayouts/slideLayout13.xml"/>
</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127.xml.rels><?xml version="1.0" encoding="UTF-8"?>
<Relationships xmlns="http://schemas.openxmlformats.org/package/2006/relationships"><Relationship Id="rId1" Type="http://schemas.openxmlformats.org/officeDocument/2006/relationships/hyperlink" Target="http://indico.cern.ch/conferenceDisplay.py?confId=134370" TargetMode="External"/><Relationship Id="rId2" Type="http://schemas.openxmlformats.org/officeDocument/2006/relationships/hyperlink" Target="http://fisindico.uniandes.edu.co/indico/conferenceTimeTable.py?confId=61%2320131125" TargetMode="External"/><Relationship Id="rId3" Type="http://schemas.openxmlformats.org/officeDocument/2006/relationships/slideLayout" Target="../slideLayouts/slideLayout133.xml"/>
</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129.xml.rels><?xml version="1.0" encoding="UTF-8"?>
<Relationships xmlns="http://schemas.openxmlformats.org/package/2006/relationships"><Relationship Id="rId1" Type="http://schemas.openxmlformats.org/officeDocument/2006/relationships/image" Target="../media/image208.jpeg"/><Relationship Id="rId2" Type="http://schemas.openxmlformats.org/officeDocument/2006/relationships/image" Target="../media/image209.png"/><Relationship Id="rId3" Type="http://schemas.openxmlformats.org/officeDocument/2006/relationships/image" Target="../media/image210.png"/><Relationship Id="rId4" Type="http://schemas.openxmlformats.org/officeDocument/2006/relationships/slideLayout" Target="../slideLayouts/slideLayout13.xml"/><Relationship Id="rId5" Type="http://schemas.openxmlformats.org/officeDocument/2006/relationships/notesSlide" Target="../notesSlides/notesSlide129.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0.xml.rels><?xml version="1.0" encoding="UTF-8"?>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09.xml"/><Relationship Id="rId3" Type="http://schemas.openxmlformats.org/officeDocument/2006/relationships/notesSlide" Target="../notesSlides/notesSlide130.xml"/>
</Relationships>
</file>

<file path=ppt/slides/_rels/slide131.xml.rels><?xml version="1.0" encoding="UTF-8"?>
<Relationships xmlns="http://schemas.openxmlformats.org/package/2006/relationships"><Relationship Id="rId1" Type="http://schemas.openxmlformats.org/officeDocument/2006/relationships/image" Target="../media/image212.png"/><Relationship Id="rId2" Type="http://schemas.openxmlformats.org/officeDocument/2006/relationships/image" Target="../media/image213.png"/><Relationship Id="rId3" Type="http://schemas.openxmlformats.org/officeDocument/2006/relationships/image" Target="../media/image214.png"/><Relationship Id="rId4" Type="http://schemas.openxmlformats.org/officeDocument/2006/relationships/image" Target="../media/image215.png"/><Relationship Id="rId5" Type="http://schemas.openxmlformats.org/officeDocument/2006/relationships/image" Target="../media/image216.png"/><Relationship Id="rId6" Type="http://schemas.openxmlformats.org/officeDocument/2006/relationships/slideLayout" Target="../slideLayouts/slideLayout109.xml"/><Relationship Id="rId7" Type="http://schemas.openxmlformats.org/officeDocument/2006/relationships/notesSlide" Target="../notesSlides/notesSlide131.xml"/>
</Relationships>
</file>

<file path=ppt/slides/_rels/slide132.xml.rels><?xml version="1.0" encoding="UTF-8"?>
<Relationships xmlns="http://schemas.openxmlformats.org/package/2006/relationships"><Relationship Id="rId1" Type="http://schemas.openxmlformats.org/officeDocument/2006/relationships/image" Target="../media/image217.png"/><Relationship Id="rId2" Type="http://schemas.openxmlformats.org/officeDocument/2006/relationships/image" Target="../media/image218.png"/><Relationship Id="rId3" Type="http://schemas.openxmlformats.org/officeDocument/2006/relationships/image" Target="../media/image219.png"/><Relationship Id="rId4" Type="http://schemas.openxmlformats.org/officeDocument/2006/relationships/image" Target="../media/image220.png"/><Relationship Id="rId5" Type="http://schemas.openxmlformats.org/officeDocument/2006/relationships/slideLayout" Target="../slideLayouts/slideLayout109.xml"/><Relationship Id="rId6" Type="http://schemas.openxmlformats.org/officeDocument/2006/relationships/notesSlide" Target="../notesSlides/notesSlide132.xml"/>
</Relationships>
</file>

<file path=ppt/slides/_rels/slide133.xml.rels><?xml version="1.0" encoding="UTF-8"?>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slideLayout" Target="../slideLayouts/slideLayout109.xml"/><Relationship Id="rId6" Type="http://schemas.openxmlformats.org/officeDocument/2006/relationships/notesSlide" Target="../notesSlides/notesSlide133.xml"/>
</Relationships>
</file>

<file path=ppt/slides/_rels/slide134.xml.rels><?xml version="1.0" encoding="UTF-8"?>
<Relationships xmlns="http://schemas.openxmlformats.org/package/2006/relationships"><Relationship Id="rId1" Type="http://schemas.openxmlformats.org/officeDocument/2006/relationships/image" Target="../media/image225.png"/><Relationship Id="rId2" Type="http://schemas.openxmlformats.org/officeDocument/2006/relationships/image" Target="../media/image226.png"/><Relationship Id="rId3" Type="http://schemas.openxmlformats.org/officeDocument/2006/relationships/image" Target="../media/image227.png"/><Relationship Id="rId4" Type="http://schemas.openxmlformats.org/officeDocument/2006/relationships/image" Target="../media/image228.png"/><Relationship Id="rId5" Type="http://schemas.openxmlformats.org/officeDocument/2006/relationships/slideLayout" Target="../slideLayouts/slideLayout109.xml"/><Relationship Id="rId6" Type="http://schemas.openxmlformats.org/officeDocument/2006/relationships/notesSlide" Target="../notesSlides/notesSlide134.xml"/>
</Relationships>
</file>

<file path=ppt/slides/_rels/slide135.xml.rels><?xml version="1.0" encoding="UTF-8"?>
<Relationships xmlns="http://schemas.openxmlformats.org/package/2006/relationships"><Relationship Id="rId1" Type="http://schemas.openxmlformats.org/officeDocument/2006/relationships/image" Target="../media/image229.png"/><Relationship Id="rId2" Type="http://schemas.openxmlformats.org/officeDocument/2006/relationships/image" Target="../media/image230.png"/><Relationship Id="rId3" Type="http://schemas.openxmlformats.org/officeDocument/2006/relationships/image" Target="../media/image231.png"/><Relationship Id="rId4" Type="http://schemas.openxmlformats.org/officeDocument/2006/relationships/image" Target="../media/image232.png"/><Relationship Id="rId5" Type="http://schemas.openxmlformats.org/officeDocument/2006/relationships/slideLayout" Target="../slideLayouts/slideLayout109.xml"/><Relationship Id="rId6" Type="http://schemas.openxmlformats.org/officeDocument/2006/relationships/notesSlide" Target="../notesSlides/notesSlide13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47.wmf"/><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50.wmf"/><Relationship Id="rId2" Type="http://schemas.openxmlformats.org/officeDocument/2006/relationships/image" Target="../media/image51.wmf"/><Relationship Id="rId3" Type="http://schemas.openxmlformats.org/officeDocument/2006/relationships/image" Target="../media/image52.wmf"/><Relationship Id="rId4" Type="http://schemas.openxmlformats.org/officeDocument/2006/relationships/image" Target="../media/image53.wmf"/><Relationship Id="rId5" Type="http://schemas.openxmlformats.org/officeDocument/2006/relationships/image" Target="../media/image54.wmf"/><Relationship Id="rId6" Type="http://schemas.openxmlformats.org/officeDocument/2006/relationships/image" Target="../media/image55.wmf"/><Relationship Id="rId7" Type="http://schemas.openxmlformats.org/officeDocument/2006/relationships/image" Target="../media/image56.wmf"/><Relationship Id="rId8" Type="http://schemas.openxmlformats.org/officeDocument/2006/relationships/image" Target="../media/image57.wmf"/><Relationship Id="rId9" Type="http://schemas.openxmlformats.org/officeDocument/2006/relationships/image" Target="../media/image58.wmf"/><Relationship Id="rId10"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wmf"/><Relationship Id="rId5" Type="http://schemas.openxmlformats.org/officeDocument/2006/relationships/image" Target="../media/image64.wmf"/><Relationship Id="rId6"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image" Target="../media/image71.jpeg"/><Relationship Id="rId3"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13.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13.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76.gif"/><Relationship Id="rId2" Type="http://schemas.openxmlformats.org/officeDocument/2006/relationships/image" Target="../media/image77.png"/><Relationship Id="rId3" Type="http://schemas.openxmlformats.org/officeDocument/2006/relationships/slideLayout" Target="../slideLayouts/slideLayout13.xml"/><Relationship Id="rId4"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slideLayout" Target="../slideLayouts/slideLayout13.xml"/><Relationship Id="rId4"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13.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3.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84.jpe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image" Target="../media/image90.jpeg"/><Relationship Id="rId4"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0.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slideLayout" Target="../slideLayouts/slideLayout13.xml"/><Relationship Id="rId6"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slideLayout" Target="../slideLayouts/slideLayout13.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image" Target="../media/image100.png"/><Relationship Id="rId3" Type="http://schemas.openxmlformats.org/officeDocument/2006/relationships/slideLayout" Target="../slideLayouts/slideLayout13.xml"/><Relationship Id="rId4"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jpeg"/><Relationship Id="rId3"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png"/><Relationship Id="rId3"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107.jpeg"/><Relationship Id="rId2"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image" Target="../media/image108.jpeg"/><Relationship Id="rId2"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17.png"/><Relationship Id="rId10"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image" Target="../media/image118.jpeg"/><Relationship Id="rId2"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119.png"/><Relationship Id="rId2" Type="http://schemas.openxmlformats.org/officeDocument/2006/relationships/image" Target="../media/image120.png"/><Relationship Id="rId3" Type="http://schemas.openxmlformats.org/officeDocument/2006/relationships/slideLayout" Target="../slideLayouts/slideLayout13.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image" Target="../media/image121.jpeg"/><Relationship Id="rId2"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image" Target="../media/image122.png"/><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hyperlink" Target="https://www.youtube.com/watch?v=IcrBqCFLHIY" TargetMode="External"/><Relationship Id="rId6" Type="http://schemas.openxmlformats.org/officeDocument/2006/relationships/hyperlink" Target="https://www.youtube.com/watch?v=IcrBqCFLHIY" TargetMode="External"/><Relationship Id="rId7" Type="http://schemas.openxmlformats.org/officeDocument/2006/relationships/image" Target="../media/image126.png"/><Relationship Id="rId8" Type="http://schemas.openxmlformats.org/officeDocument/2006/relationships/slideLayout" Target="../slideLayouts/slideLayout13.xml"/>
</Relationships>
</file>

<file path=ppt/slides/_rels/slide7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2.xml.rels><?xml version="1.0" encoding="UTF-8"?>
<Relationships xmlns="http://schemas.openxmlformats.org/package/2006/relationships"><Relationship Id="rId1" Type="http://schemas.openxmlformats.org/officeDocument/2006/relationships/image" Target="../media/image127.png"/><Relationship Id="rId2"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4.xml.rels><?xml version="1.0" encoding="UTF-8"?>
<Relationships xmlns="http://schemas.openxmlformats.org/package/2006/relationships"><Relationship Id="rId1" Type="http://schemas.openxmlformats.org/officeDocument/2006/relationships/image" Target="../media/image128.jpeg"/><Relationship Id="rId2" Type="http://schemas.openxmlformats.org/officeDocument/2006/relationships/image" Target="../media/image129.jpeg"/><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76.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image" Target="../media/image133.jpeg"/><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137.jpeg"/><Relationship Id="rId7" Type="http://schemas.openxmlformats.org/officeDocument/2006/relationships/image" Target="../media/image138.png"/><Relationship Id="rId8" Type="http://schemas.openxmlformats.org/officeDocument/2006/relationships/image" Target="../media/image139.jpeg"/><Relationship Id="rId9" Type="http://schemas.openxmlformats.org/officeDocument/2006/relationships/slideLayout" Target="../slideLayouts/slideLayout13.xml"/>
</Relationships>
</file>

<file path=ppt/slides/_rels/slide77.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slideLayout" Target="../slideLayouts/slideLayout61.xml"/>
</Relationships>
</file>

<file path=ppt/slides/_rels/slide78.xml.rels><?xml version="1.0" encoding="UTF-8"?>
<Relationships xmlns="http://schemas.openxmlformats.org/package/2006/relationships"><Relationship Id="rId1" Type="http://schemas.openxmlformats.org/officeDocument/2006/relationships/image" Target="../media/image141.jpe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49.xml"/>
</Relationships>
</file>

<file path=ppt/slides/_rels/slide79.xml.rels><?xml version="1.0" encoding="UTF-8"?>
<Relationships xmlns="http://schemas.openxmlformats.org/package/2006/relationships"><Relationship Id="rId1" Type="http://schemas.openxmlformats.org/officeDocument/2006/relationships/image" Target="../media/image144.jpeg"/><Relationship Id="rId2"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image" Target="../media/image145.png"/><Relationship Id="rId2" Type="http://schemas.openxmlformats.org/officeDocument/2006/relationships/slideLayout" Target="../slideLayouts/slideLayout49.xml"/>
</Relationships>
</file>

<file path=ppt/slides/_rels/slide81.xml.rels><?xml version="1.0" encoding="UTF-8"?>
<Relationships xmlns="http://schemas.openxmlformats.org/package/2006/relationships"><Relationship Id="rId1" Type="http://schemas.openxmlformats.org/officeDocument/2006/relationships/image" Target="../media/image146.wmf"/><Relationship Id="rId2" Type="http://schemas.openxmlformats.org/officeDocument/2006/relationships/image" Target="../media/image147.png"/><Relationship Id="rId3" Type="http://schemas.openxmlformats.org/officeDocument/2006/relationships/slideLayout" Target="../slideLayouts/slideLayout13.xml"/>
</Relationships>
</file>

<file path=ppt/slides/_rels/slide82.xml.rels><?xml version="1.0" encoding="UTF-8"?>
<Relationships xmlns="http://schemas.openxmlformats.org/package/2006/relationships"><Relationship Id="rId1" Type="http://schemas.openxmlformats.org/officeDocument/2006/relationships/image" Target="../media/image148.png"/><Relationship Id="rId2" Type="http://schemas.openxmlformats.org/officeDocument/2006/relationships/image" Target="../media/image149.png"/><Relationship Id="rId3" Type="http://schemas.openxmlformats.org/officeDocument/2006/relationships/slideLayout" Target="../slideLayouts/slideLayout13.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4.xml.rels><?xml version="1.0" encoding="UTF-8"?>
<Relationships xmlns="http://schemas.openxmlformats.org/package/2006/relationships"><Relationship Id="rId1" Type="http://schemas.openxmlformats.org/officeDocument/2006/relationships/image" Target="../media/image150.png"/><Relationship Id="rId2" Type="http://schemas.openxmlformats.org/officeDocument/2006/relationships/image" Target="../media/image151.png"/><Relationship Id="rId3" Type="http://schemas.openxmlformats.org/officeDocument/2006/relationships/slideLayout" Target="../slideLayouts/slideLayout73.xml"/>
</Relationships>
</file>

<file path=ppt/slides/_rels/slide85.xml.rels><?xml version="1.0" encoding="UTF-8"?>
<Relationships xmlns="http://schemas.openxmlformats.org/package/2006/relationships"><Relationship Id="rId1" Type="http://schemas.openxmlformats.org/officeDocument/2006/relationships/image" Target="../media/image152.png"/><Relationship Id="rId2" Type="http://schemas.openxmlformats.org/officeDocument/2006/relationships/slideLayout" Target="../slideLayouts/slideLayout73.xml"/>
</Relationships>
</file>

<file path=ppt/slides/_rels/slide86.xml.rels><?xml version="1.0" encoding="UTF-8"?>
<Relationships xmlns="http://schemas.openxmlformats.org/package/2006/relationships"><Relationship Id="rId1" Type="http://schemas.openxmlformats.org/officeDocument/2006/relationships/image" Target="../media/image153.png"/><Relationship Id="rId2" Type="http://schemas.openxmlformats.org/officeDocument/2006/relationships/slideLayout" Target="../slideLayouts/slideLayout73.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88.xml.rels><?xml version="1.0" encoding="UTF-8"?>
<Relationships xmlns="http://schemas.openxmlformats.org/package/2006/relationships"><Relationship Id="rId1" Type="http://schemas.openxmlformats.org/officeDocument/2006/relationships/image" Target="../media/image154.wmf"/><Relationship Id="rId2" Type="http://schemas.openxmlformats.org/officeDocument/2006/relationships/slideLayout" Target="../slideLayouts/slideLayout73.xml"/>
</Relationships>
</file>

<file path=ppt/slides/_rels/slide89.xml.rels><?xml version="1.0" encoding="UTF-8"?>
<Relationships xmlns="http://schemas.openxmlformats.org/package/2006/relationships"><Relationship Id="rId1" Type="http://schemas.openxmlformats.org/officeDocument/2006/relationships/image" Target="../media/image155.png"/><Relationship Id="rId2" Type="http://schemas.openxmlformats.org/officeDocument/2006/relationships/slideLayout" Target="../slideLayouts/slideLayout85.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2.xml.rels><?xml version="1.0" encoding="UTF-8"?>
<Relationships xmlns="http://schemas.openxmlformats.org/package/2006/relationships"><Relationship Id="rId1" Type="http://schemas.openxmlformats.org/officeDocument/2006/relationships/image" Target="../media/image156.png"/><Relationship Id="rId2" Type="http://schemas.openxmlformats.org/officeDocument/2006/relationships/image" Target="../media/image157.png"/><Relationship Id="rId3" Type="http://schemas.openxmlformats.org/officeDocument/2006/relationships/slideLayout" Target="../slideLayouts/slideLayout13.xml"/>
</Relationships>
</file>

<file path=ppt/slides/_rels/slide93.xml.rels><?xml version="1.0" encoding="UTF-8"?>
<Relationships xmlns="http://schemas.openxmlformats.org/package/2006/relationships"><Relationship Id="rId1" Type="http://schemas.openxmlformats.org/officeDocument/2006/relationships/image" Target="../media/image158.png"/><Relationship Id="rId2" Type="http://schemas.openxmlformats.org/officeDocument/2006/relationships/image" Target="../media/image159.png"/><Relationship Id="rId3" Type="http://schemas.openxmlformats.org/officeDocument/2006/relationships/slideLayout" Target="../slideLayouts/slideLayout13.xml"/>
</Relationships>
</file>

<file path=ppt/slides/_rels/slide94.xml.rels><?xml version="1.0" encoding="UTF-8"?>
<Relationships xmlns="http://schemas.openxmlformats.org/package/2006/relationships"><Relationship Id="rId1" Type="http://schemas.openxmlformats.org/officeDocument/2006/relationships/image" Target="../media/image160.jpeg"/><Relationship Id="rId2" Type="http://schemas.openxmlformats.org/officeDocument/2006/relationships/image" Target="../media/image161.jpeg"/><Relationship Id="rId3" Type="http://schemas.openxmlformats.org/officeDocument/2006/relationships/image" Target="../media/image162.jpeg"/><Relationship Id="rId4" Type="http://schemas.openxmlformats.org/officeDocument/2006/relationships/slideLayout" Target="../slideLayouts/slideLayout97.xml"/>
</Relationships>
</file>

<file path=ppt/slides/_rels/slide95.xml.rels><?xml version="1.0" encoding="UTF-8"?>
<Relationships xmlns="http://schemas.openxmlformats.org/package/2006/relationships"><Relationship Id="rId1" Type="http://schemas.openxmlformats.org/officeDocument/2006/relationships/image" Target="../media/image163.png"/><Relationship Id="rId2" Type="http://schemas.openxmlformats.org/officeDocument/2006/relationships/slideLayout" Target="../slideLayouts/slideLayout97.xml"/>
</Relationships>
</file>

<file path=ppt/slides/_rels/slide96.xml.rels><?xml version="1.0" encoding="UTF-8"?>
<Relationships xmlns="http://schemas.openxmlformats.org/package/2006/relationships"><Relationship Id="rId1" Type="http://schemas.openxmlformats.org/officeDocument/2006/relationships/image" Target="../media/image164.png"/><Relationship Id="rId2" Type="http://schemas.openxmlformats.org/officeDocument/2006/relationships/slideLayout" Target="../slideLayouts/slideLayout13.xml"/>
</Relationships>
</file>

<file path=ppt/slides/_rels/slide9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97" name="TextShape 1"/>
          <p:cNvSpPr txBox="1"/>
          <p:nvPr/>
        </p:nvSpPr>
        <p:spPr>
          <a:xfrm>
            <a:off x="685800" y="2637000"/>
            <a:ext cx="7772040" cy="146952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Particle Detectors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498" name="TextShape 2"/>
          <p:cNvSpPr txBox="1"/>
          <p:nvPr/>
        </p:nvSpPr>
        <p:spPr>
          <a:xfrm>
            <a:off x="935640" y="3933000"/>
            <a:ext cx="7272360" cy="2376000"/>
          </a:xfrm>
          <a:prstGeom prst="rect">
            <a:avLst/>
          </a:prstGeom>
          <a:noFill/>
          <a:ln>
            <a:noFill/>
          </a:ln>
        </p:spPr>
        <p:txBody>
          <a:bodyPr/>
          <a:p>
            <a:pPr algn="ctr">
              <a:lnSpc>
                <a:spcPct val="100000"/>
              </a:lnSpc>
            </a:pPr>
            <a:endParaRPr lang="en-US" sz="3200" spc="-1" strike="noStrike">
              <a:solidFill>
                <a:srgbClr val="000000"/>
              </a:solidFill>
              <a:uFill>
                <a:solidFill>
                  <a:srgbClr val="ffffff"/>
                </a:solidFill>
              </a:uFill>
              <a:latin typeface="Arial"/>
            </a:endParaRPr>
          </a:p>
          <a:p>
            <a:pPr algn="ctr">
              <a:lnSpc>
                <a:spcPct val="100000"/>
              </a:lnSpc>
            </a:pPr>
            <a:r>
              <a:rPr b="1" lang="en-US" sz="2000" spc="-1" strike="noStrike">
                <a:solidFill>
                  <a:srgbClr val="8b8b8b"/>
                </a:solidFill>
                <a:uFill>
                  <a:solidFill>
                    <a:srgbClr val="ffffff"/>
                  </a:solidFill>
                </a:uFill>
                <a:latin typeface="Gill Sans"/>
              </a:rPr>
              <a:t>Mar Capeans</a:t>
            </a:r>
            <a:endParaRPr lang="en-US" sz="3200" spc="-1" strike="noStrike">
              <a:solidFill>
                <a:srgbClr val="000000"/>
              </a:solidFill>
              <a:uFill>
                <a:solidFill>
                  <a:srgbClr val="ffffff"/>
                </a:solidFill>
              </a:uFill>
              <a:latin typeface="Arial"/>
            </a:endParaRPr>
          </a:p>
          <a:p>
            <a:pPr algn="ctr">
              <a:lnSpc>
                <a:spcPct val="100000"/>
              </a:lnSpc>
            </a:pPr>
            <a:r>
              <a:rPr lang="en-US" sz="2000" spc="-1" strike="noStrike">
                <a:solidFill>
                  <a:srgbClr val="8b8b8b"/>
                </a:solidFill>
                <a:uFill>
                  <a:solidFill>
                    <a:srgbClr val="ffffff"/>
                  </a:solidFill>
                </a:uFill>
                <a:latin typeface="Gill Sans"/>
              </a:rPr>
              <a:t>CERN</a:t>
            </a:r>
            <a:endParaRPr lang="en-US" sz="3200" spc="-1" strike="noStrike">
              <a:solidFill>
                <a:srgbClr val="000000"/>
              </a:solidFill>
              <a:uFill>
                <a:solidFill>
                  <a:srgbClr val="ffffff"/>
                </a:solidFill>
              </a:uFill>
              <a:latin typeface="Arial"/>
            </a:endParaRPr>
          </a:p>
          <a:p>
            <a:pPr algn="ctr">
              <a:lnSpc>
                <a:spcPct val="100000"/>
              </a:lnSpc>
            </a:pPr>
            <a:r>
              <a:rPr lang="en-US" sz="2000" spc="-1" strike="noStrike">
                <a:solidFill>
                  <a:srgbClr val="8b8b8b"/>
                </a:solidFill>
                <a:uFill>
                  <a:solidFill>
                    <a:srgbClr val="ffffff"/>
                  </a:solidFill>
                </a:uFill>
                <a:latin typeface="Gill Sans"/>
              </a:rPr>
              <a:t>Experimental Physics Department</a:t>
            </a:r>
            <a:endParaRPr lang="en-US" sz="3200" spc="-1" strike="noStrike">
              <a:solidFill>
                <a:srgbClr val="000000"/>
              </a:solidFill>
              <a:uFill>
                <a:solidFill>
                  <a:srgbClr val="ffffff"/>
                </a:solidFill>
              </a:uFill>
              <a:latin typeface="Arial"/>
            </a:endParaRPr>
          </a:p>
          <a:p>
            <a:pPr algn="ctr">
              <a:lnSpc>
                <a:spcPct val="100000"/>
              </a:lnSpc>
            </a:pPr>
            <a:endParaRPr lang="en-US" sz="3200" spc="-1" strike="noStrike">
              <a:solidFill>
                <a:srgbClr val="000000"/>
              </a:solidFill>
              <a:uFill>
                <a:solidFill>
                  <a:srgbClr val="ffffff"/>
                </a:solidFill>
              </a:uFill>
              <a:latin typeface="Arial"/>
            </a:endParaRPr>
          </a:p>
          <a:p>
            <a:pPr algn="ctr">
              <a:lnSpc>
                <a:spcPct val="100000"/>
              </a:lnSpc>
            </a:pPr>
            <a:r>
              <a:rPr lang="en-US" sz="2000" spc="-1" strike="noStrike">
                <a:solidFill>
                  <a:srgbClr val="8b8b8b"/>
                </a:solidFill>
                <a:uFill>
                  <a:solidFill>
                    <a:srgbClr val="ffffff"/>
                  </a:solidFill>
                </a:uFill>
                <a:latin typeface="Gill Sans"/>
              </a:rPr>
              <a:t>8-10 September 2016</a:t>
            </a:r>
            <a:endParaRPr lang="en-US" sz="3200" spc="-1" strike="noStrike">
              <a:solidFill>
                <a:srgbClr val="000000"/>
              </a:solidFill>
              <a:uFill>
                <a:solidFill>
                  <a:srgbClr val="ffffff"/>
                </a:solidFill>
              </a:uFill>
              <a:latin typeface="Arial"/>
            </a:endParaRPr>
          </a:p>
        </p:txBody>
      </p:sp>
      <p:sp>
        <p:nvSpPr>
          <p:cNvPr id="499" name="CustomShape 3"/>
          <p:cNvSpPr/>
          <p:nvPr/>
        </p:nvSpPr>
        <p:spPr>
          <a:xfrm>
            <a:off x="935640" y="620640"/>
            <a:ext cx="7272360" cy="1392120"/>
          </a:xfrm>
          <a:prstGeom prst="rect">
            <a:avLst/>
          </a:prstGeom>
          <a:noFill/>
          <a:ln>
            <a:noFill/>
          </a:ln>
        </p:spPr>
        <p:style>
          <a:lnRef idx="0"/>
          <a:fillRef idx="0"/>
          <a:effectRef idx="0"/>
          <a:fontRef idx="minor"/>
        </p:style>
        <p:txBody>
          <a:bodyPr/>
          <a:p>
            <a:pPr algn="ctr">
              <a:lnSpc>
                <a:spcPct val="100000"/>
              </a:lnSpc>
            </a:pPr>
            <a:r>
              <a:rPr lang="en-US" sz="2000" spc="-1" strike="noStrike">
                <a:solidFill>
                  <a:srgbClr val="262626"/>
                </a:solidFill>
                <a:uFill>
                  <a:solidFill>
                    <a:srgbClr val="ffffff"/>
                  </a:solidFill>
                </a:uFill>
                <a:latin typeface="Gill Sans Light"/>
              </a:rPr>
              <a:t>Taller de Altas Energías 2016</a:t>
            </a:r>
            <a:endParaRPr lang="en-US" sz="3200" spc="-1" strike="noStrike">
              <a:solidFill>
                <a:srgbClr val="000000"/>
              </a:solidFill>
              <a:uFill>
                <a:solidFill>
                  <a:srgbClr val="ffffff"/>
                </a:solidFill>
              </a:uFill>
              <a:latin typeface="Arial"/>
            </a:endParaRPr>
          </a:p>
          <a:p>
            <a:pPr algn="ctr">
              <a:lnSpc>
                <a:spcPct val="100000"/>
              </a:lnSpc>
            </a:pPr>
            <a:r>
              <a:rPr lang="en-US" sz="2000" spc="-1" strike="noStrike" u="sng">
                <a:solidFill>
                  <a:srgbClr val="8b8bff"/>
                </a:solidFill>
                <a:uFill>
                  <a:solidFill>
                    <a:srgbClr val="ffffff"/>
                  </a:solidFill>
                </a:uFill>
                <a:latin typeface="Gill Sans Light"/>
                <a:hlinkClick r:id="rId1"/>
              </a:rPr>
              <a:t>http://benasque.org/2016tae/cgi-bin/talks/</a:t>
            </a:r>
            <a:r>
              <a:rPr lang="en-US" sz="2000" spc="-1" strike="noStrike" u="sng">
                <a:solidFill>
                  <a:srgbClr val="8b8bff"/>
                </a:solidFill>
                <a:uFill>
                  <a:solidFill>
                    <a:srgbClr val="ffffff"/>
                  </a:solidFill>
                </a:uFill>
                <a:latin typeface="Gill Sans Light"/>
                <a:hlinkClick r:id="rId2"/>
              </a:rPr>
              <a:t>allprint.pl</a:t>
            </a:r>
            <a:endParaRPr lang="en-US" sz="3200" spc="-1" strike="noStrike">
              <a:solidFill>
                <a:srgbClr val="000000"/>
              </a:solidFill>
              <a:uFill>
                <a:solidFill>
                  <a:srgbClr val="ffffff"/>
                </a:solidFill>
              </a:uFill>
              <a:latin typeface="Arial"/>
            </a:endParaRPr>
          </a:p>
          <a:p>
            <a:pPr algn="ctr">
              <a:lnSpc>
                <a:spcPct val="100000"/>
              </a:lnSpc>
            </a:pPr>
            <a:endParaRPr lang="en-US" sz="3200" spc="-1" strike="noStrike">
              <a:solidFill>
                <a:srgbClr val="000000"/>
              </a:solidFill>
              <a:uFill>
                <a:solidFill>
                  <a:srgbClr val="ffffff"/>
                </a:solidFill>
              </a:uFill>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6"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57" name="TextShape 2"/>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Particle Detection</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558" name="TextShape 3"/>
          <p:cNvSpPr txBox="1"/>
          <p:nvPr/>
        </p:nvSpPr>
        <p:spPr>
          <a:xfrm>
            <a:off x="167040" y="1628640"/>
            <a:ext cx="8746560" cy="4348080"/>
          </a:xfrm>
          <a:prstGeom prst="rect">
            <a:avLst/>
          </a:prstGeom>
          <a:noFill/>
          <a:ln>
            <a:noFill/>
          </a:ln>
        </p:spPr>
        <p:txBody>
          <a:bodyPr/>
          <a:p>
            <a:pPr marL="342720" indent="-342360">
              <a:lnSpc>
                <a:spcPct val="100000"/>
              </a:lnSpc>
              <a:buClr>
                <a:srgbClr val="953735"/>
              </a:buClr>
              <a:buFont typeface="Arial"/>
              <a:buChar char="•"/>
            </a:pPr>
            <a:r>
              <a:rPr b="1" lang="en-US" sz="2000" spc="-1" strike="noStrike">
                <a:solidFill>
                  <a:srgbClr val="404040"/>
                </a:solidFill>
                <a:uFill>
                  <a:solidFill>
                    <a:srgbClr val="ffffff"/>
                  </a:solidFill>
                </a:uFill>
                <a:latin typeface="Gill Sans"/>
              </a:rPr>
              <a:t>Only a few of the numerous known particles have lifetimes that are long enough to leave tracks in a detector</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2000" spc="-1" strike="noStrike">
                <a:solidFill>
                  <a:srgbClr val="404040"/>
                </a:solidFill>
                <a:uFill>
                  <a:solidFill>
                    <a:srgbClr val="ffffff"/>
                  </a:solidFill>
                </a:uFill>
                <a:latin typeface="Gill Sans"/>
              </a:rPr>
              <a:t>Most of the particles are measured through the decay products and their kinematic relations (invariant mass)</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2000" spc="-1" strike="noStrike">
                <a:solidFill>
                  <a:srgbClr val="404040"/>
                </a:solidFill>
                <a:uFill>
                  <a:solidFill>
                    <a:srgbClr val="ffffff"/>
                  </a:solidFill>
                </a:uFill>
                <a:latin typeface="Gill Sans"/>
              </a:rPr>
              <a:t>Some short lived particles have lifetimes in the laboratory system such that their decay vertex can be distinguished from the primary vertex </a:t>
            </a:r>
            <a:r>
              <a:rPr lang="en-US" sz="2000" spc="-1" strike="noStrike">
                <a:solidFill>
                  <a:srgbClr val="404040"/>
                </a:solidFill>
                <a:uFill>
                  <a:solidFill>
                    <a:srgbClr val="ffffff"/>
                  </a:solidFill>
                </a:uFill>
                <a:latin typeface="Wingdings"/>
              </a:rPr>
              <a:t></a:t>
            </a:r>
            <a:r>
              <a:rPr lang="en-US" sz="2000" spc="-1" strike="noStrike">
                <a:solidFill>
                  <a:srgbClr val="404040"/>
                </a:solidFill>
                <a:uFill>
                  <a:solidFill>
                    <a:srgbClr val="ffffff"/>
                  </a:solidFill>
                </a:uFill>
                <a:latin typeface="Gill Sans"/>
              </a:rPr>
              <a:t> helps us to identify these particles </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2000" spc="-1" strike="noStrike">
                <a:solidFill>
                  <a:srgbClr val="404040"/>
                </a:solidFill>
                <a:uFill>
                  <a:solidFill>
                    <a:srgbClr val="ffffff"/>
                  </a:solidFill>
                </a:uFill>
                <a:latin typeface="Gill Sans"/>
              </a:rPr>
              <a:t>Detectors are built to measure few charged and neutral particles (and their antiparticles) and photons: </a:t>
            </a:r>
            <a:r>
              <a:rPr b="1" lang="en-US" sz="2000" spc="-1" strike="noStrike">
                <a:solidFill>
                  <a:srgbClr val="404040"/>
                </a:solidFill>
                <a:uFill>
                  <a:solidFill>
                    <a:srgbClr val="ffffff"/>
                  </a:solidFill>
                </a:uFill>
                <a:latin typeface="Gill Sans"/>
              </a:rPr>
              <a:t>e</a:t>
            </a:r>
            <a:r>
              <a:rPr b="1" lang="en-US" sz="2000" spc="-1" strike="noStrike" baseline="30000">
                <a:solidFill>
                  <a:srgbClr val="404040"/>
                </a:solidFill>
                <a:uFill>
                  <a:solidFill>
                    <a:srgbClr val="ffffff"/>
                  </a:solidFill>
                </a:uFill>
                <a:latin typeface="Gill Sans"/>
              </a:rPr>
              <a:t>±</a:t>
            </a:r>
            <a:r>
              <a:rPr b="1" lang="en-US" sz="2000" spc="-1" strike="noStrike">
                <a:solidFill>
                  <a:srgbClr val="404040"/>
                </a:solidFill>
                <a:uFill>
                  <a:solidFill>
                    <a:srgbClr val="ffffff"/>
                  </a:solidFill>
                </a:uFill>
                <a:latin typeface="Gill Sans"/>
              </a:rPr>
              <a:t>, μ</a:t>
            </a:r>
            <a:r>
              <a:rPr b="1" lang="en-US" sz="2000" spc="-1" strike="noStrike" baseline="30000">
                <a:solidFill>
                  <a:srgbClr val="404040"/>
                </a:solidFill>
                <a:uFill>
                  <a:solidFill>
                    <a:srgbClr val="ffffff"/>
                  </a:solidFill>
                </a:uFill>
                <a:latin typeface="Gill Sans"/>
              </a:rPr>
              <a:t>±</a:t>
            </a:r>
            <a:r>
              <a:rPr b="1" lang="en-US" sz="2000" spc="-1" strike="noStrike">
                <a:solidFill>
                  <a:srgbClr val="404040"/>
                </a:solidFill>
                <a:uFill>
                  <a:solidFill>
                    <a:srgbClr val="ffffff"/>
                  </a:solidFill>
                </a:uFill>
                <a:latin typeface="Gill Sans"/>
              </a:rPr>
              <a:t>, π</a:t>
            </a:r>
            <a:r>
              <a:rPr b="1" lang="en-US" sz="2000" spc="-1" strike="noStrike" baseline="30000">
                <a:solidFill>
                  <a:srgbClr val="404040"/>
                </a:solidFill>
                <a:uFill>
                  <a:solidFill>
                    <a:srgbClr val="ffffff"/>
                  </a:solidFill>
                </a:uFill>
                <a:latin typeface="Gill Sans"/>
              </a:rPr>
              <a:t>±</a:t>
            </a:r>
            <a:r>
              <a:rPr b="1" lang="en-US" sz="2000" spc="-1" strike="noStrike">
                <a:solidFill>
                  <a:srgbClr val="404040"/>
                </a:solidFill>
                <a:uFill>
                  <a:solidFill>
                    <a:srgbClr val="ffffff"/>
                  </a:solidFill>
                </a:uFill>
                <a:latin typeface="Gill Sans"/>
              </a:rPr>
              <a:t>, K</a:t>
            </a:r>
            <a:r>
              <a:rPr b="1" lang="en-US" sz="2000" spc="-1" strike="noStrike" baseline="30000">
                <a:solidFill>
                  <a:srgbClr val="404040"/>
                </a:solidFill>
                <a:uFill>
                  <a:solidFill>
                    <a:srgbClr val="ffffff"/>
                  </a:solidFill>
                </a:uFill>
                <a:latin typeface="Gill Sans"/>
              </a:rPr>
              <a:t>±</a:t>
            </a:r>
            <a:r>
              <a:rPr b="1" lang="en-US" sz="2000" spc="-1" strike="noStrike">
                <a:solidFill>
                  <a:srgbClr val="404040"/>
                </a:solidFill>
                <a:uFill>
                  <a:solidFill>
                    <a:srgbClr val="ffffff"/>
                  </a:solidFill>
                </a:uFill>
                <a:latin typeface="Gill Sans"/>
              </a:rPr>
              <a:t>, K</a:t>
            </a:r>
            <a:r>
              <a:rPr b="1" lang="en-US" sz="2000" spc="-1" strike="noStrike" baseline="30000">
                <a:solidFill>
                  <a:srgbClr val="404040"/>
                </a:solidFill>
                <a:uFill>
                  <a:solidFill>
                    <a:srgbClr val="ffffff"/>
                  </a:solidFill>
                </a:uFill>
                <a:latin typeface="Gill Sans"/>
              </a:rPr>
              <a:t>o</a:t>
            </a:r>
            <a:r>
              <a:rPr b="1" lang="en-US" sz="2000" spc="-1" strike="noStrike">
                <a:solidFill>
                  <a:srgbClr val="404040"/>
                </a:solidFill>
                <a:uFill>
                  <a:solidFill>
                    <a:srgbClr val="ffffff"/>
                  </a:solidFill>
                </a:uFill>
                <a:latin typeface="Gill Sans"/>
              </a:rPr>
              <a:t>, p</a:t>
            </a:r>
            <a:r>
              <a:rPr b="1" lang="en-US" sz="2000" spc="-1" strike="noStrike" baseline="30000">
                <a:solidFill>
                  <a:srgbClr val="404040"/>
                </a:solidFill>
                <a:uFill>
                  <a:solidFill>
                    <a:srgbClr val="ffffff"/>
                  </a:solidFill>
                </a:uFill>
                <a:latin typeface="Gill Sans"/>
              </a:rPr>
              <a:t>±</a:t>
            </a:r>
            <a:r>
              <a:rPr b="1" lang="en-US" sz="2000" spc="-1" strike="noStrike">
                <a:solidFill>
                  <a:srgbClr val="404040"/>
                </a:solidFill>
                <a:uFill>
                  <a:solidFill>
                    <a:srgbClr val="ffffff"/>
                  </a:solidFill>
                </a:uFill>
                <a:latin typeface="Gill Sans"/>
              </a:rPr>
              <a:t>, n, </a:t>
            </a:r>
            <a:r>
              <a:rPr b="1" lang="en-US" sz="2000" spc="-1" strike="noStrike">
                <a:solidFill>
                  <a:srgbClr val="404040"/>
                </a:solidFill>
                <a:uFill>
                  <a:solidFill>
                    <a:srgbClr val="ffffff"/>
                  </a:solidFill>
                </a:uFill>
                <a:latin typeface="Lucida Grande"/>
                <a:ea typeface="Lucida Grande"/>
              </a:rPr>
              <a:t>ϒ</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b="1" lang="en-US" sz="2000" spc="-1" strike="noStrike">
                <a:solidFill>
                  <a:srgbClr val="404040"/>
                </a:solidFill>
                <a:uFill>
                  <a:solidFill>
                    <a:srgbClr val="ffffff"/>
                  </a:solidFill>
                </a:uFill>
                <a:latin typeface="Gill Sans"/>
                <a:ea typeface="Lucida Grande"/>
              </a:rPr>
              <a:t>Their difference in mass, charge and interaction is the key to their identification</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559" name="CustomShape 4"/>
          <p:cNvSpPr/>
          <p:nvPr/>
        </p:nvSpPr>
        <p:spPr>
          <a:xfrm>
            <a:off x="7217280" y="-27360"/>
            <a:ext cx="218340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953735"/>
                </a:solidFill>
                <a:uFill>
                  <a:solidFill>
                    <a:srgbClr val="ffffff"/>
                  </a:solidFill>
                </a:uFill>
                <a:latin typeface="Gill Sans Light"/>
              </a:rPr>
              <a:t>Slide: W.Riegler, CERN</a:t>
            </a:r>
            <a:endParaRPr lang="en-US" sz="1800" spc="-1" strike="noStrike">
              <a:solidFill>
                <a:srgbClr val="000000"/>
              </a:solidFill>
              <a:uFill>
                <a:solidFill>
                  <a:srgbClr val="ffffff"/>
                </a:solidFill>
              </a:uFill>
              <a:latin typeface="Arial"/>
            </a:endParaRPr>
          </a:p>
        </p:txBody>
      </p:sp>
      <p:sp>
        <p:nvSpPr>
          <p:cNvPr id="560"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61" name="TextShape 6"/>
          <p:cNvSpPr txBox="1"/>
          <p:nvPr/>
        </p:nvSpPr>
        <p:spPr>
          <a:xfrm>
            <a:off x="6553080" y="6520320"/>
            <a:ext cx="2133360" cy="364680"/>
          </a:xfrm>
          <a:prstGeom prst="rect">
            <a:avLst/>
          </a:prstGeom>
          <a:noFill/>
          <a:ln>
            <a:noFill/>
          </a:ln>
        </p:spPr>
        <p:txBody>
          <a:bodyPr anchor="ctr"/>
          <a:p>
            <a:pPr algn="r">
              <a:lnSpc>
                <a:spcPct val="100000"/>
              </a:lnSpc>
            </a:pPr>
            <a:fld id="{7469DE95-8FC4-47E9-ABE4-C5618163DE9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0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91"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000000"/>
                </a:solidFill>
                <a:uFill>
                  <a:solidFill>
                    <a:srgbClr val="ffffff"/>
                  </a:solidFill>
                </a:uFill>
                <a:latin typeface="Gill Sans"/>
              </a:rPr>
              <a:t>4 for 1</a:t>
            </a:r>
            <a:endParaRPr lang="en-US" sz="1800" spc="-1" strike="noStrike">
              <a:solidFill>
                <a:srgbClr val="000000"/>
              </a:solidFill>
              <a:uFill>
                <a:solidFill>
                  <a:srgbClr val="ffffff"/>
                </a:solidFill>
              </a:uFill>
              <a:latin typeface="Calibri"/>
            </a:endParaRPr>
          </a:p>
        </p:txBody>
      </p:sp>
      <p:sp>
        <p:nvSpPr>
          <p:cNvPr id="1892" name="TextShape 2"/>
          <p:cNvSpPr txBox="1"/>
          <p:nvPr/>
        </p:nvSpPr>
        <p:spPr>
          <a:xfrm>
            <a:off x="457200" y="1600200"/>
            <a:ext cx="8229240" cy="4525560"/>
          </a:xfrm>
          <a:prstGeom prst="rect">
            <a:avLst/>
          </a:prstGeom>
          <a:noFill/>
          <a:ln>
            <a:noFill/>
          </a:ln>
        </p:spPr>
        <p:txBody>
          <a:bodyPr/>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Physics exploitation</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Operation and Maintenance</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LHC Upgrades in 2 phases</a:t>
            </a:r>
            <a:endParaRPr lang="en-US" sz="3200" spc="-1" strike="noStrike">
              <a:solidFill>
                <a:srgbClr val="000000"/>
              </a:solidFill>
              <a:uFill>
                <a:solidFill>
                  <a:srgbClr val="ffffff"/>
                </a:solidFill>
              </a:uFill>
              <a:latin typeface="Gill Sans"/>
            </a:endParaRPr>
          </a:p>
        </p:txBody>
      </p:sp>
      <p:sp>
        <p:nvSpPr>
          <p:cNvPr id="1893"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894"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895" name="TextShape 5"/>
          <p:cNvSpPr txBox="1"/>
          <p:nvPr/>
        </p:nvSpPr>
        <p:spPr>
          <a:xfrm>
            <a:off x="6553080" y="6520320"/>
            <a:ext cx="2133360" cy="364680"/>
          </a:xfrm>
          <a:prstGeom prst="rect">
            <a:avLst/>
          </a:prstGeom>
          <a:noFill/>
          <a:ln>
            <a:noFill/>
          </a:ln>
        </p:spPr>
        <p:txBody>
          <a:bodyPr anchor="ctr"/>
          <a:p>
            <a:pPr algn="r">
              <a:lnSpc>
                <a:spcPct val="100000"/>
              </a:lnSpc>
            </a:pPr>
            <a:fld id="{8F827AC8-6A4D-4443-910C-5835F3EEFF77}"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0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96" name="TextShape 1"/>
          <p:cNvSpPr txBox="1"/>
          <p:nvPr/>
        </p:nvSpPr>
        <p:spPr>
          <a:xfrm>
            <a:off x="1115640" y="1834560"/>
            <a:ext cx="7416360" cy="4402440"/>
          </a:xfrm>
          <a:prstGeom prst="rect">
            <a:avLst/>
          </a:prstGeom>
          <a:noFill/>
          <a:ln>
            <a:noFill/>
          </a:ln>
        </p:spPr>
        <p:txBody>
          <a:bodyPr/>
          <a:p>
            <a:pPr>
              <a:lnSpc>
                <a:spcPct val="100000"/>
              </a:lnSpc>
            </a:pPr>
            <a:r>
              <a:rPr lang="en-US" sz="2000" spc="-1" strike="noStrike">
                <a:solidFill>
                  <a:srgbClr val="000000"/>
                </a:solidFill>
                <a:uFill>
                  <a:solidFill>
                    <a:srgbClr val="ffffff"/>
                  </a:solidFill>
                </a:uFill>
                <a:latin typeface="Gill Sans"/>
              </a:rPr>
              <a:t>OUTLINE</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Particle Detector Challenges at LHC</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Interactions of Particles with Matter</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Detector Technologies</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How HEP Experiments Work</a:t>
            </a:r>
            <a:endParaRPr lang="en-US" sz="3200" spc="-1" strike="noStrike">
              <a:solidFill>
                <a:srgbClr val="000000"/>
              </a:solidFill>
              <a:uFill>
                <a:solidFill>
                  <a:srgbClr val="ffffff"/>
                </a:solidFill>
              </a:uFill>
              <a:latin typeface="Gill Sans"/>
            </a:endParaRPr>
          </a:p>
          <a:p>
            <a:pPr marL="1074600" indent="-447480">
              <a:lnSpc>
                <a:spcPct val="100000"/>
              </a:lnSpc>
              <a:buClr>
                <a:srgbClr val="800000"/>
              </a:buClr>
              <a:buFont typeface="Calibri"/>
              <a:buAutoNum type="arabicPeriod"/>
            </a:pPr>
            <a:r>
              <a:rPr b="1" lang="en-US" sz="2800" spc="-1" strike="noStrike">
                <a:solidFill>
                  <a:srgbClr val="800000"/>
                </a:solidFill>
                <a:uFill>
                  <a:solidFill>
                    <a:srgbClr val="ffffff"/>
                  </a:solidFill>
                </a:uFill>
                <a:latin typeface="Gill Sans"/>
              </a:rPr>
              <a:t>Detector R&amp;D Trends</a:t>
            </a:r>
            <a:endParaRPr lang="en-US" sz="3200" spc="-1" strike="noStrike">
              <a:solidFill>
                <a:srgbClr val="000000"/>
              </a:solidFill>
              <a:uFill>
                <a:solidFill>
                  <a:srgbClr val="ffffff"/>
                </a:solidFill>
              </a:uFill>
              <a:latin typeface="Gill Sans"/>
            </a:endParaRPr>
          </a:p>
        </p:txBody>
      </p:sp>
      <p:sp>
        <p:nvSpPr>
          <p:cNvPr id="1897"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898" name="TextShape 3"/>
          <p:cNvSpPr txBox="1"/>
          <p:nvPr/>
        </p:nvSpPr>
        <p:spPr>
          <a:xfrm>
            <a:off x="1259640" y="3240"/>
            <a:ext cx="634680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Particle Detectors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899"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900" name="TextShape 5"/>
          <p:cNvSpPr txBox="1"/>
          <p:nvPr/>
        </p:nvSpPr>
        <p:spPr>
          <a:xfrm>
            <a:off x="6553080" y="6520320"/>
            <a:ext cx="2133360" cy="364680"/>
          </a:xfrm>
          <a:prstGeom prst="rect">
            <a:avLst/>
          </a:prstGeom>
          <a:noFill/>
          <a:ln>
            <a:noFill/>
          </a:ln>
        </p:spPr>
        <p:txBody>
          <a:bodyPr anchor="ctr"/>
          <a:p>
            <a:pPr algn="r">
              <a:lnSpc>
                <a:spcPct val="100000"/>
              </a:lnSpc>
            </a:pPr>
            <a:fld id="{48E375A8-0201-4533-A7B2-261AD58CB57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0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01" name="TextShape 1"/>
          <p:cNvSpPr txBox="1"/>
          <p:nvPr/>
        </p:nvSpPr>
        <p:spPr>
          <a:xfrm>
            <a:off x="179640" y="44640"/>
            <a:ext cx="8784720" cy="935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Future</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902" name="TextShape 2"/>
          <p:cNvSpPr txBox="1"/>
          <p:nvPr/>
        </p:nvSpPr>
        <p:spPr>
          <a:xfrm>
            <a:off x="182880" y="1052640"/>
            <a:ext cx="8781480" cy="1511640"/>
          </a:xfrm>
          <a:prstGeom prst="rect">
            <a:avLst/>
          </a:prstGeom>
          <a:noFill/>
          <a:ln>
            <a:noFill/>
          </a:ln>
        </p:spPr>
        <p:txBody>
          <a:bodyPr/>
          <a:p>
            <a:pPr marL="36720">
              <a:lnSpc>
                <a:spcPct val="100000"/>
              </a:lnSpc>
            </a:pPr>
            <a:r>
              <a:rPr lang="en-US" sz="2000" spc="-1" strike="noStrike">
                <a:solidFill>
                  <a:srgbClr val="000000"/>
                </a:solidFill>
                <a:uFill>
                  <a:solidFill>
                    <a:srgbClr val="ffffff"/>
                  </a:solidFill>
                </a:uFill>
                <a:latin typeface="Gill Sans"/>
              </a:rPr>
              <a:t>The discovery of the Higgs boson is the start of a major programme of work to measure this particle’s properties with the highest possible precision for testing the validity of the Standard Model and to search for further new physics at the energy frontier. CERN’s priority is the explotation of the LHC to its maximum potential.</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903"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904"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905" name="TextShape 5"/>
          <p:cNvSpPr txBox="1"/>
          <p:nvPr/>
        </p:nvSpPr>
        <p:spPr>
          <a:xfrm>
            <a:off x="6553080" y="6520320"/>
            <a:ext cx="2133360" cy="364680"/>
          </a:xfrm>
          <a:prstGeom prst="rect">
            <a:avLst/>
          </a:prstGeom>
          <a:noFill/>
          <a:ln>
            <a:noFill/>
          </a:ln>
        </p:spPr>
        <p:txBody>
          <a:bodyPr anchor="ctr"/>
          <a:p>
            <a:pPr algn="r">
              <a:lnSpc>
                <a:spcPct val="100000"/>
              </a:lnSpc>
            </a:pPr>
            <a:fld id="{48A7E114-CB50-499A-9A24-B0F61882CB6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906" name="CustomShape 6"/>
          <p:cNvSpPr/>
          <p:nvPr/>
        </p:nvSpPr>
        <p:spPr>
          <a:xfrm>
            <a:off x="683640" y="5460840"/>
            <a:ext cx="7784640" cy="1034640"/>
          </a:xfrm>
          <a:prstGeom prst="rect">
            <a:avLst/>
          </a:prstGeom>
          <a:noFill/>
          <a:ln>
            <a:noFill/>
          </a:ln>
        </p:spPr>
        <p:style>
          <a:lnRef idx="0"/>
          <a:fillRef idx="0"/>
          <a:effectRef idx="0"/>
          <a:fontRef idx="minor"/>
        </p:style>
        <p:txBody>
          <a:bodyPr/>
          <a:p>
            <a:pPr>
              <a:lnSpc>
                <a:spcPct val="100000"/>
              </a:lnSpc>
            </a:pPr>
            <a:r>
              <a:rPr b="1" lang="en-US" sz="1800" spc="-1" strike="noStrike">
                <a:solidFill>
                  <a:srgbClr val="800000"/>
                </a:solidFill>
                <a:uFill>
                  <a:solidFill>
                    <a:srgbClr val="ffffff"/>
                  </a:solidFill>
                </a:uFill>
                <a:latin typeface="Gill Sans"/>
              </a:rPr>
              <a:t>Must replace inoperable detector elements (radiation damage)</a:t>
            </a:r>
            <a:endParaRPr lang="en-US" sz="3200" spc="-1" strike="noStrike">
              <a:solidFill>
                <a:srgbClr val="000000"/>
              </a:solidFill>
              <a:uFill>
                <a:solidFill>
                  <a:srgbClr val="ffffff"/>
                </a:solidFill>
              </a:uFill>
              <a:latin typeface="Arial"/>
            </a:endParaRPr>
          </a:p>
          <a:p>
            <a:pPr>
              <a:lnSpc>
                <a:spcPct val="100000"/>
              </a:lnSpc>
            </a:pPr>
            <a:r>
              <a:rPr b="1" lang="en-US" sz="1800" spc="-1" strike="noStrike">
                <a:solidFill>
                  <a:srgbClr val="800000"/>
                </a:solidFill>
                <a:uFill>
                  <a:solidFill>
                    <a:srgbClr val="ffffff"/>
                  </a:solidFill>
                </a:uFill>
                <a:latin typeface="Gill Sans"/>
              </a:rPr>
              <a:t>Must upgrade detectors&amp;electronics to cope with increased rates</a:t>
            </a:r>
            <a:endParaRPr lang="en-US" sz="3200" spc="-1" strike="noStrike">
              <a:solidFill>
                <a:srgbClr val="000000"/>
              </a:solidFill>
              <a:uFill>
                <a:solidFill>
                  <a:srgbClr val="ffffff"/>
                </a:solidFill>
              </a:uFill>
              <a:latin typeface="Arial"/>
            </a:endParaRPr>
          </a:p>
          <a:p>
            <a:pPr marL="457200">
              <a:lnSpc>
                <a:spcPct val="100000"/>
              </a:lnSpc>
            </a:pPr>
            <a:endParaRPr lang="en-US" sz="3200" spc="-1" strike="noStrike">
              <a:solidFill>
                <a:srgbClr val="000000"/>
              </a:solidFill>
              <a:uFill>
                <a:solidFill>
                  <a:srgbClr val="ffffff"/>
                </a:solidFill>
              </a:uFill>
              <a:latin typeface="Arial"/>
            </a:endParaRPr>
          </a:p>
        </p:txBody>
      </p:sp>
      <p:pic>
        <p:nvPicPr>
          <p:cNvPr id="1907" name="Picture 14" descr=""/>
          <p:cNvPicPr/>
          <p:nvPr/>
        </p:nvPicPr>
        <p:blipFill>
          <a:blip r:embed="rId1"/>
          <a:stretch/>
        </p:blipFill>
        <p:spPr>
          <a:xfrm>
            <a:off x="182880" y="2627640"/>
            <a:ext cx="8695800" cy="2673360"/>
          </a:xfrm>
          <a:prstGeom prst="rect">
            <a:avLst/>
          </a:prstGeom>
          <a:ln>
            <a:noFill/>
          </a:ln>
        </p:spPr>
      </p:pic>
      <p:sp>
        <p:nvSpPr>
          <p:cNvPr id="1908" name="Line 7"/>
          <p:cNvSpPr/>
          <p:nvPr/>
        </p:nvSpPr>
        <p:spPr>
          <a:xfrm>
            <a:off x="2980800" y="3275640"/>
            <a:ext cx="360" cy="1800000"/>
          </a:xfrm>
          <a:prstGeom prst="line">
            <a:avLst/>
          </a:prstGeom>
          <a:ln>
            <a:solidFill>
              <a:srgbClr val="4a7ebb"/>
            </a:solidFill>
            <a:custDash>
              <a:ds d="500000" sp="400000"/>
            </a:custDash>
            <a:round/>
          </a:ln>
        </p:spPr>
        <p:style>
          <a:lnRef idx="1">
            <a:schemeClr val="accent1"/>
          </a:lnRef>
          <a:fillRef idx="0">
            <a:schemeClr val="accent1"/>
          </a:fillRef>
          <a:effectRef idx="0">
            <a:schemeClr val="accent1"/>
          </a:effectRef>
          <a:fontRef idx="minor"/>
        </p:style>
      </p:sp>
      <p:sp>
        <p:nvSpPr>
          <p:cNvPr id="1909" name="CustomShape 8"/>
          <p:cNvSpPr/>
          <p:nvPr/>
        </p:nvSpPr>
        <p:spPr>
          <a:xfrm>
            <a:off x="2599920" y="4932000"/>
            <a:ext cx="840960" cy="364680"/>
          </a:xfrm>
          <a:prstGeom prst="rect">
            <a:avLst/>
          </a:prstGeom>
          <a:noFill/>
          <a:ln>
            <a:noFill/>
          </a:ln>
        </p:spPr>
        <p:style>
          <a:lnRef idx="0"/>
          <a:fillRef idx="0"/>
          <a:effectRef idx="0"/>
          <a:fontRef idx="minor"/>
        </p:style>
        <p:txBody>
          <a:bodyPr wrap="none" lIns="90000" rIns="90000" tIns="45000" bIns="45000"/>
          <a:p>
            <a:pPr>
              <a:lnSpc>
                <a:spcPct val="100000"/>
              </a:lnSpc>
            </a:pPr>
            <a:r>
              <a:rPr i="1" lang="en-US" sz="1800" spc="-1" strike="noStrike">
                <a:solidFill>
                  <a:srgbClr val="000000"/>
                </a:solidFill>
                <a:uFill>
                  <a:solidFill>
                    <a:srgbClr val="ffffff"/>
                  </a:solidFill>
                </a:uFill>
                <a:latin typeface="Calibri"/>
              </a:rPr>
              <a:t>Today</a:t>
            </a:r>
            <a:endParaRPr lang="en-US" sz="1800" spc="-1" strike="noStrike">
              <a:solidFill>
                <a:srgbClr val="000000"/>
              </a:solidFill>
              <a:uFill>
                <a:solidFill>
                  <a:srgbClr val="ffffff"/>
                </a:solidFill>
              </a:uFill>
              <a:latin typeface="Arial"/>
            </a:endParaRPr>
          </a:p>
        </p:txBody>
      </p:sp>
    </p:spTree>
  </p:cSld>
</p:sld>
</file>

<file path=ppt/slides/slide10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1910" name="Table 1"/>
          <p:cNvGraphicFramePr/>
          <p:nvPr/>
        </p:nvGraphicFramePr>
        <p:xfrm>
          <a:off x="0" y="3846600"/>
          <a:ext cx="9143640" cy="394920"/>
        </p:xfrm>
        <a:graphic>
          <a:graphicData uri="http://schemas.openxmlformats.org/drawingml/2006/table">
            <a:tbl>
              <a:tblPr/>
              <a:tblGrid>
                <a:gridCol w="688680"/>
                <a:gridCol w="688680"/>
                <a:gridCol w="612000"/>
                <a:gridCol w="612000"/>
                <a:gridCol w="673560"/>
                <a:gridCol w="703800"/>
                <a:gridCol w="765000"/>
                <a:gridCol w="690840"/>
                <a:gridCol w="576000"/>
                <a:gridCol w="722520"/>
                <a:gridCol w="802800"/>
                <a:gridCol w="802800"/>
                <a:gridCol w="804960"/>
              </a:tblGrid>
              <a:tr h="395280">
                <a:tc>
                  <a:txBody>
                    <a:bodyPr tIns="45000" bIns="45000" anchor="ctr"/>
                    <a:p>
                      <a:pPr>
                        <a:lnSpc>
                          <a:spcPct val="100000"/>
                        </a:lnSpc>
                      </a:pPr>
                      <a:r>
                        <a:rPr b="1" lang="en-US" sz="1900" spc="-1" strike="noStrike">
                          <a:solidFill>
                            <a:srgbClr val="ffc000"/>
                          </a:solidFill>
                          <a:uFill>
                            <a:solidFill>
                              <a:srgbClr val="ffffff"/>
                            </a:solidFill>
                          </a:uFill>
                          <a:latin typeface="Calibri"/>
                        </a:rPr>
                        <a:t>2013</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900" spc="-1" strike="noStrike">
                          <a:solidFill>
                            <a:srgbClr val="ffc000"/>
                          </a:solidFill>
                          <a:uFill>
                            <a:solidFill>
                              <a:srgbClr val="ffffff"/>
                            </a:solidFill>
                          </a:uFill>
                          <a:latin typeface="Calibri"/>
                        </a:rPr>
                        <a:t>2014</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500" spc="-1" strike="noStrike">
                          <a:solidFill>
                            <a:srgbClr val="ffffff"/>
                          </a:solidFill>
                          <a:uFill>
                            <a:solidFill>
                              <a:srgbClr val="ffffff"/>
                            </a:solidFill>
                          </a:uFill>
                          <a:latin typeface="Calibri"/>
                        </a:rPr>
                        <a:t>2015</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500" spc="-1" strike="noStrike">
                          <a:solidFill>
                            <a:srgbClr val="ffffff"/>
                          </a:solidFill>
                          <a:uFill>
                            <a:solidFill>
                              <a:srgbClr val="ffffff"/>
                            </a:solidFill>
                          </a:uFill>
                          <a:latin typeface="Calibri"/>
                        </a:rPr>
                        <a:t>2016</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500" spc="-1" strike="noStrike">
                          <a:solidFill>
                            <a:srgbClr val="ffffff"/>
                          </a:solidFill>
                          <a:uFill>
                            <a:solidFill>
                              <a:srgbClr val="ffffff"/>
                            </a:solidFill>
                          </a:uFill>
                          <a:latin typeface="Calibri"/>
                        </a:rPr>
                        <a:t>2017</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500" spc="-1" strike="noStrike">
                          <a:solidFill>
                            <a:srgbClr val="ffffff"/>
                          </a:solidFill>
                          <a:uFill>
                            <a:solidFill>
                              <a:srgbClr val="ffffff"/>
                            </a:solidFill>
                          </a:uFill>
                          <a:latin typeface="Calibri"/>
                        </a:rPr>
                        <a:t>2018</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900" spc="-1" strike="noStrike">
                          <a:solidFill>
                            <a:srgbClr val="ffc000"/>
                          </a:solidFill>
                          <a:uFill>
                            <a:solidFill>
                              <a:srgbClr val="ffffff"/>
                            </a:solidFill>
                          </a:uFill>
                          <a:latin typeface="Calibri"/>
                        </a:rPr>
                        <a:t>2019</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800" spc="-1" strike="noStrike">
                          <a:solidFill>
                            <a:srgbClr val="ffa116"/>
                          </a:solidFill>
                          <a:uFill>
                            <a:solidFill>
                              <a:srgbClr val="ffffff"/>
                            </a:solidFill>
                          </a:uFill>
                          <a:latin typeface="Calibri"/>
                        </a:rPr>
                        <a:t>2020</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500" spc="-1" strike="noStrike">
                          <a:solidFill>
                            <a:srgbClr val="ffffff"/>
                          </a:solidFill>
                          <a:uFill>
                            <a:solidFill>
                              <a:srgbClr val="ffffff"/>
                            </a:solidFill>
                          </a:uFill>
                          <a:latin typeface="Calibri"/>
                        </a:rPr>
                        <a:t>2021</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600" spc="-1" strike="noStrike">
                          <a:solidFill>
                            <a:srgbClr val="ffffff"/>
                          </a:solidFill>
                          <a:uFill>
                            <a:solidFill>
                              <a:srgbClr val="ffffff"/>
                            </a:solidFill>
                          </a:uFill>
                          <a:latin typeface="Calibri"/>
                        </a:rPr>
                        <a:t>2022</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1600" spc="-1" strike="noStrike">
                          <a:solidFill>
                            <a:srgbClr val="ffffff"/>
                          </a:solidFill>
                          <a:uFill>
                            <a:solidFill>
                              <a:srgbClr val="ffffff"/>
                            </a:solidFill>
                          </a:uFill>
                          <a:latin typeface="Calibri"/>
                        </a:rPr>
                        <a:t>2023</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2000" spc="-1" strike="noStrike">
                          <a:solidFill>
                            <a:srgbClr val="ffc000"/>
                          </a:solidFill>
                          <a:uFill>
                            <a:solidFill>
                              <a:srgbClr val="ffffff"/>
                            </a:solidFill>
                          </a:uFill>
                          <a:latin typeface="Calibri"/>
                        </a:rPr>
                        <a:t>2024</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tIns="45000" bIns="45000" anchor="ctr"/>
                    <a:p>
                      <a:pPr>
                        <a:lnSpc>
                          <a:spcPct val="100000"/>
                        </a:lnSpc>
                      </a:pPr>
                      <a:r>
                        <a:rPr b="1" lang="en-US" sz="2000" spc="-1" strike="noStrike">
                          <a:solidFill>
                            <a:srgbClr val="ffc000"/>
                          </a:solidFill>
                          <a:uFill>
                            <a:solidFill>
                              <a:srgbClr val="ffffff"/>
                            </a:solidFill>
                          </a:uFill>
                          <a:latin typeface="Calibri"/>
                        </a:rPr>
                        <a:t>2025</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r>
            </a:tbl>
          </a:graphicData>
        </a:graphic>
      </p:graphicFrame>
      <p:sp>
        <p:nvSpPr>
          <p:cNvPr id="1911" name="CustomShape 2"/>
          <p:cNvSpPr/>
          <p:nvPr/>
        </p:nvSpPr>
        <p:spPr>
          <a:xfrm>
            <a:off x="1431360" y="1426680"/>
            <a:ext cx="2449080" cy="972720"/>
          </a:xfrm>
          <a:prstGeom prst="rect">
            <a:avLst/>
          </a:prstGeom>
          <a:noFill/>
          <a:ln>
            <a:noFill/>
          </a:ln>
        </p:spPr>
        <p:style>
          <a:lnRef idx="0"/>
          <a:fillRef idx="0"/>
          <a:effectRef idx="0"/>
          <a:fontRef idx="minor"/>
        </p:style>
        <p:txBody>
          <a:bodyPr/>
          <a:p>
            <a:pPr>
              <a:lnSpc>
                <a:spcPct val="100000"/>
              </a:lnSpc>
            </a:pPr>
            <a:r>
              <a:rPr lang="en-US" sz="1400" spc="-1" strike="noStrike">
                <a:solidFill>
                  <a:srgbClr val="000000"/>
                </a:solidFill>
                <a:uFill>
                  <a:solidFill>
                    <a:srgbClr val="ffffff"/>
                  </a:solidFill>
                </a:uFill>
                <a:latin typeface="Calibri"/>
              </a:rPr>
              <a:t>+IBL PIXEL,</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Calibri"/>
              </a:rPr>
              <a:t> </a:t>
            </a:r>
            <a:r>
              <a:rPr lang="en-US" sz="1400" spc="-1" strike="noStrike">
                <a:solidFill>
                  <a:srgbClr val="000000"/>
                </a:solidFill>
                <a:uFill>
                  <a:solidFill>
                    <a:srgbClr val="ffffff"/>
                  </a:solidFill>
                </a:uFill>
                <a:latin typeface="Calibri"/>
              </a:rPr>
              <a:t>CO</a:t>
            </a:r>
            <a:r>
              <a:rPr lang="en-US" sz="1400" spc="-1" strike="noStrike" baseline="-25000">
                <a:solidFill>
                  <a:srgbClr val="000000"/>
                </a:solidFill>
                <a:uFill>
                  <a:solidFill>
                    <a:srgbClr val="ffffff"/>
                  </a:solidFill>
                </a:uFill>
                <a:latin typeface="Calibri"/>
              </a:rPr>
              <a:t>2</a:t>
            </a:r>
            <a:r>
              <a:rPr lang="en-US" sz="1400" spc="-1" strike="noStrike">
                <a:solidFill>
                  <a:srgbClr val="000000"/>
                </a:solidFill>
                <a:uFill>
                  <a:solidFill>
                    <a:srgbClr val="ffffff"/>
                  </a:solidFill>
                </a:uFill>
                <a:latin typeface="Calibri"/>
              </a:rPr>
              <a:t> , </a:t>
            </a:r>
            <a:r>
              <a:rPr lang="en-US" sz="1400" spc="-1" strike="noStrike">
                <a:solidFill>
                  <a:srgbClr val="000000"/>
                </a:solidFill>
                <a:uFill>
                  <a:solidFill>
                    <a:srgbClr val="ffffff"/>
                  </a:solidFill>
                </a:uFill>
                <a:latin typeface="Arial"/>
              </a:rPr>
              <a:t>~</a:t>
            </a:r>
            <a:r>
              <a:rPr lang="en-US" sz="1400" spc="-1" strike="noStrike">
                <a:solidFill>
                  <a:srgbClr val="0d0d0d"/>
                </a:solidFill>
                <a:uFill>
                  <a:solidFill>
                    <a:srgbClr val="ffffff"/>
                  </a:solidFill>
                </a:uFill>
                <a:latin typeface="Calibri"/>
              </a:rPr>
              <a:t>1.5 KW (2)</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Calibri"/>
              </a:rPr>
              <a:t>&lt;BEAMPIPE DIAM, OD=50mm</a:t>
            </a:r>
            <a:endParaRPr lang="en-US" sz="1800" spc="-1" strike="noStrike">
              <a:solidFill>
                <a:srgbClr val="000000"/>
              </a:solidFill>
              <a:uFill>
                <a:solidFill>
                  <a:srgbClr val="ffffff"/>
                </a:solidFill>
              </a:uFill>
              <a:latin typeface="Arial"/>
            </a:endParaRPr>
          </a:p>
        </p:txBody>
      </p:sp>
      <p:sp>
        <p:nvSpPr>
          <p:cNvPr id="1912" name="Line 3"/>
          <p:cNvSpPr/>
          <p:nvPr/>
        </p:nvSpPr>
        <p:spPr>
          <a:xfrm>
            <a:off x="1044360" y="1446840"/>
            <a:ext cx="360" cy="238104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913" name="CustomShape 4"/>
          <p:cNvSpPr/>
          <p:nvPr/>
        </p:nvSpPr>
        <p:spPr>
          <a:xfrm>
            <a:off x="6351840" y="1303920"/>
            <a:ext cx="1676160" cy="304920"/>
          </a:xfrm>
          <a:prstGeom prst="rect">
            <a:avLst/>
          </a:prstGeom>
          <a:noFill/>
          <a:ln>
            <a:noFill/>
          </a:ln>
        </p:spPr>
        <p:style>
          <a:lnRef idx="0"/>
          <a:fillRef idx="0"/>
          <a:effectRef idx="0"/>
          <a:fontRef idx="minor"/>
        </p:style>
        <p:txBody>
          <a:bodyPr/>
          <a:p>
            <a:pPr algn="ctr">
              <a:lnSpc>
                <a:spcPct val="100000"/>
              </a:lnSpc>
            </a:pPr>
            <a:r>
              <a:rPr lang="en-US" sz="1400" spc="-1" strike="noStrike">
                <a:solidFill>
                  <a:srgbClr val="000000"/>
                </a:solidFill>
                <a:uFill>
                  <a:solidFill>
                    <a:srgbClr val="ffffff"/>
                  </a:solidFill>
                </a:uFill>
                <a:latin typeface="Calibri"/>
              </a:rPr>
              <a:t>NEW TRACKER </a:t>
            </a:r>
            <a:endParaRPr lang="en-US" sz="1800" spc="-1" strike="noStrike">
              <a:solidFill>
                <a:srgbClr val="000000"/>
              </a:solidFill>
              <a:uFill>
                <a:solidFill>
                  <a:srgbClr val="ffffff"/>
                </a:solidFill>
              </a:uFill>
              <a:latin typeface="Arial"/>
            </a:endParaRPr>
          </a:p>
        </p:txBody>
      </p:sp>
      <p:sp>
        <p:nvSpPr>
          <p:cNvPr id="1914" name="Line 5"/>
          <p:cNvSpPr/>
          <p:nvPr/>
        </p:nvSpPr>
        <p:spPr>
          <a:xfrm>
            <a:off x="8607240" y="1268640"/>
            <a:ext cx="360" cy="268092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915" name="CustomShape 6"/>
          <p:cNvSpPr/>
          <p:nvPr/>
        </p:nvSpPr>
        <p:spPr>
          <a:xfrm>
            <a:off x="3146040" y="2386440"/>
            <a:ext cx="2361960" cy="546480"/>
          </a:xfrm>
          <a:prstGeom prst="rect">
            <a:avLst/>
          </a:prstGeom>
          <a:noFill/>
          <a:ln>
            <a:noFill/>
          </a:ln>
        </p:spPr>
        <p:style>
          <a:lnRef idx="0"/>
          <a:fillRef idx="0"/>
          <a:effectRef idx="0"/>
          <a:fontRef idx="minor"/>
        </p:style>
        <p:txBody>
          <a:bodyPr/>
          <a:p>
            <a:pPr>
              <a:lnSpc>
                <a:spcPct val="100000"/>
              </a:lnSpc>
            </a:pPr>
            <a:r>
              <a:rPr lang="en-US" sz="1400" spc="-1" strike="noStrike">
                <a:solidFill>
                  <a:srgbClr val="000000"/>
                </a:solidFill>
                <a:uFill>
                  <a:solidFill>
                    <a:srgbClr val="ffffff"/>
                  </a:solidFill>
                </a:uFill>
                <a:latin typeface="Calibri"/>
              </a:rPr>
              <a:t>+PIXEL  REPLACEMENT,</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Calibri"/>
              </a:rPr>
              <a:t>CO</a:t>
            </a:r>
            <a:r>
              <a:rPr lang="en-US" sz="1400" spc="-1" strike="noStrike" baseline="-25000">
                <a:solidFill>
                  <a:srgbClr val="000000"/>
                </a:solidFill>
                <a:uFill>
                  <a:solidFill>
                    <a:srgbClr val="ffffff"/>
                  </a:solidFill>
                </a:uFill>
                <a:latin typeface="Calibri"/>
              </a:rPr>
              <a:t>2</a:t>
            </a:r>
            <a:r>
              <a:rPr lang="en-US" sz="1400" spc="-1" strike="noStrike">
                <a:solidFill>
                  <a:srgbClr val="000000"/>
                </a:solidFill>
                <a:uFill>
                  <a:solidFill>
                    <a:srgbClr val="ffffff"/>
                  </a:solidFill>
                </a:uFill>
                <a:latin typeface="Calibri"/>
              </a:rPr>
              <a:t> , 10 kW (15)</a:t>
            </a:r>
            <a:endParaRPr lang="en-US" sz="1800" spc="-1" strike="noStrike">
              <a:solidFill>
                <a:srgbClr val="000000"/>
              </a:solidFill>
              <a:uFill>
                <a:solidFill>
                  <a:srgbClr val="ffffff"/>
                </a:solidFill>
              </a:uFill>
              <a:latin typeface="Arial"/>
            </a:endParaRPr>
          </a:p>
        </p:txBody>
      </p:sp>
      <p:sp>
        <p:nvSpPr>
          <p:cNvPr id="1916" name="Line 7"/>
          <p:cNvSpPr/>
          <p:nvPr/>
        </p:nvSpPr>
        <p:spPr>
          <a:xfrm>
            <a:off x="2777040" y="2930400"/>
            <a:ext cx="360" cy="95904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1917" name="CustomShape 8"/>
          <p:cNvSpPr/>
          <p:nvPr/>
        </p:nvSpPr>
        <p:spPr>
          <a:xfrm>
            <a:off x="6428160" y="2190240"/>
            <a:ext cx="1511640" cy="304920"/>
          </a:xfrm>
          <a:prstGeom prst="rect">
            <a:avLst/>
          </a:prstGeom>
          <a:noFill/>
          <a:ln>
            <a:noFill/>
          </a:ln>
        </p:spPr>
        <p:style>
          <a:lnRef idx="0"/>
          <a:fillRef idx="0"/>
          <a:effectRef idx="0"/>
          <a:fontRef idx="minor"/>
        </p:style>
        <p:txBody>
          <a:bodyPr/>
          <a:p>
            <a:pPr algn="r">
              <a:lnSpc>
                <a:spcPct val="100000"/>
              </a:lnSpc>
            </a:pPr>
            <a:r>
              <a:rPr lang="en-US" sz="1400" spc="-1" strike="noStrike">
                <a:solidFill>
                  <a:srgbClr val="000000"/>
                </a:solidFill>
                <a:uFill>
                  <a:solidFill>
                    <a:srgbClr val="ffffff"/>
                  </a:solidFill>
                </a:uFill>
                <a:latin typeface="Calibri"/>
              </a:rPr>
              <a:t>NEW TRACKER</a:t>
            </a:r>
            <a:endParaRPr lang="en-US" sz="1800" spc="-1" strike="noStrike">
              <a:solidFill>
                <a:srgbClr val="000000"/>
              </a:solidFill>
              <a:uFill>
                <a:solidFill>
                  <a:srgbClr val="ffffff"/>
                </a:solidFill>
              </a:uFill>
              <a:latin typeface="Arial"/>
            </a:endParaRPr>
          </a:p>
        </p:txBody>
      </p:sp>
      <p:sp>
        <p:nvSpPr>
          <p:cNvPr id="1918" name="CustomShape 9"/>
          <p:cNvSpPr/>
          <p:nvPr/>
        </p:nvSpPr>
        <p:spPr>
          <a:xfrm>
            <a:off x="1258920" y="4908600"/>
            <a:ext cx="2214360" cy="1185840"/>
          </a:xfrm>
          <a:prstGeom prst="rect">
            <a:avLst/>
          </a:prstGeom>
          <a:noFill/>
          <a:ln>
            <a:noFill/>
          </a:ln>
        </p:spPr>
        <p:style>
          <a:lnRef idx="0"/>
          <a:fillRef idx="0"/>
          <a:effectRef idx="0"/>
          <a:fontRef idx="minor"/>
        </p:style>
        <p:txBody>
          <a:bodyPr/>
          <a:p>
            <a:pPr algn="r">
              <a:lnSpc>
                <a:spcPct val="100000"/>
              </a:lnSpc>
            </a:pPr>
            <a:r>
              <a:rPr lang="en-US" sz="1400" spc="-1" strike="noStrike">
                <a:solidFill>
                  <a:srgbClr val="000000"/>
                </a:solidFill>
                <a:uFill>
                  <a:solidFill>
                    <a:srgbClr val="ffffff"/>
                  </a:solidFill>
                </a:uFill>
                <a:latin typeface="Calibri"/>
              </a:rPr>
              <a:t>VELO,</a:t>
            </a:r>
            <a:endParaRPr lang="en-US" sz="1800" spc="-1" strike="noStrike">
              <a:solidFill>
                <a:srgbClr val="000000"/>
              </a:solidFill>
              <a:uFill>
                <a:solidFill>
                  <a:srgbClr val="ffffff"/>
                </a:solidFill>
              </a:uFill>
              <a:latin typeface="Arial"/>
            </a:endParaRPr>
          </a:p>
          <a:p>
            <a:pPr algn="r">
              <a:lnSpc>
                <a:spcPct val="100000"/>
              </a:lnSpc>
            </a:pPr>
            <a:r>
              <a:rPr lang="en-US" sz="1400" spc="-1" strike="noStrike">
                <a:solidFill>
                  <a:srgbClr val="000000"/>
                </a:solidFill>
                <a:uFill>
                  <a:solidFill>
                    <a:srgbClr val="ffffff"/>
                  </a:solidFill>
                </a:uFill>
                <a:latin typeface="Calibri"/>
              </a:rPr>
              <a:t>SILICON MICRO-CHANNEL,</a:t>
            </a:r>
            <a:endParaRPr lang="en-US" sz="1800" spc="-1" strike="noStrike">
              <a:solidFill>
                <a:srgbClr val="000000"/>
              </a:solidFill>
              <a:uFill>
                <a:solidFill>
                  <a:srgbClr val="ffffff"/>
                </a:solidFill>
              </a:uFill>
              <a:latin typeface="Arial"/>
            </a:endParaRPr>
          </a:p>
          <a:p>
            <a:pPr algn="r">
              <a:lnSpc>
                <a:spcPct val="100000"/>
              </a:lnSpc>
            </a:pPr>
            <a:r>
              <a:rPr lang="en-US" sz="1400" spc="-1" strike="noStrike">
                <a:solidFill>
                  <a:srgbClr val="000000"/>
                </a:solidFill>
                <a:uFill>
                  <a:solidFill>
                    <a:srgbClr val="ffffff"/>
                  </a:solidFill>
                </a:uFill>
                <a:latin typeface="Calibri"/>
              </a:rPr>
              <a:t>CO</a:t>
            </a:r>
            <a:r>
              <a:rPr lang="en-US" sz="1400" spc="-1" strike="noStrike" baseline="-25000">
                <a:solidFill>
                  <a:srgbClr val="000000"/>
                </a:solidFill>
                <a:uFill>
                  <a:solidFill>
                    <a:srgbClr val="ffffff"/>
                  </a:solidFill>
                </a:uFill>
                <a:latin typeface="Calibri"/>
              </a:rPr>
              <a:t>2</a:t>
            </a:r>
            <a:r>
              <a:rPr lang="en-US" sz="1400" spc="-1" strike="noStrike">
                <a:solidFill>
                  <a:srgbClr val="000000"/>
                </a:solidFill>
                <a:uFill>
                  <a:solidFill>
                    <a:srgbClr val="ffffff"/>
                  </a:solidFill>
                </a:uFill>
                <a:latin typeface="Calibri"/>
              </a:rPr>
              <a:t> , 1.8 kW</a:t>
            </a:r>
            <a:endParaRPr lang="en-US" sz="1800" spc="-1" strike="noStrike">
              <a:solidFill>
                <a:srgbClr val="000000"/>
              </a:solidFill>
              <a:uFill>
                <a:solidFill>
                  <a:srgbClr val="ffffff"/>
                </a:solidFill>
              </a:uFill>
              <a:latin typeface="Arial"/>
            </a:endParaRPr>
          </a:p>
          <a:p>
            <a:pPr algn="r">
              <a:lnSpc>
                <a:spcPct val="100000"/>
              </a:lnSpc>
            </a:pPr>
            <a:endParaRPr lang="en-US" sz="1800" spc="-1" strike="noStrike">
              <a:solidFill>
                <a:srgbClr val="000000"/>
              </a:solidFill>
              <a:uFill>
                <a:solidFill>
                  <a:srgbClr val="ffffff"/>
                </a:solidFill>
              </a:uFill>
              <a:latin typeface="Arial"/>
            </a:endParaRPr>
          </a:p>
        </p:txBody>
      </p:sp>
      <p:pic>
        <p:nvPicPr>
          <p:cNvPr id="1919" name="Picture 1" descr=""/>
          <p:cNvPicPr/>
          <p:nvPr/>
        </p:nvPicPr>
        <p:blipFill>
          <a:blip r:embed="rId1"/>
          <a:stretch/>
        </p:blipFill>
        <p:spPr>
          <a:xfrm>
            <a:off x="3550320" y="4967640"/>
            <a:ext cx="597960" cy="402840"/>
          </a:xfrm>
          <a:prstGeom prst="rect">
            <a:avLst/>
          </a:prstGeom>
          <a:ln w="9360">
            <a:solidFill>
              <a:schemeClr val="tx1"/>
            </a:solidFill>
            <a:miter/>
          </a:ln>
        </p:spPr>
      </p:pic>
      <p:sp>
        <p:nvSpPr>
          <p:cNvPr id="1920" name="CustomShape 10"/>
          <p:cNvSpPr/>
          <p:nvPr/>
        </p:nvSpPr>
        <p:spPr>
          <a:xfrm>
            <a:off x="3420000" y="5453280"/>
            <a:ext cx="1136160" cy="943560"/>
          </a:xfrm>
          <a:prstGeom prst="rect">
            <a:avLst/>
          </a:prstGeom>
          <a:noFill/>
          <a:ln>
            <a:noFill/>
          </a:ln>
        </p:spPr>
        <p:style>
          <a:lnRef idx="0"/>
          <a:fillRef idx="0"/>
          <a:effectRef idx="0"/>
          <a:fontRef idx="minor"/>
        </p:style>
        <p:txBody>
          <a:bodyPr/>
          <a:p>
            <a:pPr>
              <a:lnSpc>
                <a:spcPct val="100000"/>
              </a:lnSpc>
            </a:pPr>
            <a:r>
              <a:rPr lang="en-US" sz="1400" spc="-1" strike="noStrike">
                <a:solidFill>
                  <a:srgbClr val="000000"/>
                </a:solidFill>
                <a:uFill>
                  <a:solidFill>
                    <a:srgbClr val="ffffff"/>
                  </a:solidFill>
                </a:uFill>
                <a:latin typeface="Calibri"/>
              </a:rPr>
              <a:t>UT TRIGGER</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Calibri"/>
              </a:rPr>
              <a:t>(STRIPS)</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Calibri"/>
              </a:rPr>
              <a:t>CO2, 4 kW</a:t>
            </a:r>
            <a:endParaRPr lang="en-US" sz="1800" spc="-1" strike="noStrike">
              <a:solidFill>
                <a:srgbClr val="000000"/>
              </a:solidFill>
              <a:uFill>
                <a:solidFill>
                  <a:srgbClr val="ffffff"/>
                </a:solidFill>
              </a:uFill>
              <a:latin typeface="Arial"/>
            </a:endParaRPr>
          </a:p>
        </p:txBody>
      </p:sp>
      <p:sp>
        <p:nvSpPr>
          <p:cNvPr id="1921" name="Line 11"/>
          <p:cNvSpPr/>
          <p:nvPr/>
        </p:nvSpPr>
        <p:spPr>
          <a:xfrm>
            <a:off x="4154400" y="4206960"/>
            <a:ext cx="360" cy="750960"/>
          </a:xfrm>
          <a:prstGeom prst="line">
            <a:avLst/>
          </a:prstGeom>
          <a:ln>
            <a:solidFill>
              <a:srgbClr val="4a7ebb"/>
            </a:solidFill>
            <a:round/>
          </a:ln>
        </p:spPr>
        <p:style>
          <a:lnRef idx="1">
            <a:schemeClr val="accent1"/>
          </a:lnRef>
          <a:fillRef idx="0">
            <a:schemeClr val="accent1"/>
          </a:fillRef>
          <a:effectRef idx="0">
            <a:schemeClr val="accent1"/>
          </a:effectRef>
          <a:fontRef idx="minor"/>
        </p:style>
      </p:sp>
      <p:pic>
        <p:nvPicPr>
          <p:cNvPr id="1922" name="Picture 6" descr=""/>
          <p:cNvPicPr/>
          <p:nvPr/>
        </p:nvPicPr>
        <p:blipFill>
          <a:blip r:embed="rId2"/>
          <a:stretch/>
        </p:blipFill>
        <p:spPr>
          <a:xfrm>
            <a:off x="7859880" y="1268640"/>
            <a:ext cx="747360" cy="363240"/>
          </a:xfrm>
          <a:prstGeom prst="rect">
            <a:avLst/>
          </a:prstGeom>
          <a:ln w="9360">
            <a:solidFill>
              <a:srgbClr val="000000"/>
            </a:solidFill>
            <a:miter/>
          </a:ln>
        </p:spPr>
      </p:pic>
      <p:pic>
        <p:nvPicPr>
          <p:cNvPr id="1923" name="Picture 6" descr=""/>
          <p:cNvPicPr/>
          <p:nvPr/>
        </p:nvPicPr>
        <p:blipFill>
          <a:blip r:embed="rId3"/>
          <a:stretch/>
        </p:blipFill>
        <p:spPr>
          <a:xfrm>
            <a:off x="669960" y="1482120"/>
            <a:ext cx="748800" cy="363240"/>
          </a:xfrm>
          <a:prstGeom prst="rect">
            <a:avLst/>
          </a:prstGeom>
          <a:ln w="9360">
            <a:solidFill>
              <a:srgbClr val="000000"/>
            </a:solidFill>
            <a:miter/>
          </a:ln>
        </p:spPr>
      </p:pic>
      <p:sp>
        <p:nvSpPr>
          <p:cNvPr id="1924" name="CustomShape 12"/>
          <p:cNvSpPr/>
          <p:nvPr/>
        </p:nvSpPr>
        <p:spPr>
          <a:xfrm>
            <a:off x="5241240" y="5358600"/>
            <a:ext cx="2642760" cy="943560"/>
          </a:xfrm>
          <a:prstGeom prst="rect">
            <a:avLst/>
          </a:prstGeom>
          <a:noFill/>
          <a:ln>
            <a:noFill/>
          </a:ln>
        </p:spPr>
        <p:style>
          <a:lnRef idx="0"/>
          <a:fillRef idx="0"/>
          <a:effectRef idx="0"/>
          <a:fontRef idx="minor"/>
        </p:style>
        <p:txBody>
          <a:bodyPr/>
          <a:p>
            <a:pPr>
              <a:lnSpc>
                <a:spcPct val="100000"/>
              </a:lnSpc>
            </a:pPr>
            <a:r>
              <a:rPr lang="en-US" sz="1400" spc="-1" strike="noStrike">
                <a:solidFill>
                  <a:srgbClr val="000000"/>
                </a:solidFill>
                <a:uFill>
                  <a:solidFill>
                    <a:srgbClr val="ffffff"/>
                  </a:solidFill>
                </a:uFill>
                <a:latin typeface="Calibri"/>
              </a:rPr>
              <a:t>NEW TRACKER (ITS)</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Calibri"/>
              </a:rPr>
              <a:t>ALL SILICON</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Calibri"/>
              </a:rPr>
              <a:t>&lt;BEAMPIPE DIAM, OD=38mm</a:t>
            </a:r>
            <a:endParaRPr lang="en-US" sz="1800" spc="-1" strike="noStrike">
              <a:solidFill>
                <a:srgbClr val="000000"/>
              </a:solidFill>
              <a:uFill>
                <a:solidFill>
                  <a:srgbClr val="ffffff"/>
                </a:solidFill>
              </a:uFill>
              <a:latin typeface="Arial"/>
            </a:endParaRPr>
          </a:p>
        </p:txBody>
      </p:sp>
      <p:sp>
        <p:nvSpPr>
          <p:cNvPr id="1925" name="Line 13"/>
          <p:cNvSpPr/>
          <p:nvPr/>
        </p:nvSpPr>
        <p:spPr>
          <a:xfrm>
            <a:off x="4669560" y="4276800"/>
            <a:ext cx="360" cy="1682640"/>
          </a:xfrm>
          <a:prstGeom prst="line">
            <a:avLst/>
          </a:prstGeom>
          <a:ln>
            <a:solidFill>
              <a:srgbClr val="4a7ebb"/>
            </a:solidFill>
            <a:round/>
          </a:ln>
        </p:spPr>
        <p:style>
          <a:lnRef idx="1">
            <a:schemeClr val="accent1"/>
          </a:lnRef>
          <a:fillRef idx="0">
            <a:schemeClr val="accent1"/>
          </a:fillRef>
          <a:effectRef idx="0">
            <a:schemeClr val="accent1"/>
          </a:effectRef>
          <a:fontRef idx="minor"/>
        </p:style>
      </p:sp>
      <p:pic>
        <p:nvPicPr>
          <p:cNvPr id="1926" name="Picture 7" descr=""/>
          <p:cNvPicPr/>
          <p:nvPr/>
        </p:nvPicPr>
        <p:blipFill>
          <a:blip r:embed="rId4"/>
          <a:stretch/>
        </p:blipFill>
        <p:spPr>
          <a:xfrm>
            <a:off x="4691880" y="5473800"/>
            <a:ext cx="526680" cy="723600"/>
          </a:xfrm>
          <a:prstGeom prst="rect">
            <a:avLst/>
          </a:prstGeom>
          <a:ln>
            <a:noFill/>
          </a:ln>
        </p:spPr>
      </p:pic>
      <p:pic>
        <p:nvPicPr>
          <p:cNvPr id="1927" name="Picture 2" descr=""/>
          <p:cNvPicPr/>
          <p:nvPr/>
        </p:nvPicPr>
        <p:blipFill>
          <a:blip r:embed="rId5"/>
          <a:stretch/>
        </p:blipFill>
        <p:spPr>
          <a:xfrm>
            <a:off x="8038800" y="1869840"/>
            <a:ext cx="577440" cy="576000"/>
          </a:xfrm>
          <a:prstGeom prst="rect">
            <a:avLst/>
          </a:prstGeom>
          <a:ln>
            <a:noFill/>
          </a:ln>
        </p:spPr>
      </p:pic>
      <p:sp>
        <p:nvSpPr>
          <p:cNvPr id="1928" name="CustomShape 14"/>
          <p:cNvSpPr/>
          <p:nvPr/>
        </p:nvSpPr>
        <p:spPr>
          <a:xfrm>
            <a:off x="4300920" y="3266280"/>
            <a:ext cx="1000440" cy="518400"/>
          </a:xfrm>
          <a:prstGeom prst="rect">
            <a:avLst/>
          </a:prstGeom>
          <a:noFill/>
          <a:ln>
            <a:noFill/>
          </a:ln>
        </p:spPr>
        <p:style>
          <a:lnRef idx="0"/>
          <a:fillRef idx="0"/>
          <a:effectRef idx="0"/>
          <a:fontRef idx="minor"/>
        </p:style>
        <p:txBody>
          <a:bodyPr/>
          <a:p>
            <a:pPr>
              <a:lnSpc>
                <a:spcPct val="100000"/>
              </a:lnSpc>
            </a:pPr>
            <a:r>
              <a:rPr lang="en-US" sz="2800" spc="-1" strike="noStrike">
                <a:solidFill>
                  <a:srgbClr val="ffc000"/>
                </a:solidFill>
                <a:uFill>
                  <a:solidFill>
                    <a:srgbClr val="ffffff"/>
                  </a:solidFill>
                </a:uFill>
                <a:latin typeface="Berlin Sans FB Demi"/>
              </a:rPr>
              <a:t>LS2</a:t>
            </a:r>
            <a:endParaRPr lang="en-US" sz="1800" spc="-1" strike="noStrike">
              <a:solidFill>
                <a:srgbClr val="000000"/>
              </a:solidFill>
              <a:uFill>
                <a:solidFill>
                  <a:srgbClr val="ffffff"/>
                </a:solidFill>
              </a:uFill>
              <a:latin typeface="Arial"/>
            </a:endParaRPr>
          </a:p>
        </p:txBody>
      </p:sp>
      <p:sp>
        <p:nvSpPr>
          <p:cNvPr id="1929" name="CustomShape 15"/>
          <p:cNvSpPr/>
          <p:nvPr/>
        </p:nvSpPr>
        <p:spPr>
          <a:xfrm>
            <a:off x="7719840" y="3297240"/>
            <a:ext cx="1033200" cy="518400"/>
          </a:xfrm>
          <a:prstGeom prst="rect">
            <a:avLst/>
          </a:prstGeom>
          <a:noFill/>
          <a:ln>
            <a:noFill/>
          </a:ln>
        </p:spPr>
        <p:style>
          <a:lnRef idx="0"/>
          <a:fillRef idx="0"/>
          <a:effectRef idx="0"/>
          <a:fontRef idx="minor"/>
        </p:style>
        <p:txBody>
          <a:bodyPr/>
          <a:p>
            <a:pPr>
              <a:lnSpc>
                <a:spcPct val="100000"/>
              </a:lnSpc>
            </a:pPr>
            <a:r>
              <a:rPr lang="en-US" sz="2800" spc="-1" strike="noStrike">
                <a:solidFill>
                  <a:srgbClr val="ffc000"/>
                </a:solidFill>
                <a:uFill>
                  <a:solidFill>
                    <a:srgbClr val="ffffff"/>
                  </a:solidFill>
                </a:uFill>
                <a:latin typeface="Berlin Sans FB Demi"/>
              </a:rPr>
              <a:t>LS3</a:t>
            </a:r>
            <a:endParaRPr lang="en-US" sz="1800" spc="-1" strike="noStrike">
              <a:solidFill>
                <a:srgbClr val="000000"/>
              </a:solidFill>
              <a:uFill>
                <a:solidFill>
                  <a:srgbClr val="ffffff"/>
                </a:solidFill>
              </a:uFill>
              <a:latin typeface="Arial"/>
            </a:endParaRPr>
          </a:p>
        </p:txBody>
      </p:sp>
      <p:pic>
        <p:nvPicPr>
          <p:cNvPr id="1930" name="Picture 2" descr=""/>
          <p:cNvPicPr/>
          <p:nvPr/>
        </p:nvPicPr>
        <p:blipFill>
          <a:blip r:embed="rId6"/>
          <a:stretch/>
        </p:blipFill>
        <p:spPr>
          <a:xfrm>
            <a:off x="2536920" y="2386440"/>
            <a:ext cx="576000" cy="576000"/>
          </a:xfrm>
          <a:prstGeom prst="rect">
            <a:avLst/>
          </a:prstGeom>
          <a:ln>
            <a:noFill/>
          </a:ln>
        </p:spPr>
      </p:pic>
      <p:sp>
        <p:nvSpPr>
          <p:cNvPr id="1931" name="CustomShape 16"/>
          <p:cNvSpPr/>
          <p:nvPr/>
        </p:nvSpPr>
        <p:spPr>
          <a:xfrm>
            <a:off x="7112880" y="-27360"/>
            <a:ext cx="227664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953735"/>
                </a:solidFill>
                <a:uFill>
                  <a:solidFill>
                    <a:srgbClr val="ffffff"/>
                  </a:solidFill>
                </a:uFill>
                <a:latin typeface="Gill Sans Light"/>
              </a:rPr>
              <a:t>Slide: C.Gargiulo, CERN</a:t>
            </a:r>
            <a:endParaRPr lang="en-US" sz="1800" spc="-1" strike="noStrike">
              <a:solidFill>
                <a:srgbClr val="000000"/>
              </a:solidFill>
              <a:uFill>
                <a:solidFill>
                  <a:srgbClr val="ffffff"/>
                </a:solidFill>
              </a:uFill>
              <a:latin typeface="Arial"/>
            </a:endParaRPr>
          </a:p>
        </p:txBody>
      </p:sp>
      <p:sp>
        <p:nvSpPr>
          <p:cNvPr id="1932" name="CustomShape 17"/>
          <p:cNvSpPr/>
          <p:nvPr/>
        </p:nvSpPr>
        <p:spPr>
          <a:xfrm>
            <a:off x="179640" y="285840"/>
            <a:ext cx="8784720" cy="1142640"/>
          </a:xfrm>
          <a:prstGeom prst="rect">
            <a:avLst/>
          </a:prstGeom>
          <a:noFill/>
          <a:ln>
            <a:noFill/>
          </a:ln>
        </p:spPr>
        <p:style>
          <a:lnRef idx="0"/>
          <a:fillRef idx="0"/>
          <a:effectRef idx="0"/>
          <a:fontRef idx="minor"/>
        </p:style>
        <p:txBody>
          <a:bodyP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LHC Tracker Upgrades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Arial"/>
            </a:endParaRPr>
          </a:p>
        </p:txBody>
      </p:sp>
      <p:sp>
        <p:nvSpPr>
          <p:cNvPr id="1933" name="CustomShape 18"/>
          <p:cNvSpPr/>
          <p:nvPr/>
        </p:nvSpPr>
        <p:spPr>
          <a:xfrm>
            <a:off x="0" y="3305880"/>
            <a:ext cx="1387080" cy="518400"/>
          </a:xfrm>
          <a:prstGeom prst="rect">
            <a:avLst/>
          </a:prstGeom>
          <a:noFill/>
          <a:ln>
            <a:noFill/>
          </a:ln>
        </p:spPr>
        <p:style>
          <a:lnRef idx="0"/>
          <a:fillRef idx="0"/>
          <a:effectRef idx="0"/>
          <a:fontRef idx="minor"/>
        </p:style>
        <p:txBody>
          <a:bodyPr/>
          <a:p>
            <a:pPr>
              <a:lnSpc>
                <a:spcPct val="100000"/>
              </a:lnSpc>
            </a:pPr>
            <a:r>
              <a:rPr lang="en-US" sz="2800" spc="-1" strike="noStrike">
                <a:solidFill>
                  <a:srgbClr val="ffc000"/>
                </a:solidFill>
                <a:uFill>
                  <a:solidFill>
                    <a:srgbClr val="ffffff"/>
                  </a:solidFill>
                </a:uFill>
                <a:latin typeface="Berlin Sans FB Demi"/>
              </a:rPr>
              <a:t>LS1</a:t>
            </a:r>
            <a:endParaRPr lang="en-US" sz="1800" spc="-1" strike="noStrike">
              <a:solidFill>
                <a:srgbClr val="000000"/>
              </a:solidFill>
              <a:uFill>
                <a:solidFill>
                  <a:srgbClr val="ffffff"/>
                </a:solidFill>
              </a:uFill>
              <a:latin typeface="Arial"/>
            </a:endParaRPr>
          </a:p>
        </p:txBody>
      </p:sp>
      <p:sp>
        <p:nvSpPr>
          <p:cNvPr id="1934" name="TextShape 19"/>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935" name="TextShape 20"/>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936" name="TextShape 21"/>
          <p:cNvSpPr txBox="1"/>
          <p:nvPr/>
        </p:nvSpPr>
        <p:spPr>
          <a:xfrm>
            <a:off x="6553080" y="6520320"/>
            <a:ext cx="2133360" cy="364680"/>
          </a:xfrm>
          <a:prstGeom prst="rect">
            <a:avLst/>
          </a:prstGeom>
          <a:noFill/>
          <a:ln>
            <a:noFill/>
          </a:ln>
        </p:spPr>
        <p:txBody>
          <a:bodyPr anchor="ctr"/>
          <a:p>
            <a:pPr algn="r">
              <a:lnSpc>
                <a:spcPct val="100000"/>
              </a:lnSpc>
            </a:pPr>
            <a:fld id="{99DBE880-18B0-48A5-8581-19DEE290CEA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0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37" name="TextShape 1"/>
          <p:cNvSpPr txBox="1"/>
          <p:nvPr/>
        </p:nvSpPr>
        <p:spPr>
          <a:xfrm>
            <a:off x="179640" y="44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Tracker Upgrades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938" name="CustomShape 2"/>
          <p:cNvSpPr/>
          <p:nvPr/>
        </p:nvSpPr>
        <p:spPr>
          <a:xfrm>
            <a:off x="323640" y="1196640"/>
            <a:ext cx="8784720" cy="3215880"/>
          </a:xfrm>
          <a:prstGeom prst="rect">
            <a:avLst/>
          </a:prstGeom>
          <a:noFill/>
          <a:ln>
            <a:noFill/>
          </a:ln>
        </p:spPr>
        <p:style>
          <a:lnRef idx="0"/>
          <a:fillRef idx="0"/>
          <a:effectRef idx="0"/>
          <a:fontRef idx="minor"/>
        </p:style>
        <p:txBody>
          <a:bodyPr/>
          <a:p>
            <a:pPr>
              <a:lnSpc>
                <a:spcPct val="100000"/>
              </a:lnSpc>
            </a:pPr>
            <a:r>
              <a:rPr b="1" lang="en-US" sz="1800" spc="-1" strike="noStrike">
                <a:solidFill>
                  <a:srgbClr val="800000"/>
                </a:solidFill>
                <a:uFill>
                  <a:solidFill>
                    <a:srgbClr val="ffffff"/>
                  </a:solidFill>
                </a:uFill>
                <a:latin typeface="Gill Sans"/>
              </a:rPr>
              <a:t>Challenges for HL-LHC</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Collisions to start mid-2026 </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Maximum leveled instantaneous luminosity of 7.5x10</a:t>
            </a:r>
            <a:r>
              <a:rPr lang="en-US" sz="1800" spc="-1" strike="noStrike" baseline="30000">
                <a:solidFill>
                  <a:srgbClr val="000000"/>
                </a:solidFill>
                <a:uFill>
                  <a:solidFill>
                    <a:srgbClr val="ffffff"/>
                  </a:solidFill>
                </a:uFill>
                <a:latin typeface="Gill Sans"/>
              </a:rPr>
              <a:t>34</a:t>
            </a:r>
            <a:r>
              <a:rPr lang="en-US" sz="1800" spc="-1" strike="noStrike">
                <a:solidFill>
                  <a:srgbClr val="000000"/>
                </a:solidFill>
                <a:uFill>
                  <a:solidFill>
                    <a:srgbClr val="ffffff"/>
                  </a:solidFill>
                </a:uFill>
                <a:latin typeface="Gill Sans"/>
              </a:rPr>
              <a:t> cm</a:t>
            </a:r>
            <a:r>
              <a:rPr lang="en-US" sz="1800" spc="-1" strike="noStrike" baseline="30000">
                <a:solidFill>
                  <a:srgbClr val="000000"/>
                </a:solidFill>
                <a:uFill>
                  <a:solidFill>
                    <a:srgbClr val="ffffff"/>
                  </a:solidFill>
                </a:uFill>
                <a:latin typeface="Gill Sans"/>
              </a:rPr>
              <a:t>-2 </a:t>
            </a:r>
            <a:r>
              <a:rPr lang="en-US" sz="1800" spc="-1" strike="noStrike">
                <a:solidFill>
                  <a:srgbClr val="000000"/>
                </a:solidFill>
                <a:uFill>
                  <a:solidFill>
                    <a:srgbClr val="ffffff"/>
                  </a:solidFill>
                </a:uFill>
                <a:latin typeface="Gill Sans"/>
              </a:rPr>
              <a:t>s</a:t>
            </a:r>
            <a:r>
              <a:rPr lang="en-US" sz="1800" spc="-1" strike="noStrike" baseline="30000">
                <a:solidFill>
                  <a:srgbClr val="000000"/>
                </a:solidFill>
                <a:uFill>
                  <a:solidFill>
                    <a:srgbClr val="ffffff"/>
                  </a:solidFill>
                </a:uFill>
                <a:latin typeface="Gill Sans"/>
              </a:rPr>
              <a:t>-1</a:t>
            </a:r>
            <a:r>
              <a:rPr lang="en-US" sz="1800" spc="-1" strike="noStrike">
                <a:solidFill>
                  <a:srgbClr val="000000"/>
                </a:solidFill>
                <a:uFill>
                  <a:solidFill>
                    <a:srgbClr val="ffffff"/>
                  </a:solidFill>
                </a:uFill>
                <a:latin typeface="Gill Sans"/>
              </a:rPr>
              <a:t>. Currently ~1x10</a:t>
            </a:r>
            <a:r>
              <a:rPr lang="en-US" sz="1800" spc="-1" strike="noStrike" baseline="30000">
                <a:solidFill>
                  <a:srgbClr val="000000"/>
                </a:solidFill>
                <a:uFill>
                  <a:solidFill>
                    <a:srgbClr val="ffffff"/>
                  </a:solidFill>
                </a:uFill>
                <a:latin typeface="Gill Sans"/>
              </a:rPr>
              <a:t>34</a:t>
            </a:r>
            <a:r>
              <a:rPr lang="en-US" sz="1800" spc="-1" strike="noStrike">
                <a:solidFill>
                  <a:srgbClr val="000000"/>
                </a:solidFill>
                <a:uFill>
                  <a:solidFill>
                    <a:srgbClr val="ffffff"/>
                  </a:solidFill>
                </a:uFill>
                <a:latin typeface="Gill Sans"/>
              </a:rPr>
              <a:t> cm</a:t>
            </a:r>
            <a:r>
              <a:rPr lang="en-US" sz="1800" spc="-1" strike="noStrike" baseline="30000">
                <a:solidFill>
                  <a:srgbClr val="000000"/>
                </a:solidFill>
                <a:uFill>
                  <a:solidFill>
                    <a:srgbClr val="ffffff"/>
                  </a:solidFill>
                </a:uFill>
                <a:latin typeface="Gill Sans"/>
              </a:rPr>
              <a:t>-2 </a:t>
            </a:r>
            <a:r>
              <a:rPr lang="en-US" sz="1800" spc="-1" strike="noStrike">
                <a:solidFill>
                  <a:srgbClr val="000000"/>
                </a:solidFill>
                <a:uFill>
                  <a:solidFill>
                    <a:srgbClr val="ffffff"/>
                  </a:solidFill>
                </a:uFill>
                <a:latin typeface="Gill Sans"/>
              </a:rPr>
              <a:t>s</a:t>
            </a:r>
            <a:r>
              <a:rPr lang="en-US" sz="1800" spc="-1" strike="noStrike" baseline="30000">
                <a:solidFill>
                  <a:srgbClr val="000000"/>
                </a:solidFill>
                <a:uFill>
                  <a:solidFill>
                    <a:srgbClr val="ffffff"/>
                  </a:solidFill>
                </a:uFill>
                <a:latin typeface="Gill Sans"/>
              </a:rPr>
              <a:t>-1 </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3,000 fb-1 Integrated luminosity to ATLAS/CMS over ten years of operation</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200 (mean number of) proton-proton interactions per bunch crossing. Design was 23, recently extended capability to &gt; 50 pp interactions per bunch crossing</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
        <p:nvSpPr>
          <p:cNvPr id="1939"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940" name="TextShape 4"/>
          <p:cNvSpPr txBox="1"/>
          <p:nvPr/>
        </p:nvSpPr>
        <p:spPr>
          <a:xfrm>
            <a:off x="6553080" y="6520320"/>
            <a:ext cx="2133360" cy="364680"/>
          </a:xfrm>
          <a:prstGeom prst="rect">
            <a:avLst/>
          </a:prstGeom>
          <a:noFill/>
          <a:ln>
            <a:noFill/>
          </a:ln>
        </p:spPr>
        <p:txBody>
          <a:bodyPr anchor="ctr"/>
          <a:p>
            <a:pPr algn="r">
              <a:lnSpc>
                <a:spcPct val="100000"/>
              </a:lnSpc>
            </a:pPr>
            <a:fld id="{9E5F2418-E3C4-4576-9E3B-DE6223BC504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941" name="Picture 9" descr=""/>
          <p:cNvPicPr/>
          <p:nvPr/>
        </p:nvPicPr>
        <p:blipFill>
          <a:blip r:embed="rId1"/>
          <a:srcRect l="0" t="0" r="33424" b="0"/>
          <a:stretch/>
        </p:blipFill>
        <p:spPr>
          <a:xfrm>
            <a:off x="6118560" y="3573000"/>
            <a:ext cx="2695320" cy="2088000"/>
          </a:xfrm>
          <a:prstGeom prst="rect">
            <a:avLst/>
          </a:prstGeom>
          <a:ln>
            <a:noFill/>
          </a:ln>
        </p:spPr>
      </p:pic>
      <p:sp>
        <p:nvSpPr>
          <p:cNvPr id="1942" name="Line 5"/>
          <p:cNvSpPr/>
          <p:nvPr/>
        </p:nvSpPr>
        <p:spPr>
          <a:xfrm flipV="1">
            <a:off x="6104520" y="5300640"/>
            <a:ext cx="2715840" cy="1080"/>
          </a:xfrm>
          <a:prstGeom prst="line">
            <a:avLst/>
          </a:prstGeom>
          <a:ln w="50760">
            <a:solidFill>
              <a:schemeClr val="bg1"/>
            </a:solidFill>
            <a:round/>
            <a:headEnd len="med" type="triangle" w="med"/>
            <a:tailEnd len="med" type="triangle" w="med"/>
          </a:ln>
        </p:spPr>
        <p:style>
          <a:lnRef idx="0"/>
          <a:fillRef idx="0"/>
          <a:effectRef idx="0"/>
          <a:fontRef idx="minor"/>
        </p:style>
      </p:sp>
      <p:sp>
        <p:nvSpPr>
          <p:cNvPr id="1943" name="CustomShape 6"/>
          <p:cNvSpPr/>
          <p:nvPr/>
        </p:nvSpPr>
        <p:spPr>
          <a:xfrm>
            <a:off x="7059240" y="5291280"/>
            <a:ext cx="87012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ffffff"/>
                </a:solidFill>
                <a:uFill>
                  <a:solidFill>
                    <a:srgbClr val="ffffff"/>
                  </a:solidFill>
                </a:uFill>
                <a:latin typeface="Calibri"/>
              </a:rPr>
              <a:t>30cm</a:t>
            </a:r>
            <a:endParaRPr lang="en-US" sz="1800" spc="-1" strike="noStrike">
              <a:solidFill>
                <a:srgbClr val="000000"/>
              </a:solidFill>
              <a:uFill>
                <a:solidFill>
                  <a:srgbClr val="ffffff"/>
                </a:solidFill>
              </a:uFill>
              <a:latin typeface="Arial"/>
            </a:endParaRPr>
          </a:p>
        </p:txBody>
      </p:sp>
      <p:sp>
        <p:nvSpPr>
          <p:cNvPr id="1944" name="CustomShape 7"/>
          <p:cNvSpPr/>
          <p:nvPr/>
        </p:nvSpPr>
        <p:spPr>
          <a:xfrm>
            <a:off x="288360" y="3429000"/>
            <a:ext cx="5579640" cy="2863800"/>
          </a:xfrm>
          <a:prstGeom prst="rect">
            <a:avLst/>
          </a:prstGeom>
          <a:noFill/>
          <a:ln>
            <a:noFill/>
          </a:ln>
        </p:spPr>
        <p:style>
          <a:lnRef idx="0"/>
          <a:fillRef idx="0"/>
          <a:effectRef idx="0"/>
          <a:fontRef idx="minor"/>
        </p:style>
        <p:txBody>
          <a:bodyPr lIns="90000" rIns="90000" tIns="45000" bIns="45000"/>
          <a:p>
            <a:pPr>
              <a:lnSpc>
                <a:spcPct val="100000"/>
              </a:lnSpc>
            </a:pPr>
            <a:endParaRPr lang="en-US" sz="1800" spc="-1" strike="noStrike">
              <a:solidFill>
                <a:srgbClr val="000000"/>
              </a:solidFill>
              <a:uFill>
                <a:solidFill>
                  <a:srgbClr val="ffffff"/>
                </a:solidFill>
              </a:uFill>
              <a:latin typeface="Arial"/>
            </a:endParaRPr>
          </a:p>
          <a:p>
            <a:pPr marL="285840" indent="-285480">
              <a:lnSpc>
                <a:spcPct val="100000"/>
              </a:lnSpc>
              <a:buClr>
                <a:srgbClr val="800000"/>
              </a:buClr>
              <a:buFont typeface="Arial"/>
              <a:buChar char="•"/>
            </a:pPr>
            <a:r>
              <a:rPr lang="en-US" sz="1800" spc="-1" strike="noStrike">
                <a:solidFill>
                  <a:srgbClr val="800000"/>
                </a:solidFill>
                <a:uFill>
                  <a:solidFill>
                    <a:srgbClr val="ffffff"/>
                  </a:solidFill>
                </a:uFill>
                <a:latin typeface="Gill Sans"/>
              </a:rPr>
              <a:t>Higher particle fluences: increased radiation tolerance</a:t>
            </a:r>
            <a:endParaRPr lang="en-US" sz="1800" spc="-1" strike="noStrike">
              <a:solidFill>
                <a:srgbClr val="000000"/>
              </a:solidFill>
              <a:uFill>
                <a:solidFill>
                  <a:srgbClr val="ffffff"/>
                </a:solidFill>
              </a:uFill>
              <a:latin typeface="Arial"/>
            </a:endParaRPr>
          </a:p>
          <a:p>
            <a:pPr marL="285840" indent="-285480">
              <a:lnSpc>
                <a:spcPct val="100000"/>
              </a:lnSpc>
              <a:buClr>
                <a:srgbClr val="800000"/>
              </a:buClr>
              <a:buFont typeface="Arial"/>
              <a:buChar char="•"/>
            </a:pPr>
            <a:r>
              <a:rPr lang="en-US" sz="1800" spc="-1" strike="noStrike">
                <a:solidFill>
                  <a:srgbClr val="800000"/>
                </a:solidFill>
                <a:uFill>
                  <a:solidFill>
                    <a:srgbClr val="ffffff"/>
                  </a:solidFill>
                </a:uFill>
                <a:latin typeface="Gill Sans"/>
              </a:rPr>
              <a:t>Higher occupancies: finer segmentation</a:t>
            </a:r>
            <a:endParaRPr lang="en-US" sz="1800" spc="-1" strike="noStrike">
              <a:solidFill>
                <a:srgbClr val="000000"/>
              </a:solidFill>
              <a:uFill>
                <a:solidFill>
                  <a:srgbClr val="ffffff"/>
                </a:solidFill>
              </a:uFill>
              <a:latin typeface="Arial"/>
            </a:endParaRPr>
          </a:p>
          <a:p>
            <a:pPr marL="285840" indent="-285480">
              <a:lnSpc>
                <a:spcPct val="100000"/>
              </a:lnSpc>
              <a:buClr>
                <a:srgbClr val="800000"/>
              </a:buClr>
              <a:buFont typeface="Arial"/>
              <a:buChar char="•"/>
            </a:pPr>
            <a:r>
              <a:rPr lang="en-US" sz="1800" spc="-1" strike="noStrike">
                <a:solidFill>
                  <a:srgbClr val="800000"/>
                </a:solidFill>
                <a:uFill>
                  <a:solidFill>
                    <a:srgbClr val="ffffff"/>
                  </a:solidFill>
                </a:uFill>
                <a:latin typeface="Gill Sans"/>
              </a:rPr>
              <a:t>Larger Area (~200 m</a:t>
            </a:r>
            <a:r>
              <a:rPr lang="en-US" sz="1800" spc="-1" strike="noStrike" baseline="30000">
                <a:solidFill>
                  <a:srgbClr val="800000"/>
                </a:solidFill>
                <a:uFill>
                  <a:solidFill>
                    <a:srgbClr val="ffffff"/>
                  </a:solidFill>
                </a:uFill>
                <a:latin typeface="Gill Sans"/>
              </a:rPr>
              <a:t>2</a:t>
            </a:r>
            <a:r>
              <a:rPr lang="en-US" sz="1800" spc="-1" strike="noStrike">
                <a:solidFill>
                  <a:srgbClr val="800000"/>
                </a:solidFill>
                <a:uFill>
                  <a:solidFill>
                    <a:srgbClr val="ffffff"/>
                  </a:solidFill>
                </a:uFill>
                <a:latin typeface="Gill Sans"/>
              </a:rPr>
              <a:t> for strips and 16 m</a:t>
            </a:r>
            <a:r>
              <a:rPr lang="en-US" sz="1800" spc="-1" strike="noStrike" baseline="30000">
                <a:solidFill>
                  <a:srgbClr val="800000"/>
                </a:solidFill>
                <a:uFill>
                  <a:solidFill>
                    <a:srgbClr val="ffffff"/>
                  </a:solidFill>
                </a:uFill>
                <a:latin typeface="Gill Sans"/>
              </a:rPr>
              <a:t>2</a:t>
            </a:r>
            <a:r>
              <a:rPr lang="en-US" sz="1800" spc="-1" strike="noStrike">
                <a:solidFill>
                  <a:srgbClr val="800000"/>
                </a:solidFill>
                <a:uFill>
                  <a:solidFill>
                    <a:srgbClr val="ffffff"/>
                  </a:solidFill>
                </a:uFill>
                <a:latin typeface="Gill Sans"/>
              </a:rPr>
              <a:t> for pixels): cheaper sensors, ease of construction, distributed production</a:t>
            </a:r>
            <a:endParaRPr lang="en-US" sz="1800" spc="-1" strike="noStrike">
              <a:solidFill>
                <a:srgbClr val="000000"/>
              </a:solidFill>
              <a:uFill>
                <a:solidFill>
                  <a:srgbClr val="ffffff"/>
                </a:solidFill>
              </a:uFill>
              <a:latin typeface="Arial"/>
            </a:endParaRPr>
          </a:p>
          <a:p>
            <a:pPr marL="285840" indent="-285480">
              <a:lnSpc>
                <a:spcPct val="100000"/>
              </a:lnSpc>
              <a:buClr>
                <a:srgbClr val="800000"/>
              </a:buClr>
              <a:buFont typeface="Arial"/>
              <a:buChar char="•"/>
            </a:pPr>
            <a:r>
              <a:rPr lang="en-US" sz="1800" spc="-1" strike="noStrike">
                <a:solidFill>
                  <a:srgbClr val="800000"/>
                </a:solidFill>
                <a:uFill>
                  <a:solidFill>
                    <a:srgbClr val="ffffff"/>
                  </a:solidFill>
                </a:uFill>
                <a:latin typeface="Gill Sans"/>
              </a:rPr>
              <a:t>Low noise and power</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graphicFrame>
        <p:nvGraphicFramePr>
          <p:cNvPr id="1945" name="Table 8"/>
          <p:cNvGraphicFramePr/>
          <p:nvPr/>
        </p:nvGraphicFramePr>
        <p:xfrm>
          <a:off x="2988000" y="5229360"/>
          <a:ext cx="2808000" cy="825480"/>
        </p:xfrm>
        <a:graphic>
          <a:graphicData uri="http://schemas.openxmlformats.org/drawingml/2006/table">
            <a:tbl>
              <a:tblPr/>
              <a:tblGrid>
                <a:gridCol w="668520"/>
                <a:gridCol w="1002960"/>
                <a:gridCol w="1136520"/>
              </a:tblGrid>
              <a:tr h="466920">
                <a:tc>
                  <a:tcPr marL="50760" marR="50760">
                    <a:lnL w="28080">
                      <a:solidFill>
                        <a:srgbClr val="003366"/>
                      </a:solidFill>
                    </a:lnL>
                    <a:lnR w="12240">
                      <a:solidFill>
                        <a:srgbClr val="003366"/>
                      </a:solidFill>
                    </a:lnR>
                    <a:lnT w="28080">
                      <a:solidFill>
                        <a:srgbClr val="003366"/>
                      </a:solidFill>
                    </a:lnT>
                    <a:lnB w="12240">
                      <a:solidFill>
                        <a:srgbClr val="003366"/>
                      </a:solidFill>
                    </a:lnB>
                    <a:noFill/>
                  </a:tcPr>
                </a:tc>
                <a:tc>
                  <a:txBody>
                    <a:bodyPr lIns="50760" rIns="50760" tIns="50760" bIns="50760"/>
                    <a:p>
                      <a:pPr algn="ctr">
                        <a:lnSpc>
                          <a:spcPct val="100000"/>
                        </a:lnSpc>
                      </a:pPr>
                      <a:r>
                        <a:rPr b="1" lang="en-US" sz="1200" spc="-1" strike="noStrike">
                          <a:solidFill>
                            <a:srgbClr val="000000"/>
                          </a:solidFill>
                          <a:uFill>
                            <a:solidFill>
                              <a:srgbClr val="ffffff"/>
                            </a:solidFill>
                          </a:uFill>
                          <a:latin typeface="Gill Sans"/>
                          <a:ea typeface="ヒラギノ角ゴ ProN W3"/>
                        </a:rPr>
                        <a:t>Silicon Area (m</a:t>
                      </a:r>
                      <a:r>
                        <a:rPr b="1" lang="en-US" sz="1200" spc="-1" strike="noStrike" baseline="30000">
                          <a:solidFill>
                            <a:srgbClr val="000000"/>
                          </a:solidFill>
                          <a:uFill>
                            <a:solidFill>
                              <a:srgbClr val="ffffff"/>
                            </a:solidFill>
                          </a:uFill>
                          <a:latin typeface="Gill Sans"/>
                          <a:ea typeface="ヒラギノ角ゴ ProN W3"/>
                        </a:rPr>
                        <a:t>2</a:t>
                      </a:r>
                      <a:r>
                        <a:rPr b="1" lang="en-US" sz="1200" spc="-1" strike="noStrike">
                          <a:solidFill>
                            <a:srgbClr val="000000"/>
                          </a:solidFill>
                          <a:uFill>
                            <a:solidFill>
                              <a:srgbClr val="ffffff"/>
                            </a:solidFill>
                          </a:uFill>
                          <a:latin typeface="Gill Sans"/>
                          <a:ea typeface="ヒラギノ角ゴ ProN W3"/>
                        </a:rPr>
                        <a:t>)</a:t>
                      </a:r>
                      <a:endParaRPr lang="en-US" sz="1800" spc="-1" strike="noStrike">
                        <a:solidFill>
                          <a:srgbClr val="000000"/>
                        </a:solidFill>
                        <a:uFill>
                          <a:solidFill>
                            <a:srgbClr val="ffffff"/>
                          </a:solidFill>
                        </a:uFill>
                        <a:latin typeface="Arial"/>
                      </a:endParaRPr>
                    </a:p>
                  </a:txBody>
                  <a:tcPr marL="50760" marR="50760">
                    <a:lnL w="12240">
                      <a:solidFill>
                        <a:srgbClr val="003366"/>
                      </a:solidFill>
                    </a:lnL>
                    <a:lnR w="12240">
                      <a:solidFill>
                        <a:srgbClr val="003366"/>
                      </a:solidFill>
                    </a:lnR>
                    <a:lnT w="28080">
                      <a:solidFill>
                        <a:srgbClr val="003366"/>
                      </a:solidFill>
                    </a:lnT>
                    <a:lnB w="12240">
                      <a:solidFill>
                        <a:srgbClr val="003366"/>
                      </a:solidFill>
                    </a:lnB>
                    <a:noFill/>
                  </a:tcPr>
                </a:tc>
                <a:tc>
                  <a:txBody>
                    <a:bodyPr lIns="50760" rIns="50760" tIns="50760" bIns="50760"/>
                    <a:p>
                      <a:pPr algn="ctr">
                        <a:lnSpc>
                          <a:spcPct val="100000"/>
                        </a:lnSpc>
                      </a:pPr>
                      <a:r>
                        <a:rPr b="1" lang="en-US" sz="1200" spc="-1" strike="noStrike">
                          <a:solidFill>
                            <a:srgbClr val="000000"/>
                          </a:solidFill>
                          <a:uFill>
                            <a:solidFill>
                              <a:srgbClr val="ffffff"/>
                            </a:solidFill>
                          </a:uFill>
                          <a:latin typeface="Gill Sans"/>
                          <a:ea typeface="ヒラギノ角ゴ ProN W3"/>
                        </a:rPr>
                        <a:t>MChannels</a:t>
                      </a:r>
                      <a:endParaRPr lang="en-US" sz="1800" spc="-1" strike="noStrike">
                        <a:solidFill>
                          <a:srgbClr val="000000"/>
                        </a:solidFill>
                        <a:uFill>
                          <a:solidFill>
                            <a:srgbClr val="ffffff"/>
                          </a:solidFill>
                        </a:uFill>
                        <a:latin typeface="Arial"/>
                      </a:endParaRPr>
                    </a:p>
                  </a:txBody>
                  <a:tcPr marL="50760" marR="50760">
                    <a:lnL w="12240">
                      <a:solidFill>
                        <a:srgbClr val="003366"/>
                      </a:solidFill>
                    </a:lnL>
                    <a:lnR w="28080">
                      <a:solidFill>
                        <a:srgbClr val="003366"/>
                      </a:solidFill>
                    </a:lnR>
                    <a:lnT w="28080">
                      <a:solidFill>
                        <a:srgbClr val="003366"/>
                      </a:solidFill>
                    </a:lnT>
                    <a:lnB w="12240">
                      <a:solidFill>
                        <a:srgbClr val="003366"/>
                      </a:solidFill>
                    </a:lnB>
                    <a:noFill/>
                  </a:tcPr>
                </a:tc>
              </a:tr>
              <a:tr h="284400">
                <a:tc>
                  <a:txBody>
                    <a:bodyPr lIns="50760" rIns="50760" tIns="50760" bIns="50760"/>
                    <a:p>
                      <a:pPr algn="ctr">
                        <a:lnSpc>
                          <a:spcPct val="100000"/>
                        </a:lnSpc>
                      </a:pPr>
                      <a:r>
                        <a:rPr b="1" lang="en-US" sz="1200" spc="-1" strike="noStrike">
                          <a:solidFill>
                            <a:srgbClr val="000000"/>
                          </a:solidFill>
                          <a:uFill>
                            <a:solidFill>
                              <a:srgbClr val="ffffff"/>
                            </a:solidFill>
                          </a:uFill>
                          <a:latin typeface="Gill Sans"/>
                          <a:ea typeface="ヒラギノ角ゴ ProN W3"/>
                        </a:rPr>
                        <a:t>Pixel</a:t>
                      </a:r>
                      <a:endParaRPr lang="en-US" sz="1800" spc="-1" strike="noStrike">
                        <a:solidFill>
                          <a:srgbClr val="000000"/>
                        </a:solidFill>
                        <a:uFill>
                          <a:solidFill>
                            <a:srgbClr val="ffffff"/>
                          </a:solidFill>
                        </a:uFill>
                        <a:latin typeface="Arial"/>
                      </a:endParaRPr>
                    </a:p>
                  </a:txBody>
                  <a:tcPr marL="50760" marR="50760">
                    <a:lnL w="28080">
                      <a:solidFill>
                        <a:srgbClr val="003366"/>
                      </a:solidFill>
                    </a:lnL>
                    <a:lnR w="12240">
                      <a:solidFill>
                        <a:srgbClr val="003366"/>
                      </a:solidFill>
                    </a:lnR>
                    <a:lnT w="12240">
                      <a:solidFill>
                        <a:srgbClr val="003366"/>
                      </a:solidFill>
                    </a:lnT>
                    <a:lnB w="12240">
                      <a:solidFill>
                        <a:srgbClr val="003366"/>
                      </a:solidFill>
                    </a:lnB>
                    <a:noFill/>
                  </a:tcPr>
                </a:tc>
                <a:tc>
                  <a:txBody>
                    <a:bodyPr lIns="50760" rIns="50760" tIns="50760" bIns="50760"/>
                    <a:p>
                      <a:pPr algn="ctr">
                        <a:lnSpc>
                          <a:spcPct val="100000"/>
                        </a:lnSpc>
                      </a:pPr>
                      <a:r>
                        <a:rPr lang="en-US" sz="1200" spc="-1" strike="noStrike">
                          <a:solidFill>
                            <a:srgbClr val="000000"/>
                          </a:solidFill>
                          <a:uFill>
                            <a:solidFill>
                              <a:srgbClr val="ffffff"/>
                            </a:solidFill>
                          </a:uFill>
                          <a:latin typeface="Gill Sans"/>
                          <a:ea typeface="ヒラギノ角ゴ ProN W3"/>
                        </a:rPr>
                        <a:t>8.2</a:t>
                      </a:r>
                      <a:endParaRPr lang="en-US" sz="1800" spc="-1" strike="noStrike">
                        <a:solidFill>
                          <a:srgbClr val="000000"/>
                        </a:solidFill>
                        <a:uFill>
                          <a:solidFill>
                            <a:srgbClr val="ffffff"/>
                          </a:solidFill>
                        </a:uFill>
                        <a:latin typeface="Arial"/>
                      </a:endParaRPr>
                    </a:p>
                  </a:txBody>
                  <a:tcPr marL="50760" marR="50760">
                    <a:lnL w="12240">
                      <a:solidFill>
                        <a:srgbClr val="003366"/>
                      </a:solidFill>
                    </a:lnL>
                    <a:lnR w="12240">
                      <a:solidFill>
                        <a:srgbClr val="003366"/>
                      </a:solidFill>
                    </a:lnR>
                    <a:lnT w="12240">
                      <a:solidFill>
                        <a:srgbClr val="003366"/>
                      </a:solidFill>
                    </a:lnT>
                    <a:lnB w="12240">
                      <a:solidFill>
                        <a:srgbClr val="003366"/>
                      </a:solidFill>
                    </a:lnB>
                    <a:noFill/>
                  </a:tcPr>
                </a:tc>
                <a:tc>
                  <a:txBody>
                    <a:bodyPr lIns="50760" rIns="50760" tIns="50760" bIns="50760"/>
                    <a:p>
                      <a:pPr algn="ctr">
                        <a:lnSpc>
                          <a:spcPct val="100000"/>
                        </a:lnSpc>
                      </a:pPr>
                      <a:r>
                        <a:rPr lang="en-US" sz="1200" spc="-1" strike="noStrike">
                          <a:solidFill>
                            <a:srgbClr val="000000"/>
                          </a:solidFill>
                          <a:uFill>
                            <a:solidFill>
                              <a:srgbClr val="ffffff"/>
                            </a:solidFill>
                          </a:uFill>
                          <a:latin typeface="Gill Sans"/>
                          <a:ea typeface="ヒラギノ角ゴ ProN W3"/>
                        </a:rPr>
                        <a:t>638</a:t>
                      </a:r>
                      <a:endParaRPr lang="en-US" sz="1800" spc="-1" strike="noStrike">
                        <a:solidFill>
                          <a:srgbClr val="000000"/>
                        </a:solidFill>
                        <a:uFill>
                          <a:solidFill>
                            <a:srgbClr val="ffffff"/>
                          </a:solidFill>
                        </a:uFill>
                        <a:latin typeface="Arial"/>
                      </a:endParaRPr>
                    </a:p>
                  </a:txBody>
                  <a:tcPr marL="50760" marR="50760">
                    <a:lnL w="12240">
                      <a:solidFill>
                        <a:srgbClr val="003366"/>
                      </a:solidFill>
                    </a:lnL>
                    <a:lnR w="28080">
                      <a:solidFill>
                        <a:srgbClr val="003366"/>
                      </a:solidFill>
                    </a:lnR>
                    <a:lnT w="12240">
                      <a:solidFill>
                        <a:srgbClr val="003366"/>
                      </a:solidFill>
                    </a:lnT>
                    <a:lnB w="12240">
                      <a:solidFill>
                        <a:srgbClr val="003366"/>
                      </a:solidFill>
                    </a:lnB>
                    <a:noFill/>
                  </a:tcPr>
                </a:tc>
              </a:tr>
              <a:tr h="284400">
                <a:tc>
                  <a:txBody>
                    <a:bodyPr lIns="50760" rIns="50760" tIns="50760" bIns="50760"/>
                    <a:p>
                      <a:pPr algn="ctr">
                        <a:lnSpc>
                          <a:spcPct val="100000"/>
                        </a:lnSpc>
                      </a:pPr>
                      <a:r>
                        <a:rPr b="1" lang="en-US" sz="1200" spc="-1" strike="noStrike">
                          <a:solidFill>
                            <a:srgbClr val="000000"/>
                          </a:solidFill>
                          <a:uFill>
                            <a:solidFill>
                              <a:srgbClr val="ffffff"/>
                            </a:solidFill>
                          </a:uFill>
                          <a:latin typeface="Gill Sans"/>
                          <a:ea typeface="ヒラギノ角ゴ ProN W3"/>
                        </a:rPr>
                        <a:t>Strip</a:t>
                      </a:r>
                      <a:endParaRPr lang="en-US" sz="1800" spc="-1" strike="noStrike">
                        <a:solidFill>
                          <a:srgbClr val="000000"/>
                        </a:solidFill>
                        <a:uFill>
                          <a:solidFill>
                            <a:srgbClr val="ffffff"/>
                          </a:solidFill>
                        </a:uFill>
                        <a:latin typeface="Arial"/>
                      </a:endParaRPr>
                    </a:p>
                  </a:txBody>
                  <a:tcPr marL="50760" marR="50760">
                    <a:lnL w="28080">
                      <a:solidFill>
                        <a:srgbClr val="003366"/>
                      </a:solidFill>
                    </a:lnL>
                    <a:lnR w="12240">
                      <a:solidFill>
                        <a:srgbClr val="003366"/>
                      </a:solidFill>
                    </a:lnR>
                    <a:lnT w="12240">
                      <a:solidFill>
                        <a:srgbClr val="003366"/>
                      </a:solidFill>
                    </a:lnT>
                    <a:lnB w="28080">
                      <a:solidFill>
                        <a:srgbClr val="003366"/>
                      </a:solidFill>
                    </a:lnB>
                    <a:noFill/>
                  </a:tcPr>
                </a:tc>
                <a:tc>
                  <a:txBody>
                    <a:bodyPr lIns="50760" rIns="50760" tIns="50760" bIns="50760"/>
                    <a:p>
                      <a:pPr algn="ctr">
                        <a:lnSpc>
                          <a:spcPct val="100000"/>
                        </a:lnSpc>
                      </a:pPr>
                      <a:r>
                        <a:rPr lang="en-US" sz="1200" spc="-1" strike="noStrike">
                          <a:solidFill>
                            <a:srgbClr val="000000"/>
                          </a:solidFill>
                          <a:uFill>
                            <a:solidFill>
                              <a:srgbClr val="ffffff"/>
                            </a:solidFill>
                          </a:uFill>
                          <a:latin typeface="Gill Sans"/>
                          <a:ea typeface="ヒラギノ角ゴ ProN W3"/>
                        </a:rPr>
                        <a:t>193</a:t>
                      </a:r>
                      <a:endParaRPr lang="en-US" sz="1800" spc="-1" strike="noStrike">
                        <a:solidFill>
                          <a:srgbClr val="000000"/>
                        </a:solidFill>
                        <a:uFill>
                          <a:solidFill>
                            <a:srgbClr val="ffffff"/>
                          </a:solidFill>
                        </a:uFill>
                        <a:latin typeface="Arial"/>
                      </a:endParaRPr>
                    </a:p>
                  </a:txBody>
                  <a:tcPr marL="50760" marR="50760">
                    <a:lnL w="12240">
                      <a:solidFill>
                        <a:srgbClr val="003366"/>
                      </a:solidFill>
                    </a:lnL>
                    <a:lnR w="12240">
                      <a:solidFill>
                        <a:srgbClr val="003366"/>
                      </a:solidFill>
                    </a:lnR>
                    <a:lnT w="12240">
                      <a:solidFill>
                        <a:srgbClr val="003366"/>
                      </a:solidFill>
                    </a:lnT>
                    <a:lnB w="28080">
                      <a:solidFill>
                        <a:srgbClr val="003366"/>
                      </a:solidFill>
                    </a:lnB>
                    <a:noFill/>
                  </a:tcPr>
                </a:tc>
                <a:tc>
                  <a:txBody>
                    <a:bodyPr lIns="50760" rIns="50760" tIns="50760" bIns="50760"/>
                    <a:p>
                      <a:pPr algn="ctr">
                        <a:lnSpc>
                          <a:spcPct val="100000"/>
                        </a:lnSpc>
                      </a:pPr>
                      <a:r>
                        <a:rPr lang="en-US" sz="1200" spc="-1" strike="noStrike">
                          <a:solidFill>
                            <a:srgbClr val="000000"/>
                          </a:solidFill>
                          <a:uFill>
                            <a:solidFill>
                              <a:srgbClr val="ffffff"/>
                            </a:solidFill>
                          </a:uFill>
                          <a:latin typeface="Gill Sans"/>
                          <a:ea typeface="ヒラギノ角ゴ ProN W3"/>
                        </a:rPr>
                        <a:t>74</a:t>
                      </a:r>
                      <a:endParaRPr lang="en-US" sz="1800" spc="-1" strike="noStrike">
                        <a:solidFill>
                          <a:srgbClr val="000000"/>
                        </a:solidFill>
                        <a:uFill>
                          <a:solidFill>
                            <a:srgbClr val="ffffff"/>
                          </a:solidFill>
                        </a:uFill>
                        <a:latin typeface="Arial"/>
                      </a:endParaRPr>
                    </a:p>
                  </a:txBody>
                  <a:tcPr marL="50760" marR="50760">
                    <a:lnL w="12240">
                      <a:solidFill>
                        <a:srgbClr val="003366"/>
                      </a:solidFill>
                    </a:lnL>
                    <a:lnR w="28080">
                      <a:solidFill>
                        <a:srgbClr val="003366"/>
                      </a:solidFill>
                    </a:lnR>
                    <a:lnT w="12240">
                      <a:solidFill>
                        <a:srgbClr val="003366"/>
                      </a:solidFill>
                    </a:lnT>
                    <a:lnB w="28080">
                      <a:solidFill>
                        <a:srgbClr val="003366"/>
                      </a:solidFill>
                    </a:lnB>
                    <a:noFill/>
                  </a:tcPr>
                </a:tc>
              </a:tr>
            </a:tbl>
          </a:graphicData>
        </a:graphic>
      </p:graphicFrame>
    </p:spTree>
  </p:cSld>
</p:sld>
</file>

<file path=ppt/slides/slide10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46" name="TextShape 1"/>
          <p:cNvSpPr txBox="1"/>
          <p:nvPr/>
        </p:nvSpPr>
        <p:spPr>
          <a:xfrm>
            <a:off x="179640" y="125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Tracker Upgrades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947"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1948" name="Picture 2" descr=""/>
          <p:cNvPicPr/>
          <p:nvPr/>
        </p:nvPicPr>
        <p:blipFill>
          <a:blip r:embed="rId1"/>
          <a:stretch/>
        </p:blipFill>
        <p:spPr>
          <a:xfrm>
            <a:off x="1299600" y="5373360"/>
            <a:ext cx="4368960" cy="1295640"/>
          </a:xfrm>
          <a:prstGeom prst="rect">
            <a:avLst/>
          </a:prstGeom>
          <a:ln>
            <a:noFill/>
          </a:ln>
        </p:spPr>
      </p:pic>
      <p:sp>
        <p:nvSpPr>
          <p:cNvPr id="1949" name="CustomShape 3"/>
          <p:cNvSpPr/>
          <p:nvPr/>
        </p:nvSpPr>
        <p:spPr>
          <a:xfrm>
            <a:off x="251640" y="1340640"/>
            <a:ext cx="8640720" cy="4822920"/>
          </a:xfrm>
          <a:prstGeom prst="rect">
            <a:avLst/>
          </a:prstGeom>
          <a:noFill/>
          <a:ln>
            <a:noFill/>
          </a:ln>
        </p:spPr>
        <p:style>
          <a:lnRef idx="0"/>
          <a:fillRef idx="0"/>
          <a:effectRef idx="0"/>
          <a:fontRef idx="minor"/>
        </p:style>
        <p:txBody>
          <a:bodyPr/>
          <a:p>
            <a:pPr>
              <a:lnSpc>
                <a:spcPct val="100000"/>
              </a:lnSpc>
            </a:pPr>
            <a:r>
              <a:rPr b="1" lang="en-US" sz="1800" spc="-1" strike="noStrike">
                <a:solidFill>
                  <a:srgbClr val="800000"/>
                </a:solidFill>
                <a:uFill>
                  <a:solidFill>
                    <a:srgbClr val="ffffff"/>
                  </a:solidFill>
                </a:uFill>
                <a:latin typeface="Gill Sans"/>
              </a:rPr>
              <a:t>Requirements for the Trackers design (so, R&amp;D Efforts)</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b="1" lang="en-US" sz="1800" spc="-1" strike="noStrike">
                <a:solidFill>
                  <a:srgbClr val="000000"/>
                </a:solidFill>
                <a:uFill>
                  <a:solidFill>
                    <a:srgbClr val="ffffff"/>
                  </a:solidFill>
                </a:uFill>
                <a:latin typeface="Gill Sans"/>
              </a:rPr>
              <a:t>Radiation</a:t>
            </a:r>
            <a:r>
              <a:rPr lang="en-US" sz="1800" spc="-1" strike="noStrike">
                <a:solidFill>
                  <a:srgbClr val="000000"/>
                </a:solidFill>
                <a:uFill>
                  <a:solidFill>
                    <a:srgbClr val="ffffff"/>
                  </a:solidFill>
                </a:uFill>
                <a:latin typeface="Gill Sans"/>
              </a:rPr>
              <a:t> Tolerance to extreme values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b="1" lang="en-US" sz="1800" spc="-1" strike="noStrike">
                <a:solidFill>
                  <a:srgbClr val="000000"/>
                </a:solidFill>
                <a:uFill>
                  <a:solidFill>
                    <a:srgbClr val="ffffff"/>
                  </a:solidFill>
                </a:uFill>
                <a:latin typeface="Gill Sans"/>
              </a:rPr>
              <a:t>Mechanics</a:t>
            </a:r>
            <a:r>
              <a:rPr lang="en-US" sz="1800" spc="-1" strike="noStrike">
                <a:solidFill>
                  <a:srgbClr val="000000"/>
                </a:solidFill>
                <a:uFill>
                  <a:solidFill>
                    <a:srgbClr val="ffffff"/>
                  </a:solidFill>
                </a:uFill>
                <a:latin typeface="Gill Sans"/>
              </a:rPr>
              <a:t>: material reduction, manifolding and multiplexing services, ease of construction (industry &amp; distributed production), installation, access and repair, 2-phase CO</a:t>
            </a:r>
            <a:r>
              <a:rPr lang="en-US" sz="1800" spc="-1" strike="noStrike" baseline="-25000">
                <a:solidFill>
                  <a:srgbClr val="000000"/>
                </a:solidFill>
                <a:uFill>
                  <a:solidFill>
                    <a:srgbClr val="ffffff"/>
                  </a:solidFill>
                </a:uFill>
                <a:latin typeface="Gill Sans"/>
              </a:rPr>
              <a:t>2</a:t>
            </a:r>
            <a:r>
              <a:rPr lang="en-US" sz="1800" spc="-1" strike="noStrike">
                <a:solidFill>
                  <a:srgbClr val="000000"/>
                </a:solidFill>
                <a:uFill>
                  <a:solidFill>
                    <a:srgbClr val="ffffff"/>
                  </a:solidFill>
                </a:uFill>
                <a:latin typeface="Gill Sans"/>
              </a:rPr>
              <a:t>-cooling, component alignment, micron-level mechanical stability over entire volume</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b="1" lang="en-US" sz="1800" spc="-1" strike="noStrike">
                <a:solidFill>
                  <a:srgbClr val="000000"/>
                </a:solidFill>
                <a:uFill>
                  <a:solidFill>
                    <a:srgbClr val="ffffff"/>
                  </a:solidFill>
                </a:uFill>
                <a:latin typeface="Gill Sans"/>
              </a:rPr>
              <a:t>Powering</a:t>
            </a:r>
            <a:r>
              <a:rPr lang="en-US" sz="1800" spc="-1" strike="noStrike">
                <a:solidFill>
                  <a:srgbClr val="000000"/>
                </a:solidFill>
                <a:uFill>
                  <a:solidFill>
                    <a:srgbClr val="ffffff"/>
                  </a:solidFill>
                </a:uFill>
                <a:latin typeface="Gill Sans"/>
              </a:rPr>
              <a:t> schemes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Track-triggering (L1), data rates, front-end, electrical to optical conversion</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b="1" lang="en-US" sz="1800" spc="-1" strike="noStrike">
                <a:solidFill>
                  <a:srgbClr val="000000"/>
                </a:solidFill>
                <a:uFill>
                  <a:solidFill>
                    <a:srgbClr val="ffffff"/>
                  </a:solidFill>
                </a:uFill>
                <a:latin typeface="Gill Sans"/>
              </a:rPr>
              <a:t>Sensors:</a:t>
            </a:r>
            <a:endParaRPr lang="en-US" sz="1800" spc="-1" strike="noStrike">
              <a:solidFill>
                <a:srgbClr val="000000"/>
              </a:solidFill>
              <a:uFill>
                <a:solidFill>
                  <a:srgbClr val="ffffff"/>
                </a:solidFill>
              </a:uFill>
              <a:latin typeface="Arial"/>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Optimization of sensor thickness (reduced leak current) and geometry (better overlap, less material)</a:t>
            </a:r>
            <a:endParaRPr lang="en-US" sz="1800" spc="-1" strike="noStrike">
              <a:solidFill>
                <a:srgbClr val="000000"/>
              </a:solidFill>
              <a:uFill>
                <a:solidFill>
                  <a:srgbClr val="ffffff"/>
                </a:solidFill>
              </a:uFill>
              <a:latin typeface="Arial"/>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3D sensors, Combined sensor and electronics in one chip (MAPS on CMOS)</a:t>
            </a:r>
            <a:endParaRPr lang="en-US" sz="1800" spc="-1" strike="noStrike">
              <a:solidFill>
                <a:srgbClr val="000000"/>
              </a:solidFill>
              <a:uFill>
                <a:solidFill>
                  <a:srgbClr val="ffffff"/>
                </a:solidFill>
              </a:uFill>
              <a:latin typeface="Arial"/>
            </a:endParaRPr>
          </a:p>
        </p:txBody>
      </p:sp>
      <p:sp>
        <p:nvSpPr>
          <p:cNvPr id="1950"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951" name="TextShape 5"/>
          <p:cNvSpPr txBox="1"/>
          <p:nvPr/>
        </p:nvSpPr>
        <p:spPr>
          <a:xfrm>
            <a:off x="6553080" y="6520320"/>
            <a:ext cx="2133360" cy="364680"/>
          </a:xfrm>
          <a:prstGeom prst="rect">
            <a:avLst/>
          </a:prstGeom>
          <a:noFill/>
          <a:ln>
            <a:noFill/>
          </a:ln>
        </p:spPr>
        <p:txBody>
          <a:bodyPr anchor="ctr"/>
          <a:p>
            <a:pPr algn="r">
              <a:lnSpc>
                <a:spcPct val="100000"/>
              </a:lnSpc>
            </a:pPr>
            <a:fld id="{50291211-D57C-4644-BB6E-B09A781C3EF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952" name="Picture 2" descr=""/>
          <p:cNvPicPr/>
          <p:nvPr/>
        </p:nvPicPr>
        <p:blipFill>
          <a:blip r:embed="rId2"/>
          <a:stretch/>
        </p:blipFill>
        <p:spPr>
          <a:xfrm>
            <a:off x="6292800" y="5442120"/>
            <a:ext cx="1591200" cy="1226880"/>
          </a:xfrm>
          <a:prstGeom prst="rect">
            <a:avLst/>
          </a:prstGeom>
          <a:ln>
            <a:noFill/>
          </a:ln>
        </p:spPr>
      </p:pic>
      <p:sp>
        <p:nvSpPr>
          <p:cNvPr id="1953" name="CustomShape 6"/>
          <p:cNvSpPr/>
          <p:nvPr/>
        </p:nvSpPr>
        <p:spPr>
          <a:xfrm>
            <a:off x="6703200" y="5308560"/>
            <a:ext cx="985680" cy="2275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900" spc="-1" strike="noStrike">
                <a:solidFill>
                  <a:srgbClr val="17375e"/>
                </a:solidFill>
                <a:uFill>
                  <a:solidFill>
                    <a:srgbClr val="ffffff"/>
                  </a:solidFill>
                </a:uFill>
                <a:latin typeface="Calibri"/>
              </a:rPr>
              <a:t>INTEGRATED</a:t>
            </a:r>
            <a:endParaRPr lang="en-US" sz="1800" spc="-1" strike="noStrike">
              <a:solidFill>
                <a:srgbClr val="000000"/>
              </a:solidFill>
              <a:uFill>
                <a:solidFill>
                  <a:srgbClr val="ffffff"/>
                </a:solidFill>
              </a:uFill>
              <a:latin typeface="Arial"/>
            </a:endParaRPr>
          </a:p>
        </p:txBody>
      </p:sp>
      <p:sp>
        <p:nvSpPr>
          <p:cNvPr id="1954" name="CustomShape 7"/>
          <p:cNvSpPr/>
          <p:nvPr/>
        </p:nvSpPr>
        <p:spPr>
          <a:xfrm>
            <a:off x="4500000" y="1845000"/>
            <a:ext cx="2511720" cy="869400"/>
          </a:xfrm>
          <a:prstGeom prst="rect">
            <a:avLst/>
          </a:prstGeom>
          <a:noFill/>
          <a:ln>
            <a:noFill/>
          </a:ln>
        </p:spPr>
        <p:style>
          <a:lnRef idx="0"/>
          <a:fillRef idx="0"/>
          <a:effectRef idx="0"/>
          <a:fontRef idx="minor"/>
        </p:style>
        <p:txBody>
          <a:bodyPr lIns="90000" rIns="90000" tIns="45000" bIns="45000"/>
          <a:p>
            <a:pPr lvl="2" marL="177840" indent="-177480">
              <a:lnSpc>
                <a:spcPct val="100000"/>
              </a:lnSpc>
              <a:buClr>
                <a:srgbClr val="000000"/>
              </a:buClr>
              <a:buFont typeface="Wingdings" charset="2"/>
              <a:buChar char=""/>
            </a:pPr>
            <a:r>
              <a:rPr lang="en-US" sz="1200" spc="-1" strike="noStrike">
                <a:solidFill>
                  <a:srgbClr val="000000"/>
                </a:solidFill>
                <a:uFill>
                  <a:solidFill>
                    <a:srgbClr val="ffffff"/>
                  </a:solidFill>
                </a:uFill>
                <a:latin typeface="Calibri"/>
              </a:rPr>
              <a:t>at 5 cm : ~10 MGy; 2x10</a:t>
            </a:r>
            <a:r>
              <a:rPr lang="en-US" sz="1200" spc="-1" strike="noStrike" baseline="30000">
                <a:solidFill>
                  <a:srgbClr val="000000"/>
                </a:solidFill>
                <a:uFill>
                  <a:solidFill>
                    <a:srgbClr val="ffffff"/>
                  </a:solidFill>
                </a:uFill>
                <a:latin typeface="Calibri"/>
              </a:rPr>
              <a:t>16</a:t>
            </a:r>
            <a:r>
              <a:rPr lang="en-US" sz="1200" spc="-1" strike="noStrike">
                <a:solidFill>
                  <a:srgbClr val="000000"/>
                </a:solidFill>
                <a:uFill>
                  <a:solidFill>
                    <a:srgbClr val="ffffff"/>
                  </a:solidFill>
                </a:uFill>
                <a:latin typeface="Calibri"/>
              </a:rPr>
              <a:t> n</a:t>
            </a:r>
            <a:r>
              <a:rPr lang="en-US" sz="1200" spc="-1" strike="noStrike" baseline="-25000">
                <a:solidFill>
                  <a:srgbClr val="000000"/>
                </a:solidFill>
                <a:uFill>
                  <a:solidFill>
                    <a:srgbClr val="ffffff"/>
                  </a:solidFill>
                </a:uFill>
                <a:latin typeface="Calibri"/>
              </a:rPr>
              <a:t>eq</a:t>
            </a:r>
            <a:r>
              <a:rPr lang="en-US" sz="1200" spc="-1" strike="noStrike">
                <a:solidFill>
                  <a:srgbClr val="000000"/>
                </a:solidFill>
                <a:uFill>
                  <a:solidFill>
                    <a:srgbClr val="ffffff"/>
                  </a:solidFill>
                </a:uFill>
                <a:latin typeface="Calibri"/>
              </a:rPr>
              <a:t>/cm</a:t>
            </a:r>
            <a:r>
              <a:rPr lang="en-US" sz="1200" spc="-1" strike="noStrike" baseline="30000">
                <a:solidFill>
                  <a:srgbClr val="000000"/>
                </a:solidFill>
                <a:uFill>
                  <a:solidFill>
                    <a:srgbClr val="ffffff"/>
                  </a:solidFill>
                </a:uFill>
                <a:latin typeface="Calibri"/>
              </a:rPr>
              <a:t>2</a:t>
            </a:r>
            <a:endParaRPr lang="en-US" sz="1800" spc="-1" strike="noStrike">
              <a:solidFill>
                <a:srgbClr val="000000"/>
              </a:solidFill>
              <a:uFill>
                <a:solidFill>
                  <a:srgbClr val="ffffff"/>
                </a:solidFill>
              </a:uFill>
              <a:latin typeface="Arial"/>
            </a:endParaRPr>
          </a:p>
          <a:p>
            <a:pPr lvl="2" marL="177840" indent="-177480">
              <a:lnSpc>
                <a:spcPct val="100000"/>
              </a:lnSpc>
              <a:buClr>
                <a:srgbClr val="000000"/>
              </a:buClr>
              <a:buFont typeface="Wingdings" charset="2"/>
              <a:buChar char=""/>
            </a:pPr>
            <a:r>
              <a:rPr lang="en-US" sz="1200" spc="-1" strike="noStrike">
                <a:solidFill>
                  <a:srgbClr val="000000"/>
                </a:solidFill>
                <a:uFill>
                  <a:solidFill>
                    <a:srgbClr val="ffffff"/>
                  </a:solidFill>
                </a:uFill>
                <a:latin typeface="Calibri"/>
              </a:rPr>
              <a:t>at 25cm : ~1 MGy;  2x10</a:t>
            </a:r>
            <a:r>
              <a:rPr lang="en-US" sz="1200" spc="-1" strike="noStrike" baseline="30000">
                <a:solidFill>
                  <a:srgbClr val="000000"/>
                </a:solidFill>
                <a:uFill>
                  <a:solidFill>
                    <a:srgbClr val="ffffff"/>
                  </a:solidFill>
                </a:uFill>
                <a:latin typeface="Calibri"/>
              </a:rPr>
              <a:t>15</a:t>
            </a:r>
            <a:r>
              <a:rPr lang="en-US" sz="1200" spc="-1" strike="noStrike">
                <a:solidFill>
                  <a:srgbClr val="000000"/>
                </a:solidFill>
                <a:uFill>
                  <a:solidFill>
                    <a:srgbClr val="ffffff"/>
                  </a:solidFill>
                </a:uFill>
                <a:latin typeface="Calibri"/>
              </a:rPr>
              <a:t> n</a:t>
            </a:r>
            <a:r>
              <a:rPr lang="en-US" sz="1200" spc="-1" strike="noStrike" baseline="-25000">
                <a:solidFill>
                  <a:srgbClr val="000000"/>
                </a:solidFill>
                <a:uFill>
                  <a:solidFill>
                    <a:srgbClr val="ffffff"/>
                  </a:solidFill>
                </a:uFill>
                <a:latin typeface="Calibri"/>
              </a:rPr>
              <a:t>eq</a:t>
            </a:r>
            <a:r>
              <a:rPr lang="en-US" sz="1200" spc="-1" strike="noStrike">
                <a:solidFill>
                  <a:srgbClr val="000000"/>
                </a:solidFill>
                <a:uFill>
                  <a:solidFill>
                    <a:srgbClr val="ffffff"/>
                  </a:solidFill>
                </a:uFill>
                <a:latin typeface="Calibri"/>
              </a:rPr>
              <a:t>/cm</a:t>
            </a:r>
            <a:r>
              <a:rPr lang="en-US" sz="1200" spc="-1" strike="noStrike" baseline="30000">
                <a:solidFill>
                  <a:srgbClr val="000000"/>
                </a:solidFill>
                <a:uFill>
                  <a:solidFill>
                    <a:srgbClr val="ffffff"/>
                  </a:solidFill>
                </a:uFill>
                <a:latin typeface="Calibri"/>
              </a:rPr>
              <a:t>2</a:t>
            </a:r>
            <a:endParaRPr lang="en-US" sz="1800" spc="-1" strike="noStrike">
              <a:solidFill>
                <a:srgbClr val="000000"/>
              </a:solidFill>
              <a:uFill>
                <a:solidFill>
                  <a:srgbClr val="ffffff"/>
                </a:solidFill>
              </a:uFill>
              <a:latin typeface="Arial"/>
            </a:endParaRPr>
          </a:p>
        </p:txBody>
      </p:sp>
    </p:spTree>
  </p:cSld>
</p:sld>
</file>

<file path=ppt/slides/slide10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55" name="TextShape 1"/>
          <p:cNvSpPr txBox="1"/>
          <p:nvPr/>
        </p:nvSpPr>
        <p:spPr>
          <a:xfrm>
            <a:off x="179640" y="53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Sensors (Pixel Trends)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956"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957"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958" name="TextShape 4"/>
          <p:cNvSpPr txBox="1"/>
          <p:nvPr/>
        </p:nvSpPr>
        <p:spPr>
          <a:xfrm>
            <a:off x="6553080" y="6520320"/>
            <a:ext cx="2133360" cy="364680"/>
          </a:xfrm>
          <a:prstGeom prst="rect">
            <a:avLst/>
          </a:prstGeom>
          <a:noFill/>
          <a:ln>
            <a:noFill/>
          </a:ln>
        </p:spPr>
        <p:txBody>
          <a:bodyPr anchor="ctr"/>
          <a:p>
            <a:pPr algn="r">
              <a:lnSpc>
                <a:spcPct val="100000"/>
              </a:lnSpc>
            </a:pPr>
            <a:fld id="{EF43CFB6-BCD3-4AAA-B128-88DBDFABA92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959" name="CustomShape 5"/>
          <p:cNvSpPr/>
          <p:nvPr/>
        </p:nvSpPr>
        <p:spPr>
          <a:xfrm>
            <a:off x="436320" y="1728360"/>
            <a:ext cx="2594160" cy="910080"/>
          </a:xfrm>
          <a:prstGeom prst="rect">
            <a:avLst/>
          </a:prstGeom>
          <a:noFill/>
          <a:ln w="9360">
            <a:solidFill>
              <a:schemeClr val="tx1"/>
            </a:solidFill>
            <a:miter/>
          </a:ln>
        </p:spPr>
        <p:style>
          <a:lnRef idx="0"/>
          <a:fillRef idx="0"/>
          <a:effectRef idx="0"/>
          <a:fontRef idx="minor"/>
        </p:style>
      </p:sp>
      <p:sp>
        <p:nvSpPr>
          <p:cNvPr id="1960" name="CustomShape 6"/>
          <p:cNvSpPr/>
          <p:nvPr/>
        </p:nvSpPr>
        <p:spPr>
          <a:xfrm>
            <a:off x="436320" y="2584800"/>
            <a:ext cx="2594160" cy="54000"/>
          </a:xfrm>
          <a:prstGeom prst="rect">
            <a:avLst/>
          </a:prstGeom>
          <a:solidFill>
            <a:schemeClr val="accent5">
              <a:lumMod val="90000"/>
            </a:schemeClr>
          </a:solidFill>
          <a:ln w="9360">
            <a:solidFill>
              <a:schemeClr val="tx1"/>
            </a:solidFill>
            <a:miter/>
          </a:ln>
        </p:spPr>
        <p:style>
          <a:lnRef idx="0"/>
          <a:fillRef idx="0"/>
          <a:effectRef idx="0"/>
          <a:fontRef idx="minor"/>
        </p:style>
      </p:sp>
      <p:sp>
        <p:nvSpPr>
          <p:cNvPr id="1961" name="CustomShape 7"/>
          <p:cNvSpPr/>
          <p:nvPr/>
        </p:nvSpPr>
        <p:spPr>
          <a:xfrm>
            <a:off x="1387440" y="1728360"/>
            <a:ext cx="176760" cy="128160"/>
          </a:xfrm>
          <a:prstGeom prst="rect">
            <a:avLst/>
          </a:prstGeom>
          <a:solidFill>
            <a:srgbClr val="ff0000"/>
          </a:solidFill>
          <a:ln w="9360">
            <a:solidFill>
              <a:schemeClr val="tx1"/>
            </a:solidFill>
            <a:miter/>
          </a:ln>
        </p:spPr>
        <p:style>
          <a:lnRef idx="0"/>
          <a:fillRef idx="0"/>
          <a:effectRef idx="0"/>
          <a:fontRef idx="minor"/>
        </p:style>
      </p:sp>
      <p:sp>
        <p:nvSpPr>
          <p:cNvPr id="1962" name="CustomShape 8"/>
          <p:cNvSpPr/>
          <p:nvPr/>
        </p:nvSpPr>
        <p:spPr>
          <a:xfrm>
            <a:off x="522720" y="1728360"/>
            <a:ext cx="129240" cy="128160"/>
          </a:xfrm>
          <a:prstGeom prst="rect">
            <a:avLst/>
          </a:prstGeom>
          <a:solidFill>
            <a:srgbClr val="ff0000"/>
          </a:solidFill>
          <a:ln w="9360">
            <a:solidFill>
              <a:schemeClr val="tx1"/>
            </a:solidFill>
            <a:miter/>
          </a:ln>
        </p:spPr>
        <p:style>
          <a:lnRef idx="0"/>
          <a:fillRef idx="0"/>
          <a:effectRef idx="0"/>
          <a:fontRef idx="minor"/>
        </p:style>
      </p:sp>
      <p:sp>
        <p:nvSpPr>
          <p:cNvPr id="1963" name="CustomShape 9"/>
          <p:cNvSpPr/>
          <p:nvPr/>
        </p:nvSpPr>
        <p:spPr>
          <a:xfrm>
            <a:off x="2989080" y="1675080"/>
            <a:ext cx="545400" cy="333000"/>
          </a:xfrm>
          <a:prstGeom prst="rect">
            <a:avLst/>
          </a:prstGeom>
          <a:noFill/>
          <a:ln w="9360">
            <a:noFill/>
          </a:ln>
        </p:spPr>
        <p:style>
          <a:lnRef idx="0"/>
          <a:fillRef idx="0"/>
          <a:effectRef idx="0"/>
          <a:fontRef idx="minor"/>
        </p:style>
        <p:txBody>
          <a:bodyPr lIns="90000" rIns="90000" tIns="45000" bIns="45000"/>
          <a:p>
            <a:pPr>
              <a:lnSpc>
                <a:spcPct val="100000"/>
              </a:lnSpc>
            </a:pPr>
            <a:r>
              <a:rPr b="1" lang="en-US" sz="1600" spc="-1" strike="noStrike">
                <a:solidFill>
                  <a:srgbClr val="000000"/>
                </a:solidFill>
                <a:uFill>
                  <a:solidFill>
                    <a:srgbClr val="ffffff"/>
                  </a:solidFill>
                </a:uFill>
                <a:latin typeface="Calibri"/>
              </a:rPr>
              <a:t>n</a:t>
            </a:r>
            <a:r>
              <a:rPr b="1" lang="en-US" sz="1600" spc="-1" strike="noStrike" baseline="30000">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1964" name="CustomShape 10"/>
          <p:cNvSpPr/>
          <p:nvPr/>
        </p:nvSpPr>
        <p:spPr>
          <a:xfrm>
            <a:off x="855000" y="2188800"/>
            <a:ext cx="1988280" cy="394560"/>
          </a:xfrm>
          <a:prstGeom prst="rect">
            <a:avLst/>
          </a:prstGeom>
          <a:noFill/>
          <a:ln w="9360">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uFill>
                  <a:solidFill>
                    <a:srgbClr val="ffffff"/>
                  </a:solidFill>
                </a:uFill>
                <a:latin typeface="Calibri"/>
              </a:rPr>
              <a:t>n or p</a:t>
            </a:r>
            <a:r>
              <a:rPr b="1" lang="en-US" sz="2000" spc="-1" strike="noStrike" baseline="30000">
                <a:solidFill>
                  <a:srgbClr val="000000"/>
                </a:solidFill>
                <a:uFill>
                  <a:solidFill>
                    <a:srgbClr val="ffffff"/>
                  </a:solidFill>
                </a:uFill>
                <a:latin typeface="Calibri"/>
              </a:rPr>
              <a:t> </a:t>
            </a:r>
            <a:r>
              <a:rPr b="1" lang="en-US" sz="2000" spc="-1" strike="noStrike">
                <a:solidFill>
                  <a:srgbClr val="000000"/>
                </a:solidFill>
                <a:uFill>
                  <a:solidFill>
                    <a:srgbClr val="ffffff"/>
                  </a:solidFill>
                </a:uFill>
                <a:latin typeface="Calibri"/>
              </a:rPr>
              <a:t>bulk </a:t>
            </a:r>
            <a:endParaRPr lang="en-US" sz="1800" spc="-1" strike="noStrike">
              <a:solidFill>
                <a:srgbClr val="000000"/>
              </a:solidFill>
              <a:uFill>
                <a:solidFill>
                  <a:srgbClr val="ffffff"/>
                </a:solidFill>
              </a:uFill>
              <a:latin typeface="Arial"/>
            </a:endParaRPr>
          </a:p>
        </p:txBody>
      </p:sp>
      <p:sp>
        <p:nvSpPr>
          <p:cNvPr id="1965" name="CustomShape 11"/>
          <p:cNvSpPr/>
          <p:nvPr/>
        </p:nvSpPr>
        <p:spPr>
          <a:xfrm>
            <a:off x="781920" y="1728360"/>
            <a:ext cx="129240" cy="128160"/>
          </a:xfrm>
          <a:prstGeom prst="rect">
            <a:avLst/>
          </a:prstGeom>
          <a:solidFill>
            <a:srgbClr val="ff0000"/>
          </a:solidFill>
          <a:ln w="9360">
            <a:solidFill>
              <a:schemeClr val="tx1"/>
            </a:solidFill>
            <a:miter/>
          </a:ln>
        </p:spPr>
        <p:style>
          <a:lnRef idx="0"/>
          <a:fillRef idx="0"/>
          <a:effectRef idx="0"/>
          <a:fontRef idx="minor"/>
        </p:style>
      </p:sp>
      <p:sp>
        <p:nvSpPr>
          <p:cNvPr id="1966" name="CustomShape 12"/>
          <p:cNvSpPr/>
          <p:nvPr/>
        </p:nvSpPr>
        <p:spPr>
          <a:xfrm>
            <a:off x="1037160" y="1728360"/>
            <a:ext cx="176760" cy="128160"/>
          </a:xfrm>
          <a:prstGeom prst="rect">
            <a:avLst/>
          </a:prstGeom>
          <a:solidFill>
            <a:srgbClr val="ff0000"/>
          </a:solidFill>
          <a:ln w="9360">
            <a:solidFill>
              <a:schemeClr val="tx1"/>
            </a:solidFill>
            <a:miter/>
          </a:ln>
        </p:spPr>
        <p:style>
          <a:lnRef idx="0"/>
          <a:fillRef idx="0"/>
          <a:effectRef idx="0"/>
          <a:fontRef idx="minor"/>
        </p:style>
      </p:sp>
      <p:sp>
        <p:nvSpPr>
          <p:cNvPr id="1967" name="CustomShape 13"/>
          <p:cNvSpPr/>
          <p:nvPr/>
        </p:nvSpPr>
        <p:spPr>
          <a:xfrm>
            <a:off x="1733400" y="1728360"/>
            <a:ext cx="176760" cy="128160"/>
          </a:xfrm>
          <a:prstGeom prst="rect">
            <a:avLst/>
          </a:prstGeom>
          <a:solidFill>
            <a:srgbClr val="ff0000"/>
          </a:solidFill>
          <a:ln w="9360">
            <a:solidFill>
              <a:schemeClr val="tx1"/>
            </a:solidFill>
            <a:miter/>
          </a:ln>
        </p:spPr>
        <p:style>
          <a:lnRef idx="0"/>
          <a:fillRef idx="0"/>
          <a:effectRef idx="0"/>
          <a:fontRef idx="minor"/>
        </p:style>
      </p:sp>
      <p:sp>
        <p:nvSpPr>
          <p:cNvPr id="1968" name="CustomShape 14"/>
          <p:cNvSpPr/>
          <p:nvPr/>
        </p:nvSpPr>
        <p:spPr>
          <a:xfrm>
            <a:off x="2425320" y="1728360"/>
            <a:ext cx="176760" cy="128160"/>
          </a:xfrm>
          <a:prstGeom prst="rect">
            <a:avLst/>
          </a:prstGeom>
          <a:solidFill>
            <a:srgbClr val="ff0000"/>
          </a:solidFill>
          <a:ln w="9360">
            <a:solidFill>
              <a:schemeClr val="tx1"/>
            </a:solidFill>
            <a:miter/>
          </a:ln>
        </p:spPr>
        <p:style>
          <a:lnRef idx="0"/>
          <a:fillRef idx="0"/>
          <a:effectRef idx="0"/>
          <a:fontRef idx="minor"/>
        </p:style>
      </p:sp>
      <p:sp>
        <p:nvSpPr>
          <p:cNvPr id="1969" name="CustomShape 15"/>
          <p:cNvSpPr/>
          <p:nvPr/>
        </p:nvSpPr>
        <p:spPr>
          <a:xfrm>
            <a:off x="2075040" y="1728360"/>
            <a:ext cx="176760" cy="128160"/>
          </a:xfrm>
          <a:prstGeom prst="rect">
            <a:avLst/>
          </a:prstGeom>
          <a:solidFill>
            <a:srgbClr val="ff0000"/>
          </a:solidFill>
          <a:ln w="9360">
            <a:solidFill>
              <a:schemeClr val="tx1"/>
            </a:solidFill>
            <a:miter/>
          </a:ln>
        </p:spPr>
        <p:style>
          <a:lnRef idx="0"/>
          <a:fillRef idx="0"/>
          <a:effectRef idx="0"/>
          <a:fontRef idx="minor"/>
        </p:style>
      </p:sp>
      <p:sp>
        <p:nvSpPr>
          <p:cNvPr id="1970" name="CustomShape 16"/>
          <p:cNvSpPr/>
          <p:nvPr/>
        </p:nvSpPr>
        <p:spPr>
          <a:xfrm>
            <a:off x="2771280" y="1728360"/>
            <a:ext cx="176760" cy="128160"/>
          </a:xfrm>
          <a:prstGeom prst="rect">
            <a:avLst/>
          </a:prstGeom>
          <a:solidFill>
            <a:srgbClr val="ff0000"/>
          </a:solidFill>
          <a:ln w="9360">
            <a:solidFill>
              <a:schemeClr val="tx1"/>
            </a:solidFill>
            <a:miter/>
          </a:ln>
        </p:spPr>
        <p:style>
          <a:lnRef idx="0"/>
          <a:fillRef idx="0"/>
          <a:effectRef idx="0"/>
          <a:fontRef idx="minor"/>
        </p:style>
      </p:sp>
      <p:sp>
        <p:nvSpPr>
          <p:cNvPr id="1971" name="CustomShape 17"/>
          <p:cNvSpPr/>
          <p:nvPr/>
        </p:nvSpPr>
        <p:spPr>
          <a:xfrm>
            <a:off x="436320" y="2627640"/>
            <a:ext cx="2594160" cy="54000"/>
          </a:xfrm>
          <a:prstGeom prst="rect">
            <a:avLst/>
          </a:prstGeom>
          <a:solidFill>
            <a:schemeClr val="bg1">
              <a:lumMod val="75000"/>
            </a:schemeClr>
          </a:solidFill>
          <a:ln w="9360">
            <a:solidFill>
              <a:schemeClr val="tx1"/>
            </a:solidFill>
            <a:miter/>
          </a:ln>
        </p:spPr>
        <p:style>
          <a:lnRef idx="0"/>
          <a:fillRef idx="0"/>
          <a:effectRef idx="0"/>
          <a:fontRef idx="minor"/>
        </p:style>
      </p:sp>
      <p:sp>
        <p:nvSpPr>
          <p:cNvPr id="1972" name="CustomShape 18"/>
          <p:cNvSpPr/>
          <p:nvPr/>
        </p:nvSpPr>
        <p:spPr>
          <a:xfrm>
            <a:off x="35640" y="2599200"/>
            <a:ext cx="509760" cy="333000"/>
          </a:xfrm>
          <a:prstGeom prst="rect">
            <a:avLst/>
          </a:prstGeom>
          <a:noFill/>
          <a:ln w="9360">
            <a:noFill/>
          </a:ln>
        </p:spPr>
        <p:style>
          <a:lnRef idx="0"/>
          <a:fillRef idx="0"/>
          <a:effectRef idx="0"/>
          <a:fontRef idx="minor"/>
        </p:style>
        <p:txBody>
          <a:bodyPr lIns="90000" rIns="90000" tIns="45000" bIns="45000"/>
          <a:p>
            <a:pPr>
              <a:lnSpc>
                <a:spcPct val="100000"/>
              </a:lnSpc>
            </a:pPr>
            <a:r>
              <a:rPr b="1" lang="en-US" sz="1600" spc="-1" strike="noStrike">
                <a:solidFill>
                  <a:srgbClr val="000000"/>
                </a:solidFill>
                <a:uFill>
                  <a:solidFill>
                    <a:srgbClr val="ffffff"/>
                  </a:solidFill>
                </a:uFill>
                <a:latin typeface="Calibri"/>
              </a:rPr>
              <a:t>Al</a:t>
            </a:r>
            <a:endParaRPr lang="en-US" sz="1800" spc="-1" strike="noStrike">
              <a:solidFill>
                <a:srgbClr val="000000"/>
              </a:solidFill>
              <a:uFill>
                <a:solidFill>
                  <a:srgbClr val="ffffff"/>
                </a:solidFill>
              </a:uFill>
              <a:latin typeface="Arial"/>
            </a:endParaRPr>
          </a:p>
        </p:txBody>
      </p:sp>
      <p:sp>
        <p:nvSpPr>
          <p:cNvPr id="1973" name="CustomShape 19"/>
          <p:cNvSpPr/>
          <p:nvPr/>
        </p:nvSpPr>
        <p:spPr>
          <a:xfrm>
            <a:off x="436320" y="1704600"/>
            <a:ext cx="2594160" cy="23400"/>
          </a:xfrm>
          <a:prstGeom prst="rect">
            <a:avLst/>
          </a:prstGeom>
          <a:solidFill>
            <a:srgbClr val="0070c0"/>
          </a:solidFill>
          <a:ln w="9360">
            <a:solidFill>
              <a:schemeClr val="tx1"/>
            </a:solidFill>
            <a:miter/>
          </a:ln>
        </p:spPr>
        <p:style>
          <a:lnRef idx="0"/>
          <a:fillRef idx="0"/>
          <a:effectRef idx="0"/>
          <a:fontRef idx="minor"/>
        </p:style>
      </p:sp>
      <p:sp>
        <p:nvSpPr>
          <p:cNvPr id="1974" name="CustomShape 20"/>
          <p:cNvSpPr/>
          <p:nvPr/>
        </p:nvSpPr>
        <p:spPr>
          <a:xfrm>
            <a:off x="522720" y="1677960"/>
            <a:ext cx="129240" cy="51120"/>
          </a:xfrm>
          <a:prstGeom prst="rect">
            <a:avLst/>
          </a:prstGeom>
          <a:solidFill>
            <a:schemeClr val="bg1">
              <a:lumMod val="75000"/>
            </a:schemeClr>
          </a:solidFill>
          <a:ln w="9360">
            <a:solidFill>
              <a:schemeClr val="tx1"/>
            </a:solidFill>
            <a:miter/>
          </a:ln>
        </p:spPr>
        <p:style>
          <a:lnRef idx="0"/>
          <a:fillRef idx="0"/>
          <a:effectRef idx="0"/>
          <a:fontRef idx="minor"/>
        </p:style>
      </p:sp>
      <p:sp>
        <p:nvSpPr>
          <p:cNvPr id="1975" name="CustomShape 21"/>
          <p:cNvSpPr/>
          <p:nvPr/>
        </p:nvSpPr>
        <p:spPr>
          <a:xfrm>
            <a:off x="781920" y="1675800"/>
            <a:ext cx="129240" cy="51840"/>
          </a:xfrm>
          <a:prstGeom prst="rect">
            <a:avLst/>
          </a:prstGeom>
          <a:solidFill>
            <a:schemeClr val="bg1">
              <a:lumMod val="75000"/>
            </a:schemeClr>
          </a:solidFill>
          <a:ln w="9360">
            <a:solidFill>
              <a:schemeClr val="tx1"/>
            </a:solidFill>
            <a:miter/>
          </a:ln>
        </p:spPr>
        <p:style>
          <a:lnRef idx="0"/>
          <a:fillRef idx="0"/>
          <a:effectRef idx="0"/>
          <a:fontRef idx="minor"/>
        </p:style>
      </p:sp>
      <p:sp>
        <p:nvSpPr>
          <p:cNvPr id="1976" name="CustomShape 22"/>
          <p:cNvSpPr/>
          <p:nvPr/>
        </p:nvSpPr>
        <p:spPr>
          <a:xfrm>
            <a:off x="1037880" y="1652040"/>
            <a:ext cx="176400" cy="51840"/>
          </a:xfrm>
          <a:prstGeom prst="rect">
            <a:avLst/>
          </a:prstGeom>
          <a:solidFill>
            <a:schemeClr val="bg1">
              <a:lumMod val="75000"/>
            </a:schemeClr>
          </a:solidFill>
          <a:ln w="9360">
            <a:solidFill>
              <a:schemeClr val="tx1"/>
            </a:solidFill>
            <a:miter/>
          </a:ln>
        </p:spPr>
        <p:style>
          <a:lnRef idx="0"/>
          <a:fillRef idx="0"/>
          <a:effectRef idx="0"/>
          <a:fontRef idx="minor"/>
        </p:style>
      </p:sp>
      <p:sp>
        <p:nvSpPr>
          <p:cNvPr id="1977" name="CustomShape 23"/>
          <p:cNvSpPr/>
          <p:nvPr/>
        </p:nvSpPr>
        <p:spPr>
          <a:xfrm>
            <a:off x="1389240" y="1652040"/>
            <a:ext cx="176400" cy="51840"/>
          </a:xfrm>
          <a:prstGeom prst="rect">
            <a:avLst/>
          </a:prstGeom>
          <a:solidFill>
            <a:schemeClr val="bg1">
              <a:lumMod val="75000"/>
            </a:schemeClr>
          </a:solidFill>
          <a:ln w="9360">
            <a:solidFill>
              <a:schemeClr val="tx1"/>
            </a:solidFill>
            <a:miter/>
          </a:ln>
        </p:spPr>
        <p:style>
          <a:lnRef idx="0"/>
          <a:fillRef idx="0"/>
          <a:effectRef idx="0"/>
          <a:fontRef idx="minor"/>
        </p:style>
      </p:sp>
      <p:sp>
        <p:nvSpPr>
          <p:cNvPr id="1978" name="CustomShape 24"/>
          <p:cNvSpPr/>
          <p:nvPr/>
        </p:nvSpPr>
        <p:spPr>
          <a:xfrm>
            <a:off x="2073240" y="1652760"/>
            <a:ext cx="175320" cy="51840"/>
          </a:xfrm>
          <a:prstGeom prst="rect">
            <a:avLst/>
          </a:prstGeom>
          <a:solidFill>
            <a:schemeClr val="bg1">
              <a:lumMod val="75000"/>
            </a:schemeClr>
          </a:solidFill>
          <a:ln w="9360">
            <a:solidFill>
              <a:schemeClr val="tx1"/>
            </a:solidFill>
            <a:miter/>
          </a:ln>
        </p:spPr>
        <p:style>
          <a:lnRef idx="0"/>
          <a:fillRef idx="0"/>
          <a:effectRef idx="0"/>
          <a:fontRef idx="minor"/>
        </p:style>
      </p:sp>
      <p:sp>
        <p:nvSpPr>
          <p:cNvPr id="1979" name="CustomShape 25"/>
          <p:cNvSpPr/>
          <p:nvPr/>
        </p:nvSpPr>
        <p:spPr>
          <a:xfrm>
            <a:off x="1732680" y="1652040"/>
            <a:ext cx="175320" cy="51840"/>
          </a:xfrm>
          <a:prstGeom prst="rect">
            <a:avLst/>
          </a:prstGeom>
          <a:solidFill>
            <a:schemeClr val="bg1">
              <a:lumMod val="75000"/>
            </a:schemeClr>
          </a:solidFill>
          <a:ln w="9360">
            <a:solidFill>
              <a:schemeClr val="tx1"/>
            </a:solidFill>
            <a:miter/>
          </a:ln>
        </p:spPr>
        <p:style>
          <a:lnRef idx="0"/>
          <a:fillRef idx="0"/>
          <a:effectRef idx="0"/>
          <a:fontRef idx="minor"/>
        </p:style>
      </p:sp>
      <p:sp>
        <p:nvSpPr>
          <p:cNvPr id="1980" name="CustomShape 26"/>
          <p:cNvSpPr/>
          <p:nvPr/>
        </p:nvSpPr>
        <p:spPr>
          <a:xfrm>
            <a:off x="2425320" y="1652040"/>
            <a:ext cx="176400" cy="51840"/>
          </a:xfrm>
          <a:prstGeom prst="rect">
            <a:avLst/>
          </a:prstGeom>
          <a:solidFill>
            <a:schemeClr val="bg1">
              <a:lumMod val="75000"/>
            </a:schemeClr>
          </a:solidFill>
          <a:ln w="9360">
            <a:solidFill>
              <a:schemeClr val="tx1"/>
            </a:solidFill>
            <a:miter/>
          </a:ln>
        </p:spPr>
        <p:style>
          <a:lnRef idx="0"/>
          <a:fillRef idx="0"/>
          <a:effectRef idx="0"/>
          <a:fontRef idx="minor"/>
        </p:style>
      </p:sp>
      <p:sp>
        <p:nvSpPr>
          <p:cNvPr id="1981" name="CustomShape 27"/>
          <p:cNvSpPr/>
          <p:nvPr/>
        </p:nvSpPr>
        <p:spPr>
          <a:xfrm>
            <a:off x="2770920" y="1652040"/>
            <a:ext cx="176400" cy="51840"/>
          </a:xfrm>
          <a:prstGeom prst="rect">
            <a:avLst/>
          </a:prstGeom>
          <a:solidFill>
            <a:schemeClr val="bg1">
              <a:lumMod val="75000"/>
            </a:schemeClr>
          </a:solidFill>
          <a:ln w="9360">
            <a:solidFill>
              <a:schemeClr val="tx1"/>
            </a:solidFill>
            <a:miter/>
          </a:ln>
        </p:spPr>
        <p:style>
          <a:lnRef idx="0"/>
          <a:fillRef idx="0"/>
          <a:effectRef idx="0"/>
          <a:fontRef idx="minor"/>
        </p:style>
      </p:sp>
      <p:sp>
        <p:nvSpPr>
          <p:cNvPr id="1982" name="CustomShape 28"/>
          <p:cNvSpPr/>
          <p:nvPr/>
        </p:nvSpPr>
        <p:spPr>
          <a:xfrm rot="5400000">
            <a:off x="806040" y="1614960"/>
            <a:ext cx="95400" cy="720"/>
          </a:xfrm>
          <a:custGeom>
            <a:avLst/>
            <a:gdLst/>
            <a:ahLst/>
            <a:rect l="l" t="t" r="r" b="b"/>
            <a:pathLst>
              <a:path w="21600" h="21600">
                <a:moveTo>
                  <a:pt x="0" y="0"/>
                </a:moveTo>
                <a:lnTo>
                  <a:pt x="21600" y="21600"/>
                </a:lnTo>
              </a:path>
            </a:pathLst>
          </a:custGeom>
          <a:noFill/>
          <a:ln w="15840">
            <a:solidFill>
              <a:schemeClr val="tx2"/>
            </a:solidFill>
            <a:round/>
            <a:tailEnd len="med" type="arrow" w="med"/>
          </a:ln>
        </p:spPr>
        <p:style>
          <a:lnRef idx="1">
            <a:schemeClr val="accent1"/>
          </a:lnRef>
          <a:fillRef idx="0">
            <a:schemeClr val="accent1"/>
          </a:fillRef>
          <a:effectRef idx="0">
            <a:schemeClr val="accent1"/>
          </a:effectRef>
          <a:fontRef idx="minor"/>
        </p:style>
      </p:sp>
      <p:sp>
        <p:nvSpPr>
          <p:cNvPr id="1983" name="CustomShape 29"/>
          <p:cNvSpPr/>
          <p:nvPr/>
        </p:nvSpPr>
        <p:spPr>
          <a:xfrm>
            <a:off x="142200" y="1207440"/>
            <a:ext cx="1693080" cy="333000"/>
          </a:xfrm>
          <a:prstGeom prst="rect">
            <a:avLst/>
          </a:prstGeom>
          <a:noFill/>
          <a:ln w="9360">
            <a:noFill/>
          </a:ln>
        </p:spPr>
        <p:style>
          <a:lnRef idx="0"/>
          <a:fillRef idx="0"/>
          <a:effectRef idx="0"/>
          <a:fontRef idx="minor"/>
        </p:style>
        <p:txBody>
          <a:bodyPr lIns="90000" rIns="90000" tIns="45000" bIns="45000"/>
          <a:p>
            <a:pPr>
              <a:lnSpc>
                <a:spcPct val="100000"/>
              </a:lnSpc>
            </a:pPr>
            <a:r>
              <a:rPr b="1" lang="en-US" sz="1600" spc="-1" strike="noStrike">
                <a:solidFill>
                  <a:srgbClr val="000000"/>
                </a:solidFill>
                <a:uFill>
                  <a:solidFill>
                    <a:srgbClr val="ffffff"/>
                  </a:solidFill>
                </a:uFill>
                <a:latin typeface="Calibri"/>
              </a:rPr>
              <a:t>Guard Rings</a:t>
            </a:r>
            <a:endParaRPr lang="en-US" sz="1800" spc="-1" strike="noStrike">
              <a:solidFill>
                <a:srgbClr val="000000"/>
              </a:solidFill>
              <a:uFill>
                <a:solidFill>
                  <a:srgbClr val="ffffff"/>
                </a:solidFill>
              </a:uFill>
              <a:latin typeface="Arial"/>
            </a:endParaRPr>
          </a:p>
        </p:txBody>
      </p:sp>
      <p:sp>
        <p:nvSpPr>
          <p:cNvPr id="1984" name="Line 30"/>
          <p:cNvSpPr/>
          <p:nvPr/>
        </p:nvSpPr>
        <p:spPr>
          <a:xfrm flipH="1">
            <a:off x="848880" y="1432080"/>
            <a:ext cx="64800" cy="13932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1985" name="CustomShape 31"/>
          <p:cNvSpPr/>
          <p:nvPr/>
        </p:nvSpPr>
        <p:spPr>
          <a:xfrm rot="5400000">
            <a:off x="529200" y="1609920"/>
            <a:ext cx="119160" cy="720"/>
          </a:xfrm>
          <a:custGeom>
            <a:avLst/>
            <a:gdLst/>
            <a:ahLst/>
            <a:rect l="l" t="t" r="r" b="b"/>
            <a:pathLst>
              <a:path w="21600" h="21600">
                <a:moveTo>
                  <a:pt x="0" y="0"/>
                </a:moveTo>
                <a:lnTo>
                  <a:pt x="21600" y="21600"/>
                </a:lnTo>
              </a:path>
            </a:pathLst>
          </a:custGeom>
          <a:noFill/>
          <a:ln w="15840">
            <a:solidFill>
              <a:schemeClr val="tx2"/>
            </a:solidFill>
            <a:round/>
            <a:tailEnd len="med" type="arrow" w="med"/>
          </a:ln>
        </p:spPr>
        <p:style>
          <a:lnRef idx="1">
            <a:schemeClr val="accent1"/>
          </a:lnRef>
          <a:fillRef idx="0">
            <a:schemeClr val="accent1"/>
          </a:fillRef>
          <a:effectRef idx="0">
            <a:schemeClr val="accent1"/>
          </a:effectRef>
          <a:fontRef idx="minor"/>
        </p:style>
      </p:sp>
      <p:sp>
        <p:nvSpPr>
          <p:cNvPr id="1986" name="Line 32"/>
          <p:cNvSpPr/>
          <p:nvPr/>
        </p:nvSpPr>
        <p:spPr>
          <a:xfrm flipV="1">
            <a:off x="586440" y="1424520"/>
            <a:ext cx="219240" cy="13140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1987" name="CustomShape 33"/>
          <p:cNvSpPr/>
          <p:nvPr/>
        </p:nvSpPr>
        <p:spPr>
          <a:xfrm>
            <a:off x="797400" y="1871640"/>
            <a:ext cx="1817640" cy="333000"/>
          </a:xfrm>
          <a:prstGeom prst="rect">
            <a:avLst/>
          </a:prstGeom>
          <a:noFill/>
          <a:ln w="9360">
            <a:noFill/>
          </a:ln>
        </p:spPr>
        <p:style>
          <a:lnRef idx="0"/>
          <a:fillRef idx="0"/>
          <a:effectRef idx="0"/>
          <a:fontRef idx="minor"/>
        </p:style>
        <p:txBody>
          <a:bodyPr lIns="90000" rIns="90000" tIns="45000" bIns="45000"/>
          <a:p>
            <a:pPr>
              <a:lnSpc>
                <a:spcPct val="100000"/>
              </a:lnSpc>
            </a:pPr>
            <a:r>
              <a:rPr b="1" lang="en-US" sz="1600" spc="-1" strike="noStrike">
                <a:solidFill>
                  <a:srgbClr val="000000"/>
                </a:solidFill>
                <a:uFill>
                  <a:solidFill>
                    <a:srgbClr val="ffffff"/>
                  </a:solidFill>
                </a:uFill>
                <a:latin typeface="Calibri"/>
              </a:rPr>
              <a:t>p-stop </a:t>
            </a:r>
            <a:endParaRPr lang="en-US" sz="1800" spc="-1" strike="noStrike">
              <a:solidFill>
                <a:srgbClr val="000000"/>
              </a:solidFill>
              <a:uFill>
                <a:solidFill>
                  <a:srgbClr val="ffffff"/>
                </a:solidFill>
              </a:uFill>
              <a:latin typeface="Arial"/>
            </a:endParaRPr>
          </a:p>
        </p:txBody>
      </p:sp>
      <p:sp>
        <p:nvSpPr>
          <p:cNvPr id="1988" name="CustomShape 34"/>
          <p:cNvSpPr/>
          <p:nvPr/>
        </p:nvSpPr>
        <p:spPr>
          <a:xfrm flipH="1" flipV="1" rot="5400000">
            <a:off x="1222560" y="1834560"/>
            <a:ext cx="146160" cy="360"/>
          </a:xfrm>
          <a:custGeom>
            <a:avLst/>
            <a:gdLst/>
            <a:ahLst/>
            <a:rect l="l" t="t" r="r" b="b"/>
            <a:pathLst>
              <a:path w="21600" h="21600">
                <a:moveTo>
                  <a:pt x="0" y="0"/>
                </a:moveTo>
                <a:lnTo>
                  <a:pt x="21600" y="21600"/>
                </a:lnTo>
              </a:path>
            </a:pathLst>
          </a:custGeom>
          <a:noFill/>
          <a:ln w="15840">
            <a:solidFill>
              <a:schemeClr val="tx2"/>
            </a:solidFill>
            <a:round/>
            <a:tailEnd len="med" type="arrow" w="med"/>
          </a:ln>
        </p:spPr>
        <p:style>
          <a:lnRef idx="1">
            <a:schemeClr val="accent1"/>
          </a:lnRef>
          <a:fillRef idx="0">
            <a:schemeClr val="accent1"/>
          </a:fillRef>
          <a:effectRef idx="0">
            <a:schemeClr val="accent1"/>
          </a:effectRef>
          <a:fontRef idx="minor"/>
        </p:style>
      </p:sp>
      <p:sp>
        <p:nvSpPr>
          <p:cNvPr id="1989" name="CustomShape 35"/>
          <p:cNvSpPr/>
          <p:nvPr/>
        </p:nvSpPr>
        <p:spPr>
          <a:xfrm>
            <a:off x="2991960" y="2489040"/>
            <a:ext cx="542160" cy="333000"/>
          </a:xfrm>
          <a:prstGeom prst="rect">
            <a:avLst/>
          </a:prstGeom>
          <a:noFill/>
          <a:ln w="9360">
            <a:noFill/>
          </a:ln>
        </p:spPr>
        <p:style>
          <a:lnRef idx="0"/>
          <a:fillRef idx="0"/>
          <a:effectRef idx="0"/>
          <a:fontRef idx="minor"/>
        </p:style>
        <p:txBody>
          <a:bodyPr lIns="90000" rIns="90000" tIns="45000" bIns="45000"/>
          <a:p>
            <a:pPr>
              <a:lnSpc>
                <a:spcPct val="100000"/>
              </a:lnSpc>
            </a:pPr>
            <a:r>
              <a:rPr b="1" lang="en-US" sz="1600" spc="-1" strike="noStrike">
                <a:solidFill>
                  <a:srgbClr val="000000"/>
                </a:solidFill>
                <a:uFill>
                  <a:solidFill>
                    <a:srgbClr val="ffffff"/>
                  </a:solidFill>
                </a:uFill>
                <a:latin typeface="Calibri"/>
              </a:rPr>
              <a:t>p</a:t>
            </a:r>
            <a:r>
              <a:rPr b="1" lang="en-US" sz="1600" spc="-1" strike="noStrike" baseline="30000">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1990" name="CustomShape 36"/>
          <p:cNvSpPr/>
          <p:nvPr/>
        </p:nvSpPr>
        <p:spPr>
          <a:xfrm>
            <a:off x="200520" y="3436920"/>
            <a:ext cx="3218760" cy="2664000"/>
          </a:xfrm>
          <a:prstGeom prst="rect">
            <a:avLst/>
          </a:prstGeom>
          <a:noFill/>
          <a:ln>
            <a:noFill/>
          </a:ln>
        </p:spPr>
        <p:style>
          <a:lnRef idx="0"/>
          <a:fillRef idx="0"/>
          <a:effectRef idx="0"/>
          <a:fontRef idx="minor"/>
        </p:style>
        <p:txBody>
          <a:bodyPr rIns="141480"/>
          <a:p>
            <a:pPr>
              <a:lnSpc>
                <a:spcPct val="100000"/>
              </a:lnSpc>
            </a:pPr>
            <a:r>
              <a:rPr b="1" lang="en-US" sz="1800" spc="-1" strike="noStrike">
                <a:solidFill>
                  <a:srgbClr val="000000"/>
                </a:solidFill>
                <a:uFill>
                  <a:solidFill>
                    <a:srgbClr val="ffffff"/>
                  </a:solidFill>
                </a:uFill>
                <a:latin typeface="Gill Sans"/>
                <a:ea typeface="MS PGothic"/>
              </a:rPr>
              <a:t>Planar Sensors</a:t>
            </a:r>
            <a:endParaRPr lang="en-US" sz="3200" spc="-1" strike="noStrike">
              <a:solidFill>
                <a:srgbClr val="000000"/>
              </a:solidFill>
              <a:uFill>
                <a:solidFill>
                  <a:srgbClr val="ffffff"/>
                </a:solidFill>
              </a:uFill>
              <a:latin typeface="Arial"/>
            </a:endParaRPr>
          </a:p>
          <a:p>
            <a:pPr marL="177840" indent="-177480">
              <a:lnSpc>
                <a:spcPct val="100000"/>
              </a:lnSpc>
              <a:buClr>
                <a:srgbClr val="000000"/>
              </a:buClr>
              <a:buSzPct val="93000"/>
              <a:buFont typeface="Arial"/>
              <a:buChar char="•"/>
            </a:pPr>
            <a:r>
              <a:rPr lang="en-US" sz="1600" spc="-1" strike="noStrike">
                <a:solidFill>
                  <a:srgbClr val="000000"/>
                </a:solidFill>
                <a:uFill>
                  <a:solidFill>
                    <a:srgbClr val="ffffff"/>
                  </a:solidFill>
                </a:uFill>
                <a:latin typeface="Gill Sans"/>
                <a:ea typeface="MS PGothic"/>
              </a:rPr>
              <a:t>“</a:t>
            </a:r>
            <a:r>
              <a:rPr lang="en-US" sz="1600" spc="-1" strike="noStrike">
                <a:solidFill>
                  <a:srgbClr val="000000"/>
                </a:solidFill>
                <a:uFill>
                  <a:solidFill>
                    <a:srgbClr val="ffffff"/>
                  </a:solidFill>
                </a:uFill>
                <a:latin typeface="Gill Sans"/>
                <a:ea typeface="MS PGothic"/>
              </a:rPr>
              <a:t>Classic” sensor design</a:t>
            </a:r>
            <a:endParaRPr lang="en-US" sz="3200" spc="-1" strike="noStrike">
              <a:solidFill>
                <a:srgbClr val="000000"/>
              </a:solidFill>
              <a:uFill>
                <a:solidFill>
                  <a:srgbClr val="ffffff"/>
                </a:solidFill>
              </a:uFill>
              <a:latin typeface="Arial"/>
            </a:endParaRPr>
          </a:p>
          <a:p>
            <a:pPr marL="177840" indent="-177480">
              <a:lnSpc>
                <a:spcPct val="100000"/>
              </a:lnSpc>
              <a:buClr>
                <a:srgbClr val="000000"/>
              </a:buClr>
              <a:buSzPct val="93000"/>
              <a:buFont typeface="Arial"/>
              <a:buChar char="•"/>
            </a:pPr>
            <a:r>
              <a:rPr lang="en-US" sz="1600" spc="-1" strike="noStrike">
                <a:solidFill>
                  <a:srgbClr val="000000"/>
                </a:solidFill>
                <a:uFill>
                  <a:solidFill>
                    <a:srgbClr val="ffffff"/>
                  </a:solidFill>
                </a:uFill>
                <a:latin typeface="Gill Sans"/>
                <a:ea typeface="MS PGothic"/>
              </a:rPr>
              <a:t>Oxygenated n-in-n or n-in-p FZ</a:t>
            </a:r>
            <a:endParaRPr lang="en-US" sz="3200" spc="-1" strike="noStrike">
              <a:solidFill>
                <a:srgbClr val="000000"/>
              </a:solidFill>
              <a:uFill>
                <a:solidFill>
                  <a:srgbClr val="ffffff"/>
                </a:solidFill>
              </a:uFill>
              <a:latin typeface="Arial"/>
            </a:endParaRPr>
          </a:p>
          <a:p>
            <a:pPr marL="399960">
              <a:lnSpc>
                <a:spcPct val="100000"/>
              </a:lnSpc>
            </a:pPr>
            <a:r>
              <a:rPr lang="en-US" sz="1200" spc="-1" strike="noStrike">
                <a:solidFill>
                  <a:srgbClr val="052801"/>
                </a:solidFill>
                <a:uFill>
                  <a:solidFill>
                    <a:srgbClr val="ffffff"/>
                  </a:solidFill>
                </a:uFill>
                <a:latin typeface="Gill Sans"/>
                <a:ea typeface="MS PGothic"/>
              </a:rPr>
              <a:t>100-150μm thick (inner layers)</a:t>
            </a:r>
            <a:endParaRPr lang="en-US" sz="3200" spc="-1" strike="noStrike">
              <a:solidFill>
                <a:srgbClr val="000000"/>
              </a:solidFill>
              <a:uFill>
                <a:solidFill>
                  <a:srgbClr val="ffffff"/>
                </a:solidFill>
              </a:uFill>
              <a:latin typeface="Arial"/>
            </a:endParaRPr>
          </a:p>
          <a:p>
            <a:pPr marL="399960">
              <a:lnSpc>
                <a:spcPct val="100000"/>
              </a:lnSpc>
            </a:pPr>
            <a:r>
              <a:rPr lang="en-US" sz="1200" spc="-1" strike="noStrike">
                <a:solidFill>
                  <a:srgbClr val="052801"/>
                </a:solidFill>
                <a:uFill>
                  <a:solidFill>
                    <a:srgbClr val="ffffff"/>
                  </a:solidFill>
                </a:uFill>
                <a:latin typeface="Gill Sans"/>
                <a:ea typeface="MS PGothic"/>
              </a:rPr>
              <a:t>200-250μm thick (outer layers)</a:t>
            </a:r>
            <a:endParaRPr lang="en-US" sz="3200" spc="-1" strike="noStrike">
              <a:solidFill>
                <a:srgbClr val="000000"/>
              </a:solidFill>
              <a:uFill>
                <a:solidFill>
                  <a:srgbClr val="ffffff"/>
                </a:solidFill>
              </a:uFill>
              <a:latin typeface="Arial"/>
            </a:endParaRPr>
          </a:p>
          <a:p>
            <a:pPr marL="399960">
              <a:lnSpc>
                <a:spcPct val="100000"/>
              </a:lnSpc>
            </a:pPr>
            <a:r>
              <a:rPr lang="en-US" sz="1200" spc="-1" strike="noStrike">
                <a:solidFill>
                  <a:srgbClr val="052801"/>
                </a:solidFill>
                <a:uFill>
                  <a:solidFill>
                    <a:srgbClr val="ffffff"/>
                  </a:solidFill>
                </a:uFill>
                <a:latin typeface="Gill Sans"/>
                <a:ea typeface="MS PGothic"/>
              </a:rPr>
              <a:t>100-200μm thick (disc layers)</a:t>
            </a:r>
            <a:endParaRPr lang="en-US" sz="3200" spc="-1" strike="noStrike">
              <a:solidFill>
                <a:srgbClr val="000000"/>
              </a:solidFill>
              <a:uFill>
                <a:solidFill>
                  <a:srgbClr val="ffffff"/>
                </a:solidFill>
              </a:uFill>
              <a:latin typeface="Arial"/>
            </a:endParaRPr>
          </a:p>
          <a:p>
            <a:pPr marL="177840" indent="-177480">
              <a:lnSpc>
                <a:spcPct val="100000"/>
              </a:lnSpc>
              <a:buClr>
                <a:srgbClr val="000000"/>
              </a:buClr>
              <a:buSzPct val="93000"/>
              <a:buFont typeface="Arial"/>
              <a:buChar char="•"/>
            </a:pPr>
            <a:r>
              <a:rPr lang="en-US" sz="1600" spc="-1" strike="noStrike">
                <a:solidFill>
                  <a:srgbClr val="000000"/>
                </a:solidFill>
                <a:uFill>
                  <a:solidFill>
                    <a:srgbClr val="ffffff"/>
                  </a:solidFill>
                </a:uFill>
                <a:latin typeface="Gill Sans"/>
                <a:ea typeface="MS PGothic"/>
              </a:rPr>
              <a:t>Radiation hardness proven up to 2.4×10</a:t>
            </a:r>
            <a:r>
              <a:rPr lang="en-US" sz="1600" spc="-1" strike="noStrike" baseline="32000">
                <a:solidFill>
                  <a:srgbClr val="000000"/>
                </a:solidFill>
                <a:uFill>
                  <a:solidFill>
                    <a:srgbClr val="ffffff"/>
                  </a:solidFill>
                </a:uFill>
                <a:latin typeface="Gill Sans"/>
                <a:ea typeface="MS PGothic"/>
              </a:rPr>
              <a:t>16</a:t>
            </a:r>
            <a:r>
              <a:rPr lang="en-US" sz="1600" spc="-1" strike="noStrike">
                <a:solidFill>
                  <a:srgbClr val="000000"/>
                </a:solidFill>
                <a:uFill>
                  <a:solidFill>
                    <a:srgbClr val="ffffff"/>
                  </a:solidFill>
                </a:uFill>
                <a:latin typeface="Gill Sans"/>
                <a:ea typeface="MS PGothic"/>
              </a:rPr>
              <a:t> p/cm</a:t>
            </a:r>
            <a:r>
              <a:rPr lang="en-US" sz="1600" spc="-1" strike="noStrike" baseline="32000">
                <a:solidFill>
                  <a:srgbClr val="000000"/>
                </a:solidFill>
                <a:uFill>
                  <a:solidFill>
                    <a:srgbClr val="ffffff"/>
                  </a:solidFill>
                </a:uFill>
                <a:latin typeface="Gill Sans"/>
                <a:ea typeface="MS PGothic"/>
              </a:rPr>
              <a:t>2</a:t>
            </a:r>
            <a:endParaRPr lang="en-US" sz="3200" spc="-1" strike="noStrike">
              <a:solidFill>
                <a:srgbClr val="000000"/>
              </a:solidFill>
              <a:uFill>
                <a:solidFill>
                  <a:srgbClr val="ffffff"/>
                </a:solidFill>
              </a:uFill>
              <a:latin typeface="Arial"/>
            </a:endParaRPr>
          </a:p>
          <a:p>
            <a:pPr marL="177840" indent="-177480">
              <a:lnSpc>
                <a:spcPct val="100000"/>
              </a:lnSpc>
              <a:buClr>
                <a:srgbClr val="000000"/>
              </a:buClr>
              <a:buSzPct val="93000"/>
              <a:buFont typeface="Arial"/>
              <a:buChar char="•"/>
            </a:pPr>
            <a:r>
              <a:rPr lang="en-US" sz="1600" spc="-1" strike="noStrike">
                <a:solidFill>
                  <a:srgbClr val="000000"/>
                </a:solidFill>
                <a:uFill>
                  <a:solidFill>
                    <a:srgbClr val="ffffff"/>
                  </a:solidFill>
                </a:uFill>
                <a:latin typeface="Gill Sans"/>
                <a:ea typeface="MS PGothic"/>
              </a:rPr>
              <a:t>HV &gt;1000 V needed</a:t>
            </a:r>
            <a:endParaRPr lang="en-US" sz="3200" spc="-1" strike="noStrike">
              <a:solidFill>
                <a:srgbClr val="000000"/>
              </a:solidFill>
              <a:uFill>
                <a:solidFill>
                  <a:srgbClr val="ffffff"/>
                </a:solidFill>
              </a:uFill>
              <a:latin typeface="Arial"/>
            </a:endParaRPr>
          </a:p>
        </p:txBody>
      </p:sp>
      <p:pic>
        <p:nvPicPr>
          <p:cNvPr id="1991" name="Picture 11" descr=""/>
          <p:cNvPicPr/>
          <p:nvPr/>
        </p:nvPicPr>
        <p:blipFill>
          <a:blip r:embed="rId1"/>
          <a:srcRect l="0" t="27898" r="49279" b="20737"/>
          <a:stretch/>
        </p:blipFill>
        <p:spPr>
          <a:xfrm>
            <a:off x="3548520" y="1242000"/>
            <a:ext cx="2615760" cy="2047680"/>
          </a:xfrm>
          <a:prstGeom prst="rect">
            <a:avLst/>
          </a:prstGeom>
          <a:ln>
            <a:noFill/>
          </a:ln>
        </p:spPr>
      </p:pic>
      <p:sp>
        <p:nvSpPr>
          <p:cNvPr id="1992" name="CustomShape 37"/>
          <p:cNvSpPr/>
          <p:nvPr/>
        </p:nvSpPr>
        <p:spPr>
          <a:xfrm>
            <a:off x="3420000" y="3429000"/>
            <a:ext cx="2751120" cy="300060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uFill>
                  <a:solidFill>
                    <a:srgbClr val="ffffff"/>
                  </a:solidFill>
                </a:uFill>
                <a:latin typeface="Gill Sans"/>
                <a:ea typeface="MS PGothic"/>
              </a:rPr>
              <a:t>3D Silicon</a:t>
            </a:r>
            <a:endParaRPr lang="en-US" sz="1800" spc="-1" strike="noStrike">
              <a:solidFill>
                <a:srgbClr val="000000"/>
              </a:solidFill>
              <a:uFill>
                <a:solidFill>
                  <a:srgbClr val="ffffff"/>
                </a:solidFill>
              </a:uFill>
              <a:latin typeface="Arial"/>
            </a:endParaRPr>
          </a:p>
          <a:p>
            <a:pPr marL="177840" indent="-177480">
              <a:lnSpc>
                <a:spcPct val="100000"/>
              </a:lnSpc>
              <a:buClr>
                <a:srgbClr val="000000"/>
              </a:buClr>
              <a:buFont typeface="Arial"/>
              <a:buChar char="•"/>
            </a:pPr>
            <a:r>
              <a:rPr lang="en-US" sz="1600" spc="-1" strike="noStrike">
                <a:solidFill>
                  <a:srgbClr val="000000"/>
                </a:solidFill>
                <a:uFill>
                  <a:solidFill>
                    <a:srgbClr val="ffffff"/>
                  </a:solidFill>
                </a:uFill>
                <a:latin typeface="Gill Sans"/>
                <a:ea typeface="MS PGothic"/>
              </a:rPr>
              <a:t>Electrodes are columns processed into detector bulk </a:t>
            </a:r>
            <a:endParaRPr lang="en-US" sz="1800" spc="-1" strike="noStrike">
              <a:solidFill>
                <a:srgbClr val="000000"/>
              </a:solidFill>
              <a:uFill>
                <a:solidFill>
                  <a:srgbClr val="ffffff"/>
                </a:solidFill>
              </a:uFill>
              <a:latin typeface="Arial"/>
            </a:endParaRPr>
          </a:p>
          <a:p>
            <a:pPr marL="177840" indent="-177480">
              <a:lnSpc>
                <a:spcPct val="100000"/>
              </a:lnSpc>
              <a:buClr>
                <a:srgbClr val="000000"/>
              </a:buClr>
              <a:buFont typeface="Arial"/>
              <a:buChar char="•"/>
            </a:pPr>
            <a:r>
              <a:rPr lang="en-US" sz="1600" spc="-1" strike="noStrike">
                <a:solidFill>
                  <a:srgbClr val="000000"/>
                </a:solidFill>
                <a:uFill>
                  <a:solidFill>
                    <a:srgbClr val="ffffff"/>
                  </a:solidFill>
                </a:uFill>
                <a:latin typeface="Gill Sans"/>
                <a:ea typeface="MS PGothic"/>
              </a:rPr>
              <a:t>Max. drift and depletion distance set by electrode spacing</a:t>
            </a:r>
            <a:endParaRPr lang="en-US" sz="1800" spc="-1" strike="noStrike">
              <a:solidFill>
                <a:srgbClr val="000000"/>
              </a:solidFill>
              <a:uFill>
                <a:solidFill>
                  <a:srgbClr val="ffffff"/>
                </a:solidFill>
              </a:uFill>
              <a:latin typeface="Arial"/>
            </a:endParaRPr>
          </a:p>
          <a:p>
            <a:pPr marL="177840" indent="-177480">
              <a:lnSpc>
                <a:spcPct val="100000"/>
              </a:lnSpc>
              <a:buClr>
                <a:srgbClr val="000000"/>
              </a:buClr>
              <a:buFont typeface="Arial"/>
              <a:buChar char="•"/>
            </a:pPr>
            <a:r>
              <a:rPr lang="en-US" sz="1600" spc="-1" strike="noStrike">
                <a:solidFill>
                  <a:srgbClr val="000000"/>
                </a:solidFill>
                <a:uFill>
                  <a:solidFill>
                    <a:srgbClr val="ffffff"/>
                  </a:solidFill>
                </a:uFill>
                <a:latin typeface="Gill Sans"/>
                <a:ea typeface="MS PGothic"/>
              </a:rPr>
              <a:t>Reduced collection time and depletion voltage</a:t>
            </a:r>
            <a:endParaRPr lang="en-US" sz="1800" spc="-1" strike="noStrike">
              <a:solidFill>
                <a:srgbClr val="000000"/>
              </a:solidFill>
              <a:uFill>
                <a:solidFill>
                  <a:srgbClr val="ffffff"/>
                </a:solidFill>
              </a:uFill>
              <a:latin typeface="Arial"/>
            </a:endParaRPr>
          </a:p>
          <a:p>
            <a:pPr marL="177840" indent="-177480">
              <a:lnSpc>
                <a:spcPct val="100000"/>
              </a:lnSpc>
              <a:buClr>
                <a:srgbClr val="000000"/>
              </a:buClr>
              <a:buFont typeface="Arial"/>
              <a:buChar char="•"/>
            </a:pPr>
            <a:r>
              <a:rPr lang="en-US" sz="1600" spc="-1" strike="noStrike">
                <a:solidFill>
                  <a:srgbClr val="000000"/>
                </a:solidFill>
                <a:uFill>
                  <a:solidFill>
                    <a:srgbClr val="ffffff"/>
                  </a:solidFill>
                </a:uFill>
                <a:latin typeface="Gill Sans"/>
                <a:ea typeface="MS PGothic"/>
              </a:rPr>
              <a:t>Part of IBL 3D</a:t>
            </a:r>
            <a:endParaRPr lang="en-US" sz="1800" spc="-1" strike="noStrike">
              <a:solidFill>
                <a:srgbClr val="000000"/>
              </a:solidFill>
              <a:uFill>
                <a:solidFill>
                  <a:srgbClr val="ffffff"/>
                </a:solidFill>
              </a:uFill>
              <a:latin typeface="Arial"/>
            </a:endParaRPr>
          </a:p>
        </p:txBody>
      </p:sp>
      <p:pic>
        <p:nvPicPr>
          <p:cNvPr id="1993" name="Picture 48" descr=""/>
          <p:cNvPicPr/>
          <p:nvPr/>
        </p:nvPicPr>
        <p:blipFill>
          <a:blip r:embed="rId2"/>
          <a:stretch/>
        </p:blipFill>
        <p:spPr>
          <a:xfrm>
            <a:off x="6571080" y="1761840"/>
            <a:ext cx="2115360" cy="1398600"/>
          </a:xfrm>
          <a:prstGeom prst="rect">
            <a:avLst/>
          </a:prstGeom>
          <a:ln>
            <a:noFill/>
          </a:ln>
        </p:spPr>
      </p:pic>
      <p:pic>
        <p:nvPicPr>
          <p:cNvPr id="1994" name="Picture 2" descr=""/>
          <p:cNvPicPr/>
          <p:nvPr/>
        </p:nvPicPr>
        <p:blipFill>
          <a:blip r:embed="rId3"/>
          <a:stretch/>
        </p:blipFill>
        <p:spPr>
          <a:xfrm>
            <a:off x="7748640" y="1207440"/>
            <a:ext cx="1395000" cy="1100520"/>
          </a:xfrm>
          <a:prstGeom prst="rect">
            <a:avLst/>
          </a:prstGeom>
          <a:ln>
            <a:noFill/>
          </a:ln>
        </p:spPr>
      </p:pic>
      <p:sp>
        <p:nvSpPr>
          <p:cNvPr id="1995" name="CustomShape 38"/>
          <p:cNvSpPr/>
          <p:nvPr/>
        </p:nvSpPr>
        <p:spPr>
          <a:xfrm>
            <a:off x="6363720" y="3446640"/>
            <a:ext cx="2843640" cy="2379600"/>
          </a:xfrm>
          <a:prstGeom prst="rect">
            <a:avLst/>
          </a:prstGeom>
          <a:noFill/>
          <a:ln>
            <a:noFill/>
          </a:ln>
        </p:spPr>
        <p:style>
          <a:lnRef idx="0"/>
          <a:fillRef idx="0"/>
          <a:effectRef idx="0"/>
          <a:fontRef idx="minor"/>
        </p:style>
        <p:txBody>
          <a:bodyPr lIns="90000" rIns="90000" tIns="45000" bIns="45000"/>
          <a:p>
            <a:pPr>
              <a:lnSpc>
                <a:spcPct val="110000"/>
              </a:lnSpc>
            </a:pPr>
            <a:r>
              <a:rPr b="1" lang="en-US" sz="1800" spc="-1" strike="noStrike">
                <a:solidFill>
                  <a:srgbClr val="000000"/>
                </a:solidFill>
                <a:uFill>
                  <a:solidFill>
                    <a:srgbClr val="ffffff"/>
                  </a:solidFill>
                </a:uFill>
                <a:latin typeface="Gill Sans"/>
                <a:ea typeface="MS PGothic"/>
              </a:rPr>
              <a:t>Diamond</a:t>
            </a:r>
            <a:endParaRPr lang="en-US" sz="1800" spc="-1" strike="noStrike">
              <a:solidFill>
                <a:srgbClr val="000000"/>
              </a:solidFill>
              <a:uFill>
                <a:solidFill>
                  <a:srgbClr val="ffffff"/>
                </a:solidFill>
              </a:uFill>
              <a:latin typeface="Arial"/>
            </a:endParaRPr>
          </a:p>
          <a:p>
            <a:pPr marL="177840" indent="-177480">
              <a:lnSpc>
                <a:spcPct val="110000"/>
              </a:lnSpc>
              <a:buClr>
                <a:srgbClr val="000000"/>
              </a:buClr>
              <a:buFont typeface="Arial"/>
              <a:buChar char="•"/>
            </a:pPr>
            <a:r>
              <a:rPr lang="en-US" sz="1600" spc="-1" strike="noStrike">
                <a:solidFill>
                  <a:srgbClr val="000000"/>
                </a:solidFill>
                <a:uFill>
                  <a:solidFill>
                    <a:srgbClr val="ffffff"/>
                  </a:solidFill>
                </a:uFill>
                <a:latin typeface="Gill Sans"/>
                <a:ea typeface="MS PGothic"/>
              </a:rPr>
              <a:t>Intrinsic radiation tolerance, no cooling needed, BUT expensive</a:t>
            </a:r>
            <a:endParaRPr lang="en-US" sz="1800" spc="-1" strike="noStrike">
              <a:solidFill>
                <a:srgbClr val="000000"/>
              </a:solidFill>
              <a:uFill>
                <a:solidFill>
                  <a:srgbClr val="ffffff"/>
                </a:solidFill>
              </a:uFill>
              <a:latin typeface="Arial"/>
            </a:endParaRPr>
          </a:p>
          <a:p>
            <a:pPr marL="177840" indent="-177480">
              <a:lnSpc>
                <a:spcPct val="110000"/>
              </a:lnSpc>
              <a:buClr>
                <a:srgbClr val="000000"/>
              </a:buClr>
              <a:buFont typeface="Arial"/>
              <a:buChar char="•"/>
            </a:pPr>
            <a:r>
              <a:rPr lang="en-US" sz="1600" spc="-1" strike="noStrike">
                <a:solidFill>
                  <a:srgbClr val="000000"/>
                </a:solidFill>
                <a:uFill>
                  <a:solidFill>
                    <a:srgbClr val="ffffff"/>
                  </a:solidFill>
                </a:uFill>
                <a:latin typeface="Gill Sans"/>
                <a:ea typeface="MS PGothic"/>
              </a:rPr>
              <a:t>Used in ATLAS beam monitoring, current and replacement in 2014</a:t>
            </a:r>
            <a:endParaRPr lang="en-US" sz="1800" spc="-1" strike="noStrike">
              <a:solidFill>
                <a:srgbClr val="000000"/>
              </a:solidFill>
              <a:uFill>
                <a:solidFill>
                  <a:srgbClr val="ffffff"/>
                </a:solidFill>
              </a:uFill>
              <a:latin typeface="Arial"/>
            </a:endParaRPr>
          </a:p>
          <a:p>
            <a:pPr marL="177840" indent="-177480">
              <a:lnSpc>
                <a:spcPct val="110000"/>
              </a:lnSpc>
              <a:buClr>
                <a:srgbClr val="000000"/>
              </a:buClr>
              <a:buFont typeface="Arial"/>
              <a:buChar char="•"/>
            </a:pPr>
            <a:r>
              <a:rPr lang="en-US" sz="1600" spc="-1" strike="noStrike">
                <a:solidFill>
                  <a:srgbClr val="000000"/>
                </a:solidFill>
                <a:uFill>
                  <a:solidFill>
                    <a:srgbClr val="ffffff"/>
                  </a:solidFill>
                </a:uFill>
                <a:latin typeface="Gill Sans"/>
                <a:ea typeface="MS PGothic"/>
              </a:rPr>
              <a:t>Can be planar of 3D</a:t>
            </a:r>
            <a:endParaRPr lang="en-US" sz="1800" spc="-1" strike="noStrike">
              <a:solidFill>
                <a:srgbClr val="000000"/>
              </a:solidFill>
              <a:uFill>
                <a:solidFill>
                  <a:srgbClr val="ffffff"/>
                </a:solidFill>
              </a:uFill>
              <a:latin typeface="Arial"/>
            </a:endParaRPr>
          </a:p>
        </p:txBody>
      </p:sp>
      <p:sp>
        <p:nvSpPr>
          <p:cNvPr id="1996" name="CustomShape 39"/>
          <p:cNvSpPr/>
          <p:nvPr/>
        </p:nvSpPr>
        <p:spPr>
          <a:xfrm>
            <a:off x="6538680" y="29880"/>
            <a:ext cx="2858760" cy="303480"/>
          </a:xfrm>
          <a:prstGeom prst="rect">
            <a:avLst/>
          </a:prstGeom>
          <a:noFill/>
          <a:ln>
            <a:noFill/>
          </a:ln>
        </p:spPr>
        <p:style>
          <a:lnRef idx="0"/>
          <a:fillRef idx="0"/>
          <a:effectRef idx="0"/>
          <a:fontRef idx="minor"/>
        </p:style>
        <p:txBody>
          <a:bodyPr wrap="none" lIns="90000" rIns="90000" tIns="45000" bIns="45000"/>
          <a:p>
            <a:pPr>
              <a:lnSpc>
                <a:spcPct val="100000"/>
              </a:lnSpc>
            </a:pPr>
            <a:r>
              <a:rPr lang="en-US" sz="1400" spc="-1" strike="noStrike">
                <a:solidFill>
                  <a:srgbClr val="ff0000"/>
                </a:solidFill>
                <a:uFill>
                  <a:solidFill>
                    <a:srgbClr val="ffffff"/>
                  </a:solidFill>
                </a:uFill>
                <a:latin typeface="Gill Sans Light"/>
              </a:rPr>
              <a:t>Slide: S.McMahon, Oxford/RAL</a:t>
            </a:r>
            <a:endParaRPr lang="en-US" sz="1800" spc="-1" strike="noStrike">
              <a:solidFill>
                <a:srgbClr val="000000"/>
              </a:solidFill>
              <a:uFill>
                <a:solidFill>
                  <a:srgbClr val="ffffff"/>
                </a:solidFill>
              </a:uFill>
              <a:latin typeface="Arial"/>
            </a:endParaRPr>
          </a:p>
        </p:txBody>
      </p:sp>
    </p:spTree>
  </p:cSld>
</p:sld>
</file>

<file path=ppt/slides/slide10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997" name="Picture 53" descr=""/>
          <p:cNvPicPr/>
          <p:nvPr/>
        </p:nvPicPr>
        <p:blipFill>
          <a:blip r:embed="rId1"/>
          <a:stretch/>
        </p:blipFill>
        <p:spPr>
          <a:xfrm>
            <a:off x="5437800" y="1123560"/>
            <a:ext cx="3526200" cy="2274120"/>
          </a:xfrm>
          <a:prstGeom prst="rect">
            <a:avLst/>
          </a:prstGeom>
          <a:ln>
            <a:noFill/>
          </a:ln>
        </p:spPr>
      </p:pic>
      <p:sp>
        <p:nvSpPr>
          <p:cNvPr id="1998" name="CustomShape 1"/>
          <p:cNvSpPr/>
          <p:nvPr/>
        </p:nvSpPr>
        <p:spPr>
          <a:xfrm>
            <a:off x="5148000" y="1052640"/>
            <a:ext cx="724320" cy="277200"/>
          </a:xfrm>
          <a:prstGeom prst="rect">
            <a:avLst/>
          </a:prstGeom>
          <a:solidFill>
            <a:schemeClr val="bg1"/>
          </a:solidFill>
          <a:ln w="9360">
            <a:noFill/>
          </a:ln>
        </p:spPr>
        <p:style>
          <a:lnRef idx="0"/>
          <a:fillRef idx="0"/>
          <a:effectRef idx="0"/>
          <a:fontRef idx="minor"/>
        </p:style>
      </p:sp>
      <p:sp>
        <p:nvSpPr>
          <p:cNvPr id="1999" name="TextShape 2"/>
          <p:cNvSpPr txBox="1"/>
          <p:nvPr/>
        </p:nvSpPr>
        <p:spPr>
          <a:xfrm>
            <a:off x="179640" y="53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Active Sensors (CMOS)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000"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001"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002" name="TextShape 5"/>
          <p:cNvSpPr txBox="1"/>
          <p:nvPr/>
        </p:nvSpPr>
        <p:spPr>
          <a:xfrm>
            <a:off x="6553080" y="6520320"/>
            <a:ext cx="2133360" cy="364680"/>
          </a:xfrm>
          <a:prstGeom prst="rect">
            <a:avLst/>
          </a:prstGeom>
          <a:noFill/>
          <a:ln>
            <a:noFill/>
          </a:ln>
        </p:spPr>
        <p:txBody>
          <a:bodyPr anchor="ctr"/>
          <a:p>
            <a:pPr algn="r">
              <a:lnSpc>
                <a:spcPct val="100000"/>
              </a:lnSpc>
            </a:pPr>
            <a:fld id="{5E9B41A8-B338-44F6-B4DF-AE0516F8981A}"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2003" name="TextShape 6"/>
          <p:cNvSpPr txBox="1"/>
          <p:nvPr/>
        </p:nvSpPr>
        <p:spPr>
          <a:xfrm>
            <a:off x="395640" y="2925000"/>
            <a:ext cx="8229240" cy="3414960"/>
          </a:xfrm>
          <a:prstGeom prst="rect">
            <a:avLst/>
          </a:prstGeom>
          <a:noFill/>
          <a:ln>
            <a:noFill/>
          </a:ln>
        </p:spPr>
        <p:txBody>
          <a:bodyPr/>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Commercial process (8” or 12”)  </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Multiple candidate vendors</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Potentially cheaper processes available</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Smaller pitch due to separation between CMOS sensor/analog tier and digital tier</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Thin sensor (15-100um): less material and reduce cluster size at large eta</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Connectivity facilitated</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CMOS already realized in STAR experiment at RHIC</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CMOS will be used for the upgrade of the ITS for ALICE</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Important to demonstrate sufficient radiation tolerance for HL-LHC</a:t>
            </a:r>
            <a:endParaRPr lang="en-US" sz="3200" spc="-1" strike="noStrike">
              <a:solidFill>
                <a:srgbClr val="000000"/>
              </a:solidFill>
              <a:uFill>
                <a:solidFill>
                  <a:srgbClr val="ffffff"/>
                </a:solidFill>
              </a:uFill>
              <a:latin typeface="Gill Sans"/>
            </a:endParaRPr>
          </a:p>
        </p:txBody>
      </p:sp>
      <p:sp>
        <p:nvSpPr>
          <p:cNvPr id="2004" name="CustomShape 7"/>
          <p:cNvSpPr/>
          <p:nvPr/>
        </p:nvSpPr>
        <p:spPr>
          <a:xfrm>
            <a:off x="422280" y="1386720"/>
            <a:ext cx="4941360" cy="228420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uFill>
                  <a:solidFill>
                    <a:srgbClr val="ffffff"/>
                  </a:solidFill>
                </a:uFill>
                <a:latin typeface="Gill Sans"/>
              </a:rPr>
              <a:t>Driven by the need/hope for low cost large area detectors: more pixel layers in trackers, commercial available, less material, less power… but facing the rate/radiation challenges of the HL-LHC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Tree>
  </p:cSld>
</p:sld>
</file>

<file path=ppt/slides/slide10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05" name="TextShape 1"/>
          <p:cNvSpPr txBox="1"/>
          <p:nvPr/>
        </p:nvSpPr>
        <p:spPr>
          <a:xfrm>
            <a:off x="179640" y="77760"/>
            <a:ext cx="8784720" cy="1142640"/>
          </a:xfrm>
          <a:prstGeom prst="rect">
            <a:avLst/>
          </a:prstGeom>
          <a:noFill/>
          <a:ln>
            <a:noFill/>
          </a:ln>
        </p:spPr>
        <p:txBody>
          <a:bodyPr anchor="ctr"/>
          <a:p>
            <a:pPr algn="ctr">
              <a:lnSpc>
                <a:spcPct val="100000"/>
              </a:lnSpc>
            </a:pPr>
            <a:r>
              <a:rPr b="1" lang="en-US" sz="3200" spc="-1" strike="noStrike">
                <a:solidFill>
                  <a:srgbClr val="c0504d"/>
                </a:solidFill>
                <a:uFill>
                  <a:solidFill>
                    <a:srgbClr val="ffffff"/>
                  </a:solidFill>
                </a:uFill>
                <a:latin typeface="AmericanTypewriter"/>
              </a:rPr>
              <a:t>• </a:t>
            </a:r>
            <a:r>
              <a:rPr b="1" lang="en-US" sz="3200" spc="-1" strike="noStrike">
                <a:solidFill>
                  <a:srgbClr val="000000"/>
                </a:solidFill>
                <a:uFill>
                  <a:solidFill>
                    <a:srgbClr val="ffffff"/>
                  </a:solidFill>
                </a:uFill>
                <a:latin typeface="Gill Sans"/>
              </a:rPr>
              <a:t>Monolythic VS Smart Hybridization</a:t>
            </a:r>
            <a:r>
              <a:rPr b="1" lang="en-US" sz="32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006"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007"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008" name="TextShape 4"/>
          <p:cNvSpPr txBox="1"/>
          <p:nvPr/>
        </p:nvSpPr>
        <p:spPr>
          <a:xfrm>
            <a:off x="6553080" y="6520320"/>
            <a:ext cx="2133360" cy="364680"/>
          </a:xfrm>
          <a:prstGeom prst="rect">
            <a:avLst/>
          </a:prstGeom>
          <a:noFill/>
          <a:ln>
            <a:noFill/>
          </a:ln>
        </p:spPr>
        <p:txBody>
          <a:bodyPr anchor="ctr"/>
          <a:p>
            <a:pPr algn="r">
              <a:lnSpc>
                <a:spcPct val="100000"/>
              </a:lnSpc>
            </a:pPr>
            <a:fld id="{B24C6D55-1E7A-4589-AAC7-130A2E7B9E8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2009" name="Picture 11" descr=""/>
          <p:cNvPicPr/>
          <p:nvPr/>
        </p:nvPicPr>
        <p:blipFill>
          <a:blip r:embed="rId1"/>
          <a:srcRect l="0" t="12425" r="0" b="0"/>
          <a:stretch/>
        </p:blipFill>
        <p:spPr>
          <a:xfrm>
            <a:off x="6385680" y="1497600"/>
            <a:ext cx="2483280" cy="1166760"/>
          </a:xfrm>
          <a:prstGeom prst="rect">
            <a:avLst/>
          </a:prstGeom>
          <a:ln>
            <a:noFill/>
          </a:ln>
        </p:spPr>
      </p:pic>
      <p:pic>
        <p:nvPicPr>
          <p:cNvPr id="2010" name="Picture 18" descr=""/>
          <p:cNvPicPr/>
          <p:nvPr/>
        </p:nvPicPr>
        <p:blipFill>
          <a:blip r:embed="rId2"/>
          <a:stretch/>
        </p:blipFill>
        <p:spPr>
          <a:xfrm>
            <a:off x="3120480" y="1425240"/>
            <a:ext cx="2973960" cy="1622520"/>
          </a:xfrm>
          <a:prstGeom prst="rect">
            <a:avLst/>
          </a:prstGeom>
          <a:ln>
            <a:noFill/>
          </a:ln>
        </p:spPr>
      </p:pic>
      <p:sp>
        <p:nvSpPr>
          <p:cNvPr id="2011" name="CustomShape 5"/>
          <p:cNvSpPr/>
          <p:nvPr/>
        </p:nvSpPr>
        <p:spPr>
          <a:xfrm>
            <a:off x="4000320" y="2642760"/>
            <a:ext cx="879120" cy="425880"/>
          </a:xfrm>
          <a:prstGeom prst="rect">
            <a:avLst/>
          </a:prstGeom>
          <a:solidFill>
            <a:schemeClr val="bg1"/>
          </a:solidFill>
          <a:ln>
            <a:solidFill>
              <a:schemeClr val="bg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12" name="CustomShape 6"/>
          <p:cNvSpPr/>
          <p:nvPr/>
        </p:nvSpPr>
        <p:spPr>
          <a:xfrm>
            <a:off x="3169440" y="2414520"/>
            <a:ext cx="1201680" cy="72900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lang="en-US" sz="1400" spc="-1" strike="noStrike">
                <a:solidFill>
                  <a:srgbClr val="000000"/>
                </a:solidFill>
                <a:uFill>
                  <a:solidFill>
                    <a:srgbClr val="ffffff"/>
                  </a:solidFill>
                </a:uFill>
                <a:latin typeface="Calibri"/>
              </a:rPr>
              <a:t>Diode+preamp +discr.</a:t>
            </a:r>
            <a:endParaRPr lang="en-US" sz="1800" spc="-1" strike="noStrike">
              <a:solidFill>
                <a:srgbClr val="000000"/>
              </a:solidFill>
              <a:uFill>
                <a:solidFill>
                  <a:srgbClr val="ffffff"/>
                </a:solidFill>
              </a:uFill>
              <a:latin typeface="Arial"/>
            </a:endParaRPr>
          </a:p>
        </p:txBody>
      </p:sp>
      <p:sp>
        <p:nvSpPr>
          <p:cNvPr id="2013" name="CustomShape 7"/>
          <p:cNvSpPr/>
          <p:nvPr/>
        </p:nvSpPr>
        <p:spPr>
          <a:xfrm>
            <a:off x="2714400" y="1352520"/>
            <a:ext cx="1869840" cy="333000"/>
          </a:xfrm>
          <a:prstGeom prst="rect">
            <a:avLst/>
          </a:prstGeom>
          <a:noFill/>
          <a:ln>
            <a:noFill/>
          </a:ln>
        </p:spPr>
        <p:style>
          <a:lnRef idx="0"/>
          <a:fillRef idx="0"/>
          <a:effectRef idx="0"/>
          <a:fontRef idx="minor"/>
        </p:style>
        <p:txBody>
          <a:bodyPr wrap="none" lIns="90000" rIns="90000" tIns="45000" bIns="45000"/>
          <a:p>
            <a:pPr>
              <a:lnSpc>
                <a:spcPct val="100000"/>
              </a:lnSpc>
            </a:pPr>
            <a:r>
              <a:rPr lang="en-US" sz="1600" spc="-1" strike="noStrike">
                <a:solidFill>
                  <a:srgbClr val="000000"/>
                </a:solidFill>
                <a:uFill>
                  <a:solidFill>
                    <a:srgbClr val="ffffff"/>
                  </a:solidFill>
                </a:uFill>
                <a:latin typeface="Calibri"/>
              </a:rPr>
              <a:t>~200 trans/pixel</a:t>
            </a:r>
            <a:endParaRPr lang="en-US" sz="1800" spc="-1" strike="noStrike">
              <a:solidFill>
                <a:srgbClr val="000000"/>
              </a:solidFill>
              <a:uFill>
                <a:solidFill>
                  <a:srgbClr val="ffffff"/>
                </a:solidFill>
              </a:uFill>
              <a:latin typeface="Arial"/>
            </a:endParaRPr>
          </a:p>
        </p:txBody>
      </p:sp>
      <p:sp>
        <p:nvSpPr>
          <p:cNvPr id="2014" name="CustomShape 8"/>
          <p:cNvSpPr/>
          <p:nvPr/>
        </p:nvSpPr>
        <p:spPr>
          <a:xfrm>
            <a:off x="4572720" y="1352520"/>
            <a:ext cx="1625760" cy="333000"/>
          </a:xfrm>
          <a:prstGeom prst="rect">
            <a:avLst/>
          </a:prstGeom>
          <a:noFill/>
          <a:ln>
            <a:noFill/>
          </a:ln>
        </p:spPr>
        <p:style>
          <a:lnRef idx="0"/>
          <a:fillRef idx="0"/>
          <a:effectRef idx="0"/>
          <a:fontRef idx="minor"/>
        </p:style>
        <p:txBody>
          <a:bodyPr wrap="none" lIns="90000" rIns="90000" tIns="45000" bIns="45000"/>
          <a:p>
            <a:pPr>
              <a:lnSpc>
                <a:spcPct val="100000"/>
              </a:lnSpc>
            </a:pPr>
            <a:r>
              <a:rPr lang="en-US" sz="1600" spc="-1" strike="noStrike">
                <a:solidFill>
                  <a:srgbClr val="000000"/>
                </a:solidFill>
                <a:uFill>
                  <a:solidFill>
                    <a:srgbClr val="ffffff"/>
                  </a:solidFill>
                </a:uFill>
                <a:latin typeface="Calibri"/>
              </a:rPr>
              <a:t>&gt; 100 M trans</a:t>
            </a:r>
            <a:endParaRPr lang="en-US" sz="1800" spc="-1" strike="noStrike">
              <a:solidFill>
                <a:srgbClr val="000000"/>
              </a:solidFill>
              <a:uFill>
                <a:solidFill>
                  <a:srgbClr val="ffffff"/>
                </a:solidFill>
              </a:uFill>
              <a:latin typeface="Arial"/>
            </a:endParaRPr>
          </a:p>
        </p:txBody>
      </p:sp>
      <p:pic>
        <p:nvPicPr>
          <p:cNvPr id="2015" name="Picture 20" descr=""/>
          <p:cNvPicPr/>
          <p:nvPr/>
        </p:nvPicPr>
        <p:blipFill>
          <a:blip r:embed="rId3"/>
          <a:stretch/>
        </p:blipFill>
        <p:spPr>
          <a:xfrm>
            <a:off x="141840" y="1290240"/>
            <a:ext cx="2734200" cy="1850400"/>
          </a:xfrm>
          <a:prstGeom prst="rect">
            <a:avLst/>
          </a:prstGeom>
          <a:ln>
            <a:noFill/>
          </a:ln>
        </p:spPr>
      </p:pic>
      <p:sp>
        <p:nvSpPr>
          <p:cNvPr id="2016" name="CustomShape 9"/>
          <p:cNvSpPr/>
          <p:nvPr/>
        </p:nvSpPr>
        <p:spPr>
          <a:xfrm>
            <a:off x="6804360" y="3177000"/>
            <a:ext cx="2376000" cy="2193480"/>
          </a:xfrm>
          <a:prstGeom prst="rect">
            <a:avLst/>
          </a:prstGeom>
          <a:noFill/>
          <a:ln>
            <a:noFill/>
          </a:ln>
        </p:spPr>
        <p:style>
          <a:lnRef idx="0"/>
          <a:fillRef idx="0"/>
          <a:effectRef idx="0"/>
          <a:fontRef idx="minor"/>
        </p:style>
        <p:txBody>
          <a:bodyPr lIns="90000" rIns="90000" tIns="45000" bIns="45000"/>
          <a:p>
            <a:pPr>
              <a:lnSpc>
                <a:spcPct val="100000"/>
              </a:lnSpc>
            </a:pPr>
            <a:r>
              <a:rPr lang="en-US" sz="2000" spc="-1" strike="noStrike">
                <a:solidFill>
                  <a:srgbClr val="000000"/>
                </a:solidFill>
                <a:uFill>
                  <a:solidFill>
                    <a:srgbClr val="ffffff"/>
                  </a:solidFill>
                </a:uFill>
                <a:latin typeface="Gill Sans"/>
              </a:rPr>
              <a:t>Fully monolithic providing the complete R/O architecture on-chip (FE-I3 or FE-I4 like)</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
        <p:nvSpPr>
          <p:cNvPr id="2017" name="CustomShape 10"/>
          <p:cNvSpPr/>
          <p:nvPr/>
        </p:nvSpPr>
        <p:spPr>
          <a:xfrm>
            <a:off x="3120480" y="3249000"/>
            <a:ext cx="3333960" cy="1614240"/>
          </a:xfrm>
          <a:prstGeom prst="rect">
            <a:avLst/>
          </a:prstGeom>
          <a:noFill/>
          <a:ln>
            <a:noFill/>
          </a:ln>
        </p:spPr>
        <p:style>
          <a:lnRef idx="0"/>
          <a:fillRef idx="0"/>
          <a:effectRef idx="0"/>
          <a:fontRef idx="minor"/>
        </p:style>
        <p:txBody>
          <a:bodyPr lIns="90000" rIns="90000" tIns="45000" bIns="45000"/>
          <a:p>
            <a:pPr>
              <a:lnSpc>
                <a:spcPct val="100000"/>
              </a:lnSpc>
            </a:pPr>
            <a:r>
              <a:rPr lang="en-US" sz="2000" spc="-1" strike="noStrike">
                <a:solidFill>
                  <a:srgbClr val="000000"/>
                </a:solidFill>
                <a:uFill>
                  <a:solidFill>
                    <a:srgbClr val="ffffff"/>
                  </a:solidFill>
                </a:uFill>
                <a:latin typeface="Gill Sans"/>
              </a:rPr>
              <a:t>Smart CMOS pixel sensor + FE-chip</a:t>
            </a:r>
            <a:endParaRPr lang="en-US" sz="1800" spc="-1" strike="noStrike">
              <a:solidFill>
                <a:srgbClr val="000000"/>
              </a:solidFill>
              <a:uFill>
                <a:solidFill>
                  <a:srgbClr val="ffffff"/>
                </a:solidFill>
              </a:uFill>
              <a:latin typeface="Arial"/>
            </a:endParaRPr>
          </a:p>
          <a:p>
            <a:pPr>
              <a:lnSpc>
                <a:spcPct val="100000"/>
              </a:lnSpc>
            </a:pPr>
            <a:r>
              <a:rPr lang="en-US" sz="2000" spc="-1" strike="noStrike">
                <a:solidFill>
                  <a:srgbClr val="000000"/>
                </a:solidFill>
                <a:uFill>
                  <a:solidFill>
                    <a:srgbClr val="ffffff"/>
                  </a:solidFill>
                </a:uFill>
                <a:latin typeface="Gill Sans"/>
              </a:rPr>
              <a:t>bonding or capacitive coupling</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
        <p:nvSpPr>
          <p:cNvPr id="2018" name="CustomShape 11"/>
          <p:cNvSpPr/>
          <p:nvPr/>
        </p:nvSpPr>
        <p:spPr>
          <a:xfrm>
            <a:off x="68400" y="3249000"/>
            <a:ext cx="2919240" cy="1614240"/>
          </a:xfrm>
          <a:prstGeom prst="rect">
            <a:avLst/>
          </a:prstGeom>
          <a:noFill/>
          <a:ln>
            <a:noFill/>
          </a:ln>
        </p:spPr>
        <p:style>
          <a:lnRef idx="0"/>
          <a:fillRef idx="0"/>
          <a:effectRef idx="0"/>
          <a:fontRef idx="minor"/>
        </p:style>
        <p:txBody>
          <a:bodyPr lIns="90000" rIns="90000" tIns="45000" bIns="45000"/>
          <a:p>
            <a:pPr>
              <a:lnSpc>
                <a:spcPct val="100000"/>
              </a:lnSpc>
            </a:pPr>
            <a:r>
              <a:rPr lang="en-US" sz="2000" spc="-1" strike="noStrike">
                <a:solidFill>
                  <a:srgbClr val="000000"/>
                </a:solidFill>
                <a:uFill>
                  <a:solidFill>
                    <a:srgbClr val="ffffff"/>
                  </a:solidFill>
                </a:uFill>
                <a:latin typeface="Gill Sans"/>
              </a:rPr>
              <a:t>Hybrid pixels using passive CMOS technology</a:t>
            </a: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sensors (cheap, large area pixels)</a:t>
            </a:r>
            <a:endParaRPr lang="en-US" sz="1800" spc="-1" strike="noStrike">
              <a:solidFill>
                <a:srgbClr val="000000"/>
              </a:solidFill>
              <a:uFill>
                <a:solidFill>
                  <a:srgbClr val="ffffff"/>
                </a:solidFill>
              </a:uFill>
              <a:latin typeface="Arial"/>
            </a:endParaRPr>
          </a:p>
        </p:txBody>
      </p:sp>
      <p:pic>
        <p:nvPicPr>
          <p:cNvPr id="2019" name="Picture 2" descr=""/>
          <p:cNvPicPr/>
          <p:nvPr/>
        </p:nvPicPr>
        <p:blipFill>
          <a:blip r:embed="rId4"/>
          <a:stretch/>
        </p:blipFill>
        <p:spPr>
          <a:xfrm>
            <a:off x="932400" y="4653000"/>
            <a:ext cx="1257120" cy="1583640"/>
          </a:xfrm>
          <a:prstGeom prst="rect">
            <a:avLst/>
          </a:prstGeom>
          <a:ln>
            <a:noFill/>
          </a:ln>
        </p:spPr>
      </p:pic>
      <p:sp>
        <p:nvSpPr>
          <p:cNvPr id="2020" name="CustomShape 12"/>
          <p:cNvSpPr/>
          <p:nvPr/>
        </p:nvSpPr>
        <p:spPr>
          <a:xfrm>
            <a:off x="1560960" y="5674680"/>
            <a:ext cx="539640" cy="317520"/>
          </a:xfrm>
          <a:prstGeom prst="rect">
            <a:avLst/>
          </a:prstGeom>
          <a:solidFill>
            <a:srgbClr val="ebf1de"/>
          </a:solidFill>
          <a:ln>
            <a:noFill/>
          </a:ln>
        </p:spPr>
        <p:style>
          <a:lnRef idx="0"/>
          <a:fillRef idx="0"/>
          <a:effectRef idx="0"/>
          <a:fontRef idx="minor"/>
        </p:style>
        <p:txBody>
          <a:bodyPr lIns="90000" rIns="90000" tIns="45000" bIns="45000"/>
          <a:p>
            <a:pPr>
              <a:lnSpc>
                <a:spcPct val="100000"/>
              </a:lnSpc>
            </a:pPr>
            <a:r>
              <a:rPr b="1" lang="en-US" sz="500" spc="-1" strike="noStrike">
                <a:solidFill>
                  <a:srgbClr val="000000"/>
                </a:solidFill>
                <a:uFill>
                  <a:solidFill>
                    <a:srgbClr val="ffffff"/>
                  </a:solidFill>
                </a:uFill>
                <a:latin typeface="Calibri"/>
              </a:rPr>
              <a:t>Planar Pixel Sensor</a:t>
            </a:r>
            <a:endParaRPr lang="en-US" sz="1800" spc="-1" strike="noStrike">
              <a:solidFill>
                <a:srgbClr val="000000"/>
              </a:solidFill>
              <a:uFill>
                <a:solidFill>
                  <a:srgbClr val="ffffff"/>
                </a:solidFill>
              </a:uFill>
              <a:latin typeface="Arial"/>
            </a:endParaRPr>
          </a:p>
        </p:txBody>
      </p:sp>
      <p:pic>
        <p:nvPicPr>
          <p:cNvPr id="2021" name="Picture 2" descr=""/>
          <p:cNvPicPr/>
          <p:nvPr/>
        </p:nvPicPr>
        <p:blipFill>
          <a:blip r:embed="rId5"/>
          <a:stretch/>
        </p:blipFill>
        <p:spPr>
          <a:xfrm>
            <a:off x="4218840" y="4653000"/>
            <a:ext cx="1233000" cy="1538280"/>
          </a:xfrm>
          <a:prstGeom prst="rect">
            <a:avLst/>
          </a:prstGeom>
          <a:ln>
            <a:noFill/>
          </a:ln>
        </p:spPr>
      </p:pic>
      <p:sp>
        <p:nvSpPr>
          <p:cNvPr id="2022" name="CustomShape 13"/>
          <p:cNvSpPr/>
          <p:nvPr/>
        </p:nvSpPr>
        <p:spPr>
          <a:xfrm>
            <a:off x="4835520" y="5661720"/>
            <a:ext cx="559800" cy="411480"/>
          </a:xfrm>
          <a:prstGeom prst="rect">
            <a:avLst/>
          </a:prstGeom>
          <a:solidFill>
            <a:srgbClr val="ebf1de"/>
          </a:solidFill>
          <a:ln>
            <a:noFill/>
          </a:ln>
        </p:spPr>
        <p:style>
          <a:lnRef idx="0"/>
          <a:fillRef idx="0"/>
          <a:effectRef idx="0"/>
          <a:fontRef idx="minor"/>
        </p:style>
        <p:txBody>
          <a:bodyPr lIns="72000" rIns="72000" tIns="36000" bIns="72000"/>
          <a:p>
            <a:pPr>
              <a:lnSpc>
                <a:spcPct val="100000"/>
              </a:lnSpc>
            </a:pPr>
            <a:r>
              <a:rPr b="1" lang="en-US" sz="500" spc="-1" strike="noStrike">
                <a:solidFill>
                  <a:srgbClr val="000000"/>
                </a:solidFill>
                <a:uFill>
                  <a:solidFill>
                    <a:srgbClr val="ffffff"/>
                  </a:solidFill>
                </a:uFill>
                <a:latin typeface="Calibri"/>
              </a:rPr>
              <a:t>CMOS Active Pixel Sensor</a:t>
            </a:r>
            <a:endParaRPr lang="en-US" sz="1800" spc="-1" strike="noStrike">
              <a:solidFill>
                <a:srgbClr val="000000"/>
              </a:solidFill>
              <a:uFill>
                <a:solidFill>
                  <a:srgbClr val="ffffff"/>
                </a:solidFill>
              </a:uFill>
              <a:latin typeface="Arial"/>
            </a:endParaRPr>
          </a:p>
        </p:txBody>
      </p:sp>
      <p:pic>
        <p:nvPicPr>
          <p:cNvPr id="2023" name="Picture 29" descr=""/>
          <p:cNvPicPr/>
          <p:nvPr/>
        </p:nvPicPr>
        <p:blipFill>
          <a:blip r:embed="rId6"/>
          <a:stretch/>
        </p:blipFill>
        <p:spPr>
          <a:xfrm>
            <a:off x="6951240" y="5015880"/>
            <a:ext cx="1529640" cy="908640"/>
          </a:xfrm>
          <a:prstGeom prst="rect">
            <a:avLst/>
          </a:prstGeom>
          <a:ln>
            <a:noFill/>
          </a:ln>
        </p:spPr>
      </p:pic>
    </p:spTree>
  </p:cSld>
</p:sld>
</file>

<file path=ppt/slides/slide10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24" name="TextShape 1"/>
          <p:cNvSpPr txBox="1"/>
          <p:nvPr/>
        </p:nvSpPr>
        <p:spPr>
          <a:xfrm>
            <a:off x="179640" y="53640"/>
            <a:ext cx="8784720" cy="1142640"/>
          </a:xfrm>
          <a:prstGeom prst="rect">
            <a:avLst/>
          </a:prstGeom>
          <a:noFill/>
          <a:ln>
            <a:noFill/>
          </a:ln>
        </p:spPr>
        <p:txBody>
          <a:bodyPr anchor="ctr"/>
          <a:p>
            <a:pPr algn="ctr">
              <a:lnSpc>
                <a:spcPct val="100000"/>
              </a:lnSpc>
            </a:pPr>
            <a:r>
              <a:rPr b="1" lang="en-US" sz="3200" spc="-1" strike="noStrike">
                <a:solidFill>
                  <a:srgbClr val="c0504d"/>
                </a:solidFill>
                <a:uFill>
                  <a:solidFill>
                    <a:srgbClr val="ffffff"/>
                  </a:solidFill>
                </a:uFill>
                <a:latin typeface="AmericanTypewriter"/>
              </a:rPr>
              <a:t>• </a:t>
            </a:r>
            <a:r>
              <a:rPr b="1" lang="en-US" sz="3200" spc="-1" strike="noStrike">
                <a:solidFill>
                  <a:srgbClr val="000000"/>
                </a:solidFill>
                <a:uFill>
                  <a:solidFill>
                    <a:srgbClr val="ffffff"/>
                  </a:solidFill>
                </a:uFill>
                <a:latin typeface="Gill Sans"/>
              </a:rPr>
              <a:t>Monolythic VS Smart Hybridization</a:t>
            </a:r>
            <a:r>
              <a:rPr b="1" lang="en-US" sz="32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025"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026"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027" name="TextShape 4"/>
          <p:cNvSpPr txBox="1"/>
          <p:nvPr/>
        </p:nvSpPr>
        <p:spPr>
          <a:xfrm>
            <a:off x="6553080" y="6520320"/>
            <a:ext cx="2133360" cy="364680"/>
          </a:xfrm>
          <a:prstGeom prst="rect">
            <a:avLst/>
          </a:prstGeom>
          <a:noFill/>
          <a:ln>
            <a:noFill/>
          </a:ln>
        </p:spPr>
        <p:txBody>
          <a:bodyPr anchor="ctr"/>
          <a:p>
            <a:pPr algn="r">
              <a:lnSpc>
                <a:spcPct val="100000"/>
              </a:lnSpc>
            </a:pPr>
            <a:fld id="{37A52A66-7430-44D2-B2EF-F8D32E826468}"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2028" name="Picture 2" descr=""/>
          <p:cNvPicPr/>
          <p:nvPr/>
        </p:nvPicPr>
        <p:blipFill>
          <a:blip r:embed="rId1"/>
          <a:stretch/>
        </p:blipFill>
        <p:spPr>
          <a:xfrm>
            <a:off x="5148000" y="1762560"/>
            <a:ext cx="778320" cy="846000"/>
          </a:xfrm>
          <a:prstGeom prst="rect">
            <a:avLst/>
          </a:prstGeom>
          <a:ln>
            <a:noFill/>
          </a:ln>
        </p:spPr>
      </p:pic>
      <p:sp>
        <p:nvSpPr>
          <p:cNvPr id="2029" name="CustomShape 5"/>
          <p:cNvSpPr/>
          <p:nvPr/>
        </p:nvSpPr>
        <p:spPr>
          <a:xfrm>
            <a:off x="5537520" y="2317320"/>
            <a:ext cx="353520" cy="639360"/>
          </a:xfrm>
          <a:prstGeom prst="rect">
            <a:avLst/>
          </a:prstGeom>
          <a:solidFill>
            <a:srgbClr val="ebf1de"/>
          </a:solidFill>
          <a:ln>
            <a:noFill/>
          </a:ln>
        </p:spPr>
        <p:style>
          <a:lnRef idx="0"/>
          <a:fillRef idx="0"/>
          <a:effectRef idx="0"/>
          <a:fontRef idx="minor"/>
        </p:style>
        <p:txBody>
          <a:bodyPr lIns="72000" rIns="72000" tIns="36000" bIns="72000"/>
          <a:p>
            <a:pPr>
              <a:lnSpc>
                <a:spcPct val="100000"/>
              </a:lnSpc>
            </a:pPr>
            <a:r>
              <a:rPr b="1" lang="en-US" sz="500" spc="-1" strike="noStrike">
                <a:solidFill>
                  <a:srgbClr val="000000"/>
                </a:solidFill>
                <a:uFill>
                  <a:solidFill>
                    <a:srgbClr val="ffffff"/>
                  </a:solidFill>
                </a:uFill>
                <a:latin typeface="Calibri"/>
              </a:rPr>
              <a:t>CMOS Active Pixel Sensor</a:t>
            </a:r>
            <a:endParaRPr lang="en-US" sz="1800" spc="-1" strike="noStrike">
              <a:solidFill>
                <a:srgbClr val="000000"/>
              </a:solidFill>
              <a:uFill>
                <a:solidFill>
                  <a:srgbClr val="ffffff"/>
                </a:solidFill>
              </a:uFill>
              <a:latin typeface="Arial"/>
            </a:endParaRPr>
          </a:p>
        </p:txBody>
      </p:sp>
      <p:pic>
        <p:nvPicPr>
          <p:cNvPr id="2030" name="Picture 2" descr=""/>
          <p:cNvPicPr/>
          <p:nvPr/>
        </p:nvPicPr>
        <p:blipFill>
          <a:blip r:embed="rId2"/>
          <a:stretch/>
        </p:blipFill>
        <p:spPr>
          <a:xfrm>
            <a:off x="3276000" y="1762560"/>
            <a:ext cx="807840" cy="981360"/>
          </a:xfrm>
          <a:prstGeom prst="rect">
            <a:avLst/>
          </a:prstGeom>
          <a:ln>
            <a:noFill/>
          </a:ln>
        </p:spPr>
      </p:pic>
      <p:sp>
        <p:nvSpPr>
          <p:cNvPr id="2031" name="CustomShape 6"/>
          <p:cNvSpPr/>
          <p:nvPr/>
        </p:nvSpPr>
        <p:spPr>
          <a:xfrm>
            <a:off x="3679920" y="2395800"/>
            <a:ext cx="346680" cy="545400"/>
          </a:xfrm>
          <a:prstGeom prst="rect">
            <a:avLst/>
          </a:prstGeom>
          <a:solidFill>
            <a:srgbClr val="ebf1de"/>
          </a:solidFill>
          <a:ln>
            <a:noFill/>
          </a:ln>
        </p:spPr>
        <p:style>
          <a:lnRef idx="0"/>
          <a:fillRef idx="0"/>
          <a:effectRef idx="0"/>
          <a:fontRef idx="minor"/>
        </p:style>
        <p:txBody>
          <a:bodyPr lIns="90000" rIns="90000" tIns="45000" bIns="45000"/>
          <a:p>
            <a:pPr>
              <a:lnSpc>
                <a:spcPct val="100000"/>
              </a:lnSpc>
            </a:pPr>
            <a:r>
              <a:rPr b="1" lang="en-US" sz="500" spc="-1" strike="noStrike">
                <a:solidFill>
                  <a:srgbClr val="000000"/>
                </a:solidFill>
                <a:uFill>
                  <a:solidFill>
                    <a:srgbClr val="ffffff"/>
                  </a:solidFill>
                </a:uFill>
                <a:latin typeface="Calibri"/>
              </a:rPr>
              <a:t>Planar Pixel Sensor</a:t>
            </a:r>
            <a:endParaRPr lang="en-US" sz="1800" spc="-1" strike="noStrike">
              <a:solidFill>
                <a:srgbClr val="000000"/>
              </a:solidFill>
              <a:uFill>
                <a:solidFill>
                  <a:srgbClr val="ffffff"/>
                </a:solidFill>
              </a:uFill>
              <a:latin typeface="Arial"/>
            </a:endParaRPr>
          </a:p>
        </p:txBody>
      </p:sp>
      <p:graphicFrame>
        <p:nvGraphicFramePr>
          <p:cNvPr id="2032" name="Table 7"/>
          <p:cNvGraphicFramePr/>
          <p:nvPr/>
        </p:nvGraphicFramePr>
        <p:xfrm>
          <a:off x="395640" y="2754000"/>
          <a:ext cx="8424720" cy="3559320"/>
        </p:xfrm>
        <a:graphic>
          <a:graphicData uri="http://schemas.openxmlformats.org/drawingml/2006/table">
            <a:tbl>
              <a:tblPr/>
              <a:tblGrid>
                <a:gridCol w="2512440"/>
                <a:gridCol w="1231560"/>
                <a:gridCol w="2376000"/>
                <a:gridCol w="2304720"/>
              </a:tblGrid>
              <a:tr h="639360">
                <a:tc>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gn="ctr">
                        <a:lnSpc>
                          <a:spcPct val="100000"/>
                        </a:lnSpc>
                      </a:pPr>
                      <a:r>
                        <a:rPr b="1" lang="en-US" sz="1200" spc="-1" strike="noStrike">
                          <a:solidFill>
                            <a:srgbClr val="ffffff"/>
                          </a:solidFill>
                          <a:uFill>
                            <a:solidFill>
                              <a:srgbClr val="ffffff"/>
                            </a:solidFill>
                          </a:uFill>
                          <a:latin typeface="Calibri"/>
                        </a:rPr>
                        <a:t>Standard Hybrid Pixel Detector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gn="ctr">
                        <a:lnSpc>
                          <a:spcPct val="100000"/>
                        </a:lnSpc>
                      </a:pPr>
                      <a:r>
                        <a:rPr b="1" lang="en-US" sz="1200" spc="-1" strike="noStrike">
                          <a:solidFill>
                            <a:srgbClr val="ffffff"/>
                          </a:solidFill>
                          <a:uFill>
                            <a:solidFill>
                              <a:srgbClr val="ffffff"/>
                            </a:solidFill>
                          </a:uFill>
                          <a:latin typeface="Calibri"/>
                        </a:rPr>
                        <a:t>CMOS Active Pixel Hybrid Detector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gn="ctr">
                        <a:lnSpc>
                          <a:spcPct val="100000"/>
                        </a:lnSpc>
                      </a:pPr>
                      <a:r>
                        <a:rPr b="1" lang="en-US" sz="1200" spc="-1" strike="noStrike">
                          <a:solidFill>
                            <a:srgbClr val="ffffff"/>
                          </a:solidFill>
                          <a:uFill>
                            <a:solidFill>
                              <a:srgbClr val="ffffff"/>
                            </a:solidFill>
                          </a:uFill>
                          <a:latin typeface="Calibri"/>
                        </a:rPr>
                        <a:t>Fully Depleted Monolithic Pixel Detector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r>
              <a:tr h="639360">
                <a:tc>
                  <a:txBody>
                    <a:bodyPr/>
                    <a:p>
                      <a:pPr>
                        <a:lnSpc>
                          <a:spcPct val="100000"/>
                        </a:lnSpc>
                      </a:pPr>
                      <a:r>
                        <a:rPr lang="en-US" sz="1200" spc="-1" strike="noStrike">
                          <a:solidFill>
                            <a:srgbClr val="000000"/>
                          </a:solidFill>
                          <a:uFill>
                            <a:solidFill>
                              <a:srgbClr val="ffffff"/>
                            </a:solidFill>
                          </a:uFill>
                          <a:latin typeface="Calibri"/>
                        </a:rPr>
                        <a:t>TID radiation hardness (electronics)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000000"/>
                          </a:solidFill>
                          <a:uFill>
                            <a:solidFill>
                              <a:srgbClr val="ffffff"/>
                            </a:solidFill>
                          </a:uFill>
                          <a:latin typeface="Calibri"/>
                        </a:rPr>
                        <a:t>reference (65nm)</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000000"/>
                          </a:solidFill>
                          <a:uFill>
                            <a:solidFill>
                              <a:srgbClr val="ffffff"/>
                            </a:solidFill>
                          </a:uFill>
                          <a:latin typeface="Calibri"/>
                        </a:rPr>
                        <a:t>similar / worse</a:t>
                      </a:r>
                      <a:r>
                        <a:rPr lang="en-US" sz="1200" spc="-1" strike="noStrike">
                          <a:solidFill>
                            <a:srgbClr val="000000"/>
                          </a:solidFill>
                          <a:uFill>
                            <a:solidFill>
                              <a:srgbClr val="ffffff"/>
                            </a:solidFill>
                          </a:uFill>
                          <a:latin typeface="Calibri"/>
                        </a:rPr>
                        <a:t>
</a:t>
                      </a:r>
                      <a:r>
                        <a:rPr lang="en-US" sz="1200" spc="-1" strike="noStrike">
                          <a:solidFill>
                            <a:srgbClr val="000000"/>
                          </a:solidFill>
                          <a:uFill>
                            <a:solidFill>
                              <a:srgbClr val="ffffff"/>
                            </a:solidFill>
                          </a:uFill>
                          <a:latin typeface="Calibri"/>
                        </a:rPr>
                        <a:t>(65nm R/O chip, ~150nm sensor)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000000"/>
                          </a:solidFill>
                          <a:uFill>
                            <a:solidFill>
                              <a:srgbClr val="ffffff"/>
                            </a:solidFill>
                          </a:uFill>
                          <a:latin typeface="Calibri"/>
                        </a:rPr>
                        <a:t>similar, possibly worse </a:t>
                      </a:r>
                      <a:r>
                        <a:rPr lang="en-US" sz="1200" spc="-1" strike="noStrike">
                          <a:solidFill>
                            <a:srgbClr val="000000"/>
                          </a:solidFill>
                          <a:uFill>
                            <a:solidFill>
                              <a:srgbClr val="ffffff"/>
                            </a:solidFill>
                          </a:uFill>
                          <a:latin typeface="Calibri"/>
                        </a:rPr>
                        <a:t>
</a:t>
                      </a:r>
                      <a:r>
                        <a:rPr lang="en-US" sz="1200" spc="-1" strike="noStrike">
                          <a:solidFill>
                            <a:srgbClr val="000000"/>
                          </a:solidFill>
                          <a:uFill>
                            <a:solidFill>
                              <a:srgbClr val="ffffff"/>
                            </a:solidFill>
                          </a:uFill>
                          <a:latin typeface="Calibri"/>
                        </a:rPr>
                        <a:t>(130nm -180 nm technology)</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7"/>
                    </a:solidFill>
                  </a:tcPr>
                </a:tc>
              </a:tr>
              <a:tr h="639360">
                <a:tc>
                  <a:txBody>
                    <a:bodyPr/>
                    <a:p>
                      <a:pPr>
                        <a:lnSpc>
                          <a:spcPct val="100000"/>
                        </a:lnSpc>
                      </a:pPr>
                      <a:r>
                        <a:rPr lang="en-US" sz="1200" spc="-1" strike="noStrike">
                          <a:solidFill>
                            <a:srgbClr val="000000"/>
                          </a:solidFill>
                          <a:uFill>
                            <a:solidFill>
                              <a:srgbClr val="ffffff"/>
                            </a:solidFill>
                          </a:uFill>
                          <a:latin typeface="Calibri"/>
                        </a:rPr>
                        <a:t>NIEL radiation hardness (sensor)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200" spc="-1" strike="noStrike">
                          <a:solidFill>
                            <a:srgbClr val="000000"/>
                          </a:solidFill>
                          <a:uFill>
                            <a:solidFill>
                              <a:srgbClr val="ffffff"/>
                            </a:solidFill>
                          </a:uFill>
                          <a:latin typeface="Calibri"/>
                        </a:rPr>
                        <a:t>good (planar)</a:t>
                      </a: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000000"/>
                          </a:solidFill>
                          <a:uFill>
                            <a:solidFill>
                              <a:srgbClr val="ffffff"/>
                            </a:solidFill>
                          </a:uFill>
                          <a:latin typeface="Calibri"/>
                        </a:rPr>
                        <a:t>very good (3D)</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200" spc="-1" strike="noStrike">
                          <a:solidFill>
                            <a:srgbClr val="000000"/>
                          </a:solidFill>
                          <a:uFill>
                            <a:solidFill>
                              <a:srgbClr val="ffffff"/>
                            </a:solidFill>
                          </a:uFill>
                          <a:latin typeface="Calibri"/>
                        </a:rPr>
                        <a:t>good (as planar, tbc)</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200" spc="-1" strike="noStrike">
                          <a:solidFill>
                            <a:srgbClr val="000000"/>
                          </a:solidFill>
                          <a:uFill>
                            <a:solidFill>
                              <a:srgbClr val="ffffff"/>
                            </a:solidFill>
                          </a:uFill>
                          <a:latin typeface="Calibri"/>
                        </a:rPr>
                        <a:t>good (as planar, tbc)</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639360">
                <a:tc>
                  <a:txBody>
                    <a:bodyPr/>
                    <a:p>
                      <a:pPr>
                        <a:lnSpc>
                          <a:spcPct val="100000"/>
                        </a:lnSpc>
                      </a:pPr>
                      <a:r>
                        <a:rPr lang="en-US" sz="1200" spc="-1" strike="noStrike">
                          <a:solidFill>
                            <a:srgbClr val="000000"/>
                          </a:solidFill>
                          <a:uFill>
                            <a:solidFill>
                              <a:srgbClr val="ffffff"/>
                            </a:solidFill>
                          </a:uFill>
                          <a:latin typeface="Calibri"/>
                        </a:rPr>
                        <a:t>Power consumption</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000000"/>
                          </a:solidFill>
                          <a:uFill>
                            <a:solidFill>
                              <a:srgbClr val="ffffff"/>
                            </a:solidFill>
                          </a:uFill>
                          <a:latin typeface="Calibri"/>
                        </a:rPr>
                        <a:t>reference</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ff0000"/>
                          </a:solidFill>
                          <a:uFill>
                            <a:solidFill>
                              <a:srgbClr val="ffffff"/>
                            </a:solidFill>
                          </a:uFill>
                          <a:latin typeface="Calibri"/>
                        </a:rPr>
                        <a:t>worse </a:t>
                      </a:r>
                      <a:r>
                        <a:rPr lang="en-US" sz="1200" spc="-1" strike="noStrike">
                          <a:solidFill>
                            <a:srgbClr val="ff0000"/>
                          </a:solidFill>
                          <a:uFill>
                            <a:solidFill>
                              <a:srgbClr val="ffffff"/>
                            </a:solidFill>
                          </a:uFill>
                          <a:latin typeface="Calibri"/>
                        </a:rPr>
                        <a:t>
</a:t>
                      </a:r>
                      <a:r>
                        <a:rPr lang="en-US" sz="1200" spc="-1" strike="noStrike">
                          <a:solidFill>
                            <a:srgbClr val="ff0000"/>
                          </a:solidFill>
                          <a:uFill>
                            <a:solidFill>
                              <a:srgbClr val="ffffff"/>
                            </a:solidFill>
                          </a:uFill>
                          <a:latin typeface="Calibri"/>
                        </a:rPr>
                        <a:t>(increased input capacitance)</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ff0000"/>
                          </a:solidFill>
                          <a:uFill>
                            <a:solidFill>
                              <a:srgbClr val="ffffff"/>
                            </a:solidFill>
                          </a:uFill>
                          <a:latin typeface="Calibri"/>
                        </a:rPr>
                        <a:t>worse (increased input capacitance, non std. digital logic)</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274320">
                <a:tc>
                  <a:txBody>
                    <a:bodyPr/>
                    <a:p>
                      <a:pPr>
                        <a:lnSpc>
                          <a:spcPct val="100000"/>
                        </a:lnSpc>
                      </a:pPr>
                      <a:r>
                        <a:rPr lang="en-US" sz="1200" spc="-1" strike="noStrike">
                          <a:solidFill>
                            <a:srgbClr val="000000"/>
                          </a:solidFill>
                          <a:uFill>
                            <a:solidFill>
                              <a:srgbClr val="ffffff"/>
                            </a:solidFill>
                          </a:uFill>
                          <a:latin typeface="Calibri"/>
                        </a:rPr>
                        <a:t>Material budget  (silicon only)</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200" spc="-1" strike="noStrike">
                          <a:solidFill>
                            <a:srgbClr val="000000"/>
                          </a:solidFill>
                          <a:uFill>
                            <a:solidFill>
                              <a:srgbClr val="ffffff"/>
                            </a:solidFill>
                          </a:uFill>
                          <a:latin typeface="Calibri"/>
                        </a:rPr>
                        <a:t>reference</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200" spc="-1" strike="noStrike">
                          <a:solidFill>
                            <a:srgbClr val="000000"/>
                          </a:solidFill>
                          <a:uFill>
                            <a:solidFill>
                              <a:srgbClr val="ffffff"/>
                            </a:solidFill>
                          </a:uFill>
                          <a:latin typeface="Calibri"/>
                        </a:rPr>
                        <a:t>equal</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200" spc="-1" strike="noStrike">
                          <a:solidFill>
                            <a:srgbClr val="00b050"/>
                          </a:solidFill>
                          <a:uFill>
                            <a:solidFill>
                              <a:srgbClr val="ffffff"/>
                            </a:solidFill>
                          </a:uFill>
                          <a:latin typeface="Calibri"/>
                        </a:rPr>
                        <a:t>better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639360">
                <a:tc>
                  <a:txBody>
                    <a:bodyPr/>
                    <a:p>
                      <a:pPr>
                        <a:lnSpc>
                          <a:spcPct val="100000"/>
                        </a:lnSpc>
                      </a:pPr>
                      <a:r>
                        <a:rPr lang="en-US" sz="1200" spc="-1" strike="noStrike">
                          <a:solidFill>
                            <a:srgbClr val="000000"/>
                          </a:solidFill>
                          <a:uFill>
                            <a:solidFill>
                              <a:srgbClr val="ffffff"/>
                            </a:solidFill>
                          </a:uFill>
                          <a:latin typeface="Calibri"/>
                        </a:rPr>
                        <a:t>Assembly costs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000000"/>
                          </a:solidFill>
                          <a:uFill>
                            <a:solidFill>
                              <a:srgbClr val="ffffff"/>
                            </a:solidFill>
                          </a:uFill>
                          <a:latin typeface="Calibri"/>
                        </a:rPr>
                        <a:t>reference (bump bonding)</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000000"/>
                          </a:solidFill>
                          <a:uFill>
                            <a:solidFill>
                              <a:srgbClr val="ffffff"/>
                            </a:solidFill>
                          </a:uFill>
                          <a:latin typeface="Calibri"/>
                        </a:rPr>
                        <a:t>equal (still needs bump bonding or glue + TSV)</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b="1" lang="en-US" sz="1200" spc="-1" strike="noStrike">
                          <a:solidFill>
                            <a:srgbClr val="00b050"/>
                          </a:solidFill>
                          <a:uFill>
                            <a:solidFill>
                              <a:srgbClr val="ffffff"/>
                            </a:solidFill>
                          </a:uFill>
                          <a:latin typeface="Calibri"/>
                        </a:rPr>
                        <a:t>best</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456840">
                <a:tc>
                  <a:txBody>
                    <a:bodyPr/>
                    <a:p>
                      <a:pPr>
                        <a:lnSpc>
                          <a:spcPct val="100000"/>
                        </a:lnSpc>
                      </a:pPr>
                      <a:r>
                        <a:rPr lang="en-US" sz="1200" spc="-1" strike="noStrike">
                          <a:solidFill>
                            <a:srgbClr val="000000"/>
                          </a:solidFill>
                          <a:uFill>
                            <a:solidFill>
                              <a:srgbClr val="ffffff"/>
                            </a:solidFill>
                          </a:uFill>
                          <a:latin typeface="Calibri"/>
                        </a:rPr>
                        <a:t>Silicon costs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200" spc="-1" strike="noStrike">
                          <a:solidFill>
                            <a:srgbClr val="000000"/>
                          </a:solidFill>
                          <a:uFill>
                            <a:solidFill>
                              <a:srgbClr val="ffffff"/>
                            </a:solidFill>
                          </a:uFill>
                          <a:latin typeface="Calibri"/>
                        </a:rPr>
                        <a:t>reference (high)</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200" spc="-1" strike="noStrike">
                          <a:solidFill>
                            <a:srgbClr val="00b050"/>
                          </a:solidFill>
                          <a:uFill>
                            <a:solidFill>
                              <a:srgbClr val="ffffff"/>
                            </a:solidFill>
                          </a:uFill>
                          <a:latin typeface="Calibri"/>
                        </a:rPr>
                        <a:t>better</a:t>
                      </a:r>
                      <a:r>
                        <a:rPr lang="en-US" sz="1200" spc="-1" strike="noStrike">
                          <a:solidFill>
                            <a:srgbClr val="000000"/>
                          </a:solidFill>
                          <a:uFill>
                            <a:solidFill>
                              <a:srgbClr val="ffffff"/>
                            </a:solidFill>
                          </a:uFill>
                          <a:latin typeface="Calibri"/>
                        </a:rPr>
                        <a:t> (active CMOS sensor cheaper than planar)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b="1" lang="en-US" sz="1200" spc="-1" strike="noStrike">
                          <a:solidFill>
                            <a:srgbClr val="00b050"/>
                          </a:solidFill>
                          <a:uFill>
                            <a:solidFill>
                              <a:srgbClr val="ffffff"/>
                            </a:solidFill>
                          </a:uFill>
                          <a:latin typeface="Calibri"/>
                        </a:rPr>
                        <a:t>best</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456840">
                <a:tc>
                  <a:txBody>
                    <a:bodyPr/>
                    <a:p>
                      <a:pPr>
                        <a:lnSpc>
                          <a:spcPct val="100000"/>
                        </a:lnSpc>
                      </a:pPr>
                      <a:r>
                        <a:rPr lang="en-US" sz="1200" spc="-1" strike="noStrike">
                          <a:solidFill>
                            <a:srgbClr val="000000"/>
                          </a:solidFill>
                          <a:uFill>
                            <a:solidFill>
                              <a:srgbClr val="ffffff"/>
                            </a:solidFill>
                          </a:uFill>
                          <a:latin typeface="Calibri"/>
                        </a:rPr>
                        <a:t>Integration density (min. pixel size)</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000000"/>
                          </a:solidFill>
                          <a:uFill>
                            <a:solidFill>
                              <a:srgbClr val="ffffff"/>
                            </a:solidFill>
                          </a:uFill>
                          <a:latin typeface="Calibri"/>
                        </a:rPr>
                        <a:t>reference (50µm pixels)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000000"/>
                          </a:solidFill>
                          <a:uFill>
                            <a:solidFill>
                              <a:srgbClr val="ffffff"/>
                            </a:solidFill>
                          </a:uFill>
                          <a:latin typeface="Calibri"/>
                        </a:rPr>
                        <a:t>possibly better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200" spc="-1" strike="noStrike">
                          <a:solidFill>
                            <a:srgbClr val="ff0000"/>
                          </a:solidFill>
                          <a:uFill>
                            <a:solidFill>
                              <a:srgbClr val="ffffff"/>
                            </a:solidFill>
                          </a:uFill>
                          <a:latin typeface="Calibri"/>
                        </a:rPr>
                        <a:t>likely worse</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bl>
          </a:graphicData>
        </a:graphic>
      </p:graphicFrame>
      <p:pic>
        <p:nvPicPr>
          <p:cNvPr id="2033" name="Picture 37" descr=""/>
          <p:cNvPicPr/>
          <p:nvPr/>
        </p:nvPicPr>
        <p:blipFill>
          <a:blip r:embed="rId3"/>
          <a:stretch/>
        </p:blipFill>
        <p:spPr>
          <a:xfrm>
            <a:off x="7053480" y="1762560"/>
            <a:ext cx="1262880" cy="749880"/>
          </a:xfrm>
          <a:prstGeom prst="rect">
            <a:avLst/>
          </a:prstGeom>
          <a:ln>
            <a:noFill/>
          </a:ln>
        </p:spPr>
      </p:pic>
      <p:pic>
        <p:nvPicPr>
          <p:cNvPr id="2034" name="Picture 38" descr=""/>
          <p:cNvPicPr/>
          <p:nvPr/>
        </p:nvPicPr>
        <p:blipFill>
          <a:blip r:embed="rId4"/>
          <a:stretch/>
        </p:blipFill>
        <p:spPr>
          <a:xfrm>
            <a:off x="6948360" y="1104840"/>
            <a:ext cx="1225440" cy="657360"/>
          </a:xfrm>
          <a:prstGeom prst="rect">
            <a:avLst/>
          </a:prstGeom>
          <a:ln>
            <a:noFill/>
          </a:ln>
        </p:spPr>
      </p:pic>
      <p:pic>
        <p:nvPicPr>
          <p:cNvPr id="2035" name="Picture 39" descr=""/>
          <p:cNvPicPr/>
          <p:nvPr/>
        </p:nvPicPr>
        <p:blipFill>
          <a:blip r:embed="rId5"/>
          <a:stretch/>
        </p:blipFill>
        <p:spPr>
          <a:xfrm>
            <a:off x="4840920" y="1139760"/>
            <a:ext cx="1393200" cy="549360"/>
          </a:xfrm>
          <a:prstGeom prst="rect">
            <a:avLst/>
          </a:prstGeom>
          <a:ln>
            <a:noFill/>
          </a:ln>
        </p:spPr>
      </p:pic>
      <p:pic>
        <p:nvPicPr>
          <p:cNvPr id="2036" name="Picture 40" descr=""/>
          <p:cNvPicPr/>
          <p:nvPr/>
        </p:nvPicPr>
        <p:blipFill>
          <a:blip r:embed="rId6"/>
          <a:stretch/>
        </p:blipFill>
        <p:spPr>
          <a:xfrm>
            <a:off x="2901960" y="1159920"/>
            <a:ext cx="1555200" cy="555840"/>
          </a:xfrm>
          <a:prstGeom prst="rect">
            <a:avLst/>
          </a:prstGeom>
          <a:ln>
            <a:noFill/>
          </a:ln>
        </p:spPr>
      </p:pic>
      <p:sp>
        <p:nvSpPr>
          <p:cNvPr id="2037" name="CustomShape 8"/>
          <p:cNvSpPr/>
          <p:nvPr/>
        </p:nvSpPr>
        <p:spPr>
          <a:xfrm>
            <a:off x="7047000" y="29880"/>
            <a:ext cx="2343600" cy="303480"/>
          </a:xfrm>
          <a:prstGeom prst="rect">
            <a:avLst/>
          </a:prstGeom>
          <a:noFill/>
          <a:ln>
            <a:noFill/>
          </a:ln>
        </p:spPr>
        <p:style>
          <a:lnRef idx="0"/>
          <a:fillRef idx="0"/>
          <a:effectRef idx="0"/>
          <a:fontRef idx="minor"/>
        </p:style>
        <p:txBody>
          <a:bodyPr wrap="none" lIns="90000" rIns="90000" tIns="45000" bIns="45000"/>
          <a:p>
            <a:pPr>
              <a:lnSpc>
                <a:spcPct val="100000"/>
              </a:lnSpc>
            </a:pPr>
            <a:r>
              <a:rPr lang="en-US" sz="1400" spc="-1" strike="noStrike">
                <a:solidFill>
                  <a:srgbClr val="ff0000"/>
                </a:solidFill>
                <a:uFill>
                  <a:solidFill>
                    <a:srgbClr val="ffffff"/>
                  </a:solidFill>
                </a:uFill>
                <a:latin typeface="Gill Sans Light"/>
              </a:rPr>
              <a:t>Slide: N.Wermes, UBonn</a:t>
            </a:r>
            <a:endParaRPr lang="en-US" sz="1800" spc="-1" strike="noStrike">
              <a:solidFill>
                <a:srgbClr val="000000"/>
              </a:solidFill>
              <a:uFill>
                <a:solidFill>
                  <a:srgbClr val="ffffff"/>
                </a:solidFill>
              </a:uFill>
              <a:latin typeface="Arial"/>
            </a:endParaRPr>
          </a:p>
        </p:txBody>
      </p:sp>
    </p:spTree>
  </p:cSld>
  <p:timing>
    <p:tnLst>
      <p:par>
        <p:cTn id="36" dur="indefinite" restart="never" nodeType="tmRoot">
          <p:childTnLst>
            <p:seq>
              <p:cTn id="37" dur="indefinite" nodeType="mainSeq">
                <p:childTnLst>
                  <p:par>
                    <p:cTn id="38" fill="hold">
                      <p:stCondLst>
                        <p:cond delay="0"/>
                      </p:stCondLst>
                      <p:childTnLst>
                        <p:par>
                          <p:cTn id="39" fill="hold">
                            <p:stCondLst>
                              <p:cond delay="0"/>
                            </p:stCondLst>
                            <p:childTnLst>
                              <p:par>
                                <p:cTn id="40" nodeType="withEffect" fill="hold" presetClass="entr" presetID="10">
                                  <p:stCondLst>
                                    <p:cond delay="0"/>
                                  </p:stCondLst>
                                  <p:childTnLst>
                                    <p:set>
                                      <p:cBhvr>
                                        <p:cTn id="41" dur="1" fill="hold">
                                          <p:stCondLst>
                                            <p:cond delay="0"/>
                                          </p:stCondLst>
                                        </p:cTn>
                                        <p:tgtEl>
                                          <p:spTgt spid="2034"/>
                                        </p:tgtEl>
                                        <p:attrNameLst>
                                          <p:attrName>style.visibility</p:attrName>
                                        </p:attrNameLst>
                                      </p:cBhvr>
                                      <p:to>
                                        <p:strVal val="visible"/>
                                      </p:to>
                                    </p:set>
                                    <p:animEffect filter="fade" transition="in">
                                      <p:cBhvr additive="repl">
                                        <p:cTn id="42" dur="500"/>
                                        <p:tgtEl>
                                          <p:spTgt spid="2034"/>
                                        </p:tgtEl>
                                      </p:cBhvr>
                                    </p:animEffect>
                                  </p:childTnLst>
                                </p:cTn>
                              </p:par>
                              <p:par>
                                <p:cTn id="43" nodeType="withEffect" fill="hold" presetClass="entr" presetID="10">
                                  <p:stCondLst>
                                    <p:cond delay="0"/>
                                  </p:stCondLst>
                                  <p:childTnLst>
                                    <p:set>
                                      <p:cBhvr>
                                        <p:cTn id="44" dur="1" fill="hold">
                                          <p:stCondLst>
                                            <p:cond delay="0"/>
                                          </p:stCondLst>
                                        </p:cTn>
                                        <p:tgtEl>
                                          <p:spTgt spid="2035"/>
                                        </p:tgtEl>
                                        <p:attrNameLst>
                                          <p:attrName>style.visibility</p:attrName>
                                        </p:attrNameLst>
                                      </p:cBhvr>
                                      <p:to>
                                        <p:strVal val="visible"/>
                                      </p:to>
                                    </p:set>
                                    <p:animEffect filter="fade" transition="in">
                                      <p:cBhvr additive="repl">
                                        <p:cTn id="45" dur="500"/>
                                        <p:tgtEl>
                                          <p:spTgt spid="203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2" name="TextShape 1"/>
          <p:cNvSpPr txBox="1"/>
          <p:nvPr/>
        </p:nvSpPr>
        <p:spPr>
          <a:xfrm>
            <a:off x="457200" y="274680"/>
            <a:ext cx="8229240" cy="1142640"/>
          </a:xfrm>
          <a:prstGeom prst="rect">
            <a:avLst/>
          </a:prstGeom>
          <a:noFill/>
          <a:ln>
            <a:noFill/>
          </a:ln>
        </p:spPr>
        <p:txBody>
          <a:bodyPr anchor="ctr"/>
          <a:p>
            <a:endParaRPr lang="en-US" sz="1800" spc="-1" strike="noStrike">
              <a:solidFill>
                <a:srgbClr val="000000"/>
              </a:solidFill>
              <a:uFill>
                <a:solidFill>
                  <a:srgbClr val="ffffff"/>
                </a:solidFill>
              </a:uFill>
              <a:latin typeface="Calibri"/>
            </a:endParaRPr>
          </a:p>
        </p:txBody>
      </p:sp>
      <p:sp>
        <p:nvSpPr>
          <p:cNvPr id="563" name="TextShape 2"/>
          <p:cNvSpPr txBox="1"/>
          <p:nvPr/>
        </p:nvSpPr>
        <p:spPr>
          <a:xfrm>
            <a:off x="457200" y="1600200"/>
            <a:ext cx="8229240" cy="4525560"/>
          </a:xfrm>
          <a:prstGeom prst="rect">
            <a:avLst/>
          </a:prstGeom>
          <a:noFill/>
          <a:ln>
            <a:noFill/>
          </a:ln>
        </p:spPr>
        <p:txBody>
          <a:bodyPr/>
          <a:p>
            <a:endParaRPr lang="en-US" sz="3200" spc="-1" strike="noStrike">
              <a:solidFill>
                <a:srgbClr val="000000"/>
              </a:solidFill>
              <a:uFill>
                <a:solidFill>
                  <a:srgbClr val="ffffff"/>
                </a:solidFill>
              </a:uFill>
              <a:latin typeface="Gill Sans"/>
            </a:endParaRPr>
          </a:p>
        </p:txBody>
      </p:sp>
      <p:sp>
        <p:nvSpPr>
          <p:cNvPr id="564"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65"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66" name="TextShape 5"/>
          <p:cNvSpPr txBox="1"/>
          <p:nvPr/>
        </p:nvSpPr>
        <p:spPr>
          <a:xfrm>
            <a:off x="6553080" y="6520320"/>
            <a:ext cx="2133360" cy="364680"/>
          </a:xfrm>
          <a:prstGeom prst="rect">
            <a:avLst/>
          </a:prstGeom>
          <a:noFill/>
          <a:ln>
            <a:noFill/>
          </a:ln>
        </p:spPr>
        <p:txBody>
          <a:bodyPr anchor="ctr"/>
          <a:p>
            <a:pPr algn="r">
              <a:lnSpc>
                <a:spcPct val="100000"/>
              </a:lnSpc>
            </a:pPr>
            <a:fld id="{88F2C05A-D572-43B6-9C10-8F4E4BA3F1C8}"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567" name="Picture 2" descr=""/>
          <p:cNvPicPr/>
          <p:nvPr/>
        </p:nvPicPr>
        <p:blipFill>
          <a:blip r:embed="rId1"/>
          <a:stretch/>
        </p:blipFill>
        <p:spPr>
          <a:xfrm>
            <a:off x="5040" y="315000"/>
            <a:ext cx="9138600" cy="6097680"/>
          </a:xfrm>
          <a:prstGeom prst="rect">
            <a:avLst/>
          </a:prstGeom>
          <a:ln>
            <a:noFill/>
          </a:ln>
        </p:spPr>
      </p:pic>
    </p:spTree>
  </p:cSld>
</p:sld>
</file>

<file path=ppt/slides/slide1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38" name="TextShape 1"/>
          <p:cNvSpPr txBox="1"/>
          <p:nvPr/>
        </p:nvSpPr>
        <p:spPr>
          <a:xfrm>
            <a:off x="179640" y="53640"/>
            <a:ext cx="8784720" cy="1142640"/>
          </a:xfrm>
          <a:prstGeom prst="rect">
            <a:avLst/>
          </a:prstGeom>
          <a:noFill/>
          <a:ln>
            <a:noFill/>
          </a:ln>
        </p:spPr>
        <p:txBody>
          <a:bodyPr anchor="ctr"/>
          <a:p>
            <a:pPr algn="ctr">
              <a:lnSpc>
                <a:spcPct val="100000"/>
              </a:lnSpc>
            </a:pPr>
            <a:r>
              <a:rPr b="1" lang="en-US" sz="3200" spc="-1" strike="noStrike">
                <a:solidFill>
                  <a:srgbClr val="c0504d"/>
                </a:solidFill>
                <a:uFill>
                  <a:solidFill>
                    <a:srgbClr val="ffffff"/>
                  </a:solidFill>
                </a:uFill>
                <a:latin typeface="AmericanTypewriter"/>
              </a:rPr>
              <a:t>• </a:t>
            </a:r>
            <a:r>
              <a:rPr b="1" lang="en-US" sz="3200" spc="-1" strike="noStrike">
                <a:solidFill>
                  <a:srgbClr val="000000"/>
                </a:solidFill>
                <a:uFill>
                  <a:solidFill>
                    <a:srgbClr val="ffffff"/>
                  </a:solidFill>
                </a:uFill>
                <a:latin typeface="Gill Sans"/>
              </a:rPr>
              <a:t>M-engineers’ view of Monolithic </a:t>
            </a:r>
            <a:r>
              <a:rPr b="1" lang="en-US" sz="32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039"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040"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041" name="TextShape 4"/>
          <p:cNvSpPr txBox="1"/>
          <p:nvPr/>
        </p:nvSpPr>
        <p:spPr>
          <a:xfrm>
            <a:off x="6553080" y="6520320"/>
            <a:ext cx="2133360" cy="364680"/>
          </a:xfrm>
          <a:prstGeom prst="rect">
            <a:avLst/>
          </a:prstGeom>
          <a:noFill/>
          <a:ln>
            <a:noFill/>
          </a:ln>
        </p:spPr>
        <p:txBody>
          <a:bodyPr anchor="ctr"/>
          <a:p>
            <a:pPr algn="r">
              <a:lnSpc>
                <a:spcPct val="100000"/>
              </a:lnSpc>
            </a:pPr>
            <a:fld id="{F05F1038-AE87-4419-8ECD-C0A9663C409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2042" name="TextShape 5"/>
          <p:cNvSpPr txBox="1"/>
          <p:nvPr/>
        </p:nvSpPr>
        <p:spPr>
          <a:xfrm>
            <a:off x="323640" y="1196640"/>
            <a:ext cx="8432280" cy="3567960"/>
          </a:xfrm>
          <a:prstGeom prst="rect">
            <a:avLst/>
          </a:prstGeom>
          <a:noFill/>
          <a:ln>
            <a:noFill/>
          </a:ln>
        </p:spPr>
        <p:txBody>
          <a:bodyPr/>
          <a:p>
            <a:pPr marL="36720" algn="ctr">
              <a:lnSpc>
                <a:spcPct val="100000"/>
              </a:lnSpc>
            </a:pPr>
            <a:r>
              <a:rPr b="1" lang="en-US" sz="1800" spc="-1" strike="noStrike">
                <a:solidFill>
                  <a:srgbClr val="000000"/>
                </a:solidFill>
                <a:uFill>
                  <a:solidFill>
                    <a:srgbClr val="ffffff"/>
                  </a:solidFill>
                </a:uFill>
                <a:latin typeface="Gill Sans"/>
              </a:rPr>
              <a:t>Silicon Microchannel Cooling</a:t>
            </a:r>
            <a:endParaRPr lang="en-US" sz="3200" spc="-1" strike="noStrike">
              <a:solidFill>
                <a:srgbClr val="000000"/>
              </a:solidFill>
              <a:uFill>
                <a:solidFill>
                  <a:srgbClr val="ffffff"/>
                </a:solidFill>
              </a:uFill>
              <a:latin typeface="Gill Sans"/>
            </a:endParaRPr>
          </a:p>
        </p:txBody>
      </p:sp>
      <p:pic>
        <p:nvPicPr>
          <p:cNvPr id="2043" name="Picture 21" descr=""/>
          <p:cNvPicPr/>
          <p:nvPr/>
        </p:nvPicPr>
        <p:blipFill>
          <a:blip r:embed="rId1"/>
          <a:stretch/>
        </p:blipFill>
        <p:spPr>
          <a:xfrm>
            <a:off x="1168560" y="1614600"/>
            <a:ext cx="6719040" cy="2534040"/>
          </a:xfrm>
          <a:prstGeom prst="rect">
            <a:avLst/>
          </a:prstGeom>
          <a:ln>
            <a:noFill/>
          </a:ln>
        </p:spPr>
      </p:pic>
      <p:sp>
        <p:nvSpPr>
          <p:cNvPr id="2044" name="CustomShape 6"/>
          <p:cNvSpPr/>
          <p:nvPr/>
        </p:nvSpPr>
        <p:spPr>
          <a:xfrm>
            <a:off x="1880280" y="4293000"/>
            <a:ext cx="5705640" cy="577080"/>
          </a:xfrm>
          <a:prstGeom prst="rect">
            <a:avLst/>
          </a:prstGeom>
          <a:solidFill>
            <a:srgbClr val="b2b2b2"/>
          </a:solidFill>
          <a:ln>
            <a:noFill/>
          </a:ln>
        </p:spPr>
        <p:style>
          <a:lnRef idx="0"/>
          <a:fillRef idx="0"/>
          <a:effectRef idx="0"/>
          <a:fontRef idx="minor"/>
        </p:style>
        <p:txBody>
          <a:bodyPr wrap="none" lIns="90000" rIns="90000" tIns="45000" bIns="45000"/>
          <a:p>
            <a:pPr algn="ctr">
              <a:lnSpc>
                <a:spcPct val="100000"/>
              </a:lnSpc>
            </a:pPr>
            <a:r>
              <a:rPr b="1" lang="en-US" sz="1600" spc="-1" strike="noStrike">
                <a:solidFill>
                  <a:srgbClr val="262626"/>
                </a:solidFill>
                <a:uFill>
                  <a:solidFill>
                    <a:srgbClr val="ffffff"/>
                  </a:solidFill>
                </a:uFill>
                <a:latin typeface="Gill Sans"/>
              </a:rPr>
              <a:t>No CTE mismatch | Low material budget</a:t>
            </a:r>
            <a:endParaRPr lang="en-US" sz="1800" spc="-1" strike="noStrike">
              <a:solidFill>
                <a:srgbClr val="000000"/>
              </a:solidFill>
              <a:uFill>
                <a:solidFill>
                  <a:srgbClr val="ffffff"/>
                </a:solidFill>
              </a:uFill>
              <a:latin typeface="Arial"/>
            </a:endParaRPr>
          </a:p>
          <a:p>
            <a:pPr algn="ctr">
              <a:lnSpc>
                <a:spcPct val="100000"/>
              </a:lnSpc>
            </a:pPr>
            <a:r>
              <a:rPr b="1" lang="en-US" sz="1600" spc="-1" strike="noStrike">
                <a:solidFill>
                  <a:srgbClr val="262626"/>
                </a:solidFill>
                <a:uFill>
                  <a:solidFill>
                    <a:srgbClr val="ffffff"/>
                  </a:solidFill>
                </a:uFill>
                <a:latin typeface="Gill Sans"/>
              </a:rPr>
              <a:t>Active/distributed cooling | Radiation resistance</a:t>
            </a:r>
            <a:endParaRPr lang="en-US" sz="1800" spc="-1" strike="noStrike">
              <a:solidFill>
                <a:srgbClr val="000000"/>
              </a:solidFill>
              <a:uFill>
                <a:solidFill>
                  <a:srgbClr val="ffffff"/>
                </a:solidFill>
              </a:uFill>
              <a:latin typeface="Arial"/>
            </a:endParaRPr>
          </a:p>
        </p:txBody>
      </p:sp>
      <p:sp>
        <p:nvSpPr>
          <p:cNvPr id="2045" name="CustomShape 7"/>
          <p:cNvSpPr/>
          <p:nvPr/>
        </p:nvSpPr>
        <p:spPr>
          <a:xfrm>
            <a:off x="2093760" y="5517360"/>
            <a:ext cx="2721600" cy="729720"/>
          </a:xfrm>
          <a:prstGeom prst="rect">
            <a:avLst/>
          </a:prstGeom>
          <a:noFill/>
          <a:ln>
            <a:noFill/>
          </a:ln>
        </p:spPr>
        <p:style>
          <a:lnRef idx="0"/>
          <a:fillRef idx="0"/>
          <a:effectRef idx="0"/>
          <a:fontRef idx="minor"/>
        </p:style>
        <p:txBody>
          <a:bodyPr wrap="none" lIns="90000" rIns="90000" tIns="45000" bIns="45000"/>
          <a:p>
            <a:pPr algn="ctr">
              <a:lnSpc>
                <a:spcPct val="100000"/>
              </a:lnSpc>
            </a:pPr>
            <a:r>
              <a:rPr i="1" lang="en-US" sz="1400" spc="-1" strike="noStrike">
                <a:solidFill>
                  <a:srgbClr val="000000"/>
                </a:solidFill>
                <a:uFill>
                  <a:solidFill>
                    <a:srgbClr val="ffffff"/>
                  </a:solidFill>
                </a:uFill>
                <a:latin typeface="Gill Sans Light"/>
              </a:rPr>
              <a:t>130 </a:t>
            </a:r>
            <a:r>
              <a:rPr i="1" lang="en-US" sz="1400" spc="-1" strike="noStrike">
                <a:solidFill>
                  <a:srgbClr val="000000"/>
                </a:solidFill>
                <a:uFill>
                  <a:solidFill>
                    <a:srgbClr val="ffffff"/>
                  </a:solidFill>
                </a:uFill>
                <a:latin typeface="Symbol"/>
              </a:rPr>
              <a:t>m</a:t>
            </a:r>
            <a:r>
              <a:rPr i="1" lang="en-US" sz="1400" spc="-1" strike="noStrike">
                <a:solidFill>
                  <a:srgbClr val="000000"/>
                </a:solidFill>
                <a:uFill>
                  <a:solidFill>
                    <a:srgbClr val="ffffff"/>
                  </a:solidFill>
                </a:uFill>
                <a:latin typeface="Gill Sans Light"/>
              </a:rPr>
              <a:t>m Silicon Cooling Plate</a:t>
            </a:r>
            <a:endParaRPr lang="en-US" sz="1800" spc="-1" strike="noStrike">
              <a:solidFill>
                <a:srgbClr val="000000"/>
              </a:solidFill>
              <a:uFill>
                <a:solidFill>
                  <a:srgbClr val="ffffff"/>
                </a:solidFill>
              </a:uFill>
              <a:latin typeface="Arial"/>
            </a:endParaRPr>
          </a:p>
          <a:p>
            <a:pPr algn="ctr">
              <a:lnSpc>
                <a:spcPct val="100000"/>
              </a:lnSpc>
            </a:pPr>
            <a:r>
              <a:rPr i="1" lang="en-US" sz="1400" spc="-1" strike="noStrike">
                <a:solidFill>
                  <a:srgbClr val="000000"/>
                </a:solidFill>
                <a:uFill>
                  <a:solidFill>
                    <a:srgbClr val="ffffff"/>
                  </a:solidFill>
                </a:uFill>
                <a:latin typeface="Gill Sans Light"/>
              </a:rPr>
              <a:t>(~100 cm</a:t>
            </a:r>
            <a:r>
              <a:rPr i="1" lang="en-US" sz="1400" spc="-1" strike="noStrike" baseline="30000">
                <a:solidFill>
                  <a:srgbClr val="000000"/>
                </a:solidFill>
                <a:uFill>
                  <a:solidFill>
                    <a:srgbClr val="ffffff"/>
                  </a:solidFill>
                </a:uFill>
                <a:latin typeface="Gill Sans Light"/>
              </a:rPr>
              <a:t>2</a:t>
            </a:r>
            <a:r>
              <a:rPr i="1" lang="en-US" sz="1400" spc="-1" strike="noStrike">
                <a:solidFill>
                  <a:srgbClr val="000000"/>
                </a:solidFill>
                <a:uFill>
                  <a:solidFill>
                    <a:srgbClr val="ffffff"/>
                  </a:solidFill>
                </a:uFill>
                <a:latin typeface="Gill Sans Light"/>
              </a:rPr>
              <a:t> surface)</a:t>
            </a:r>
            <a:endParaRPr lang="en-US" sz="1800" spc="-1" strike="noStrike">
              <a:solidFill>
                <a:srgbClr val="000000"/>
              </a:solidFill>
              <a:uFill>
                <a:solidFill>
                  <a:srgbClr val="ffffff"/>
                </a:solidFill>
              </a:uFill>
              <a:latin typeface="Arial"/>
            </a:endParaRPr>
          </a:p>
          <a:p>
            <a:pPr algn="ctr">
              <a:lnSpc>
                <a:spcPct val="100000"/>
              </a:lnSpc>
            </a:pPr>
            <a:r>
              <a:rPr i="1" lang="en-US" sz="1400" spc="-1" strike="noStrike">
                <a:solidFill>
                  <a:srgbClr val="000000"/>
                </a:solidFill>
                <a:uFill>
                  <a:solidFill>
                    <a:srgbClr val="ffffff"/>
                  </a:solidFill>
                </a:uFill>
                <a:latin typeface="Gill Sans Light"/>
              </a:rPr>
              <a:t>NA62 GTK</a:t>
            </a:r>
            <a:endParaRPr lang="en-US" sz="1800" spc="-1" strike="noStrike">
              <a:solidFill>
                <a:srgbClr val="000000"/>
              </a:solidFill>
              <a:uFill>
                <a:solidFill>
                  <a:srgbClr val="ffffff"/>
                </a:solidFill>
              </a:uFill>
              <a:latin typeface="Arial"/>
            </a:endParaRPr>
          </a:p>
        </p:txBody>
      </p:sp>
      <p:pic>
        <p:nvPicPr>
          <p:cNvPr id="2046" name="Picture 24" descr=""/>
          <p:cNvPicPr/>
          <p:nvPr/>
        </p:nvPicPr>
        <p:blipFill>
          <a:blip r:embed="rId2"/>
          <a:stretch/>
        </p:blipFill>
        <p:spPr>
          <a:xfrm>
            <a:off x="4428000" y="5013000"/>
            <a:ext cx="2571480" cy="1847520"/>
          </a:xfrm>
          <a:prstGeom prst="rect">
            <a:avLst/>
          </a:prstGeom>
          <a:ln>
            <a:noFill/>
          </a:ln>
        </p:spPr>
      </p:pic>
    </p:spTree>
  </p:cSld>
</p:sld>
</file>

<file path=ppt/slides/slide1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47" name="TextShape 1"/>
          <p:cNvSpPr txBox="1"/>
          <p:nvPr/>
        </p:nvSpPr>
        <p:spPr>
          <a:xfrm>
            <a:off x="179640" y="27468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HL-LHC Detector Upgrades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048"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049" name="TextShape 3"/>
          <p:cNvSpPr txBox="1"/>
          <p:nvPr/>
        </p:nvSpPr>
        <p:spPr>
          <a:xfrm>
            <a:off x="251640" y="1556640"/>
            <a:ext cx="8506800" cy="4824000"/>
          </a:xfrm>
          <a:prstGeom prst="rect">
            <a:avLst/>
          </a:prstGeom>
          <a:noFill/>
          <a:ln>
            <a:noFill/>
          </a:ln>
        </p:spPr>
        <p:txBody>
          <a:bodyPr/>
          <a:p>
            <a:pPr marL="342720" indent="-342360">
              <a:lnSpc>
                <a:spcPct val="100000"/>
              </a:lnSpc>
              <a:buClr>
                <a:srgbClr val="800000"/>
              </a:buClr>
              <a:buFont typeface="Arial"/>
              <a:buChar char="•"/>
            </a:pPr>
            <a:r>
              <a:rPr b="1" lang="en-US" sz="1800" spc="-1" strike="noStrike">
                <a:solidFill>
                  <a:srgbClr val="800000"/>
                </a:solidFill>
                <a:uFill>
                  <a:solidFill>
                    <a:srgbClr val="ffffff"/>
                  </a:solidFill>
                </a:uFill>
                <a:latin typeface="Gill Sans"/>
              </a:rPr>
              <a:t>Calorimeters R&amp;D Efforts</a:t>
            </a:r>
            <a:r>
              <a:rPr lang="en-US" sz="1800" spc="-1" strike="noStrike">
                <a:solidFill>
                  <a:srgbClr val="000000"/>
                </a:solidFill>
                <a:uFill>
                  <a:solidFill>
                    <a:srgbClr val="ffffff"/>
                  </a:solidFill>
                </a:uFill>
                <a:latin typeface="Gill Sans"/>
              </a:rPr>
              <a:t>, towards rad tolerant systems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Rad-tolerant crystal scintillators (LYSO, YSO, Cerium Fluoride), WLS fibres in quartz capillaries, rad-tolerant photo-detectors (e.g. GaInP), change layout of tile calorimeter using WLS fibres within scintillator to shorten the light path length, High granularity Particle flow / Imaging Gas Calorimetry (CALICE)…</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i="1" lang="en-US" sz="1600" spc="-1" strike="noStrike">
                <a:solidFill>
                  <a:srgbClr val="000000"/>
                </a:solidFill>
                <a:uFill>
                  <a:solidFill>
                    <a:srgbClr val="ffffff"/>
                  </a:solidFill>
                </a:uFill>
                <a:latin typeface="Gill Sans"/>
              </a:rPr>
              <a:t>Electronics upgrades: </a:t>
            </a:r>
            <a:r>
              <a:rPr lang="en-US" sz="1600" spc="-1" strike="noStrike">
                <a:solidFill>
                  <a:srgbClr val="000000"/>
                </a:solidFill>
                <a:uFill>
                  <a:solidFill>
                    <a:srgbClr val="ffffff"/>
                  </a:solidFill>
                </a:uFill>
                <a:latin typeface="Gill Sans"/>
              </a:rPr>
              <a:t>On-detector front-end electronics with sufficient resolution and large dynamic range</a:t>
            </a:r>
            <a:endParaRPr lang="en-US" sz="2400" spc="-1" strike="noStrike">
              <a:solidFill>
                <a:srgbClr val="000000"/>
              </a:solidFill>
              <a:uFill>
                <a:solidFill>
                  <a:srgbClr val="ffffff"/>
                </a:solidFill>
              </a:uFill>
              <a:latin typeface="Gill Sans"/>
            </a:endParaRPr>
          </a:p>
          <a:p>
            <a:pPr marL="342720" indent="-342360">
              <a:lnSpc>
                <a:spcPct val="100000"/>
              </a:lnSpc>
              <a:buClr>
                <a:srgbClr val="800000"/>
              </a:buClr>
              <a:buFont typeface="Arial"/>
              <a:buChar char="•"/>
            </a:pPr>
            <a:r>
              <a:rPr b="1" lang="en-US" sz="1800" spc="-1" strike="noStrike">
                <a:solidFill>
                  <a:srgbClr val="800000"/>
                </a:solidFill>
                <a:uFill>
                  <a:solidFill>
                    <a:srgbClr val="ffffff"/>
                  </a:solidFill>
                </a:uFill>
                <a:latin typeface="Gill Sans"/>
              </a:rPr>
              <a:t>Muon systems R&amp;D Efforts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Improved rate capability and timing, using novel detector technologies (MPGD)</a:t>
            </a:r>
            <a:endParaRPr lang="en-US" sz="2400" spc="-1" strike="noStrike">
              <a:solidFill>
                <a:srgbClr val="000000"/>
              </a:solidFill>
              <a:uFill>
                <a:solidFill>
                  <a:srgbClr val="ffffff"/>
                </a:solidFill>
              </a:uFill>
              <a:latin typeface="Gill Sans"/>
            </a:endParaRPr>
          </a:p>
          <a:p>
            <a:pPr marL="342720" indent="-342360">
              <a:lnSpc>
                <a:spcPct val="100000"/>
              </a:lnSpc>
              <a:buClr>
                <a:srgbClr val="800000"/>
              </a:buClr>
              <a:buFont typeface="Arial"/>
              <a:buChar char="•"/>
            </a:pPr>
            <a:r>
              <a:rPr b="1" lang="en-US" sz="1800" spc="-1" strike="noStrike">
                <a:solidFill>
                  <a:srgbClr val="800000"/>
                </a:solidFill>
                <a:uFill>
                  <a:solidFill>
                    <a:srgbClr val="ffffff"/>
                  </a:solidFill>
                </a:uFill>
                <a:latin typeface="Gill Sans"/>
              </a:rPr>
              <a:t>Electronics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Development of new front-end chips to cope with increased channel densities, develop high density interconnects, optimize power distribution, develop High speed links (≳10 Gbps) </a:t>
            </a:r>
            <a:endParaRPr lang="en-US" sz="2400" spc="-1" strike="noStrike">
              <a:solidFill>
                <a:srgbClr val="000000"/>
              </a:solidFill>
              <a:uFill>
                <a:solidFill>
                  <a:srgbClr val="ffffff"/>
                </a:solidFill>
              </a:uFill>
              <a:latin typeface="Gill Sans"/>
            </a:endParaRPr>
          </a:p>
          <a:p>
            <a:pPr marL="342720" indent="-342360">
              <a:lnSpc>
                <a:spcPct val="100000"/>
              </a:lnSpc>
              <a:buClr>
                <a:srgbClr val="800000"/>
              </a:buClr>
              <a:buFont typeface="Arial"/>
              <a:buChar char="•"/>
            </a:pPr>
            <a:r>
              <a:rPr b="1" lang="en-US" sz="1800" spc="-1" strike="noStrike">
                <a:solidFill>
                  <a:srgbClr val="800000"/>
                </a:solidFill>
                <a:uFill>
                  <a:solidFill>
                    <a:srgbClr val="ffffff"/>
                  </a:solidFill>
                </a:uFill>
                <a:latin typeface="Gill Sans"/>
              </a:rPr>
              <a:t>Trigger/DAQ/Offline computing</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New trigger strategies, processing, networks, storage, CPU, CLOUD-computing…</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2050"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051" name="TextShape 5"/>
          <p:cNvSpPr txBox="1"/>
          <p:nvPr/>
        </p:nvSpPr>
        <p:spPr>
          <a:xfrm>
            <a:off x="6553080" y="6520320"/>
            <a:ext cx="2133360" cy="364680"/>
          </a:xfrm>
          <a:prstGeom prst="rect">
            <a:avLst/>
          </a:prstGeom>
          <a:noFill/>
          <a:ln>
            <a:noFill/>
          </a:ln>
        </p:spPr>
        <p:txBody>
          <a:bodyPr anchor="ctr"/>
          <a:p>
            <a:pPr algn="r">
              <a:lnSpc>
                <a:spcPct val="100000"/>
              </a:lnSpc>
            </a:pPr>
            <a:fld id="{BB6DA357-9301-4C73-BE8B-CAAFACD1DD8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52"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Diverse R&amp;D</a:t>
            </a:r>
            <a:r>
              <a:rPr b="1" lang="en-US" sz="4400" spc="-1" strike="noStrike">
                <a:solidFill>
                  <a:srgbClr val="c0504d"/>
                </a:solidFill>
                <a:uFill>
                  <a:solidFill>
                    <a:srgbClr val="ffffff"/>
                  </a:solidFill>
                </a:uFill>
                <a:latin typeface="AmericanTypewriter"/>
              </a:rPr>
              <a:t>•</a:t>
            </a:r>
            <a:r>
              <a:rPr b="1" lang="en-US" sz="4400" spc="-1" strike="noStrike">
                <a:solidFill>
                  <a:srgbClr val="c0504d"/>
                </a:solidFill>
                <a:uFill>
                  <a:solidFill>
                    <a:srgbClr val="ffffff"/>
                  </a:solidFill>
                </a:uFill>
                <a:latin typeface="AmericanTypewriter"/>
              </a:rPr>
              <a:t>
</a:t>
            </a:r>
            <a:r>
              <a:rPr b="1" lang="en-US" sz="2700" spc="-1" strike="noStrike">
                <a:solidFill>
                  <a:srgbClr val="000000"/>
                </a:solidFill>
                <a:uFill>
                  <a:solidFill>
                    <a:srgbClr val="ffffff"/>
                  </a:solidFill>
                </a:uFill>
                <a:latin typeface="Gill Sans"/>
              </a:rPr>
              <a:t>Driven by Study Projects</a:t>
            </a:r>
            <a:endParaRPr lang="en-US" sz="1800" spc="-1" strike="noStrike">
              <a:solidFill>
                <a:srgbClr val="000000"/>
              </a:solidFill>
              <a:uFill>
                <a:solidFill>
                  <a:srgbClr val="ffffff"/>
                </a:solidFill>
              </a:uFill>
              <a:latin typeface="Calibri"/>
            </a:endParaRPr>
          </a:p>
        </p:txBody>
      </p:sp>
      <p:sp>
        <p:nvSpPr>
          <p:cNvPr id="2053" name="TextShape 2"/>
          <p:cNvSpPr txBox="1"/>
          <p:nvPr/>
        </p:nvSpPr>
        <p:spPr>
          <a:xfrm>
            <a:off x="457200" y="1711440"/>
            <a:ext cx="8229240" cy="4525560"/>
          </a:xfrm>
          <a:prstGeom prst="rect">
            <a:avLst/>
          </a:prstGeom>
          <a:noFill/>
          <a:ln>
            <a:noFill/>
          </a:ln>
        </p:spPr>
        <p:txBody>
          <a:bodyPr/>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3200" spc="-1" strike="noStrike">
                <a:solidFill>
                  <a:srgbClr val="000000"/>
                </a:solidFill>
                <a:uFill>
                  <a:solidFill>
                    <a:srgbClr val="ffffff"/>
                  </a:solidFill>
                </a:uFill>
                <a:latin typeface="Gill Sans"/>
              </a:rPr>
              <a:t>LCD</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The Linear Collider Detector focuses on physics and detector studies for a future e+e- collider at the TeV-scale</a:t>
            </a:r>
            <a:endParaRPr lang="en-US" sz="24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3200" spc="-1" strike="noStrike">
                <a:solidFill>
                  <a:srgbClr val="000000"/>
                </a:solidFill>
                <a:uFill>
                  <a:solidFill>
                    <a:srgbClr val="ffffff"/>
                  </a:solidFill>
                </a:uFill>
                <a:latin typeface="Gill Sans"/>
              </a:rPr>
              <a:t>FCC</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The Future Circular Collider Study explores different designs of circular colliders (100 TeV) for the post-LHC era</a:t>
            </a:r>
            <a:endParaRPr lang="en-US" sz="24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3200" spc="-1" strike="noStrike">
                <a:solidFill>
                  <a:srgbClr val="000000"/>
                </a:solidFill>
                <a:uFill>
                  <a:solidFill>
                    <a:srgbClr val="ffffff"/>
                  </a:solidFill>
                </a:uFill>
                <a:latin typeface="Gill Sans"/>
              </a:rPr>
              <a:t>Neutrino Platform</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Fundamental research in neutrino physics at particle accelerators worldwide</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2054"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055"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056" name="TextShape 5"/>
          <p:cNvSpPr txBox="1"/>
          <p:nvPr/>
        </p:nvSpPr>
        <p:spPr>
          <a:xfrm>
            <a:off x="6553080" y="6520320"/>
            <a:ext cx="2133360" cy="364680"/>
          </a:xfrm>
          <a:prstGeom prst="rect">
            <a:avLst/>
          </a:prstGeom>
          <a:noFill/>
          <a:ln>
            <a:noFill/>
          </a:ln>
        </p:spPr>
        <p:txBody>
          <a:bodyPr anchor="ctr"/>
          <a:p>
            <a:pPr algn="r">
              <a:lnSpc>
                <a:spcPct val="100000"/>
              </a:lnSpc>
            </a:pPr>
            <a:fld id="{F80A5661-5798-4558-ADCA-D5EEB1ACBB3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2057" name="Picture 7" descr=""/>
          <p:cNvPicPr/>
          <p:nvPr/>
        </p:nvPicPr>
        <p:blipFill>
          <a:blip r:embed="rId1"/>
          <a:stretch/>
        </p:blipFill>
        <p:spPr>
          <a:xfrm>
            <a:off x="1550880" y="3324240"/>
            <a:ext cx="1176840" cy="488160"/>
          </a:xfrm>
          <a:prstGeom prst="rect">
            <a:avLst/>
          </a:prstGeom>
          <a:ln>
            <a:noFill/>
          </a:ln>
        </p:spPr>
      </p:pic>
      <p:pic>
        <p:nvPicPr>
          <p:cNvPr id="2058" name="Picture 8" descr=""/>
          <p:cNvPicPr/>
          <p:nvPr/>
        </p:nvPicPr>
        <p:blipFill>
          <a:blip r:embed="rId2"/>
          <a:stretch/>
        </p:blipFill>
        <p:spPr>
          <a:xfrm>
            <a:off x="1570680" y="1752120"/>
            <a:ext cx="699480" cy="457920"/>
          </a:xfrm>
          <a:prstGeom prst="rect">
            <a:avLst/>
          </a:prstGeom>
          <a:ln>
            <a:noFill/>
          </a:ln>
        </p:spPr>
      </p:pic>
      <p:pic>
        <p:nvPicPr>
          <p:cNvPr id="2059" name="Picture 9" descr=""/>
          <p:cNvPicPr/>
          <p:nvPr/>
        </p:nvPicPr>
        <p:blipFill>
          <a:blip r:embed="rId3"/>
          <a:stretch/>
        </p:blipFill>
        <p:spPr>
          <a:xfrm>
            <a:off x="2303280" y="1631520"/>
            <a:ext cx="756000" cy="756000"/>
          </a:xfrm>
          <a:prstGeom prst="rect">
            <a:avLst/>
          </a:prstGeom>
          <a:ln>
            <a:noFill/>
          </a:ln>
        </p:spPr>
      </p:pic>
    </p:spTree>
  </p:cSld>
</p:sld>
</file>

<file path=ppt/slides/slide1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60"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CLIC Detector</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061" name="TextShape 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062"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063" name="TextShape 4"/>
          <p:cNvSpPr txBox="1"/>
          <p:nvPr/>
        </p:nvSpPr>
        <p:spPr>
          <a:xfrm>
            <a:off x="6553080" y="6520320"/>
            <a:ext cx="2133360" cy="364680"/>
          </a:xfrm>
          <a:prstGeom prst="rect">
            <a:avLst/>
          </a:prstGeom>
          <a:noFill/>
          <a:ln>
            <a:noFill/>
          </a:ln>
        </p:spPr>
        <p:txBody>
          <a:bodyPr anchor="ctr"/>
          <a:p>
            <a:pPr algn="r">
              <a:lnSpc>
                <a:spcPct val="100000"/>
              </a:lnSpc>
            </a:pPr>
            <a:fld id="{56991573-6016-49C6-829D-826E6FFAFEA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2064" name="CustomShape 5"/>
          <p:cNvSpPr/>
          <p:nvPr/>
        </p:nvSpPr>
        <p:spPr>
          <a:xfrm>
            <a:off x="7235280" y="0"/>
            <a:ext cx="216828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953735"/>
                </a:solidFill>
                <a:uFill>
                  <a:solidFill>
                    <a:srgbClr val="ffffff"/>
                  </a:solidFill>
                </a:uFill>
                <a:latin typeface="Gill Sans Light"/>
              </a:rPr>
              <a:t>Slide: L.Linssen, CERN</a:t>
            </a:r>
            <a:endParaRPr lang="en-US" sz="1800" spc="-1" strike="noStrike">
              <a:solidFill>
                <a:srgbClr val="000000"/>
              </a:solidFill>
              <a:uFill>
                <a:solidFill>
                  <a:srgbClr val="ffffff"/>
                </a:solidFill>
              </a:uFill>
              <a:latin typeface="Arial"/>
            </a:endParaRPr>
          </a:p>
        </p:txBody>
      </p:sp>
      <p:sp>
        <p:nvSpPr>
          <p:cNvPr id="2065" name="CustomShape 6"/>
          <p:cNvSpPr/>
          <p:nvPr/>
        </p:nvSpPr>
        <p:spPr>
          <a:xfrm>
            <a:off x="323640" y="1055520"/>
            <a:ext cx="8636400" cy="1549800"/>
          </a:xfrm>
          <a:prstGeom prst="rect">
            <a:avLst/>
          </a:prstGeom>
          <a:noFill/>
          <a:ln>
            <a:noFill/>
          </a:ln>
        </p:spPr>
        <p:style>
          <a:lnRef idx="0"/>
          <a:fillRef idx="0"/>
          <a:effectRef idx="0"/>
          <a:fontRef idx="minor"/>
        </p:style>
        <p:txBody>
          <a:bodyPr lIns="90000" rIns="90000" tIns="45000" bIns="45000"/>
          <a:p>
            <a:pPr>
              <a:lnSpc>
                <a:spcPct val="100000"/>
              </a:lnSpc>
            </a:pPr>
            <a:r>
              <a:rPr b="1" lang="en-US" sz="1600" spc="-1" strike="noStrike">
                <a:solidFill>
                  <a:srgbClr val="000000"/>
                </a:solidFill>
                <a:uFill>
                  <a:solidFill>
                    <a:srgbClr val="ffffff"/>
                  </a:solidFill>
                </a:uFill>
                <a:latin typeface="Gill Sans MT"/>
              </a:rPr>
              <a:t>LHC</a:t>
            </a:r>
            <a:r>
              <a:rPr lang="en-US" sz="1600" spc="-1" strike="noStrike">
                <a:solidFill>
                  <a:srgbClr val="000000"/>
                </a:solidFill>
                <a:uFill>
                  <a:solidFill>
                    <a:srgbClr val="ffffff"/>
                  </a:solidFill>
                </a:uFill>
                <a:latin typeface="Gill Sans MT"/>
              </a:rPr>
              <a:t>: high rates of QCD backgrounds, need of complex triggers and high levels of radiation.</a:t>
            </a:r>
            <a:endParaRPr lang="en-US" sz="1800" spc="-1" strike="noStrike">
              <a:solidFill>
                <a:srgbClr val="000000"/>
              </a:solidFill>
              <a:uFill>
                <a:solidFill>
                  <a:srgbClr val="ffffff"/>
                </a:solidFill>
              </a:uFill>
              <a:latin typeface="Arial"/>
            </a:endParaRPr>
          </a:p>
          <a:p>
            <a:pPr>
              <a:lnSpc>
                <a:spcPct val="100000"/>
              </a:lnSpc>
            </a:pPr>
            <a:r>
              <a:rPr b="1" lang="en-US" sz="1600" spc="-1" strike="noStrike">
                <a:solidFill>
                  <a:srgbClr val="000000"/>
                </a:solidFill>
                <a:uFill>
                  <a:solidFill>
                    <a:srgbClr val="ffffff"/>
                  </a:solidFill>
                </a:uFill>
                <a:latin typeface="Gill Sans MT"/>
              </a:rPr>
              <a:t>Linear colliders </a:t>
            </a:r>
            <a:r>
              <a:rPr lang="en-US" sz="1600" spc="-1" strike="noStrike">
                <a:solidFill>
                  <a:srgbClr val="000000"/>
                </a:solidFill>
                <a:uFill>
                  <a:solidFill>
                    <a:srgbClr val="ffffff"/>
                  </a:solidFill>
                </a:uFill>
                <a:latin typeface="Gill Sans MT"/>
              </a:rPr>
              <a:t>imply collisions e+e- that are pointlike, with initial state well-defined and therefore with a clean experimental environment: possible trigger-less readout, and most important, low radiation levels. </a:t>
            </a:r>
            <a:r>
              <a:rPr b="1" lang="en-US" sz="1600" spc="-1" strike="noStrike">
                <a:solidFill>
                  <a:srgbClr val="000000"/>
                </a:solidFill>
                <a:uFill>
                  <a:solidFill>
                    <a:srgbClr val="ffffff"/>
                  </a:solidFill>
                </a:uFill>
                <a:latin typeface="Gill Sans MT"/>
              </a:rPr>
              <a:t>Makes it easier to use new technologies.</a:t>
            </a:r>
            <a:endParaRPr lang="en-US" sz="1800" spc="-1" strike="noStrike">
              <a:solidFill>
                <a:srgbClr val="000000"/>
              </a:solidFill>
              <a:uFill>
                <a:solidFill>
                  <a:srgbClr val="ffffff"/>
                </a:solidFill>
              </a:uFill>
              <a:latin typeface="Arial"/>
            </a:endParaRPr>
          </a:p>
        </p:txBody>
      </p:sp>
      <p:pic>
        <p:nvPicPr>
          <p:cNvPr id="2066" name="Picture 30" descr=""/>
          <p:cNvPicPr/>
          <p:nvPr/>
        </p:nvPicPr>
        <p:blipFill>
          <a:blip r:embed="rId1"/>
          <a:stretch/>
        </p:blipFill>
        <p:spPr>
          <a:xfrm>
            <a:off x="2667960" y="2234880"/>
            <a:ext cx="4610520" cy="4650120"/>
          </a:xfrm>
          <a:prstGeom prst="rect">
            <a:avLst/>
          </a:prstGeom>
          <a:ln>
            <a:noFill/>
          </a:ln>
        </p:spPr>
      </p:pic>
      <p:sp>
        <p:nvSpPr>
          <p:cNvPr id="2067" name="CustomShape 7"/>
          <p:cNvSpPr/>
          <p:nvPr/>
        </p:nvSpPr>
        <p:spPr>
          <a:xfrm>
            <a:off x="6828120" y="5982120"/>
            <a:ext cx="1487880" cy="1155240"/>
          </a:xfrm>
          <a:prstGeom prst="rect">
            <a:avLst/>
          </a:prstGeom>
          <a:noFill/>
          <a:ln w="19080">
            <a:solidFill>
              <a:schemeClr val="tx1"/>
            </a:solidFill>
            <a:round/>
          </a:ln>
        </p:spPr>
        <p:style>
          <a:lnRef idx="0"/>
          <a:fillRef idx="0"/>
          <a:effectRef idx="0"/>
          <a:fontRef idx="minor"/>
        </p:style>
        <p:txBody>
          <a:bodyPr lIns="90000" rIns="90000" tIns="45000" bIns="45000"/>
          <a:p>
            <a:pPr>
              <a:lnSpc>
                <a:spcPct val="100000"/>
              </a:lnSpc>
            </a:pPr>
            <a:r>
              <a:rPr lang="en-US" sz="1400" spc="-1" strike="noStrike">
                <a:solidFill>
                  <a:srgbClr val="800000"/>
                </a:solidFill>
                <a:uFill>
                  <a:solidFill>
                    <a:srgbClr val="ffffff"/>
                  </a:solidFill>
                </a:uFill>
                <a:latin typeface="Gill Sans"/>
              </a:rPr>
              <a:t>ultra low-mass</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800000"/>
                </a:solidFill>
                <a:uFill>
                  <a:solidFill>
                    <a:srgbClr val="ffffff"/>
                  </a:solidFill>
                </a:uFill>
                <a:latin typeface="Gill Sans"/>
              </a:rPr>
              <a:t>vertex detector,</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800000"/>
                </a:solidFill>
                <a:uFill>
                  <a:solidFill>
                    <a:srgbClr val="ffffff"/>
                  </a:solidFill>
                </a:uFill>
                <a:latin typeface="Gill Sans"/>
              </a:rPr>
              <a:t>~25 μm pixels</a:t>
            </a:r>
            <a:endParaRPr lang="en-US" sz="1800" spc="-1" strike="noStrike">
              <a:solidFill>
                <a:srgbClr val="000000"/>
              </a:solidFill>
              <a:uFill>
                <a:solidFill>
                  <a:srgbClr val="ffffff"/>
                </a:solidFill>
              </a:uFill>
              <a:latin typeface="Arial"/>
            </a:endParaRPr>
          </a:p>
        </p:txBody>
      </p:sp>
      <p:sp>
        <p:nvSpPr>
          <p:cNvPr id="2068" name="CustomShape 8"/>
          <p:cNvSpPr/>
          <p:nvPr/>
        </p:nvSpPr>
        <p:spPr>
          <a:xfrm>
            <a:off x="817200" y="5905080"/>
            <a:ext cx="2295000" cy="729000"/>
          </a:xfrm>
          <a:prstGeom prst="rect">
            <a:avLst/>
          </a:prstGeom>
          <a:noFill/>
          <a:ln w="19080">
            <a:solidFill>
              <a:schemeClr val="tx1"/>
            </a:solidFill>
            <a:round/>
          </a:ln>
        </p:spPr>
        <p:style>
          <a:lnRef idx="0"/>
          <a:fillRef idx="0"/>
          <a:effectRef idx="0"/>
          <a:fontRef idx="minor"/>
        </p:style>
        <p:txBody>
          <a:bodyPr lIns="90000" rIns="90000" tIns="45000" bIns="45000"/>
          <a:p>
            <a:pPr>
              <a:lnSpc>
                <a:spcPct val="100000"/>
              </a:lnSpc>
            </a:pPr>
            <a:r>
              <a:rPr lang="en-US" sz="1400" spc="-1" strike="noStrike">
                <a:solidFill>
                  <a:srgbClr val="800000"/>
                </a:solidFill>
                <a:uFill>
                  <a:solidFill>
                    <a:srgbClr val="ffffff"/>
                  </a:solidFill>
                </a:uFill>
                <a:latin typeface="Gill Sans"/>
              </a:rPr>
              <a:t>main silicon tracker, </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800000"/>
                </a:solidFill>
                <a:uFill>
                  <a:solidFill>
                    <a:srgbClr val="ffffff"/>
                  </a:solidFill>
                </a:uFill>
                <a:latin typeface="Gill Sans"/>
              </a:rPr>
              <a:t>(large pixels / short strips)</a:t>
            </a:r>
            <a:endParaRPr lang="en-US" sz="1800" spc="-1" strike="noStrike">
              <a:solidFill>
                <a:srgbClr val="000000"/>
              </a:solidFill>
              <a:uFill>
                <a:solidFill>
                  <a:srgbClr val="ffffff"/>
                </a:solidFill>
              </a:uFill>
              <a:latin typeface="Arial"/>
            </a:endParaRPr>
          </a:p>
        </p:txBody>
      </p:sp>
      <p:sp>
        <p:nvSpPr>
          <p:cNvPr id="2069" name="CustomShape 9"/>
          <p:cNvSpPr/>
          <p:nvPr/>
        </p:nvSpPr>
        <p:spPr>
          <a:xfrm>
            <a:off x="745200" y="5047200"/>
            <a:ext cx="2178000" cy="942120"/>
          </a:xfrm>
          <a:prstGeom prst="rect">
            <a:avLst/>
          </a:prstGeom>
          <a:noFill/>
          <a:ln w="19080">
            <a:solidFill>
              <a:schemeClr val="tx1"/>
            </a:solidFill>
            <a:round/>
          </a:ln>
        </p:spPr>
        <p:style>
          <a:lnRef idx="0"/>
          <a:fillRef idx="0"/>
          <a:effectRef idx="0"/>
          <a:fontRef idx="minor"/>
        </p:style>
        <p:txBody>
          <a:bodyPr lIns="90000" rIns="90000" tIns="45000" bIns="45000"/>
          <a:p>
            <a:pPr>
              <a:lnSpc>
                <a:spcPct val="100000"/>
              </a:lnSpc>
            </a:pPr>
            <a:r>
              <a:rPr lang="en-US" sz="1400" spc="-1" strike="noStrike">
                <a:solidFill>
                  <a:srgbClr val="4f6228"/>
                </a:solidFill>
                <a:uFill>
                  <a:solidFill>
                    <a:srgbClr val="ffffff"/>
                  </a:solidFill>
                </a:uFill>
                <a:latin typeface="Gill Sans"/>
              </a:rPr>
              <a:t>fine grained calorimetry,</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4f6228"/>
                </a:solidFill>
                <a:uFill>
                  <a:solidFill>
                    <a:srgbClr val="ffffff"/>
                  </a:solidFill>
                </a:uFill>
                <a:latin typeface="Gill Sans"/>
              </a:rPr>
              <a:t>Si-W ECAL, Sc-Fe HCAL</a:t>
            </a:r>
            <a:endParaRPr lang="en-US" sz="1800" spc="-1" strike="noStrike">
              <a:solidFill>
                <a:srgbClr val="000000"/>
              </a:solidFill>
              <a:uFill>
                <a:solidFill>
                  <a:srgbClr val="ffffff"/>
                </a:solidFill>
              </a:uFill>
              <a:latin typeface="Arial"/>
            </a:endParaRPr>
          </a:p>
        </p:txBody>
      </p:sp>
      <p:sp>
        <p:nvSpPr>
          <p:cNvPr id="2070" name="CustomShape 10"/>
          <p:cNvSpPr/>
          <p:nvPr/>
        </p:nvSpPr>
        <p:spPr>
          <a:xfrm>
            <a:off x="1177200" y="3532320"/>
            <a:ext cx="1490400" cy="729000"/>
          </a:xfrm>
          <a:prstGeom prst="rect">
            <a:avLst/>
          </a:prstGeom>
          <a:noFill/>
          <a:ln w="19080">
            <a:solidFill>
              <a:schemeClr val="tx1"/>
            </a:solidFill>
            <a:round/>
          </a:ln>
        </p:spPr>
        <p:style>
          <a:lnRef idx="0"/>
          <a:fillRef idx="0"/>
          <a:effectRef idx="0"/>
          <a:fontRef idx="minor"/>
        </p:style>
        <p:txBody>
          <a:bodyPr lIns="90000" rIns="90000" tIns="45000" bIns="45000"/>
          <a:p>
            <a:pPr>
              <a:lnSpc>
                <a:spcPct val="100000"/>
              </a:lnSpc>
            </a:pPr>
            <a:r>
              <a:rPr lang="en-US" sz="1400" spc="-1" strike="noStrike">
                <a:solidFill>
                  <a:srgbClr val="000000"/>
                </a:solidFill>
                <a:uFill>
                  <a:solidFill>
                    <a:srgbClr val="ffffff"/>
                  </a:solidFill>
                </a:uFill>
                <a:latin typeface="Gill Sans"/>
              </a:rPr>
              <a:t>superconducting solenoid, 4 Tesla</a:t>
            </a:r>
            <a:endParaRPr lang="en-US" sz="1800" spc="-1" strike="noStrike">
              <a:solidFill>
                <a:srgbClr val="000000"/>
              </a:solidFill>
              <a:uFill>
                <a:solidFill>
                  <a:srgbClr val="ffffff"/>
                </a:solidFill>
              </a:uFill>
              <a:latin typeface="Arial"/>
            </a:endParaRPr>
          </a:p>
        </p:txBody>
      </p:sp>
      <p:sp>
        <p:nvSpPr>
          <p:cNvPr id="2071" name="CustomShape 11"/>
          <p:cNvSpPr/>
          <p:nvPr/>
        </p:nvSpPr>
        <p:spPr>
          <a:xfrm>
            <a:off x="817200" y="2377080"/>
            <a:ext cx="1350360" cy="942120"/>
          </a:xfrm>
          <a:prstGeom prst="rect">
            <a:avLst/>
          </a:prstGeom>
          <a:noFill/>
          <a:ln w="19080">
            <a:solidFill>
              <a:schemeClr val="tx1"/>
            </a:solidFill>
            <a:round/>
          </a:ln>
        </p:spPr>
        <p:style>
          <a:lnRef idx="0"/>
          <a:fillRef idx="0"/>
          <a:effectRef idx="0"/>
          <a:fontRef idx="minor"/>
        </p:style>
        <p:txBody>
          <a:bodyPr lIns="90000" rIns="90000" tIns="45000" bIns="45000"/>
          <a:p>
            <a:pPr>
              <a:lnSpc>
                <a:spcPct val="100000"/>
              </a:lnSpc>
            </a:pPr>
            <a:r>
              <a:rPr lang="en-US" sz="1400" spc="-1" strike="noStrike">
                <a:solidFill>
                  <a:srgbClr val="000650"/>
                </a:solidFill>
                <a:uFill>
                  <a:solidFill>
                    <a:srgbClr val="ffffff"/>
                  </a:solidFill>
                </a:uFill>
                <a:latin typeface="Gill Sans"/>
              </a:rPr>
              <a:t>return yoke (Fe) with muon-ID detectors</a:t>
            </a:r>
            <a:endParaRPr lang="en-US" sz="1800" spc="-1" strike="noStrike">
              <a:solidFill>
                <a:srgbClr val="000000"/>
              </a:solidFill>
              <a:uFill>
                <a:solidFill>
                  <a:srgbClr val="ffffff"/>
                </a:solidFill>
              </a:uFill>
              <a:latin typeface="Arial"/>
            </a:endParaRPr>
          </a:p>
        </p:txBody>
      </p:sp>
      <p:sp>
        <p:nvSpPr>
          <p:cNvPr id="2072" name="CustomShape 12"/>
          <p:cNvSpPr/>
          <p:nvPr/>
        </p:nvSpPr>
        <p:spPr>
          <a:xfrm>
            <a:off x="6697080" y="2252160"/>
            <a:ext cx="1403280" cy="942120"/>
          </a:xfrm>
          <a:prstGeom prst="rect">
            <a:avLst/>
          </a:prstGeom>
          <a:noFill/>
          <a:ln w="19080">
            <a:solidFill>
              <a:schemeClr val="tx1"/>
            </a:solidFill>
            <a:round/>
          </a:ln>
        </p:spPr>
        <p:style>
          <a:lnRef idx="0"/>
          <a:fillRef idx="0"/>
          <a:effectRef idx="0"/>
          <a:fontRef idx="minor"/>
        </p:style>
        <p:txBody>
          <a:bodyPr lIns="90000" rIns="90000" tIns="45000" bIns="45000"/>
          <a:p>
            <a:pPr>
              <a:lnSpc>
                <a:spcPct val="100000"/>
              </a:lnSpc>
            </a:pPr>
            <a:r>
              <a:rPr lang="en-US" sz="1400" spc="-1" strike="noStrike">
                <a:solidFill>
                  <a:srgbClr val="4f6228"/>
                </a:solidFill>
                <a:uFill>
                  <a:solidFill>
                    <a:srgbClr val="ffffff"/>
                  </a:solidFill>
                </a:uFill>
                <a:latin typeface="Gill Sans"/>
              </a:rPr>
              <a:t>forward region with compact calorimeters</a:t>
            </a:r>
            <a:endParaRPr lang="en-US" sz="1800" spc="-1" strike="noStrike">
              <a:solidFill>
                <a:srgbClr val="000000"/>
              </a:solidFill>
              <a:uFill>
                <a:solidFill>
                  <a:srgbClr val="ffffff"/>
                </a:solidFill>
              </a:uFill>
              <a:latin typeface="Arial"/>
            </a:endParaRPr>
          </a:p>
        </p:txBody>
      </p:sp>
      <p:sp>
        <p:nvSpPr>
          <p:cNvPr id="2073" name="CustomShape 13"/>
          <p:cNvSpPr/>
          <p:nvPr/>
        </p:nvSpPr>
        <p:spPr>
          <a:xfrm flipH="1" flipV="1">
            <a:off x="4907880" y="4240440"/>
            <a:ext cx="2169360" cy="1738800"/>
          </a:xfrm>
          <a:custGeom>
            <a:avLst/>
            <a:gdLst/>
            <a:ahLst/>
            <a:rect l="l" t="t" r="r" b="b"/>
            <a:pathLst>
              <a:path w="21600" h="21600">
                <a:moveTo>
                  <a:pt x="0" y="0"/>
                </a:moveTo>
                <a:lnTo>
                  <a:pt x="21600" y="21600"/>
                </a:lnTo>
              </a:path>
            </a:pathLst>
          </a:custGeom>
          <a:noFill/>
          <a:ln w="1908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074" name="CustomShape 14"/>
          <p:cNvSpPr/>
          <p:nvPr/>
        </p:nvSpPr>
        <p:spPr>
          <a:xfrm flipV="1">
            <a:off x="2831400" y="4370760"/>
            <a:ext cx="1875960" cy="1533240"/>
          </a:xfrm>
          <a:custGeom>
            <a:avLst/>
            <a:gdLst/>
            <a:ahLst/>
            <a:rect l="l" t="t" r="r" b="b"/>
            <a:pathLst>
              <a:path w="21600" h="21600">
                <a:moveTo>
                  <a:pt x="0" y="0"/>
                </a:moveTo>
                <a:lnTo>
                  <a:pt x="21600" y="21600"/>
                </a:lnTo>
              </a:path>
            </a:pathLst>
          </a:custGeom>
          <a:noFill/>
          <a:ln w="1908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075" name="CustomShape 15"/>
          <p:cNvSpPr/>
          <p:nvPr/>
        </p:nvSpPr>
        <p:spPr>
          <a:xfrm flipV="1">
            <a:off x="2923560" y="4474800"/>
            <a:ext cx="1310040" cy="833760"/>
          </a:xfrm>
          <a:custGeom>
            <a:avLst/>
            <a:gdLst/>
            <a:ahLst/>
            <a:rect l="l" t="t" r="r" b="b"/>
            <a:pathLst>
              <a:path w="21600" h="21600">
                <a:moveTo>
                  <a:pt x="0" y="0"/>
                </a:moveTo>
                <a:lnTo>
                  <a:pt x="21600" y="21600"/>
                </a:lnTo>
              </a:path>
            </a:pathLst>
          </a:custGeom>
          <a:noFill/>
          <a:ln w="1908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076" name="CustomShape 16"/>
          <p:cNvSpPr/>
          <p:nvPr/>
        </p:nvSpPr>
        <p:spPr>
          <a:xfrm flipH="1">
            <a:off x="5680080" y="3027600"/>
            <a:ext cx="1016640" cy="945360"/>
          </a:xfrm>
          <a:custGeom>
            <a:avLst/>
            <a:gdLst/>
            <a:ahLst/>
            <a:rect l="l" t="t" r="r" b="b"/>
            <a:pathLst>
              <a:path w="21600" h="21600">
                <a:moveTo>
                  <a:pt x="0" y="0"/>
                </a:moveTo>
                <a:lnTo>
                  <a:pt x="21600" y="21600"/>
                </a:lnTo>
              </a:path>
            </a:pathLst>
          </a:custGeom>
          <a:noFill/>
          <a:ln w="1908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077" name="CustomShape 17"/>
          <p:cNvSpPr/>
          <p:nvPr/>
        </p:nvSpPr>
        <p:spPr>
          <a:xfrm flipV="1">
            <a:off x="2678040" y="3350160"/>
            <a:ext cx="1903320" cy="376920"/>
          </a:xfrm>
          <a:custGeom>
            <a:avLst/>
            <a:gdLst/>
            <a:ahLst/>
            <a:rect l="l" t="t" r="r" b="b"/>
            <a:pathLst>
              <a:path w="21600" h="21600">
                <a:moveTo>
                  <a:pt x="0" y="0"/>
                </a:moveTo>
                <a:lnTo>
                  <a:pt x="21600" y="21600"/>
                </a:lnTo>
              </a:path>
            </a:pathLst>
          </a:custGeom>
          <a:noFill/>
          <a:ln w="1908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078" name="CustomShape 18"/>
          <p:cNvSpPr/>
          <p:nvPr/>
        </p:nvSpPr>
        <p:spPr>
          <a:xfrm flipV="1">
            <a:off x="5589360" y="6161040"/>
            <a:ext cx="1107360" cy="317880"/>
          </a:xfrm>
          <a:custGeom>
            <a:avLst/>
            <a:gdLst/>
            <a:ahLst/>
            <a:rect l="l" t="t" r="r" b="b"/>
            <a:pathLst>
              <a:path w="21600" h="21600">
                <a:moveTo>
                  <a:pt x="0" y="0"/>
                </a:moveTo>
                <a:lnTo>
                  <a:pt x="21600" y="21600"/>
                </a:lnTo>
              </a:path>
            </a:pathLst>
          </a:custGeom>
          <a:noFill/>
          <a:ln>
            <a:solidFill>
              <a:srgbClr val="000650"/>
            </a:solidFill>
            <a:round/>
            <a:headEnd len="med" type="arrow" w="me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079" name="CustomShape 19"/>
          <p:cNvSpPr/>
          <p:nvPr/>
        </p:nvSpPr>
        <p:spPr>
          <a:xfrm>
            <a:off x="5875200" y="6310080"/>
            <a:ext cx="838080" cy="36396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650"/>
                </a:solidFill>
                <a:uFill>
                  <a:solidFill>
                    <a:srgbClr val="ffffff"/>
                  </a:solidFill>
                </a:uFill>
                <a:latin typeface="Gill Sans"/>
              </a:rPr>
              <a:t>5.7 m</a:t>
            </a:r>
            <a:endParaRPr lang="en-US" sz="1800" spc="-1" strike="noStrike">
              <a:solidFill>
                <a:srgbClr val="000000"/>
              </a:solidFill>
              <a:uFill>
                <a:solidFill>
                  <a:srgbClr val="ffffff"/>
                </a:solidFill>
              </a:uFill>
              <a:latin typeface="Arial"/>
            </a:endParaRPr>
          </a:p>
        </p:txBody>
      </p:sp>
      <p:sp>
        <p:nvSpPr>
          <p:cNvPr id="2080" name="CustomShape 20"/>
          <p:cNvSpPr/>
          <p:nvPr/>
        </p:nvSpPr>
        <p:spPr>
          <a:xfrm>
            <a:off x="2174040" y="2671560"/>
            <a:ext cx="1481400" cy="415440"/>
          </a:xfrm>
          <a:custGeom>
            <a:avLst/>
            <a:gdLst/>
            <a:ahLst/>
            <a:rect l="l" t="t" r="r" b="b"/>
            <a:pathLst>
              <a:path w="21600" h="21600">
                <a:moveTo>
                  <a:pt x="0" y="0"/>
                </a:moveTo>
                <a:lnTo>
                  <a:pt x="21600" y="21600"/>
                </a:lnTo>
              </a:path>
            </a:pathLst>
          </a:custGeom>
          <a:noFill/>
          <a:ln w="1908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081" name="CustomShape 21"/>
          <p:cNvSpPr/>
          <p:nvPr/>
        </p:nvSpPr>
        <p:spPr>
          <a:xfrm flipH="1">
            <a:off x="6341760" y="3738960"/>
            <a:ext cx="539280" cy="12384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082" name="CustomShape 22"/>
          <p:cNvSpPr/>
          <p:nvPr/>
        </p:nvSpPr>
        <p:spPr>
          <a:xfrm>
            <a:off x="6861240" y="3449880"/>
            <a:ext cx="505800" cy="5162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800" spc="-1" strike="noStrike">
                <a:solidFill>
                  <a:srgbClr val="000000"/>
                </a:solidFill>
                <a:uFill>
                  <a:solidFill>
                    <a:srgbClr val="ffffff"/>
                  </a:solidFill>
                </a:uFill>
                <a:latin typeface="Gill Sans"/>
              </a:rPr>
              <a:t>e</a:t>
            </a:r>
            <a:r>
              <a:rPr b="1" lang="en-US" sz="2800" spc="-1" strike="noStrike" baseline="30000">
                <a:solidFill>
                  <a:srgbClr val="000000"/>
                </a:solidFill>
                <a:uFill>
                  <a:solidFill>
                    <a:srgbClr val="ffffff"/>
                  </a:solidFill>
                </a:uFill>
                <a:latin typeface="Gill Sans"/>
              </a:rPr>
              <a:t>-</a:t>
            </a:r>
            <a:endParaRPr lang="en-US" sz="1800" spc="-1" strike="noStrike">
              <a:solidFill>
                <a:srgbClr val="000000"/>
              </a:solidFill>
              <a:uFill>
                <a:solidFill>
                  <a:srgbClr val="ffffff"/>
                </a:solidFill>
              </a:uFill>
              <a:latin typeface="Arial"/>
            </a:endParaRPr>
          </a:p>
        </p:txBody>
      </p:sp>
      <p:sp>
        <p:nvSpPr>
          <p:cNvPr id="2083" name="CustomShape 23"/>
          <p:cNvSpPr/>
          <p:nvPr/>
        </p:nvSpPr>
        <p:spPr>
          <a:xfrm flipV="1">
            <a:off x="2562480" y="4570920"/>
            <a:ext cx="560520" cy="116640"/>
          </a:xfrm>
          <a:custGeom>
            <a:avLst/>
            <a:gdLst/>
            <a:ahLst/>
            <a:rect l="l" t="t" r="r" b="b"/>
            <a:pathLst>
              <a:path w="21600" h="21600">
                <a:moveTo>
                  <a:pt x="0" y="0"/>
                </a:moveTo>
                <a:lnTo>
                  <a:pt x="21600" y="21600"/>
                </a:lnTo>
              </a:path>
            </a:pathLst>
          </a:custGeom>
          <a:noFill/>
          <a:ln w="38160">
            <a:solidFill>
              <a:srgbClr val="000650"/>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084" name="CustomShape 24"/>
          <p:cNvSpPr/>
          <p:nvPr/>
        </p:nvSpPr>
        <p:spPr>
          <a:xfrm>
            <a:off x="2210400" y="4393080"/>
            <a:ext cx="592560" cy="5162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800" spc="-1" strike="noStrike">
                <a:solidFill>
                  <a:srgbClr val="000650"/>
                </a:solidFill>
                <a:uFill>
                  <a:solidFill>
                    <a:srgbClr val="ffffff"/>
                  </a:solidFill>
                </a:uFill>
                <a:latin typeface="Gill Sans"/>
              </a:rPr>
              <a:t>e</a:t>
            </a:r>
            <a:r>
              <a:rPr b="1" lang="en-US" sz="2800" spc="-1" strike="noStrike" baseline="30000">
                <a:solidFill>
                  <a:srgbClr val="000650"/>
                </a:solidFill>
                <a:uFill>
                  <a:solidFill>
                    <a:srgbClr val="ffffff"/>
                  </a:solidFill>
                </a:uFill>
                <a:latin typeface="Gill Sans"/>
              </a:rPr>
              <a:t>+</a:t>
            </a:r>
            <a:endParaRPr lang="en-US" sz="1800" spc="-1" strike="noStrike">
              <a:solidFill>
                <a:srgbClr val="000000"/>
              </a:solidFill>
              <a:uFill>
                <a:solidFill>
                  <a:srgbClr val="ffffff"/>
                </a:solidFill>
              </a:uFill>
              <a:latin typeface="Arial"/>
            </a:endParaRPr>
          </a:p>
        </p:txBody>
      </p:sp>
      <p:sp>
        <p:nvSpPr>
          <p:cNvPr id="2085" name="CustomShape 25"/>
          <p:cNvSpPr/>
          <p:nvPr/>
        </p:nvSpPr>
        <p:spPr>
          <a:xfrm>
            <a:off x="6785280" y="4028760"/>
            <a:ext cx="27612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ff0000"/>
                </a:solidFill>
                <a:uFill>
                  <a:solidFill>
                    <a:srgbClr val="ffffff"/>
                  </a:solidFill>
                </a:uFill>
                <a:latin typeface="Calibri"/>
              </a:rPr>
              <a:t>And other designs…</a:t>
            </a:r>
            <a:endParaRPr lang="en-US" sz="1800" spc="-1" strike="noStrike">
              <a:solidFill>
                <a:srgbClr val="000000"/>
              </a:solidFill>
              <a:uFill>
                <a:solidFill>
                  <a:srgbClr val="ffffff"/>
                </a:solidFill>
              </a:uFill>
              <a:latin typeface="Arial"/>
            </a:endParaRPr>
          </a:p>
        </p:txBody>
      </p:sp>
    </p:spTree>
  </p:cSld>
</p:sld>
</file>

<file path=ppt/slides/slide1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86" name="TextShape 1"/>
          <p:cNvSpPr txBox="1"/>
          <p:nvPr/>
        </p:nvSpPr>
        <p:spPr>
          <a:xfrm>
            <a:off x="457200" y="44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CLIC Tracking</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087" name="TextShape 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088"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089" name="TextShape 4"/>
          <p:cNvSpPr txBox="1"/>
          <p:nvPr/>
        </p:nvSpPr>
        <p:spPr>
          <a:xfrm>
            <a:off x="6553080" y="6520320"/>
            <a:ext cx="2133360" cy="364680"/>
          </a:xfrm>
          <a:prstGeom prst="rect">
            <a:avLst/>
          </a:prstGeom>
          <a:noFill/>
          <a:ln>
            <a:noFill/>
          </a:ln>
        </p:spPr>
        <p:txBody>
          <a:bodyPr anchor="ctr"/>
          <a:p>
            <a:pPr algn="r">
              <a:lnSpc>
                <a:spcPct val="100000"/>
              </a:lnSpc>
            </a:pPr>
            <a:fld id="{80FEEDBD-AA53-453C-9DAA-3A94D19EE5C8}"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graphicFrame>
        <p:nvGraphicFramePr>
          <p:cNvPr id="2090" name="Table 5"/>
          <p:cNvGraphicFramePr/>
          <p:nvPr/>
        </p:nvGraphicFramePr>
        <p:xfrm>
          <a:off x="611640" y="1187640"/>
          <a:ext cx="8074800" cy="3537000"/>
        </p:xfrm>
        <a:graphic>
          <a:graphicData uri="http://schemas.openxmlformats.org/drawingml/2006/table">
            <a:tbl>
              <a:tblPr/>
              <a:tblGrid>
                <a:gridCol w="2609640"/>
                <a:gridCol w="2520000"/>
                <a:gridCol w="2945160"/>
              </a:tblGrid>
              <a:tr h="565920">
                <a:tc gridSpan="3">
                  <a:txBody>
                    <a:bodyPr/>
                    <a:p>
                      <a:pPr algn="ctr">
                        <a:lnSpc>
                          <a:spcPct val="100000"/>
                        </a:lnSpc>
                      </a:pPr>
                      <a:r>
                        <a:rPr b="1" lang="en-US" sz="3200" spc="-1" strike="noStrike">
                          <a:solidFill>
                            <a:srgbClr val="ffffff"/>
                          </a:solidFill>
                          <a:uFill>
                            <a:solidFill>
                              <a:srgbClr val="ffffff"/>
                            </a:solidFill>
                          </a:uFill>
                          <a:latin typeface="Gill Sans MT"/>
                        </a:rPr>
                        <a:t>Tracking Requirements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cPr>
                    <a:solidFill>
                      <a:srgbClr val="729fcf"/>
                    </a:solidFill>
                  </a:tcPr>
                </a:tc>
                <a:tc hMerge="1">
                  <a:tcPr>
                    <a:solidFill>
                      <a:srgbClr val="729fcf"/>
                    </a:solidFill>
                  </a:tcPr>
                </a:tc>
              </a:tr>
              <a:tr h="360000">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b="1" lang="en-US" sz="1800" spc="-1" strike="noStrike">
                          <a:solidFill>
                            <a:srgbClr val="000000"/>
                          </a:solidFill>
                          <a:uFill>
                            <a:solidFill>
                              <a:srgbClr val="ffffff"/>
                            </a:solidFill>
                          </a:uFill>
                          <a:latin typeface="Gill Sans MT"/>
                        </a:rPr>
                        <a:t>VERTEX</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b="1" lang="en-US" sz="1800" spc="-1" strike="noStrike">
                          <a:solidFill>
                            <a:srgbClr val="000000"/>
                          </a:solidFill>
                          <a:uFill>
                            <a:solidFill>
                              <a:srgbClr val="ffffff"/>
                            </a:solidFill>
                          </a:uFill>
                          <a:latin typeface="Gill Sans MT"/>
                        </a:rPr>
                        <a:t>TRACKING</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628200">
                <a:tc>
                  <a:txBody>
                    <a:bodyPr/>
                    <a:p>
                      <a:pPr>
                        <a:lnSpc>
                          <a:spcPct val="100000"/>
                        </a:lnSpc>
                      </a:pPr>
                      <a:r>
                        <a:rPr lang="en-US" sz="1800" spc="-1" strike="noStrike">
                          <a:solidFill>
                            <a:srgbClr val="000000"/>
                          </a:solidFill>
                          <a:uFill>
                            <a:solidFill>
                              <a:srgbClr val="ffffff"/>
                            </a:solidFill>
                          </a:uFill>
                          <a:latin typeface="Gill Sans MT"/>
                        </a:rPr>
                        <a:t>Cell</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800" spc="-1" strike="noStrike">
                          <a:solidFill>
                            <a:srgbClr val="000000"/>
                          </a:solidFill>
                          <a:uFill>
                            <a:solidFill>
                              <a:srgbClr val="ffffff"/>
                            </a:solidFill>
                          </a:uFill>
                          <a:latin typeface="Gill Sans MT"/>
                        </a:rPr>
                        <a:t>25*25 μm2 pixels</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MT"/>
                        </a:rPr>
                        <a:t>(2 billion pixels)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800" spc="-1" strike="noStrike">
                          <a:solidFill>
                            <a:srgbClr val="000000"/>
                          </a:solidFill>
                          <a:uFill>
                            <a:solidFill>
                              <a:srgbClr val="ffffff"/>
                            </a:solidFill>
                          </a:uFill>
                          <a:latin typeface="Gill Sans MT"/>
                        </a:rPr>
                        <a:t>Large pixels/short strips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628200">
                <a:tc>
                  <a:txBody>
                    <a:bodyPr/>
                    <a:p>
                      <a:pPr>
                        <a:lnSpc>
                          <a:spcPct val="100000"/>
                        </a:lnSpc>
                      </a:pPr>
                      <a:r>
                        <a:rPr lang="en-US" sz="1800" spc="-1" strike="noStrike">
                          <a:solidFill>
                            <a:srgbClr val="000000"/>
                          </a:solidFill>
                          <a:uFill>
                            <a:solidFill>
                              <a:srgbClr val="ffffff"/>
                            </a:solidFill>
                          </a:uFill>
                          <a:latin typeface="Gill Sans MT"/>
                        </a:rPr>
                        <a:t>Single Point accuracy</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800" spc="-1" strike="noStrike">
                          <a:solidFill>
                            <a:srgbClr val="000000"/>
                          </a:solidFill>
                          <a:uFill>
                            <a:solidFill>
                              <a:srgbClr val="ffffff"/>
                            </a:solidFill>
                          </a:uFill>
                          <a:latin typeface="Gill Sans MT"/>
                        </a:rPr>
                        <a:t>3 μm </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800" spc="-1" strike="noStrike">
                          <a:solidFill>
                            <a:srgbClr val="000000"/>
                          </a:solidFill>
                          <a:uFill>
                            <a:solidFill>
                              <a:srgbClr val="ffffff"/>
                            </a:solidFill>
                          </a:uFill>
                          <a:latin typeface="Gill Sans MT"/>
                        </a:rPr>
                        <a:t>7 μm </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360000">
                <a:tc>
                  <a:txBody>
                    <a:bodyPr/>
                    <a:p>
                      <a:pPr>
                        <a:lnSpc>
                          <a:spcPct val="100000"/>
                        </a:lnSpc>
                      </a:pPr>
                      <a:r>
                        <a:rPr lang="en-US" sz="1800" spc="-1" strike="noStrike">
                          <a:solidFill>
                            <a:srgbClr val="000000"/>
                          </a:solidFill>
                          <a:uFill>
                            <a:solidFill>
                              <a:srgbClr val="ffffff"/>
                            </a:solidFill>
                          </a:uFill>
                          <a:latin typeface="Gill Sans MT"/>
                        </a:rPr>
                        <a:t>Time measurement</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800" spc="-1" strike="noStrike">
                          <a:solidFill>
                            <a:srgbClr val="000000"/>
                          </a:solidFill>
                          <a:uFill>
                            <a:solidFill>
                              <a:srgbClr val="ffffff"/>
                            </a:solidFill>
                          </a:uFill>
                          <a:latin typeface="Gill Sans MT"/>
                        </a:rPr>
                        <a:t>to 10 ns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800" spc="-1" strike="noStrike">
                          <a:solidFill>
                            <a:srgbClr val="000000"/>
                          </a:solidFill>
                          <a:uFill>
                            <a:solidFill>
                              <a:srgbClr val="ffffff"/>
                            </a:solidFill>
                          </a:uFill>
                          <a:latin typeface="Gill Sans MT"/>
                        </a:rPr>
                        <a:t>to 10 ns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93840">
                <a:tc>
                  <a:txBody>
                    <a:bodyPr/>
                    <a:p>
                      <a:pPr>
                        <a:lnSpc>
                          <a:spcPct val="100000"/>
                        </a:lnSpc>
                      </a:pPr>
                      <a:r>
                        <a:rPr lang="en-US" sz="1800" spc="-1" strike="noStrike">
                          <a:solidFill>
                            <a:srgbClr val="000000"/>
                          </a:solidFill>
                          <a:uFill>
                            <a:solidFill>
                              <a:srgbClr val="ffffff"/>
                            </a:solidFill>
                          </a:uFill>
                          <a:latin typeface="Gill Sans MT"/>
                        </a:rPr>
                        <a:t>Radiation length</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800" spc="-1" strike="noStrike">
                          <a:solidFill>
                            <a:srgbClr val="000000"/>
                          </a:solidFill>
                          <a:uFill>
                            <a:solidFill>
                              <a:srgbClr val="ffffff"/>
                            </a:solidFill>
                          </a:uFill>
                          <a:latin typeface="Gill Sans MT"/>
                        </a:rPr>
                        <a:t>0.2%X</a:t>
                      </a:r>
                      <a:r>
                        <a:rPr lang="en-US" sz="1800" spc="-1" strike="noStrike" baseline="-25000">
                          <a:solidFill>
                            <a:srgbClr val="000000"/>
                          </a:solidFill>
                          <a:uFill>
                            <a:solidFill>
                              <a:srgbClr val="ffffff"/>
                            </a:solidFill>
                          </a:uFill>
                          <a:latin typeface="Gill Sans MT"/>
                        </a:rPr>
                        <a:t>0</a:t>
                      </a:r>
                      <a:r>
                        <a:rPr lang="en-US" sz="1800" spc="-1" strike="noStrike">
                          <a:solidFill>
                            <a:srgbClr val="000000"/>
                          </a:solidFill>
                          <a:uFill>
                            <a:solidFill>
                              <a:srgbClr val="ffffff"/>
                            </a:solidFill>
                          </a:uFill>
                          <a:latin typeface="Gill Sans MT"/>
                        </a:rPr>
                        <a:t> per layer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800" spc="-1" strike="noStrike">
                          <a:solidFill>
                            <a:srgbClr val="000000"/>
                          </a:solidFill>
                          <a:uFill>
                            <a:solidFill>
                              <a:srgbClr val="ffffff"/>
                            </a:solidFill>
                          </a:uFill>
                          <a:latin typeface="Gill Sans MT"/>
                        </a:rPr>
                        <a:t>~2%X</a:t>
                      </a:r>
                      <a:r>
                        <a:rPr lang="en-US" sz="1800" spc="-1" strike="noStrike" baseline="-25000">
                          <a:solidFill>
                            <a:srgbClr val="000000"/>
                          </a:solidFill>
                          <a:uFill>
                            <a:solidFill>
                              <a:srgbClr val="ffffff"/>
                            </a:solidFill>
                          </a:uFill>
                          <a:latin typeface="Gill Sans MT"/>
                        </a:rPr>
                        <a:t>0</a:t>
                      </a:r>
                      <a:r>
                        <a:rPr lang="en-US" sz="1800" spc="-1" strike="noStrike">
                          <a:solidFill>
                            <a:srgbClr val="000000"/>
                          </a:solidFill>
                          <a:uFill>
                            <a:solidFill>
                              <a:srgbClr val="ffffff"/>
                            </a:solidFill>
                          </a:uFill>
                          <a:latin typeface="Gill Sans MT"/>
                        </a:rPr>
                        <a:t> per layer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628200">
                <a:tc>
                  <a:txBody>
                    <a:bodyPr/>
                    <a:p>
                      <a:pPr>
                        <a:lnSpc>
                          <a:spcPct val="100000"/>
                        </a:lnSpc>
                      </a:pPr>
                      <a:r>
                        <a:rPr lang="en-US" sz="1800" spc="-1" strike="noStrike">
                          <a:solidFill>
                            <a:srgbClr val="000000"/>
                          </a:solidFill>
                          <a:uFill>
                            <a:solidFill>
                              <a:srgbClr val="ffffff"/>
                            </a:solidFill>
                          </a:uFill>
                          <a:latin typeface="Gill Sans MT"/>
                        </a:rPr>
                        <a:t>Radiation level</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800" spc="-1" strike="noStrike">
                          <a:solidFill>
                            <a:srgbClr val="000000"/>
                          </a:solidFill>
                          <a:uFill>
                            <a:solidFill>
                              <a:srgbClr val="ffffff"/>
                            </a:solidFill>
                          </a:uFill>
                          <a:latin typeface="Gill Sans MT"/>
                        </a:rPr>
                        <a:t>~10</a:t>
                      </a:r>
                      <a:r>
                        <a:rPr lang="en-US" sz="1800" spc="-1" strike="noStrike" baseline="30000">
                          <a:solidFill>
                            <a:srgbClr val="000000"/>
                          </a:solidFill>
                          <a:uFill>
                            <a:solidFill>
                              <a:srgbClr val="ffffff"/>
                            </a:solidFill>
                          </a:uFill>
                          <a:latin typeface="Gill Sans MT"/>
                        </a:rPr>
                        <a:t>4</a:t>
                      </a:r>
                      <a:r>
                        <a:rPr lang="en-US" sz="1800" spc="-1" strike="noStrike">
                          <a:solidFill>
                            <a:srgbClr val="000000"/>
                          </a:solidFill>
                          <a:uFill>
                            <a:solidFill>
                              <a:srgbClr val="ffffff"/>
                            </a:solidFill>
                          </a:uFill>
                          <a:latin typeface="Gill Sans MT"/>
                        </a:rPr>
                        <a:t> lower than LHC</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800" spc="-1" strike="noStrike">
                          <a:solidFill>
                            <a:srgbClr val="000000"/>
                          </a:solidFill>
                          <a:uFill>
                            <a:solidFill>
                              <a:srgbClr val="ffffff"/>
                            </a:solidFill>
                          </a:uFill>
                          <a:latin typeface="Gill Sans MT"/>
                        </a:rPr>
                        <a:t>~10</a:t>
                      </a:r>
                      <a:r>
                        <a:rPr lang="en-US" sz="1800" spc="-1" strike="noStrike" baseline="30000">
                          <a:solidFill>
                            <a:srgbClr val="000000"/>
                          </a:solidFill>
                          <a:uFill>
                            <a:solidFill>
                              <a:srgbClr val="ffffff"/>
                            </a:solidFill>
                          </a:uFill>
                          <a:latin typeface="Gill Sans MT"/>
                        </a:rPr>
                        <a:t>4</a:t>
                      </a:r>
                      <a:r>
                        <a:rPr lang="en-US" sz="1800" spc="-1" strike="noStrike">
                          <a:solidFill>
                            <a:srgbClr val="000000"/>
                          </a:solidFill>
                          <a:uFill>
                            <a:solidFill>
                              <a:srgbClr val="ffffff"/>
                            </a:solidFill>
                          </a:uFill>
                          <a:latin typeface="Gill Sans MT"/>
                        </a:rPr>
                        <a:t> lower than LHC</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bl>
          </a:graphicData>
        </a:graphic>
      </p:graphicFrame>
      <p:sp>
        <p:nvSpPr>
          <p:cNvPr id="2091" name="CustomShape 6"/>
          <p:cNvSpPr/>
          <p:nvPr/>
        </p:nvSpPr>
        <p:spPr>
          <a:xfrm>
            <a:off x="7235280" y="0"/>
            <a:ext cx="216828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953735"/>
                </a:solidFill>
                <a:uFill>
                  <a:solidFill>
                    <a:srgbClr val="ffffff"/>
                  </a:solidFill>
                </a:uFill>
                <a:latin typeface="Gill Sans Light"/>
              </a:rPr>
              <a:t>Slide: L.Linssen, CERN</a:t>
            </a:r>
            <a:endParaRPr lang="en-US" sz="1800" spc="-1" strike="noStrike">
              <a:solidFill>
                <a:srgbClr val="000000"/>
              </a:solidFill>
              <a:uFill>
                <a:solidFill>
                  <a:srgbClr val="ffffff"/>
                </a:solidFill>
              </a:uFill>
              <a:latin typeface="Arial"/>
            </a:endParaRPr>
          </a:p>
        </p:txBody>
      </p:sp>
      <p:sp>
        <p:nvSpPr>
          <p:cNvPr id="2092" name="CustomShape 7"/>
          <p:cNvSpPr/>
          <p:nvPr/>
        </p:nvSpPr>
        <p:spPr>
          <a:xfrm>
            <a:off x="1907640" y="4946040"/>
            <a:ext cx="5005800" cy="1824120"/>
          </a:xfrm>
          <a:prstGeom prst="rect">
            <a:avLst/>
          </a:prstGeom>
          <a:noFill/>
          <a:ln w="19080">
            <a:noFill/>
          </a:ln>
        </p:spPr>
        <p:style>
          <a:lnRef idx="0"/>
          <a:fillRef idx="0"/>
          <a:effectRef idx="0"/>
          <a:fontRef idx="minor"/>
        </p:style>
        <p:txBody>
          <a:bodyPr lIns="90000" rIns="90000" tIns="45000" bIns="45000"/>
          <a:p>
            <a:pPr>
              <a:lnSpc>
                <a:spcPct val="100000"/>
              </a:lnSpc>
            </a:pPr>
            <a:r>
              <a:rPr b="1" lang="en-US" sz="1800" spc="-1" strike="noStrike">
                <a:solidFill>
                  <a:srgbClr val="0055a0"/>
                </a:solidFill>
                <a:uFill>
                  <a:solidFill>
                    <a:srgbClr val="ffffff"/>
                  </a:solidFill>
                </a:uFill>
                <a:latin typeface="Gill Sans"/>
              </a:rPr>
              <a:t>Technologies involved:</a:t>
            </a:r>
            <a:endParaRPr lang="en-US" sz="1800" spc="-1" strike="noStrike">
              <a:solidFill>
                <a:srgbClr val="000000"/>
              </a:solidFill>
              <a:uFill>
                <a:solidFill>
                  <a:srgbClr val="ffffff"/>
                </a:solidFill>
              </a:uFill>
              <a:latin typeface="Arial"/>
            </a:endParaRPr>
          </a:p>
          <a:p>
            <a:pPr marL="285840" indent="-285480">
              <a:lnSpc>
                <a:spcPct val="100000"/>
              </a:lnSpc>
              <a:buClr>
                <a:srgbClr val="0055a0"/>
              </a:buClr>
              <a:buFont typeface="Arial"/>
              <a:buChar char="•"/>
            </a:pPr>
            <a:r>
              <a:rPr lang="en-US" sz="1600" spc="-1" strike="noStrike">
                <a:solidFill>
                  <a:srgbClr val="0055a0"/>
                </a:solidFill>
                <a:uFill>
                  <a:solidFill>
                    <a:srgbClr val="ffffff"/>
                  </a:solidFill>
                </a:uFill>
                <a:latin typeface="Gill Sans"/>
              </a:rPr>
              <a:t>Very thin (50 μm) silicon sensor</a:t>
            </a:r>
            <a:endParaRPr lang="en-US" sz="1800" spc="-1" strike="noStrike">
              <a:solidFill>
                <a:srgbClr val="000000"/>
              </a:solidFill>
              <a:uFill>
                <a:solidFill>
                  <a:srgbClr val="ffffff"/>
                </a:solidFill>
              </a:uFill>
              <a:latin typeface="Arial"/>
            </a:endParaRPr>
          </a:p>
          <a:p>
            <a:pPr marL="285840" indent="-285480">
              <a:lnSpc>
                <a:spcPct val="100000"/>
              </a:lnSpc>
              <a:buClr>
                <a:srgbClr val="0055a0"/>
              </a:buClr>
              <a:buFont typeface="Arial"/>
              <a:buChar char="•"/>
            </a:pPr>
            <a:r>
              <a:rPr lang="en-US" sz="1600" spc="-1" strike="noStrike">
                <a:solidFill>
                  <a:srgbClr val="0055a0"/>
                </a:solidFill>
                <a:uFill>
                  <a:solidFill>
                    <a:srgbClr val="ffffff"/>
                  </a:solidFill>
                </a:uFill>
                <a:latin typeface="Gill Sans"/>
              </a:rPr>
              <a:t>Full electronics circuit per pixel (microelectronics)</a:t>
            </a:r>
            <a:endParaRPr lang="en-US" sz="1800" spc="-1" strike="noStrike">
              <a:solidFill>
                <a:srgbClr val="000000"/>
              </a:solidFill>
              <a:uFill>
                <a:solidFill>
                  <a:srgbClr val="ffffff"/>
                </a:solidFill>
              </a:uFill>
              <a:latin typeface="Arial"/>
            </a:endParaRPr>
          </a:p>
          <a:p>
            <a:pPr marL="285840" indent="-285480">
              <a:lnSpc>
                <a:spcPct val="100000"/>
              </a:lnSpc>
              <a:buClr>
                <a:srgbClr val="0055a0"/>
              </a:buClr>
              <a:buFont typeface="Arial"/>
              <a:buChar char="•"/>
            </a:pPr>
            <a:r>
              <a:rPr lang="en-US" sz="1600" spc="-1" strike="noStrike">
                <a:solidFill>
                  <a:srgbClr val="0055a0"/>
                </a:solidFill>
                <a:uFill>
                  <a:solidFill>
                    <a:srgbClr val="ffffff"/>
                  </a:solidFill>
                </a:uFill>
                <a:latin typeface="Gill Sans"/>
              </a:rPr>
              <a:t>Ultra-light power delivery and cables</a:t>
            </a:r>
            <a:endParaRPr lang="en-US" sz="1800" spc="-1" strike="noStrike">
              <a:solidFill>
                <a:srgbClr val="000000"/>
              </a:solidFill>
              <a:uFill>
                <a:solidFill>
                  <a:srgbClr val="ffffff"/>
                </a:solidFill>
              </a:uFill>
              <a:latin typeface="Arial"/>
            </a:endParaRPr>
          </a:p>
          <a:p>
            <a:pPr marL="285840" indent="-285480">
              <a:lnSpc>
                <a:spcPct val="100000"/>
              </a:lnSpc>
              <a:buClr>
                <a:srgbClr val="0055a0"/>
              </a:buClr>
              <a:buFont typeface="Arial"/>
              <a:buChar char="•"/>
            </a:pPr>
            <a:r>
              <a:rPr lang="en-US" sz="1600" spc="-1" strike="noStrike">
                <a:solidFill>
                  <a:srgbClr val="0055a0"/>
                </a:solidFill>
                <a:uFill>
                  <a:solidFill>
                    <a:srgbClr val="ffffff"/>
                  </a:solidFill>
                </a:uFill>
                <a:latin typeface="Gill Sans"/>
              </a:rPr>
              <a:t>Ultra-light supports, stable with air cooling</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
        <p:nvSpPr>
          <p:cNvPr id="2093" name="CustomShape 8"/>
          <p:cNvSpPr/>
          <p:nvPr/>
        </p:nvSpPr>
        <p:spPr>
          <a:xfrm rot="19743600">
            <a:off x="-221760" y="1342800"/>
            <a:ext cx="2959560" cy="699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4000" spc="-1" strike="noStrike">
                <a:solidFill>
                  <a:srgbClr val="800000"/>
                </a:solidFill>
                <a:uFill>
                  <a:solidFill>
                    <a:srgbClr val="ffffff"/>
                  </a:solidFill>
                </a:uFill>
                <a:latin typeface="Gill Sans"/>
              </a:rPr>
              <a:t>Very light</a:t>
            </a:r>
            <a:endParaRPr lang="en-US" sz="1800" spc="-1" strike="noStrike">
              <a:solidFill>
                <a:srgbClr val="000000"/>
              </a:solidFill>
              <a:uFill>
                <a:solidFill>
                  <a:srgbClr val="ffffff"/>
                </a:solidFill>
              </a:uFill>
              <a:latin typeface="Arial"/>
            </a:endParaRPr>
          </a:p>
        </p:txBody>
      </p:sp>
    </p:spTree>
  </p:cSld>
  <p:timing>
    <p:tnLst>
      <p:par>
        <p:cTn id="46" dur="indefinite" restart="never" nodeType="tmRoot">
          <p:childTnLst>
            <p:seq>
              <p:cTn id="47" dur="indefinite" nodeType="mainSeq">
                <p:childTnLst>
                  <p:par>
                    <p:cTn id="48" fill="hold">
                      <p:stCondLst>
                        <p:cond delay="indefinite"/>
                      </p:stCondLst>
                      <p:childTnLst>
                        <p:par>
                          <p:cTn id="49" fill="hold">
                            <p:stCondLst>
                              <p:cond delay="0"/>
                            </p:stCondLst>
                            <p:childTnLst>
                              <p:par>
                                <p:cTn id="50" nodeType="clickEffect" fill="hold" presetClass="entr" presetID="1">
                                  <p:stCondLst>
                                    <p:cond delay="0"/>
                                  </p:stCondLst>
                                  <p:childTnLst>
                                    <p:set>
                                      <p:cBhvr>
                                        <p:cTn id="51" dur="1" fill="hold">
                                          <p:stCondLst>
                                            <p:cond delay="0"/>
                                          </p:stCondLst>
                                        </p:cTn>
                                        <p:tgtEl>
                                          <p:spTgt spid="209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94" name="TextShape 1"/>
          <p:cNvSpPr txBox="1"/>
          <p:nvPr/>
        </p:nvSpPr>
        <p:spPr>
          <a:xfrm>
            <a:off x="457200" y="53640"/>
            <a:ext cx="8229240" cy="926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FCC-hh</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095" name="TextShape 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096"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097" name="TextShape 4"/>
          <p:cNvSpPr txBox="1"/>
          <p:nvPr/>
        </p:nvSpPr>
        <p:spPr>
          <a:xfrm>
            <a:off x="6553080" y="6520320"/>
            <a:ext cx="2133360" cy="364680"/>
          </a:xfrm>
          <a:prstGeom prst="rect">
            <a:avLst/>
          </a:prstGeom>
          <a:noFill/>
          <a:ln>
            <a:noFill/>
          </a:ln>
        </p:spPr>
        <p:txBody>
          <a:bodyPr anchor="ctr"/>
          <a:p>
            <a:pPr algn="r">
              <a:lnSpc>
                <a:spcPct val="100000"/>
              </a:lnSpc>
            </a:pPr>
            <a:fld id="{3D9F7A17-A30C-48D1-923A-FF1096FA4804}"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graphicFrame>
        <p:nvGraphicFramePr>
          <p:cNvPr id="2098" name="Table 5"/>
          <p:cNvGraphicFramePr/>
          <p:nvPr/>
        </p:nvGraphicFramePr>
        <p:xfrm>
          <a:off x="457200" y="980640"/>
          <a:ext cx="8258040" cy="3529800"/>
        </p:xfrm>
        <a:graphic>
          <a:graphicData uri="http://schemas.openxmlformats.org/drawingml/2006/table">
            <a:tbl>
              <a:tblPr/>
              <a:tblGrid>
                <a:gridCol w="2746440"/>
                <a:gridCol w="5511600"/>
              </a:tblGrid>
              <a:tr h="390600">
                <a:tc gridSpan="2">
                  <a:txBody>
                    <a:bodyPr/>
                    <a:p>
                      <a:pPr algn="ctr">
                        <a:lnSpc>
                          <a:spcPct val="100000"/>
                        </a:lnSpc>
                      </a:pPr>
                      <a:r>
                        <a:rPr b="1" lang="en-US" sz="2000" spc="-1" strike="noStrike">
                          <a:solidFill>
                            <a:srgbClr val="ffffff"/>
                          </a:solidFill>
                          <a:uFill>
                            <a:solidFill>
                              <a:srgbClr val="ffffff"/>
                            </a:solidFill>
                          </a:uFill>
                          <a:latin typeface="Gill Sans MT"/>
                        </a:rPr>
                        <a:t>Basic Assumptions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cPr>
                    <a:solidFill>
                      <a:srgbClr val="729fcf"/>
                    </a:solidFill>
                  </a:tcPr>
                </a:tc>
              </a:tr>
              <a:tr h="567000">
                <a:tc>
                  <a:txBody>
                    <a:bodyPr/>
                    <a:p>
                      <a:pPr>
                        <a:lnSpc>
                          <a:spcPct val="100000"/>
                        </a:lnSpc>
                      </a:pPr>
                      <a:r>
                        <a:rPr lang="en-US" sz="1600" spc="-1" strike="noStrike">
                          <a:solidFill>
                            <a:srgbClr val="800000"/>
                          </a:solidFill>
                          <a:uFill>
                            <a:solidFill>
                              <a:srgbClr val="ffffff"/>
                            </a:solidFill>
                          </a:uFill>
                          <a:latin typeface="Gill Sans MT"/>
                        </a:rPr>
                        <a:t>pp centre-of-mass energy</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600" spc="-1" strike="noStrike">
                          <a:solidFill>
                            <a:srgbClr val="000000"/>
                          </a:solidFill>
                          <a:uFill>
                            <a:solidFill>
                              <a:srgbClr val="ffffff"/>
                            </a:solidFill>
                          </a:uFill>
                          <a:latin typeface="Gill Sans MT"/>
                        </a:rPr>
                        <a:t>100 TeV</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567000">
                <a:tc>
                  <a:txBody>
                    <a:bodyPr/>
                    <a:p>
                      <a:pPr>
                        <a:lnSpc>
                          <a:spcPct val="100000"/>
                        </a:lnSpc>
                      </a:pPr>
                      <a:r>
                        <a:rPr lang="en-US" sz="1600" spc="-1" strike="noStrike">
                          <a:solidFill>
                            <a:srgbClr val="000000"/>
                          </a:solidFill>
                          <a:uFill>
                            <a:solidFill>
                              <a:srgbClr val="ffffff"/>
                            </a:solidFill>
                          </a:uFill>
                          <a:latin typeface="Gill Sans MT"/>
                        </a:rPr>
                        <a:t>Tracker η coverage </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600" spc="-1" strike="noStrike">
                          <a:solidFill>
                            <a:srgbClr val="000000"/>
                          </a:solidFill>
                          <a:uFill>
                            <a:solidFill>
                              <a:srgbClr val="ffffff"/>
                            </a:solidFill>
                          </a:uFill>
                          <a:latin typeface="Gill Sans MT"/>
                        </a:rPr>
                        <a:t>up to η= 4 (~2 degrees, tracking+ECAL)</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MT"/>
                        </a:rPr>
                        <a:t>η= 6 (~0.3 degrees, tracking+jets) </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29400">
                <a:tc>
                  <a:txBody>
                    <a:bodyPr/>
                    <a:p>
                      <a:pPr>
                        <a:lnSpc>
                          <a:spcPct val="100000"/>
                        </a:lnSpc>
                      </a:pPr>
                      <a:r>
                        <a:rPr lang="en-US" sz="1600" spc="-1" strike="noStrike">
                          <a:solidFill>
                            <a:srgbClr val="800000"/>
                          </a:solidFill>
                          <a:uFill>
                            <a:solidFill>
                              <a:srgbClr val="ffffff"/>
                            </a:solidFill>
                          </a:uFill>
                          <a:latin typeface="Gill Sans MT"/>
                        </a:rPr>
                        <a:t>Luminosity</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600" spc="-1" strike="noStrike">
                          <a:solidFill>
                            <a:srgbClr val="000000"/>
                          </a:solidFill>
                          <a:uFill>
                            <a:solidFill>
                              <a:srgbClr val="ffffff"/>
                            </a:solidFill>
                          </a:uFill>
                          <a:latin typeface="Gill Sans MT"/>
                        </a:rPr>
                        <a:t>5×10</a:t>
                      </a:r>
                      <a:r>
                        <a:rPr lang="en-US" sz="1600" spc="-1" strike="noStrike" baseline="30000">
                          <a:solidFill>
                            <a:srgbClr val="000000"/>
                          </a:solidFill>
                          <a:uFill>
                            <a:solidFill>
                              <a:srgbClr val="ffffff"/>
                            </a:solidFill>
                          </a:uFill>
                          <a:latin typeface="Gill Sans MT"/>
                        </a:rPr>
                        <a:t>34</a:t>
                      </a:r>
                      <a:r>
                        <a:rPr lang="en-US" sz="1600" spc="-1" strike="noStrike">
                          <a:solidFill>
                            <a:srgbClr val="000000"/>
                          </a:solidFill>
                          <a:uFill>
                            <a:solidFill>
                              <a:srgbClr val="ffffff"/>
                            </a:solidFill>
                          </a:uFill>
                          <a:latin typeface="Gill Sans MT"/>
                        </a:rPr>
                        <a:t> in 1</a:t>
                      </a:r>
                      <a:r>
                        <a:rPr lang="en-US" sz="1600" spc="-1" strike="noStrike" baseline="30000">
                          <a:solidFill>
                            <a:srgbClr val="000000"/>
                          </a:solidFill>
                          <a:uFill>
                            <a:solidFill>
                              <a:srgbClr val="ffffff"/>
                            </a:solidFill>
                          </a:uFill>
                          <a:latin typeface="Gill Sans MT"/>
                        </a:rPr>
                        <a:t>st</a:t>
                      </a:r>
                      <a:r>
                        <a:rPr lang="en-US" sz="1600" spc="-1" strike="noStrike">
                          <a:solidFill>
                            <a:srgbClr val="000000"/>
                          </a:solidFill>
                          <a:uFill>
                            <a:solidFill>
                              <a:srgbClr val="ffffff"/>
                            </a:solidFill>
                          </a:uFill>
                          <a:latin typeface="Gill Sans MT"/>
                        </a:rPr>
                        <a:t> phase (≤30×10</a:t>
                      </a:r>
                      <a:r>
                        <a:rPr lang="en-US" sz="1600" spc="-1" strike="noStrike" baseline="30000">
                          <a:solidFill>
                            <a:srgbClr val="000000"/>
                          </a:solidFill>
                          <a:uFill>
                            <a:solidFill>
                              <a:srgbClr val="ffffff"/>
                            </a:solidFill>
                          </a:uFill>
                          <a:latin typeface="Gill Sans MT"/>
                        </a:rPr>
                        <a:t>34 </a:t>
                      </a:r>
                      <a:r>
                        <a:rPr lang="en-US" sz="1600" spc="-1" strike="noStrike">
                          <a:solidFill>
                            <a:srgbClr val="000000"/>
                          </a:solidFill>
                          <a:uFill>
                            <a:solidFill>
                              <a:srgbClr val="ffffff"/>
                            </a:solidFill>
                          </a:uFill>
                          <a:latin typeface="Gill Sans MT"/>
                        </a:rPr>
                        <a:t> in 2</a:t>
                      </a:r>
                      <a:r>
                        <a:rPr lang="en-US" sz="1600" spc="-1" strike="noStrike" baseline="30000">
                          <a:solidFill>
                            <a:srgbClr val="000000"/>
                          </a:solidFill>
                          <a:uFill>
                            <a:solidFill>
                              <a:srgbClr val="ffffff"/>
                            </a:solidFill>
                          </a:uFill>
                          <a:latin typeface="Gill Sans MT"/>
                        </a:rPr>
                        <a:t>nd</a:t>
                      </a:r>
                      <a:r>
                        <a:rPr lang="en-US" sz="1600" spc="-1" strike="noStrike">
                          <a:solidFill>
                            <a:srgbClr val="000000"/>
                          </a:solidFill>
                          <a:uFill>
                            <a:solidFill>
                              <a:srgbClr val="ffffff"/>
                            </a:solidFill>
                          </a:uFill>
                          <a:latin typeface="Gill Sans MT"/>
                        </a:rPr>
                        <a:t> phase)</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643320">
                <a:tc>
                  <a:txBody>
                    <a:bodyPr/>
                    <a:p>
                      <a:pPr>
                        <a:lnSpc>
                          <a:spcPct val="100000"/>
                        </a:lnSpc>
                      </a:pPr>
                      <a:r>
                        <a:rPr lang="en-US" sz="1600" spc="-1" strike="noStrike">
                          <a:solidFill>
                            <a:srgbClr val="000000"/>
                          </a:solidFill>
                          <a:uFill>
                            <a:solidFill>
                              <a:srgbClr val="ffffff"/>
                            </a:solidFill>
                          </a:uFill>
                          <a:latin typeface="Gill Sans MT"/>
                        </a:rPr>
                        <a:t>Pile-up</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600" spc="-1" strike="noStrike">
                          <a:solidFill>
                            <a:srgbClr val="000000"/>
                          </a:solidFill>
                          <a:uFill>
                            <a:solidFill>
                              <a:srgbClr val="ffffff"/>
                            </a:solidFill>
                          </a:uFill>
                          <a:latin typeface="Gill Sans MT"/>
                        </a:rPr>
                        <a:t>[170, then up to 1000] events at 25 ns spacing</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MT"/>
                        </a:rPr>
                        <a:t>[34, then up to 200] events at 5 ns spacing</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567000">
                <a:tc>
                  <a:txBody>
                    <a:bodyPr/>
                    <a:p>
                      <a:pPr>
                        <a:lnSpc>
                          <a:spcPct val="100000"/>
                        </a:lnSpc>
                      </a:pPr>
                      <a:r>
                        <a:rPr lang="en-US" sz="1600" spc="-1" strike="noStrike">
                          <a:solidFill>
                            <a:srgbClr val="800000"/>
                          </a:solidFill>
                          <a:uFill>
                            <a:solidFill>
                              <a:srgbClr val="ffffff"/>
                            </a:solidFill>
                          </a:uFill>
                          <a:latin typeface="Gill Sans MT"/>
                        </a:rPr>
                        <a:t>Average/maximum occupancy</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600" spc="-1" strike="noStrike">
                          <a:solidFill>
                            <a:srgbClr val="000000"/>
                          </a:solidFill>
                          <a:uFill>
                            <a:solidFill>
                              <a:srgbClr val="ffffff"/>
                            </a:solidFill>
                          </a:uFill>
                          <a:latin typeface="Gill Sans MT"/>
                        </a:rPr>
                        <a:t>~50% higher than at 14 TeV</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567000">
                <a:tc>
                  <a:txBody>
                    <a:bodyPr/>
                    <a:p>
                      <a:pPr>
                        <a:lnSpc>
                          <a:spcPct val="100000"/>
                        </a:lnSpc>
                      </a:pPr>
                      <a:r>
                        <a:rPr lang="en-US" sz="1600" spc="-1" strike="noStrike">
                          <a:solidFill>
                            <a:srgbClr val="800000"/>
                          </a:solidFill>
                          <a:uFill>
                            <a:solidFill>
                              <a:srgbClr val="ffffff"/>
                            </a:solidFill>
                          </a:uFill>
                          <a:latin typeface="Gill Sans MT"/>
                        </a:rPr>
                        <a:t>Expected radiation level</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600" spc="-1" strike="noStrike">
                          <a:solidFill>
                            <a:srgbClr val="000000"/>
                          </a:solidFill>
                          <a:uFill>
                            <a:solidFill>
                              <a:srgbClr val="ffffff"/>
                            </a:solidFill>
                          </a:uFill>
                          <a:latin typeface="Gill Sans MT"/>
                        </a:rPr>
                        <a:t>3x10</a:t>
                      </a:r>
                      <a:r>
                        <a:rPr lang="en-US" sz="1600" spc="-1" strike="noStrike" baseline="30000">
                          <a:solidFill>
                            <a:srgbClr val="000000"/>
                          </a:solidFill>
                          <a:uFill>
                            <a:solidFill>
                              <a:srgbClr val="ffffff"/>
                            </a:solidFill>
                          </a:uFill>
                          <a:latin typeface="Gill Sans MT"/>
                        </a:rPr>
                        <a:t>16</a:t>
                      </a:r>
                      <a:r>
                        <a:rPr lang="en-US" sz="1600" spc="-1" strike="noStrike">
                          <a:solidFill>
                            <a:srgbClr val="000000"/>
                          </a:solidFill>
                          <a:uFill>
                            <a:solidFill>
                              <a:srgbClr val="ffffff"/>
                            </a:solidFill>
                          </a:uFill>
                          <a:latin typeface="Gill Sans MT"/>
                        </a:rPr>
                        <a:t> cm</a:t>
                      </a:r>
                      <a:r>
                        <a:rPr lang="en-US" sz="1600" spc="-1" strike="noStrike" baseline="30000">
                          <a:solidFill>
                            <a:srgbClr val="000000"/>
                          </a:solidFill>
                          <a:uFill>
                            <a:solidFill>
                              <a:srgbClr val="ffffff"/>
                            </a:solidFill>
                          </a:uFill>
                          <a:latin typeface="Gill Sans MT"/>
                        </a:rPr>
                        <a:t>-2 </a:t>
                      </a:r>
                      <a:r>
                        <a:rPr lang="en-US" sz="1600" spc="-1" strike="noStrike">
                          <a:solidFill>
                            <a:srgbClr val="000000"/>
                          </a:solidFill>
                          <a:uFill>
                            <a:solidFill>
                              <a:srgbClr val="ffffff"/>
                            </a:solidFill>
                          </a:uFill>
                          <a:latin typeface="Gill Sans MT"/>
                        </a:rPr>
                        <a:t>1MeVneq fluence (1</a:t>
                      </a:r>
                      <a:r>
                        <a:rPr lang="en-US" sz="1600" spc="-1" strike="noStrike" baseline="30000">
                          <a:solidFill>
                            <a:srgbClr val="000000"/>
                          </a:solidFill>
                          <a:uFill>
                            <a:solidFill>
                              <a:srgbClr val="ffffff"/>
                            </a:solidFill>
                          </a:uFill>
                          <a:latin typeface="Gill Sans MT"/>
                        </a:rPr>
                        <a:t>st</a:t>
                      </a:r>
                      <a:r>
                        <a:rPr lang="en-US" sz="1600" spc="-1" strike="noStrike">
                          <a:solidFill>
                            <a:srgbClr val="000000"/>
                          </a:solidFill>
                          <a:uFill>
                            <a:solidFill>
                              <a:srgbClr val="ffffff"/>
                            </a:solidFill>
                          </a:uFill>
                          <a:latin typeface="Gill Sans MT"/>
                        </a:rPr>
                        <a:t> phase, 2.5 ab</a:t>
                      </a:r>
                      <a:r>
                        <a:rPr lang="en-US" sz="1600" spc="-1" strike="noStrike" baseline="30000">
                          <a:solidFill>
                            <a:srgbClr val="000000"/>
                          </a:solidFill>
                          <a:uFill>
                            <a:solidFill>
                              <a:srgbClr val="ffffff"/>
                            </a:solidFill>
                          </a:uFill>
                          <a:latin typeface="Gill Sans MT"/>
                        </a:rPr>
                        <a:t>-1</a:t>
                      </a:r>
                      <a:r>
                        <a:rPr lang="en-US" sz="1600" spc="-1" strike="noStrike">
                          <a:solidFill>
                            <a:srgbClr val="000000"/>
                          </a:solidFill>
                          <a:uFill>
                            <a:solidFill>
                              <a:srgbClr val="ffffff"/>
                            </a:solidFill>
                          </a:uFill>
                          <a:latin typeface="Gill Sans MT"/>
                        </a:rPr>
                        <a:t> )</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MT"/>
                        </a:rPr>
                        <a:t>10MGy Dose (1</a:t>
                      </a:r>
                      <a:r>
                        <a:rPr lang="en-US" sz="1600" spc="-1" strike="noStrike" baseline="30000">
                          <a:solidFill>
                            <a:srgbClr val="000000"/>
                          </a:solidFill>
                          <a:uFill>
                            <a:solidFill>
                              <a:srgbClr val="ffffff"/>
                            </a:solidFill>
                          </a:uFill>
                          <a:latin typeface="Gill Sans MT"/>
                        </a:rPr>
                        <a:t>st</a:t>
                      </a:r>
                      <a:r>
                        <a:rPr lang="en-US" sz="1600" spc="-1" strike="noStrike">
                          <a:solidFill>
                            <a:srgbClr val="000000"/>
                          </a:solidFill>
                          <a:uFill>
                            <a:solidFill>
                              <a:srgbClr val="ffffff"/>
                            </a:solidFill>
                          </a:uFill>
                          <a:latin typeface="Gill Sans MT"/>
                        </a:rPr>
                        <a:t> phase, with 25 ab</a:t>
                      </a:r>
                      <a:r>
                        <a:rPr lang="en-US" sz="1600" spc="-1" strike="noStrike" baseline="30000">
                          <a:solidFill>
                            <a:srgbClr val="000000"/>
                          </a:solidFill>
                          <a:uFill>
                            <a:solidFill>
                              <a:srgbClr val="ffffff"/>
                            </a:solidFill>
                          </a:uFill>
                          <a:latin typeface="Gill Sans MT"/>
                        </a:rPr>
                        <a:t>-1</a:t>
                      </a:r>
                      <a:r>
                        <a:rPr lang="en-US" sz="1600" spc="-1" strike="noStrike">
                          <a:solidFill>
                            <a:srgbClr val="000000"/>
                          </a:solidFill>
                          <a:uFill>
                            <a:solidFill>
                              <a:srgbClr val="ffffff"/>
                            </a:solidFill>
                          </a:uFill>
                          <a:latin typeface="Gill Sans MT"/>
                        </a:rPr>
                        <a:t> )</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bl>
          </a:graphicData>
        </a:graphic>
      </p:graphicFrame>
      <p:pic>
        <p:nvPicPr>
          <p:cNvPr id="2099" name="Picture 8" descr=""/>
          <p:cNvPicPr/>
          <p:nvPr/>
        </p:nvPicPr>
        <p:blipFill>
          <a:blip r:embed="rId1"/>
          <a:stretch/>
        </p:blipFill>
        <p:spPr>
          <a:xfrm>
            <a:off x="270000" y="188640"/>
            <a:ext cx="1546920" cy="646560"/>
          </a:xfrm>
          <a:prstGeom prst="rect">
            <a:avLst/>
          </a:prstGeom>
          <a:ln>
            <a:noFill/>
          </a:ln>
        </p:spPr>
      </p:pic>
      <p:graphicFrame>
        <p:nvGraphicFramePr>
          <p:cNvPr id="2100" name="Table 6"/>
          <p:cNvGraphicFramePr/>
          <p:nvPr/>
        </p:nvGraphicFramePr>
        <p:xfrm>
          <a:off x="457200" y="4509000"/>
          <a:ext cx="8229240" cy="2104560"/>
        </p:xfrm>
        <a:graphic>
          <a:graphicData uri="http://schemas.openxmlformats.org/drawingml/2006/table">
            <a:tbl>
              <a:tblPr/>
              <a:tblGrid>
                <a:gridCol w="2715120"/>
                <a:gridCol w="5514120"/>
              </a:tblGrid>
              <a:tr h="390600">
                <a:tc gridSpan="2">
                  <a:txBody>
                    <a:bodyPr/>
                    <a:p>
                      <a:pPr algn="ctr">
                        <a:lnSpc>
                          <a:spcPct val="100000"/>
                        </a:lnSpc>
                      </a:pPr>
                      <a:r>
                        <a:rPr b="1" lang="en-US" sz="2000" spc="-1" strike="noStrike">
                          <a:solidFill>
                            <a:srgbClr val="ffffff"/>
                          </a:solidFill>
                          <a:uFill>
                            <a:solidFill>
                              <a:srgbClr val="ffffff"/>
                            </a:solidFill>
                          </a:uFill>
                          <a:latin typeface="Gill Sans MT"/>
                        </a:rPr>
                        <a:t>Tracking Requirements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cPr>
                    <a:solidFill>
                      <a:srgbClr val="729fcf"/>
                    </a:solidFill>
                  </a:tcPr>
                </a:tc>
              </a:tr>
              <a:tr h="567000">
                <a:tc>
                  <a:txBody>
                    <a:bodyPr/>
                    <a:p>
                      <a:pPr>
                        <a:lnSpc>
                          <a:spcPct val="100000"/>
                        </a:lnSpc>
                      </a:pPr>
                      <a:r>
                        <a:rPr lang="en-US" sz="1600" spc="-1" strike="noStrike">
                          <a:solidFill>
                            <a:srgbClr val="000000"/>
                          </a:solidFill>
                          <a:uFill>
                            <a:solidFill>
                              <a:srgbClr val="ffffff"/>
                            </a:solidFill>
                          </a:uFill>
                          <a:latin typeface="Gill Sans MT"/>
                        </a:rPr>
                        <a:t>Time Resolution</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600" spc="-1" strike="noStrike">
                          <a:solidFill>
                            <a:srgbClr val="000000"/>
                          </a:solidFill>
                          <a:uFill>
                            <a:solidFill>
                              <a:srgbClr val="ffffff"/>
                            </a:solidFill>
                          </a:uFill>
                          <a:latin typeface="Gill Sans MT"/>
                        </a:rPr>
                        <a:t>few ns hit timing accuracy assumed (25ns or 5ns bunch spacing)</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567000">
                <a:tc>
                  <a:txBody>
                    <a:bodyPr/>
                    <a:p>
                      <a:pPr>
                        <a:lnSpc>
                          <a:spcPct val="100000"/>
                        </a:lnSpc>
                      </a:pPr>
                      <a:r>
                        <a:rPr lang="en-US" sz="1600" spc="-1" strike="noStrike">
                          <a:solidFill>
                            <a:srgbClr val="000000"/>
                          </a:solidFill>
                          <a:uFill>
                            <a:solidFill>
                              <a:srgbClr val="ffffff"/>
                            </a:solidFill>
                          </a:uFill>
                          <a:latin typeface="Gill Sans MT"/>
                        </a:rPr>
                        <a:t>Momentum Resolution</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600" spc="-1" strike="noStrike">
                          <a:solidFill>
                            <a:srgbClr val="000000"/>
                          </a:solidFill>
                          <a:uFill>
                            <a:solidFill>
                              <a:srgbClr val="ffffff"/>
                            </a:solidFill>
                          </a:uFill>
                          <a:latin typeface="Gill Sans MT"/>
                        </a:rPr>
                        <a:t>Need σ(pT)/pT of ±15% for isolated high-pT objects (10 TeV)</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1042200">
                <a:tc>
                  <a:txBody>
                    <a:bodyPr/>
                    <a:p>
                      <a:pPr>
                        <a:lnSpc>
                          <a:spcPct val="100000"/>
                        </a:lnSpc>
                      </a:pPr>
                      <a:r>
                        <a:rPr lang="en-US" sz="1600" spc="-1" strike="noStrike">
                          <a:solidFill>
                            <a:srgbClr val="000000"/>
                          </a:solidFill>
                          <a:uFill>
                            <a:solidFill>
                              <a:srgbClr val="ffffff"/>
                            </a:solidFill>
                          </a:uFill>
                          <a:latin typeface="Gill Sans MT"/>
                        </a:rPr>
                        <a:t>Impact parameter resolution</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600" spc="-1" strike="noStrike">
                          <a:solidFill>
                            <a:srgbClr val="000000"/>
                          </a:solidFill>
                          <a:uFill>
                            <a:solidFill>
                              <a:srgbClr val="ffffff"/>
                            </a:solidFill>
                          </a:uFill>
                          <a:latin typeface="Gill Sans MT"/>
                        </a:rPr>
                        <a:t>Aim for significantly better than current LHC performances</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MT"/>
                        </a:rPr>
                        <a:t>	</a:t>
                      </a:r>
                      <a:r>
                        <a:rPr lang="en-US" sz="1600" spc="-1" strike="noStrike">
                          <a:solidFill>
                            <a:srgbClr val="000000"/>
                          </a:solidFill>
                          <a:uFill>
                            <a:solidFill>
                              <a:srgbClr val="ffffff"/>
                            </a:solidFill>
                          </a:uFill>
                          <a:latin typeface="Gill Sans MT"/>
                        </a:rPr>
                        <a:t>	</a:t>
                      </a:r>
                      <a:r>
                        <a:rPr lang="en-US" sz="1600" spc="-1" strike="noStrike">
                          <a:solidFill>
                            <a:srgbClr val="000000"/>
                          </a:solidFill>
                          <a:uFill>
                            <a:solidFill>
                              <a:srgbClr val="ffffff"/>
                            </a:solidFill>
                          </a:uFill>
                          <a:latin typeface="Gill Sans MT"/>
                        </a:rPr>
                        <a:t>σ(rϕ) &lt;&lt; 70 μm at 1 GeV </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MT"/>
                        </a:rPr>
                        <a:t>	</a:t>
                      </a:r>
                      <a:r>
                        <a:rPr lang="en-US" sz="1600" spc="-1" strike="noStrike">
                          <a:solidFill>
                            <a:srgbClr val="000000"/>
                          </a:solidFill>
                          <a:uFill>
                            <a:solidFill>
                              <a:srgbClr val="ffffff"/>
                            </a:solidFill>
                          </a:uFill>
                          <a:latin typeface="Gill Sans MT"/>
                        </a:rPr>
                        <a:t>	</a:t>
                      </a:r>
                      <a:r>
                        <a:rPr lang="en-US" sz="1600" spc="-1" strike="noStrike">
                          <a:solidFill>
                            <a:srgbClr val="000000"/>
                          </a:solidFill>
                          <a:uFill>
                            <a:solidFill>
                              <a:srgbClr val="ffffff"/>
                            </a:solidFill>
                          </a:uFill>
                          <a:latin typeface="Gill Sans MT"/>
                        </a:rPr>
                        <a:t>σ(rϕ) &lt;&lt; 10 μm at 1 TeV </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bl>
          </a:graphicData>
        </a:graphic>
      </p:graphicFrame>
      <p:pic>
        <p:nvPicPr>
          <p:cNvPr id="2101" name="Picture 11" descr=""/>
          <p:cNvPicPr/>
          <p:nvPr/>
        </p:nvPicPr>
        <p:blipFill>
          <a:blip r:embed="rId2"/>
          <a:stretch/>
        </p:blipFill>
        <p:spPr>
          <a:xfrm>
            <a:off x="5868000" y="692640"/>
            <a:ext cx="3402000" cy="1017000"/>
          </a:xfrm>
          <a:prstGeom prst="rect">
            <a:avLst/>
          </a:prstGeom>
          <a:ln>
            <a:noFill/>
          </a:ln>
        </p:spPr>
      </p:pic>
    </p:spTree>
  </p:cSld>
</p:sld>
</file>

<file path=ppt/slides/slide1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02" name="TextShape 1"/>
          <p:cNvSpPr txBox="1"/>
          <p:nvPr/>
        </p:nvSpPr>
        <p:spPr>
          <a:xfrm>
            <a:off x="885600" y="29880"/>
            <a:ext cx="7410240" cy="726840"/>
          </a:xfrm>
          <a:prstGeom prst="rect">
            <a:avLst/>
          </a:prstGeom>
          <a:noFill/>
          <a:ln>
            <a:noFill/>
          </a:ln>
        </p:spPr>
        <p:txBody>
          <a:bodyPr anchor="ctr"/>
          <a:p>
            <a:pPr algn="ctr">
              <a:lnSpc>
                <a:spcPct val="100000"/>
              </a:lnSpc>
            </a:pPr>
            <a:r>
              <a:rPr lang="en-US" sz="3200" spc="-1" strike="noStrike">
                <a:solidFill>
                  <a:srgbClr val="0000ff"/>
                </a:solidFill>
                <a:uFill>
                  <a:solidFill>
                    <a:srgbClr val="ffffff"/>
                  </a:solidFill>
                </a:uFill>
                <a:latin typeface="Calibri"/>
              </a:rPr>
              <a:t>Comparison of requirements (Tracking)</a:t>
            </a:r>
            <a:endParaRPr lang="en-US" sz="1800" spc="-1" strike="noStrike">
              <a:solidFill>
                <a:srgbClr val="000000"/>
              </a:solidFill>
              <a:uFill>
                <a:solidFill>
                  <a:srgbClr val="ffffff"/>
                </a:solidFill>
              </a:uFill>
              <a:latin typeface="Calibri"/>
            </a:endParaRPr>
          </a:p>
        </p:txBody>
      </p:sp>
      <p:sp>
        <p:nvSpPr>
          <p:cNvPr id="2103" name="TextShape 2"/>
          <p:cNvSpPr txBox="1"/>
          <p:nvPr/>
        </p:nvSpPr>
        <p:spPr>
          <a:xfrm>
            <a:off x="2527920" y="6559200"/>
            <a:ext cx="3922920" cy="231480"/>
          </a:xfrm>
          <a:prstGeom prst="rect">
            <a:avLst/>
          </a:prstGeom>
          <a:noFill/>
          <a:ln>
            <a:noFill/>
          </a:ln>
        </p:spPr>
        <p:txBody>
          <a:bodyPr anchor="ctr"/>
          <a:p>
            <a:pPr algn="ctr">
              <a:lnSpc>
                <a:spcPct val="100000"/>
              </a:lnSpc>
            </a:pPr>
            <a:r>
              <a:rPr lang="en-US" sz="1200" spc="-1" strike="noStrike">
                <a:solidFill>
                  <a:srgbClr val="0000ff"/>
                </a:solidFill>
                <a:uFill>
                  <a:solidFill>
                    <a:srgbClr val="ffffff"/>
                  </a:solidFill>
                </a:uFill>
                <a:latin typeface="Calibri"/>
              </a:rPr>
              <a:t>Lucie Linssen, Nov 24th 2015</a:t>
            </a:r>
            <a:endParaRPr lang="en-US" sz="1400" spc="-1" strike="noStrike">
              <a:solidFill>
                <a:srgbClr val="000000"/>
              </a:solidFill>
              <a:uFill>
                <a:solidFill>
                  <a:srgbClr val="ffffff"/>
                </a:solidFill>
              </a:uFill>
              <a:latin typeface="Times New Roman"/>
            </a:endParaRPr>
          </a:p>
        </p:txBody>
      </p:sp>
      <p:sp>
        <p:nvSpPr>
          <p:cNvPr id="2104" name="TextShape 3"/>
          <p:cNvSpPr txBox="1"/>
          <p:nvPr/>
        </p:nvSpPr>
        <p:spPr>
          <a:xfrm>
            <a:off x="6553080" y="6559560"/>
            <a:ext cx="2133360" cy="231480"/>
          </a:xfrm>
          <a:prstGeom prst="rect">
            <a:avLst/>
          </a:prstGeom>
          <a:noFill/>
          <a:ln>
            <a:noFill/>
          </a:ln>
        </p:spPr>
        <p:txBody>
          <a:bodyPr anchor="ctr"/>
          <a:p>
            <a:pPr algn="r">
              <a:lnSpc>
                <a:spcPct val="100000"/>
              </a:lnSpc>
            </a:pPr>
            <a:fld id="{3833DD80-52F1-4894-AB29-CBBB411C01F5}" type="slidenum">
              <a:rPr lang="en-US" sz="1200" spc="-1" strike="noStrike">
                <a:solidFill>
                  <a:srgbClr val="0000ff"/>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
        <p:nvSpPr>
          <p:cNvPr id="2105" name="CustomShape 4"/>
          <p:cNvSpPr/>
          <p:nvPr/>
        </p:nvSpPr>
        <p:spPr>
          <a:xfrm>
            <a:off x="291960" y="4813200"/>
            <a:ext cx="6463800" cy="609120"/>
          </a:xfrm>
          <a:prstGeom prst="rect">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lang="en-US" sz="1800" spc="-1" strike="noStrike">
                <a:solidFill>
                  <a:srgbClr val="000000"/>
                </a:solidFill>
                <a:uFill>
                  <a:solidFill>
                    <a:srgbClr val="ffffff"/>
                  </a:solidFill>
                </a:uFill>
                <a:latin typeface="Calibri"/>
              </a:rPr>
              <a:t>CLIC    ALICE upgrade                                      </a:t>
            </a:r>
            <a:r>
              <a:rPr b="1" lang="en-US" sz="1800" spc="-1" strike="noStrike">
                <a:solidFill>
                  <a:srgbClr val="000000"/>
                </a:solidFill>
                <a:uFill>
                  <a:solidFill>
                    <a:srgbClr val="ffffff"/>
                  </a:solidFill>
                </a:uFill>
                <a:latin typeface="Calibri"/>
              </a:rPr>
              <a:t>HL-LHC              </a:t>
            </a:r>
            <a:r>
              <a:rPr lang="en-US" sz="1800" spc="-1" strike="noStrike">
                <a:solidFill>
                  <a:srgbClr val="000000"/>
                </a:solidFill>
                <a:uFill>
                  <a:solidFill>
                    <a:srgbClr val="ffffff"/>
                  </a:solidFill>
                </a:uFill>
                <a:latin typeface="Calibri"/>
              </a:rPr>
              <a:t>FCC-hh</a:t>
            </a:r>
            <a:endParaRPr lang="en-US" sz="1800" spc="-1" strike="noStrike">
              <a:solidFill>
                <a:srgbClr val="000000"/>
              </a:solidFill>
              <a:uFill>
                <a:solidFill>
                  <a:srgbClr val="ffffff"/>
                </a:solidFill>
              </a:uFill>
              <a:latin typeface="Arial"/>
            </a:endParaRPr>
          </a:p>
        </p:txBody>
      </p:sp>
      <p:sp>
        <p:nvSpPr>
          <p:cNvPr id="2106" name="CustomShape 5"/>
          <p:cNvSpPr/>
          <p:nvPr/>
        </p:nvSpPr>
        <p:spPr>
          <a:xfrm>
            <a:off x="6734160" y="4952880"/>
            <a:ext cx="237564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Radiation hardness</a:t>
            </a:r>
            <a:endParaRPr lang="en-US" sz="1800" spc="-1" strike="noStrike">
              <a:solidFill>
                <a:srgbClr val="000000"/>
              </a:solidFill>
              <a:uFill>
                <a:solidFill>
                  <a:srgbClr val="ffffff"/>
                </a:solidFill>
              </a:uFill>
              <a:latin typeface="Arial"/>
            </a:endParaRPr>
          </a:p>
        </p:txBody>
      </p:sp>
      <p:sp>
        <p:nvSpPr>
          <p:cNvPr id="2107" name="CustomShape 6"/>
          <p:cNvSpPr/>
          <p:nvPr/>
        </p:nvSpPr>
        <p:spPr>
          <a:xfrm>
            <a:off x="6766560" y="1816200"/>
            <a:ext cx="2278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Position resolution</a:t>
            </a:r>
            <a:endParaRPr lang="en-US" sz="1800" spc="-1" strike="noStrike">
              <a:solidFill>
                <a:srgbClr val="000000"/>
              </a:solidFill>
              <a:uFill>
                <a:solidFill>
                  <a:srgbClr val="ffffff"/>
                </a:solidFill>
              </a:uFill>
              <a:latin typeface="Arial"/>
            </a:endParaRPr>
          </a:p>
        </p:txBody>
      </p:sp>
      <p:sp>
        <p:nvSpPr>
          <p:cNvPr id="2108" name="CustomShape 7"/>
          <p:cNvSpPr/>
          <p:nvPr/>
        </p:nvSpPr>
        <p:spPr>
          <a:xfrm>
            <a:off x="6777000" y="2832120"/>
            <a:ext cx="205560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Timing accuracy</a:t>
            </a:r>
            <a:endParaRPr lang="en-US" sz="1800" spc="-1" strike="noStrike">
              <a:solidFill>
                <a:srgbClr val="000000"/>
              </a:solidFill>
              <a:uFill>
                <a:solidFill>
                  <a:srgbClr val="ffffff"/>
                </a:solidFill>
              </a:uFill>
              <a:latin typeface="Arial"/>
            </a:endParaRPr>
          </a:p>
        </p:txBody>
      </p:sp>
      <p:sp>
        <p:nvSpPr>
          <p:cNvPr id="2109" name="CustomShape 8"/>
          <p:cNvSpPr/>
          <p:nvPr/>
        </p:nvSpPr>
        <p:spPr>
          <a:xfrm>
            <a:off x="7137000" y="3860640"/>
            <a:ext cx="13042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Low mass</a:t>
            </a:r>
            <a:endParaRPr lang="en-US" sz="1800" spc="-1" strike="noStrike">
              <a:solidFill>
                <a:srgbClr val="000000"/>
              </a:solidFill>
              <a:uFill>
                <a:solidFill>
                  <a:srgbClr val="ffffff"/>
                </a:solidFill>
              </a:uFill>
              <a:latin typeface="Arial"/>
            </a:endParaRPr>
          </a:p>
        </p:txBody>
      </p:sp>
      <p:sp>
        <p:nvSpPr>
          <p:cNvPr id="2110" name="CustomShape 9"/>
          <p:cNvSpPr/>
          <p:nvPr/>
        </p:nvSpPr>
        <p:spPr>
          <a:xfrm>
            <a:off x="291960" y="3772080"/>
            <a:ext cx="6463800" cy="609120"/>
          </a:xfrm>
          <a:prstGeom prst="rect">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b="1" lang="en-US" sz="1800" spc="-1" strike="noStrike">
                <a:solidFill>
                  <a:srgbClr val="000000"/>
                </a:solidFill>
                <a:uFill>
                  <a:solidFill>
                    <a:srgbClr val="ffffff"/>
                  </a:solidFill>
                </a:uFill>
                <a:latin typeface="Calibri"/>
              </a:rPr>
              <a:t>HL-LHC                                                </a:t>
            </a:r>
            <a:r>
              <a:rPr lang="en-US" sz="1800" spc="-1" strike="noStrike">
                <a:solidFill>
                  <a:srgbClr val="000000"/>
                </a:solidFill>
                <a:uFill>
                  <a:solidFill>
                    <a:srgbClr val="ffffff"/>
                  </a:solidFill>
                </a:uFill>
                <a:latin typeface="Calibri"/>
              </a:rPr>
              <a:t>ALICE upgrade    FCC-hh   CLIC</a:t>
            </a:r>
            <a:endParaRPr lang="en-US" sz="1800" spc="-1" strike="noStrike">
              <a:solidFill>
                <a:srgbClr val="000000"/>
              </a:solidFill>
              <a:uFill>
                <a:solidFill>
                  <a:srgbClr val="ffffff"/>
                </a:solidFill>
              </a:uFill>
              <a:latin typeface="Arial"/>
            </a:endParaRPr>
          </a:p>
        </p:txBody>
      </p:sp>
      <p:sp>
        <p:nvSpPr>
          <p:cNvPr id="2111" name="CustomShape 10"/>
          <p:cNvSpPr/>
          <p:nvPr/>
        </p:nvSpPr>
        <p:spPr>
          <a:xfrm>
            <a:off x="291960" y="2730600"/>
            <a:ext cx="6463800" cy="609120"/>
          </a:xfrm>
          <a:prstGeom prst="rect">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lang="en-US" sz="1800" spc="-1" strike="noStrike">
                <a:solidFill>
                  <a:srgbClr val="000000"/>
                </a:solidFill>
                <a:uFill>
                  <a:solidFill>
                    <a:srgbClr val="ffffff"/>
                  </a:solidFill>
                </a:uFill>
                <a:latin typeface="Calibri"/>
              </a:rPr>
              <a:t>ALICE upgrade                                             </a:t>
            </a:r>
            <a:r>
              <a:rPr b="1" lang="en-US" sz="1800" spc="-1" strike="noStrike">
                <a:solidFill>
                  <a:srgbClr val="000000"/>
                </a:solidFill>
                <a:uFill>
                  <a:solidFill>
                    <a:srgbClr val="ffffff"/>
                  </a:solidFill>
                </a:uFill>
                <a:latin typeface="Calibri"/>
              </a:rPr>
              <a:t>HL-LHC      </a:t>
            </a:r>
            <a:r>
              <a:rPr lang="en-US" sz="1800" spc="-1" strike="noStrike">
                <a:solidFill>
                  <a:srgbClr val="000000"/>
                </a:solidFill>
                <a:uFill>
                  <a:solidFill>
                    <a:srgbClr val="ffffff"/>
                  </a:solidFill>
                </a:uFill>
                <a:latin typeface="Calibri"/>
              </a:rPr>
              <a:t>CLIC     FCC-hh</a:t>
            </a:r>
            <a:endParaRPr lang="en-US" sz="1800" spc="-1" strike="noStrike">
              <a:solidFill>
                <a:srgbClr val="000000"/>
              </a:solidFill>
              <a:uFill>
                <a:solidFill>
                  <a:srgbClr val="ffffff"/>
                </a:solidFill>
              </a:uFill>
              <a:latin typeface="Arial"/>
            </a:endParaRPr>
          </a:p>
        </p:txBody>
      </p:sp>
      <p:sp>
        <p:nvSpPr>
          <p:cNvPr id="2112" name="CustomShape 11"/>
          <p:cNvSpPr/>
          <p:nvPr/>
        </p:nvSpPr>
        <p:spPr>
          <a:xfrm>
            <a:off x="291960" y="1689120"/>
            <a:ext cx="6463800" cy="609120"/>
          </a:xfrm>
          <a:prstGeom prst="rect">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b="1" lang="en-US" sz="1800" spc="-1" strike="noStrike">
                <a:solidFill>
                  <a:srgbClr val="000000"/>
                </a:solidFill>
                <a:uFill>
                  <a:solidFill>
                    <a:srgbClr val="ffffff"/>
                  </a:solidFill>
                </a:uFill>
                <a:latin typeface="Calibri"/>
              </a:rPr>
              <a:t>HL-LHC                                                </a:t>
            </a:r>
            <a:r>
              <a:rPr lang="en-US" sz="1800" spc="-1" strike="noStrike">
                <a:solidFill>
                  <a:srgbClr val="000000"/>
                </a:solidFill>
                <a:uFill>
                  <a:solidFill>
                    <a:srgbClr val="ffffff"/>
                  </a:solidFill>
                </a:uFill>
                <a:latin typeface="Calibri"/>
              </a:rPr>
              <a:t>ALICE upgrade    FCC-hh   CLIC</a:t>
            </a:r>
            <a:endParaRPr lang="en-US" sz="1800" spc="-1" strike="noStrike">
              <a:solidFill>
                <a:srgbClr val="000000"/>
              </a:solidFill>
              <a:uFill>
                <a:solidFill>
                  <a:srgbClr val="ffffff"/>
                </a:solidFill>
              </a:uFill>
              <a:latin typeface="Arial"/>
            </a:endParaRPr>
          </a:p>
        </p:txBody>
      </p:sp>
      <p:sp>
        <p:nvSpPr>
          <p:cNvPr id="2113" name="CustomShape 12"/>
          <p:cNvSpPr/>
          <p:nvPr/>
        </p:nvSpPr>
        <p:spPr>
          <a:xfrm>
            <a:off x="126360" y="977760"/>
            <a:ext cx="10054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weaker</a:t>
            </a:r>
            <a:endParaRPr lang="en-US" sz="1800" spc="-1" strike="noStrike">
              <a:solidFill>
                <a:srgbClr val="000000"/>
              </a:solidFill>
              <a:uFill>
                <a:solidFill>
                  <a:srgbClr val="ffffff"/>
                </a:solidFill>
              </a:uFill>
              <a:latin typeface="Arial"/>
            </a:endParaRPr>
          </a:p>
        </p:txBody>
      </p:sp>
      <p:sp>
        <p:nvSpPr>
          <p:cNvPr id="2114" name="CustomShape 13"/>
          <p:cNvSpPr/>
          <p:nvPr/>
        </p:nvSpPr>
        <p:spPr>
          <a:xfrm>
            <a:off x="5509800" y="989640"/>
            <a:ext cx="14857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very strong</a:t>
            </a:r>
            <a:endParaRPr lang="en-US" sz="1800" spc="-1" strike="noStrike">
              <a:solidFill>
                <a:srgbClr val="000000"/>
              </a:solidFill>
              <a:uFill>
                <a:solidFill>
                  <a:srgbClr val="ffffff"/>
                </a:solidFill>
              </a:uFill>
              <a:latin typeface="Arial"/>
            </a:endParaRPr>
          </a:p>
        </p:txBody>
      </p:sp>
      <p:sp>
        <p:nvSpPr>
          <p:cNvPr id="2115" name="CustomShape 14"/>
          <p:cNvSpPr/>
          <p:nvPr/>
        </p:nvSpPr>
        <p:spPr>
          <a:xfrm flipH="1">
            <a:off x="291240" y="1347120"/>
            <a:ext cx="336600" cy="252720"/>
          </a:xfrm>
          <a:custGeom>
            <a:avLst/>
            <a:gdLst/>
            <a:ahLst/>
            <a:rect l="l" t="t" r="r" b="b"/>
            <a:pathLst>
              <a:path w="21600" h="21600">
                <a:moveTo>
                  <a:pt x="0" y="0"/>
                </a:moveTo>
                <a:lnTo>
                  <a:pt x="21600" y="21600"/>
                </a:lnTo>
              </a:path>
            </a:pathLst>
          </a:custGeom>
          <a:noFill/>
          <a:ln>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116" name="CustomShape 15"/>
          <p:cNvSpPr/>
          <p:nvPr/>
        </p:nvSpPr>
        <p:spPr>
          <a:xfrm>
            <a:off x="6252840" y="1359000"/>
            <a:ext cx="502920" cy="240840"/>
          </a:xfrm>
          <a:custGeom>
            <a:avLst/>
            <a:gdLst/>
            <a:ahLst/>
            <a:rect l="l" t="t" r="r" b="b"/>
            <a:pathLst>
              <a:path w="21600" h="21600">
                <a:moveTo>
                  <a:pt x="0" y="0"/>
                </a:moveTo>
                <a:lnTo>
                  <a:pt x="21600" y="21600"/>
                </a:lnTo>
              </a:path>
            </a:pathLst>
          </a:custGeom>
          <a:noFill/>
          <a:ln>
            <a:solidFill>
              <a:srgbClr val="000000"/>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117" name="CustomShape 16"/>
          <p:cNvSpPr/>
          <p:nvPr/>
        </p:nvSpPr>
        <p:spPr>
          <a:xfrm>
            <a:off x="-34560" y="5702400"/>
            <a:ext cx="9028080" cy="700200"/>
          </a:xfrm>
          <a:prstGeom prst="rect">
            <a:avLst/>
          </a:prstGeom>
          <a:noFill/>
          <a:ln>
            <a:noFill/>
          </a:ln>
        </p:spPr>
        <p:style>
          <a:lnRef idx="0"/>
          <a:fillRef idx="0"/>
          <a:effectRef idx="0"/>
          <a:fontRef idx="minor"/>
        </p:style>
        <p:txBody>
          <a:bodyPr wrap="none" lIns="90000" rIns="90000" tIns="45000" bIns="45000"/>
          <a:p>
            <a:pPr algn="ctr">
              <a:lnSpc>
                <a:spcPct val="100000"/>
              </a:lnSpc>
            </a:pPr>
            <a:r>
              <a:rPr i="1" lang="en-US" sz="2000" spc="-1" strike="noStrike">
                <a:solidFill>
                  <a:srgbClr val="ff0000"/>
                </a:solidFill>
                <a:uFill>
                  <a:solidFill>
                    <a:srgbClr val="ffffff"/>
                  </a:solidFill>
                </a:uFill>
                <a:latin typeface="Calibri"/>
              </a:rPr>
              <a:t>The 4 listed projects have many individual requirements in common, </a:t>
            </a:r>
            <a:endParaRPr lang="en-US" sz="1800" spc="-1" strike="noStrike">
              <a:solidFill>
                <a:srgbClr val="000000"/>
              </a:solidFill>
              <a:uFill>
                <a:solidFill>
                  <a:srgbClr val="ffffff"/>
                </a:solidFill>
              </a:uFill>
              <a:latin typeface="Arial"/>
            </a:endParaRPr>
          </a:p>
          <a:p>
            <a:pPr algn="ctr">
              <a:lnSpc>
                <a:spcPct val="100000"/>
              </a:lnSpc>
            </a:pPr>
            <a:r>
              <a:rPr i="1" lang="en-US" sz="2000" spc="-1" strike="noStrike">
                <a:solidFill>
                  <a:srgbClr val="ff0000"/>
                </a:solidFill>
                <a:uFill>
                  <a:solidFill>
                    <a:srgbClr val="ffffff"/>
                  </a:solidFill>
                </a:uFill>
                <a:latin typeface="Calibri"/>
              </a:rPr>
              <a:t>though their combination is different</a:t>
            </a:r>
            <a:endParaRPr lang="en-US" sz="1800" spc="-1" strike="noStrike">
              <a:solidFill>
                <a:srgbClr val="000000"/>
              </a:solidFill>
              <a:uFill>
                <a:solidFill>
                  <a:srgbClr val="ffffff"/>
                </a:solidFill>
              </a:uFill>
              <a:latin typeface="Arial"/>
            </a:endParaRPr>
          </a:p>
        </p:txBody>
      </p:sp>
    </p:spTree>
  </p:cSld>
</p:sld>
</file>

<file path=ppt/slides/slide1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18" name="TextShape 1"/>
          <p:cNvSpPr txBox="1"/>
          <p:nvPr/>
        </p:nvSpPr>
        <p:spPr>
          <a:xfrm>
            <a:off x="457200" y="44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CLIC Calorimetry</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119" name="TextShape 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20"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21" name="TextShape 4"/>
          <p:cNvSpPr txBox="1"/>
          <p:nvPr/>
        </p:nvSpPr>
        <p:spPr>
          <a:xfrm>
            <a:off x="6553080" y="6520320"/>
            <a:ext cx="2133360" cy="364680"/>
          </a:xfrm>
          <a:prstGeom prst="rect">
            <a:avLst/>
          </a:prstGeom>
          <a:noFill/>
          <a:ln>
            <a:noFill/>
          </a:ln>
        </p:spPr>
        <p:txBody>
          <a:bodyPr anchor="ctr"/>
          <a:p>
            <a:pPr algn="r">
              <a:lnSpc>
                <a:spcPct val="100000"/>
              </a:lnSpc>
            </a:pPr>
            <a:fld id="{9D3811E8-A27B-4ED2-B0D8-C2581D971934}"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2122" name="CustomShape 5"/>
          <p:cNvSpPr/>
          <p:nvPr/>
        </p:nvSpPr>
        <p:spPr>
          <a:xfrm>
            <a:off x="7235280" y="0"/>
            <a:ext cx="216828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953735"/>
                </a:solidFill>
                <a:uFill>
                  <a:solidFill>
                    <a:srgbClr val="ffffff"/>
                  </a:solidFill>
                </a:uFill>
                <a:latin typeface="Gill Sans Light"/>
              </a:rPr>
              <a:t>Slide: L.Linssen, CERN</a:t>
            </a:r>
            <a:endParaRPr lang="en-US" sz="1800" spc="-1" strike="noStrike">
              <a:solidFill>
                <a:srgbClr val="000000"/>
              </a:solidFill>
              <a:uFill>
                <a:solidFill>
                  <a:srgbClr val="ffffff"/>
                </a:solidFill>
              </a:uFill>
              <a:latin typeface="Arial"/>
            </a:endParaRPr>
          </a:p>
        </p:txBody>
      </p:sp>
      <p:sp>
        <p:nvSpPr>
          <p:cNvPr id="2123" name="CustomShape 6"/>
          <p:cNvSpPr/>
          <p:nvPr/>
        </p:nvSpPr>
        <p:spPr>
          <a:xfrm>
            <a:off x="4240800" y="1166040"/>
            <a:ext cx="4601160" cy="1702440"/>
          </a:xfrm>
          <a:prstGeom prst="rect">
            <a:avLst/>
          </a:prstGeom>
          <a:noFill/>
          <a:ln w="19080">
            <a:noFill/>
          </a:ln>
        </p:spPr>
        <p:style>
          <a:lnRef idx="0"/>
          <a:fillRef idx="0"/>
          <a:effectRef idx="0"/>
          <a:fontRef idx="minor"/>
        </p:style>
        <p:txBody>
          <a:bodyPr lIns="90000" rIns="90000" tIns="45000" bIns="45000"/>
          <a:p>
            <a:pPr>
              <a:lnSpc>
                <a:spcPct val="100000"/>
              </a:lnSpc>
            </a:pPr>
            <a:r>
              <a:rPr b="1" lang="en-US" sz="1600" spc="-1" strike="noStrike">
                <a:solidFill>
                  <a:srgbClr val="800000"/>
                </a:solidFill>
                <a:uFill>
                  <a:solidFill>
                    <a:srgbClr val="ffffff"/>
                  </a:solidFill>
                </a:uFill>
                <a:latin typeface="Gill Sans"/>
              </a:rPr>
              <a:t>Extremely heavy and compact</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800000"/>
                </a:solidFill>
                <a:uFill>
                  <a:solidFill>
                    <a:srgbClr val="ffffff"/>
                  </a:solidFill>
                </a:uFill>
                <a:latin typeface="Gill Sans"/>
              </a:rPr>
              <a:t>80 M readout channels (400x larger than LHC)</a:t>
            </a:r>
            <a:endParaRPr lang="en-US" sz="1800" spc="-1" strike="noStrike">
              <a:solidFill>
                <a:srgbClr val="000000"/>
              </a:solidFill>
              <a:uFill>
                <a:solidFill>
                  <a:srgbClr val="ffffff"/>
                </a:solidFill>
              </a:uFill>
              <a:latin typeface="Arial"/>
            </a:endParaRPr>
          </a:p>
          <a:p>
            <a:pPr>
              <a:lnSpc>
                <a:spcPct val="100000"/>
              </a:lnSpc>
            </a:pPr>
            <a:r>
              <a:rPr b="1" lang="en-US" sz="1600" spc="-1" strike="noStrike">
                <a:solidFill>
                  <a:srgbClr val="000000"/>
                </a:solidFill>
                <a:uFill>
                  <a:solidFill>
                    <a:srgbClr val="ffffff"/>
                  </a:solidFill>
                </a:uFill>
                <a:latin typeface="Gill Sans"/>
              </a:rPr>
              <a:t>Technologies involved:</a:t>
            </a:r>
            <a:endParaRPr lang="en-US" sz="1800" spc="-1" strike="noStrike">
              <a:solidFill>
                <a:srgbClr val="000000"/>
              </a:solidFill>
              <a:uFill>
                <a:solidFill>
                  <a:srgbClr val="ffffff"/>
                </a:solidFill>
              </a:uFill>
              <a:latin typeface="Arial"/>
            </a:endParaRPr>
          </a:p>
          <a:p>
            <a:pPr marL="177840" indent="-177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ECAL Silicon-Tungsten, Scintillators+SiPM</a:t>
            </a:r>
            <a:endParaRPr lang="en-US" sz="1800" spc="-1" strike="noStrike">
              <a:solidFill>
                <a:srgbClr val="000000"/>
              </a:solidFill>
              <a:uFill>
                <a:solidFill>
                  <a:srgbClr val="ffffff"/>
                </a:solidFill>
              </a:uFill>
              <a:latin typeface="Arial"/>
            </a:endParaRPr>
          </a:p>
          <a:p>
            <a:pPr marL="177840" indent="-177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HCAL RPC-Steel, Scintillators+SiPM, Scintillator-Tungsten</a:t>
            </a:r>
            <a:endParaRPr lang="en-US" sz="1800" spc="-1" strike="noStrike">
              <a:solidFill>
                <a:srgbClr val="000000"/>
              </a:solidFill>
              <a:uFill>
                <a:solidFill>
                  <a:srgbClr val="ffffff"/>
                </a:solidFill>
              </a:uFill>
              <a:latin typeface="Arial"/>
            </a:endParaRPr>
          </a:p>
        </p:txBody>
      </p:sp>
      <p:pic>
        <p:nvPicPr>
          <p:cNvPr id="2124" name="Picture 10" descr=""/>
          <p:cNvPicPr/>
          <p:nvPr/>
        </p:nvPicPr>
        <p:blipFill>
          <a:blip r:embed="rId1"/>
          <a:stretch/>
        </p:blipFill>
        <p:spPr>
          <a:xfrm>
            <a:off x="395640" y="1180800"/>
            <a:ext cx="3617280" cy="2823840"/>
          </a:xfrm>
          <a:prstGeom prst="rect">
            <a:avLst/>
          </a:prstGeom>
          <a:ln>
            <a:noFill/>
          </a:ln>
        </p:spPr>
      </p:pic>
      <p:sp>
        <p:nvSpPr>
          <p:cNvPr id="2125" name="CustomShape 7"/>
          <p:cNvSpPr/>
          <p:nvPr/>
        </p:nvSpPr>
        <p:spPr>
          <a:xfrm>
            <a:off x="1729440" y="1724400"/>
            <a:ext cx="1272240" cy="3337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ffffff"/>
                </a:solidFill>
                <a:uFill>
                  <a:solidFill>
                    <a:srgbClr val="ffffff"/>
                  </a:solidFill>
                </a:uFill>
                <a:latin typeface="Arial"/>
              </a:rPr>
              <a:t>calorimeter</a:t>
            </a:r>
            <a:endParaRPr lang="en-US" sz="1800" spc="-1" strike="noStrike">
              <a:solidFill>
                <a:srgbClr val="000000"/>
              </a:solidFill>
              <a:uFill>
                <a:solidFill>
                  <a:srgbClr val="ffffff"/>
                </a:solidFill>
              </a:uFill>
              <a:latin typeface="Arial"/>
            </a:endParaRPr>
          </a:p>
        </p:txBody>
      </p:sp>
      <p:sp>
        <p:nvSpPr>
          <p:cNvPr id="2126" name="CustomShape 8"/>
          <p:cNvSpPr/>
          <p:nvPr/>
        </p:nvSpPr>
        <p:spPr>
          <a:xfrm>
            <a:off x="1677960" y="1166040"/>
            <a:ext cx="1304280" cy="3337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ffffff"/>
                </a:solidFill>
                <a:uFill>
                  <a:solidFill>
                    <a:srgbClr val="ffffff"/>
                  </a:solidFill>
                </a:uFill>
                <a:latin typeface="Arial"/>
              </a:rPr>
              <a:t>magnet coil</a:t>
            </a:r>
            <a:endParaRPr lang="en-US" sz="1800" spc="-1" strike="noStrike">
              <a:solidFill>
                <a:srgbClr val="000000"/>
              </a:solidFill>
              <a:uFill>
                <a:solidFill>
                  <a:srgbClr val="ffffff"/>
                </a:solidFill>
              </a:uFill>
              <a:latin typeface="Arial"/>
            </a:endParaRPr>
          </a:p>
        </p:txBody>
      </p:sp>
      <p:sp>
        <p:nvSpPr>
          <p:cNvPr id="2127" name="CustomShape 9"/>
          <p:cNvSpPr/>
          <p:nvPr/>
        </p:nvSpPr>
        <p:spPr>
          <a:xfrm>
            <a:off x="3122280" y="1066680"/>
            <a:ext cx="978120" cy="577080"/>
          </a:xfrm>
          <a:prstGeom prst="rect">
            <a:avLst/>
          </a:prstGeom>
          <a:noFill/>
          <a:ln>
            <a:noFill/>
          </a:ln>
        </p:spPr>
        <p:style>
          <a:lnRef idx="0"/>
          <a:fillRef idx="0"/>
          <a:effectRef idx="0"/>
          <a:fontRef idx="minor"/>
        </p:style>
        <p:txBody>
          <a:bodyPr wrap="none" lIns="90000" rIns="90000" tIns="45000" bIns="45000"/>
          <a:p>
            <a:pPr algn="r">
              <a:lnSpc>
                <a:spcPct val="100000"/>
              </a:lnSpc>
            </a:pPr>
            <a:r>
              <a:rPr b="1" lang="en-US" sz="1600" spc="-1" strike="noStrike">
                <a:solidFill>
                  <a:srgbClr val="ffffff"/>
                </a:solidFill>
                <a:uFill>
                  <a:solidFill>
                    <a:srgbClr val="ffffff"/>
                  </a:solidFill>
                </a:uFill>
                <a:latin typeface="Arial"/>
              </a:rPr>
              <a:t>muon</a:t>
            </a:r>
            <a:endParaRPr lang="en-US" sz="1800" spc="-1" strike="noStrike">
              <a:solidFill>
                <a:srgbClr val="000000"/>
              </a:solidFill>
              <a:uFill>
                <a:solidFill>
                  <a:srgbClr val="ffffff"/>
                </a:solidFill>
              </a:uFill>
              <a:latin typeface="Arial"/>
            </a:endParaRPr>
          </a:p>
          <a:p>
            <a:pPr algn="r">
              <a:lnSpc>
                <a:spcPct val="100000"/>
              </a:lnSpc>
            </a:pPr>
            <a:r>
              <a:rPr b="1" lang="en-US" sz="1600" spc="-1" strike="noStrike">
                <a:solidFill>
                  <a:srgbClr val="ffffff"/>
                </a:solidFill>
                <a:uFill>
                  <a:solidFill>
                    <a:srgbClr val="ffffff"/>
                  </a:solidFill>
                </a:uFill>
                <a:latin typeface="Arial"/>
              </a:rPr>
              <a:t>detector</a:t>
            </a:r>
            <a:endParaRPr lang="en-US" sz="1800" spc="-1" strike="noStrike">
              <a:solidFill>
                <a:srgbClr val="000000"/>
              </a:solidFill>
              <a:uFill>
                <a:solidFill>
                  <a:srgbClr val="ffffff"/>
                </a:solidFill>
              </a:uFill>
              <a:latin typeface="Arial"/>
            </a:endParaRPr>
          </a:p>
        </p:txBody>
      </p:sp>
      <p:sp>
        <p:nvSpPr>
          <p:cNvPr id="2128" name="CustomShape 10"/>
          <p:cNvSpPr/>
          <p:nvPr/>
        </p:nvSpPr>
        <p:spPr>
          <a:xfrm>
            <a:off x="251640" y="4149000"/>
            <a:ext cx="8619120" cy="3285720"/>
          </a:xfrm>
          <a:prstGeom prst="rect">
            <a:avLst/>
          </a:prstGeom>
          <a:noFill/>
          <a:ln>
            <a:noFill/>
          </a:ln>
        </p:spPr>
        <p:style>
          <a:lnRef idx="0"/>
          <a:fillRef idx="0"/>
          <a:effectRef idx="0"/>
          <a:fontRef idx="minor"/>
        </p:style>
        <p:txBody>
          <a:bodyPr lIns="90000" rIns="90000" tIns="45000" bIns="45000"/>
          <a:p>
            <a:pPr>
              <a:lnSpc>
                <a:spcPct val="100000"/>
              </a:lnSpc>
            </a:pPr>
            <a:r>
              <a:rPr lang="en-US" sz="1600" spc="-1" strike="noStrike" u="sng">
                <a:solidFill>
                  <a:srgbClr val="800000"/>
                </a:solidFill>
                <a:uFill>
                  <a:solidFill>
                    <a:srgbClr val="ffffff"/>
                  </a:solidFill>
                </a:uFill>
                <a:latin typeface="Gill Sans"/>
              </a:rPr>
              <a:t>Exploring Fined-Grained Calorimetry:</a:t>
            </a:r>
            <a:endParaRPr lang="en-US" sz="1800" spc="-1" strike="noStrike">
              <a:solidFill>
                <a:srgbClr val="000000"/>
              </a:solidFill>
              <a:uFill>
                <a:solidFill>
                  <a:srgbClr val="ffffff"/>
                </a:solidFill>
              </a:uFill>
              <a:latin typeface="Arial"/>
            </a:endParaRPr>
          </a:p>
          <a:p>
            <a:pPr marL="285840" indent="-285480">
              <a:lnSpc>
                <a:spcPct val="100000"/>
              </a:lnSpc>
              <a:buClr>
                <a:srgbClr val="800000"/>
              </a:buClr>
              <a:buFont typeface="Arial"/>
              <a:buChar char="•"/>
            </a:pPr>
            <a:r>
              <a:rPr lang="en-US" sz="1600" spc="-1" strike="noStrike">
                <a:solidFill>
                  <a:srgbClr val="800000"/>
                </a:solidFill>
                <a:uFill>
                  <a:solidFill>
                    <a:srgbClr val="ffffff"/>
                  </a:solidFill>
                </a:uFill>
                <a:latin typeface="Gill Sans"/>
              </a:rPr>
              <a:t>Allows to separate showers from nearby particles =&gt; better accuracy for quark-jets</a:t>
            </a:r>
            <a:endParaRPr lang="en-US" sz="1800" spc="-1" strike="noStrike">
              <a:solidFill>
                <a:srgbClr val="000000"/>
              </a:solidFill>
              <a:uFill>
                <a:solidFill>
                  <a:srgbClr val="ffffff"/>
                </a:solidFill>
              </a:uFill>
              <a:latin typeface="Arial"/>
            </a:endParaRPr>
          </a:p>
          <a:p>
            <a:pPr marL="285840" indent="-285480">
              <a:lnSpc>
                <a:spcPct val="100000"/>
              </a:lnSpc>
              <a:buClr>
                <a:srgbClr val="800000"/>
              </a:buClr>
              <a:buFont typeface="Arial"/>
              <a:buChar char="•"/>
            </a:pPr>
            <a:r>
              <a:rPr lang="en-US" sz="1600" spc="-1" strike="noStrike">
                <a:solidFill>
                  <a:srgbClr val="800000"/>
                </a:solidFill>
                <a:uFill>
                  <a:solidFill>
                    <a:srgbClr val="ffffff"/>
                  </a:solidFill>
                </a:uFill>
                <a:latin typeface="Gill Sans"/>
              </a:rPr>
              <a:t>Possible thanks to modern semiconductor technologies and sophisticated reconstruction software!</a:t>
            </a:r>
            <a:endParaRPr lang="en-US" sz="1800" spc="-1" strike="noStrike">
              <a:solidFill>
                <a:srgbClr val="000000"/>
              </a:solidFill>
              <a:uFill>
                <a:solidFill>
                  <a:srgbClr val="ffffff"/>
                </a:solidFill>
              </a:uFill>
              <a:latin typeface="Arial"/>
            </a:endParaRPr>
          </a:p>
          <a:p>
            <a:pPr lvl="1" marL="743040" indent="-285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Use the best information (=best detectors) to understand the jet composition</a:t>
            </a:r>
            <a:endParaRPr lang="en-US" sz="1800" spc="-1" strike="noStrike">
              <a:solidFill>
                <a:srgbClr val="000000"/>
              </a:solidFill>
              <a:uFill>
                <a:solidFill>
                  <a:srgbClr val="ffffff"/>
                </a:solidFill>
              </a:uFill>
              <a:latin typeface="Arial"/>
            </a:endParaRPr>
          </a:p>
          <a:p>
            <a:pPr lvl="2" marL="1200240" indent="-285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Measure charged particles in tracker</a:t>
            </a:r>
            <a:endParaRPr lang="en-US" sz="1800" spc="-1" strike="noStrike">
              <a:solidFill>
                <a:srgbClr val="000000"/>
              </a:solidFill>
              <a:uFill>
                <a:solidFill>
                  <a:srgbClr val="ffffff"/>
                </a:solidFill>
              </a:uFill>
              <a:latin typeface="Arial"/>
            </a:endParaRPr>
          </a:p>
          <a:p>
            <a:pPr lvl="2" marL="1200240" indent="-285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Measure photons in ECAL</a:t>
            </a:r>
            <a:endParaRPr lang="en-US" sz="1800" spc="-1" strike="noStrike">
              <a:solidFill>
                <a:srgbClr val="000000"/>
              </a:solidFill>
              <a:uFill>
                <a:solidFill>
                  <a:srgbClr val="ffffff"/>
                </a:solidFill>
              </a:uFill>
              <a:latin typeface="Arial"/>
            </a:endParaRPr>
          </a:p>
          <a:p>
            <a:pPr lvl="2" marL="1200240" indent="-285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Measure neutral hadrons in ECAL+HCAL</a:t>
            </a:r>
            <a:endParaRPr lang="en-US" sz="1800" spc="-1" strike="noStrike">
              <a:solidFill>
                <a:srgbClr val="000000"/>
              </a:solidFill>
              <a:uFill>
                <a:solidFill>
                  <a:srgbClr val="ffffff"/>
                </a:solidFill>
              </a:uFill>
              <a:latin typeface="Arial"/>
            </a:endParaRPr>
          </a:p>
          <a:p>
            <a:pPr lvl="1" marL="743040" indent="-285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In order to reduce the problem of shower overlaps and double counting, one can reduce the shower dimensions and decrease the calorimeter cell size to “allow for more ‘resolution’ to the PFA algorithms that identify energy deposits from each individual particle.</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pic>
        <p:nvPicPr>
          <p:cNvPr id="2129" name="Picture 16" descr=""/>
          <p:cNvPicPr/>
          <p:nvPr/>
        </p:nvPicPr>
        <p:blipFill>
          <a:blip r:embed="rId2"/>
          <a:stretch/>
        </p:blipFill>
        <p:spPr>
          <a:xfrm>
            <a:off x="3780000" y="2493000"/>
            <a:ext cx="5112360" cy="1920960"/>
          </a:xfrm>
          <a:prstGeom prst="rect">
            <a:avLst/>
          </a:prstGeom>
          <a:ln>
            <a:noFill/>
          </a:ln>
        </p:spPr>
      </p:pic>
    </p:spTree>
  </p:cSld>
  <p:timing>
    <p:tnLst>
      <p:par>
        <p:cTn id="52" dur="indefinite" restart="never" nodeType="tmRoot">
          <p:childTnLst>
            <p:seq>
              <p:cTn id="53" dur="indefinite" nodeType="mainSeq">
                <p:childTnLst>
                  <p:par>
                    <p:cTn id="54" fill="hold">
                      <p:stCondLst>
                        <p:cond delay="indefinite"/>
                      </p:stCondLst>
                      <p:childTnLst>
                        <p:par>
                          <p:cTn id="55" fill="hold">
                            <p:stCondLst>
                              <p:cond delay="0"/>
                            </p:stCondLst>
                            <p:childTnLst>
                              <p:par>
                                <p:cTn id="56" nodeType="clickEffect" fill="hold" presetClass="entr" presetID="1">
                                  <p:stCondLst>
                                    <p:cond delay="0"/>
                                  </p:stCondLst>
                                  <p:childTnLst>
                                    <p:set>
                                      <p:cBhvr>
                                        <p:cTn id="57" dur="1" fill="hold">
                                          <p:stCondLst>
                                            <p:cond delay="0"/>
                                          </p:stCondLst>
                                        </p:cTn>
                                        <p:tgtEl>
                                          <p:spTgt spid="212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30" name="TextShape 1"/>
          <p:cNvSpPr txBox="1"/>
          <p:nvPr/>
        </p:nvSpPr>
        <p:spPr>
          <a:xfrm>
            <a:off x="457200" y="291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CMS Calorimetry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131" name="TextShape 2"/>
          <p:cNvSpPr txBox="1"/>
          <p:nvPr/>
        </p:nvSpPr>
        <p:spPr>
          <a:xfrm>
            <a:off x="457200" y="1600200"/>
            <a:ext cx="8229240" cy="4525560"/>
          </a:xfrm>
          <a:prstGeom prst="rect">
            <a:avLst/>
          </a:prstGeom>
          <a:noFill/>
          <a:ln>
            <a:noFill/>
          </a:ln>
        </p:spPr>
        <p:txBody>
          <a:bodyPr/>
          <a:p>
            <a:endParaRPr lang="en-US" sz="3200" spc="-1" strike="noStrike">
              <a:solidFill>
                <a:srgbClr val="000000"/>
              </a:solidFill>
              <a:uFill>
                <a:solidFill>
                  <a:srgbClr val="ffffff"/>
                </a:solidFill>
              </a:uFill>
              <a:latin typeface="Gill Sans"/>
            </a:endParaRPr>
          </a:p>
        </p:txBody>
      </p:sp>
      <p:sp>
        <p:nvSpPr>
          <p:cNvPr id="2132"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33"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34" name="TextShape 5"/>
          <p:cNvSpPr txBox="1"/>
          <p:nvPr/>
        </p:nvSpPr>
        <p:spPr>
          <a:xfrm>
            <a:off x="6553080" y="6520320"/>
            <a:ext cx="2133360" cy="364680"/>
          </a:xfrm>
          <a:prstGeom prst="rect">
            <a:avLst/>
          </a:prstGeom>
          <a:noFill/>
          <a:ln>
            <a:noFill/>
          </a:ln>
        </p:spPr>
        <p:txBody>
          <a:bodyPr anchor="ctr"/>
          <a:p>
            <a:pPr algn="r">
              <a:lnSpc>
                <a:spcPct val="100000"/>
              </a:lnSpc>
            </a:pPr>
            <a:fld id="{571E4BEF-4649-4287-BFF2-F12392C8AF6D}"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2135" name="Picture 7" descr=""/>
          <p:cNvPicPr/>
          <p:nvPr/>
        </p:nvPicPr>
        <p:blipFill>
          <a:blip r:embed="rId1"/>
          <a:stretch/>
        </p:blipFill>
        <p:spPr>
          <a:xfrm>
            <a:off x="611640" y="1206000"/>
            <a:ext cx="7730280" cy="5313960"/>
          </a:xfrm>
          <a:prstGeom prst="rect">
            <a:avLst/>
          </a:prstGeom>
          <a:ln>
            <a:noFill/>
          </a:ln>
        </p:spPr>
      </p:pic>
      <p:sp>
        <p:nvSpPr>
          <p:cNvPr id="2136" name="CustomShape 6"/>
          <p:cNvSpPr/>
          <p:nvPr/>
        </p:nvSpPr>
        <p:spPr>
          <a:xfrm>
            <a:off x="2699640" y="4794480"/>
            <a:ext cx="6184440" cy="1857240"/>
          </a:xfrm>
          <a:prstGeom prst="rect">
            <a:avLst/>
          </a:prstGeom>
          <a:solidFill>
            <a:schemeClr val="bg1">
              <a:lumMod val="75000"/>
            </a:schemeClr>
          </a:solidFill>
          <a:ln>
            <a:noFill/>
          </a:ln>
        </p:spPr>
        <p:style>
          <a:lnRef idx="0"/>
          <a:fillRef idx="0"/>
          <a:effectRef idx="0"/>
          <a:fontRef idx="minor"/>
        </p:style>
        <p:txBody>
          <a:bodyPr lIns="90000" rIns="90000" tIns="45000" bIns="45000"/>
          <a:p>
            <a:pPr>
              <a:lnSpc>
                <a:spcPct val="100000"/>
              </a:lnSpc>
            </a:pPr>
            <a:r>
              <a:rPr b="1" lang="en-US" sz="1800" spc="-1" strike="noStrike">
                <a:solidFill>
                  <a:srgbClr val="ff0000"/>
                </a:solidFill>
                <a:uFill>
                  <a:solidFill>
                    <a:srgbClr val="ffffff"/>
                  </a:solidFill>
                </a:uFill>
                <a:latin typeface="Gill Sans"/>
              </a:rPr>
              <a:t>CMS experiment is planning new end-cap calorimeters </a:t>
            </a:r>
            <a:r>
              <a:rPr lang="en-US" sz="1800" spc="-1" strike="noStrike">
                <a:solidFill>
                  <a:srgbClr val="ff0000"/>
                </a:solidFill>
                <a:uFill>
                  <a:solidFill>
                    <a:srgbClr val="ffffff"/>
                  </a:solidFill>
                </a:uFill>
                <a:latin typeface="Gill Sans"/>
              </a:rPr>
              <a:t>for year 2024, exploring a </a:t>
            </a:r>
            <a:r>
              <a:rPr b="1" lang="en-US" sz="1800" spc="-1" strike="noStrike">
                <a:solidFill>
                  <a:srgbClr val="ff0000"/>
                </a:solidFill>
                <a:uFill>
                  <a:solidFill>
                    <a:srgbClr val="ffffff"/>
                  </a:solidFill>
                </a:uFill>
                <a:latin typeface="Gill Sans"/>
              </a:rPr>
              <a:t>Fine-grained design with silicon sensors, initially developed for Linear Collider experiments</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ff0000"/>
                </a:solidFill>
                <a:uFill>
                  <a:solidFill>
                    <a:srgbClr val="ffffff"/>
                  </a:solidFill>
                </a:uFill>
                <a:latin typeface="Gill Sans"/>
              </a:rPr>
              <a:t>Large-scale project: 600 m</a:t>
            </a:r>
            <a:r>
              <a:rPr lang="en-US" sz="1800" spc="-1" strike="noStrike" baseline="30000">
                <a:solidFill>
                  <a:srgbClr val="ff0000"/>
                </a:solidFill>
                <a:uFill>
                  <a:solidFill>
                    <a:srgbClr val="ffffff"/>
                  </a:solidFill>
                </a:uFill>
                <a:latin typeface="Gill Sans"/>
              </a:rPr>
              <a:t>2</a:t>
            </a:r>
            <a:r>
              <a:rPr lang="en-US" sz="1800" spc="-1" strike="noStrike">
                <a:solidFill>
                  <a:srgbClr val="ff0000"/>
                </a:solidFill>
                <a:uFill>
                  <a:solidFill>
                    <a:srgbClr val="ffffff"/>
                  </a:solidFill>
                </a:uFill>
                <a:latin typeface="Gill Sans"/>
              </a:rPr>
              <a:t> silicon, 6 million readout cells</a:t>
            </a:r>
            <a:endParaRPr lang="en-US" sz="1800" spc="-1" strike="noStrike">
              <a:solidFill>
                <a:srgbClr val="000000"/>
              </a:solidFill>
              <a:uFill>
                <a:solidFill>
                  <a:srgbClr val="ffffff"/>
                </a:solidFill>
              </a:uFill>
              <a:latin typeface="Arial"/>
            </a:endParaRPr>
          </a:p>
        </p:txBody>
      </p:sp>
    </p:spTree>
  </p:cSld>
  <p:timing>
    <p:tnLst>
      <p:par>
        <p:cTn id="58" dur="indefinite" restart="never" nodeType="tmRoot">
          <p:childTnLst>
            <p:seq>
              <p:cTn id="59" dur="indefinite" nodeType="mainSeq">
                <p:childTnLst>
                  <p:par>
                    <p:cTn id="60" fill="hold">
                      <p:stCondLst>
                        <p:cond delay="indefinite"/>
                      </p:stCondLst>
                      <p:childTnLst>
                        <p:par>
                          <p:cTn id="61" fill="hold">
                            <p:stCondLst>
                              <p:cond delay="0"/>
                            </p:stCondLst>
                            <p:childTnLst>
                              <p:par>
                                <p:cTn id="62" nodeType="clickEffect" fill="hold" presetClass="entr" presetID="1">
                                  <p:stCondLst>
                                    <p:cond delay="0"/>
                                  </p:stCondLst>
                                  <p:childTnLst>
                                    <p:set>
                                      <p:cBhvr>
                                        <p:cTn id="63" dur="1" fill="hold">
                                          <p:stCondLst>
                                            <p:cond delay="0"/>
                                          </p:stCondLst>
                                        </p:cTn>
                                        <p:tgtEl>
                                          <p:spTgt spid="213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37"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Neutrino Detectors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138" name="TextShape 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39"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40" name="TextShape 4"/>
          <p:cNvSpPr txBox="1"/>
          <p:nvPr/>
        </p:nvSpPr>
        <p:spPr>
          <a:xfrm>
            <a:off x="6553080" y="6520320"/>
            <a:ext cx="2133360" cy="364680"/>
          </a:xfrm>
          <a:prstGeom prst="rect">
            <a:avLst/>
          </a:prstGeom>
          <a:noFill/>
          <a:ln>
            <a:noFill/>
          </a:ln>
        </p:spPr>
        <p:txBody>
          <a:bodyPr anchor="ctr"/>
          <a:p>
            <a:pPr algn="r">
              <a:lnSpc>
                <a:spcPct val="100000"/>
              </a:lnSpc>
            </a:pPr>
            <a:fld id="{DFD6C330-6833-4E7D-9B60-EAE0BA286D77}"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2141" name="Picture 6" descr=""/>
          <p:cNvPicPr/>
          <p:nvPr/>
        </p:nvPicPr>
        <p:blipFill>
          <a:blip r:embed="rId1"/>
          <a:stretch/>
        </p:blipFill>
        <p:spPr>
          <a:xfrm>
            <a:off x="425880" y="1196640"/>
            <a:ext cx="8322480" cy="5193720"/>
          </a:xfrm>
          <a:prstGeom prst="rect">
            <a:avLst/>
          </a:prstGeom>
          <a:ln>
            <a:noFill/>
          </a:ln>
        </p:spPr>
      </p:pic>
      <p:sp>
        <p:nvSpPr>
          <p:cNvPr id="2142" name="CustomShape 5"/>
          <p:cNvSpPr/>
          <p:nvPr/>
        </p:nvSpPr>
        <p:spPr>
          <a:xfrm>
            <a:off x="489240" y="1340640"/>
            <a:ext cx="2042280" cy="63828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uFill>
                  <a:solidFill>
                    <a:srgbClr val="ffffff"/>
                  </a:solidFill>
                </a:uFill>
                <a:latin typeface="Gill Sans MT"/>
              </a:rPr>
              <a:t>DUNE Overview</a:t>
            </a:r>
            <a:endParaRPr lang="en-US" sz="1800" spc="-1" strike="noStrike">
              <a:solidFill>
                <a:srgbClr val="000000"/>
              </a:solidFill>
              <a:uFill>
                <a:solidFill>
                  <a:srgbClr val="ffffff"/>
                </a:solidFill>
              </a:uFill>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8" name="TextShape 1"/>
          <p:cNvSpPr txBox="1"/>
          <p:nvPr/>
        </p:nvSpPr>
        <p:spPr>
          <a:xfrm>
            <a:off x="457200" y="274680"/>
            <a:ext cx="8229240" cy="1142640"/>
          </a:xfrm>
          <a:prstGeom prst="rect">
            <a:avLst/>
          </a:prstGeom>
          <a:noFill/>
          <a:ln>
            <a:noFill/>
          </a:ln>
        </p:spPr>
        <p:txBody>
          <a:bodyPr anchor="ctr"/>
          <a:p>
            <a:endParaRPr lang="en-US" sz="1800" spc="-1" strike="noStrike">
              <a:solidFill>
                <a:srgbClr val="000000"/>
              </a:solidFill>
              <a:uFill>
                <a:solidFill>
                  <a:srgbClr val="ffffff"/>
                </a:solidFill>
              </a:uFill>
              <a:latin typeface="Calibri"/>
            </a:endParaRPr>
          </a:p>
        </p:txBody>
      </p:sp>
      <p:sp>
        <p:nvSpPr>
          <p:cNvPr id="569" name="TextShape 2"/>
          <p:cNvSpPr txBox="1"/>
          <p:nvPr/>
        </p:nvSpPr>
        <p:spPr>
          <a:xfrm>
            <a:off x="457200" y="1600200"/>
            <a:ext cx="8229240" cy="4525560"/>
          </a:xfrm>
          <a:prstGeom prst="rect">
            <a:avLst/>
          </a:prstGeom>
          <a:noFill/>
          <a:ln>
            <a:noFill/>
          </a:ln>
        </p:spPr>
        <p:txBody>
          <a:bodyPr/>
          <a:p>
            <a:endParaRPr lang="en-US" sz="3200" spc="-1" strike="noStrike">
              <a:solidFill>
                <a:srgbClr val="000000"/>
              </a:solidFill>
              <a:uFill>
                <a:solidFill>
                  <a:srgbClr val="ffffff"/>
                </a:solidFill>
              </a:uFill>
              <a:latin typeface="Gill Sans"/>
            </a:endParaRPr>
          </a:p>
        </p:txBody>
      </p:sp>
      <p:sp>
        <p:nvSpPr>
          <p:cNvPr id="570"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71"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72" name="TextShape 5"/>
          <p:cNvSpPr txBox="1"/>
          <p:nvPr/>
        </p:nvSpPr>
        <p:spPr>
          <a:xfrm>
            <a:off x="6553080" y="6520320"/>
            <a:ext cx="2133360" cy="364680"/>
          </a:xfrm>
          <a:prstGeom prst="rect">
            <a:avLst/>
          </a:prstGeom>
          <a:noFill/>
          <a:ln>
            <a:noFill/>
          </a:ln>
        </p:spPr>
        <p:txBody>
          <a:bodyPr anchor="ctr"/>
          <a:p>
            <a:pPr algn="r">
              <a:lnSpc>
                <a:spcPct val="100000"/>
              </a:lnSpc>
            </a:pPr>
            <a:fld id="{D935E6FD-9FA9-4241-8B28-59273CB4AAA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573" name="Picture 2" descr=""/>
          <p:cNvPicPr/>
          <p:nvPr/>
        </p:nvPicPr>
        <p:blipFill>
          <a:blip r:embed="rId1"/>
          <a:stretch/>
        </p:blipFill>
        <p:spPr>
          <a:xfrm>
            <a:off x="-36360" y="188640"/>
            <a:ext cx="9252000" cy="6196680"/>
          </a:xfrm>
          <a:prstGeom prst="rect">
            <a:avLst/>
          </a:prstGeom>
          <a:ln w="9360">
            <a:noFill/>
          </a:ln>
        </p:spPr>
      </p:pic>
    </p:spTree>
  </p:cSld>
</p:sld>
</file>

<file path=ppt/slides/slide1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43"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LAr TPC Technologies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144" name="TextShape 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45"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46" name="TextShape 4"/>
          <p:cNvSpPr txBox="1"/>
          <p:nvPr/>
        </p:nvSpPr>
        <p:spPr>
          <a:xfrm>
            <a:off x="6553080" y="6520320"/>
            <a:ext cx="2133360" cy="364680"/>
          </a:xfrm>
          <a:prstGeom prst="rect">
            <a:avLst/>
          </a:prstGeom>
          <a:noFill/>
          <a:ln>
            <a:noFill/>
          </a:ln>
        </p:spPr>
        <p:txBody>
          <a:bodyPr anchor="ctr"/>
          <a:p>
            <a:pPr algn="r">
              <a:lnSpc>
                <a:spcPct val="100000"/>
              </a:lnSpc>
            </a:pPr>
            <a:fld id="{082E34AF-BC94-4B02-966C-C9742C49A31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2147" name="Picture 7" descr=""/>
          <p:cNvPicPr/>
          <p:nvPr/>
        </p:nvPicPr>
        <p:blipFill>
          <a:blip r:embed="rId1"/>
          <a:stretch/>
        </p:blipFill>
        <p:spPr>
          <a:xfrm>
            <a:off x="457200" y="1413000"/>
            <a:ext cx="8244000" cy="4896000"/>
          </a:xfrm>
          <a:prstGeom prst="rect">
            <a:avLst/>
          </a:prstGeom>
          <a:ln>
            <a:noFill/>
          </a:ln>
        </p:spPr>
      </p:pic>
      <p:sp>
        <p:nvSpPr>
          <p:cNvPr id="2148" name="CustomShape 5"/>
          <p:cNvSpPr/>
          <p:nvPr/>
        </p:nvSpPr>
        <p:spPr>
          <a:xfrm>
            <a:off x="6300360" y="1076400"/>
            <a:ext cx="2843280" cy="136728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000000"/>
                </a:solidFill>
                <a:uFill>
                  <a:solidFill>
                    <a:srgbClr val="ffffff"/>
                  </a:solidFill>
                </a:uFill>
                <a:latin typeface="Gill Sans"/>
              </a:rPr>
              <a:t>Ionization charge extracted into Ar-gas phase, charge amplification via large electron multipliers (LEM) before readout,  2 dimensional charge collection</a:t>
            </a:r>
            <a:r>
              <a:rPr lang="en-US" sz="1200" spc="-1" strike="noStrike">
                <a:solidFill>
                  <a:srgbClr val="000000"/>
                </a:solidFill>
                <a:uFill>
                  <a:solidFill>
                    <a:srgbClr val="ffffff"/>
                  </a:solidFill>
                </a:uFill>
                <a:latin typeface="Gill Sans"/>
              </a:rPr>
              <a:t>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Tree>
  </p:cSld>
</p:sld>
</file>

<file path=ppt/slides/slide1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49" name="TextShape 1"/>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50"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51" name="TextShape 3"/>
          <p:cNvSpPr txBox="1"/>
          <p:nvPr/>
        </p:nvSpPr>
        <p:spPr>
          <a:xfrm>
            <a:off x="6553080" y="6520320"/>
            <a:ext cx="2133360" cy="364680"/>
          </a:xfrm>
          <a:prstGeom prst="rect">
            <a:avLst/>
          </a:prstGeom>
          <a:noFill/>
          <a:ln>
            <a:noFill/>
          </a:ln>
        </p:spPr>
        <p:txBody>
          <a:bodyPr anchor="ctr"/>
          <a:p>
            <a:pPr algn="r">
              <a:lnSpc>
                <a:spcPct val="100000"/>
              </a:lnSpc>
            </a:pPr>
            <a:fld id="{E7C88677-318E-4D5C-9542-61FDAFE263E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2152" name="Picture 6" descr=""/>
          <p:cNvPicPr/>
          <p:nvPr/>
        </p:nvPicPr>
        <p:blipFill>
          <a:blip r:embed="rId1"/>
          <a:stretch/>
        </p:blipFill>
        <p:spPr>
          <a:xfrm>
            <a:off x="0" y="0"/>
            <a:ext cx="9143640" cy="6837120"/>
          </a:xfrm>
          <a:prstGeom prst="rect">
            <a:avLst/>
          </a:prstGeom>
          <a:ln>
            <a:noFill/>
          </a:ln>
        </p:spPr>
      </p:pic>
    </p:spTree>
  </p:cSld>
</p:sld>
</file>

<file path=ppt/slides/slide1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53"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Detector Trends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154" name="TextShape 2"/>
          <p:cNvSpPr txBox="1"/>
          <p:nvPr/>
        </p:nvSpPr>
        <p:spPr>
          <a:xfrm>
            <a:off x="457200" y="1600200"/>
            <a:ext cx="8229240" cy="4525560"/>
          </a:xfrm>
          <a:prstGeom prst="rect">
            <a:avLst/>
          </a:prstGeom>
          <a:noFill/>
          <a:ln>
            <a:noFill/>
          </a:ln>
        </p:spPr>
        <p:txBody>
          <a:bodyPr/>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Detectors for HL-LHC must cope with 5x increased radiation and occupancy requirements as compared to LHC. Clever trigger algorithms have to be employed in order to keep </a:t>
            </a:r>
            <a:r>
              <a:rPr lang="en-US" sz="3200" spc="-1" strike="noStrike" u="sng">
                <a:solidFill>
                  <a:srgbClr val="000000"/>
                </a:solidFill>
                <a:uFill>
                  <a:solidFill>
                    <a:srgbClr val="ffffff"/>
                  </a:solidFill>
                </a:uFill>
                <a:latin typeface="Gill Sans"/>
              </a:rPr>
              <a:t>sufficient selectivity </a:t>
            </a:r>
            <a:r>
              <a:rPr lang="en-US" sz="3200" spc="-1" strike="noStrike">
                <a:solidFill>
                  <a:srgbClr val="000000"/>
                </a:solidFill>
                <a:uFill>
                  <a:solidFill>
                    <a:srgbClr val="ffffff"/>
                  </a:solidFill>
                </a:uFill>
                <a:latin typeface="Gill Sans"/>
              </a:rPr>
              <a:t>for interesting events. </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Detectors for ILC and CLIC are of similar size as LHC detectors but have to deal with much lower rates. This allows to use technologies like monolithic silicon detectors or TPCs to arrive at </a:t>
            </a:r>
            <a:r>
              <a:rPr lang="en-US" sz="3200" spc="-1" strike="noStrike" u="sng">
                <a:solidFill>
                  <a:srgbClr val="000000"/>
                </a:solidFill>
                <a:uFill>
                  <a:solidFill>
                    <a:srgbClr val="ffffff"/>
                  </a:solidFill>
                </a:uFill>
                <a:latin typeface="Gill Sans"/>
              </a:rPr>
              <a:t>ultimate vertex and tracking resolution. </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FCC detectors must be ‘general general’ purpose detectors with very large η acceptance and extreme granularity. Detectors will operate at collision rates similar to HL-LHC but have to scale according to L</a:t>
            </a:r>
            <a:r>
              <a:rPr lang="en-US" sz="3200" spc="-1" strike="noStrike" baseline="30000">
                <a:solidFill>
                  <a:srgbClr val="000000"/>
                </a:solidFill>
                <a:uFill>
                  <a:solidFill>
                    <a:srgbClr val="ffffff"/>
                  </a:solidFill>
                </a:uFill>
                <a:latin typeface="Gill Sans"/>
              </a:rPr>
              <a:t>2</a:t>
            </a:r>
            <a:r>
              <a:rPr lang="en-US" sz="3200" spc="-1" strike="noStrike">
                <a:solidFill>
                  <a:srgbClr val="000000"/>
                </a:solidFill>
                <a:uFill>
                  <a:solidFill>
                    <a:srgbClr val="ffffff"/>
                  </a:solidFill>
                </a:uFill>
                <a:latin typeface="Gill Sans"/>
              </a:rPr>
              <a:t>/B in order to measure the 10 times higher particle energies at similar precision. </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Silicon sensors will play a key role in these future detectors, for tracking and probably also for High Granularity Calorimetry. Rapid silicon technology development (Sensors+FE) is a key factor in achieving improved radiation hardness and performance in the future.</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2155"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56"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57" name="TextShape 5"/>
          <p:cNvSpPr txBox="1"/>
          <p:nvPr/>
        </p:nvSpPr>
        <p:spPr>
          <a:xfrm>
            <a:off x="6553080" y="6520320"/>
            <a:ext cx="2133360" cy="364680"/>
          </a:xfrm>
          <a:prstGeom prst="rect">
            <a:avLst/>
          </a:prstGeom>
          <a:noFill/>
          <a:ln>
            <a:noFill/>
          </a:ln>
        </p:spPr>
        <p:txBody>
          <a:bodyPr anchor="ctr"/>
          <a:p>
            <a:pPr algn="r">
              <a:lnSpc>
                <a:spcPct val="100000"/>
              </a:lnSpc>
            </a:pPr>
            <a:fld id="{79CAD22B-CC94-437B-8A4A-AAB9711E0CD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58"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Detector Trends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159" name="TextShape 2"/>
          <p:cNvSpPr txBox="1"/>
          <p:nvPr/>
        </p:nvSpPr>
        <p:spPr>
          <a:xfrm>
            <a:off x="406440" y="4077000"/>
            <a:ext cx="8432280" cy="2016000"/>
          </a:xfrm>
          <a:prstGeom prst="rect">
            <a:avLst/>
          </a:prstGeom>
          <a:noFill/>
          <a:ln>
            <a:noFill/>
          </a:ln>
        </p:spPr>
        <p:txBody>
          <a:bodyPr/>
          <a:p>
            <a:pPr marL="36720">
              <a:lnSpc>
                <a:spcPct val="100000"/>
              </a:lnSpc>
            </a:pPr>
            <a:r>
              <a:rPr lang="en-US" sz="3700" spc="-1" strike="noStrike">
                <a:solidFill>
                  <a:srgbClr val="800000"/>
                </a:solidFill>
                <a:uFill>
                  <a:solidFill>
                    <a:srgbClr val="ffffff"/>
                  </a:solidFill>
                </a:uFill>
                <a:latin typeface="Gill Sans"/>
              </a:rPr>
              <a:t>Development of </a:t>
            </a:r>
            <a:r>
              <a:rPr b="1" lang="en-US" sz="3700" spc="-1" strike="noStrike">
                <a:solidFill>
                  <a:srgbClr val="800000"/>
                </a:solidFill>
                <a:uFill>
                  <a:solidFill>
                    <a:srgbClr val="ffffff"/>
                  </a:solidFill>
                </a:uFill>
                <a:latin typeface="Gill Sans"/>
              </a:rPr>
              <a:t>integrated designs</a:t>
            </a:r>
            <a:r>
              <a:rPr lang="en-US" sz="3700" spc="-1" strike="noStrike">
                <a:solidFill>
                  <a:srgbClr val="800000"/>
                </a:solidFill>
                <a:uFill>
                  <a:solidFill>
                    <a:srgbClr val="ffffff"/>
                  </a:solidFill>
                </a:uFill>
                <a:latin typeface="Gill Sans"/>
              </a:rPr>
              <a:t>, carried out in close collaboration with physicists, microelectronics experts, mechanical/thermal engineers, material/micro/nano technology scientists…</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r>
              <a:rPr b="1" lang="en-US" sz="3700" spc="-1" strike="noStrike">
                <a:solidFill>
                  <a:srgbClr val="000000"/>
                </a:solidFill>
                <a:uFill>
                  <a:solidFill>
                    <a:srgbClr val="ffffff"/>
                  </a:solidFill>
                </a:uFill>
                <a:latin typeface="Gill Sans"/>
              </a:rPr>
              <a:t>New directions in science are launched by new tools much more often than by new concepts</a:t>
            </a:r>
            <a:endParaRPr lang="en-US" sz="3200" spc="-1" strike="noStrike">
              <a:solidFill>
                <a:srgbClr val="000000"/>
              </a:solidFill>
              <a:uFill>
                <a:solidFill>
                  <a:srgbClr val="ffffff"/>
                </a:solidFill>
              </a:uFill>
              <a:latin typeface="Gill Sans"/>
            </a:endParaRPr>
          </a:p>
          <a:p>
            <a:pPr>
              <a:lnSpc>
                <a:spcPct val="100000"/>
              </a:lnSpc>
            </a:pPr>
            <a:r>
              <a:rPr b="1" lang="en-US" sz="3700" spc="-1" strike="noStrike">
                <a:solidFill>
                  <a:srgbClr val="000000"/>
                </a:solidFill>
                <a:uFill>
                  <a:solidFill>
                    <a:srgbClr val="ffffff"/>
                  </a:solidFill>
                </a:uFill>
                <a:latin typeface="Gill Sans"/>
              </a:rPr>
              <a:t>Close relationship between physics discoveries, and developments in instrumentation (Accelerators, Detectors, Electronics and Computing)</a:t>
            </a:r>
            <a:endParaRPr lang="en-US" sz="3200" spc="-1" strike="noStrike">
              <a:solidFill>
                <a:srgbClr val="000000"/>
              </a:solidFill>
              <a:uFill>
                <a:solidFill>
                  <a:srgbClr val="ffffff"/>
                </a:solidFill>
              </a:uFill>
              <a:latin typeface="Gill Sans"/>
            </a:endParaRPr>
          </a:p>
          <a:p>
            <a:pPr marL="36720">
              <a:lnSpc>
                <a:spcPct val="100000"/>
              </a:lnSpc>
            </a:pPr>
            <a:endParaRPr lang="en-US" sz="3200" spc="-1" strike="noStrike">
              <a:solidFill>
                <a:srgbClr val="000000"/>
              </a:solidFill>
              <a:uFill>
                <a:solidFill>
                  <a:srgbClr val="ffffff"/>
                </a:solidFill>
              </a:uFill>
              <a:latin typeface="Gill Sans"/>
            </a:endParaRPr>
          </a:p>
          <a:p>
            <a:pPr marL="36720">
              <a:lnSpc>
                <a:spcPct val="100000"/>
              </a:lnSpc>
            </a:pPr>
            <a:endParaRPr lang="en-US" sz="3200" spc="-1" strike="noStrike">
              <a:solidFill>
                <a:srgbClr val="000000"/>
              </a:solidFill>
              <a:uFill>
                <a:solidFill>
                  <a:srgbClr val="ffffff"/>
                </a:solidFill>
              </a:uFill>
              <a:latin typeface="Gill Sans"/>
            </a:endParaRPr>
          </a:p>
        </p:txBody>
      </p:sp>
      <p:sp>
        <p:nvSpPr>
          <p:cNvPr id="2160" name="TextShape 3"/>
          <p:cNvSpPr txBox="1"/>
          <p:nvPr/>
        </p:nvSpPr>
        <p:spPr>
          <a:xfrm>
            <a:off x="5182920" y="63565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61" name="CustomShape 4"/>
          <p:cNvSpPr/>
          <p:nvPr/>
        </p:nvSpPr>
        <p:spPr>
          <a:xfrm>
            <a:off x="-81000" y="1704240"/>
            <a:ext cx="5350320" cy="20106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Sensors &amp; FE</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Increased position resolution (~</a:t>
            </a:r>
            <a:r>
              <a:rPr lang="en-US" sz="1800" spc="-1" strike="noStrike">
                <a:solidFill>
                  <a:srgbClr val="000000"/>
                </a:solidFill>
                <a:uFill>
                  <a:solidFill>
                    <a:srgbClr val="ffffff"/>
                  </a:solidFill>
                </a:uFill>
                <a:latin typeface="Symbol"/>
              </a:rPr>
              <a:t>m</a:t>
            </a:r>
            <a:r>
              <a:rPr lang="en-US" sz="1800" spc="-1" strike="noStrike">
                <a:solidFill>
                  <a:srgbClr val="000000"/>
                </a:solidFill>
                <a:uFill>
                  <a:solidFill>
                    <a:srgbClr val="ffffff"/>
                  </a:solidFill>
                </a:uFill>
                <a:latin typeface="Gill Sans"/>
              </a:rPr>
              <a:t>m level)</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Increased timing accuracy (~ns)</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Very low mass</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Increased radiation hardness</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Integration sensors&amp;electronics</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
        <p:nvSpPr>
          <p:cNvPr id="2162" name="CustomShape 5"/>
          <p:cNvSpPr/>
          <p:nvPr/>
        </p:nvSpPr>
        <p:spPr>
          <a:xfrm>
            <a:off x="4867200" y="1700640"/>
            <a:ext cx="4241160" cy="20106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Engineering</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Interconnect technologies</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Powering, Cooling</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Services, Light-weight supports</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New materials</a:t>
            </a:r>
            <a:endParaRPr lang="en-US" sz="1800" spc="-1" strike="noStrike">
              <a:solidFill>
                <a:srgbClr val="000000"/>
              </a:solidFill>
              <a:uFill>
                <a:solidFill>
                  <a:srgbClr val="ffffff"/>
                </a:solidFill>
              </a:uFill>
              <a:latin typeface="Arial"/>
            </a:endParaRPr>
          </a:p>
          <a:p>
            <a:pPr marL="457200">
              <a:lnSpc>
                <a:spcPct val="100000"/>
              </a:lnSpc>
            </a:pPr>
            <a:r>
              <a:rPr lang="en-US" sz="1800" spc="-1" strike="noStrike">
                <a:solidFill>
                  <a:srgbClr val="000000"/>
                </a:solidFill>
                <a:uFill>
                  <a:solidFill>
                    <a:srgbClr val="ffffff"/>
                  </a:solidFill>
                </a:uFill>
                <a:latin typeface="Gill Sans"/>
              </a:rPr>
              <a:t>Alignment, Stability…</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
        <p:nvSpPr>
          <p:cNvPr id="2163" name="TextShape 6"/>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64" name="TextShape 7"/>
          <p:cNvSpPr txBox="1"/>
          <p:nvPr/>
        </p:nvSpPr>
        <p:spPr>
          <a:xfrm>
            <a:off x="6553080" y="6520320"/>
            <a:ext cx="2133360" cy="364680"/>
          </a:xfrm>
          <a:prstGeom prst="rect">
            <a:avLst/>
          </a:prstGeom>
          <a:noFill/>
          <a:ln>
            <a:noFill/>
          </a:ln>
        </p:spPr>
        <p:txBody>
          <a:bodyPr anchor="ctr"/>
          <a:p>
            <a:pPr algn="r">
              <a:lnSpc>
                <a:spcPct val="100000"/>
              </a:lnSpc>
            </a:pPr>
            <a:fld id="{B729F091-5E48-488E-B832-4E27BA4FEC11}"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65" name="TextShape 1"/>
          <p:cNvSpPr txBox="1"/>
          <p:nvPr/>
        </p:nvSpPr>
        <p:spPr>
          <a:xfrm>
            <a:off x="179640" y="44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Other Fields of Application</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2166"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2167" name="Picture 7" descr=""/>
          <p:cNvPicPr/>
          <p:nvPr/>
        </p:nvPicPr>
        <p:blipFill>
          <a:blip r:embed="rId1"/>
          <a:stretch/>
        </p:blipFill>
        <p:spPr>
          <a:xfrm>
            <a:off x="480600" y="1196280"/>
            <a:ext cx="2643120" cy="3488760"/>
          </a:xfrm>
          <a:prstGeom prst="rect">
            <a:avLst/>
          </a:prstGeom>
          <a:ln>
            <a:noFill/>
          </a:ln>
        </p:spPr>
      </p:pic>
      <p:pic>
        <p:nvPicPr>
          <p:cNvPr id="2168" name="Picture 9" descr=""/>
          <p:cNvPicPr/>
          <p:nvPr/>
        </p:nvPicPr>
        <p:blipFill>
          <a:blip r:embed="rId2"/>
          <a:stretch/>
        </p:blipFill>
        <p:spPr>
          <a:xfrm>
            <a:off x="450720" y="4725000"/>
            <a:ext cx="2705760" cy="1796040"/>
          </a:xfrm>
          <a:prstGeom prst="rect">
            <a:avLst/>
          </a:prstGeom>
          <a:ln>
            <a:noFill/>
          </a:ln>
        </p:spPr>
      </p:pic>
      <p:sp>
        <p:nvSpPr>
          <p:cNvPr id="2169" name="CustomShape 3"/>
          <p:cNvSpPr/>
          <p:nvPr/>
        </p:nvSpPr>
        <p:spPr>
          <a:xfrm>
            <a:off x="3276000" y="4725000"/>
            <a:ext cx="3384000" cy="1643040"/>
          </a:xfrm>
          <a:prstGeom prst="rect">
            <a:avLst/>
          </a:prstGeom>
          <a:solidFill>
            <a:schemeClr val="accent1">
              <a:lumMod val="20000"/>
              <a:lumOff val="80000"/>
            </a:schemeClr>
          </a:solidFill>
          <a:ln>
            <a:noFill/>
          </a:ln>
        </p:spPr>
        <p:style>
          <a:lnRef idx="0"/>
          <a:fillRef idx="0"/>
          <a:effectRef idx="0"/>
          <a:fontRef idx="minor"/>
        </p:style>
        <p:txBody>
          <a:bodyPr/>
          <a:p>
            <a:pPr>
              <a:lnSpc>
                <a:spcPct val="100000"/>
              </a:lnSpc>
            </a:pPr>
            <a:r>
              <a:rPr lang="en-US" sz="1600" spc="-1" strike="noStrike">
                <a:solidFill>
                  <a:srgbClr val="000000"/>
                </a:solidFill>
                <a:uFill>
                  <a:solidFill>
                    <a:srgbClr val="ffffff"/>
                  </a:solidFill>
                </a:uFill>
                <a:latin typeface="Gill Sans Light"/>
                <a:ea typeface="ＭＳ Ｐゴシック"/>
              </a:rPr>
              <a:t>Highly sensitive GEM-based UV flame and smoke detector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i="1" lang="en-US" sz="1400" spc="-1" strike="noStrike">
                <a:solidFill>
                  <a:srgbClr val="000000"/>
                </a:solidFill>
                <a:uFill>
                  <a:solidFill>
                    <a:srgbClr val="ffffff"/>
                  </a:solidFill>
                </a:uFill>
                <a:latin typeface="Gill Sans Light"/>
                <a:ea typeface="ＭＳ Ｐゴシック"/>
              </a:rPr>
              <a:t>RETGEM-based detectors are able to reliably detect a 1.5 m</a:t>
            </a:r>
            <a:r>
              <a:rPr i="1" lang="en-US" sz="1400" spc="-1" strike="noStrike" baseline="30000">
                <a:solidFill>
                  <a:srgbClr val="000000"/>
                </a:solidFill>
                <a:uFill>
                  <a:solidFill>
                    <a:srgbClr val="ffffff"/>
                  </a:solidFill>
                </a:uFill>
                <a:latin typeface="Gill Sans Light"/>
                <a:ea typeface="ＭＳ Ｐゴシック"/>
              </a:rPr>
              <a:t>3 </a:t>
            </a:r>
            <a:r>
              <a:rPr i="1" lang="en-US" sz="1400" spc="-1" strike="noStrike">
                <a:solidFill>
                  <a:srgbClr val="000000"/>
                </a:solidFill>
                <a:uFill>
                  <a:solidFill>
                    <a:srgbClr val="ffffff"/>
                  </a:solidFill>
                </a:uFill>
                <a:latin typeface="Gill Sans Light"/>
                <a:ea typeface="ＭＳ Ｐゴシック"/>
              </a:rPr>
              <a:t>fire at a ~1 km distance</a:t>
            </a:r>
            <a:endParaRPr lang="en-US" sz="1800" spc="-1" strike="noStrike">
              <a:solidFill>
                <a:srgbClr val="000000"/>
              </a:solidFill>
              <a:uFill>
                <a:solidFill>
                  <a:srgbClr val="ffffff"/>
                </a:solidFill>
              </a:uFill>
              <a:latin typeface="Arial"/>
            </a:endParaRPr>
          </a:p>
          <a:p>
            <a:pPr>
              <a:lnSpc>
                <a:spcPct val="100000"/>
              </a:lnSpc>
            </a:pPr>
            <a:r>
              <a:rPr i="1" lang="en-US" sz="1200" spc="-1" strike="noStrike">
                <a:solidFill>
                  <a:srgbClr val="953735"/>
                </a:solidFill>
                <a:uFill>
                  <a:solidFill>
                    <a:srgbClr val="ffffff"/>
                  </a:solidFill>
                </a:uFill>
                <a:latin typeface="Gill Sans Light"/>
                <a:ea typeface="ＭＳ Ｐゴシック"/>
              </a:rPr>
              <a:t>Ref. http://arxiv.org/pdf/0909.2480.pdf</a:t>
            </a:r>
            <a:endParaRPr lang="en-US" sz="1800" spc="-1" strike="noStrike">
              <a:solidFill>
                <a:srgbClr val="000000"/>
              </a:solidFill>
              <a:uFill>
                <a:solidFill>
                  <a:srgbClr val="ffffff"/>
                </a:solidFill>
              </a:uFill>
              <a:latin typeface="Arial"/>
            </a:endParaRPr>
          </a:p>
        </p:txBody>
      </p:sp>
      <p:sp>
        <p:nvSpPr>
          <p:cNvPr id="2170" name="CustomShape 4"/>
          <p:cNvSpPr/>
          <p:nvPr/>
        </p:nvSpPr>
        <p:spPr>
          <a:xfrm>
            <a:off x="3220200" y="1196640"/>
            <a:ext cx="5167800" cy="3287880"/>
          </a:xfrm>
          <a:prstGeom prst="rect">
            <a:avLst/>
          </a:prstGeom>
          <a:solidFill>
            <a:schemeClr val="bg2"/>
          </a:solidFill>
          <a:ln>
            <a:noFill/>
          </a:ln>
        </p:spPr>
        <p:style>
          <a:lnRef idx="0"/>
          <a:fillRef idx="0"/>
          <a:effectRef idx="0"/>
          <a:fontRef idx="minor"/>
        </p:style>
        <p:txBody>
          <a:bodyPr/>
          <a:p>
            <a:pPr>
              <a:lnSpc>
                <a:spcPct val="100000"/>
              </a:lnSpc>
            </a:pPr>
            <a:r>
              <a:rPr b="1" i="1" lang="en-US" sz="1400" spc="-1" strike="noStrike">
                <a:solidFill>
                  <a:srgbClr val="000000"/>
                </a:solidFill>
                <a:uFill>
                  <a:solidFill>
                    <a:srgbClr val="ffffff"/>
                  </a:solidFill>
                </a:uFill>
                <a:latin typeface="Gill Sans Light"/>
                <a:ea typeface="ＭＳ Ｐゴシック"/>
              </a:rPr>
              <a:t>Fast and Therma Neutron Detection</a:t>
            </a:r>
            <a:endParaRPr lang="en-US" sz="1800" spc="-1" strike="noStrike">
              <a:solidFill>
                <a:srgbClr val="000000"/>
              </a:solidFill>
              <a:uFill>
                <a:solidFill>
                  <a:srgbClr val="ffffff"/>
                </a:solidFill>
              </a:uFill>
              <a:latin typeface="Arial"/>
            </a:endParaRPr>
          </a:p>
          <a:p>
            <a:pPr>
              <a:lnSpc>
                <a:spcPct val="100000"/>
              </a:lnSpc>
            </a:pPr>
            <a:r>
              <a:rPr i="1" lang="en-US" sz="1400" spc="-1" strike="noStrike">
                <a:solidFill>
                  <a:srgbClr val="000000"/>
                </a:solidFill>
                <a:uFill>
                  <a:solidFill>
                    <a:srgbClr val="ffffff"/>
                  </a:solidFill>
                </a:uFill>
                <a:latin typeface="Gill Sans Light"/>
                <a:ea typeface="ＭＳ Ｐゴシック"/>
              </a:rPr>
              <a:t>Non-destructive diagnotic, Biology, Nuclear plants,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b="1" i="1" lang="en-US" sz="1400" spc="-1" strike="noStrike">
                <a:solidFill>
                  <a:srgbClr val="000000"/>
                </a:solidFill>
                <a:uFill>
                  <a:solidFill>
                    <a:srgbClr val="ffffff"/>
                  </a:solidFill>
                </a:uFill>
                <a:latin typeface="Gill Sans Light"/>
                <a:ea typeface="ＭＳ Ｐゴシック"/>
              </a:rPr>
              <a:t>Xray Low Energy</a:t>
            </a:r>
            <a:endParaRPr lang="en-US" sz="1800" spc="-1" strike="noStrike">
              <a:solidFill>
                <a:srgbClr val="000000"/>
              </a:solidFill>
              <a:uFill>
                <a:solidFill>
                  <a:srgbClr val="ffffff"/>
                </a:solidFill>
              </a:uFill>
              <a:latin typeface="Arial"/>
            </a:endParaRPr>
          </a:p>
          <a:p>
            <a:pPr>
              <a:lnSpc>
                <a:spcPct val="100000"/>
              </a:lnSpc>
            </a:pPr>
            <a:r>
              <a:rPr i="1" lang="en-US" sz="1400" spc="-1" strike="noStrike">
                <a:solidFill>
                  <a:srgbClr val="000000"/>
                </a:solidFill>
                <a:uFill>
                  <a:solidFill>
                    <a:srgbClr val="ffffff"/>
                  </a:solidFill>
                </a:uFill>
                <a:latin typeface="Gill Sans Light"/>
                <a:ea typeface="ＭＳ Ｐゴシック"/>
              </a:rPr>
              <a:t>Radioactive waste…</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b="1" i="1" lang="en-US" sz="1400" spc="-1" strike="noStrike">
                <a:solidFill>
                  <a:srgbClr val="000000"/>
                </a:solidFill>
                <a:uFill>
                  <a:solidFill>
                    <a:srgbClr val="ffffff"/>
                  </a:solidFill>
                </a:uFill>
                <a:latin typeface="Gill Sans Light"/>
                <a:ea typeface="ＭＳ Ｐゴシック"/>
              </a:rPr>
              <a:t>Pixelated GEMs</a:t>
            </a:r>
            <a:endParaRPr lang="en-US" sz="1800" spc="-1" strike="noStrike">
              <a:solidFill>
                <a:srgbClr val="000000"/>
              </a:solidFill>
              <a:uFill>
                <a:solidFill>
                  <a:srgbClr val="ffffff"/>
                </a:solidFill>
              </a:uFill>
              <a:latin typeface="Arial"/>
            </a:endParaRPr>
          </a:p>
          <a:p>
            <a:pPr>
              <a:lnSpc>
                <a:spcPct val="100000"/>
              </a:lnSpc>
            </a:pPr>
            <a:r>
              <a:rPr i="1" lang="en-US" sz="1400" spc="-1" strike="noStrike">
                <a:solidFill>
                  <a:srgbClr val="000000"/>
                </a:solidFill>
                <a:uFill>
                  <a:solidFill>
                    <a:srgbClr val="ffffff"/>
                  </a:solidFill>
                </a:uFill>
                <a:latin typeface="Gill Sans Light"/>
                <a:ea typeface="ＭＳ Ｐゴシック"/>
              </a:rPr>
              <a:t>Microdosimetry, Direct measurements with real tissue, Radon monitors….</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b="1" i="1" lang="en-US" sz="1400" spc="-1" strike="noStrike">
                <a:solidFill>
                  <a:srgbClr val="000000"/>
                </a:solidFill>
                <a:uFill>
                  <a:solidFill>
                    <a:srgbClr val="ffffff"/>
                  </a:solidFill>
                </a:uFill>
                <a:latin typeface="Gill Sans Light"/>
                <a:ea typeface="ＭＳ Ｐゴシック"/>
              </a:rPr>
              <a:t>Gamma High Fluxes</a:t>
            </a:r>
            <a:endParaRPr lang="en-US" sz="1800" spc="-1" strike="noStrike">
              <a:solidFill>
                <a:srgbClr val="000000"/>
              </a:solidFill>
              <a:uFill>
                <a:solidFill>
                  <a:srgbClr val="ffffff"/>
                </a:solidFill>
              </a:uFill>
              <a:latin typeface="Arial"/>
            </a:endParaRPr>
          </a:p>
          <a:p>
            <a:pPr>
              <a:lnSpc>
                <a:spcPct val="100000"/>
              </a:lnSpc>
            </a:pPr>
            <a:r>
              <a:rPr i="1" lang="en-US" sz="1400" spc="-1" strike="noStrike">
                <a:solidFill>
                  <a:srgbClr val="000000"/>
                </a:solidFill>
                <a:uFill>
                  <a:solidFill>
                    <a:srgbClr val="ffffff"/>
                  </a:solidFill>
                </a:uFill>
                <a:latin typeface="Gill Sans Light"/>
                <a:ea typeface="ＭＳ Ｐゴシック"/>
              </a:rPr>
              <a:t>Radiotherapy…</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b="1" i="1" lang="en-US" sz="1400" spc="-1" strike="noStrike">
                <a:solidFill>
                  <a:srgbClr val="000000"/>
                </a:solidFill>
                <a:uFill>
                  <a:solidFill>
                    <a:srgbClr val="ffffff"/>
                  </a:solidFill>
                </a:uFill>
                <a:latin typeface="Gill Sans Light"/>
                <a:ea typeface="ＭＳ Ｐゴシック"/>
              </a:rPr>
              <a:t>High Intensity Beam Monitors</a:t>
            </a:r>
            <a:endParaRPr lang="en-US" sz="1800" spc="-1" strike="noStrike">
              <a:solidFill>
                <a:srgbClr val="000000"/>
              </a:solidFill>
              <a:uFill>
                <a:solidFill>
                  <a:srgbClr val="ffffff"/>
                </a:solidFill>
              </a:uFill>
              <a:latin typeface="Arial"/>
            </a:endParaRPr>
          </a:p>
          <a:p>
            <a:pPr>
              <a:lnSpc>
                <a:spcPct val="100000"/>
              </a:lnSpc>
            </a:pPr>
            <a:r>
              <a:rPr i="1" lang="en-US" sz="1400" spc="-1" strike="noStrike">
                <a:solidFill>
                  <a:srgbClr val="000000"/>
                </a:solidFill>
                <a:uFill>
                  <a:solidFill>
                    <a:srgbClr val="ffffff"/>
                  </a:solidFill>
                </a:uFill>
                <a:latin typeface="Gill Sans Light"/>
                <a:ea typeface="ＭＳ Ｐゴシック"/>
              </a:rPr>
              <a:t>Hadrontherapy, Ions beam monitoring…</a:t>
            </a:r>
            <a:endParaRPr lang="en-US" sz="1800" spc="-1" strike="noStrike">
              <a:solidFill>
                <a:srgbClr val="000000"/>
              </a:solidFill>
              <a:uFill>
                <a:solidFill>
                  <a:srgbClr val="ffffff"/>
                </a:solidFill>
              </a:uFill>
              <a:latin typeface="Arial"/>
            </a:endParaRPr>
          </a:p>
        </p:txBody>
      </p:sp>
      <p:sp>
        <p:nvSpPr>
          <p:cNvPr id="2171"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72" name="TextShape 6"/>
          <p:cNvSpPr txBox="1"/>
          <p:nvPr/>
        </p:nvSpPr>
        <p:spPr>
          <a:xfrm>
            <a:off x="6553080" y="6520320"/>
            <a:ext cx="2133360" cy="364680"/>
          </a:xfrm>
          <a:prstGeom prst="rect">
            <a:avLst/>
          </a:prstGeom>
          <a:noFill/>
          <a:ln>
            <a:noFill/>
          </a:ln>
        </p:spPr>
        <p:txBody>
          <a:bodyPr anchor="ctr"/>
          <a:p>
            <a:pPr algn="r">
              <a:lnSpc>
                <a:spcPct val="100000"/>
              </a:lnSpc>
            </a:pPr>
            <a:fld id="{AF555F82-737A-426C-92F5-38437D3CB0D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73"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000000"/>
                </a:solidFill>
                <a:uFill>
                  <a:solidFill>
                    <a:srgbClr val="ffffff"/>
                  </a:solidFill>
                </a:uFill>
                <a:latin typeface="Gill Sans"/>
              </a:rPr>
              <a:t>Detectors for Medicine</a:t>
            </a:r>
            <a:endParaRPr lang="en-US" sz="1800" spc="-1" strike="noStrike">
              <a:solidFill>
                <a:srgbClr val="000000"/>
              </a:solidFill>
              <a:uFill>
                <a:solidFill>
                  <a:srgbClr val="ffffff"/>
                </a:solidFill>
              </a:uFill>
              <a:latin typeface="Calibri"/>
            </a:endParaRPr>
          </a:p>
        </p:txBody>
      </p:sp>
      <p:sp>
        <p:nvSpPr>
          <p:cNvPr id="2174" name="TextShape 2"/>
          <p:cNvSpPr txBox="1"/>
          <p:nvPr/>
        </p:nvSpPr>
        <p:spPr>
          <a:xfrm>
            <a:off x="343080" y="1772640"/>
            <a:ext cx="4215960" cy="4001040"/>
          </a:xfrm>
          <a:prstGeom prst="rect">
            <a:avLst/>
          </a:prstGeom>
          <a:noFill/>
          <a:ln>
            <a:noFill/>
          </a:ln>
        </p:spPr>
        <p:txBody>
          <a:bodyPr/>
          <a:p>
            <a:pPr marL="266760" indent="-229680" algn="just">
              <a:lnSpc>
                <a:spcPct val="100000"/>
              </a:lnSpc>
              <a:buClr>
                <a:srgbClr val="000000"/>
              </a:buClr>
              <a:buFont typeface="Arial"/>
              <a:buChar char="•"/>
            </a:pPr>
            <a:r>
              <a:rPr lang="en-US" sz="1600" spc="-1" strike="noStrike">
                <a:solidFill>
                  <a:srgbClr val="000000"/>
                </a:solidFill>
                <a:uFill>
                  <a:solidFill>
                    <a:srgbClr val="ffffff"/>
                  </a:solidFill>
                </a:uFill>
                <a:latin typeface="Gill Sans"/>
              </a:rPr>
              <a:t>In 1932 Anderson discovers the antiparticle of the electron (predicted by Dirac in 1928)</a:t>
            </a:r>
            <a:endParaRPr lang="en-US" sz="3200" spc="-1" strike="noStrike">
              <a:solidFill>
                <a:srgbClr val="000000"/>
              </a:solidFill>
              <a:uFill>
                <a:solidFill>
                  <a:srgbClr val="ffffff"/>
                </a:solidFill>
              </a:uFill>
              <a:latin typeface="Gill Sans"/>
            </a:endParaRPr>
          </a:p>
          <a:p>
            <a:pPr algn="just">
              <a:lnSpc>
                <a:spcPct val="100000"/>
              </a:lnSpc>
            </a:pPr>
            <a:endParaRPr lang="en-US" sz="3200" spc="-1" strike="noStrike">
              <a:solidFill>
                <a:srgbClr val="000000"/>
              </a:solidFill>
              <a:uFill>
                <a:solidFill>
                  <a:srgbClr val="ffffff"/>
                </a:solidFill>
              </a:uFill>
              <a:latin typeface="Gill Sans"/>
            </a:endParaRPr>
          </a:p>
          <a:p>
            <a:pPr marL="266760" indent="-229680" algn="just">
              <a:lnSpc>
                <a:spcPct val="100000"/>
              </a:lnSpc>
              <a:buClr>
                <a:srgbClr val="000000"/>
              </a:buClr>
              <a:buFont typeface="Arial"/>
              <a:buChar char="•"/>
            </a:pPr>
            <a:r>
              <a:rPr lang="en-US" sz="1600" spc="-1" strike="noStrike">
                <a:solidFill>
                  <a:srgbClr val="000000"/>
                </a:solidFill>
                <a:uFill>
                  <a:solidFill>
                    <a:srgbClr val="ffffff"/>
                  </a:solidFill>
                </a:uFill>
                <a:latin typeface="Gill Sans"/>
              </a:rPr>
              <a:t>The F-18 and Carbonio-11 emit positrons that annihilate when they find electrons producing two photons</a:t>
            </a:r>
            <a:endParaRPr lang="en-US" sz="3200" spc="-1" strike="noStrike">
              <a:solidFill>
                <a:srgbClr val="000000"/>
              </a:solidFill>
              <a:uFill>
                <a:solidFill>
                  <a:srgbClr val="ffffff"/>
                </a:solidFill>
              </a:uFill>
              <a:latin typeface="Gill Sans"/>
            </a:endParaRPr>
          </a:p>
          <a:p>
            <a:pPr algn="just">
              <a:lnSpc>
                <a:spcPct val="100000"/>
              </a:lnSpc>
            </a:pPr>
            <a:endParaRPr lang="en-US" sz="3200" spc="-1" strike="noStrike">
              <a:solidFill>
                <a:srgbClr val="000000"/>
              </a:solidFill>
              <a:uFill>
                <a:solidFill>
                  <a:srgbClr val="ffffff"/>
                </a:solidFill>
              </a:uFill>
              <a:latin typeface="Gill Sans"/>
            </a:endParaRPr>
          </a:p>
          <a:p>
            <a:pPr marL="266760" indent="-229680" algn="just">
              <a:lnSpc>
                <a:spcPct val="100000"/>
              </a:lnSpc>
              <a:buClr>
                <a:srgbClr val="000000"/>
              </a:buClr>
              <a:buFont typeface="Arial"/>
              <a:buChar char="•"/>
            </a:pPr>
            <a:r>
              <a:rPr lang="en-US" sz="1600" spc="-1" strike="noStrike">
                <a:solidFill>
                  <a:srgbClr val="000000"/>
                </a:solidFill>
                <a:uFill>
                  <a:solidFill>
                    <a:srgbClr val="ffffff"/>
                  </a:solidFill>
                </a:uFill>
                <a:latin typeface="Gill Sans"/>
              </a:rPr>
              <a:t>Decades after, this process has found application in PET (positron emission tomography) for diagnosis in oncology and neurology</a:t>
            </a:r>
            <a:endParaRPr lang="en-US" sz="3200" spc="-1" strike="noStrike">
              <a:solidFill>
                <a:srgbClr val="000000"/>
              </a:solidFill>
              <a:uFill>
                <a:solidFill>
                  <a:srgbClr val="ffffff"/>
                </a:solidFill>
              </a:uFill>
              <a:latin typeface="Gill Sans"/>
            </a:endParaRPr>
          </a:p>
        </p:txBody>
      </p:sp>
      <p:pic>
        <p:nvPicPr>
          <p:cNvPr id="2175" name="Picture 1" descr=""/>
          <p:cNvPicPr/>
          <p:nvPr/>
        </p:nvPicPr>
        <p:blipFill>
          <a:blip r:embed="rId1"/>
          <a:stretch/>
        </p:blipFill>
        <p:spPr>
          <a:xfrm>
            <a:off x="4788000" y="1608840"/>
            <a:ext cx="4331880" cy="4461480"/>
          </a:xfrm>
          <a:prstGeom prst="rect">
            <a:avLst/>
          </a:prstGeom>
          <a:ln>
            <a:noFill/>
          </a:ln>
        </p:spPr>
      </p:pic>
      <p:sp>
        <p:nvSpPr>
          <p:cNvPr id="2176"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77"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78" name="TextShape 5"/>
          <p:cNvSpPr txBox="1"/>
          <p:nvPr/>
        </p:nvSpPr>
        <p:spPr>
          <a:xfrm>
            <a:off x="6553080" y="6520320"/>
            <a:ext cx="2133360" cy="364680"/>
          </a:xfrm>
          <a:prstGeom prst="rect">
            <a:avLst/>
          </a:prstGeom>
          <a:noFill/>
          <a:ln>
            <a:noFill/>
          </a:ln>
        </p:spPr>
        <p:txBody>
          <a:bodyPr anchor="ctr"/>
          <a:p>
            <a:pPr algn="r">
              <a:lnSpc>
                <a:spcPct val="100000"/>
              </a:lnSpc>
            </a:pPr>
            <a:fld id="{25CD6F52-2ED0-4F12-A133-775DFE04E054}"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79" name="TextShape 1"/>
          <p:cNvSpPr txBox="1"/>
          <p:nvPr/>
        </p:nvSpPr>
        <p:spPr>
          <a:xfrm>
            <a:off x="457200" y="2709000"/>
            <a:ext cx="8229240" cy="1142640"/>
          </a:xfrm>
          <a:prstGeom prst="rect">
            <a:avLst/>
          </a:prstGeom>
          <a:noFill/>
          <a:ln>
            <a:noFill/>
          </a:ln>
        </p:spPr>
        <p:txBody>
          <a:bodyPr anchor="ctr"/>
          <a:p>
            <a:pPr algn="ctr">
              <a:lnSpc>
                <a:spcPct val="100000"/>
              </a:lnSpc>
            </a:pPr>
            <a:r>
              <a:rPr b="1" lang="en-US" sz="4400" spc="-1" strike="noStrike">
                <a:solidFill>
                  <a:srgbClr val="000000"/>
                </a:solidFill>
                <a:uFill>
                  <a:solidFill>
                    <a:srgbClr val="ffffff"/>
                  </a:solidFill>
                </a:uFill>
                <a:latin typeface="Gill Sans"/>
              </a:rPr>
              <a:t>Thanks for your attention!</a:t>
            </a:r>
            <a:endParaRPr lang="en-US" sz="1800" spc="-1" strike="noStrike">
              <a:solidFill>
                <a:srgbClr val="000000"/>
              </a:solidFill>
              <a:uFill>
                <a:solidFill>
                  <a:srgbClr val="ffffff"/>
                </a:solidFill>
              </a:uFill>
              <a:latin typeface="Calibri"/>
            </a:endParaRPr>
          </a:p>
        </p:txBody>
      </p:sp>
      <p:sp>
        <p:nvSpPr>
          <p:cNvPr id="2180"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81"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82" name="TextShape 4"/>
          <p:cNvSpPr txBox="1"/>
          <p:nvPr/>
        </p:nvSpPr>
        <p:spPr>
          <a:xfrm>
            <a:off x="6553080" y="6520320"/>
            <a:ext cx="2133360" cy="364680"/>
          </a:xfrm>
          <a:prstGeom prst="rect">
            <a:avLst/>
          </a:prstGeom>
          <a:noFill/>
          <a:ln>
            <a:noFill/>
          </a:ln>
        </p:spPr>
        <p:txBody>
          <a:bodyPr anchor="ctr"/>
          <a:p>
            <a:pPr algn="r">
              <a:lnSpc>
                <a:spcPct val="100000"/>
              </a:lnSpc>
            </a:pPr>
            <a:fld id="{585163C3-D398-471E-8B14-5EAF09E5F02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83"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000000"/>
                </a:solidFill>
                <a:uFill>
                  <a:solidFill>
                    <a:srgbClr val="ffffff"/>
                  </a:solidFill>
                </a:uFill>
                <a:latin typeface="Gill Sans"/>
              </a:rPr>
              <a:t>+</a:t>
            </a:r>
            <a:endParaRPr lang="en-US" sz="1800" spc="-1" strike="noStrike">
              <a:solidFill>
                <a:srgbClr val="000000"/>
              </a:solidFill>
              <a:uFill>
                <a:solidFill>
                  <a:srgbClr val="ffffff"/>
                </a:solidFill>
              </a:uFill>
              <a:latin typeface="Calibri"/>
            </a:endParaRPr>
          </a:p>
        </p:txBody>
      </p:sp>
      <p:sp>
        <p:nvSpPr>
          <p:cNvPr id="2184" name="TextShape 2"/>
          <p:cNvSpPr txBox="1"/>
          <p:nvPr/>
        </p:nvSpPr>
        <p:spPr>
          <a:xfrm>
            <a:off x="323640" y="1412640"/>
            <a:ext cx="8640720" cy="4708800"/>
          </a:xfrm>
          <a:prstGeom prst="rect">
            <a:avLst/>
          </a:prstGeom>
          <a:noFill/>
          <a:ln>
            <a:noFill/>
          </a:ln>
        </p:spPr>
        <p:txBody>
          <a:bodyPr/>
          <a:p>
            <a:pPr marL="342720" indent="-342360">
              <a:lnSpc>
                <a:spcPct val="100000"/>
              </a:lnSpc>
              <a:buClr>
                <a:srgbClr val="000000"/>
              </a:buClr>
              <a:buFont typeface="Arial"/>
              <a:buChar char="•"/>
            </a:pPr>
            <a:r>
              <a:rPr lang="en-US" sz="1600" spc="-1" strike="noStrike">
                <a:solidFill>
                  <a:srgbClr val="000000"/>
                </a:solidFill>
                <a:uFill>
                  <a:solidFill>
                    <a:srgbClr val="ffffff"/>
                  </a:solidFill>
                </a:uFill>
                <a:latin typeface="Gill Sans"/>
              </a:rPr>
              <a:t>CERN summer student lectures by W.Riegler: </a:t>
            </a:r>
            <a:r>
              <a:rPr lang="en-US" sz="1400" spc="-1" strike="noStrike" u="sng">
                <a:solidFill>
                  <a:srgbClr val="0000ff"/>
                </a:solidFill>
                <a:uFill>
                  <a:solidFill>
                    <a:srgbClr val="ffffff"/>
                  </a:solidFill>
                </a:uFill>
                <a:latin typeface="Gill Sans"/>
                <a:hlinkClick r:id="rId1"/>
              </a:rPr>
              <a:t>http://indico.cern.ch/conferenceDisplay.py?confId=134370</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600" spc="-1" strike="noStrike">
                <a:solidFill>
                  <a:srgbClr val="000000"/>
                </a:solidFill>
                <a:uFill>
                  <a:solidFill>
                    <a:srgbClr val="ffffff"/>
                  </a:solidFill>
                </a:uFill>
                <a:latin typeface="Gill Sans"/>
              </a:rPr>
              <a:t>ICFA Schools on Instrumentation</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The last one</a:t>
            </a:r>
            <a:r>
              <a:rPr lang="en-US" sz="1600" spc="-1" strike="noStrike">
                <a:solidFill>
                  <a:srgbClr val="800000"/>
                </a:solidFill>
                <a:uFill>
                  <a:solidFill>
                    <a:srgbClr val="ffffff"/>
                  </a:solidFill>
                </a:uFill>
                <a:latin typeface="Gill Sans"/>
              </a:rPr>
              <a:t>: </a:t>
            </a:r>
            <a:r>
              <a:rPr lang="en-US" sz="1400" spc="-1" strike="noStrike" u="sng">
                <a:solidFill>
                  <a:srgbClr val="0000ff"/>
                </a:solidFill>
                <a:uFill>
                  <a:solidFill>
                    <a:srgbClr val="ffffff"/>
                  </a:solidFill>
                </a:uFill>
                <a:latin typeface="Gill Sans"/>
                <a:hlinkClick r:id="rId2"/>
              </a:rPr>
              <a:t>http://fisindico.uniandes.edu.co/indico/conferenceTimeTable.py?confId=61#20131125</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r>
              <a:rPr b="1" lang="en-US" sz="1600" spc="-1" strike="noStrike">
                <a:solidFill>
                  <a:srgbClr val="330000"/>
                </a:solidFill>
                <a:uFill>
                  <a:solidFill>
                    <a:srgbClr val="ffffff"/>
                  </a:solidFill>
                </a:uFill>
                <a:latin typeface="Gill Sans"/>
              </a:rPr>
              <a:t>CERN Notes:</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600" spc="-1" strike="noStrike">
                <a:solidFill>
                  <a:srgbClr val="000000"/>
                </a:solidFill>
                <a:uFill>
                  <a:solidFill>
                    <a:srgbClr val="ffffff"/>
                  </a:solidFill>
                </a:uFill>
                <a:latin typeface="Gill Sans"/>
              </a:rPr>
              <a:t>Fabjan &amp; Fischer - Particle Detectors CERN-EP 80-27, Rep. Prog. Phys. </a:t>
            </a:r>
            <a:r>
              <a:rPr b="1" lang="en-US" sz="1600" spc="-1" strike="noStrike">
                <a:solidFill>
                  <a:srgbClr val="000000"/>
                </a:solidFill>
                <a:uFill>
                  <a:solidFill>
                    <a:srgbClr val="ffffff"/>
                  </a:solidFill>
                </a:uFill>
                <a:latin typeface="Gill Sans"/>
              </a:rPr>
              <a:t>43</a:t>
            </a:r>
            <a:r>
              <a:rPr lang="en-US" sz="1600" spc="-1" strike="noStrike">
                <a:solidFill>
                  <a:srgbClr val="000000"/>
                </a:solidFill>
                <a:uFill>
                  <a:solidFill>
                    <a:srgbClr val="ffffff"/>
                  </a:solidFill>
                </a:uFill>
                <a:latin typeface="Gill Sans"/>
              </a:rPr>
              <a:t> (1980) 1003</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600" spc="-1" strike="noStrike">
                <a:solidFill>
                  <a:srgbClr val="000000"/>
                </a:solidFill>
                <a:uFill>
                  <a:solidFill>
                    <a:srgbClr val="ffffff"/>
                  </a:solidFill>
                </a:uFill>
                <a:latin typeface="Gill Sans"/>
              </a:rPr>
              <a:t>F. Sauli - Principles of Operation of Multiwire Proportional and Drift Chambers, CERN 77-09</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2185"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86"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87" name="TextShape 5"/>
          <p:cNvSpPr txBox="1"/>
          <p:nvPr/>
        </p:nvSpPr>
        <p:spPr>
          <a:xfrm>
            <a:off x="6553080" y="6520320"/>
            <a:ext cx="2133360" cy="364680"/>
          </a:xfrm>
          <a:prstGeom prst="rect">
            <a:avLst/>
          </a:prstGeom>
          <a:noFill/>
          <a:ln>
            <a:noFill/>
          </a:ln>
        </p:spPr>
        <p:txBody>
          <a:bodyPr anchor="ctr"/>
          <a:p>
            <a:pPr algn="r">
              <a:lnSpc>
                <a:spcPct val="100000"/>
              </a:lnSpc>
            </a:pPr>
            <a:fld id="{02D51492-A188-4252-B95D-2E9C7D312A85}"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88"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000000"/>
                </a:solidFill>
                <a:uFill>
                  <a:solidFill>
                    <a:srgbClr val="ffffff"/>
                  </a:solidFill>
                </a:uFill>
                <a:latin typeface="Gill Sans"/>
              </a:rPr>
              <a:t>Spare Slides</a:t>
            </a:r>
            <a:endParaRPr lang="en-US" sz="1800" spc="-1" strike="noStrike">
              <a:solidFill>
                <a:srgbClr val="000000"/>
              </a:solidFill>
              <a:uFill>
                <a:solidFill>
                  <a:srgbClr val="ffffff"/>
                </a:solidFill>
              </a:uFill>
              <a:latin typeface="Calibri"/>
            </a:endParaRPr>
          </a:p>
        </p:txBody>
      </p:sp>
      <p:sp>
        <p:nvSpPr>
          <p:cNvPr id="2189" name="TextShape 2"/>
          <p:cNvSpPr txBox="1"/>
          <p:nvPr/>
        </p:nvSpPr>
        <p:spPr>
          <a:xfrm>
            <a:off x="457200" y="1600200"/>
            <a:ext cx="8229240" cy="4525560"/>
          </a:xfrm>
          <a:prstGeom prst="rect">
            <a:avLst/>
          </a:prstGeom>
          <a:noFill/>
          <a:ln>
            <a:noFill/>
          </a:ln>
        </p:spPr>
        <p:txBody>
          <a:bodyPr/>
          <a:p>
            <a:endParaRPr lang="en-US" sz="3200" spc="-1" strike="noStrike">
              <a:solidFill>
                <a:srgbClr val="000000"/>
              </a:solidFill>
              <a:uFill>
                <a:solidFill>
                  <a:srgbClr val="ffffff"/>
                </a:solidFill>
              </a:uFill>
              <a:latin typeface="Gill Sans"/>
            </a:endParaRPr>
          </a:p>
        </p:txBody>
      </p:sp>
      <p:sp>
        <p:nvSpPr>
          <p:cNvPr id="2190"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191"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92" name="TextShape 5"/>
          <p:cNvSpPr txBox="1"/>
          <p:nvPr/>
        </p:nvSpPr>
        <p:spPr>
          <a:xfrm>
            <a:off x="6553080" y="6520320"/>
            <a:ext cx="2133360" cy="364680"/>
          </a:xfrm>
          <a:prstGeom prst="rect">
            <a:avLst/>
          </a:prstGeom>
          <a:noFill/>
          <a:ln>
            <a:noFill/>
          </a:ln>
        </p:spPr>
        <p:txBody>
          <a:bodyPr anchor="ctr"/>
          <a:p>
            <a:pPr algn="r">
              <a:lnSpc>
                <a:spcPct val="100000"/>
              </a:lnSpc>
            </a:pPr>
            <a:fld id="{1A147E75-F82C-4C60-AFDD-D0EC9638A975}"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93" name="TextShape 1"/>
          <p:cNvSpPr txBox="1"/>
          <p:nvPr/>
        </p:nvSpPr>
        <p:spPr>
          <a:xfrm>
            <a:off x="457200" y="6356520"/>
            <a:ext cx="213336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2194" name="Picture 2" descr=""/>
          <p:cNvPicPr/>
          <p:nvPr/>
        </p:nvPicPr>
        <p:blipFill>
          <a:blip r:embed="rId1"/>
          <a:stretch/>
        </p:blipFill>
        <p:spPr>
          <a:xfrm>
            <a:off x="-1085760" y="0"/>
            <a:ext cx="11277360" cy="7548120"/>
          </a:xfrm>
          <a:prstGeom prst="rect">
            <a:avLst/>
          </a:prstGeom>
          <a:ln w="9360">
            <a:noFill/>
          </a:ln>
        </p:spPr>
      </p:pic>
      <p:pic>
        <p:nvPicPr>
          <p:cNvPr id="2195" name="Picture 5" descr=""/>
          <p:cNvPicPr/>
          <p:nvPr/>
        </p:nvPicPr>
        <p:blipFill>
          <a:blip r:embed="rId2"/>
          <a:stretch/>
        </p:blipFill>
        <p:spPr>
          <a:xfrm>
            <a:off x="0" y="3240"/>
            <a:ext cx="990360" cy="990360"/>
          </a:xfrm>
          <a:prstGeom prst="rect">
            <a:avLst/>
          </a:prstGeom>
          <a:ln w="9360">
            <a:noFill/>
          </a:ln>
        </p:spPr>
      </p:pic>
      <p:pic>
        <p:nvPicPr>
          <p:cNvPr id="2196" name="Picture 23" descr=""/>
          <p:cNvPicPr/>
          <p:nvPr/>
        </p:nvPicPr>
        <p:blipFill>
          <a:blip r:embed="rId3"/>
          <a:stretch/>
        </p:blipFill>
        <p:spPr>
          <a:xfrm>
            <a:off x="3990240" y="2681640"/>
            <a:ext cx="4647960" cy="2604600"/>
          </a:xfrm>
          <a:prstGeom prst="rect">
            <a:avLst/>
          </a:prstGeom>
          <a:ln>
            <a:noFill/>
          </a:ln>
        </p:spPr>
      </p:pic>
      <p:sp>
        <p:nvSpPr>
          <p:cNvPr id="2197" name="CustomShape 2"/>
          <p:cNvSpPr/>
          <p:nvPr/>
        </p:nvSpPr>
        <p:spPr>
          <a:xfrm>
            <a:off x="6248520" y="1219320"/>
            <a:ext cx="2895120" cy="518040"/>
          </a:xfrm>
          <a:prstGeom prst="rect">
            <a:avLst/>
          </a:prstGeom>
          <a:solidFill>
            <a:srgbClr val="ffff00">
              <a:alpha val="60000"/>
            </a:srgbClr>
          </a:solidFill>
          <a:ln w="9360">
            <a:noFill/>
          </a:ln>
        </p:spPr>
        <p:style>
          <a:lnRef idx="0"/>
          <a:fillRef idx="0"/>
          <a:effectRef idx="0"/>
          <a:fontRef idx="minor"/>
        </p:style>
        <p:txBody>
          <a:bodyPr/>
          <a:p>
            <a:pPr>
              <a:lnSpc>
                <a:spcPct val="100000"/>
              </a:lnSpc>
            </a:pPr>
            <a:r>
              <a:rPr lang="en-US" sz="1400" spc="-1" strike="noStrike">
                <a:solidFill>
                  <a:srgbClr val="000000"/>
                </a:solidFill>
                <a:uFill>
                  <a:solidFill>
                    <a:srgbClr val="ffffff"/>
                  </a:solidFill>
                </a:uFill>
                <a:latin typeface="Calibri"/>
              </a:rPr>
              <a:t>Detectors interleaved with the magnet yoke steel layers</a:t>
            </a:r>
            <a:endParaRPr lang="en-US" sz="1800" spc="-1" strike="noStrike">
              <a:solidFill>
                <a:srgbClr val="000000"/>
              </a:solidFill>
              <a:uFill>
                <a:solidFill>
                  <a:srgbClr val="ffffff"/>
                </a:solidFill>
              </a:uFill>
              <a:latin typeface="Arial"/>
            </a:endParaRPr>
          </a:p>
        </p:txBody>
      </p:sp>
      <p:sp>
        <p:nvSpPr>
          <p:cNvPr id="2198"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199" name="TextShape 4"/>
          <p:cNvSpPr txBox="1"/>
          <p:nvPr/>
        </p:nvSpPr>
        <p:spPr>
          <a:xfrm>
            <a:off x="6553080" y="6520320"/>
            <a:ext cx="2133360" cy="364680"/>
          </a:xfrm>
          <a:prstGeom prst="rect">
            <a:avLst/>
          </a:prstGeom>
          <a:noFill/>
          <a:ln>
            <a:noFill/>
          </a:ln>
        </p:spPr>
        <p:txBody>
          <a:bodyPr anchor="ctr"/>
          <a:p>
            <a:pPr algn="r">
              <a:lnSpc>
                <a:spcPct val="100000"/>
              </a:lnSpc>
            </a:pPr>
            <a:fld id="{6CFB7A49-14C5-4C96-B595-10109C148795}"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iming>
    <p:tnLst>
      <p:par>
        <p:cTn id="64" dur="indefinite" restart="never" nodeType="tmRoot">
          <p:childTnLst>
            <p:seq>
              <p:cTn id="65" dur="indefinite" nodeType="mainSeq">
                <p:childTnLst>
                  <p:par>
                    <p:cTn id="66" fill="hold">
                      <p:stCondLst>
                        <p:cond delay="indefinite"/>
                      </p:stCondLst>
                      <p:childTnLst>
                        <p:par>
                          <p:cTn id="67" fill="hold">
                            <p:stCondLst>
                              <p:cond delay="0"/>
                            </p:stCondLst>
                            <p:childTnLst>
                              <p:par>
                                <p:cTn id="68" nodeType="clickEffect" fill="hold" presetClass="entr" presetID="2" presetSubtype="2">
                                  <p:stCondLst>
                                    <p:cond delay="0"/>
                                  </p:stCondLst>
                                  <p:childTnLst>
                                    <p:set>
                                      <p:cBhvr>
                                        <p:cTn id="69" dur="1" fill="hold">
                                          <p:stCondLst>
                                            <p:cond delay="0"/>
                                          </p:stCondLst>
                                        </p:cTn>
                                        <p:tgtEl>
                                          <p:spTgt spid="2196"/>
                                        </p:tgtEl>
                                        <p:attrNameLst>
                                          <p:attrName>style.visibility</p:attrName>
                                        </p:attrNameLst>
                                      </p:cBhvr>
                                      <p:to>
                                        <p:strVal val="visible"/>
                                      </p:to>
                                    </p:set>
                                    <p:anim calcmode="lin" valueType="num">
                                      <p:cBhvr additive="repl">
                                        <p:cTn id="70" dur="500" fill="hold"/>
                                        <p:tgtEl>
                                          <p:spTgt spid="2196"/>
                                        </p:tgtEl>
                                        <p:attrNameLst>
                                          <p:attrName>ppt_x</p:attrName>
                                        </p:attrNameLst>
                                      </p:cBhvr>
                                      <p:tavLst>
                                        <p:tav tm="0">
                                          <p:val>
                                            <p:strVal val="1+#ppt_w/2"/>
                                          </p:val>
                                        </p:tav>
                                        <p:tav tm="100000">
                                          <p:val>
                                            <p:strVal val="#ppt_x"/>
                                          </p:val>
                                        </p:tav>
                                      </p:tavLst>
                                    </p:anim>
                                    <p:anim calcmode="lin" valueType="num">
                                      <p:cBhvr additive="repl">
                                        <p:cTn id="71" dur="500" fill="hold"/>
                                        <p:tgtEl>
                                          <p:spTgt spid="2196"/>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4"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75" name="TextShape 2"/>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Particle Detection</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576" name="TextShape 3"/>
          <p:cNvSpPr txBox="1"/>
          <p:nvPr/>
        </p:nvSpPr>
        <p:spPr>
          <a:xfrm>
            <a:off x="323640" y="1628640"/>
            <a:ext cx="8589960" cy="4536000"/>
          </a:xfrm>
          <a:prstGeom prst="rect">
            <a:avLst/>
          </a:prstGeom>
          <a:noFill/>
          <a:ln>
            <a:noFill/>
          </a:ln>
        </p:spPr>
        <p:txBody>
          <a:bodyPr/>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MT"/>
              </a:rPr>
              <a:t>Usually we can not ‘see’ the reaction itself, but only the end products of the reaction</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MT"/>
              </a:rPr>
              <a:t>In order to reconstruct the reaction mechanism and the properties of the involved particles, </a:t>
            </a:r>
            <a:r>
              <a:rPr lang="en-US" sz="2000" spc="-1" strike="noStrike" u="sng">
                <a:solidFill>
                  <a:srgbClr val="000000"/>
                </a:solidFill>
                <a:uFill>
                  <a:solidFill>
                    <a:srgbClr val="ffffff"/>
                  </a:solidFill>
                </a:uFill>
                <a:latin typeface="Gill Sans MT"/>
              </a:rPr>
              <a:t>we want the maximum information about the end products</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2400" spc="-1" strike="noStrike">
                <a:solidFill>
                  <a:srgbClr val="000000"/>
                </a:solidFill>
                <a:uFill>
                  <a:solidFill>
                    <a:srgbClr val="ffffff"/>
                  </a:solidFill>
                </a:uFill>
                <a:latin typeface="Gill Sans MT"/>
              </a:rPr>
              <a:t>The ideal particle detector should provide…</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MT"/>
              </a:rPr>
              <a:t>Coverage of full solid angle (no cracks, fine segmentation)</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MT"/>
              </a:rPr>
              <a:t>Measurement of momentum and/or energy</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MT"/>
              </a:rPr>
              <a:t>Detect, track and identify all particles (mass, charge)</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MT"/>
              </a:rPr>
              <a:t>Fast response, no dead time</a:t>
            </a:r>
            <a:endParaRPr lang="en-US" sz="24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MT"/>
              </a:rPr>
              <a:t>Practical limitations: technology, space, budget</a:t>
            </a:r>
            <a:endParaRPr lang="en-US" sz="2400" spc="-1" strike="noStrike">
              <a:solidFill>
                <a:srgbClr val="000000"/>
              </a:solidFill>
              <a:uFill>
                <a:solidFill>
                  <a:srgbClr val="ffffff"/>
                </a:solidFill>
              </a:uFill>
              <a:latin typeface="Gill Sans"/>
            </a:endParaRPr>
          </a:p>
        </p:txBody>
      </p:sp>
      <p:sp>
        <p:nvSpPr>
          <p:cNvPr id="577"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78" name="TextShape 5"/>
          <p:cNvSpPr txBox="1"/>
          <p:nvPr/>
        </p:nvSpPr>
        <p:spPr>
          <a:xfrm>
            <a:off x="6553080" y="6520320"/>
            <a:ext cx="2133360" cy="364680"/>
          </a:xfrm>
          <a:prstGeom prst="rect">
            <a:avLst/>
          </a:prstGeom>
          <a:noFill/>
          <a:ln>
            <a:noFill/>
          </a:ln>
        </p:spPr>
        <p:txBody>
          <a:bodyPr anchor="ctr"/>
          <a:p>
            <a:pPr algn="r">
              <a:lnSpc>
                <a:spcPct val="100000"/>
              </a:lnSpc>
            </a:pPr>
            <a:fld id="{B89FD2E6-2F26-4A24-8930-FD2D3B739B21}"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200" name="Picture 1" descr=""/>
          <p:cNvPicPr/>
          <p:nvPr/>
        </p:nvPicPr>
        <p:blipFill>
          <a:blip r:embed="rId1"/>
          <a:stretch/>
        </p:blipFill>
        <p:spPr>
          <a:xfrm>
            <a:off x="0" y="114480"/>
            <a:ext cx="9143640" cy="6629040"/>
          </a:xfrm>
          <a:prstGeom prst="rect">
            <a:avLst/>
          </a:prstGeom>
          <a:ln>
            <a:noFill/>
          </a:ln>
        </p:spPr>
      </p:pic>
      <p:sp>
        <p:nvSpPr>
          <p:cNvPr id="2201" name="CustomShape 1"/>
          <p:cNvSpPr/>
          <p:nvPr/>
        </p:nvSpPr>
        <p:spPr>
          <a:xfrm>
            <a:off x="2481120" y="5788080"/>
            <a:ext cx="1518840" cy="350640"/>
          </a:xfrm>
          <a:prstGeom prst="rect">
            <a:avLst/>
          </a:prstGeom>
          <a:gradFill>
            <a:gsLst>
              <a:gs pos="0">
                <a:srgbClr val="85ffdb">
                  <a:alpha val="0"/>
                </a:srgbClr>
              </a:gs>
              <a:gs pos="100000">
                <a:srgbClr val="00eba8">
                  <a:alpha val="0"/>
                </a:srgbClr>
              </a:gs>
            </a:gsLst>
            <a:lin ang="5400000"/>
          </a:gradFill>
          <a:ln w="9360">
            <a:noFill/>
          </a:ln>
          <a:effectLst>
            <a:outerShdw dir="5400000" dist="23000" rotWithShape="0">
              <a:srgbClr val="808080">
                <a:alpha val="35000"/>
              </a:srgbClr>
            </a:outerShdw>
          </a:effectLst>
        </p:spPr>
        <p:style>
          <a:lnRef idx="0"/>
          <a:fillRef idx="0"/>
          <a:effectRef idx="0"/>
          <a:fontRef idx="minor"/>
        </p:style>
      </p:sp>
      <p:sp>
        <p:nvSpPr>
          <p:cNvPr id="2202" name="CustomShape 2"/>
          <p:cNvSpPr/>
          <p:nvPr/>
        </p:nvSpPr>
        <p:spPr>
          <a:xfrm>
            <a:off x="371520" y="5794200"/>
            <a:ext cx="1269720" cy="342720"/>
          </a:xfrm>
          <a:prstGeom prst="rect">
            <a:avLst/>
          </a:prstGeom>
          <a:gradFill>
            <a:gsLst>
              <a:gs pos="0">
                <a:srgbClr val="85ffdb">
                  <a:alpha val="0"/>
                </a:srgbClr>
              </a:gs>
              <a:gs pos="100000">
                <a:srgbClr val="00eba8">
                  <a:alpha val="0"/>
                </a:srgbClr>
              </a:gs>
            </a:gsLst>
            <a:lin ang="5400000"/>
          </a:gradFill>
          <a:ln w="9360">
            <a:noFill/>
          </a:ln>
          <a:effectLst>
            <a:outerShdw dir="5400000" dist="23000" rotWithShape="0">
              <a:srgbClr val="808080">
                <a:alpha val="35000"/>
              </a:srgbClr>
            </a:outerShdw>
          </a:effectLst>
        </p:spPr>
        <p:style>
          <a:lnRef idx="0"/>
          <a:fillRef idx="0"/>
          <a:effectRef idx="0"/>
          <a:fontRef idx="minor"/>
        </p:style>
      </p:sp>
      <p:sp>
        <p:nvSpPr>
          <p:cNvPr id="2203" name="CustomShape 3"/>
          <p:cNvSpPr/>
          <p:nvPr/>
        </p:nvSpPr>
        <p:spPr>
          <a:xfrm>
            <a:off x="4579920" y="5781600"/>
            <a:ext cx="3269880" cy="391680"/>
          </a:xfrm>
          <a:prstGeom prst="rect">
            <a:avLst/>
          </a:prstGeom>
          <a:gradFill>
            <a:gsLst>
              <a:gs pos="0">
                <a:srgbClr val="85ffdb">
                  <a:alpha val="0"/>
                </a:srgbClr>
              </a:gs>
              <a:gs pos="100000">
                <a:srgbClr val="00eba8">
                  <a:alpha val="0"/>
                </a:srgbClr>
              </a:gs>
            </a:gsLst>
            <a:lin ang="5400000"/>
          </a:gradFill>
          <a:ln w="9360">
            <a:noFill/>
          </a:ln>
          <a:effectLst>
            <a:outerShdw dir="5400000" dist="23000" rotWithShape="0">
              <a:srgbClr val="808080">
                <a:alpha val="35000"/>
              </a:srgbClr>
            </a:outerShdw>
          </a:effectLst>
        </p:spPr>
        <p:style>
          <a:lnRef idx="0"/>
          <a:fillRef idx="0"/>
          <a:effectRef idx="0"/>
          <a:fontRef idx="minor"/>
        </p:style>
      </p:sp>
      <p:sp>
        <p:nvSpPr>
          <p:cNvPr id="2204" name="CustomShape 4"/>
          <p:cNvSpPr/>
          <p:nvPr/>
        </p:nvSpPr>
        <p:spPr>
          <a:xfrm>
            <a:off x="365040" y="6215040"/>
            <a:ext cx="3512880" cy="350640"/>
          </a:xfrm>
          <a:prstGeom prst="rect">
            <a:avLst/>
          </a:prstGeom>
          <a:gradFill>
            <a:gsLst>
              <a:gs pos="0">
                <a:srgbClr val="85ffdb">
                  <a:alpha val="0"/>
                </a:srgbClr>
              </a:gs>
              <a:gs pos="100000">
                <a:srgbClr val="00eba8">
                  <a:alpha val="0"/>
                </a:srgbClr>
              </a:gs>
            </a:gsLst>
            <a:lin ang="5400000"/>
          </a:gradFill>
          <a:ln w="9360">
            <a:noFill/>
          </a:ln>
          <a:effectLst>
            <a:outerShdw dir="5400000" dist="23000" rotWithShape="0">
              <a:srgbClr val="808080">
                <a:alpha val="35000"/>
              </a:srgbClr>
            </a:outerShdw>
          </a:effectLst>
        </p:spPr>
        <p:style>
          <a:lnRef idx="0"/>
          <a:fillRef idx="0"/>
          <a:effectRef idx="0"/>
          <a:fontRef idx="minor"/>
        </p:style>
      </p:sp>
      <p:sp>
        <p:nvSpPr>
          <p:cNvPr id="2205" name="CustomShape 5"/>
          <p:cNvSpPr/>
          <p:nvPr/>
        </p:nvSpPr>
        <p:spPr>
          <a:xfrm>
            <a:off x="4594320" y="6227640"/>
            <a:ext cx="1445760" cy="364680"/>
          </a:xfrm>
          <a:prstGeom prst="rect">
            <a:avLst/>
          </a:prstGeom>
          <a:gradFill>
            <a:gsLst>
              <a:gs pos="0">
                <a:srgbClr val="85ffdb">
                  <a:alpha val="0"/>
                </a:srgbClr>
              </a:gs>
              <a:gs pos="100000">
                <a:srgbClr val="00eba8">
                  <a:alpha val="0"/>
                </a:srgbClr>
              </a:gs>
            </a:gsLst>
            <a:lin ang="5400000"/>
          </a:gradFill>
          <a:ln w="9360">
            <a:noFill/>
          </a:ln>
          <a:effectLst>
            <a:outerShdw dir="5400000" dist="23000" rotWithShape="0">
              <a:srgbClr val="808080">
                <a:alpha val="35000"/>
              </a:srgbClr>
            </a:outerShdw>
          </a:effectLst>
        </p:spPr>
        <p:style>
          <a:lnRef idx="0"/>
          <a:fillRef idx="0"/>
          <a:effectRef idx="0"/>
          <a:fontRef idx="minor"/>
        </p:style>
      </p:sp>
      <p:sp>
        <p:nvSpPr>
          <p:cNvPr id="2206" name="TextShape 6"/>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207" name="TextShape 7"/>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208" name="TextShape 8"/>
          <p:cNvSpPr txBox="1"/>
          <p:nvPr/>
        </p:nvSpPr>
        <p:spPr>
          <a:xfrm>
            <a:off x="6553080" y="6520320"/>
            <a:ext cx="2133360" cy="364680"/>
          </a:xfrm>
          <a:prstGeom prst="rect">
            <a:avLst/>
          </a:prstGeom>
          <a:noFill/>
          <a:ln>
            <a:noFill/>
          </a:ln>
        </p:spPr>
        <p:txBody>
          <a:bodyPr anchor="ctr"/>
          <a:p>
            <a:pPr algn="r">
              <a:lnSpc>
                <a:spcPct val="100000"/>
              </a:lnSpc>
            </a:pPr>
            <a:fld id="{A513C385-AE52-46C0-9BD8-C2508361A85F}"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ransition spd="slow">
    <p:wipe dir="r"/>
  </p:transition>
</p:sld>
</file>

<file path=ppt/slides/slide1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209" name="Picture 3" descr=""/>
          <p:cNvPicPr/>
          <p:nvPr/>
        </p:nvPicPr>
        <p:blipFill>
          <a:blip r:embed="rId1"/>
          <a:stretch/>
        </p:blipFill>
        <p:spPr>
          <a:xfrm>
            <a:off x="0" y="114480"/>
            <a:ext cx="9143640" cy="6629040"/>
          </a:xfrm>
          <a:prstGeom prst="rect">
            <a:avLst/>
          </a:prstGeom>
          <a:ln>
            <a:noFill/>
          </a:ln>
        </p:spPr>
      </p:pic>
      <p:pic>
        <p:nvPicPr>
          <p:cNvPr id="2210" name="Picture 6" descr=""/>
          <p:cNvPicPr/>
          <p:nvPr/>
        </p:nvPicPr>
        <p:blipFill>
          <a:blip r:embed="rId2"/>
          <a:stretch/>
        </p:blipFill>
        <p:spPr>
          <a:xfrm>
            <a:off x="4665600" y="1569960"/>
            <a:ext cx="4257360" cy="1787040"/>
          </a:xfrm>
          <a:prstGeom prst="rect">
            <a:avLst/>
          </a:prstGeom>
          <a:ln>
            <a:noFill/>
          </a:ln>
        </p:spPr>
      </p:pic>
      <p:pic>
        <p:nvPicPr>
          <p:cNvPr id="2211" name="Picture 5" descr=""/>
          <p:cNvPicPr/>
          <p:nvPr/>
        </p:nvPicPr>
        <p:blipFill>
          <a:blip r:embed="rId3"/>
          <a:stretch/>
        </p:blipFill>
        <p:spPr>
          <a:xfrm>
            <a:off x="549360" y="2092320"/>
            <a:ext cx="8461080" cy="872640"/>
          </a:xfrm>
          <a:prstGeom prst="rect">
            <a:avLst/>
          </a:prstGeom>
          <a:ln>
            <a:noFill/>
          </a:ln>
        </p:spPr>
      </p:pic>
      <p:pic>
        <p:nvPicPr>
          <p:cNvPr id="2212" name="Picture 10" descr=""/>
          <p:cNvPicPr/>
          <p:nvPr/>
        </p:nvPicPr>
        <p:blipFill>
          <a:blip r:embed="rId4"/>
          <a:stretch/>
        </p:blipFill>
        <p:spPr>
          <a:xfrm>
            <a:off x="385920" y="2050920"/>
            <a:ext cx="1665000" cy="533160"/>
          </a:xfrm>
          <a:prstGeom prst="rect">
            <a:avLst/>
          </a:prstGeom>
          <a:ln>
            <a:noFill/>
          </a:ln>
        </p:spPr>
      </p:pic>
      <p:pic>
        <p:nvPicPr>
          <p:cNvPr id="2213" name="Picture 4" descr=""/>
          <p:cNvPicPr/>
          <p:nvPr/>
        </p:nvPicPr>
        <p:blipFill>
          <a:blip r:embed="rId5"/>
          <a:stretch/>
        </p:blipFill>
        <p:spPr>
          <a:xfrm>
            <a:off x="411120" y="5838840"/>
            <a:ext cx="1395000" cy="240840"/>
          </a:xfrm>
          <a:prstGeom prst="rect">
            <a:avLst/>
          </a:prstGeom>
          <a:ln>
            <a:noFill/>
          </a:ln>
        </p:spPr>
      </p:pic>
      <p:sp>
        <p:nvSpPr>
          <p:cNvPr id="2214" name="CustomShape 1"/>
          <p:cNvSpPr/>
          <p:nvPr/>
        </p:nvSpPr>
        <p:spPr>
          <a:xfrm>
            <a:off x="0" y="120600"/>
            <a:ext cx="9143640" cy="6646680"/>
          </a:xfrm>
          <a:prstGeom prst="rect">
            <a:avLst/>
          </a:prstGeom>
          <a:gradFill>
            <a:gsLst>
              <a:gs pos="0">
                <a:srgbClr val="85ffdb">
                  <a:alpha val="0"/>
                </a:srgbClr>
              </a:gs>
              <a:gs pos="100000">
                <a:srgbClr val="00eba8">
                  <a:alpha val="0"/>
                </a:srgbClr>
              </a:gs>
            </a:gsLst>
            <a:lin ang="5400000"/>
          </a:gradFill>
          <a:ln w="9360">
            <a:solidFill>
              <a:srgbClr val="00cc98"/>
            </a:solidFill>
            <a:miter/>
          </a:ln>
          <a:effectLst>
            <a:outerShdw dir="5400000" dist="23000" rotWithShape="0">
              <a:srgbClr val="808080">
                <a:alpha val="35000"/>
              </a:srgbClr>
            </a:outerShdw>
          </a:effectLst>
        </p:spPr>
        <p:style>
          <a:lnRef idx="0"/>
          <a:fillRef idx="0"/>
          <a:effectRef idx="0"/>
          <a:fontRef idx="minor"/>
        </p:style>
      </p:sp>
      <p:sp>
        <p:nvSpPr>
          <p:cNvPr id="2215"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216"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217" name="TextShape 4"/>
          <p:cNvSpPr txBox="1"/>
          <p:nvPr/>
        </p:nvSpPr>
        <p:spPr>
          <a:xfrm>
            <a:off x="6553080" y="6520320"/>
            <a:ext cx="2133360" cy="364680"/>
          </a:xfrm>
          <a:prstGeom prst="rect">
            <a:avLst/>
          </a:prstGeom>
          <a:noFill/>
          <a:ln>
            <a:noFill/>
          </a:ln>
        </p:spPr>
        <p:txBody>
          <a:bodyPr anchor="ctr"/>
          <a:p>
            <a:pPr algn="r">
              <a:lnSpc>
                <a:spcPct val="100000"/>
              </a:lnSpc>
            </a:pPr>
            <a:fld id="{AF9FC4A5-04C8-42D6-B04D-039FFD6D7E2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iming>
    <p:tnLst>
      <p:par>
        <p:cTn id="72" dur="indefinite" restart="never" nodeType="tmRoot">
          <p:childTnLst>
            <p:seq>
              <p:cTn id="73" dur="indefinite" nodeType="mainSeq">
                <p:childTnLst>
                  <p:par>
                    <p:cTn id="74" nodeType="clickEffect" fill="hold">
                      <p:stCondLst>
                        <p:cond delay="0"/>
                      </p:stCondLst>
                      <p:childTnLst>
                        <p:par>
                          <p:cTn id="75" nodeType="withEffect" fill="hold">
                            <p:stCondLst>
                              <p:cond delay="0"/>
                            </p:stCondLst>
                            <p:childTnLst>
                              <p:par>
                                <p:cTn id="76" nodeType="withEffect" fill="hold" presetClass="emph" presetID="6">
                                  <p:stCondLst>
                                    <p:cond delay="0"/>
                                  </p:stCondLst>
                                  <p:childTnLst/>
                                </p:cTn>
                              </p:par>
                              <p:par>
                                <p:cTn id="77" nodeType="withEffect" fill="hold" presetClass="entr" presetID="22" presetSubtype="8">
                                  <p:stCondLst>
                                    <p:cond delay="2000"/>
                                  </p:stCondLst>
                                  <p:childTnLst>
                                    <p:set>
                                      <p:cBhvr>
                                        <p:cTn id="78" dur="1" fill="hold">
                                          <p:stCondLst>
                                            <p:cond delay="0"/>
                                          </p:stCondLst>
                                        </p:cTn>
                                        <p:tgtEl>
                                          <p:spTgt spid="2211"/>
                                        </p:tgtEl>
                                        <p:attrNameLst>
                                          <p:attrName>style.visibility</p:attrName>
                                        </p:attrNameLst>
                                      </p:cBhvr>
                                      <p:to>
                                        <p:strVal val="visible"/>
                                      </p:to>
                                    </p:set>
                                    <p:animEffect filter="wipe(left)" transition="in">
                                      <p:cBhvr additive="repl">
                                        <p:cTn id="79" dur="5000"/>
                                        <p:tgtEl>
                                          <p:spTgt spid="2211"/>
                                        </p:tgtEl>
                                      </p:cBhvr>
                                    </p:animEffect>
                                  </p:childTnLst>
                                </p:cTn>
                              </p:par>
                              <p:par>
                                <p:cTn id="80" nodeType="withEffect" fill="hold" presetClass="entr" presetID="22" presetSubtype="8">
                                  <p:stCondLst>
                                    <p:cond delay="2000"/>
                                  </p:stCondLst>
                                  <p:childTnLst>
                                    <p:set>
                                      <p:cBhvr>
                                        <p:cTn id="81" dur="1" fill="hold">
                                          <p:stCondLst>
                                            <p:cond delay="0"/>
                                          </p:stCondLst>
                                        </p:cTn>
                                        <p:tgtEl>
                                          <p:spTgt spid="2212"/>
                                        </p:tgtEl>
                                        <p:attrNameLst>
                                          <p:attrName>style.visibility</p:attrName>
                                        </p:attrNameLst>
                                      </p:cBhvr>
                                      <p:to>
                                        <p:strVal val="visible"/>
                                      </p:to>
                                    </p:set>
                                    <p:animEffect filter="wipe(left)" transition="in">
                                      <p:cBhvr additive="repl">
                                        <p:cTn id="82" dur="1000"/>
                                        <p:tgtEl>
                                          <p:spTgt spid="2212"/>
                                        </p:tgtEl>
                                      </p:cBhvr>
                                    </p:animEffect>
                                  </p:childTnLst>
                                </p:cTn>
                              </p:par>
                              <p:par>
                                <p:cTn id="83" nodeType="withEffect" fill="hold" presetClass="entr" presetID="22" presetSubtype="8">
                                  <p:stCondLst>
                                    <p:cond delay="4200"/>
                                  </p:stCondLst>
                                  <p:childTnLst>
                                    <p:set>
                                      <p:cBhvr>
                                        <p:cTn id="84" dur="1" fill="hold">
                                          <p:stCondLst>
                                            <p:cond delay="0"/>
                                          </p:stCondLst>
                                        </p:cTn>
                                        <p:tgtEl>
                                          <p:spTgt spid="2210"/>
                                        </p:tgtEl>
                                        <p:attrNameLst>
                                          <p:attrName>style.visibility</p:attrName>
                                        </p:attrNameLst>
                                      </p:cBhvr>
                                      <p:to>
                                        <p:strVal val="visible"/>
                                      </p:to>
                                    </p:set>
                                    <p:animEffect filter="wipe(left)" transition="in">
                                      <p:cBhvr additive="repl">
                                        <p:cTn id="85" dur="2000"/>
                                        <p:tgtEl>
                                          <p:spTgt spid="2210"/>
                                        </p:tgtEl>
                                      </p:cBhvr>
                                    </p:animEffect>
                                  </p:childTnLst>
                                </p:cTn>
                              </p:par>
                              <p:par>
                                <p:cTn id="86" nodeType="withEffect" fill="hold" presetClass="exit" presetID="22" presetSubtype="8">
                                  <p:stCondLst>
                                    <p:cond delay="10000"/>
                                  </p:stCondLst>
                                  <p:childTnLst>
                                    <p:animEffect filter="wipe(left)" transition="in">
                                      <p:cBhvr additive="repl">
                                        <p:cTn id="87" dur="3000"/>
                                        <p:tgtEl>
                                          <p:spTgt spid="2211"/>
                                        </p:tgtEl>
                                      </p:cBhvr>
                                    </p:animEffect>
                                    <p:set>
                                      <p:cBhvr>
                                        <p:cTn id="88" dur="1" fill="hold">
                                          <p:stCondLst>
                                            <p:cond delay="2999"/>
                                          </p:stCondLst>
                                        </p:cTn>
                                        <p:tgtEl>
                                          <p:spTgt spid="2211"/>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218" name="Picture 1" descr=""/>
          <p:cNvPicPr/>
          <p:nvPr/>
        </p:nvPicPr>
        <p:blipFill>
          <a:blip r:embed="rId1"/>
          <a:stretch/>
        </p:blipFill>
        <p:spPr>
          <a:xfrm>
            <a:off x="0" y="114480"/>
            <a:ext cx="9143640" cy="6629040"/>
          </a:xfrm>
          <a:prstGeom prst="rect">
            <a:avLst/>
          </a:prstGeom>
          <a:ln>
            <a:noFill/>
          </a:ln>
        </p:spPr>
      </p:pic>
      <p:pic>
        <p:nvPicPr>
          <p:cNvPr id="2219" name="Picture 2" descr=""/>
          <p:cNvPicPr/>
          <p:nvPr/>
        </p:nvPicPr>
        <p:blipFill>
          <a:blip r:embed="rId2"/>
          <a:stretch/>
        </p:blipFill>
        <p:spPr>
          <a:xfrm>
            <a:off x="534960" y="2370240"/>
            <a:ext cx="1323720" cy="526680"/>
          </a:xfrm>
          <a:prstGeom prst="rect">
            <a:avLst/>
          </a:prstGeom>
          <a:ln>
            <a:noFill/>
          </a:ln>
        </p:spPr>
      </p:pic>
      <p:pic>
        <p:nvPicPr>
          <p:cNvPr id="2220" name="Picture 3" descr=""/>
          <p:cNvPicPr/>
          <p:nvPr/>
        </p:nvPicPr>
        <p:blipFill>
          <a:blip r:embed="rId3"/>
          <a:stretch/>
        </p:blipFill>
        <p:spPr>
          <a:xfrm>
            <a:off x="557280" y="2359080"/>
            <a:ext cx="1522080" cy="634680"/>
          </a:xfrm>
          <a:prstGeom prst="rect">
            <a:avLst/>
          </a:prstGeom>
          <a:ln>
            <a:noFill/>
          </a:ln>
        </p:spPr>
      </p:pic>
      <p:pic>
        <p:nvPicPr>
          <p:cNvPr id="2221" name="Picture 4" descr=""/>
          <p:cNvPicPr/>
          <p:nvPr/>
        </p:nvPicPr>
        <p:blipFill>
          <a:blip r:embed="rId4"/>
          <a:stretch/>
        </p:blipFill>
        <p:spPr>
          <a:xfrm>
            <a:off x="2492280" y="5824440"/>
            <a:ext cx="1414080" cy="228240"/>
          </a:xfrm>
          <a:prstGeom prst="rect">
            <a:avLst/>
          </a:prstGeom>
          <a:ln>
            <a:noFill/>
          </a:ln>
        </p:spPr>
      </p:pic>
      <p:sp>
        <p:nvSpPr>
          <p:cNvPr id="2222" name="CustomShape 1"/>
          <p:cNvSpPr/>
          <p:nvPr/>
        </p:nvSpPr>
        <p:spPr>
          <a:xfrm>
            <a:off x="0" y="120600"/>
            <a:ext cx="9143640" cy="6646680"/>
          </a:xfrm>
          <a:prstGeom prst="rect">
            <a:avLst/>
          </a:prstGeom>
          <a:gradFill>
            <a:gsLst>
              <a:gs pos="0">
                <a:srgbClr val="85ffdb">
                  <a:alpha val="0"/>
                </a:srgbClr>
              </a:gs>
              <a:gs pos="100000">
                <a:srgbClr val="00eba8">
                  <a:alpha val="0"/>
                </a:srgbClr>
              </a:gs>
            </a:gsLst>
            <a:lin ang="5400000"/>
          </a:gradFill>
          <a:ln w="9360">
            <a:solidFill>
              <a:srgbClr val="00cc98"/>
            </a:solidFill>
            <a:miter/>
          </a:ln>
          <a:effectLst>
            <a:outerShdw dir="5400000" dist="23000" rotWithShape="0">
              <a:srgbClr val="808080">
                <a:alpha val="35000"/>
              </a:srgbClr>
            </a:outerShdw>
          </a:effectLst>
        </p:spPr>
        <p:style>
          <a:lnRef idx="0"/>
          <a:fillRef idx="0"/>
          <a:effectRef idx="0"/>
          <a:fontRef idx="minor"/>
        </p:style>
      </p:sp>
      <p:sp>
        <p:nvSpPr>
          <p:cNvPr id="2223"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224"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225" name="TextShape 4"/>
          <p:cNvSpPr txBox="1"/>
          <p:nvPr/>
        </p:nvSpPr>
        <p:spPr>
          <a:xfrm>
            <a:off x="6553080" y="6520320"/>
            <a:ext cx="2133360" cy="364680"/>
          </a:xfrm>
          <a:prstGeom prst="rect">
            <a:avLst/>
          </a:prstGeom>
          <a:noFill/>
          <a:ln>
            <a:noFill/>
          </a:ln>
        </p:spPr>
        <p:txBody>
          <a:bodyPr anchor="ctr"/>
          <a:p>
            <a:pPr algn="r">
              <a:lnSpc>
                <a:spcPct val="100000"/>
              </a:lnSpc>
            </a:pPr>
            <a:fld id="{7E1B76E9-E75D-44DB-ACC3-5C302B60C72F}"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ransition spd="slow">
    <p:wipe dir="r"/>
  </p:transition>
  <p:timing>
    <p:tnLst>
      <p:par>
        <p:cTn id="89" dur="indefinite" restart="never" nodeType="tmRoot">
          <p:childTnLst>
            <p:seq>
              <p:cTn id="90" dur="indefinite" nodeType="mainSeq">
                <p:childTnLst>
                  <p:par>
                    <p:cTn id="91" nodeType="clickEffect" fill="hold">
                      <p:stCondLst>
                        <p:cond delay="0"/>
                      </p:stCondLst>
                      <p:childTnLst>
                        <p:par>
                          <p:cTn id="92" nodeType="withEffect" fill="hold">
                            <p:stCondLst>
                              <p:cond delay="0"/>
                            </p:stCondLst>
                            <p:childTnLst>
                              <p:par>
                                <p:cTn id="93" nodeType="afterEffect" fill="hold" presetClass="emph" presetID="6">
                                  <p:stCondLst>
                                    <p:cond delay="0"/>
                                  </p:stCondLst>
                                  <p:childTnLst/>
                                </p:cTn>
                              </p:par>
                              <p:par>
                                <p:cTn id="94" nodeType="withEffect" fill="hold" presetClass="entr" presetID="22" presetSubtype="8">
                                  <p:stCondLst>
                                    <p:cond delay="2000"/>
                                  </p:stCondLst>
                                  <p:childTnLst>
                                    <p:set>
                                      <p:cBhvr>
                                        <p:cTn id="95" dur="1" fill="hold">
                                          <p:stCondLst>
                                            <p:cond delay="0"/>
                                          </p:stCondLst>
                                        </p:cTn>
                                        <p:tgtEl>
                                          <p:spTgt spid="2219"/>
                                        </p:tgtEl>
                                        <p:attrNameLst>
                                          <p:attrName>style.visibility</p:attrName>
                                        </p:attrNameLst>
                                      </p:cBhvr>
                                      <p:to>
                                        <p:strVal val="visible"/>
                                      </p:to>
                                    </p:set>
                                    <p:animEffect filter="wipe(left)" transition="in">
                                      <p:cBhvr additive="repl">
                                        <p:cTn id="96" dur="5000"/>
                                        <p:tgtEl>
                                          <p:spTgt spid="2219"/>
                                        </p:tgtEl>
                                      </p:cBhvr>
                                    </p:animEffect>
                                  </p:childTnLst>
                                </p:cTn>
                              </p:par>
                              <p:par>
                                <p:cTn id="97" nodeType="withEffect" fill="hold" presetClass="entr" presetID="22" presetSubtype="8">
                                  <p:stCondLst>
                                    <p:cond delay="2000"/>
                                  </p:stCondLst>
                                  <p:childTnLst>
                                    <p:set>
                                      <p:cBhvr>
                                        <p:cTn id="98" dur="1" fill="hold">
                                          <p:stCondLst>
                                            <p:cond delay="0"/>
                                          </p:stCondLst>
                                        </p:cTn>
                                        <p:tgtEl>
                                          <p:spTgt spid="2220"/>
                                        </p:tgtEl>
                                        <p:attrNameLst>
                                          <p:attrName>style.visibility</p:attrName>
                                        </p:attrNameLst>
                                      </p:cBhvr>
                                      <p:to>
                                        <p:strVal val="visible"/>
                                      </p:to>
                                    </p:set>
                                    <p:animEffect filter="wipe(left)" transition="in">
                                      <p:cBhvr additive="repl">
                                        <p:cTn id="99" dur="5000"/>
                                        <p:tgtEl>
                                          <p:spTgt spid="2220"/>
                                        </p:tgtEl>
                                      </p:cBhvr>
                                    </p:animEffect>
                                  </p:childTnLst>
                                </p:cTn>
                              </p:par>
                              <p:par>
                                <p:cTn id="100" nodeType="withEffect" fill="hold" presetClass="exit" presetID="22" presetSubtype="8">
                                  <p:stCondLst>
                                    <p:cond delay="10000"/>
                                  </p:stCondLst>
                                  <p:childTnLst>
                                    <p:animEffect filter="wipe(left)" transition="in">
                                      <p:cBhvr additive="repl">
                                        <p:cTn id="101" dur="3000"/>
                                        <p:tgtEl>
                                          <p:spTgt spid="2219"/>
                                        </p:tgtEl>
                                      </p:cBhvr>
                                    </p:animEffect>
                                    <p:set>
                                      <p:cBhvr>
                                        <p:cTn id="102" dur="1" fill="hold">
                                          <p:stCondLst>
                                            <p:cond delay="2999"/>
                                          </p:stCondLst>
                                        </p:cTn>
                                        <p:tgtEl>
                                          <p:spTgt spid="2219"/>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226" name="Picture 1" descr=""/>
          <p:cNvPicPr/>
          <p:nvPr/>
        </p:nvPicPr>
        <p:blipFill>
          <a:blip r:embed="rId1"/>
          <a:stretch/>
        </p:blipFill>
        <p:spPr>
          <a:xfrm>
            <a:off x="0" y="114480"/>
            <a:ext cx="9143640" cy="6629040"/>
          </a:xfrm>
          <a:prstGeom prst="rect">
            <a:avLst/>
          </a:prstGeom>
          <a:ln>
            <a:noFill/>
          </a:ln>
        </p:spPr>
      </p:pic>
      <p:pic>
        <p:nvPicPr>
          <p:cNvPr id="2227" name="Picture 2" descr=""/>
          <p:cNvPicPr/>
          <p:nvPr/>
        </p:nvPicPr>
        <p:blipFill>
          <a:blip r:embed="rId2"/>
          <a:stretch/>
        </p:blipFill>
        <p:spPr>
          <a:xfrm>
            <a:off x="563400" y="2400480"/>
            <a:ext cx="1858680" cy="861480"/>
          </a:xfrm>
          <a:prstGeom prst="rect">
            <a:avLst/>
          </a:prstGeom>
          <a:ln>
            <a:noFill/>
          </a:ln>
        </p:spPr>
      </p:pic>
      <p:pic>
        <p:nvPicPr>
          <p:cNvPr id="2228" name="Picture 3" descr=""/>
          <p:cNvPicPr/>
          <p:nvPr/>
        </p:nvPicPr>
        <p:blipFill>
          <a:blip r:embed="rId3"/>
          <a:stretch/>
        </p:blipFill>
        <p:spPr>
          <a:xfrm>
            <a:off x="708120" y="2362320"/>
            <a:ext cx="2706480" cy="1522080"/>
          </a:xfrm>
          <a:prstGeom prst="rect">
            <a:avLst/>
          </a:prstGeom>
          <a:ln>
            <a:noFill/>
          </a:ln>
        </p:spPr>
      </p:pic>
      <p:pic>
        <p:nvPicPr>
          <p:cNvPr id="2229" name="Picture 5" descr=""/>
          <p:cNvPicPr/>
          <p:nvPr/>
        </p:nvPicPr>
        <p:blipFill>
          <a:blip r:embed="rId4"/>
          <a:stretch/>
        </p:blipFill>
        <p:spPr>
          <a:xfrm>
            <a:off x="4548240" y="5757840"/>
            <a:ext cx="3260520" cy="402840"/>
          </a:xfrm>
          <a:prstGeom prst="rect">
            <a:avLst/>
          </a:prstGeom>
          <a:ln>
            <a:noFill/>
          </a:ln>
        </p:spPr>
      </p:pic>
      <p:sp>
        <p:nvSpPr>
          <p:cNvPr id="2230" name="CustomShape 1"/>
          <p:cNvSpPr/>
          <p:nvPr/>
        </p:nvSpPr>
        <p:spPr>
          <a:xfrm>
            <a:off x="0" y="120600"/>
            <a:ext cx="9143640" cy="6646680"/>
          </a:xfrm>
          <a:prstGeom prst="rect">
            <a:avLst/>
          </a:prstGeom>
          <a:gradFill>
            <a:gsLst>
              <a:gs pos="0">
                <a:srgbClr val="85ffdb">
                  <a:alpha val="0"/>
                </a:srgbClr>
              </a:gs>
              <a:gs pos="100000">
                <a:srgbClr val="00eba8">
                  <a:alpha val="0"/>
                </a:srgbClr>
              </a:gs>
            </a:gsLst>
            <a:lin ang="5400000"/>
          </a:gradFill>
          <a:ln w="9360">
            <a:solidFill>
              <a:srgbClr val="00cc98"/>
            </a:solidFill>
            <a:miter/>
          </a:ln>
          <a:effectLst>
            <a:outerShdw dir="5400000" dist="23000" rotWithShape="0">
              <a:srgbClr val="808080">
                <a:alpha val="35000"/>
              </a:srgbClr>
            </a:outerShdw>
          </a:effectLst>
        </p:spPr>
        <p:style>
          <a:lnRef idx="0"/>
          <a:fillRef idx="0"/>
          <a:effectRef idx="0"/>
          <a:fontRef idx="minor"/>
        </p:style>
      </p:sp>
      <p:sp>
        <p:nvSpPr>
          <p:cNvPr id="2231"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232"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233" name="TextShape 4"/>
          <p:cNvSpPr txBox="1"/>
          <p:nvPr/>
        </p:nvSpPr>
        <p:spPr>
          <a:xfrm>
            <a:off x="6553080" y="6520320"/>
            <a:ext cx="2133360" cy="364680"/>
          </a:xfrm>
          <a:prstGeom prst="rect">
            <a:avLst/>
          </a:prstGeom>
          <a:noFill/>
          <a:ln>
            <a:noFill/>
          </a:ln>
        </p:spPr>
        <p:txBody>
          <a:bodyPr anchor="ctr"/>
          <a:p>
            <a:pPr algn="r">
              <a:lnSpc>
                <a:spcPct val="100000"/>
              </a:lnSpc>
            </a:pPr>
            <a:fld id="{769926A7-613D-4101-AD65-4AEA28ADDCF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ransition spd="slow">
    <p:wipe dir="r"/>
  </p:transition>
  <p:timing>
    <p:tnLst>
      <p:par>
        <p:cTn id="103" dur="indefinite" restart="never" nodeType="tmRoot">
          <p:childTnLst>
            <p:seq>
              <p:cTn id="104" dur="indefinite" nodeType="mainSeq">
                <p:childTnLst>
                  <p:par>
                    <p:cTn id="105" nodeType="clickEffect" fill="hold">
                      <p:stCondLst>
                        <p:cond delay="0"/>
                      </p:stCondLst>
                      <p:childTnLst>
                        <p:par>
                          <p:cTn id="106" nodeType="withEffect" fill="hold">
                            <p:stCondLst>
                              <p:cond delay="0"/>
                            </p:stCondLst>
                            <p:childTnLst>
                              <p:par>
                                <p:cTn id="107" nodeType="withEffect" fill="hold" presetClass="emph" presetID="6">
                                  <p:stCondLst>
                                    <p:cond delay="0"/>
                                  </p:stCondLst>
                                  <p:childTnLst/>
                                </p:cTn>
                              </p:par>
                              <p:par>
                                <p:cTn id="108" nodeType="withEffect" fill="hold" presetClass="entr" presetID="22" presetSubtype="8">
                                  <p:stCondLst>
                                    <p:cond delay="3000"/>
                                  </p:stCondLst>
                                  <p:childTnLst>
                                    <p:set>
                                      <p:cBhvr>
                                        <p:cTn id="109" dur="1" fill="hold">
                                          <p:stCondLst>
                                            <p:cond delay="0"/>
                                          </p:stCondLst>
                                        </p:cTn>
                                        <p:tgtEl>
                                          <p:spTgt spid="2227"/>
                                        </p:tgtEl>
                                        <p:attrNameLst>
                                          <p:attrName>style.visibility</p:attrName>
                                        </p:attrNameLst>
                                      </p:cBhvr>
                                      <p:to>
                                        <p:strVal val="visible"/>
                                      </p:to>
                                    </p:set>
                                    <p:animEffect filter="wipe(left)" transition="in">
                                      <p:cBhvr additive="repl">
                                        <p:cTn id="110" dur="2000"/>
                                        <p:tgtEl>
                                          <p:spTgt spid="2227"/>
                                        </p:tgtEl>
                                      </p:cBhvr>
                                    </p:animEffect>
                                  </p:childTnLst>
                                </p:cTn>
                              </p:par>
                              <p:par>
                                <p:cTn id="111" nodeType="withEffect" fill="hold" presetClass="entr" presetID="22" presetSubtype="8">
                                  <p:stCondLst>
                                    <p:cond delay="3000"/>
                                  </p:stCondLst>
                                  <p:childTnLst>
                                    <p:set>
                                      <p:cBhvr>
                                        <p:cTn id="112" dur="1" fill="hold">
                                          <p:stCondLst>
                                            <p:cond delay="0"/>
                                          </p:stCondLst>
                                        </p:cTn>
                                        <p:tgtEl>
                                          <p:spTgt spid="2228"/>
                                        </p:tgtEl>
                                        <p:attrNameLst>
                                          <p:attrName>style.visibility</p:attrName>
                                        </p:attrNameLst>
                                      </p:cBhvr>
                                      <p:to>
                                        <p:strVal val="visible"/>
                                      </p:to>
                                    </p:set>
                                    <p:animEffect filter="wipe(left)" transition="in">
                                      <p:cBhvr additive="repl">
                                        <p:cTn id="113" dur="3000"/>
                                        <p:tgtEl>
                                          <p:spTgt spid="2228"/>
                                        </p:tgtEl>
                                      </p:cBhvr>
                                    </p:animEffect>
                                  </p:childTnLst>
                                </p:cTn>
                              </p:par>
                              <p:par>
                                <p:cTn id="114" nodeType="withEffect" fill="hold" presetClass="exit" presetID="22" presetSubtype="8">
                                  <p:stCondLst>
                                    <p:cond delay="10000"/>
                                  </p:stCondLst>
                                  <p:childTnLst>
                                    <p:animEffect filter="wipe(left)" transition="in">
                                      <p:cBhvr additive="repl">
                                        <p:cTn id="115" dur="3000"/>
                                        <p:tgtEl>
                                          <p:spTgt spid="2227"/>
                                        </p:tgtEl>
                                      </p:cBhvr>
                                    </p:animEffect>
                                    <p:set>
                                      <p:cBhvr>
                                        <p:cTn id="116" dur="1" fill="hold">
                                          <p:stCondLst>
                                            <p:cond delay="2999"/>
                                          </p:stCondLst>
                                        </p:cTn>
                                        <p:tgtEl>
                                          <p:spTgt spid="2227"/>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234" name="Picture 1" descr=""/>
          <p:cNvPicPr/>
          <p:nvPr/>
        </p:nvPicPr>
        <p:blipFill>
          <a:blip r:embed="rId1"/>
          <a:stretch/>
        </p:blipFill>
        <p:spPr>
          <a:xfrm>
            <a:off x="0" y="114480"/>
            <a:ext cx="9143640" cy="6629040"/>
          </a:xfrm>
          <a:prstGeom prst="rect">
            <a:avLst/>
          </a:prstGeom>
          <a:ln>
            <a:noFill/>
          </a:ln>
        </p:spPr>
      </p:pic>
      <p:pic>
        <p:nvPicPr>
          <p:cNvPr id="2235" name="Picture 2" descr=""/>
          <p:cNvPicPr/>
          <p:nvPr/>
        </p:nvPicPr>
        <p:blipFill>
          <a:blip r:embed="rId2"/>
          <a:stretch/>
        </p:blipFill>
        <p:spPr>
          <a:xfrm>
            <a:off x="378000" y="6246720"/>
            <a:ext cx="3392280" cy="286920"/>
          </a:xfrm>
          <a:prstGeom prst="rect">
            <a:avLst/>
          </a:prstGeom>
          <a:ln>
            <a:noFill/>
          </a:ln>
        </p:spPr>
      </p:pic>
      <p:pic>
        <p:nvPicPr>
          <p:cNvPr id="2236" name="Picture 3" descr=""/>
          <p:cNvPicPr/>
          <p:nvPr/>
        </p:nvPicPr>
        <p:blipFill>
          <a:blip r:embed="rId3"/>
          <a:stretch/>
        </p:blipFill>
        <p:spPr>
          <a:xfrm>
            <a:off x="558720" y="1903320"/>
            <a:ext cx="1995120" cy="597960"/>
          </a:xfrm>
          <a:prstGeom prst="rect">
            <a:avLst/>
          </a:prstGeom>
          <a:ln>
            <a:noFill/>
          </a:ln>
        </p:spPr>
      </p:pic>
      <p:pic>
        <p:nvPicPr>
          <p:cNvPr id="2237" name="Picture 4" descr=""/>
          <p:cNvPicPr/>
          <p:nvPr/>
        </p:nvPicPr>
        <p:blipFill>
          <a:blip r:embed="rId4"/>
          <a:stretch/>
        </p:blipFill>
        <p:spPr>
          <a:xfrm>
            <a:off x="2184480" y="1378080"/>
            <a:ext cx="1211040" cy="887040"/>
          </a:xfrm>
          <a:prstGeom prst="rect">
            <a:avLst/>
          </a:prstGeom>
          <a:ln>
            <a:noFill/>
          </a:ln>
        </p:spPr>
      </p:pic>
      <p:sp>
        <p:nvSpPr>
          <p:cNvPr id="2238" name="CustomShape 1"/>
          <p:cNvSpPr/>
          <p:nvPr/>
        </p:nvSpPr>
        <p:spPr>
          <a:xfrm>
            <a:off x="0" y="120600"/>
            <a:ext cx="9143640" cy="6646680"/>
          </a:xfrm>
          <a:prstGeom prst="rect">
            <a:avLst/>
          </a:prstGeom>
          <a:gradFill>
            <a:gsLst>
              <a:gs pos="0">
                <a:srgbClr val="85ffdb">
                  <a:alpha val="0"/>
                </a:srgbClr>
              </a:gs>
              <a:gs pos="100000">
                <a:srgbClr val="00eba8">
                  <a:alpha val="0"/>
                </a:srgbClr>
              </a:gs>
            </a:gsLst>
            <a:lin ang="5400000"/>
          </a:gradFill>
          <a:ln w="9360">
            <a:solidFill>
              <a:srgbClr val="00cc98"/>
            </a:solidFill>
            <a:miter/>
          </a:ln>
          <a:effectLst>
            <a:outerShdw dir="5400000" dist="23000" rotWithShape="0">
              <a:srgbClr val="808080">
                <a:alpha val="35000"/>
              </a:srgbClr>
            </a:outerShdw>
          </a:effectLst>
        </p:spPr>
        <p:style>
          <a:lnRef idx="0"/>
          <a:fillRef idx="0"/>
          <a:effectRef idx="0"/>
          <a:fontRef idx="minor"/>
        </p:style>
      </p:sp>
      <p:sp>
        <p:nvSpPr>
          <p:cNvPr id="2239"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240"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241" name="TextShape 4"/>
          <p:cNvSpPr txBox="1"/>
          <p:nvPr/>
        </p:nvSpPr>
        <p:spPr>
          <a:xfrm>
            <a:off x="6553080" y="6520320"/>
            <a:ext cx="2133360" cy="364680"/>
          </a:xfrm>
          <a:prstGeom prst="rect">
            <a:avLst/>
          </a:prstGeom>
          <a:noFill/>
          <a:ln>
            <a:noFill/>
          </a:ln>
        </p:spPr>
        <p:txBody>
          <a:bodyPr anchor="ctr"/>
          <a:p>
            <a:pPr algn="r">
              <a:lnSpc>
                <a:spcPct val="100000"/>
              </a:lnSpc>
            </a:pPr>
            <a:fld id="{2F1B6149-50B5-423A-A9AB-BFD73C7DD1FD}"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ransition spd="slow">
    <p:wipe dir="r"/>
  </p:transition>
  <p:timing>
    <p:tnLst>
      <p:par>
        <p:cTn id="117" dur="indefinite" restart="never" nodeType="tmRoot">
          <p:childTnLst>
            <p:seq>
              <p:cTn id="118" dur="indefinite" nodeType="mainSeq">
                <p:childTnLst>
                  <p:par>
                    <p:cTn id="119" nodeType="clickEffect" fill="hold">
                      <p:stCondLst>
                        <p:cond delay="0"/>
                      </p:stCondLst>
                      <p:childTnLst>
                        <p:par>
                          <p:cTn id="120" nodeType="withEffect" fill="hold">
                            <p:stCondLst>
                              <p:cond delay="0"/>
                            </p:stCondLst>
                            <p:childTnLst>
                              <p:par>
                                <p:cTn id="121" nodeType="withEffect" fill="hold" presetClass="emph" presetID="6">
                                  <p:stCondLst>
                                    <p:cond delay="0"/>
                                  </p:stCondLst>
                                  <p:childTnLst/>
                                </p:cTn>
                              </p:par>
                              <p:par>
                                <p:cTn id="122" nodeType="withEffect" fill="hold" presetClass="entr" presetID="22" presetSubtype="8">
                                  <p:stCondLst>
                                    <p:cond delay="3000"/>
                                  </p:stCondLst>
                                  <p:childTnLst>
                                    <p:set>
                                      <p:cBhvr>
                                        <p:cTn id="123" dur="1" fill="hold">
                                          <p:stCondLst>
                                            <p:cond delay="0"/>
                                          </p:stCondLst>
                                        </p:cTn>
                                        <p:tgtEl>
                                          <p:spTgt spid="2236"/>
                                        </p:tgtEl>
                                        <p:attrNameLst>
                                          <p:attrName>style.visibility</p:attrName>
                                        </p:attrNameLst>
                                      </p:cBhvr>
                                      <p:to>
                                        <p:strVal val="visible"/>
                                      </p:to>
                                    </p:set>
                                    <p:animEffect filter="wipe(left)" transition="in">
                                      <p:cBhvr additive="repl">
                                        <p:cTn id="124" dur="3000"/>
                                        <p:tgtEl>
                                          <p:spTgt spid="2236"/>
                                        </p:tgtEl>
                                      </p:cBhvr>
                                    </p:animEffect>
                                  </p:childTnLst>
                                </p:cTn>
                              </p:par>
                              <p:par>
                                <p:cTn id="125" nodeType="withEffect" fill="hold" presetClass="entr" presetID="22" presetSubtype="8">
                                  <p:stCondLst>
                                    <p:cond delay="5000"/>
                                  </p:stCondLst>
                                  <p:childTnLst>
                                    <p:set>
                                      <p:cBhvr>
                                        <p:cTn id="126" dur="1" fill="hold">
                                          <p:stCondLst>
                                            <p:cond delay="0"/>
                                          </p:stCondLst>
                                        </p:cTn>
                                        <p:tgtEl>
                                          <p:spTgt spid="2237"/>
                                        </p:tgtEl>
                                        <p:attrNameLst>
                                          <p:attrName>style.visibility</p:attrName>
                                        </p:attrNameLst>
                                      </p:cBhvr>
                                      <p:to>
                                        <p:strVal val="visible"/>
                                      </p:to>
                                    </p:set>
                                    <p:animEffect filter="wipe(left)" transition="in">
                                      <p:cBhvr additive="repl">
                                        <p:cTn id="127" dur="2000"/>
                                        <p:tgtEl>
                                          <p:spTgt spid="2237"/>
                                        </p:tgtEl>
                                      </p:cBhvr>
                                    </p:animEffect>
                                  </p:childTnLst>
                                </p:cTn>
                              </p:par>
                              <p:par>
                                <p:cTn id="128" nodeType="withEffect" fill="hold" presetClass="exit" presetID="22" presetSubtype="8">
                                  <p:stCondLst>
                                    <p:cond delay="10000"/>
                                  </p:stCondLst>
                                  <p:childTnLst>
                                    <p:animEffect filter="wipe(left)" transition="in">
                                      <p:cBhvr additive="repl">
                                        <p:cTn id="129" dur="2000"/>
                                        <p:tgtEl>
                                          <p:spTgt spid="2236"/>
                                        </p:tgtEl>
                                      </p:cBhvr>
                                    </p:animEffect>
                                    <p:set>
                                      <p:cBhvr>
                                        <p:cTn id="130" dur="1" fill="hold">
                                          <p:stCondLst>
                                            <p:cond delay="1999"/>
                                          </p:stCondLst>
                                        </p:cTn>
                                        <p:tgtEl>
                                          <p:spTgt spid="2236"/>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242" name="Picture 1" descr=""/>
          <p:cNvPicPr/>
          <p:nvPr/>
        </p:nvPicPr>
        <p:blipFill>
          <a:blip r:embed="rId1"/>
          <a:stretch/>
        </p:blipFill>
        <p:spPr>
          <a:xfrm>
            <a:off x="0" y="114480"/>
            <a:ext cx="9143640" cy="6629040"/>
          </a:xfrm>
          <a:prstGeom prst="rect">
            <a:avLst/>
          </a:prstGeom>
          <a:ln>
            <a:noFill/>
          </a:ln>
        </p:spPr>
      </p:pic>
      <p:pic>
        <p:nvPicPr>
          <p:cNvPr id="2243" name="Picture 2" descr=""/>
          <p:cNvPicPr/>
          <p:nvPr/>
        </p:nvPicPr>
        <p:blipFill>
          <a:blip r:embed="rId2"/>
          <a:stretch/>
        </p:blipFill>
        <p:spPr>
          <a:xfrm>
            <a:off x="4579920" y="6262560"/>
            <a:ext cx="1350720" cy="232920"/>
          </a:xfrm>
          <a:prstGeom prst="rect">
            <a:avLst/>
          </a:prstGeom>
          <a:ln>
            <a:noFill/>
          </a:ln>
        </p:spPr>
      </p:pic>
      <p:pic>
        <p:nvPicPr>
          <p:cNvPr id="2244" name="Picture 3" descr=""/>
          <p:cNvPicPr/>
          <p:nvPr/>
        </p:nvPicPr>
        <p:blipFill>
          <a:blip r:embed="rId3"/>
          <a:stretch/>
        </p:blipFill>
        <p:spPr>
          <a:xfrm>
            <a:off x="490680" y="1812960"/>
            <a:ext cx="1184040" cy="736200"/>
          </a:xfrm>
          <a:prstGeom prst="rect">
            <a:avLst/>
          </a:prstGeom>
          <a:ln>
            <a:noFill/>
          </a:ln>
        </p:spPr>
      </p:pic>
      <p:pic>
        <p:nvPicPr>
          <p:cNvPr id="2245" name="Picture 4" descr=""/>
          <p:cNvPicPr/>
          <p:nvPr/>
        </p:nvPicPr>
        <p:blipFill>
          <a:blip r:embed="rId4"/>
          <a:stretch/>
        </p:blipFill>
        <p:spPr>
          <a:xfrm>
            <a:off x="1609560" y="1622520"/>
            <a:ext cx="348840" cy="318600"/>
          </a:xfrm>
          <a:prstGeom prst="rect">
            <a:avLst/>
          </a:prstGeom>
          <a:ln>
            <a:noFill/>
          </a:ln>
        </p:spPr>
      </p:pic>
      <p:sp>
        <p:nvSpPr>
          <p:cNvPr id="2246" name="CustomShape 1"/>
          <p:cNvSpPr/>
          <p:nvPr/>
        </p:nvSpPr>
        <p:spPr>
          <a:xfrm>
            <a:off x="0" y="120600"/>
            <a:ext cx="9143640" cy="6646680"/>
          </a:xfrm>
          <a:prstGeom prst="rect">
            <a:avLst/>
          </a:prstGeom>
          <a:gradFill>
            <a:gsLst>
              <a:gs pos="0">
                <a:srgbClr val="85ffdb">
                  <a:alpha val="0"/>
                </a:srgbClr>
              </a:gs>
              <a:gs pos="100000">
                <a:srgbClr val="00eba8">
                  <a:alpha val="0"/>
                </a:srgbClr>
              </a:gs>
            </a:gsLst>
            <a:lin ang="5400000"/>
          </a:gradFill>
          <a:ln w="9360">
            <a:solidFill>
              <a:srgbClr val="00cc98"/>
            </a:solidFill>
            <a:miter/>
          </a:ln>
          <a:effectLst>
            <a:outerShdw dir="5400000" dist="23000" rotWithShape="0">
              <a:srgbClr val="808080">
                <a:alpha val="35000"/>
              </a:srgbClr>
            </a:outerShdw>
          </a:effectLst>
        </p:spPr>
        <p:style>
          <a:lnRef idx="0"/>
          <a:fillRef idx="0"/>
          <a:effectRef idx="0"/>
          <a:fontRef idx="minor"/>
        </p:style>
      </p:sp>
      <p:sp>
        <p:nvSpPr>
          <p:cNvPr id="2247"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2248"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2249" name="TextShape 4"/>
          <p:cNvSpPr txBox="1"/>
          <p:nvPr/>
        </p:nvSpPr>
        <p:spPr>
          <a:xfrm>
            <a:off x="6553080" y="6520320"/>
            <a:ext cx="2133360" cy="364680"/>
          </a:xfrm>
          <a:prstGeom prst="rect">
            <a:avLst/>
          </a:prstGeom>
          <a:noFill/>
          <a:ln>
            <a:noFill/>
          </a:ln>
        </p:spPr>
        <p:txBody>
          <a:bodyPr anchor="ctr"/>
          <a:p>
            <a:pPr algn="r">
              <a:lnSpc>
                <a:spcPct val="100000"/>
              </a:lnSpc>
            </a:pPr>
            <a:fld id="{5B13A42E-3D4F-4E33-86EE-4980BCA7D5E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ransition spd="slow">
    <p:wipe dir="r"/>
  </p:transition>
  <p:timing>
    <p:tnLst>
      <p:par>
        <p:cTn id="131" dur="indefinite" restart="never" nodeType="tmRoot">
          <p:childTnLst>
            <p:seq>
              <p:cTn id="132" dur="indefinite" nodeType="mainSeq">
                <p:childTnLst>
                  <p:par>
                    <p:cTn id="133" nodeType="clickEffect" fill="hold">
                      <p:stCondLst>
                        <p:cond delay="0"/>
                      </p:stCondLst>
                      <p:childTnLst>
                        <p:par>
                          <p:cTn id="134" nodeType="withEffect" fill="hold">
                            <p:stCondLst>
                              <p:cond delay="0"/>
                            </p:stCondLst>
                            <p:childTnLst>
                              <p:par>
                                <p:cTn id="135" nodeType="withEffect" fill="hold" presetClass="emph" presetID="6">
                                  <p:stCondLst>
                                    <p:cond delay="0"/>
                                  </p:stCondLst>
                                  <p:childTnLst/>
                                </p:cTn>
                              </p:par>
                              <p:par>
                                <p:cTn id="136" nodeType="withEffect" fill="hold" presetClass="entr" presetID="22" presetSubtype="8">
                                  <p:stCondLst>
                                    <p:cond delay="3000"/>
                                  </p:stCondLst>
                                  <p:childTnLst>
                                    <p:set>
                                      <p:cBhvr>
                                        <p:cTn id="137" dur="1" fill="hold">
                                          <p:stCondLst>
                                            <p:cond delay="0"/>
                                          </p:stCondLst>
                                        </p:cTn>
                                        <p:tgtEl>
                                          <p:spTgt spid="2244"/>
                                        </p:tgtEl>
                                        <p:attrNameLst>
                                          <p:attrName>style.visibility</p:attrName>
                                        </p:attrNameLst>
                                      </p:cBhvr>
                                      <p:to>
                                        <p:strVal val="visible"/>
                                      </p:to>
                                    </p:set>
                                    <p:animEffect filter="wipe(left)" transition="in">
                                      <p:cBhvr additive="repl">
                                        <p:cTn id="138" dur="3000"/>
                                        <p:tgtEl>
                                          <p:spTgt spid="2244"/>
                                        </p:tgtEl>
                                      </p:cBhvr>
                                    </p:animEffect>
                                  </p:childTnLst>
                                </p:cTn>
                              </p:par>
                              <p:par>
                                <p:cTn id="139" nodeType="withEffect" fill="hold" presetClass="entr" presetID="22" presetSubtype="8">
                                  <p:stCondLst>
                                    <p:cond delay="6000"/>
                                  </p:stCondLst>
                                  <p:childTnLst>
                                    <p:set>
                                      <p:cBhvr>
                                        <p:cTn id="140" dur="1" fill="hold">
                                          <p:stCondLst>
                                            <p:cond delay="0"/>
                                          </p:stCondLst>
                                        </p:cTn>
                                        <p:tgtEl>
                                          <p:spTgt spid="2245"/>
                                        </p:tgtEl>
                                        <p:attrNameLst>
                                          <p:attrName>style.visibility</p:attrName>
                                        </p:attrNameLst>
                                      </p:cBhvr>
                                      <p:to>
                                        <p:strVal val="visible"/>
                                      </p:to>
                                    </p:set>
                                    <p:animEffect filter="wipe(left)" transition="in">
                                      <p:cBhvr additive="repl">
                                        <p:cTn id="141" dur="1000"/>
                                        <p:tgtEl>
                                          <p:spTgt spid="2245"/>
                                        </p:tgtEl>
                                      </p:cBhvr>
                                    </p:animEffect>
                                  </p:childTnLst>
                                </p:cTn>
                              </p:par>
                              <p:par>
                                <p:cTn id="142" nodeType="withEffect" fill="hold" presetClass="exit" presetID="22" presetSubtype="8">
                                  <p:stCondLst>
                                    <p:cond delay="10000"/>
                                  </p:stCondLst>
                                  <p:childTnLst>
                                    <p:animEffect filter="wipe(left)" transition="in">
                                      <p:cBhvr additive="repl">
                                        <p:cTn id="143" dur="2000"/>
                                        <p:tgtEl>
                                          <p:spTgt spid="2244"/>
                                        </p:tgtEl>
                                      </p:cBhvr>
                                    </p:animEffect>
                                    <p:set>
                                      <p:cBhvr>
                                        <p:cTn id="144" dur="1" fill="hold">
                                          <p:stCondLst>
                                            <p:cond delay="1999"/>
                                          </p:stCondLst>
                                        </p:cTn>
                                        <p:tgtEl>
                                          <p:spTgt spid="2244"/>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9" name="TextShape 1"/>
          <p:cNvSpPr txBox="1"/>
          <p:nvPr/>
        </p:nvSpPr>
        <p:spPr>
          <a:xfrm>
            <a:off x="1115640" y="1834560"/>
            <a:ext cx="7416360" cy="4402440"/>
          </a:xfrm>
          <a:prstGeom prst="rect">
            <a:avLst/>
          </a:prstGeom>
          <a:noFill/>
          <a:ln>
            <a:noFill/>
          </a:ln>
        </p:spPr>
        <p:txBody>
          <a:bodyPr/>
          <a:p>
            <a:pPr>
              <a:lnSpc>
                <a:spcPct val="100000"/>
              </a:lnSpc>
            </a:pPr>
            <a:r>
              <a:rPr lang="en-US" sz="2000" spc="-1" strike="noStrike">
                <a:solidFill>
                  <a:srgbClr val="000000"/>
                </a:solidFill>
                <a:uFill>
                  <a:solidFill>
                    <a:srgbClr val="ffffff"/>
                  </a:solidFill>
                </a:uFill>
                <a:latin typeface="Gill Sans"/>
              </a:rPr>
              <a:t>OUTLINE</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Particle Detector Challenges at LHC</a:t>
            </a:r>
            <a:endParaRPr lang="en-US" sz="3200" spc="-1" strike="noStrike">
              <a:solidFill>
                <a:srgbClr val="000000"/>
              </a:solidFill>
              <a:uFill>
                <a:solidFill>
                  <a:srgbClr val="ffffff"/>
                </a:solidFill>
              </a:uFill>
              <a:latin typeface="Gill Sans"/>
            </a:endParaRPr>
          </a:p>
          <a:p>
            <a:pPr marL="901800" indent="-279000">
              <a:lnSpc>
                <a:spcPct val="100000"/>
              </a:lnSpc>
              <a:buClr>
                <a:srgbClr val="800000"/>
              </a:buClr>
              <a:buFont typeface="Calibri"/>
              <a:buAutoNum type="arabicPeriod"/>
            </a:pPr>
            <a:r>
              <a:rPr b="1" lang="en-US" sz="2400" spc="-1" strike="noStrike">
                <a:solidFill>
                  <a:srgbClr val="800000"/>
                </a:solidFill>
                <a:uFill>
                  <a:solidFill>
                    <a:srgbClr val="ffffff"/>
                  </a:solidFill>
                </a:uFill>
                <a:latin typeface="Gill Sans"/>
              </a:rPr>
              <a:t>Interactions of Particles with Matter</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Detector Technologies</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How HEP Experiments Work</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Detector R&amp;D Trends</a:t>
            </a:r>
            <a:endParaRPr lang="en-US" sz="3200" spc="-1" strike="noStrike">
              <a:solidFill>
                <a:srgbClr val="000000"/>
              </a:solidFill>
              <a:uFill>
                <a:solidFill>
                  <a:srgbClr val="ffffff"/>
                </a:solidFill>
              </a:uFill>
              <a:latin typeface="Gill Sans"/>
            </a:endParaRPr>
          </a:p>
        </p:txBody>
      </p:sp>
      <p:sp>
        <p:nvSpPr>
          <p:cNvPr id="580"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81" name="TextShape 3"/>
          <p:cNvSpPr txBox="1"/>
          <p:nvPr/>
        </p:nvSpPr>
        <p:spPr>
          <a:xfrm>
            <a:off x="1259640" y="3240"/>
            <a:ext cx="634680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Particle Detectors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582"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83" name="TextShape 5"/>
          <p:cNvSpPr txBox="1"/>
          <p:nvPr/>
        </p:nvSpPr>
        <p:spPr>
          <a:xfrm>
            <a:off x="6553080" y="6520320"/>
            <a:ext cx="2133360" cy="364680"/>
          </a:xfrm>
          <a:prstGeom prst="rect">
            <a:avLst/>
          </a:prstGeom>
          <a:noFill/>
          <a:ln>
            <a:noFill/>
          </a:ln>
        </p:spPr>
        <p:txBody>
          <a:bodyPr anchor="ctr"/>
          <a:p>
            <a:pPr algn="r">
              <a:lnSpc>
                <a:spcPct val="100000"/>
              </a:lnSpc>
            </a:pPr>
            <a:fld id="{51574397-DC99-4AE4-A42C-A9202D512EAF}"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4"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85" name="TextShape 2"/>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Interactions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586" name="Picture 12" descr=""/>
          <p:cNvPicPr/>
          <p:nvPr/>
        </p:nvPicPr>
        <p:blipFill>
          <a:blip r:embed="rId1"/>
          <a:stretch/>
        </p:blipFill>
        <p:spPr>
          <a:xfrm>
            <a:off x="102240" y="1175040"/>
            <a:ext cx="4846320" cy="4701600"/>
          </a:xfrm>
          <a:prstGeom prst="rect">
            <a:avLst/>
          </a:prstGeom>
          <a:ln>
            <a:noFill/>
          </a:ln>
        </p:spPr>
      </p:pic>
      <p:pic>
        <p:nvPicPr>
          <p:cNvPr id="587" name="Picture 10" descr=""/>
          <p:cNvPicPr/>
          <p:nvPr/>
        </p:nvPicPr>
        <p:blipFill>
          <a:blip r:embed="rId2"/>
          <a:stretch/>
        </p:blipFill>
        <p:spPr>
          <a:xfrm>
            <a:off x="3839400" y="4437000"/>
            <a:ext cx="5427360" cy="2139840"/>
          </a:xfrm>
          <a:prstGeom prst="rect">
            <a:avLst/>
          </a:prstGeom>
          <a:ln>
            <a:noFill/>
          </a:ln>
        </p:spPr>
      </p:pic>
      <p:sp>
        <p:nvSpPr>
          <p:cNvPr id="588"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89" name="TextShape 4"/>
          <p:cNvSpPr txBox="1"/>
          <p:nvPr/>
        </p:nvSpPr>
        <p:spPr>
          <a:xfrm>
            <a:off x="6553080" y="6520320"/>
            <a:ext cx="2133360" cy="364680"/>
          </a:xfrm>
          <a:prstGeom prst="rect">
            <a:avLst/>
          </a:prstGeom>
          <a:noFill/>
          <a:ln>
            <a:noFill/>
          </a:ln>
        </p:spPr>
        <p:txBody>
          <a:bodyPr anchor="ctr"/>
          <a:p>
            <a:pPr algn="r">
              <a:lnSpc>
                <a:spcPct val="100000"/>
              </a:lnSpc>
            </a:pPr>
            <a:fld id="{36218FC3-9804-45E3-8A31-8214F3EB362B}"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0" name="TextShape 1"/>
          <p:cNvSpPr txBox="1"/>
          <p:nvPr/>
        </p:nvSpPr>
        <p:spPr>
          <a:xfrm>
            <a:off x="457200" y="639936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 Capeans</a:t>
            </a:r>
            <a:endParaRPr lang="en-US" sz="1400" spc="-1" strike="noStrike">
              <a:solidFill>
                <a:srgbClr val="000000"/>
              </a:solidFill>
              <a:uFill>
                <a:solidFill>
                  <a:srgbClr val="ffffff"/>
                </a:solidFill>
              </a:uFill>
              <a:latin typeface="Times New Roman"/>
            </a:endParaRPr>
          </a:p>
        </p:txBody>
      </p:sp>
      <p:sp>
        <p:nvSpPr>
          <p:cNvPr id="591" name="TextShape 2"/>
          <p:cNvSpPr txBox="1"/>
          <p:nvPr/>
        </p:nvSpPr>
        <p:spPr>
          <a:xfrm>
            <a:off x="3124080" y="639936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10/7/2015</a:t>
            </a:r>
            <a:endParaRPr lang="en-US" sz="1400" spc="-1" strike="noStrike">
              <a:solidFill>
                <a:srgbClr val="000000"/>
              </a:solidFill>
              <a:uFill>
                <a:solidFill>
                  <a:srgbClr val="ffffff"/>
                </a:solidFill>
              </a:uFill>
              <a:latin typeface="Times New Roman"/>
            </a:endParaRPr>
          </a:p>
        </p:txBody>
      </p:sp>
      <p:sp>
        <p:nvSpPr>
          <p:cNvPr id="592" name="TextShape 3"/>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Forces VS Distance</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593" name="Picture 7" descr=""/>
          <p:cNvPicPr/>
          <p:nvPr/>
        </p:nvPicPr>
        <p:blipFill>
          <a:blip r:embed="rId1"/>
          <a:stretch/>
        </p:blipFill>
        <p:spPr>
          <a:xfrm>
            <a:off x="3240" y="1365120"/>
            <a:ext cx="9292680" cy="5447880"/>
          </a:xfrm>
          <a:prstGeom prst="rect">
            <a:avLst/>
          </a:prstGeom>
          <a:ln w="9360">
            <a:noFill/>
          </a:ln>
        </p:spPr>
      </p:pic>
      <p:sp>
        <p:nvSpPr>
          <p:cNvPr id="594" name="Line 4"/>
          <p:cNvSpPr/>
          <p:nvPr/>
        </p:nvSpPr>
        <p:spPr>
          <a:xfrm>
            <a:off x="914400" y="1936440"/>
            <a:ext cx="3567600" cy="1371600"/>
          </a:xfrm>
          <a:prstGeom prst="line">
            <a:avLst/>
          </a:prstGeom>
          <a:ln w="38160">
            <a:solidFill>
              <a:srgbClr val="800000"/>
            </a:solidFill>
            <a:round/>
          </a:ln>
        </p:spPr>
        <p:style>
          <a:lnRef idx="2">
            <a:schemeClr val="accent1"/>
          </a:lnRef>
          <a:fillRef idx="0">
            <a:schemeClr val="accent1"/>
          </a:fillRef>
          <a:effectRef idx="1">
            <a:schemeClr val="accent1"/>
          </a:effectRef>
          <a:fontRef idx="minor"/>
        </p:style>
      </p:sp>
      <p:sp>
        <p:nvSpPr>
          <p:cNvPr id="595" name="Line 5"/>
          <p:cNvSpPr/>
          <p:nvPr/>
        </p:nvSpPr>
        <p:spPr>
          <a:xfrm>
            <a:off x="902520" y="4558320"/>
            <a:ext cx="3591000" cy="1309320"/>
          </a:xfrm>
          <a:prstGeom prst="line">
            <a:avLst/>
          </a:prstGeom>
          <a:ln w="38160">
            <a:solidFill>
              <a:srgbClr val="0000ff"/>
            </a:solidFill>
            <a:round/>
          </a:ln>
        </p:spPr>
        <p:style>
          <a:lnRef idx="2">
            <a:schemeClr val="accent1"/>
          </a:lnRef>
          <a:fillRef idx="0">
            <a:schemeClr val="accent1"/>
          </a:fillRef>
          <a:effectRef idx="1">
            <a:schemeClr val="accent1"/>
          </a:effectRef>
          <a:fontRef idx="minor"/>
        </p:style>
      </p:sp>
      <p:sp>
        <p:nvSpPr>
          <p:cNvPr id="596" name="CustomShape 6"/>
          <p:cNvSpPr/>
          <p:nvPr/>
        </p:nvSpPr>
        <p:spPr>
          <a:xfrm>
            <a:off x="901800" y="1834920"/>
            <a:ext cx="1542600" cy="4051080"/>
          </a:xfrm>
          <a:custGeom>
            <a:avLst/>
            <a:gdLst/>
            <a:ahLst/>
            <a:rect l="l" t="t" r="r" b="b"/>
            <a:pathLst>
              <a:path w="1543050" h="4051300">
                <a:moveTo>
                  <a:pt x="0" y="0"/>
                </a:moveTo>
                <a:cubicBezTo>
                  <a:pt x="536575" y="166158"/>
                  <a:pt x="1073150" y="332317"/>
                  <a:pt x="1308100" y="419100"/>
                </a:cubicBezTo>
                <a:cubicBezTo>
                  <a:pt x="1543050" y="505883"/>
                  <a:pt x="1388533" y="482600"/>
                  <a:pt x="1409700" y="520700"/>
                </a:cubicBezTo>
                <a:cubicBezTo>
                  <a:pt x="1430867" y="558800"/>
                  <a:pt x="1435100" y="647700"/>
                  <a:pt x="1435100" y="647700"/>
                </a:cubicBezTo>
                <a:lnTo>
                  <a:pt x="1435100" y="647700"/>
                </a:lnTo>
                <a:lnTo>
                  <a:pt x="1397000" y="4051300"/>
                </a:lnTo>
              </a:path>
            </a:pathLst>
          </a:custGeom>
          <a:noFill/>
          <a:ln w="38160">
            <a:solidFill>
              <a:srgbClr val="008000"/>
            </a:solidFill>
            <a:roun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597" name="CustomShape 7"/>
          <p:cNvSpPr/>
          <p:nvPr/>
        </p:nvSpPr>
        <p:spPr>
          <a:xfrm>
            <a:off x="939960" y="1936440"/>
            <a:ext cx="346680" cy="609120"/>
          </a:xfrm>
          <a:custGeom>
            <a:avLst/>
            <a:gdLst/>
            <a:ahLst/>
            <a:rect l="l" t="t" r="r" b="b"/>
            <a:pathLst>
              <a:path w="347133" h="609600">
                <a:moveTo>
                  <a:pt x="0" y="0"/>
                </a:moveTo>
                <a:cubicBezTo>
                  <a:pt x="86783" y="28575"/>
                  <a:pt x="173567" y="57150"/>
                  <a:pt x="228600" y="114300"/>
                </a:cubicBezTo>
                <a:cubicBezTo>
                  <a:pt x="283633" y="171450"/>
                  <a:pt x="313267" y="260350"/>
                  <a:pt x="330200" y="342900"/>
                </a:cubicBezTo>
                <a:cubicBezTo>
                  <a:pt x="347133" y="425450"/>
                  <a:pt x="330200" y="609600"/>
                  <a:pt x="330200" y="609600"/>
                </a:cubicBezTo>
              </a:path>
            </a:pathLst>
          </a:custGeom>
          <a:noFill/>
          <a:ln w="38160">
            <a:solidFill>
              <a:srgbClr val="ff6600"/>
            </a:solidFill>
            <a:roun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598" name="Line 8"/>
          <p:cNvSpPr/>
          <p:nvPr/>
        </p:nvSpPr>
        <p:spPr>
          <a:xfrm flipH="1">
            <a:off x="1218960" y="2498760"/>
            <a:ext cx="60120" cy="3339360"/>
          </a:xfrm>
          <a:prstGeom prst="line">
            <a:avLst/>
          </a:prstGeom>
          <a:ln w="38160">
            <a:solidFill>
              <a:srgbClr val="ff6600"/>
            </a:solidFill>
            <a:round/>
          </a:ln>
        </p:spPr>
        <p:style>
          <a:lnRef idx="2">
            <a:schemeClr val="accent1"/>
          </a:lnRef>
          <a:fillRef idx="0">
            <a:schemeClr val="accent1"/>
          </a:fillRef>
          <a:effectRef idx="1">
            <a:schemeClr val="accent1"/>
          </a:effectRef>
          <a:fontRef idx="minor"/>
        </p:style>
      </p:sp>
      <p:sp>
        <p:nvSpPr>
          <p:cNvPr id="599" name="CustomShape 9"/>
          <p:cNvSpPr/>
          <p:nvPr/>
        </p:nvSpPr>
        <p:spPr>
          <a:xfrm>
            <a:off x="3495600" y="2362680"/>
            <a:ext cx="986040" cy="366120"/>
          </a:xfrm>
          <a:prstGeom prst="rect">
            <a:avLst/>
          </a:prstGeom>
          <a:solidFill>
            <a:srgbClr val="ffffff"/>
          </a:solidFill>
          <a:ln>
            <a:noFill/>
          </a:ln>
        </p:spPr>
        <p:style>
          <a:lnRef idx="0"/>
          <a:fillRef idx="0"/>
          <a:effectRef idx="0"/>
          <a:fontRef idx="minor"/>
        </p:style>
        <p:txBody>
          <a:bodyPr/>
          <a:p>
            <a:pPr>
              <a:lnSpc>
                <a:spcPct val="100000"/>
              </a:lnSpc>
            </a:pPr>
            <a:r>
              <a:rPr b="1" lang="en-US" sz="1800" spc="-1" strike="noStrike">
                <a:solidFill>
                  <a:srgbClr val="800000"/>
                </a:solidFill>
                <a:uFill>
                  <a:solidFill>
                    <a:srgbClr val="ffffff"/>
                  </a:solidFill>
                </a:uFill>
                <a:latin typeface="Calibri"/>
              </a:rPr>
              <a:t>EM</a:t>
            </a:r>
            <a:endParaRPr lang="en-US" sz="1800" spc="-1" strike="noStrike">
              <a:solidFill>
                <a:srgbClr val="000000"/>
              </a:solidFill>
              <a:uFill>
                <a:solidFill>
                  <a:srgbClr val="ffffff"/>
                </a:solidFill>
              </a:uFill>
              <a:latin typeface="Arial"/>
            </a:endParaRPr>
          </a:p>
        </p:txBody>
      </p:sp>
      <p:sp>
        <p:nvSpPr>
          <p:cNvPr id="600" name="CustomShape 10"/>
          <p:cNvSpPr/>
          <p:nvPr/>
        </p:nvSpPr>
        <p:spPr>
          <a:xfrm>
            <a:off x="2509200" y="1751760"/>
            <a:ext cx="986040" cy="639720"/>
          </a:xfrm>
          <a:prstGeom prst="rect">
            <a:avLst/>
          </a:prstGeom>
          <a:solidFill>
            <a:srgbClr val="ffffff"/>
          </a:solidFill>
          <a:ln>
            <a:noFill/>
          </a:ln>
        </p:spPr>
        <p:style>
          <a:lnRef idx="0"/>
          <a:fillRef idx="0"/>
          <a:effectRef idx="0"/>
          <a:fontRef idx="minor"/>
        </p:style>
        <p:txBody>
          <a:bodyPr/>
          <a:p>
            <a:pPr>
              <a:lnSpc>
                <a:spcPct val="100000"/>
              </a:lnSpc>
            </a:pPr>
            <a:r>
              <a:rPr b="1" lang="en-US" sz="1800" spc="-1" strike="noStrike">
                <a:solidFill>
                  <a:srgbClr val="008000"/>
                </a:solidFill>
                <a:uFill>
                  <a:solidFill>
                    <a:srgbClr val="ffffff"/>
                  </a:solidFill>
                </a:uFill>
                <a:latin typeface="Calibri"/>
              </a:rPr>
              <a:t>Strong</a:t>
            </a:r>
            <a:endParaRPr lang="en-US" sz="1800" spc="-1" strike="noStrike">
              <a:solidFill>
                <a:srgbClr val="000000"/>
              </a:solidFill>
              <a:uFill>
                <a:solidFill>
                  <a:srgbClr val="ffffff"/>
                </a:solidFill>
              </a:uFill>
              <a:latin typeface="Arial"/>
            </a:endParaRPr>
          </a:p>
        </p:txBody>
      </p:sp>
      <p:sp>
        <p:nvSpPr>
          <p:cNvPr id="601" name="CustomShape 11"/>
          <p:cNvSpPr/>
          <p:nvPr/>
        </p:nvSpPr>
        <p:spPr>
          <a:xfrm>
            <a:off x="1523880" y="3765240"/>
            <a:ext cx="698040" cy="577800"/>
          </a:xfrm>
          <a:prstGeom prst="rect">
            <a:avLst/>
          </a:prstGeom>
          <a:solidFill>
            <a:srgbClr val="ffffff"/>
          </a:solidFill>
          <a:ln>
            <a:noFill/>
          </a:ln>
        </p:spPr>
        <p:style>
          <a:lnRef idx="0"/>
          <a:fillRef idx="0"/>
          <a:effectRef idx="0"/>
          <a:fontRef idx="minor"/>
        </p:style>
        <p:txBody>
          <a:bodyPr/>
          <a:p>
            <a:pPr>
              <a:lnSpc>
                <a:spcPct val="100000"/>
              </a:lnSpc>
            </a:pPr>
            <a:r>
              <a:rPr b="1" lang="en-US" sz="1600" spc="-1" strike="noStrike">
                <a:solidFill>
                  <a:srgbClr val="ff6600"/>
                </a:solidFill>
                <a:uFill>
                  <a:solidFill>
                    <a:srgbClr val="ffffff"/>
                  </a:solidFill>
                </a:uFill>
                <a:latin typeface="Calibri"/>
              </a:rPr>
              <a:t>Weak</a:t>
            </a:r>
            <a:endParaRPr lang="en-US" sz="1800" spc="-1" strike="noStrike">
              <a:solidFill>
                <a:srgbClr val="000000"/>
              </a:solidFill>
              <a:uFill>
                <a:solidFill>
                  <a:srgbClr val="ffffff"/>
                </a:solidFill>
              </a:uFill>
              <a:latin typeface="Arial"/>
            </a:endParaRPr>
          </a:p>
        </p:txBody>
      </p:sp>
      <p:sp>
        <p:nvSpPr>
          <p:cNvPr id="602" name="CustomShape 12"/>
          <p:cNvSpPr/>
          <p:nvPr/>
        </p:nvSpPr>
        <p:spPr>
          <a:xfrm>
            <a:off x="3124080" y="4950720"/>
            <a:ext cx="1281240" cy="335160"/>
          </a:xfrm>
          <a:prstGeom prst="rect">
            <a:avLst/>
          </a:prstGeom>
          <a:solidFill>
            <a:srgbClr val="ffffff"/>
          </a:solidFill>
          <a:ln>
            <a:noFill/>
          </a:ln>
        </p:spPr>
        <p:style>
          <a:lnRef idx="0"/>
          <a:fillRef idx="0"/>
          <a:effectRef idx="0"/>
          <a:fontRef idx="minor"/>
        </p:style>
        <p:txBody>
          <a:bodyPr/>
          <a:p>
            <a:pPr>
              <a:lnSpc>
                <a:spcPct val="100000"/>
              </a:lnSpc>
            </a:pPr>
            <a:r>
              <a:rPr b="1" lang="en-US" sz="1600" spc="-1" strike="noStrike">
                <a:solidFill>
                  <a:srgbClr val="0000ff"/>
                </a:solidFill>
                <a:uFill>
                  <a:solidFill>
                    <a:srgbClr val="ffffff"/>
                  </a:solidFill>
                </a:uFill>
                <a:latin typeface="Calibri"/>
              </a:rPr>
              <a:t>Gravity</a:t>
            </a:r>
            <a:endParaRPr lang="en-US" sz="1800" spc="-1" strike="noStrike">
              <a:solidFill>
                <a:srgbClr val="000000"/>
              </a:solidFill>
              <a:uFill>
                <a:solidFill>
                  <a:srgbClr val="ffffff"/>
                </a:solidFill>
              </a:uFill>
              <a:latin typeface="Arial"/>
            </a:endParaRPr>
          </a:p>
        </p:txBody>
      </p:sp>
      <p:sp>
        <p:nvSpPr>
          <p:cNvPr id="603" name="CustomShape 13"/>
          <p:cNvSpPr/>
          <p:nvPr/>
        </p:nvSpPr>
        <p:spPr>
          <a:xfrm>
            <a:off x="2057400" y="6165720"/>
            <a:ext cx="451440" cy="244080"/>
          </a:xfrm>
          <a:prstGeom prst="ellipse">
            <a:avLst/>
          </a:prstGeom>
          <a:noFill/>
          <a:ln>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04" name="CustomShape 14"/>
          <p:cNvSpPr/>
          <p:nvPr/>
        </p:nvSpPr>
        <p:spPr>
          <a:xfrm>
            <a:off x="3886200" y="6203880"/>
            <a:ext cx="451440" cy="244080"/>
          </a:xfrm>
          <a:prstGeom prst="ellipse">
            <a:avLst/>
          </a:prstGeom>
          <a:noFill/>
          <a:ln>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05" name="TextShape 15"/>
          <p:cNvSpPr txBox="1"/>
          <p:nvPr/>
        </p:nvSpPr>
        <p:spPr>
          <a:xfrm>
            <a:off x="6553080" y="6399360"/>
            <a:ext cx="2133360" cy="364680"/>
          </a:xfrm>
          <a:prstGeom prst="rect">
            <a:avLst/>
          </a:prstGeom>
          <a:solidFill>
            <a:srgbClr val="ffffff"/>
          </a:solidFill>
          <a:ln>
            <a:noFill/>
          </a:ln>
        </p:spPr>
        <p:txBody>
          <a:bodyPr anchor="ctr"/>
          <a:p>
            <a:pPr algn="r">
              <a:lnSpc>
                <a:spcPct val="100000"/>
              </a:lnSpc>
            </a:pPr>
            <a:fld id="{BE766BFD-C40D-4367-9D28-DC0DF7C390E9}"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606" name="TextShape 16"/>
          <p:cNvSpPr txBox="1"/>
          <p:nvPr/>
        </p:nvSpPr>
        <p:spPr>
          <a:xfrm>
            <a:off x="4788000" y="1723680"/>
            <a:ext cx="4176000" cy="4657320"/>
          </a:xfrm>
          <a:prstGeom prst="rect">
            <a:avLst/>
          </a:prstGeom>
          <a:solidFill>
            <a:srgbClr val="ffffff"/>
          </a:solidFill>
          <a:ln>
            <a:noFill/>
          </a:ln>
        </p:spPr>
        <p:txBody>
          <a:bodyPr/>
          <a:p>
            <a:pPr marL="342720" indent="-342360">
              <a:lnSpc>
                <a:spcPct val="100000"/>
              </a:lnSpc>
              <a:buClr>
                <a:srgbClr val="000000"/>
              </a:buClr>
              <a:buFont typeface="Arial"/>
              <a:buChar char="•"/>
            </a:pPr>
            <a:r>
              <a:rPr b="1" lang="en-US" sz="2000" spc="-1" strike="noStrike">
                <a:solidFill>
                  <a:srgbClr val="000000"/>
                </a:solidFill>
                <a:uFill>
                  <a:solidFill>
                    <a:srgbClr val="ffffff"/>
                  </a:solidFill>
                </a:uFill>
                <a:latin typeface="Gill Sans"/>
              </a:rPr>
              <a:t>Atomic distances</a:t>
            </a:r>
            <a:r>
              <a:rPr lang="en-US" sz="2000" spc="-1" strike="noStrike">
                <a:solidFill>
                  <a:srgbClr val="000000"/>
                </a:solidFill>
                <a:uFill>
                  <a:solidFill>
                    <a:srgbClr val="ffffff"/>
                  </a:solidFill>
                </a:uFill>
                <a:latin typeface="Gill Sans"/>
              </a:rPr>
              <a:t>: Only </a:t>
            </a:r>
            <a:r>
              <a:rPr lang="en-US" sz="2000" spc="-1" strike="noStrike">
                <a:solidFill>
                  <a:srgbClr val="800000"/>
                </a:solidFill>
                <a:uFill>
                  <a:solidFill>
                    <a:srgbClr val="ffffff"/>
                  </a:solidFill>
                </a:uFill>
                <a:latin typeface="Gill Sans"/>
              </a:rPr>
              <a:t>EM</a:t>
            </a:r>
            <a:r>
              <a:rPr lang="en-US" sz="2000" spc="-1" strike="noStrike">
                <a:solidFill>
                  <a:srgbClr val="000000"/>
                </a:solidFill>
                <a:uFill>
                  <a:solidFill>
                    <a:srgbClr val="ffffff"/>
                  </a:solidFill>
                </a:uFill>
                <a:latin typeface="Gill Sans"/>
              </a:rPr>
              <a:t> and </a:t>
            </a:r>
            <a:r>
              <a:rPr lang="en-US" sz="2000" spc="-1" strike="noStrike">
                <a:solidFill>
                  <a:srgbClr val="0000ff"/>
                </a:solidFill>
                <a:uFill>
                  <a:solidFill>
                    <a:srgbClr val="ffffff"/>
                  </a:solidFill>
                </a:uFill>
                <a:latin typeface="Gill Sans"/>
              </a:rPr>
              <a:t>Gravity </a:t>
            </a:r>
            <a:r>
              <a:rPr lang="en-US" sz="2000" spc="-1" strike="noStrike">
                <a:solidFill>
                  <a:srgbClr val="0d0d0d"/>
                </a:solidFill>
                <a:uFill>
                  <a:solidFill>
                    <a:srgbClr val="ffffff"/>
                  </a:solidFill>
                </a:uFill>
                <a:latin typeface="Gill Sans"/>
              </a:rPr>
              <a:t>have sizable strengths</a:t>
            </a:r>
            <a:r>
              <a:rPr lang="en-US" sz="2000" spc="-1" strike="noStrike">
                <a:solidFill>
                  <a:srgbClr val="000000"/>
                </a:solidFill>
                <a:uFill>
                  <a:solidFill>
                    <a:srgbClr val="ffffff"/>
                  </a:solidFill>
                </a:uFill>
                <a:latin typeface="Gill Sans"/>
              </a:rPr>
              <a:t>.</a:t>
            </a:r>
            <a:endParaRPr lang="en-US" sz="3200" spc="-1" strike="noStrike">
              <a:solidFill>
                <a:srgbClr val="000000"/>
              </a:solidFill>
              <a:uFill>
                <a:solidFill>
                  <a:srgbClr val="ffffff"/>
                </a:solidFill>
              </a:uFill>
              <a:latin typeface="Gill Sans"/>
            </a:endParaRPr>
          </a:p>
          <a:p>
            <a:pPr marL="355680">
              <a:lnSpc>
                <a:spcPct val="100000"/>
              </a:lnSpc>
            </a:pPr>
            <a:r>
              <a:rPr lang="en-US" sz="2000" spc="-1" strike="noStrike">
                <a:solidFill>
                  <a:srgbClr val="800000"/>
                </a:solidFill>
                <a:uFill>
                  <a:solidFill>
                    <a:srgbClr val="ffffff"/>
                  </a:solidFill>
                </a:uFill>
                <a:latin typeface="Gill Sans"/>
              </a:rPr>
              <a:t>EM</a:t>
            </a:r>
            <a:r>
              <a:rPr lang="en-US" sz="2000" spc="-1" strike="noStrike">
                <a:solidFill>
                  <a:srgbClr val="000000"/>
                </a:solidFill>
                <a:uFill>
                  <a:solidFill>
                    <a:srgbClr val="ffffff"/>
                  </a:solidFill>
                </a:uFill>
                <a:latin typeface="Gill Sans"/>
              </a:rPr>
              <a:t> is 40 orders of magnitude stronger than </a:t>
            </a:r>
            <a:r>
              <a:rPr lang="en-US" sz="2000" spc="-1" strike="noStrike">
                <a:solidFill>
                  <a:srgbClr val="0000ff"/>
                </a:solidFill>
                <a:uFill>
                  <a:solidFill>
                    <a:srgbClr val="ffffff"/>
                  </a:solidFill>
                </a:uFill>
                <a:latin typeface="Gill Sans"/>
              </a:rPr>
              <a:t>G</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At </a:t>
            </a:r>
            <a:r>
              <a:rPr b="1" lang="en-US" sz="2000" spc="-1" strike="noStrike">
                <a:solidFill>
                  <a:srgbClr val="000000"/>
                </a:solidFill>
                <a:uFill>
                  <a:solidFill>
                    <a:srgbClr val="ffffff"/>
                  </a:solidFill>
                </a:uFill>
                <a:latin typeface="Gill Sans"/>
              </a:rPr>
              <a:t>proton distances</a:t>
            </a:r>
            <a:r>
              <a:rPr lang="en-US" sz="2000" spc="-1" strike="noStrike">
                <a:solidFill>
                  <a:srgbClr val="000000"/>
                </a:solidFill>
                <a:uFill>
                  <a:solidFill>
                    <a:srgbClr val="ffffff"/>
                  </a:solidFill>
                </a:uFill>
                <a:latin typeface="Gill Sans"/>
              </a:rPr>
              <a:t>, the </a:t>
            </a:r>
            <a:r>
              <a:rPr lang="en-US" sz="2000" spc="-1" strike="noStrike">
                <a:solidFill>
                  <a:srgbClr val="008000"/>
                </a:solidFill>
                <a:uFill>
                  <a:solidFill>
                    <a:srgbClr val="ffffff"/>
                  </a:solidFill>
                </a:uFill>
                <a:latin typeface="Gill Sans"/>
              </a:rPr>
              <a:t>Strong Force </a:t>
            </a:r>
            <a:r>
              <a:rPr lang="en-US" sz="2000" spc="-1" strike="noStrike">
                <a:solidFill>
                  <a:srgbClr val="000000"/>
                </a:solidFill>
                <a:uFill>
                  <a:solidFill>
                    <a:srgbClr val="ffffff"/>
                  </a:solidFill>
                </a:uFill>
                <a:latin typeface="Gill Sans"/>
              </a:rPr>
              <a:t>turns on and becomes 100 times stronger than </a:t>
            </a:r>
            <a:r>
              <a:rPr lang="en-US" sz="2000" spc="-1" strike="noStrike">
                <a:solidFill>
                  <a:srgbClr val="800000"/>
                </a:solidFill>
                <a:uFill>
                  <a:solidFill>
                    <a:srgbClr val="ffffff"/>
                  </a:solidFill>
                </a:uFill>
                <a:latin typeface="Gill Sans"/>
              </a:rPr>
              <a:t>EM</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At </a:t>
            </a:r>
            <a:r>
              <a:rPr b="1" lang="en-US" sz="2000" spc="-1" strike="noStrike">
                <a:solidFill>
                  <a:srgbClr val="000000"/>
                </a:solidFill>
                <a:uFill>
                  <a:solidFill>
                    <a:srgbClr val="ffffff"/>
                  </a:solidFill>
                </a:uFill>
                <a:latin typeface="Gill Sans"/>
              </a:rPr>
              <a:t>distances 1/1000 of  proton size</a:t>
            </a:r>
            <a:r>
              <a:rPr lang="en-US" sz="2000" spc="-1" strike="noStrike">
                <a:solidFill>
                  <a:srgbClr val="000000"/>
                </a:solidFill>
                <a:uFill>
                  <a:solidFill>
                    <a:srgbClr val="ffffff"/>
                  </a:solidFill>
                </a:uFill>
                <a:latin typeface="Gill Sans"/>
              </a:rPr>
              <a:t>, the </a:t>
            </a:r>
            <a:r>
              <a:rPr lang="en-US" sz="2000" spc="-1" strike="noStrike">
                <a:solidFill>
                  <a:srgbClr val="ff6600"/>
                </a:solidFill>
                <a:uFill>
                  <a:solidFill>
                    <a:srgbClr val="ffffff"/>
                  </a:solidFill>
                </a:uFill>
                <a:latin typeface="Gill Sans"/>
              </a:rPr>
              <a:t>Weak Force </a:t>
            </a:r>
            <a:r>
              <a:rPr lang="en-US" sz="2000" spc="-1" strike="noStrike">
                <a:solidFill>
                  <a:srgbClr val="000000"/>
                </a:solidFill>
                <a:uFill>
                  <a:solidFill>
                    <a:srgbClr val="ffffff"/>
                  </a:solidFill>
                </a:uFill>
                <a:latin typeface="Gill Sans"/>
              </a:rPr>
              <a:t>turns on abruptly</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07"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608" name="Picture 6" descr=""/>
          <p:cNvPicPr/>
          <p:nvPr/>
        </p:nvPicPr>
        <p:blipFill>
          <a:blip r:embed="rId1"/>
          <a:stretch/>
        </p:blipFill>
        <p:spPr>
          <a:xfrm>
            <a:off x="673200" y="685080"/>
            <a:ext cx="8074800" cy="6055920"/>
          </a:xfrm>
          <a:prstGeom prst="rect">
            <a:avLst/>
          </a:prstGeom>
          <a:ln>
            <a:noFill/>
          </a:ln>
        </p:spPr>
      </p:pic>
      <p:sp>
        <p:nvSpPr>
          <p:cNvPr id="609" name="CustomShape 2"/>
          <p:cNvSpPr/>
          <p:nvPr/>
        </p:nvSpPr>
        <p:spPr>
          <a:xfrm>
            <a:off x="2894400" y="5827680"/>
            <a:ext cx="1872000" cy="503640"/>
          </a:xfrm>
          <a:prstGeom prst="ellipse">
            <a:avLst/>
          </a:prstGeom>
          <a:noFill/>
          <a:ln w="28440">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10" name="CustomShape 3"/>
          <p:cNvSpPr/>
          <p:nvPr/>
        </p:nvSpPr>
        <p:spPr>
          <a:xfrm>
            <a:off x="827640" y="5265360"/>
            <a:ext cx="1872000" cy="539640"/>
          </a:xfrm>
          <a:prstGeom prst="ellipse">
            <a:avLst/>
          </a:prstGeom>
          <a:noFill/>
          <a:ln w="28440">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11" name="CustomShape 4"/>
          <p:cNvSpPr/>
          <p:nvPr/>
        </p:nvSpPr>
        <p:spPr>
          <a:xfrm>
            <a:off x="6175080" y="5819040"/>
            <a:ext cx="1780920" cy="345960"/>
          </a:xfrm>
          <a:prstGeom prst="ellipse">
            <a:avLst/>
          </a:prstGeom>
          <a:noFill/>
          <a:ln w="28440">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12" name="CustomShape 5"/>
          <p:cNvSpPr/>
          <p:nvPr/>
        </p:nvSpPr>
        <p:spPr>
          <a:xfrm>
            <a:off x="5796000" y="4935600"/>
            <a:ext cx="1656000" cy="437400"/>
          </a:xfrm>
          <a:prstGeom prst="ellipse">
            <a:avLst/>
          </a:prstGeom>
          <a:noFill/>
          <a:ln w="28440">
            <a:solidFill>
              <a:srgbClr val="ff0000"/>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13" name="TextShape 6"/>
          <p:cNvSpPr txBox="1"/>
          <p:nvPr/>
        </p:nvSpPr>
        <p:spPr>
          <a:xfrm>
            <a:off x="251640" y="-27360"/>
            <a:ext cx="8568720" cy="1204200"/>
          </a:xfrm>
          <a:prstGeom prst="rect">
            <a:avLst/>
          </a:prstGeom>
          <a:solidFill>
            <a:srgbClr val="ffffff"/>
          </a:solidFill>
          <a:ln>
            <a:noFill/>
          </a:ln>
        </p:spPr>
        <p:txBody>
          <a:bodyPr anchor="ctr"/>
          <a:p>
            <a:pPr algn="ctr">
              <a:lnSpc>
                <a:spcPct val="100000"/>
              </a:lnSpc>
            </a:pPr>
            <a:r>
              <a:rPr b="1" lang="en-US" sz="4000" spc="-1" strike="noStrike">
                <a:solidFill>
                  <a:srgbClr val="c0504d"/>
                </a:solidFill>
                <a:uFill>
                  <a:solidFill>
                    <a:srgbClr val="ffffff"/>
                  </a:solidFill>
                </a:uFill>
                <a:latin typeface="AmericanTypewriter"/>
              </a:rPr>
              <a:t>• </a:t>
            </a:r>
            <a:r>
              <a:rPr b="1" lang="en-US" sz="4000" spc="-1" strike="noStrike">
                <a:solidFill>
                  <a:srgbClr val="000000"/>
                </a:solidFill>
                <a:uFill>
                  <a:solidFill>
                    <a:srgbClr val="ffffff"/>
                  </a:solidFill>
                </a:uFill>
                <a:latin typeface="Gill Sans"/>
              </a:rPr>
              <a:t>EM Interaction of Particles </a:t>
            </a:r>
            <a:r>
              <a:rPr b="1" lang="en-US" sz="40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614" name="CustomShape 7"/>
          <p:cNvSpPr/>
          <p:nvPr/>
        </p:nvSpPr>
        <p:spPr>
          <a:xfrm>
            <a:off x="7122960" y="19800"/>
            <a:ext cx="218340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800000"/>
                </a:solidFill>
                <a:uFill>
                  <a:solidFill>
                    <a:srgbClr val="ffffff"/>
                  </a:solidFill>
                </a:uFill>
                <a:latin typeface="Gill Sans Light"/>
              </a:rPr>
              <a:t>Slide: W.Riegler, CERN</a:t>
            </a:r>
            <a:endParaRPr lang="en-US" sz="1800" spc="-1" strike="noStrike">
              <a:solidFill>
                <a:srgbClr val="000000"/>
              </a:solidFill>
              <a:uFill>
                <a:solidFill>
                  <a:srgbClr val="ffffff"/>
                </a:solidFill>
              </a:uFill>
              <a:latin typeface="Arial"/>
            </a:endParaRPr>
          </a:p>
        </p:txBody>
      </p:sp>
      <p:sp>
        <p:nvSpPr>
          <p:cNvPr id="615" name="TextShape 8"/>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616" name="TextShape 9"/>
          <p:cNvSpPr txBox="1"/>
          <p:nvPr/>
        </p:nvSpPr>
        <p:spPr>
          <a:xfrm>
            <a:off x="6553080" y="6520320"/>
            <a:ext cx="2133360" cy="364680"/>
          </a:xfrm>
          <a:prstGeom prst="rect">
            <a:avLst/>
          </a:prstGeom>
          <a:noFill/>
          <a:ln>
            <a:noFill/>
          </a:ln>
        </p:spPr>
        <p:txBody>
          <a:bodyPr anchor="ctr"/>
          <a:p>
            <a:pPr algn="r">
              <a:lnSpc>
                <a:spcPct val="100000"/>
              </a:lnSpc>
            </a:pPr>
            <a:fld id="{01B3BC37-1748-45F0-A73A-7DECBB3F313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7"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618" name="TextShape 2"/>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Heavy Charged Particles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619" name="Picture 2" descr=""/>
          <p:cNvPicPr/>
          <p:nvPr/>
        </p:nvPicPr>
        <p:blipFill>
          <a:blip r:embed="rId1">
            <a:lum contrast="12000"/>
          </a:blip>
          <a:stretch/>
        </p:blipFill>
        <p:spPr>
          <a:xfrm>
            <a:off x="1403640" y="2565000"/>
            <a:ext cx="6263640" cy="3786120"/>
          </a:xfrm>
          <a:prstGeom prst="rect">
            <a:avLst/>
          </a:prstGeom>
          <a:ln>
            <a:noFill/>
          </a:ln>
        </p:spPr>
      </p:pic>
      <p:pic>
        <p:nvPicPr>
          <p:cNvPr id="620" name="Picture 6" descr=""/>
          <p:cNvPicPr/>
          <p:nvPr/>
        </p:nvPicPr>
        <p:blipFill>
          <a:blip r:embed="rId2"/>
          <a:stretch/>
        </p:blipFill>
        <p:spPr>
          <a:xfrm>
            <a:off x="107640" y="1542240"/>
            <a:ext cx="7020360" cy="1022040"/>
          </a:xfrm>
          <a:prstGeom prst="rect">
            <a:avLst/>
          </a:prstGeom>
          <a:ln>
            <a:noFill/>
          </a:ln>
        </p:spPr>
      </p:pic>
      <p:sp>
        <p:nvSpPr>
          <p:cNvPr id="621" name="CustomShape 3"/>
          <p:cNvSpPr/>
          <p:nvPr/>
        </p:nvSpPr>
        <p:spPr>
          <a:xfrm>
            <a:off x="6918480" y="1484640"/>
            <a:ext cx="2508120" cy="1028520"/>
          </a:xfrm>
          <a:prstGeom prst="rect">
            <a:avLst/>
          </a:prstGeom>
          <a:noFill/>
          <a:ln>
            <a:noFill/>
          </a:ln>
        </p:spPr>
        <p:style>
          <a:lnRef idx="0"/>
          <a:fillRef idx="0"/>
          <a:effectRef idx="0"/>
          <a:fontRef idx="minor"/>
        </p:style>
        <p:txBody>
          <a:bodyPr wrap="none"/>
          <a:p>
            <a:pPr>
              <a:lnSpc>
                <a:spcPct val="100000"/>
              </a:lnSpc>
            </a:pPr>
            <a:r>
              <a:rPr lang="en-US" sz="1200" spc="-1" strike="noStrike">
                <a:solidFill>
                  <a:srgbClr val="000000"/>
                </a:solidFill>
                <a:uFill>
                  <a:solidFill>
                    <a:srgbClr val="ffffff"/>
                  </a:solidFill>
                </a:uFill>
                <a:latin typeface="Gill Sans Light"/>
              </a:rPr>
              <a:t>N: Avogadro’s Nb</a:t>
            </a: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000000"/>
                </a:solidFill>
                <a:uFill>
                  <a:solidFill>
                    <a:srgbClr val="ffffff"/>
                  </a:solidFill>
                </a:uFill>
                <a:latin typeface="Gill Sans Light"/>
              </a:rPr>
              <a:t>m</a:t>
            </a:r>
            <a:r>
              <a:rPr lang="en-US" sz="1200" spc="-1" strike="noStrike" baseline="-25000">
                <a:solidFill>
                  <a:srgbClr val="000000"/>
                </a:solidFill>
                <a:uFill>
                  <a:solidFill>
                    <a:srgbClr val="ffffff"/>
                  </a:solidFill>
                </a:uFill>
                <a:latin typeface="Gill Sans Light"/>
              </a:rPr>
              <a:t>e</a:t>
            </a:r>
            <a:r>
              <a:rPr lang="en-US" sz="1200" spc="-1" strike="noStrike">
                <a:solidFill>
                  <a:srgbClr val="000000"/>
                </a:solidFill>
                <a:uFill>
                  <a:solidFill>
                    <a:srgbClr val="ffffff"/>
                  </a:solidFill>
                </a:uFill>
                <a:latin typeface="Gill Sans Light"/>
              </a:rPr>
              <a:t>: e- mass</a:t>
            </a: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000000"/>
                </a:solidFill>
                <a:uFill>
                  <a:solidFill>
                    <a:srgbClr val="ffffff"/>
                  </a:solidFill>
                </a:uFill>
                <a:latin typeface="Gill Sans Light"/>
              </a:rPr>
              <a:t>Z, A: medium Atomic, Mass nb</a:t>
            </a: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000000"/>
                </a:solidFill>
                <a:uFill>
                  <a:solidFill>
                    <a:srgbClr val="ffffff"/>
                  </a:solidFill>
                </a:uFill>
                <a:latin typeface="Gill Sans Light"/>
              </a:rPr>
              <a:t>I: effective ionization potential</a:t>
            </a: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000000"/>
                </a:solidFill>
                <a:uFill>
                  <a:solidFill>
                    <a:srgbClr val="ffffff"/>
                  </a:solidFill>
                </a:uFill>
                <a:latin typeface="Symbol"/>
              </a:rPr>
              <a:t>b</a:t>
            </a:r>
            <a:r>
              <a:rPr lang="en-US" sz="1200" spc="-1" strike="noStrike">
                <a:solidFill>
                  <a:srgbClr val="000000"/>
                </a:solidFill>
                <a:uFill>
                  <a:solidFill>
                    <a:srgbClr val="ffffff"/>
                  </a:solidFill>
                </a:uFill>
                <a:latin typeface="Gill Sans Light"/>
              </a:rPr>
              <a:t>: projectile velocity</a:t>
            </a:r>
            <a:endParaRPr lang="en-US" sz="1800" spc="-1" strike="noStrike">
              <a:solidFill>
                <a:srgbClr val="000000"/>
              </a:solidFill>
              <a:uFill>
                <a:solidFill>
                  <a:srgbClr val="ffffff"/>
                </a:solidFill>
              </a:uFill>
              <a:latin typeface="Arial"/>
            </a:endParaRPr>
          </a:p>
        </p:txBody>
      </p:sp>
      <p:sp>
        <p:nvSpPr>
          <p:cNvPr id="622" name="CustomShape 4"/>
          <p:cNvSpPr/>
          <p:nvPr/>
        </p:nvSpPr>
        <p:spPr>
          <a:xfrm>
            <a:off x="457200" y="1007640"/>
            <a:ext cx="8362800" cy="504360"/>
          </a:xfrm>
          <a:prstGeom prst="rect">
            <a:avLst/>
          </a:prstGeom>
          <a:noFill/>
          <a:ln>
            <a:noFill/>
          </a:ln>
        </p:spPr>
        <p:style>
          <a:lnRef idx="0"/>
          <a:fillRef idx="0"/>
          <a:effectRef idx="0"/>
          <a:fontRef idx="minor"/>
        </p:style>
        <p:txBody>
          <a:bodyPr lIns="90000" rIns="90000" tIns="45000" bIns="45000"/>
          <a:p>
            <a:pPr algn="ctr">
              <a:lnSpc>
                <a:spcPct val="100000"/>
              </a:lnSpc>
            </a:pPr>
            <a:r>
              <a:rPr lang="en-US" sz="1200" spc="-1" strike="noStrike">
                <a:solidFill>
                  <a:srgbClr val="000000"/>
                </a:solidFill>
                <a:uFill>
                  <a:solidFill>
                    <a:srgbClr val="ffffff"/>
                  </a:solidFill>
                </a:uFill>
                <a:latin typeface="Gill Sans"/>
              </a:rPr>
              <a:t>Bethe-Bloch formula gives the mean rate of energy loss (stopping power) for a heavy charged particle (m</a:t>
            </a:r>
            <a:r>
              <a:rPr lang="en-US" sz="1200" spc="-1" strike="noStrike" baseline="-25000">
                <a:solidFill>
                  <a:srgbClr val="000000"/>
                </a:solidFill>
                <a:uFill>
                  <a:solidFill>
                    <a:srgbClr val="ffffff"/>
                  </a:solidFill>
                </a:uFill>
                <a:latin typeface="Gill Sans"/>
              </a:rPr>
              <a:t>0</a:t>
            </a:r>
            <a:r>
              <a:rPr lang="en-US" sz="1200" spc="-1" strike="noStrike">
                <a:solidFill>
                  <a:srgbClr val="000000"/>
                </a:solidFill>
                <a:uFill>
                  <a:solidFill>
                    <a:srgbClr val="ffffff"/>
                  </a:solidFill>
                </a:uFill>
                <a:latin typeface="Gill Sans"/>
              </a:rPr>
              <a:t> &gt;&gt; m</a:t>
            </a:r>
            <a:r>
              <a:rPr lang="en-US" sz="1200" spc="-1" strike="noStrike" baseline="-25000">
                <a:solidFill>
                  <a:srgbClr val="000000"/>
                </a:solidFill>
                <a:uFill>
                  <a:solidFill>
                    <a:srgbClr val="ffffff"/>
                  </a:solidFill>
                </a:uFill>
                <a:latin typeface="Gill Sans"/>
              </a:rPr>
              <a:t>e</a:t>
            </a:r>
            <a:r>
              <a:rPr lang="en-US" sz="1200" spc="-1" strike="noStrike">
                <a:solidFill>
                  <a:srgbClr val="000000"/>
                </a:solidFill>
                <a:uFill>
                  <a:solidFill>
                    <a:srgbClr val="ffffff"/>
                  </a:solidFill>
                </a:uFill>
                <a:latin typeface="Gill Sans"/>
              </a:rPr>
              <a:t>), e.g. </a:t>
            </a:r>
            <a:r>
              <a:rPr lang="en-US" sz="1200" spc="-1" strike="noStrike">
                <a:solidFill>
                  <a:srgbClr val="000000"/>
                </a:solidFill>
                <a:uFill>
                  <a:solidFill>
                    <a:srgbClr val="ffffff"/>
                  </a:solidFill>
                </a:uFill>
                <a:latin typeface="Calibri"/>
              </a:rPr>
              <a:t>proton, k, π, μ </a:t>
            </a:r>
            <a:endParaRPr lang="en-US" sz="1800" spc="-1" strike="noStrike">
              <a:solidFill>
                <a:srgbClr val="000000"/>
              </a:solidFill>
              <a:uFill>
                <a:solidFill>
                  <a:srgbClr val="ffffff"/>
                </a:solidFill>
              </a:uFill>
              <a:latin typeface="Arial"/>
            </a:endParaRPr>
          </a:p>
        </p:txBody>
      </p:sp>
      <p:sp>
        <p:nvSpPr>
          <p:cNvPr id="623"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624" name="TextShape 6"/>
          <p:cNvSpPr txBox="1"/>
          <p:nvPr/>
        </p:nvSpPr>
        <p:spPr>
          <a:xfrm>
            <a:off x="6553080" y="6520320"/>
            <a:ext cx="2133360" cy="364680"/>
          </a:xfrm>
          <a:prstGeom prst="rect">
            <a:avLst/>
          </a:prstGeom>
          <a:noFill/>
          <a:ln>
            <a:noFill/>
          </a:ln>
        </p:spPr>
        <p:txBody>
          <a:bodyPr anchor="ctr"/>
          <a:p>
            <a:pPr algn="r">
              <a:lnSpc>
                <a:spcPct val="100000"/>
              </a:lnSpc>
            </a:pPr>
            <a:fld id="{558E39FD-2E68-432A-9AB6-3B7709508E6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625" name="CustomShape 7"/>
          <p:cNvSpPr/>
          <p:nvPr/>
        </p:nvSpPr>
        <p:spPr>
          <a:xfrm>
            <a:off x="3492000" y="6334920"/>
            <a:ext cx="2952000" cy="63720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lang="en-US" sz="1200" spc="-1" strike="noStrike">
                <a:solidFill>
                  <a:srgbClr val="800000"/>
                </a:solidFill>
                <a:uFill>
                  <a:solidFill>
                    <a:srgbClr val="ffffff"/>
                  </a:solidFill>
                </a:uFill>
                <a:latin typeface="Gill Sans MT"/>
              </a:rPr>
              <a:t>relativistic particles loose roughly the same amount of E per unit distance </a:t>
            </a:r>
            <a:endParaRPr lang="en-US" sz="1800" spc="-1" strike="noStrike">
              <a:solidFill>
                <a:srgbClr val="000000"/>
              </a:solidFill>
              <a:uFill>
                <a:solidFill>
                  <a:srgbClr val="ffffff"/>
                </a:solidFill>
              </a:uFill>
              <a:latin typeface="Arial"/>
            </a:endParaRPr>
          </a:p>
        </p:txBody>
      </p:sp>
      <p:sp>
        <p:nvSpPr>
          <p:cNvPr id="626" name="CustomShape 8"/>
          <p:cNvSpPr/>
          <p:nvPr/>
        </p:nvSpPr>
        <p:spPr>
          <a:xfrm>
            <a:off x="35640" y="2493000"/>
            <a:ext cx="1583640" cy="637200"/>
          </a:xfrm>
          <a:prstGeom prst="rect">
            <a:avLst/>
          </a:prstGeom>
          <a:noFill/>
          <a:ln>
            <a:noFill/>
          </a:ln>
        </p:spPr>
        <p:style>
          <a:lnRef idx="0"/>
          <a:fillRef idx="0"/>
          <a:effectRef idx="0"/>
          <a:fontRef idx="minor"/>
        </p:style>
        <p:txBody>
          <a:bodyPr lIns="90000" rIns="90000" tIns="45000" bIns="45000"/>
          <a:p>
            <a:pPr>
              <a:lnSpc>
                <a:spcPct val="100000"/>
              </a:lnSpc>
            </a:pPr>
            <a:r>
              <a:rPr i="1" lang="en-US" sz="1200" spc="-1" strike="noStrike">
                <a:solidFill>
                  <a:srgbClr val="000000"/>
                </a:solidFill>
                <a:uFill>
                  <a:solidFill>
                    <a:srgbClr val="ffffff"/>
                  </a:solidFill>
                </a:uFill>
                <a:latin typeface="Gill Sans MT"/>
              </a:rPr>
              <a:t>dE/dx</a:t>
            </a:r>
            <a:r>
              <a:rPr lang="en-US" sz="1200" spc="-1" strike="noStrike">
                <a:solidFill>
                  <a:srgbClr val="c0504d"/>
                </a:solidFill>
                <a:uFill>
                  <a:solidFill>
                    <a:srgbClr val="ffffff"/>
                  </a:solidFill>
                </a:uFill>
                <a:latin typeface="Gill Sans MT"/>
              </a:rPr>
              <a:t> depends only on </a:t>
            </a:r>
            <a:r>
              <a:rPr lang="en-US" sz="1200" spc="-1" strike="noStrike">
                <a:solidFill>
                  <a:srgbClr val="c0504d"/>
                </a:solidFill>
                <a:uFill>
                  <a:solidFill>
                    <a:srgbClr val="ffffff"/>
                  </a:solidFill>
                </a:uFill>
                <a:latin typeface="Symbol"/>
              </a:rPr>
              <a:t>b</a:t>
            </a:r>
            <a:r>
              <a:rPr lang="en-US" sz="1200" spc="-1" strike="noStrike">
                <a:solidFill>
                  <a:srgbClr val="c0504d"/>
                </a:solidFill>
                <a:uFill>
                  <a:solidFill>
                    <a:srgbClr val="ffffff"/>
                  </a:solidFill>
                </a:uFill>
                <a:latin typeface="Gill Sans MT"/>
              </a:rPr>
              <a:t>, independent of m</a:t>
            </a:r>
            <a:endParaRPr lang="en-US" sz="1800" spc="-1" strike="noStrike">
              <a:solidFill>
                <a:srgbClr val="000000"/>
              </a:solidFill>
              <a:uFill>
                <a:solidFill>
                  <a:srgbClr val="ffffff"/>
                </a:solidFill>
              </a:uFill>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27" name="CustomShape 1"/>
          <p:cNvSpPr/>
          <p:nvPr/>
        </p:nvSpPr>
        <p:spPr>
          <a:xfrm>
            <a:off x="902520" y="260280"/>
            <a:ext cx="4349160" cy="456120"/>
          </a:xfrm>
          <a:prstGeom prst="rect">
            <a:avLst/>
          </a:prstGeom>
          <a:noFill/>
          <a:ln>
            <a:noFill/>
          </a:ln>
        </p:spPr>
        <p:style>
          <a:lnRef idx="0"/>
          <a:fillRef idx="0"/>
          <a:effectRef idx="0"/>
          <a:fontRef idx="minor"/>
        </p:style>
        <p:txBody>
          <a:bodyPr wrap="none" lIns="90000" rIns="90000" tIns="45000" bIns="45000"/>
          <a:p>
            <a:pPr>
              <a:lnSpc>
                <a:spcPct val="100000"/>
              </a:lnSpc>
            </a:pPr>
            <a:r>
              <a:rPr lang="en-US" sz="2400" spc="-1" strike="noStrike">
                <a:solidFill>
                  <a:srgbClr val="333399"/>
                </a:solidFill>
                <a:uFill>
                  <a:solidFill>
                    <a:srgbClr val="ffffff"/>
                  </a:solidFill>
                </a:uFill>
                <a:latin typeface="Arial"/>
              </a:rPr>
              <a:t>Interaction of charged particles</a:t>
            </a:r>
            <a:endParaRPr lang="en-US" sz="1800" spc="-1" strike="noStrike">
              <a:solidFill>
                <a:srgbClr val="000000"/>
              </a:solidFill>
              <a:uFill>
                <a:solidFill>
                  <a:srgbClr val="ffffff"/>
                </a:solidFill>
              </a:uFill>
              <a:latin typeface="Arial"/>
            </a:endParaRPr>
          </a:p>
        </p:txBody>
      </p:sp>
      <p:sp>
        <p:nvSpPr>
          <p:cNvPr id="628" name="CustomShape 2"/>
          <p:cNvSpPr/>
          <p:nvPr/>
        </p:nvSpPr>
        <p:spPr>
          <a:xfrm>
            <a:off x="539640" y="1522800"/>
            <a:ext cx="5687640" cy="2395080"/>
          </a:xfrm>
          <a:prstGeom prst="rect">
            <a:avLst/>
          </a:prstGeom>
          <a:noFill/>
          <a:ln>
            <a:noFill/>
          </a:ln>
        </p:spPr>
        <p:style>
          <a:lnRef idx="0"/>
          <a:fillRef idx="0"/>
          <a:effectRef idx="0"/>
          <a:fontRef idx="minor"/>
        </p:style>
        <p:txBody>
          <a:bodyPr lIns="90000" rIns="90000" tIns="45000" bIns="45000" anchor="ctr"/>
          <a:p>
            <a:pPr marL="285840" indent="-285480">
              <a:lnSpc>
                <a:spcPct val="100000"/>
              </a:lnSpc>
            </a:pPr>
            <a:r>
              <a:rPr b="1" lang="en-US" sz="1600" spc="-1" strike="noStrike">
                <a:solidFill>
                  <a:srgbClr val="333399"/>
                </a:solidFill>
                <a:uFill>
                  <a:solidFill>
                    <a:srgbClr val="ffffff"/>
                  </a:solidFill>
                </a:uFill>
                <a:latin typeface="Arial"/>
              </a:rPr>
              <a:t>For thin layers or low density materials:</a:t>
            </a:r>
            <a:endParaRPr lang="en-US" sz="1800" spc="-1" strike="noStrike">
              <a:solidFill>
                <a:srgbClr val="000000"/>
              </a:solidFill>
              <a:uFill>
                <a:solidFill>
                  <a:srgbClr val="ffffff"/>
                </a:solidFill>
              </a:uFill>
              <a:latin typeface="Arial"/>
            </a:endParaRPr>
          </a:p>
          <a:p>
            <a:pPr marL="285840" indent="-285480">
              <a:lnSpc>
                <a:spcPct val="100000"/>
              </a:lnSpc>
            </a:pPr>
            <a:endParaRPr lang="en-US" sz="1800" spc="-1" strike="noStrike">
              <a:solidFill>
                <a:srgbClr val="000000"/>
              </a:solidFill>
              <a:uFill>
                <a:solidFill>
                  <a:srgbClr val="ffffff"/>
                </a:solidFill>
              </a:uFill>
              <a:latin typeface="Arial"/>
            </a:endParaRPr>
          </a:p>
          <a:p>
            <a:pPr marL="285840" indent="-285480">
              <a:lnSpc>
                <a:spcPct val="100000"/>
              </a:lnSpc>
            </a:pPr>
            <a:r>
              <a:rPr lang="en-US" sz="1600" spc="-1" strike="noStrike">
                <a:solidFill>
                  <a:srgbClr val="333399"/>
                </a:solidFill>
                <a:uFill>
                  <a:solidFill>
                    <a:srgbClr val="ffffff"/>
                  </a:solidFill>
                </a:uFill>
                <a:latin typeface="Symbol"/>
              </a:rPr>
              <a:t></a:t>
            </a:r>
            <a:r>
              <a:rPr lang="en-US" sz="1600" spc="-1" strike="noStrike">
                <a:solidFill>
                  <a:srgbClr val="333399"/>
                </a:solidFill>
                <a:uFill>
                  <a:solidFill>
                    <a:srgbClr val="ffffff"/>
                  </a:solidFill>
                </a:uFill>
                <a:latin typeface="Arial"/>
              </a:rPr>
              <a:t> </a:t>
            </a:r>
            <a:r>
              <a:rPr lang="en-US" sz="1600" spc="-1" strike="noStrike">
                <a:solidFill>
                  <a:srgbClr val="333399"/>
                </a:solidFill>
                <a:uFill>
                  <a:solidFill>
                    <a:srgbClr val="ffffff"/>
                  </a:solidFill>
                </a:uFill>
                <a:latin typeface="Arial"/>
              </a:rPr>
              <a:t>Few collisions, some with high energy transfer.  </a:t>
            </a:r>
            <a:endParaRPr lang="en-US" sz="1800" spc="-1" strike="noStrike">
              <a:solidFill>
                <a:srgbClr val="000000"/>
              </a:solidFill>
              <a:uFill>
                <a:solidFill>
                  <a:srgbClr val="ffffff"/>
                </a:solidFill>
              </a:uFill>
              <a:latin typeface="Arial"/>
            </a:endParaRPr>
          </a:p>
          <a:p>
            <a:pPr marL="285840" indent="-285480">
              <a:lnSpc>
                <a:spcPct val="100000"/>
              </a:lnSpc>
            </a:pPr>
            <a:endParaRPr lang="en-US" sz="1800" spc="-1" strike="noStrike">
              <a:solidFill>
                <a:srgbClr val="000000"/>
              </a:solidFill>
              <a:uFill>
                <a:solidFill>
                  <a:srgbClr val="ffffff"/>
                </a:solidFill>
              </a:uFill>
              <a:latin typeface="Arial"/>
            </a:endParaRPr>
          </a:p>
          <a:p>
            <a:pPr marL="285840" indent="-285480">
              <a:lnSpc>
                <a:spcPct val="100000"/>
              </a:lnSpc>
            </a:pPr>
            <a:endParaRPr lang="en-US" sz="1800" spc="-1" strike="noStrike">
              <a:solidFill>
                <a:srgbClr val="000000"/>
              </a:solidFill>
              <a:uFill>
                <a:solidFill>
                  <a:srgbClr val="ffffff"/>
                </a:solidFill>
              </a:uFill>
              <a:latin typeface="Arial"/>
            </a:endParaRPr>
          </a:p>
          <a:p>
            <a:pPr marL="285840" indent="-285480">
              <a:lnSpc>
                <a:spcPct val="100000"/>
              </a:lnSpc>
            </a:pPr>
            <a:endParaRPr lang="en-US" sz="1800" spc="-1" strike="noStrike">
              <a:solidFill>
                <a:srgbClr val="000000"/>
              </a:solidFill>
              <a:uFill>
                <a:solidFill>
                  <a:srgbClr val="ffffff"/>
                </a:solidFill>
              </a:uFill>
              <a:latin typeface="Arial"/>
            </a:endParaRPr>
          </a:p>
          <a:p>
            <a:pPr marL="285840" indent="-285480">
              <a:lnSpc>
                <a:spcPct val="100000"/>
              </a:lnSpc>
            </a:pPr>
            <a:endParaRPr lang="en-US" sz="1800" spc="-1" strike="noStrike">
              <a:solidFill>
                <a:srgbClr val="000000"/>
              </a:solidFill>
              <a:uFill>
                <a:solidFill>
                  <a:srgbClr val="ffffff"/>
                </a:solidFill>
              </a:uFill>
              <a:latin typeface="Arial"/>
            </a:endParaRPr>
          </a:p>
          <a:p>
            <a:pPr marL="285840" indent="-285480">
              <a:lnSpc>
                <a:spcPct val="100000"/>
              </a:lnSpc>
            </a:pPr>
            <a:r>
              <a:rPr lang="en-US" sz="1600" spc="-1" strike="noStrike">
                <a:solidFill>
                  <a:srgbClr val="333399"/>
                </a:solidFill>
                <a:uFill>
                  <a:solidFill>
                    <a:srgbClr val="ffffff"/>
                  </a:solidFill>
                </a:uFill>
                <a:latin typeface="Symbol"/>
              </a:rPr>
              <a:t></a:t>
            </a:r>
            <a:r>
              <a:rPr lang="en-US" sz="1600" spc="-1" strike="noStrike">
                <a:solidFill>
                  <a:srgbClr val="333399"/>
                </a:solidFill>
                <a:uFill>
                  <a:solidFill>
                    <a:srgbClr val="ffffff"/>
                  </a:solidFill>
                </a:uFill>
                <a:latin typeface="Arial"/>
              </a:rPr>
              <a:t> </a:t>
            </a:r>
            <a:r>
              <a:rPr lang="en-US" sz="1600" spc="-1" strike="noStrike">
                <a:solidFill>
                  <a:srgbClr val="333399"/>
                </a:solidFill>
                <a:uFill>
                  <a:solidFill>
                    <a:srgbClr val="ffffff"/>
                  </a:solidFill>
                </a:uFill>
                <a:latin typeface="Arial"/>
              </a:rPr>
              <a:t>Energy loss distributions show large </a:t>
            </a:r>
            <a:endParaRPr lang="en-US" sz="1800" spc="-1" strike="noStrike">
              <a:solidFill>
                <a:srgbClr val="000000"/>
              </a:solidFill>
              <a:uFill>
                <a:solidFill>
                  <a:srgbClr val="ffffff"/>
                </a:solidFill>
              </a:uFill>
              <a:latin typeface="Arial"/>
            </a:endParaRPr>
          </a:p>
          <a:p>
            <a:pPr marL="285840" indent="-285480">
              <a:lnSpc>
                <a:spcPct val="120000"/>
              </a:lnSpc>
            </a:pPr>
            <a:r>
              <a:rPr lang="en-US" sz="1600" spc="-1" strike="noStrike">
                <a:solidFill>
                  <a:srgbClr val="333399"/>
                </a:solidFill>
                <a:uFill>
                  <a:solidFill>
                    <a:srgbClr val="ffffff"/>
                  </a:solidFill>
                </a:uFill>
                <a:latin typeface="Arial"/>
              </a:rPr>
              <a:t>     </a:t>
            </a:r>
            <a:r>
              <a:rPr lang="en-US" sz="1600" spc="-1" strike="noStrike">
                <a:solidFill>
                  <a:srgbClr val="333399"/>
                </a:solidFill>
                <a:uFill>
                  <a:solidFill>
                    <a:srgbClr val="ffffff"/>
                  </a:solidFill>
                </a:uFill>
                <a:latin typeface="Arial"/>
              </a:rPr>
              <a:t>fluctuations towards high losses:  </a:t>
            </a:r>
            <a:r>
              <a:rPr lang="en-US" sz="1600" spc="-1" strike="noStrike">
                <a:solidFill>
                  <a:srgbClr val="ff0066"/>
                </a:solidFill>
                <a:uFill>
                  <a:solidFill>
                    <a:srgbClr val="ffffff"/>
                  </a:solidFill>
                </a:uFill>
                <a:latin typeface="Arial"/>
              </a:rPr>
              <a:t>”</a:t>
            </a:r>
            <a:r>
              <a:rPr lang="en-US" sz="1600" spc="-1" strike="noStrike" u="sng">
                <a:solidFill>
                  <a:srgbClr val="ff0066"/>
                </a:solidFill>
                <a:uFill>
                  <a:solidFill>
                    <a:srgbClr val="ffffff"/>
                  </a:solidFill>
                </a:uFill>
                <a:latin typeface="Arial"/>
              </a:rPr>
              <a:t>Landau tails</a:t>
            </a:r>
            <a:r>
              <a:rPr lang="en-US" sz="1600" spc="-1" strike="noStrike">
                <a:solidFill>
                  <a:srgbClr val="ff0066"/>
                </a:solidFill>
                <a:uFill>
                  <a:solidFill>
                    <a:srgbClr val="ffffff"/>
                  </a:solidFill>
                </a:uFill>
                <a:latin typeface="Arial"/>
              </a:rPr>
              <a:t>”</a:t>
            </a:r>
            <a:endParaRPr lang="en-US" sz="1800" spc="-1" strike="noStrike">
              <a:solidFill>
                <a:srgbClr val="000000"/>
              </a:solidFill>
              <a:uFill>
                <a:solidFill>
                  <a:srgbClr val="ffffff"/>
                </a:solidFill>
              </a:uFill>
              <a:latin typeface="Arial"/>
            </a:endParaRPr>
          </a:p>
        </p:txBody>
      </p:sp>
      <p:sp>
        <p:nvSpPr>
          <p:cNvPr id="629" name="CustomShape 3"/>
          <p:cNvSpPr/>
          <p:nvPr/>
        </p:nvSpPr>
        <p:spPr>
          <a:xfrm>
            <a:off x="533520" y="4672800"/>
            <a:ext cx="5943240" cy="1096200"/>
          </a:xfrm>
          <a:prstGeom prst="rect">
            <a:avLst/>
          </a:prstGeom>
          <a:noFill/>
          <a:ln>
            <a:noFill/>
          </a:ln>
        </p:spPr>
        <p:style>
          <a:lnRef idx="0"/>
          <a:fillRef idx="0"/>
          <a:effectRef idx="0"/>
          <a:fontRef idx="minor"/>
        </p:style>
        <p:txBody>
          <a:bodyPr lIns="90000" rIns="90000" tIns="45000" bIns="45000" anchor="ctr"/>
          <a:p>
            <a:pPr marL="285840" indent="-285480">
              <a:lnSpc>
                <a:spcPct val="100000"/>
              </a:lnSpc>
            </a:pPr>
            <a:r>
              <a:rPr b="1" lang="en-US" sz="1600" spc="-1" strike="noStrike">
                <a:solidFill>
                  <a:srgbClr val="333399"/>
                </a:solidFill>
                <a:uFill>
                  <a:solidFill>
                    <a:srgbClr val="ffffff"/>
                  </a:solidFill>
                </a:uFill>
                <a:latin typeface="Arial"/>
              </a:rPr>
              <a:t>For thick layers and high density materials:</a:t>
            </a:r>
            <a:endParaRPr lang="en-US" sz="1800" spc="-1" strike="noStrike">
              <a:solidFill>
                <a:srgbClr val="000000"/>
              </a:solidFill>
              <a:uFill>
                <a:solidFill>
                  <a:srgbClr val="ffffff"/>
                </a:solidFill>
              </a:uFill>
              <a:latin typeface="Arial"/>
            </a:endParaRPr>
          </a:p>
          <a:p>
            <a:pPr marL="285840" indent="-285480">
              <a:lnSpc>
                <a:spcPct val="100000"/>
              </a:lnSpc>
            </a:pPr>
            <a:endParaRPr lang="en-US" sz="1800" spc="-1" strike="noStrike">
              <a:solidFill>
                <a:srgbClr val="000000"/>
              </a:solidFill>
              <a:uFill>
                <a:solidFill>
                  <a:srgbClr val="ffffff"/>
                </a:solidFill>
              </a:uFill>
              <a:latin typeface="Arial"/>
            </a:endParaRPr>
          </a:p>
          <a:p>
            <a:pPr marL="285840" indent="-285480">
              <a:lnSpc>
                <a:spcPct val="100000"/>
              </a:lnSpc>
            </a:pPr>
            <a:r>
              <a:rPr lang="en-US" sz="1600" spc="-1" strike="noStrike">
                <a:solidFill>
                  <a:srgbClr val="333399"/>
                </a:solidFill>
                <a:uFill>
                  <a:solidFill>
                    <a:srgbClr val="ffffff"/>
                  </a:solidFill>
                </a:uFill>
                <a:latin typeface="Symbol"/>
              </a:rPr>
              <a:t></a:t>
            </a:r>
            <a:r>
              <a:rPr lang="en-US" sz="1600" spc="-1" strike="noStrike">
                <a:solidFill>
                  <a:srgbClr val="333399"/>
                </a:solidFill>
                <a:uFill>
                  <a:solidFill>
                    <a:srgbClr val="ffffff"/>
                  </a:solidFill>
                </a:uFill>
                <a:latin typeface="Arial"/>
              </a:rPr>
              <a:t> </a:t>
            </a:r>
            <a:r>
              <a:rPr lang="en-US" sz="1600" spc="-1" strike="noStrike">
                <a:solidFill>
                  <a:srgbClr val="333399"/>
                </a:solidFill>
                <a:uFill>
                  <a:solidFill>
                    <a:srgbClr val="ffffff"/>
                  </a:solidFill>
                </a:uFill>
                <a:latin typeface="Arial"/>
              </a:rPr>
              <a:t>Many collisions.</a:t>
            </a:r>
            <a:endParaRPr lang="en-US" sz="1800" spc="-1" strike="noStrike">
              <a:solidFill>
                <a:srgbClr val="000000"/>
              </a:solidFill>
              <a:uFill>
                <a:solidFill>
                  <a:srgbClr val="ffffff"/>
                </a:solidFill>
              </a:uFill>
              <a:latin typeface="Arial"/>
            </a:endParaRPr>
          </a:p>
          <a:p>
            <a:pPr marL="285840" indent="-285480">
              <a:lnSpc>
                <a:spcPct val="100000"/>
              </a:lnSpc>
            </a:pPr>
            <a:r>
              <a:rPr lang="en-US" sz="1600" spc="-1" strike="noStrike">
                <a:solidFill>
                  <a:srgbClr val="333399"/>
                </a:solidFill>
                <a:uFill>
                  <a:solidFill>
                    <a:srgbClr val="ffffff"/>
                  </a:solidFill>
                </a:uFill>
                <a:latin typeface="Symbol"/>
              </a:rPr>
              <a:t></a:t>
            </a:r>
            <a:r>
              <a:rPr lang="en-US" sz="1600" spc="-1" strike="noStrike">
                <a:solidFill>
                  <a:srgbClr val="333399"/>
                </a:solidFill>
                <a:uFill>
                  <a:solidFill>
                    <a:srgbClr val="ffffff"/>
                  </a:solidFill>
                </a:uFill>
                <a:latin typeface="Arial"/>
              </a:rPr>
              <a:t> </a:t>
            </a:r>
            <a:r>
              <a:rPr lang="en-US" sz="1600" spc="-1" strike="noStrike">
                <a:solidFill>
                  <a:srgbClr val="333399"/>
                </a:solidFill>
                <a:uFill>
                  <a:solidFill>
                    <a:srgbClr val="ffffff"/>
                  </a:solidFill>
                </a:uFill>
                <a:latin typeface="Arial"/>
              </a:rPr>
              <a:t>Central Limit Theorem </a:t>
            </a:r>
            <a:r>
              <a:rPr lang="en-US" sz="1600" spc="-1" strike="noStrike">
                <a:solidFill>
                  <a:srgbClr val="333399"/>
                </a:solidFill>
                <a:uFill>
                  <a:solidFill>
                    <a:srgbClr val="ffffff"/>
                  </a:solidFill>
                </a:uFill>
                <a:latin typeface="Symbol"/>
              </a:rPr>
              <a:t></a:t>
            </a:r>
            <a:r>
              <a:rPr lang="en-US" sz="1600" spc="-1" strike="noStrike">
                <a:solidFill>
                  <a:srgbClr val="333399"/>
                </a:solidFill>
                <a:uFill>
                  <a:solidFill>
                    <a:srgbClr val="ffffff"/>
                  </a:solidFill>
                </a:uFill>
                <a:latin typeface="Arial"/>
              </a:rPr>
              <a:t> </a:t>
            </a:r>
            <a:r>
              <a:rPr lang="en-US" sz="1600" spc="-1" strike="noStrike">
                <a:solidFill>
                  <a:srgbClr val="ff0066"/>
                </a:solidFill>
                <a:uFill>
                  <a:solidFill>
                    <a:srgbClr val="ffffff"/>
                  </a:solidFill>
                </a:uFill>
                <a:latin typeface="Arial"/>
              </a:rPr>
              <a:t>Gaussian shaped distributions.</a:t>
            </a:r>
            <a:r>
              <a:rPr lang="en-US" sz="1600" spc="-1" strike="noStrike">
                <a:solidFill>
                  <a:srgbClr val="333399"/>
                </a:solidFill>
                <a:uFill>
                  <a:solidFill>
                    <a:srgbClr val="ffffff"/>
                  </a:solidFill>
                </a:uFill>
                <a:latin typeface="Arial"/>
              </a:rPr>
              <a:t> </a:t>
            </a:r>
            <a:endParaRPr lang="en-US" sz="1800" spc="-1" strike="noStrike">
              <a:solidFill>
                <a:srgbClr val="000000"/>
              </a:solidFill>
              <a:uFill>
                <a:solidFill>
                  <a:srgbClr val="ffffff"/>
                </a:solidFill>
              </a:uFill>
              <a:latin typeface="Arial"/>
            </a:endParaRPr>
          </a:p>
        </p:txBody>
      </p:sp>
      <p:sp>
        <p:nvSpPr>
          <p:cNvPr id="630" name="CustomShape 4"/>
          <p:cNvSpPr/>
          <p:nvPr/>
        </p:nvSpPr>
        <p:spPr>
          <a:xfrm>
            <a:off x="539640" y="836640"/>
            <a:ext cx="8135640" cy="650520"/>
          </a:xfrm>
          <a:prstGeom prst="rect">
            <a:avLst/>
          </a:prstGeom>
          <a:noFill/>
          <a:ln>
            <a:noFill/>
          </a:ln>
        </p:spPr>
        <p:style>
          <a:lnRef idx="0"/>
          <a:fillRef idx="0"/>
          <a:effectRef idx="0"/>
          <a:fontRef idx="minor"/>
        </p:style>
        <p:txBody>
          <a:bodyPr lIns="92160" rIns="92160" tIns="46080" bIns="46080"/>
          <a:p>
            <a:pPr>
              <a:lnSpc>
                <a:spcPct val="90000"/>
              </a:lnSpc>
            </a:pPr>
            <a:r>
              <a:rPr lang="en-US" sz="1600" spc="-1" strike="noStrike">
                <a:solidFill>
                  <a:srgbClr val="333399"/>
                </a:solidFill>
                <a:uFill>
                  <a:solidFill>
                    <a:srgbClr val="ffffff"/>
                  </a:solidFill>
                </a:uFill>
                <a:latin typeface="Arial"/>
              </a:rPr>
              <a:t>Real detector (limited granularity) can not measure &lt;</a:t>
            </a:r>
            <a:r>
              <a:rPr i="1" lang="en-US" sz="1600" spc="-1" strike="noStrike">
                <a:solidFill>
                  <a:srgbClr val="000000"/>
                </a:solidFill>
                <a:uFill>
                  <a:solidFill>
                    <a:srgbClr val="ffffff"/>
                  </a:solidFill>
                </a:uFill>
                <a:latin typeface="Arial"/>
              </a:rPr>
              <a:t>dE/dx</a:t>
            </a:r>
            <a:r>
              <a:rPr lang="en-US" sz="1600" spc="-1" strike="noStrike">
                <a:solidFill>
                  <a:srgbClr val="333399"/>
                </a:solidFill>
                <a:uFill>
                  <a:solidFill>
                    <a:srgbClr val="ffffff"/>
                  </a:solidFill>
                </a:uFill>
                <a:latin typeface="Arial"/>
              </a:rPr>
              <a:t>&gt; ! </a:t>
            </a:r>
            <a:endParaRPr lang="en-US" sz="1800" spc="-1" strike="noStrike">
              <a:solidFill>
                <a:srgbClr val="000000"/>
              </a:solidFill>
              <a:uFill>
                <a:solidFill>
                  <a:srgbClr val="ffffff"/>
                </a:solidFill>
              </a:uFill>
              <a:latin typeface="Arial"/>
            </a:endParaRPr>
          </a:p>
          <a:p>
            <a:pPr>
              <a:lnSpc>
                <a:spcPct val="90000"/>
              </a:lnSpc>
            </a:pPr>
            <a:r>
              <a:rPr lang="en-US" sz="1600" spc="-1" strike="noStrike">
                <a:solidFill>
                  <a:srgbClr val="333399"/>
                </a:solidFill>
                <a:uFill>
                  <a:solidFill>
                    <a:srgbClr val="ffffff"/>
                  </a:solidFill>
                </a:uFill>
                <a:latin typeface="Arial"/>
              </a:rPr>
              <a:t>It measures the energy </a:t>
            </a:r>
            <a:r>
              <a:rPr i="1" lang="en-US" sz="1600" spc="-1" strike="noStrike">
                <a:solidFill>
                  <a:srgbClr val="000000"/>
                </a:solidFill>
                <a:uFill>
                  <a:solidFill>
                    <a:srgbClr val="ffffff"/>
                  </a:solidFill>
                </a:uFill>
                <a:latin typeface="Symbol"/>
              </a:rPr>
              <a:t>D</a:t>
            </a:r>
            <a:r>
              <a:rPr i="1" lang="en-US" sz="1600" spc="-1" strike="noStrike">
                <a:solidFill>
                  <a:srgbClr val="000000"/>
                </a:solidFill>
                <a:uFill>
                  <a:solidFill>
                    <a:srgbClr val="ffffff"/>
                  </a:solidFill>
                </a:uFill>
                <a:latin typeface="Arial"/>
              </a:rPr>
              <a:t>E</a:t>
            </a:r>
            <a:r>
              <a:rPr lang="en-US" sz="1600" spc="-1" strike="noStrike">
                <a:solidFill>
                  <a:srgbClr val="333399"/>
                </a:solidFill>
                <a:uFill>
                  <a:solidFill>
                    <a:srgbClr val="ffffff"/>
                  </a:solidFill>
                </a:uFill>
                <a:latin typeface="Arial"/>
              </a:rPr>
              <a:t> deposited in a layer of finite thickness </a:t>
            </a:r>
            <a:r>
              <a:rPr lang="en-US" sz="1800" spc="-1" strike="noStrike">
                <a:solidFill>
                  <a:srgbClr val="000000"/>
                </a:solidFill>
                <a:uFill>
                  <a:solidFill>
                    <a:srgbClr val="ffffff"/>
                  </a:solidFill>
                </a:uFill>
                <a:latin typeface="Symbol"/>
              </a:rPr>
              <a:t>d</a:t>
            </a:r>
            <a:r>
              <a:rPr lang="en-US" sz="1800" spc="-1" strike="noStrike">
                <a:solidFill>
                  <a:srgbClr val="000000"/>
                </a:solidFill>
                <a:uFill>
                  <a:solidFill>
                    <a:srgbClr val="ffffff"/>
                  </a:solidFill>
                </a:uFill>
                <a:latin typeface="Arial"/>
              </a:rPr>
              <a:t>x</a:t>
            </a:r>
            <a:r>
              <a:rPr lang="en-US" sz="1600" spc="-1" strike="noStrike">
                <a:solidFill>
                  <a:srgbClr val="333399"/>
                </a:solidFill>
                <a:uFill>
                  <a:solidFill>
                    <a:srgbClr val="ffffff"/>
                  </a:solidFill>
                </a:uFill>
                <a:latin typeface="Arial"/>
              </a:rPr>
              <a:t>.</a:t>
            </a:r>
            <a:endParaRPr lang="en-US" sz="1800" spc="-1" strike="noStrike">
              <a:solidFill>
                <a:srgbClr val="000000"/>
              </a:solidFill>
              <a:uFill>
                <a:solidFill>
                  <a:srgbClr val="ffffff"/>
                </a:solidFill>
              </a:uFill>
              <a:latin typeface="Arial"/>
            </a:endParaRPr>
          </a:p>
        </p:txBody>
      </p:sp>
      <p:sp>
        <p:nvSpPr>
          <p:cNvPr id="631" name="Line 5"/>
          <p:cNvSpPr/>
          <p:nvPr/>
        </p:nvSpPr>
        <p:spPr>
          <a:xfrm flipV="1">
            <a:off x="807840" y="2522520"/>
            <a:ext cx="2514600" cy="533160"/>
          </a:xfrm>
          <a:prstGeom prst="line">
            <a:avLst/>
          </a:prstGeom>
          <a:ln w="28440">
            <a:solidFill>
              <a:srgbClr val="0000ff"/>
            </a:solidFill>
            <a:round/>
            <a:tailEnd len="med" type="triangle" w="med"/>
          </a:ln>
        </p:spPr>
        <p:style>
          <a:lnRef idx="0"/>
          <a:fillRef idx="0"/>
          <a:effectRef idx="0"/>
          <a:fontRef idx="minor"/>
        </p:style>
      </p:sp>
      <p:sp>
        <p:nvSpPr>
          <p:cNvPr id="632" name="Line 6"/>
          <p:cNvSpPr/>
          <p:nvPr/>
        </p:nvSpPr>
        <p:spPr>
          <a:xfrm flipV="1">
            <a:off x="1188720" y="2751120"/>
            <a:ext cx="76320" cy="228600"/>
          </a:xfrm>
          <a:prstGeom prst="line">
            <a:avLst/>
          </a:prstGeom>
          <a:ln w="9360">
            <a:solidFill>
              <a:schemeClr val="hlink"/>
            </a:solidFill>
            <a:round/>
          </a:ln>
        </p:spPr>
        <p:style>
          <a:lnRef idx="0"/>
          <a:fillRef idx="0"/>
          <a:effectRef idx="0"/>
          <a:fontRef idx="minor"/>
        </p:style>
      </p:sp>
      <p:sp>
        <p:nvSpPr>
          <p:cNvPr id="633" name="Line 7"/>
          <p:cNvSpPr/>
          <p:nvPr/>
        </p:nvSpPr>
        <p:spPr>
          <a:xfrm flipH="1" flipV="1">
            <a:off x="1341360" y="2941560"/>
            <a:ext cx="152280" cy="114120"/>
          </a:xfrm>
          <a:prstGeom prst="line">
            <a:avLst/>
          </a:prstGeom>
          <a:ln w="9360">
            <a:solidFill>
              <a:schemeClr val="hlink"/>
            </a:solidFill>
            <a:round/>
          </a:ln>
        </p:spPr>
        <p:style>
          <a:lnRef idx="0"/>
          <a:fillRef idx="0"/>
          <a:effectRef idx="0"/>
          <a:fontRef idx="minor"/>
        </p:style>
      </p:sp>
      <p:sp>
        <p:nvSpPr>
          <p:cNvPr id="634" name="Line 8"/>
          <p:cNvSpPr/>
          <p:nvPr/>
        </p:nvSpPr>
        <p:spPr>
          <a:xfrm flipH="1" flipV="1">
            <a:off x="2017440" y="2817720"/>
            <a:ext cx="152640" cy="114120"/>
          </a:xfrm>
          <a:prstGeom prst="line">
            <a:avLst/>
          </a:prstGeom>
          <a:ln w="9360">
            <a:solidFill>
              <a:schemeClr val="hlink"/>
            </a:solidFill>
            <a:round/>
          </a:ln>
        </p:spPr>
        <p:style>
          <a:lnRef idx="0"/>
          <a:fillRef idx="0"/>
          <a:effectRef idx="0"/>
          <a:fontRef idx="minor"/>
        </p:style>
      </p:sp>
      <p:sp>
        <p:nvSpPr>
          <p:cNvPr id="635" name="Line 9"/>
          <p:cNvSpPr/>
          <p:nvPr/>
        </p:nvSpPr>
        <p:spPr>
          <a:xfrm flipV="1">
            <a:off x="2484360" y="2522520"/>
            <a:ext cx="152280" cy="190440"/>
          </a:xfrm>
          <a:prstGeom prst="line">
            <a:avLst/>
          </a:prstGeom>
          <a:ln w="9360">
            <a:solidFill>
              <a:schemeClr val="hlink"/>
            </a:solidFill>
            <a:round/>
          </a:ln>
        </p:spPr>
        <p:style>
          <a:lnRef idx="0"/>
          <a:fillRef idx="0"/>
          <a:effectRef idx="0"/>
          <a:fontRef idx="minor"/>
        </p:style>
      </p:sp>
      <p:sp>
        <p:nvSpPr>
          <p:cNvPr id="636" name="Line 10"/>
          <p:cNvSpPr/>
          <p:nvPr/>
        </p:nvSpPr>
        <p:spPr>
          <a:xfrm>
            <a:off x="2172960" y="2768400"/>
            <a:ext cx="1513080" cy="287280"/>
          </a:xfrm>
          <a:prstGeom prst="line">
            <a:avLst/>
          </a:prstGeom>
          <a:ln w="9360">
            <a:solidFill>
              <a:schemeClr val="hlink"/>
            </a:solidFill>
            <a:round/>
          </a:ln>
        </p:spPr>
        <p:style>
          <a:lnRef idx="0"/>
          <a:fillRef idx="0"/>
          <a:effectRef idx="0"/>
          <a:fontRef idx="minor"/>
        </p:style>
      </p:sp>
      <p:sp>
        <p:nvSpPr>
          <p:cNvPr id="637" name="Line 11"/>
          <p:cNvSpPr/>
          <p:nvPr/>
        </p:nvSpPr>
        <p:spPr>
          <a:xfrm>
            <a:off x="6549840" y="2118960"/>
            <a:ext cx="360" cy="1648080"/>
          </a:xfrm>
          <a:prstGeom prst="line">
            <a:avLst/>
          </a:prstGeom>
          <a:ln w="28440">
            <a:solidFill>
              <a:schemeClr val="tx1"/>
            </a:solidFill>
            <a:round/>
            <a:headEnd len="med" type="triangle" w="med"/>
          </a:ln>
        </p:spPr>
        <p:style>
          <a:lnRef idx="0"/>
          <a:fillRef idx="0"/>
          <a:effectRef idx="0"/>
          <a:fontRef idx="minor"/>
        </p:style>
      </p:sp>
      <p:sp>
        <p:nvSpPr>
          <p:cNvPr id="638" name="Line 12"/>
          <p:cNvSpPr/>
          <p:nvPr/>
        </p:nvSpPr>
        <p:spPr>
          <a:xfrm flipH="1">
            <a:off x="6549840" y="3767040"/>
            <a:ext cx="1847880" cy="0"/>
          </a:xfrm>
          <a:prstGeom prst="line">
            <a:avLst/>
          </a:prstGeom>
          <a:ln w="28440">
            <a:solidFill>
              <a:schemeClr val="tx1"/>
            </a:solidFill>
            <a:round/>
            <a:headEnd len="med" type="triangle" w="med"/>
          </a:ln>
        </p:spPr>
        <p:style>
          <a:lnRef idx="0"/>
          <a:fillRef idx="0"/>
          <a:effectRef idx="0"/>
          <a:fontRef idx="minor"/>
        </p:style>
      </p:sp>
      <p:sp>
        <p:nvSpPr>
          <p:cNvPr id="639" name="CustomShape 13"/>
          <p:cNvSpPr/>
          <p:nvPr/>
        </p:nvSpPr>
        <p:spPr>
          <a:xfrm>
            <a:off x="6702480" y="2513160"/>
            <a:ext cx="1437840" cy="1253880"/>
          </a:xfrm>
          <a:custGeom>
            <a:avLst/>
            <a:gdLst/>
            <a:ahLst/>
            <a:rect l="l" t="t" r="r" b="b"/>
            <a:pathLst>
              <a:path w="906" h="790">
                <a:moveTo>
                  <a:pt x="0" y="790"/>
                </a:moveTo>
                <a:cubicBezTo>
                  <a:pt x="30" y="661"/>
                  <a:pt x="97" y="40"/>
                  <a:pt x="180" y="16"/>
                </a:cubicBezTo>
                <a:cubicBezTo>
                  <a:pt x="252" y="0"/>
                  <a:pt x="396" y="522"/>
                  <a:pt x="498" y="646"/>
                </a:cubicBezTo>
                <a:cubicBezTo>
                  <a:pt x="600" y="770"/>
                  <a:pt x="821" y="741"/>
                  <a:pt x="906" y="766"/>
                </a:cubicBezTo>
              </a:path>
            </a:pathLst>
          </a:custGeom>
          <a:solidFill>
            <a:srgbClr val="66ff33"/>
          </a:solidFill>
          <a:ln w="9360">
            <a:solidFill>
              <a:srgbClr val="0000ff"/>
            </a:solidFill>
            <a:round/>
          </a:ln>
        </p:spPr>
        <p:style>
          <a:lnRef idx="0"/>
          <a:fillRef idx="0"/>
          <a:effectRef idx="0"/>
          <a:fontRef idx="minor"/>
        </p:style>
      </p:sp>
      <p:sp>
        <p:nvSpPr>
          <p:cNvPr id="640" name="Line 14"/>
          <p:cNvSpPr/>
          <p:nvPr/>
        </p:nvSpPr>
        <p:spPr>
          <a:xfrm>
            <a:off x="7118280" y="2166840"/>
            <a:ext cx="360" cy="1793880"/>
          </a:xfrm>
          <a:prstGeom prst="line">
            <a:avLst/>
          </a:prstGeom>
          <a:ln cap="rnd" w="9360">
            <a:solidFill>
              <a:srgbClr val="0000ff"/>
            </a:solidFill>
            <a:custDash>
              <a:ds d="500000" sp="400000"/>
            </a:custDash>
            <a:round/>
          </a:ln>
        </p:spPr>
        <p:style>
          <a:lnRef idx="0"/>
          <a:fillRef idx="0"/>
          <a:effectRef idx="0"/>
          <a:fontRef idx="minor"/>
        </p:style>
      </p:sp>
      <p:sp>
        <p:nvSpPr>
          <p:cNvPr id="641" name="CustomShape 15"/>
          <p:cNvSpPr/>
          <p:nvPr/>
        </p:nvSpPr>
        <p:spPr>
          <a:xfrm>
            <a:off x="6276240" y="1709640"/>
            <a:ext cx="1799640" cy="368640"/>
          </a:xfrm>
          <a:prstGeom prst="rect">
            <a:avLst/>
          </a:prstGeom>
          <a:noFill/>
          <a:ln>
            <a:noFill/>
          </a:ln>
        </p:spPr>
        <p:style>
          <a:lnRef idx="0"/>
          <a:fillRef idx="0"/>
          <a:effectRef idx="0"/>
          <a:fontRef idx="minor"/>
        </p:style>
        <p:txBody>
          <a:bodyPr wrap="none" lIns="92160" rIns="92160" tIns="46080" bIns="46080"/>
          <a:p>
            <a:pPr algn="ctr">
              <a:lnSpc>
                <a:spcPct val="100000"/>
              </a:lnSpc>
            </a:pPr>
            <a:r>
              <a:rPr lang="en-US" sz="1600" spc="-1" strike="noStrike">
                <a:solidFill>
                  <a:srgbClr val="ff0066"/>
                </a:solidFill>
                <a:uFill>
                  <a:solidFill>
                    <a:srgbClr val="ffffff"/>
                  </a:solidFill>
                </a:uFill>
                <a:latin typeface="Symbol"/>
              </a:rPr>
              <a:t>D</a:t>
            </a:r>
            <a:r>
              <a:rPr lang="en-US" sz="1600" spc="-1" strike="noStrike">
                <a:solidFill>
                  <a:srgbClr val="ff0066"/>
                </a:solidFill>
                <a:uFill>
                  <a:solidFill>
                    <a:srgbClr val="ffffff"/>
                  </a:solidFill>
                </a:uFill>
                <a:latin typeface="Arial"/>
              </a:rPr>
              <a:t>E</a:t>
            </a:r>
            <a:r>
              <a:rPr lang="en-US" sz="1600" spc="-1" strike="noStrike" baseline="-25000">
                <a:solidFill>
                  <a:srgbClr val="ff0066"/>
                </a:solidFill>
                <a:uFill>
                  <a:solidFill>
                    <a:srgbClr val="ffffff"/>
                  </a:solidFill>
                </a:uFill>
                <a:latin typeface="Arial"/>
              </a:rPr>
              <a:t>most probable</a:t>
            </a:r>
            <a:r>
              <a:rPr lang="en-US" sz="1600" spc="-1" strike="noStrike">
                <a:solidFill>
                  <a:srgbClr val="333399"/>
                </a:solidFill>
                <a:uFill>
                  <a:solidFill>
                    <a:srgbClr val="ffffff"/>
                  </a:solidFill>
                </a:uFill>
                <a:latin typeface="Arial"/>
              </a:rPr>
              <a:t> </a:t>
            </a:r>
            <a:r>
              <a:rPr lang="en-US" sz="1600" spc="-1" strike="noStrike">
                <a:solidFill>
                  <a:srgbClr val="ffcc66"/>
                </a:solidFill>
                <a:uFill>
                  <a:solidFill>
                    <a:srgbClr val="ffffff"/>
                  </a:solidFill>
                </a:uFill>
                <a:latin typeface="Arial"/>
              </a:rPr>
              <a:t> </a:t>
            </a:r>
            <a:r>
              <a:rPr lang="en-US" sz="1600" spc="-1" strike="noStrike">
                <a:solidFill>
                  <a:srgbClr val="0000ff"/>
                </a:solidFill>
                <a:uFill>
                  <a:solidFill>
                    <a:srgbClr val="ffffff"/>
                  </a:solidFill>
                </a:uFill>
                <a:latin typeface="Arial"/>
              </a:rPr>
              <a:t>&lt;</a:t>
            </a:r>
            <a:r>
              <a:rPr lang="en-US" sz="1600" spc="-1" strike="noStrike">
                <a:solidFill>
                  <a:srgbClr val="0000ff"/>
                </a:solidFill>
                <a:uFill>
                  <a:solidFill>
                    <a:srgbClr val="ffffff"/>
                  </a:solidFill>
                </a:uFill>
                <a:latin typeface="Symbol"/>
              </a:rPr>
              <a:t>D</a:t>
            </a:r>
            <a:r>
              <a:rPr lang="en-US" sz="1600" spc="-1" strike="noStrike">
                <a:solidFill>
                  <a:srgbClr val="0000ff"/>
                </a:solidFill>
                <a:uFill>
                  <a:solidFill>
                    <a:srgbClr val="ffffff"/>
                  </a:solidFill>
                </a:uFill>
                <a:latin typeface="Arial"/>
              </a:rPr>
              <a:t>E&gt;</a:t>
            </a:r>
            <a:endParaRPr lang="en-US" sz="1800" spc="-1" strike="noStrike">
              <a:solidFill>
                <a:srgbClr val="000000"/>
              </a:solidFill>
              <a:uFill>
                <a:solidFill>
                  <a:srgbClr val="ffffff"/>
                </a:solidFill>
              </a:uFill>
              <a:latin typeface="Arial"/>
            </a:endParaRPr>
          </a:p>
        </p:txBody>
      </p:sp>
      <p:sp>
        <p:nvSpPr>
          <p:cNvPr id="642" name="CustomShape 16"/>
          <p:cNvSpPr/>
          <p:nvPr/>
        </p:nvSpPr>
        <p:spPr>
          <a:xfrm>
            <a:off x="8037360" y="3753000"/>
            <a:ext cx="495000" cy="396720"/>
          </a:xfrm>
          <a:prstGeom prst="rect">
            <a:avLst/>
          </a:prstGeom>
          <a:noFill/>
          <a:ln>
            <a:noFill/>
          </a:ln>
        </p:spPr>
        <p:style>
          <a:lnRef idx="0"/>
          <a:fillRef idx="0"/>
          <a:effectRef idx="0"/>
          <a:fontRef idx="minor"/>
        </p:style>
        <p:txBody>
          <a:bodyPr wrap="none" lIns="92160" rIns="92160" tIns="46080" bIns="46080"/>
          <a:p>
            <a:pPr algn="ctr">
              <a:lnSpc>
                <a:spcPct val="100000"/>
              </a:lnSpc>
            </a:pPr>
            <a:r>
              <a:rPr lang="en-US" sz="2000" spc="-1" strike="noStrike">
                <a:solidFill>
                  <a:srgbClr val="333399"/>
                </a:solidFill>
                <a:uFill>
                  <a:solidFill>
                    <a:srgbClr val="ffffff"/>
                  </a:solidFill>
                </a:uFill>
                <a:latin typeface="Symbol"/>
              </a:rPr>
              <a:t>D</a:t>
            </a:r>
            <a:r>
              <a:rPr lang="en-US" sz="2000" spc="-1" strike="noStrike">
                <a:solidFill>
                  <a:srgbClr val="333399"/>
                </a:solidFill>
                <a:uFill>
                  <a:solidFill>
                    <a:srgbClr val="ffffff"/>
                  </a:solidFill>
                </a:uFill>
                <a:latin typeface="Times New Roman"/>
              </a:rPr>
              <a:t>E</a:t>
            </a:r>
            <a:endParaRPr lang="en-US" sz="1800" spc="-1" strike="noStrike">
              <a:solidFill>
                <a:srgbClr val="000000"/>
              </a:solidFill>
              <a:uFill>
                <a:solidFill>
                  <a:srgbClr val="ffffff"/>
                </a:solidFill>
              </a:uFill>
              <a:latin typeface="Arial"/>
            </a:endParaRPr>
          </a:p>
        </p:txBody>
      </p:sp>
      <p:sp>
        <p:nvSpPr>
          <p:cNvPr id="643" name="CustomShape 17"/>
          <p:cNvSpPr/>
          <p:nvPr/>
        </p:nvSpPr>
        <p:spPr>
          <a:xfrm>
            <a:off x="1140840" y="2421000"/>
            <a:ext cx="346680" cy="396720"/>
          </a:xfrm>
          <a:prstGeom prst="rect">
            <a:avLst/>
          </a:prstGeom>
          <a:noFill/>
          <a:ln>
            <a:noFill/>
          </a:ln>
        </p:spPr>
        <p:style>
          <a:lnRef idx="0"/>
          <a:fillRef idx="0"/>
          <a:effectRef idx="0"/>
          <a:fontRef idx="minor"/>
        </p:style>
        <p:txBody>
          <a:bodyPr wrap="none" lIns="92160" rIns="92160" tIns="46080" bIns="46080"/>
          <a:p>
            <a:pPr algn="ctr">
              <a:lnSpc>
                <a:spcPct val="100000"/>
              </a:lnSpc>
            </a:pPr>
            <a:r>
              <a:rPr lang="en-US" sz="2000" spc="-1" strike="noStrike">
                <a:solidFill>
                  <a:srgbClr val="333399"/>
                </a:solidFill>
                <a:uFill>
                  <a:solidFill>
                    <a:srgbClr val="ffffff"/>
                  </a:solidFill>
                </a:uFill>
                <a:latin typeface="Times New Roman"/>
              </a:rPr>
              <a:t>e</a:t>
            </a:r>
            <a:r>
              <a:rPr lang="en-US" sz="2000" spc="-1" strike="noStrike" baseline="30000">
                <a:solidFill>
                  <a:srgbClr val="333399"/>
                </a:solidFill>
                <a:uFill>
                  <a:solidFill>
                    <a:srgbClr val="ffffff"/>
                  </a:solidFill>
                </a:uFill>
                <a:latin typeface="Times New Roman"/>
              </a:rPr>
              <a:t>-</a:t>
            </a:r>
            <a:endParaRPr lang="en-US" sz="1800" spc="-1" strike="noStrike">
              <a:solidFill>
                <a:srgbClr val="000000"/>
              </a:solidFill>
              <a:uFill>
                <a:solidFill>
                  <a:srgbClr val="ffffff"/>
                </a:solidFill>
              </a:uFill>
              <a:latin typeface="Arial"/>
            </a:endParaRPr>
          </a:p>
        </p:txBody>
      </p:sp>
      <p:sp>
        <p:nvSpPr>
          <p:cNvPr id="644" name="Line 18"/>
          <p:cNvSpPr/>
          <p:nvPr/>
        </p:nvSpPr>
        <p:spPr>
          <a:xfrm flipV="1">
            <a:off x="685800" y="5849640"/>
            <a:ext cx="5352840" cy="635040"/>
          </a:xfrm>
          <a:prstGeom prst="line">
            <a:avLst/>
          </a:prstGeom>
          <a:ln w="28440">
            <a:solidFill>
              <a:srgbClr val="0000ff"/>
            </a:solidFill>
            <a:round/>
            <a:tailEnd len="med" type="triangle" w="med"/>
          </a:ln>
        </p:spPr>
        <p:style>
          <a:lnRef idx="0"/>
          <a:fillRef idx="0"/>
          <a:effectRef idx="0"/>
          <a:fontRef idx="minor"/>
        </p:style>
      </p:sp>
      <p:sp>
        <p:nvSpPr>
          <p:cNvPr id="645" name="Line 19"/>
          <p:cNvSpPr/>
          <p:nvPr/>
        </p:nvSpPr>
        <p:spPr>
          <a:xfrm flipV="1">
            <a:off x="1066680" y="6180120"/>
            <a:ext cx="76320" cy="228600"/>
          </a:xfrm>
          <a:prstGeom prst="line">
            <a:avLst/>
          </a:prstGeom>
          <a:ln w="9360">
            <a:solidFill>
              <a:schemeClr val="hlink"/>
            </a:solidFill>
            <a:round/>
          </a:ln>
        </p:spPr>
        <p:style>
          <a:lnRef idx="0"/>
          <a:fillRef idx="0"/>
          <a:effectRef idx="0"/>
          <a:fontRef idx="minor"/>
        </p:style>
      </p:sp>
      <p:sp>
        <p:nvSpPr>
          <p:cNvPr id="646" name="Line 20"/>
          <p:cNvSpPr/>
          <p:nvPr/>
        </p:nvSpPr>
        <p:spPr>
          <a:xfrm flipH="1" flipV="1">
            <a:off x="1292040" y="6427440"/>
            <a:ext cx="152280" cy="114480"/>
          </a:xfrm>
          <a:prstGeom prst="line">
            <a:avLst/>
          </a:prstGeom>
          <a:ln w="9360">
            <a:solidFill>
              <a:schemeClr val="hlink"/>
            </a:solidFill>
            <a:round/>
          </a:ln>
        </p:spPr>
        <p:style>
          <a:lnRef idx="0"/>
          <a:fillRef idx="0"/>
          <a:effectRef idx="0"/>
          <a:fontRef idx="minor"/>
        </p:style>
      </p:sp>
      <p:sp>
        <p:nvSpPr>
          <p:cNvPr id="647" name="Line 21"/>
          <p:cNvSpPr/>
          <p:nvPr/>
        </p:nvSpPr>
        <p:spPr>
          <a:xfrm flipV="1">
            <a:off x="1676160" y="6180120"/>
            <a:ext cx="360" cy="180720"/>
          </a:xfrm>
          <a:prstGeom prst="line">
            <a:avLst/>
          </a:prstGeom>
          <a:ln w="9360">
            <a:solidFill>
              <a:schemeClr val="hlink"/>
            </a:solidFill>
            <a:round/>
          </a:ln>
        </p:spPr>
        <p:style>
          <a:lnRef idx="0"/>
          <a:fillRef idx="0"/>
          <a:effectRef idx="0"/>
          <a:fontRef idx="minor"/>
        </p:style>
      </p:sp>
      <p:sp>
        <p:nvSpPr>
          <p:cNvPr id="648" name="Line 22"/>
          <p:cNvSpPr/>
          <p:nvPr/>
        </p:nvSpPr>
        <p:spPr>
          <a:xfrm flipV="1">
            <a:off x="2361960" y="6084720"/>
            <a:ext cx="152640" cy="190440"/>
          </a:xfrm>
          <a:prstGeom prst="line">
            <a:avLst/>
          </a:prstGeom>
          <a:ln w="9360">
            <a:solidFill>
              <a:schemeClr val="hlink"/>
            </a:solidFill>
            <a:round/>
          </a:ln>
        </p:spPr>
        <p:style>
          <a:lnRef idx="0"/>
          <a:fillRef idx="0"/>
          <a:effectRef idx="0"/>
          <a:fontRef idx="minor"/>
        </p:style>
      </p:sp>
      <p:sp>
        <p:nvSpPr>
          <p:cNvPr id="649" name="Line 23"/>
          <p:cNvSpPr/>
          <p:nvPr/>
        </p:nvSpPr>
        <p:spPr>
          <a:xfrm flipV="1">
            <a:off x="1895400" y="5856120"/>
            <a:ext cx="838080" cy="476280"/>
          </a:xfrm>
          <a:prstGeom prst="line">
            <a:avLst/>
          </a:prstGeom>
          <a:ln w="9360">
            <a:solidFill>
              <a:schemeClr val="hlink"/>
            </a:solidFill>
            <a:round/>
          </a:ln>
        </p:spPr>
        <p:style>
          <a:lnRef idx="0"/>
          <a:fillRef idx="0"/>
          <a:effectRef idx="0"/>
          <a:fontRef idx="minor"/>
        </p:style>
      </p:sp>
      <p:sp>
        <p:nvSpPr>
          <p:cNvPr id="650" name="CustomShape 24"/>
          <p:cNvSpPr/>
          <p:nvPr/>
        </p:nvSpPr>
        <p:spPr>
          <a:xfrm>
            <a:off x="1018440" y="5850000"/>
            <a:ext cx="346680" cy="396720"/>
          </a:xfrm>
          <a:prstGeom prst="rect">
            <a:avLst/>
          </a:prstGeom>
          <a:noFill/>
          <a:ln>
            <a:noFill/>
          </a:ln>
        </p:spPr>
        <p:style>
          <a:lnRef idx="0"/>
          <a:fillRef idx="0"/>
          <a:effectRef idx="0"/>
          <a:fontRef idx="minor"/>
        </p:style>
        <p:txBody>
          <a:bodyPr wrap="none" lIns="92160" rIns="92160" tIns="46080" bIns="46080"/>
          <a:p>
            <a:pPr algn="ctr">
              <a:lnSpc>
                <a:spcPct val="100000"/>
              </a:lnSpc>
            </a:pPr>
            <a:r>
              <a:rPr lang="en-US" sz="2000" spc="-1" strike="noStrike">
                <a:solidFill>
                  <a:srgbClr val="333399"/>
                </a:solidFill>
                <a:uFill>
                  <a:solidFill>
                    <a:srgbClr val="ffffff"/>
                  </a:solidFill>
                </a:uFill>
                <a:latin typeface="Times New Roman"/>
              </a:rPr>
              <a:t>e</a:t>
            </a:r>
            <a:r>
              <a:rPr lang="en-US" sz="2000" spc="-1" strike="noStrike" baseline="30000">
                <a:solidFill>
                  <a:srgbClr val="333399"/>
                </a:solidFill>
                <a:uFill>
                  <a:solidFill>
                    <a:srgbClr val="ffffff"/>
                  </a:solidFill>
                </a:uFill>
                <a:latin typeface="Times New Roman"/>
              </a:rPr>
              <a:t>-</a:t>
            </a:r>
            <a:endParaRPr lang="en-US" sz="1800" spc="-1" strike="noStrike">
              <a:solidFill>
                <a:srgbClr val="000000"/>
              </a:solidFill>
              <a:uFill>
                <a:solidFill>
                  <a:srgbClr val="ffffff"/>
                </a:solidFill>
              </a:uFill>
              <a:latin typeface="Arial"/>
            </a:endParaRPr>
          </a:p>
        </p:txBody>
      </p:sp>
      <p:sp>
        <p:nvSpPr>
          <p:cNvPr id="651" name="Line 25"/>
          <p:cNvSpPr/>
          <p:nvPr/>
        </p:nvSpPr>
        <p:spPr>
          <a:xfrm flipV="1">
            <a:off x="2666880" y="6027480"/>
            <a:ext cx="76320" cy="228600"/>
          </a:xfrm>
          <a:prstGeom prst="line">
            <a:avLst/>
          </a:prstGeom>
          <a:ln w="9360">
            <a:solidFill>
              <a:schemeClr val="hlink"/>
            </a:solidFill>
            <a:round/>
          </a:ln>
        </p:spPr>
        <p:style>
          <a:lnRef idx="0"/>
          <a:fillRef idx="0"/>
          <a:effectRef idx="0"/>
          <a:fontRef idx="minor"/>
        </p:style>
      </p:sp>
      <p:sp>
        <p:nvSpPr>
          <p:cNvPr id="652" name="Line 26"/>
          <p:cNvSpPr/>
          <p:nvPr/>
        </p:nvSpPr>
        <p:spPr>
          <a:xfrm flipH="1" flipV="1">
            <a:off x="2968560" y="6217920"/>
            <a:ext cx="152280" cy="114480"/>
          </a:xfrm>
          <a:prstGeom prst="line">
            <a:avLst/>
          </a:prstGeom>
          <a:ln w="9360">
            <a:solidFill>
              <a:schemeClr val="hlink"/>
            </a:solidFill>
            <a:round/>
          </a:ln>
        </p:spPr>
        <p:style>
          <a:lnRef idx="0"/>
          <a:fillRef idx="0"/>
          <a:effectRef idx="0"/>
          <a:fontRef idx="minor"/>
        </p:style>
      </p:sp>
      <p:sp>
        <p:nvSpPr>
          <p:cNvPr id="653" name="Line 27"/>
          <p:cNvSpPr/>
          <p:nvPr/>
        </p:nvSpPr>
        <p:spPr>
          <a:xfrm flipV="1">
            <a:off x="3276360" y="5979960"/>
            <a:ext cx="152640" cy="208080"/>
          </a:xfrm>
          <a:prstGeom prst="line">
            <a:avLst/>
          </a:prstGeom>
          <a:ln w="9360">
            <a:solidFill>
              <a:schemeClr val="hlink"/>
            </a:solidFill>
            <a:round/>
          </a:ln>
        </p:spPr>
        <p:style>
          <a:lnRef idx="0"/>
          <a:fillRef idx="0"/>
          <a:effectRef idx="0"/>
          <a:fontRef idx="minor"/>
        </p:style>
      </p:sp>
      <p:sp>
        <p:nvSpPr>
          <p:cNvPr id="654" name="Line 28"/>
          <p:cNvSpPr/>
          <p:nvPr/>
        </p:nvSpPr>
        <p:spPr>
          <a:xfrm flipH="1" flipV="1">
            <a:off x="3581280" y="6132240"/>
            <a:ext cx="152280" cy="208080"/>
          </a:xfrm>
          <a:prstGeom prst="line">
            <a:avLst/>
          </a:prstGeom>
          <a:ln w="9360">
            <a:solidFill>
              <a:schemeClr val="hlink"/>
            </a:solidFill>
            <a:round/>
          </a:ln>
        </p:spPr>
        <p:style>
          <a:lnRef idx="0"/>
          <a:fillRef idx="0"/>
          <a:effectRef idx="0"/>
          <a:fontRef idx="minor"/>
        </p:style>
      </p:sp>
      <p:sp>
        <p:nvSpPr>
          <p:cNvPr id="655" name="Line 29"/>
          <p:cNvSpPr/>
          <p:nvPr/>
        </p:nvSpPr>
        <p:spPr>
          <a:xfrm flipV="1">
            <a:off x="3733560" y="5902200"/>
            <a:ext cx="76320" cy="228600"/>
          </a:xfrm>
          <a:prstGeom prst="line">
            <a:avLst/>
          </a:prstGeom>
          <a:ln w="9360">
            <a:solidFill>
              <a:schemeClr val="hlink"/>
            </a:solidFill>
            <a:round/>
          </a:ln>
        </p:spPr>
        <p:style>
          <a:lnRef idx="0"/>
          <a:fillRef idx="0"/>
          <a:effectRef idx="0"/>
          <a:fontRef idx="minor"/>
        </p:style>
      </p:sp>
      <p:sp>
        <p:nvSpPr>
          <p:cNvPr id="656" name="Line 30"/>
          <p:cNvSpPr/>
          <p:nvPr/>
        </p:nvSpPr>
        <p:spPr>
          <a:xfrm flipH="1" flipV="1">
            <a:off x="4035240" y="6092640"/>
            <a:ext cx="152280" cy="114480"/>
          </a:xfrm>
          <a:prstGeom prst="line">
            <a:avLst/>
          </a:prstGeom>
          <a:ln w="9360">
            <a:solidFill>
              <a:schemeClr val="hlink"/>
            </a:solidFill>
            <a:round/>
          </a:ln>
        </p:spPr>
        <p:style>
          <a:lnRef idx="0"/>
          <a:fillRef idx="0"/>
          <a:effectRef idx="0"/>
          <a:fontRef idx="minor"/>
        </p:style>
      </p:sp>
      <p:sp>
        <p:nvSpPr>
          <p:cNvPr id="657" name="Line 31"/>
          <p:cNvSpPr/>
          <p:nvPr/>
        </p:nvSpPr>
        <p:spPr>
          <a:xfrm flipH="1" flipV="1">
            <a:off x="4647960" y="6006960"/>
            <a:ext cx="152640" cy="208080"/>
          </a:xfrm>
          <a:prstGeom prst="line">
            <a:avLst/>
          </a:prstGeom>
          <a:ln w="9360">
            <a:solidFill>
              <a:schemeClr val="hlink"/>
            </a:solidFill>
            <a:round/>
          </a:ln>
        </p:spPr>
        <p:style>
          <a:lnRef idx="0"/>
          <a:fillRef idx="0"/>
          <a:effectRef idx="0"/>
          <a:fontRef idx="minor"/>
        </p:style>
      </p:sp>
      <p:sp>
        <p:nvSpPr>
          <p:cNvPr id="658" name="Line 32"/>
          <p:cNvSpPr/>
          <p:nvPr/>
        </p:nvSpPr>
        <p:spPr>
          <a:xfrm flipV="1">
            <a:off x="4552920" y="5806800"/>
            <a:ext cx="75960" cy="228600"/>
          </a:xfrm>
          <a:prstGeom prst="line">
            <a:avLst/>
          </a:prstGeom>
          <a:ln w="9360">
            <a:solidFill>
              <a:schemeClr val="hlink"/>
            </a:solidFill>
            <a:round/>
          </a:ln>
        </p:spPr>
        <p:style>
          <a:lnRef idx="0"/>
          <a:fillRef idx="0"/>
          <a:effectRef idx="0"/>
          <a:fontRef idx="minor"/>
        </p:style>
      </p:sp>
      <p:sp>
        <p:nvSpPr>
          <p:cNvPr id="659" name="Line 33"/>
          <p:cNvSpPr/>
          <p:nvPr/>
        </p:nvSpPr>
        <p:spPr>
          <a:xfrm flipH="1" flipV="1">
            <a:off x="4800600" y="5997240"/>
            <a:ext cx="152280" cy="114480"/>
          </a:xfrm>
          <a:prstGeom prst="line">
            <a:avLst/>
          </a:prstGeom>
          <a:ln w="9360">
            <a:solidFill>
              <a:schemeClr val="hlink"/>
            </a:solidFill>
            <a:round/>
          </a:ln>
        </p:spPr>
        <p:style>
          <a:lnRef idx="0"/>
          <a:fillRef idx="0"/>
          <a:effectRef idx="0"/>
          <a:fontRef idx="minor"/>
        </p:style>
      </p:sp>
      <p:sp>
        <p:nvSpPr>
          <p:cNvPr id="660" name="Line 34"/>
          <p:cNvSpPr/>
          <p:nvPr/>
        </p:nvSpPr>
        <p:spPr>
          <a:xfrm flipH="1" flipV="1">
            <a:off x="5467320" y="5911560"/>
            <a:ext cx="152280" cy="208080"/>
          </a:xfrm>
          <a:prstGeom prst="line">
            <a:avLst/>
          </a:prstGeom>
          <a:ln w="9360">
            <a:solidFill>
              <a:schemeClr val="hlink"/>
            </a:solidFill>
            <a:round/>
          </a:ln>
        </p:spPr>
        <p:style>
          <a:lnRef idx="0"/>
          <a:fillRef idx="0"/>
          <a:effectRef idx="0"/>
          <a:fontRef idx="minor"/>
        </p:style>
      </p:sp>
      <p:sp>
        <p:nvSpPr>
          <p:cNvPr id="661" name="Line 35"/>
          <p:cNvSpPr/>
          <p:nvPr/>
        </p:nvSpPr>
        <p:spPr>
          <a:xfrm>
            <a:off x="6589440" y="4752720"/>
            <a:ext cx="360" cy="1648080"/>
          </a:xfrm>
          <a:prstGeom prst="line">
            <a:avLst/>
          </a:prstGeom>
          <a:ln w="28440">
            <a:solidFill>
              <a:schemeClr val="tx1"/>
            </a:solidFill>
            <a:round/>
            <a:headEnd len="med" type="triangle" w="med"/>
          </a:ln>
        </p:spPr>
        <p:style>
          <a:lnRef idx="0"/>
          <a:fillRef idx="0"/>
          <a:effectRef idx="0"/>
          <a:fontRef idx="minor"/>
        </p:style>
      </p:sp>
      <p:sp>
        <p:nvSpPr>
          <p:cNvPr id="662" name="Line 36"/>
          <p:cNvSpPr/>
          <p:nvPr/>
        </p:nvSpPr>
        <p:spPr>
          <a:xfrm flipH="1">
            <a:off x="6589440" y="6400800"/>
            <a:ext cx="1847880" cy="0"/>
          </a:xfrm>
          <a:prstGeom prst="line">
            <a:avLst/>
          </a:prstGeom>
          <a:ln w="28440">
            <a:solidFill>
              <a:schemeClr val="tx1"/>
            </a:solidFill>
            <a:round/>
            <a:headEnd len="med" type="triangle" w="med"/>
          </a:ln>
        </p:spPr>
        <p:style>
          <a:lnRef idx="0"/>
          <a:fillRef idx="0"/>
          <a:effectRef idx="0"/>
          <a:fontRef idx="minor"/>
        </p:style>
      </p:sp>
      <p:sp>
        <p:nvSpPr>
          <p:cNvPr id="663" name="CustomShape 37"/>
          <p:cNvSpPr/>
          <p:nvPr/>
        </p:nvSpPr>
        <p:spPr>
          <a:xfrm>
            <a:off x="6742080" y="5146560"/>
            <a:ext cx="1390320" cy="1318680"/>
          </a:xfrm>
          <a:custGeom>
            <a:avLst/>
            <a:gdLst/>
            <a:ahLst/>
            <a:rect l="l" t="t" r="r" b="b"/>
            <a:pathLst>
              <a:path w="876" h="831">
                <a:moveTo>
                  <a:pt x="0" y="790"/>
                </a:moveTo>
                <a:cubicBezTo>
                  <a:pt x="30" y="661"/>
                  <a:pt x="113" y="30"/>
                  <a:pt x="180" y="16"/>
                </a:cubicBezTo>
                <a:cubicBezTo>
                  <a:pt x="252" y="0"/>
                  <a:pt x="300" y="583"/>
                  <a:pt x="402" y="707"/>
                </a:cubicBezTo>
                <a:cubicBezTo>
                  <a:pt x="504" y="831"/>
                  <a:pt x="777" y="773"/>
                  <a:pt x="876" y="790"/>
                </a:cubicBezTo>
              </a:path>
            </a:pathLst>
          </a:custGeom>
          <a:solidFill>
            <a:srgbClr val="66ff33"/>
          </a:solidFill>
          <a:ln w="9360">
            <a:solidFill>
              <a:srgbClr val="0000ff"/>
            </a:solidFill>
            <a:round/>
          </a:ln>
        </p:spPr>
        <p:style>
          <a:lnRef idx="0"/>
          <a:fillRef idx="0"/>
          <a:effectRef idx="0"/>
          <a:fontRef idx="minor"/>
        </p:style>
      </p:sp>
      <p:sp>
        <p:nvSpPr>
          <p:cNvPr id="664" name="Line 38"/>
          <p:cNvSpPr/>
          <p:nvPr/>
        </p:nvSpPr>
        <p:spPr>
          <a:xfrm>
            <a:off x="7053120" y="4800600"/>
            <a:ext cx="360" cy="1793520"/>
          </a:xfrm>
          <a:prstGeom prst="line">
            <a:avLst/>
          </a:prstGeom>
          <a:ln cap="rnd" w="9360">
            <a:solidFill>
              <a:srgbClr val="0000ff"/>
            </a:solidFill>
            <a:custDash>
              <a:ds d="500000" sp="400000"/>
            </a:custDash>
            <a:round/>
          </a:ln>
        </p:spPr>
        <p:style>
          <a:lnRef idx="0"/>
          <a:fillRef idx="0"/>
          <a:effectRef idx="0"/>
          <a:fontRef idx="minor"/>
        </p:style>
      </p:sp>
      <p:sp>
        <p:nvSpPr>
          <p:cNvPr id="665" name="CustomShape 39"/>
          <p:cNvSpPr/>
          <p:nvPr/>
        </p:nvSpPr>
        <p:spPr>
          <a:xfrm>
            <a:off x="6391800" y="4435560"/>
            <a:ext cx="1333440" cy="368640"/>
          </a:xfrm>
          <a:prstGeom prst="rect">
            <a:avLst/>
          </a:prstGeom>
          <a:noFill/>
          <a:ln>
            <a:noFill/>
          </a:ln>
        </p:spPr>
        <p:style>
          <a:lnRef idx="0"/>
          <a:fillRef idx="0"/>
          <a:effectRef idx="0"/>
          <a:fontRef idx="minor"/>
        </p:style>
        <p:txBody>
          <a:bodyPr wrap="none" lIns="92160" rIns="92160" tIns="46080" bIns="46080"/>
          <a:p>
            <a:pPr algn="ctr">
              <a:lnSpc>
                <a:spcPct val="100000"/>
              </a:lnSpc>
            </a:pPr>
            <a:r>
              <a:rPr lang="en-US" sz="1600" spc="-1" strike="noStrike">
                <a:solidFill>
                  <a:srgbClr val="ff0066"/>
                </a:solidFill>
                <a:uFill>
                  <a:solidFill>
                    <a:srgbClr val="ffffff"/>
                  </a:solidFill>
                </a:uFill>
                <a:latin typeface="Symbol"/>
              </a:rPr>
              <a:t>D</a:t>
            </a:r>
            <a:r>
              <a:rPr lang="en-US" sz="1600" spc="-1" strike="noStrike">
                <a:solidFill>
                  <a:srgbClr val="ff0066"/>
                </a:solidFill>
                <a:uFill>
                  <a:solidFill>
                    <a:srgbClr val="ffffff"/>
                  </a:solidFill>
                </a:uFill>
                <a:latin typeface="Times New Roman"/>
              </a:rPr>
              <a:t>E</a:t>
            </a:r>
            <a:r>
              <a:rPr lang="en-US" sz="1600" spc="-1" strike="noStrike" baseline="-25000">
                <a:solidFill>
                  <a:srgbClr val="ff0066"/>
                </a:solidFill>
                <a:uFill>
                  <a:solidFill>
                    <a:srgbClr val="ffffff"/>
                  </a:solidFill>
                </a:uFill>
                <a:latin typeface="Times New Roman"/>
              </a:rPr>
              <a:t>m.p</a:t>
            </a:r>
            <a:r>
              <a:rPr lang="en-US" sz="1600" spc="-1" strike="noStrike" baseline="-25000">
                <a:solidFill>
                  <a:srgbClr val="ff9900"/>
                </a:solidFill>
                <a:uFill>
                  <a:solidFill>
                    <a:srgbClr val="ffffff"/>
                  </a:solidFill>
                </a:uFill>
                <a:latin typeface="Times New Roman"/>
              </a:rPr>
              <a:t>.</a:t>
            </a:r>
            <a:r>
              <a:rPr lang="en-US" sz="1600" spc="-1" strike="noStrike">
                <a:solidFill>
                  <a:srgbClr val="ff9900"/>
                </a:solidFill>
                <a:uFill>
                  <a:solidFill>
                    <a:srgbClr val="ffffff"/>
                  </a:solidFill>
                </a:uFill>
                <a:latin typeface="Times New Roman"/>
              </a:rPr>
              <a:t> </a:t>
            </a:r>
            <a:r>
              <a:rPr lang="en-US" sz="1600" spc="-1" strike="noStrike">
                <a:solidFill>
                  <a:srgbClr val="333399"/>
                </a:solidFill>
                <a:uFill>
                  <a:solidFill>
                    <a:srgbClr val="ffffff"/>
                  </a:solidFill>
                </a:uFill>
                <a:latin typeface="Symbol"/>
              </a:rPr>
              <a:t></a:t>
            </a:r>
            <a:r>
              <a:rPr lang="en-US" sz="1600" spc="-1" strike="noStrike">
                <a:solidFill>
                  <a:srgbClr val="ff9900"/>
                </a:solidFill>
                <a:uFill>
                  <a:solidFill>
                    <a:srgbClr val="ffffff"/>
                  </a:solidFill>
                </a:uFill>
                <a:latin typeface="Times New Roman"/>
              </a:rPr>
              <a:t> </a:t>
            </a:r>
            <a:r>
              <a:rPr lang="en-US" sz="1600" spc="-1" strike="noStrike">
                <a:solidFill>
                  <a:srgbClr val="0000ff"/>
                </a:solidFill>
                <a:uFill>
                  <a:solidFill>
                    <a:srgbClr val="ffffff"/>
                  </a:solidFill>
                </a:uFill>
                <a:latin typeface="Times New Roman"/>
              </a:rPr>
              <a:t>&lt;</a:t>
            </a:r>
            <a:r>
              <a:rPr lang="en-US" sz="1600" spc="-1" strike="noStrike">
                <a:solidFill>
                  <a:srgbClr val="0000ff"/>
                </a:solidFill>
                <a:uFill>
                  <a:solidFill>
                    <a:srgbClr val="ffffff"/>
                  </a:solidFill>
                </a:uFill>
                <a:latin typeface="Symbol"/>
              </a:rPr>
              <a:t>D</a:t>
            </a:r>
            <a:r>
              <a:rPr lang="en-US" sz="1600" spc="-1" strike="noStrike">
                <a:solidFill>
                  <a:srgbClr val="0000ff"/>
                </a:solidFill>
                <a:uFill>
                  <a:solidFill>
                    <a:srgbClr val="ffffff"/>
                  </a:solidFill>
                </a:uFill>
                <a:latin typeface="Times New Roman"/>
              </a:rPr>
              <a:t>E</a:t>
            </a:r>
            <a:r>
              <a:rPr lang="en-US" sz="1600" spc="-1" strike="noStrike">
                <a:solidFill>
                  <a:srgbClr val="0000ff"/>
                </a:solidFill>
                <a:uFill>
                  <a:solidFill>
                    <a:srgbClr val="ffffff"/>
                  </a:solidFill>
                </a:uFill>
                <a:latin typeface="Arial"/>
              </a:rPr>
              <a:t>&gt;</a:t>
            </a:r>
            <a:endParaRPr lang="en-US" sz="1800" spc="-1" strike="noStrike">
              <a:solidFill>
                <a:srgbClr val="000000"/>
              </a:solidFill>
              <a:uFill>
                <a:solidFill>
                  <a:srgbClr val="ffffff"/>
                </a:solidFill>
              </a:uFill>
              <a:latin typeface="Arial"/>
            </a:endParaRPr>
          </a:p>
        </p:txBody>
      </p:sp>
      <p:sp>
        <p:nvSpPr>
          <p:cNvPr id="666" name="CustomShape 40"/>
          <p:cNvSpPr/>
          <p:nvPr/>
        </p:nvSpPr>
        <p:spPr>
          <a:xfrm>
            <a:off x="8037360" y="5997600"/>
            <a:ext cx="495000" cy="396720"/>
          </a:xfrm>
          <a:prstGeom prst="rect">
            <a:avLst/>
          </a:prstGeom>
          <a:noFill/>
          <a:ln>
            <a:noFill/>
          </a:ln>
        </p:spPr>
        <p:style>
          <a:lnRef idx="0"/>
          <a:fillRef idx="0"/>
          <a:effectRef idx="0"/>
          <a:fontRef idx="minor"/>
        </p:style>
        <p:txBody>
          <a:bodyPr wrap="none" lIns="92160" rIns="92160" tIns="46080" bIns="46080"/>
          <a:p>
            <a:pPr algn="ctr">
              <a:lnSpc>
                <a:spcPct val="100000"/>
              </a:lnSpc>
            </a:pPr>
            <a:r>
              <a:rPr lang="en-US" sz="2000" spc="-1" strike="noStrike">
                <a:solidFill>
                  <a:srgbClr val="333399"/>
                </a:solidFill>
                <a:uFill>
                  <a:solidFill>
                    <a:srgbClr val="ffffff"/>
                  </a:solidFill>
                </a:uFill>
                <a:latin typeface="Symbol"/>
              </a:rPr>
              <a:t>D</a:t>
            </a:r>
            <a:r>
              <a:rPr lang="en-US" sz="2000" spc="-1" strike="noStrike">
                <a:solidFill>
                  <a:srgbClr val="333399"/>
                </a:solidFill>
                <a:uFill>
                  <a:solidFill>
                    <a:srgbClr val="ffffff"/>
                  </a:solidFill>
                </a:uFill>
                <a:latin typeface="Times New Roman"/>
              </a:rPr>
              <a:t>E</a:t>
            </a:r>
            <a:endParaRPr lang="en-US" sz="1800" spc="-1" strike="noStrike">
              <a:solidFill>
                <a:srgbClr val="000000"/>
              </a:solidFill>
              <a:uFill>
                <a:solidFill>
                  <a:srgbClr val="ffffff"/>
                </a:solidFill>
              </a:uFill>
              <a:latin typeface="Arial"/>
            </a:endParaRPr>
          </a:p>
        </p:txBody>
      </p:sp>
      <p:sp>
        <p:nvSpPr>
          <p:cNvPr id="667" name="Line 41"/>
          <p:cNvSpPr/>
          <p:nvPr/>
        </p:nvSpPr>
        <p:spPr>
          <a:xfrm flipV="1">
            <a:off x="1222200" y="6227640"/>
            <a:ext cx="360" cy="181080"/>
          </a:xfrm>
          <a:prstGeom prst="line">
            <a:avLst/>
          </a:prstGeom>
          <a:ln w="9360">
            <a:solidFill>
              <a:schemeClr val="hlink"/>
            </a:solidFill>
            <a:round/>
          </a:ln>
        </p:spPr>
        <p:style>
          <a:lnRef idx="0"/>
          <a:fillRef idx="0"/>
          <a:effectRef idx="0"/>
          <a:fontRef idx="minor"/>
        </p:style>
      </p:sp>
      <p:sp>
        <p:nvSpPr>
          <p:cNvPr id="668" name="Line 42"/>
          <p:cNvSpPr/>
          <p:nvPr/>
        </p:nvSpPr>
        <p:spPr>
          <a:xfrm flipH="1" flipV="1">
            <a:off x="2514600" y="6265800"/>
            <a:ext cx="152280" cy="114120"/>
          </a:xfrm>
          <a:prstGeom prst="line">
            <a:avLst/>
          </a:prstGeom>
          <a:ln w="9360">
            <a:solidFill>
              <a:schemeClr val="hlink"/>
            </a:solidFill>
            <a:round/>
          </a:ln>
        </p:spPr>
        <p:style>
          <a:lnRef idx="0"/>
          <a:fillRef idx="0"/>
          <a:effectRef idx="0"/>
          <a:fontRef idx="minor"/>
        </p:style>
      </p:sp>
      <p:sp>
        <p:nvSpPr>
          <p:cNvPr id="669" name="Line 43"/>
          <p:cNvSpPr/>
          <p:nvPr/>
        </p:nvSpPr>
        <p:spPr>
          <a:xfrm flipV="1">
            <a:off x="2590560" y="6065640"/>
            <a:ext cx="360" cy="181080"/>
          </a:xfrm>
          <a:prstGeom prst="line">
            <a:avLst/>
          </a:prstGeom>
          <a:ln w="9360">
            <a:solidFill>
              <a:schemeClr val="hlink"/>
            </a:solidFill>
            <a:round/>
          </a:ln>
        </p:spPr>
        <p:style>
          <a:lnRef idx="0"/>
          <a:fillRef idx="0"/>
          <a:effectRef idx="0"/>
          <a:fontRef idx="minor"/>
        </p:style>
      </p:sp>
      <p:sp>
        <p:nvSpPr>
          <p:cNvPr id="670" name="Line 44"/>
          <p:cNvSpPr/>
          <p:nvPr/>
        </p:nvSpPr>
        <p:spPr>
          <a:xfrm flipH="1" flipV="1">
            <a:off x="3882960" y="6103800"/>
            <a:ext cx="152280" cy="114120"/>
          </a:xfrm>
          <a:prstGeom prst="line">
            <a:avLst/>
          </a:prstGeom>
          <a:ln w="9360">
            <a:solidFill>
              <a:schemeClr val="hlink"/>
            </a:solidFill>
            <a:round/>
          </a:ln>
        </p:spPr>
        <p:style>
          <a:lnRef idx="0"/>
          <a:fillRef idx="0"/>
          <a:effectRef idx="0"/>
          <a:fontRef idx="minor"/>
        </p:style>
      </p:sp>
      <p:sp>
        <p:nvSpPr>
          <p:cNvPr id="671" name="Line 45"/>
          <p:cNvSpPr/>
          <p:nvPr/>
        </p:nvSpPr>
        <p:spPr>
          <a:xfrm flipH="1" flipV="1">
            <a:off x="4572000" y="6067080"/>
            <a:ext cx="152280" cy="114480"/>
          </a:xfrm>
          <a:prstGeom prst="line">
            <a:avLst/>
          </a:prstGeom>
          <a:ln w="9360">
            <a:solidFill>
              <a:schemeClr val="hlink"/>
            </a:solidFill>
            <a:round/>
          </a:ln>
        </p:spPr>
        <p:style>
          <a:lnRef idx="0"/>
          <a:fillRef idx="0"/>
          <a:effectRef idx="0"/>
          <a:fontRef idx="minor"/>
        </p:style>
      </p:sp>
      <p:sp>
        <p:nvSpPr>
          <p:cNvPr id="672" name="Line 46"/>
          <p:cNvSpPr/>
          <p:nvPr/>
        </p:nvSpPr>
        <p:spPr>
          <a:xfrm flipV="1">
            <a:off x="4923360" y="5733000"/>
            <a:ext cx="152640" cy="208080"/>
          </a:xfrm>
          <a:prstGeom prst="line">
            <a:avLst/>
          </a:prstGeom>
          <a:ln w="9360">
            <a:solidFill>
              <a:schemeClr val="hlink"/>
            </a:solidFill>
            <a:round/>
          </a:ln>
        </p:spPr>
        <p:style>
          <a:lnRef idx="0"/>
          <a:fillRef idx="0"/>
          <a:effectRef idx="0"/>
          <a:fontRef idx="minor"/>
        </p:style>
      </p:sp>
      <p:sp>
        <p:nvSpPr>
          <p:cNvPr id="673" name="Line 47"/>
          <p:cNvSpPr/>
          <p:nvPr/>
        </p:nvSpPr>
        <p:spPr>
          <a:xfrm flipH="1" flipV="1">
            <a:off x="5184720" y="5981400"/>
            <a:ext cx="152280" cy="208080"/>
          </a:xfrm>
          <a:prstGeom prst="line">
            <a:avLst/>
          </a:prstGeom>
          <a:ln w="9360">
            <a:solidFill>
              <a:schemeClr val="hlink"/>
            </a:solidFill>
            <a:round/>
          </a:ln>
        </p:spPr>
        <p:style>
          <a:lnRef idx="0"/>
          <a:fillRef idx="0"/>
          <a:effectRef idx="0"/>
          <a:fontRef idx="minor"/>
        </p:style>
      </p:sp>
      <p:sp>
        <p:nvSpPr>
          <p:cNvPr id="674" name="Line 48"/>
          <p:cNvSpPr/>
          <p:nvPr/>
        </p:nvSpPr>
        <p:spPr>
          <a:xfrm flipV="1">
            <a:off x="5337000" y="5733000"/>
            <a:ext cx="76320" cy="228600"/>
          </a:xfrm>
          <a:prstGeom prst="line">
            <a:avLst/>
          </a:prstGeom>
          <a:ln w="9360">
            <a:solidFill>
              <a:schemeClr val="hlink"/>
            </a:solidFill>
            <a:round/>
          </a:ln>
        </p:spPr>
        <p:style>
          <a:lnRef idx="0"/>
          <a:fillRef idx="0"/>
          <a:effectRef idx="0"/>
          <a:fontRef idx="minor"/>
        </p:style>
      </p:sp>
      <p:sp>
        <p:nvSpPr>
          <p:cNvPr id="675" name="Line 49"/>
          <p:cNvSpPr/>
          <p:nvPr/>
        </p:nvSpPr>
        <p:spPr>
          <a:xfrm flipH="1" flipV="1">
            <a:off x="5638680" y="5941800"/>
            <a:ext cx="152280" cy="114480"/>
          </a:xfrm>
          <a:prstGeom prst="line">
            <a:avLst/>
          </a:prstGeom>
          <a:ln w="9360">
            <a:solidFill>
              <a:schemeClr val="hlink"/>
            </a:solidFill>
            <a:round/>
          </a:ln>
        </p:spPr>
        <p:style>
          <a:lnRef idx="0"/>
          <a:fillRef idx="0"/>
          <a:effectRef idx="0"/>
          <a:fontRef idx="minor"/>
        </p:style>
      </p:sp>
      <p:sp>
        <p:nvSpPr>
          <p:cNvPr id="676" name="Line 50"/>
          <p:cNvSpPr/>
          <p:nvPr/>
        </p:nvSpPr>
        <p:spPr>
          <a:xfrm flipH="1" flipV="1">
            <a:off x="5486400" y="5952960"/>
            <a:ext cx="152280" cy="114120"/>
          </a:xfrm>
          <a:prstGeom prst="line">
            <a:avLst/>
          </a:prstGeom>
          <a:ln w="9360">
            <a:solidFill>
              <a:schemeClr val="hlink"/>
            </a:solidFill>
            <a:round/>
          </a:ln>
        </p:spPr>
        <p:style>
          <a:lnRef idx="0"/>
          <a:fillRef idx="0"/>
          <a:effectRef idx="0"/>
          <a:fontRef idx="minor"/>
        </p:style>
      </p:sp>
      <p:sp>
        <p:nvSpPr>
          <p:cNvPr id="677" name="Line 51"/>
          <p:cNvSpPr/>
          <p:nvPr/>
        </p:nvSpPr>
        <p:spPr>
          <a:xfrm flipH="1" flipV="1">
            <a:off x="2225520" y="6324480"/>
            <a:ext cx="152280" cy="114120"/>
          </a:xfrm>
          <a:prstGeom prst="line">
            <a:avLst/>
          </a:prstGeom>
          <a:ln w="9360">
            <a:solidFill>
              <a:schemeClr val="hlink"/>
            </a:solidFill>
            <a:round/>
          </a:ln>
        </p:spPr>
        <p:style>
          <a:lnRef idx="0"/>
          <a:fillRef idx="0"/>
          <a:effectRef idx="0"/>
          <a:fontRef idx="minor"/>
        </p:style>
      </p:sp>
      <p:sp>
        <p:nvSpPr>
          <p:cNvPr id="678" name="Line 52"/>
          <p:cNvSpPr/>
          <p:nvPr/>
        </p:nvSpPr>
        <p:spPr>
          <a:xfrm flipV="1">
            <a:off x="2533320" y="6086160"/>
            <a:ext cx="152640" cy="208080"/>
          </a:xfrm>
          <a:prstGeom prst="line">
            <a:avLst/>
          </a:prstGeom>
          <a:ln w="9360">
            <a:solidFill>
              <a:schemeClr val="hlink"/>
            </a:solidFill>
            <a:round/>
          </a:ln>
        </p:spPr>
        <p:style>
          <a:lnRef idx="0"/>
          <a:fillRef idx="0"/>
          <a:effectRef idx="0"/>
          <a:fontRef idx="minor"/>
        </p:style>
      </p:sp>
      <p:sp>
        <p:nvSpPr>
          <p:cNvPr id="679" name="Line 53"/>
          <p:cNvSpPr/>
          <p:nvPr/>
        </p:nvSpPr>
        <p:spPr>
          <a:xfrm flipH="1" flipV="1">
            <a:off x="2838240" y="6238800"/>
            <a:ext cx="152280" cy="207720"/>
          </a:xfrm>
          <a:prstGeom prst="line">
            <a:avLst/>
          </a:prstGeom>
          <a:ln w="9360">
            <a:solidFill>
              <a:schemeClr val="hlink"/>
            </a:solidFill>
            <a:round/>
          </a:ln>
        </p:spPr>
        <p:style>
          <a:lnRef idx="0"/>
          <a:fillRef idx="0"/>
          <a:effectRef idx="0"/>
          <a:fontRef idx="minor"/>
        </p:style>
      </p:sp>
      <p:sp>
        <p:nvSpPr>
          <p:cNvPr id="680" name="Line 54"/>
          <p:cNvSpPr/>
          <p:nvPr/>
        </p:nvSpPr>
        <p:spPr>
          <a:xfrm flipV="1">
            <a:off x="2990520" y="6008400"/>
            <a:ext cx="76320" cy="228600"/>
          </a:xfrm>
          <a:prstGeom prst="line">
            <a:avLst/>
          </a:prstGeom>
          <a:ln w="9360">
            <a:solidFill>
              <a:schemeClr val="hlink"/>
            </a:solidFill>
            <a:round/>
          </a:ln>
        </p:spPr>
        <p:style>
          <a:lnRef idx="0"/>
          <a:fillRef idx="0"/>
          <a:effectRef idx="0"/>
          <a:fontRef idx="minor"/>
        </p:style>
      </p:sp>
      <p:sp>
        <p:nvSpPr>
          <p:cNvPr id="681" name="Line 55"/>
          <p:cNvSpPr/>
          <p:nvPr/>
        </p:nvSpPr>
        <p:spPr>
          <a:xfrm flipH="1" flipV="1">
            <a:off x="3292200" y="6198840"/>
            <a:ext cx="152640" cy="114480"/>
          </a:xfrm>
          <a:prstGeom prst="line">
            <a:avLst/>
          </a:prstGeom>
          <a:ln w="9360">
            <a:solidFill>
              <a:schemeClr val="hlink"/>
            </a:solidFill>
            <a:round/>
          </a:ln>
        </p:spPr>
        <p:style>
          <a:lnRef idx="0"/>
          <a:fillRef idx="0"/>
          <a:effectRef idx="0"/>
          <a:fontRef idx="minor"/>
        </p:style>
      </p:sp>
      <p:sp>
        <p:nvSpPr>
          <p:cNvPr id="682" name="Line 56"/>
          <p:cNvSpPr/>
          <p:nvPr/>
        </p:nvSpPr>
        <p:spPr>
          <a:xfrm flipH="1" flipV="1">
            <a:off x="3139920" y="6210000"/>
            <a:ext cx="152280" cy="114480"/>
          </a:xfrm>
          <a:prstGeom prst="line">
            <a:avLst/>
          </a:prstGeom>
          <a:ln w="9360">
            <a:solidFill>
              <a:schemeClr val="hlink"/>
            </a:solidFill>
            <a:round/>
          </a:ln>
        </p:spPr>
        <p:style>
          <a:lnRef idx="0"/>
          <a:fillRef idx="0"/>
          <a:effectRef idx="0"/>
          <a:fontRef idx="minor"/>
        </p:style>
      </p:sp>
      <p:sp>
        <p:nvSpPr>
          <p:cNvPr id="683" name="Line 57"/>
          <p:cNvSpPr/>
          <p:nvPr/>
        </p:nvSpPr>
        <p:spPr>
          <a:xfrm flipH="1" flipV="1">
            <a:off x="3387600" y="6180120"/>
            <a:ext cx="152280" cy="114120"/>
          </a:xfrm>
          <a:prstGeom prst="line">
            <a:avLst/>
          </a:prstGeom>
          <a:ln w="9360">
            <a:solidFill>
              <a:schemeClr val="hlink"/>
            </a:solidFill>
            <a:round/>
          </a:ln>
        </p:spPr>
        <p:style>
          <a:lnRef idx="0"/>
          <a:fillRef idx="0"/>
          <a:effectRef idx="0"/>
          <a:fontRef idx="minor"/>
        </p:style>
      </p:sp>
      <p:sp>
        <p:nvSpPr>
          <p:cNvPr id="684" name="Line 58"/>
          <p:cNvSpPr/>
          <p:nvPr/>
        </p:nvSpPr>
        <p:spPr>
          <a:xfrm flipV="1">
            <a:off x="3695400" y="5941800"/>
            <a:ext cx="152640" cy="208080"/>
          </a:xfrm>
          <a:prstGeom prst="line">
            <a:avLst/>
          </a:prstGeom>
          <a:ln w="9360">
            <a:solidFill>
              <a:schemeClr val="hlink"/>
            </a:solidFill>
            <a:round/>
          </a:ln>
        </p:spPr>
        <p:style>
          <a:lnRef idx="0"/>
          <a:fillRef idx="0"/>
          <a:effectRef idx="0"/>
          <a:fontRef idx="minor"/>
        </p:style>
      </p:sp>
      <p:sp>
        <p:nvSpPr>
          <p:cNvPr id="685" name="Line 59"/>
          <p:cNvSpPr/>
          <p:nvPr/>
        </p:nvSpPr>
        <p:spPr>
          <a:xfrm flipH="1" flipV="1">
            <a:off x="4000320" y="6094080"/>
            <a:ext cx="152280" cy="208080"/>
          </a:xfrm>
          <a:prstGeom prst="line">
            <a:avLst/>
          </a:prstGeom>
          <a:ln w="9360">
            <a:solidFill>
              <a:schemeClr val="hlink"/>
            </a:solidFill>
            <a:round/>
          </a:ln>
        </p:spPr>
        <p:style>
          <a:lnRef idx="0"/>
          <a:fillRef idx="0"/>
          <a:effectRef idx="0"/>
          <a:fontRef idx="minor"/>
        </p:style>
      </p:sp>
      <p:sp>
        <p:nvSpPr>
          <p:cNvPr id="686" name="Line 60"/>
          <p:cNvSpPr/>
          <p:nvPr/>
        </p:nvSpPr>
        <p:spPr>
          <a:xfrm flipV="1">
            <a:off x="4152600" y="5864040"/>
            <a:ext cx="76320" cy="228600"/>
          </a:xfrm>
          <a:prstGeom prst="line">
            <a:avLst/>
          </a:prstGeom>
          <a:ln w="9360">
            <a:solidFill>
              <a:schemeClr val="hlink"/>
            </a:solidFill>
            <a:round/>
          </a:ln>
        </p:spPr>
        <p:style>
          <a:lnRef idx="0"/>
          <a:fillRef idx="0"/>
          <a:effectRef idx="0"/>
          <a:fontRef idx="minor"/>
        </p:style>
      </p:sp>
      <p:sp>
        <p:nvSpPr>
          <p:cNvPr id="687" name="Line 61"/>
          <p:cNvSpPr/>
          <p:nvPr/>
        </p:nvSpPr>
        <p:spPr>
          <a:xfrm flipH="1" flipV="1">
            <a:off x="4454280" y="6054480"/>
            <a:ext cx="152640" cy="114480"/>
          </a:xfrm>
          <a:prstGeom prst="line">
            <a:avLst/>
          </a:prstGeom>
          <a:ln w="9360">
            <a:solidFill>
              <a:schemeClr val="hlink"/>
            </a:solidFill>
            <a:round/>
          </a:ln>
        </p:spPr>
        <p:style>
          <a:lnRef idx="0"/>
          <a:fillRef idx="0"/>
          <a:effectRef idx="0"/>
          <a:fontRef idx="minor"/>
        </p:style>
      </p:sp>
      <p:sp>
        <p:nvSpPr>
          <p:cNvPr id="688" name="Line 62"/>
          <p:cNvSpPr/>
          <p:nvPr/>
        </p:nvSpPr>
        <p:spPr>
          <a:xfrm flipH="1" flipV="1">
            <a:off x="4302000" y="6065640"/>
            <a:ext cx="152280" cy="114480"/>
          </a:xfrm>
          <a:prstGeom prst="line">
            <a:avLst/>
          </a:prstGeom>
          <a:ln w="9360">
            <a:solidFill>
              <a:schemeClr val="hlink"/>
            </a:solidFill>
            <a:round/>
          </a:ln>
        </p:spPr>
        <p:style>
          <a:lnRef idx="0"/>
          <a:fillRef idx="0"/>
          <a:effectRef idx="0"/>
          <a:fontRef idx="minor"/>
        </p:style>
      </p:sp>
      <p:sp>
        <p:nvSpPr>
          <p:cNvPr id="689" name="Line 63"/>
          <p:cNvSpPr/>
          <p:nvPr/>
        </p:nvSpPr>
        <p:spPr>
          <a:xfrm>
            <a:off x="3466800" y="6153120"/>
            <a:ext cx="914400" cy="171360"/>
          </a:xfrm>
          <a:prstGeom prst="line">
            <a:avLst/>
          </a:prstGeom>
          <a:ln w="9360">
            <a:solidFill>
              <a:schemeClr val="hlink"/>
            </a:solidFill>
            <a:round/>
          </a:ln>
        </p:spPr>
        <p:style>
          <a:lnRef idx="0"/>
          <a:fillRef idx="0"/>
          <a:effectRef idx="0"/>
          <a:fontRef idx="minor"/>
        </p:style>
      </p:sp>
      <p:sp>
        <p:nvSpPr>
          <p:cNvPr id="690" name="CustomShape 64"/>
          <p:cNvSpPr/>
          <p:nvPr/>
        </p:nvSpPr>
        <p:spPr>
          <a:xfrm>
            <a:off x="2914560" y="2695680"/>
            <a:ext cx="1852920" cy="364680"/>
          </a:xfrm>
          <a:prstGeom prst="rect">
            <a:avLst/>
          </a:prstGeom>
          <a:noFill/>
          <a:ln>
            <a:noFill/>
          </a:ln>
        </p:spPr>
        <p:style>
          <a:lnRef idx="0"/>
          <a:fillRef idx="0"/>
          <a:effectRef idx="0"/>
          <a:fontRef idx="minor"/>
        </p:style>
        <p:txBody>
          <a:bodyPr wrap="none" lIns="90000" rIns="90000" tIns="45000" bIns="45000"/>
          <a:p>
            <a:pPr marL="343080" indent="-342720">
              <a:lnSpc>
                <a:spcPct val="100000"/>
              </a:lnSpc>
            </a:pPr>
            <a:r>
              <a:rPr i="1" lang="en-US" sz="1800" spc="-1" strike="noStrike">
                <a:solidFill>
                  <a:srgbClr val="333399"/>
                </a:solidFill>
                <a:uFill>
                  <a:solidFill>
                    <a:srgbClr val="ffffff"/>
                  </a:solidFill>
                </a:uFill>
                <a:latin typeface="Symbol"/>
              </a:rPr>
              <a:t>d</a:t>
            </a:r>
            <a:r>
              <a:rPr lang="en-US" sz="1800" spc="-1" strike="noStrike">
                <a:solidFill>
                  <a:srgbClr val="333399"/>
                </a:solidFill>
                <a:uFill>
                  <a:solidFill>
                    <a:srgbClr val="ffffff"/>
                  </a:solidFill>
                </a:uFill>
                <a:latin typeface="Arial"/>
              </a:rPr>
              <a:t> electron</a:t>
            </a:r>
            <a:endParaRPr lang="en-US" sz="1800" spc="-1" strike="noStrike">
              <a:solidFill>
                <a:srgbClr val="000000"/>
              </a:solidFill>
              <a:uFill>
                <a:solidFill>
                  <a:srgbClr val="ffffff"/>
                </a:solidFill>
              </a:uFill>
              <a:latin typeface="Arial"/>
            </a:endParaRPr>
          </a:p>
        </p:txBody>
      </p:sp>
      <p:sp>
        <p:nvSpPr>
          <p:cNvPr id="691" name="Line 65"/>
          <p:cNvSpPr/>
          <p:nvPr/>
        </p:nvSpPr>
        <p:spPr>
          <a:xfrm>
            <a:off x="7007040" y="2174760"/>
            <a:ext cx="360" cy="1793880"/>
          </a:xfrm>
          <a:prstGeom prst="line">
            <a:avLst/>
          </a:prstGeom>
          <a:ln cap="rnd" w="9360">
            <a:solidFill>
              <a:srgbClr val="ff0066"/>
            </a:solidFill>
            <a:custDash>
              <a:ds d="500000" sp="400000"/>
            </a:custDash>
            <a:round/>
          </a:ln>
        </p:spPr>
        <p:style>
          <a:lnRef idx="0"/>
          <a:fillRef idx="0"/>
          <a:effectRef idx="0"/>
          <a:fontRef idx="minor"/>
        </p:style>
      </p:sp>
      <p:sp>
        <p:nvSpPr>
          <p:cNvPr id="692" name="Line 66"/>
          <p:cNvSpPr/>
          <p:nvPr/>
        </p:nvSpPr>
        <p:spPr>
          <a:xfrm>
            <a:off x="7019640" y="4803480"/>
            <a:ext cx="360" cy="1793880"/>
          </a:xfrm>
          <a:prstGeom prst="line">
            <a:avLst/>
          </a:prstGeom>
          <a:ln cap="rnd" w="9360">
            <a:solidFill>
              <a:srgbClr val="ff0066"/>
            </a:solidFill>
            <a:custDash>
              <a:ds d="500000" sp="400000"/>
            </a:custDash>
            <a:round/>
          </a:ln>
        </p:spPr>
        <p:style>
          <a:lnRef idx="0"/>
          <a:fillRef idx="0"/>
          <a:effectRef idx="0"/>
          <a:fontRef idx="minor"/>
        </p:style>
      </p:sp>
      <p:sp>
        <p:nvSpPr>
          <p:cNvPr id="693" name="CustomShape 67"/>
          <p:cNvSpPr/>
          <p:nvPr/>
        </p:nvSpPr>
        <p:spPr>
          <a:xfrm>
            <a:off x="539640" y="4076640"/>
            <a:ext cx="7272000" cy="366480"/>
          </a:xfrm>
          <a:prstGeom prst="rect">
            <a:avLst/>
          </a:prstGeom>
          <a:noFill/>
          <a:ln w="9360">
            <a:solidFill>
              <a:srgbClr val="ff0066"/>
            </a:solidFill>
            <a:miter/>
          </a:ln>
        </p:spPr>
        <p:style>
          <a:lnRef idx="0"/>
          <a:fillRef idx="0"/>
          <a:effectRef idx="0"/>
          <a:fontRef idx="minor"/>
        </p:style>
        <p:txBody>
          <a:bodyPr lIns="90000" rIns="90000" tIns="45000" bIns="45000"/>
          <a:p>
            <a:pPr marL="343080" indent="-342720">
              <a:lnSpc>
                <a:spcPct val="100000"/>
              </a:lnSpc>
            </a:pPr>
            <a:r>
              <a:rPr lang="en-US" sz="1600" spc="-1" strike="noStrike">
                <a:solidFill>
                  <a:srgbClr val="333399"/>
                </a:solidFill>
                <a:uFill>
                  <a:solidFill>
                    <a:srgbClr val="ffffff"/>
                  </a:solidFill>
                </a:uFill>
                <a:latin typeface="Arial"/>
              </a:rPr>
              <a:t>Example: Si sensor: 300 </a:t>
            </a:r>
            <a:r>
              <a:rPr lang="en-US" sz="1600" spc="-1" strike="noStrike">
                <a:solidFill>
                  <a:srgbClr val="333399"/>
                </a:solidFill>
                <a:uFill>
                  <a:solidFill>
                    <a:srgbClr val="ffffff"/>
                  </a:solidFill>
                </a:uFill>
                <a:latin typeface="Symbol"/>
              </a:rPr>
              <a:t>m</a:t>
            </a:r>
            <a:r>
              <a:rPr lang="en-US" sz="1600" spc="-1" strike="noStrike">
                <a:solidFill>
                  <a:srgbClr val="333399"/>
                </a:solidFill>
                <a:uFill>
                  <a:solidFill>
                    <a:srgbClr val="ffffff"/>
                  </a:solidFill>
                </a:uFill>
                <a:latin typeface="Arial"/>
              </a:rPr>
              <a:t>m thick.  </a:t>
            </a:r>
            <a:r>
              <a:rPr lang="en-US" sz="1600" spc="-1" strike="noStrike">
                <a:solidFill>
                  <a:srgbClr val="333399"/>
                </a:solidFill>
                <a:uFill>
                  <a:solidFill>
                    <a:srgbClr val="ffffff"/>
                  </a:solidFill>
                </a:uFill>
                <a:latin typeface="Symbol"/>
              </a:rPr>
              <a:t>D</a:t>
            </a:r>
            <a:r>
              <a:rPr lang="en-US" sz="1600" spc="-1" strike="noStrike">
                <a:solidFill>
                  <a:srgbClr val="333399"/>
                </a:solidFill>
                <a:uFill>
                  <a:solidFill>
                    <a:srgbClr val="ffffff"/>
                  </a:solidFill>
                </a:uFill>
                <a:latin typeface="Arial"/>
              </a:rPr>
              <a:t>E</a:t>
            </a:r>
            <a:r>
              <a:rPr lang="en-US" sz="1600" spc="-1" strike="noStrike" baseline="-25000">
                <a:solidFill>
                  <a:srgbClr val="333399"/>
                </a:solidFill>
                <a:uFill>
                  <a:solidFill>
                    <a:srgbClr val="ffffff"/>
                  </a:solidFill>
                </a:uFill>
                <a:latin typeface="Arial"/>
              </a:rPr>
              <a:t>most probable </a:t>
            </a:r>
            <a:r>
              <a:rPr lang="en-US" sz="1600" spc="-1" strike="noStrike">
                <a:solidFill>
                  <a:srgbClr val="333399"/>
                </a:solidFill>
                <a:uFill>
                  <a:solidFill>
                    <a:srgbClr val="ffffff"/>
                  </a:solidFill>
                </a:uFill>
                <a:latin typeface="Arial"/>
              </a:rPr>
              <a:t>~ 82 keV</a:t>
            </a:r>
            <a:r>
              <a:rPr lang="en-US" sz="1600" spc="-1" strike="noStrike" baseline="-25000">
                <a:solidFill>
                  <a:srgbClr val="333399"/>
                </a:solidFill>
                <a:uFill>
                  <a:solidFill>
                    <a:srgbClr val="ffffff"/>
                  </a:solidFill>
                </a:uFill>
                <a:latin typeface="Arial"/>
              </a:rPr>
              <a:t>         </a:t>
            </a:r>
            <a:r>
              <a:rPr lang="en-US" sz="1600" spc="-1" strike="noStrike">
                <a:solidFill>
                  <a:srgbClr val="333399"/>
                </a:solidFill>
                <a:uFill>
                  <a:solidFill>
                    <a:srgbClr val="ffffff"/>
                  </a:solidFill>
                </a:uFill>
                <a:latin typeface="Symbol"/>
              </a:rPr>
              <a:t>&lt;D</a:t>
            </a:r>
            <a:r>
              <a:rPr lang="en-US" sz="1600" spc="-1" strike="noStrike">
                <a:solidFill>
                  <a:srgbClr val="333399"/>
                </a:solidFill>
                <a:uFill>
                  <a:solidFill>
                    <a:srgbClr val="ffffff"/>
                  </a:solidFill>
                </a:uFill>
                <a:latin typeface="Arial"/>
              </a:rPr>
              <a:t>E&gt; ~ 115 keV</a:t>
            </a:r>
            <a:endParaRPr lang="en-US" sz="1800" spc="-1" strike="noStrike">
              <a:solidFill>
                <a:srgbClr val="000000"/>
              </a:solidFill>
              <a:uFill>
                <a:solidFill>
                  <a:srgbClr val="ffffff"/>
                </a:solidFill>
              </a:uFill>
              <a:latin typeface="Arial"/>
            </a:endParaRPr>
          </a:p>
        </p:txBody>
      </p:sp>
      <p:sp>
        <p:nvSpPr>
          <p:cNvPr id="694" name="Line 68"/>
          <p:cNvSpPr/>
          <p:nvPr/>
        </p:nvSpPr>
        <p:spPr>
          <a:xfrm>
            <a:off x="6710040" y="2070000"/>
            <a:ext cx="216000" cy="142920"/>
          </a:xfrm>
          <a:prstGeom prst="line">
            <a:avLst/>
          </a:prstGeom>
          <a:ln w="9360">
            <a:solidFill>
              <a:srgbClr val="ff0066"/>
            </a:solidFill>
            <a:round/>
            <a:tailEnd len="med" type="triangle" w="med"/>
          </a:ln>
        </p:spPr>
        <p:style>
          <a:lnRef idx="0"/>
          <a:fillRef idx="0"/>
          <a:effectRef idx="0"/>
          <a:fontRef idx="minor"/>
        </p:style>
      </p:sp>
      <p:sp>
        <p:nvSpPr>
          <p:cNvPr id="695" name="Line 69"/>
          <p:cNvSpPr/>
          <p:nvPr/>
        </p:nvSpPr>
        <p:spPr>
          <a:xfrm flipH="1">
            <a:off x="7215120" y="2070000"/>
            <a:ext cx="358560" cy="214200"/>
          </a:xfrm>
          <a:prstGeom prst="line">
            <a:avLst/>
          </a:prstGeom>
          <a:ln w="9360">
            <a:solidFill>
              <a:srgbClr val="0000ff"/>
            </a:solidFill>
            <a:round/>
            <a:tailEnd len="med" type="triangle" w="med"/>
          </a:ln>
        </p:spPr>
        <p:style>
          <a:lnRef idx="0"/>
          <a:fillRef idx="0"/>
          <a:effectRef idx="0"/>
          <a:fontRef idx="minor"/>
        </p:style>
      </p:sp>
      <p:sp>
        <p:nvSpPr>
          <p:cNvPr id="696" name="TextShape 70"/>
          <p:cNvSpPr txBox="1"/>
          <p:nvPr/>
        </p:nvSpPr>
        <p:spPr>
          <a:xfrm>
            <a:off x="8143920" y="6597720"/>
            <a:ext cx="764640" cy="259920"/>
          </a:xfrm>
          <a:prstGeom prst="rect">
            <a:avLst/>
          </a:prstGeom>
          <a:noFill/>
          <a:ln>
            <a:noFill/>
          </a:ln>
        </p:spPr>
        <p:txBody>
          <a:bodyPr/>
          <a:p>
            <a:pPr algn="r">
              <a:lnSpc>
                <a:spcPct val="100000"/>
              </a:lnSpc>
            </a:pPr>
            <a:r>
              <a:rPr lang="en-US" sz="900" spc="-1" strike="noStrike">
                <a:solidFill>
                  <a:srgbClr val="333399"/>
                </a:solidFill>
                <a:uFill>
                  <a:solidFill>
                    <a:srgbClr val="ffffff"/>
                  </a:solidFill>
                </a:uFill>
                <a:latin typeface="Arial"/>
              </a:rPr>
              <a:t>L2-</a:t>
            </a:r>
            <a:fld id="{16521A37-3641-4DE0-8DF2-0D138CCA57B8}" type="slidenum">
              <a:rPr lang="en-US" sz="900" spc="-1" strike="noStrike">
                <a:solidFill>
                  <a:srgbClr val="333399"/>
                </a:solidFill>
                <a:uFill>
                  <a:solidFill>
                    <a:srgbClr val="ffffff"/>
                  </a:solidFill>
                </a:uFill>
                <a:latin typeface="Arial"/>
              </a:rPr>
              <a:t>&lt;number&gt;</a:t>
            </a:fld>
            <a:endParaRPr lang="en-US" sz="1400" spc="-1" strike="noStrike">
              <a:solidFill>
                <a:srgbClr val="000000"/>
              </a:solidFill>
              <a:uFill>
                <a:solidFill>
                  <a:srgbClr val="ffffff"/>
                </a:solidFill>
              </a:uFill>
              <a:latin typeface="Times New Roman"/>
            </a:endParaRPr>
          </a:p>
        </p:txBody>
      </p:sp>
      <p:pic>
        <p:nvPicPr>
          <p:cNvPr id="697" name="" descr=""/>
          <p:cNvPicPr/>
          <p:nvPr/>
        </p:nvPicPr>
        <p:blipFill>
          <a:blip r:embed="rId1"/>
          <a:stretch/>
        </p:blipFill>
        <p:spPr>
          <a:xfrm>
            <a:off x="2895480" y="5994360"/>
            <a:ext cx="152280" cy="304920"/>
          </a:xfrm>
          <a:prstGeom prst="rect">
            <a:avLst/>
          </a:prstGeom>
          <a:ln>
            <a:noFill/>
          </a:ln>
        </p:spPr>
      </p:pic>
      <p:pic>
        <p:nvPicPr>
          <p:cNvPr id="698" name="" descr=""/>
          <p:cNvPicPr/>
          <p:nvPr/>
        </p:nvPicPr>
        <p:blipFill>
          <a:blip r:embed="rId2"/>
          <a:stretch/>
        </p:blipFill>
        <p:spPr>
          <a:xfrm>
            <a:off x="3962520" y="5867280"/>
            <a:ext cx="152280" cy="304920"/>
          </a:xfrm>
          <a:prstGeom prst="rect">
            <a:avLst/>
          </a:prstGeom>
          <a:ln>
            <a:noFill/>
          </a:ln>
        </p:spPr>
      </p:pic>
      <p:pic>
        <p:nvPicPr>
          <p:cNvPr id="699" name="" descr=""/>
          <p:cNvPicPr/>
          <p:nvPr/>
        </p:nvPicPr>
        <p:blipFill>
          <a:blip r:embed="rId3"/>
          <a:stretch/>
        </p:blipFill>
        <p:spPr>
          <a:xfrm>
            <a:off x="4775040" y="5778360"/>
            <a:ext cx="152280" cy="304920"/>
          </a:xfrm>
          <a:prstGeom prst="rect">
            <a:avLst/>
          </a:prstGeom>
          <a:ln>
            <a:noFill/>
          </a:ln>
        </p:spPr>
      </p:pic>
      <p:pic>
        <p:nvPicPr>
          <p:cNvPr id="700" name="" descr=""/>
          <p:cNvPicPr/>
          <p:nvPr/>
        </p:nvPicPr>
        <p:blipFill>
          <a:blip r:embed="rId4"/>
          <a:stretch/>
        </p:blipFill>
        <p:spPr>
          <a:xfrm>
            <a:off x="4495680" y="5842080"/>
            <a:ext cx="152280" cy="304920"/>
          </a:xfrm>
          <a:prstGeom prst="rect">
            <a:avLst/>
          </a:prstGeom>
          <a:ln>
            <a:noFill/>
          </a:ln>
        </p:spPr>
      </p:pic>
      <p:pic>
        <p:nvPicPr>
          <p:cNvPr id="701" name="" descr=""/>
          <p:cNvPicPr/>
          <p:nvPr/>
        </p:nvPicPr>
        <p:blipFill>
          <a:blip r:embed="rId5"/>
          <a:stretch/>
        </p:blipFill>
        <p:spPr>
          <a:xfrm>
            <a:off x="5562720" y="5715000"/>
            <a:ext cx="152280" cy="304920"/>
          </a:xfrm>
          <a:prstGeom prst="rect">
            <a:avLst/>
          </a:prstGeom>
          <a:ln>
            <a:noFill/>
          </a:ln>
        </p:spPr>
      </p:pic>
      <p:pic>
        <p:nvPicPr>
          <p:cNvPr id="702" name="" descr=""/>
          <p:cNvPicPr/>
          <p:nvPr/>
        </p:nvPicPr>
        <p:blipFill>
          <a:blip r:embed="rId6"/>
          <a:stretch/>
        </p:blipFill>
        <p:spPr>
          <a:xfrm>
            <a:off x="2146320" y="6095880"/>
            <a:ext cx="152280" cy="304920"/>
          </a:xfrm>
          <a:prstGeom prst="rect">
            <a:avLst/>
          </a:prstGeom>
          <a:ln>
            <a:noFill/>
          </a:ln>
        </p:spPr>
      </p:pic>
      <p:pic>
        <p:nvPicPr>
          <p:cNvPr id="703" name="" descr=""/>
          <p:cNvPicPr/>
          <p:nvPr/>
        </p:nvPicPr>
        <p:blipFill>
          <a:blip r:embed="rId7"/>
          <a:stretch/>
        </p:blipFill>
        <p:spPr>
          <a:xfrm>
            <a:off x="3213000" y="5981760"/>
            <a:ext cx="152280" cy="304920"/>
          </a:xfrm>
          <a:prstGeom prst="rect">
            <a:avLst/>
          </a:prstGeom>
          <a:ln>
            <a:noFill/>
          </a:ln>
        </p:spPr>
      </p:pic>
      <p:pic>
        <p:nvPicPr>
          <p:cNvPr id="704" name="" descr=""/>
          <p:cNvPicPr/>
          <p:nvPr/>
        </p:nvPicPr>
        <p:blipFill>
          <a:blip r:embed="rId8"/>
          <a:stretch/>
        </p:blipFill>
        <p:spPr>
          <a:xfrm>
            <a:off x="3314880" y="5956200"/>
            <a:ext cx="152280" cy="304920"/>
          </a:xfrm>
          <a:prstGeom prst="rect">
            <a:avLst/>
          </a:prstGeom>
          <a:ln>
            <a:noFill/>
          </a:ln>
        </p:spPr>
      </p:pic>
      <p:pic>
        <p:nvPicPr>
          <p:cNvPr id="705" name="" descr=""/>
          <p:cNvPicPr/>
          <p:nvPr/>
        </p:nvPicPr>
        <p:blipFill>
          <a:blip r:embed="rId9"/>
          <a:stretch/>
        </p:blipFill>
        <p:spPr>
          <a:xfrm>
            <a:off x="4381560" y="5829480"/>
            <a:ext cx="152280" cy="30492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00" name="TextShape 1"/>
          <p:cNvSpPr txBox="1"/>
          <p:nvPr/>
        </p:nvSpPr>
        <p:spPr>
          <a:xfrm>
            <a:off x="457200" y="122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Lecturer’s perspective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501"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502" name="Picture 6" descr=""/>
          <p:cNvPicPr/>
          <p:nvPr/>
        </p:nvPicPr>
        <p:blipFill>
          <a:blip r:embed="rId1"/>
          <a:stretch/>
        </p:blipFill>
        <p:spPr>
          <a:xfrm>
            <a:off x="611640" y="1604160"/>
            <a:ext cx="7776360" cy="4897800"/>
          </a:xfrm>
          <a:prstGeom prst="rect">
            <a:avLst/>
          </a:prstGeom>
          <a:ln>
            <a:noFill/>
          </a:ln>
        </p:spPr>
      </p:pic>
      <p:sp>
        <p:nvSpPr>
          <p:cNvPr id="503" name="CustomShape 3"/>
          <p:cNvSpPr/>
          <p:nvPr/>
        </p:nvSpPr>
        <p:spPr>
          <a:xfrm rot="19947600">
            <a:off x="1631520" y="4881960"/>
            <a:ext cx="3477600" cy="3949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000" spc="-1" strike="noStrike">
                <a:solidFill>
                  <a:srgbClr val="ff0000"/>
                </a:solidFill>
                <a:uFill>
                  <a:solidFill>
                    <a:srgbClr val="ffffff"/>
                  </a:solidFill>
                </a:uFill>
                <a:latin typeface="Gill Sans MT"/>
              </a:rPr>
              <a:t>I am a detector builder</a:t>
            </a:r>
            <a:endParaRPr lang="en-US" sz="1800" spc="-1" strike="noStrike">
              <a:solidFill>
                <a:srgbClr val="000000"/>
              </a:solidFill>
              <a:uFill>
                <a:solidFill>
                  <a:srgbClr val="ffffff"/>
                </a:solidFill>
              </a:uFill>
              <a:latin typeface="Arial"/>
            </a:endParaRPr>
          </a:p>
        </p:txBody>
      </p:sp>
      <p:sp>
        <p:nvSpPr>
          <p:cNvPr id="504"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05" name="TextShape 5"/>
          <p:cNvSpPr txBox="1"/>
          <p:nvPr/>
        </p:nvSpPr>
        <p:spPr>
          <a:xfrm>
            <a:off x="6553080" y="6520320"/>
            <a:ext cx="2133360" cy="364680"/>
          </a:xfrm>
          <a:prstGeom prst="rect">
            <a:avLst/>
          </a:prstGeom>
          <a:noFill/>
          <a:ln>
            <a:noFill/>
          </a:ln>
        </p:spPr>
        <p:txBody>
          <a:bodyPr anchor="ctr"/>
          <a:p>
            <a:pPr algn="r">
              <a:lnSpc>
                <a:spcPct val="100000"/>
              </a:lnSpc>
            </a:pPr>
            <a:fld id="{5F57B68D-FD1B-41DA-BBCA-517CD668E39A}"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506" name="CustomShape 6"/>
          <p:cNvSpPr/>
          <p:nvPr/>
        </p:nvSpPr>
        <p:spPr>
          <a:xfrm>
            <a:off x="4874040" y="6131520"/>
            <a:ext cx="373824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ffffff"/>
                </a:solidFill>
                <a:uFill>
                  <a:solidFill>
                    <a:srgbClr val="ffffff"/>
                  </a:solidFill>
                </a:uFill>
                <a:latin typeface="Calibri"/>
              </a:rPr>
              <a:t>ATLAS TRT Endcap, CERN 2004</a:t>
            </a:r>
            <a:endParaRPr lang="en-US" sz="1800" spc="-1" strike="noStrike">
              <a:solidFill>
                <a:srgbClr val="000000"/>
              </a:solidFill>
              <a:uFill>
                <a:solidFill>
                  <a:srgbClr val="ffffff"/>
                </a:solidFill>
              </a:uFill>
              <a:latin typeface="Arial"/>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06"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707" name="TextShape 2"/>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Electrons and Positrons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708" name="TextShape 3"/>
          <p:cNvSpPr txBox="1"/>
          <p:nvPr/>
        </p:nvSpPr>
        <p:spPr>
          <a:xfrm>
            <a:off x="457200" y="1268640"/>
            <a:ext cx="8229240" cy="3744000"/>
          </a:xfrm>
          <a:prstGeom prst="rect">
            <a:avLst/>
          </a:prstGeom>
          <a:noFill/>
          <a:ln>
            <a:noFill/>
          </a:ln>
        </p:spPr>
        <p:txBody>
          <a:bodyPr/>
          <a:p>
            <a:pPr marL="342720" indent="-342360">
              <a:lnSpc>
                <a:spcPct val="100000"/>
              </a:lnSpc>
              <a:buClr>
                <a:srgbClr val="262626"/>
              </a:buClr>
              <a:buFont typeface="Arial"/>
              <a:buChar char="•"/>
            </a:pPr>
            <a:r>
              <a:rPr lang="en-US" sz="2000" spc="-1" strike="noStrike">
                <a:solidFill>
                  <a:srgbClr val="262626"/>
                </a:solidFill>
                <a:uFill>
                  <a:solidFill>
                    <a:srgbClr val="ffffff"/>
                  </a:solidFill>
                </a:uFill>
                <a:latin typeface="Gill Sans"/>
              </a:rPr>
              <a:t>Electrons/positrons; modify Bethe Bloch to take into account that incoming particle has same mass as the atomic electrons  </a:t>
            </a:r>
            <a:endParaRPr lang="en-US" sz="3200" spc="-1" strike="noStrike">
              <a:solidFill>
                <a:srgbClr val="000000"/>
              </a:solidFill>
              <a:uFill>
                <a:solidFill>
                  <a:srgbClr val="ffffff"/>
                </a:solidFill>
              </a:uFill>
              <a:latin typeface="Gill Sans"/>
            </a:endParaRPr>
          </a:p>
          <a:p>
            <a:pPr marL="342720" indent="-342360">
              <a:lnSpc>
                <a:spcPct val="100000"/>
              </a:lnSpc>
              <a:buClr>
                <a:srgbClr val="262626"/>
              </a:buClr>
              <a:buFont typeface="Arial"/>
              <a:buChar char="•"/>
            </a:pPr>
            <a:r>
              <a:rPr lang="en-US" sz="2000" spc="-1" strike="noStrike">
                <a:solidFill>
                  <a:srgbClr val="262626"/>
                </a:solidFill>
                <a:uFill>
                  <a:solidFill>
                    <a:srgbClr val="ffffff"/>
                  </a:solidFill>
                </a:uFill>
                <a:latin typeface="Gill Sans"/>
              </a:rPr>
              <a:t>Bremsstrahlung (</a:t>
            </a:r>
            <a:r>
              <a:rPr lang="en-US" sz="2000" spc="-1" strike="noStrike">
                <a:solidFill>
                  <a:srgbClr val="000000"/>
                </a:solidFill>
                <a:uFill>
                  <a:solidFill>
                    <a:srgbClr val="ffffff"/>
                  </a:solidFill>
                </a:uFill>
                <a:latin typeface="Gill Sans"/>
              </a:rPr>
              <a:t>photon emission by an electron accelerated in Coulomb field of nucleus</a:t>
            </a:r>
            <a:r>
              <a:rPr lang="en-US" sz="2000" spc="-1" strike="noStrike">
                <a:solidFill>
                  <a:srgbClr val="262626"/>
                </a:solidFill>
                <a:uFill>
                  <a:solidFill>
                    <a:srgbClr val="ffffff"/>
                  </a:solidFill>
                </a:uFill>
                <a:latin typeface="Gill Sans"/>
              </a:rPr>
              <a:t>) in the electrical field of a charge Z comes in addition :  goes as 1/m</a:t>
            </a:r>
            <a:r>
              <a:rPr lang="en-US" sz="2000" spc="-1" strike="noStrike" baseline="30000">
                <a:solidFill>
                  <a:srgbClr val="262626"/>
                </a:solidFill>
                <a:uFill>
                  <a:solidFill>
                    <a:srgbClr val="ffffff"/>
                  </a:solidFill>
                </a:uFill>
                <a:latin typeface="Gill Sans"/>
              </a:rPr>
              <a:t>2</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709" name="Line 4"/>
          <p:cNvSpPr/>
          <p:nvPr/>
        </p:nvSpPr>
        <p:spPr>
          <a:xfrm>
            <a:off x="1207440" y="3861000"/>
            <a:ext cx="1143000" cy="0"/>
          </a:xfrm>
          <a:prstGeom prst="line">
            <a:avLst/>
          </a:prstGeom>
          <a:ln w="9360">
            <a:solidFill>
              <a:schemeClr val="tx1"/>
            </a:solidFill>
            <a:round/>
          </a:ln>
        </p:spPr>
        <p:style>
          <a:lnRef idx="0"/>
          <a:fillRef idx="0"/>
          <a:effectRef idx="0"/>
          <a:fontRef idx="minor"/>
        </p:style>
      </p:sp>
      <p:sp>
        <p:nvSpPr>
          <p:cNvPr id="710" name="CustomShape 5"/>
          <p:cNvSpPr/>
          <p:nvPr/>
        </p:nvSpPr>
        <p:spPr>
          <a:xfrm>
            <a:off x="2359800" y="3886560"/>
            <a:ext cx="936360" cy="333000"/>
          </a:xfrm>
          <a:custGeom>
            <a:avLst/>
            <a:gdLst/>
            <a:ahLst/>
            <a:rect l="l" t="t" r="r" b="b"/>
            <a:pathLst>
              <a:path w="432" h="472">
                <a:moveTo>
                  <a:pt x="0" y="0"/>
                </a:moveTo>
                <a:cubicBezTo>
                  <a:pt x="11" y="3"/>
                  <a:pt x="23" y="2"/>
                  <a:pt x="32" y="8"/>
                </a:cubicBezTo>
                <a:cubicBezTo>
                  <a:pt x="60" y="27"/>
                  <a:pt x="52" y="71"/>
                  <a:pt x="64" y="96"/>
                </a:cubicBezTo>
                <a:cubicBezTo>
                  <a:pt x="79" y="126"/>
                  <a:pt x="99" y="122"/>
                  <a:pt x="128" y="128"/>
                </a:cubicBezTo>
                <a:cubicBezTo>
                  <a:pt x="153" y="145"/>
                  <a:pt x="154" y="138"/>
                  <a:pt x="160" y="168"/>
                </a:cubicBezTo>
                <a:cubicBezTo>
                  <a:pt x="161" y="173"/>
                  <a:pt x="168" y="242"/>
                  <a:pt x="176" y="248"/>
                </a:cubicBezTo>
                <a:cubicBezTo>
                  <a:pt x="176" y="248"/>
                  <a:pt x="236" y="268"/>
                  <a:pt x="248" y="272"/>
                </a:cubicBezTo>
                <a:cubicBezTo>
                  <a:pt x="256" y="275"/>
                  <a:pt x="272" y="280"/>
                  <a:pt x="272" y="280"/>
                </a:cubicBezTo>
                <a:cubicBezTo>
                  <a:pt x="288" y="327"/>
                  <a:pt x="284" y="359"/>
                  <a:pt x="336" y="376"/>
                </a:cubicBezTo>
                <a:cubicBezTo>
                  <a:pt x="368" y="424"/>
                  <a:pt x="361" y="472"/>
                  <a:pt x="432" y="472"/>
                </a:cubicBezTo>
              </a:path>
            </a:pathLst>
          </a:custGeom>
          <a:noFill/>
          <a:ln w="9360">
            <a:solidFill>
              <a:schemeClr val="tx1"/>
            </a:solidFill>
            <a:round/>
          </a:ln>
        </p:spPr>
        <p:style>
          <a:lnRef idx="0"/>
          <a:fillRef idx="0"/>
          <a:effectRef idx="0"/>
          <a:fontRef idx="minor"/>
        </p:style>
      </p:sp>
      <p:sp>
        <p:nvSpPr>
          <p:cNvPr id="711" name="Line 6"/>
          <p:cNvSpPr/>
          <p:nvPr/>
        </p:nvSpPr>
        <p:spPr>
          <a:xfrm flipV="1">
            <a:off x="2359800" y="3571920"/>
            <a:ext cx="1008000" cy="289080"/>
          </a:xfrm>
          <a:prstGeom prst="line">
            <a:avLst/>
          </a:prstGeom>
          <a:ln w="9360">
            <a:solidFill>
              <a:schemeClr val="tx1"/>
            </a:solidFill>
            <a:round/>
          </a:ln>
        </p:spPr>
        <p:style>
          <a:lnRef idx="0"/>
          <a:fillRef idx="0"/>
          <a:effectRef idx="0"/>
          <a:fontRef idx="minor"/>
        </p:style>
      </p:sp>
      <p:sp>
        <p:nvSpPr>
          <p:cNvPr id="712" name="CustomShape 7"/>
          <p:cNvSpPr/>
          <p:nvPr/>
        </p:nvSpPr>
        <p:spPr>
          <a:xfrm>
            <a:off x="1616760" y="3517200"/>
            <a:ext cx="40500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000000"/>
                </a:solidFill>
                <a:uFill>
                  <a:solidFill>
                    <a:srgbClr val="ffffff"/>
                  </a:solidFill>
                </a:uFill>
                <a:latin typeface="Calibri"/>
              </a:rPr>
              <a:t>e-</a:t>
            </a:r>
            <a:endParaRPr lang="en-US" sz="1800" spc="-1" strike="noStrike">
              <a:solidFill>
                <a:srgbClr val="000000"/>
              </a:solidFill>
              <a:uFill>
                <a:solidFill>
                  <a:srgbClr val="ffffff"/>
                </a:solidFill>
              </a:uFill>
              <a:latin typeface="Arial"/>
            </a:endParaRPr>
          </a:p>
        </p:txBody>
      </p:sp>
      <p:sp>
        <p:nvSpPr>
          <p:cNvPr id="713" name="CustomShape 8"/>
          <p:cNvSpPr/>
          <p:nvPr/>
        </p:nvSpPr>
        <p:spPr>
          <a:xfrm>
            <a:off x="2571120" y="4208040"/>
            <a:ext cx="27828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000000"/>
                </a:solidFill>
                <a:uFill>
                  <a:solidFill>
                    <a:srgbClr val="ffffff"/>
                  </a:solidFill>
                </a:uFill>
                <a:latin typeface="Symbol"/>
              </a:rPr>
              <a:t>g</a:t>
            </a:r>
            <a:endParaRPr lang="en-US" sz="1800" spc="-1" strike="noStrike">
              <a:solidFill>
                <a:srgbClr val="000000"/>
              </a:solidFill>
              <a:uFill>
                <a:solidFill>
                  <a:srgbClr val="ffffff"/>
                </a:solidFill>
              </a:uFill>
              <a:latin typeface="Arial"/>
            </a:endParaRPr>
          </a:p>
        </p:txBody>
      </p:sp>
      <p:pic>
        <p:nvPicPr>
          <p:cNvPr id="714" name="Picture 7" descr=""/>
          <p:cNvPicPr/>
          <p:nvPr/>
        </p:nvPicPr>
        <p:blipFill>
          <a:blip r:embed="rId1">
            <a:lum contrast="12000"/>
          </a:blip>
          <a:stretch/>
        </p:blipFill>
        <p:spPr>
          <a:xfrm>
            <a:off x="3924000" y="2770200"/>
            <a:ext cx="4097520" cy="3682800"/>
          </a:xfrm>
          <a:prstGeom prst="rect">
            <a:avLst/>
          </a:prstGeom>
          <a:ln>
            <a:noFill/>
          </a:ln>
        </p:spPr>
      </p:pic>
      <p:sp>
        <p:nvSpPr>
          <p:cNvPr id="715" name="CustomShape 9"/>
          <p:cNvSpPr/>
          <p:nvPr/>
        </p:nvSpPr>
        <p:spPr>
          <a:xfrm>
            <a:off x="910440" y="4725000"/>
            <a:ext cx="2725200" cy="1551240"/>
          </a:xfrm>
          <a:prstGeom prst="rect">
            <a:avLst/>
          </a:prstGeom>
          <a:noFill/>
          <a:ln>
            <a:noFill/>
          </a:ln>
        </p:spPr>
        <p:style>
          <a:lnRef idx="0"/>
          <a:fillRef idx="0"/>
          <a:effectRef idx="0"/>
          <a:fontRef idx="minor"/>
        </p:style>
        <p:txBody>
          <a:bodyPr/>
          <a:p>
            <a:pPr>
              <a:lnSpc>
                <a:spcPct val="100000"/>
              </a:lnSpc>
            </a:pPr>
            <a:r>
              <a:rPr lang="en-US" sz="1600" spc="-1" strike="noStrike">
                <a:solidFill>
                  <a:srgbClr val="000000"/>
                </a:solidFill>
                <a:uFill>
                  <a:solidFill>
                    <a:srgbClr val="ffffff"/>
                  </a:solidFill>
                </a:uFill>
                <a:latin typeface="Gill Sans Light"/>
              </a:rPr>
              <a:t>Deceleration of a charged particle when deflected by another charged particle, typically an electron by an atomic nucleus</a:t>
            </a:r>
            <a:endParaRPr lang="en-US" sz="1800" spc="-1" strike="noStrike">
              <a:solidFill>
                <a:srgbClr val="000000"/>
              </a:solidFill>
              <a:uFill>
                <a:solidFill>
                  <a:srgbClr val="ffffff"/>
                </a:solidFill>
              </a:uFill>
              <a:latin typeface="Arial"/>
            </a:endParaRPr>
          </a:p>
        </p:txBody>
      </p:sp>
      <p:sp>
        <p:nvSpPr>
          <p:cNvPr id="716" name="TextShape 10"/>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717" name="TextShape 11"/>
          <p:cNvSpPr txBox="1"/>
          <p:nvPr/>
        </p:nvSpPr>
        <p:spPr>
          <a:xfrm>
            <a:off x="6553080" y="6520320"/>
            <a:ext cx="2133360" cy="364680"/>
          </a:xfrm>
          <a:prstGeom prst="rect">
            <a:avLst/>
          </a:prstGeom>
          <a:noFill/>
          <a:ln>
            <a:noFill/>
          </a:ln>
        </p:spPr>
        <p:txBody>
          <a:bodyPr anchor="ctr"/>
          <a:p>
            <a:pPr algn="r">
              <a:lnSpc>
                <a:spcPct val="100000"/>
              </a:lnSpc>
            </a:pPr>
            <a:fld id="{B5F2F5C9-BE35-4F14-B0A4-940972BC99E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18"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719" name="TextShape 2"/>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Neutral Particles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720" name="TextShape 3"/>
          <p:cNvSpPr txBox="1"/>
          <p:nvPr/>
        </p:nvSpPr>
        <p:spPr>
          <a:xfrm>
            <a:off x="683640" y="1700640"/>
            <a:ext cx="5184360" cy="5040360"/>
          </a:xfrm>
          <a:prstGeom prst="rect">
            <a:avLst/>
          </a:prstGeom>
          <a:noFill/>
          <a:ln>
            <a:noFill/>
          </a:ln>
        </p:spPr>
        <p:txBody>
          <a:bodyPr/>
          <a:p>
            <a:pPr marL="342720" indent="-342360">
              <a:lnSpc>
                <a:spcPct val="100000"/>
              </a:lnSpc>
              <a:buClr>
                <a:srgbClr val="953735"/>
              </a:buClr>
              <a:buFont typeface="Arial"/>
              <a:buChar char="•"/>
            </a:pPr>
            <a:r>
              <a:rPr b="1" lang="en-US" sz="1600" spc="-1" strike="noStrike">
                <a:solidFill>
                  <a:srgbClr val="953735"/>
                </a:solidFill>
                <a:uFill>
                  <a:solidFill>
                    <a:srgbClr val="ffffff"/>
                  </a:solidFill>
                </a:uFill>
                <a:latin typeface="Gill Sans"/>
              </a:rPr>
              <a:t>Photoelectric effect (Z</a:t>
            </a:r>
            <a:r>
              <a:rPr b="1" lang="en-US" sz="1600" spc="-1" strike="noStrike" baseline="30000">
                <a:solidFill>
                  <a:srgbClr val="953735"/>
                </a:solidFill>
                <a:uFill>
                  <a:solidFill>
                    <a:srgbClr val="ffffff"/>
                  </a:solidFill>
                </a:uFill>
                <a:latin typeface="Gill Sans"/>
              </a:rPr>
              <a:t>5</a:t>
            </a:r>
            <a:r>
              <a:rPr b="1" lang="en-US" sz="1600" spc="-1" strike="noStrike">
                <a:solidFill>
                  <a:srgbClr val="953735"/>
                </a:solidFill>
                <a:uFill>
                  <a:solidFill>
                    <a:srgbClr val="ffffff"/>
                  </a:solidFill>
                </a:uFill>
                <a:latin typeface="Gill Sans"/>
              </a:rPr>
              <a:t>)</a:t>
            </a:r>
            <a:r>
              <a:rPr lang="en-US" sz="1600" spc="-1" strike="noStrike">
                <a:solidFill>
                  <a:srgbClr val="262626"/>
                </a:solidFill>
                <a:uFill>
                  <a:solidFill>
                    <a:srgbClr val="ffffff"/>
                  </a:solidFill>
                </a:uFill>
                <a:latin typeface="Gill Sans"/>
              </a:rPr>
              <a:t>; absorption of a photon by an atom </a:t>
            </a:r>
            <a:r>
              <a:rPr lang="en-US" sz="1600" spc="-1" strike="noStrike" u="sng">
                <a:solidFill>
                  <a:srgbClr val="262626"/>
                </a:solidFill>
                <a:uFill>
                  <a:solidFill>
                    <a:srgbClr val="ffffff"/>
                  </a:solidFill>
                </a:uFill>
                <a:latin typeface="Gill Sans"/>
              </a:rPr>
              <a:t>ejecting an electron</a:t>
            </a:r>
            <a:r>
              <a:rPr lang="en-US" sz="1600" spc="-1" strike="noStrike">
                <a:solidFill>
                  <a:srgbClr val="262626"/>
                </a:solidFill>
                <a:uFill>
                  <a:solidFill>
                    <a:srgbClr val="ffffff"/>
                  </a:solidFill>
                </a:uFill>
                <a:latin typeface="Gill Sans"/>
              </a:rPr>
              <a:t>. The cross-section shows the typical shell structures in an atom. </a:t>
            </a:r>
            <a:endParaRPr lang="en-US" sz="3200" spc="-1" strike="noStrike">
              <a:solidFill>
                <a:srgbClr val="000000"/>
              </a:solidFill>
              <a:uFill>
                <a:solidFill>
                  <a:srgbClr val="ffffff"/>
                </a:solidFill>
              </a:uFill>
              <a:latin typeface="Gill Sans"/>
            </a:endParaRPr>
          </a:p>
          <a:p>
            <a:pPr marL="444600" indent="-444240">
              <a:lnSpc>
                <a:spcPct val="100000"/>
              </a:lnSpc>
            </a:pPr>
            <a:r>
              <a:rPr i="1" lang="en-US" sz="1600" spc="-1" strike="noStrike">
                <a:solidFill>
                  <a:srgbClr val="262626"/>
                </a:solidFill>
                <a:uFill>
                  <a:solidFill>
                    <a:srgbClr val="ffffff"/>
                  </a:solidFill>
                </a:uFill>
                <a:latin typeface="Gill Sans"/>
              </a:rPr>
              <a:t>	</a:t>
            </a:r>
            <a:r>
              <a:rPr i="1" lang="en-US" sz="1600" spc="-1" strike="noStrike">
                <a:solidFill>
                  <a:srgbClr val="262626"/>
                </a:solidFill>
                <a:uFill>
                  <a:solidFill>
                    <a:srgbClr val="ffffff"/>
                  </a:solidFill>
                </a:uFill>
                <a:latin typeface="Gill Sans"/>
              </a:rPr>
              <a:t>Used in various detector technologies (very imp. In medical imaging)</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b="1" lang="en-US" sz="1600" spc="-1" strike="noStrike">
                <a:solidFill>
                  <a:srgbClr val="953735"/>
                </a:solidFill>
                <a:uFill>
                  <a:solidFill>
                    <a:srgbClr val="ffffff"/>
                  </a:solidFill>
                </a:uFill>
                <a:latin typeface="Gill Sans"/>
              </a:rPr>
              <a:t>Compton scattering (Z)</a:t>
            </a:r>
            <a:r>
              <a:rPr lang="en-US" sz="1600" spc="-1" strike="noStrike">
                <a:solidFill>
                  <a:srgbClr val="262626"/>
                </a:solidFill>
                <a:uFill>
                  <a:solidFill>
                    <a:srgbClr val="ffffff"/>
                  </a:solidFill>
                </a:uFill>
                <a:latin typeface="Gill Sans"/>
              </a:rPr>
              <a:t>; </a:t>
            </a:r>
            <a:r>
              <a:rPr lang="en-US" sz="1600" spc="-1" strike="noStrike" u="sng">
                <a:solidFill>
                  <a:srgbClr val="262626"/>
                </a:solidFill>
                <a:uFill>
                  <a:solidFill>
                    <a:srgbClr val="ffffff"/>
                  </a:solidFill>
                </a:uFill>
                <a:latin typeface="Gill Sans"/>
              </a:rPr>
              <a:t>scattering of a photon against a free electron</a:t>
            </a:r>
            <a:r>
              <a:rPr lang="en-US" sz="1600" spc="-1" strike="noStrike">
                <a:solidFill>
                  <a:srgbClr val="262626"/>
                </a:solidFill>
                <a:uFill>
                  <a:solidFill>
                    <a:srgbClr val="ffffff"/>
                  </a:solidFill>
                </a:uFill>
                <a:latin typeface="Gill Sans"/>
              </a:rPr>
              <a:t> (Klein Nishina formula). This process has well defined kinematic constraints (giving the so called Compton Edge for the energy transfer to the electron etc) and for energies above a few MeV 90% of the energy is transferred (in most cases).</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b="1" lang="en-US" sz="1600" spc="-1" strike="noStrike">
                <a:solidFill>
                  <a:srgbClr val="953735"/>
                </a:solidFill>
                <a:uFill>
                  <a:solidFill>
                    <a:srgbClr val="ffffff"/>
                  </a:solidFill>
                </a:uFill>
                <a:latin typeface="Gill Sans"/>
              </a:rPr>
              <a:t>Pair-production (Z</a:t>
            </a:r>
            <a:r>
              <a:rPr b="1" lang="en-US" sz="1600" spc="-1" strike="noStrike" baseline="30000">
                <a:solidFill>
                  <a:srgbClr val="953735"/>
                </a:solidFill>
                <a:uFill>
                  <a:solidFill>
                    <a:srgbClr val="ffffff"/>
                  </a:solidFill>
                </a:uFill>
                <a:latin typeface="Gill Sans"/>
              </a:rPr>
              <a:t>2</a:t>
            </a:r>
            <a:r>
              <a:rPr b="1" lang="en-US" sz="1600" spc="-1" strike="noStrike">
                <a:solidFill>
                  <a:srgbClr val="953735"/>
                </a:solidFill>
                <a:uFill>
                  <a:solidFill>
                    <a:srgbClr val="ffffff"/>
                  </a:solidFill>
                </a:uFill>
                <a:latin typeface="Gill Sans"/>
              </a:rPr>
              <a:t>+Z)</a:t>
            </a:r>
            <a:r>
              <a:rPr lang="en-US" sz="1600" spc="-1" strike="noStrike">
                <a:solidFill>
                  <a:srgbClr val="262626"/>
                </a:solidFill>
                <a:uFill>
                  <a:solidFill>
                    <a:srgbClr val="ffffff"/>
                  </a:solidFill>
                </a:uFill>
                <a:latin typeface="Gill Sans"/>
              </a:rPr>
              <a:t>; </a:t>
            </a:r>
            <a:r>
              <a:rPr lang="en-US" sz="1600" spc="-1" strike="noStrike" u="sng">
                <a:solidFill>
                  <a:srgbClr val="262626"/>
                </a:solidFill>
                <a:uFill>
                  <a:solidFill>
                    <a:srgbClr val="ffffff"/>
                  </a:solidFill>
                </a:uFill>
                <a:latin typeface="Gill Sans"/>
              </a:rPr>
              <a:t>essentially bremsstrahlung</a:t>
            </a:r>
            <a:r>
              <a:rPr lang="en-US" sz="1600" spc="-1" strike="noStrike">
                <a:solidFill>
                  <a:srgbClr val="262626"/>
                </a:solidFill>
                <a:uFill>
                  <a:solidFill>
                    <a:srgbClr val="ffffff"/>
                  </a:solidFill>
                </a:uFill>
                <a:latin typeface="Gill Sans"/>
              </a:rPr>
              <a:t>; threshold at 2 m</a:t>
            </a:r>
            <a:r>
              <a:rPr lang="en-US" sz="1600" spc="-1" strike="noStrike" baseline="-25000">
                <a:solidFill>
                  <a:srgbClr val="262626"/>
                </a:solidFill>
                <a:uFill>
                  <a:solidFill>
                    <a:srgbClr val="ffffff"/>
                  </a:solidFill>
                </a:uFill>
                <a:latin typeface="Gill Sans"/>
              </a:rPr>
              <a:t>e</a:t>
            </a:r>
            <a:r>
              <a:rPr lang="en-US" sz="1600" spc="-1" strike="noStrike">
                <a:solidFill>
                  <a:srgbClr val="262626"/>
                </a:solidFill>
                <a:uFill>
                  <a:solidFill>
                    <a:srgbClr val="ffffff"/>
                  </a:solidFill>
                </a:uFill>
                <a:latin typeface="Gill Sans"/>
              </a:rPr>
              <a:t> = 1.022 MeV.  Dominates at a high energy. </a:t>
            </a:r>
            <a:endParaRPr lang="en-US" sz="3200" spc="-1" strike="noStrike">
              <a:solidFill>
                <a:srgbClr val="000000"/>
              </a:solidFill>
              <a:uFill>
                <a:solidFill>
                  <a:srgbClr val="ffffff"/>
                </a:solidFill>
              </a:uFill>
              <a:latin typeface="Gill Sans"/>
            </a:endParaRPr>
          </a:p>
          <a:p>
            <a:pPr marL="444600">
              <a:lnSpc>
                <a:spcPct val="100000"/>
              </a:lnSpc>
            </a:pPr>
            <a:r>
              <a:rPr i="1" lang="en-US" sz="1600" spc="-1" strike="noStrike">
                <a:solidFill>
                  <a:srgbClr val="262626"/>
                </a:solidFill>
                <a:uFill>
                  <a:solidFill>
                    <a:srgbClr val="ffffff"/>
                  </a:solidFill>
                </a:uFill>
                <a:latin typeface="Gill Sans"/>
              </a:rPr>
              <a:t>	</a:t>
            </a:r>
            <a:r>
              <a:rPr i="1" lang="en-US" sz="1600" spc="-1" strike="noStrike">
                <a:solidFill>
                  <a:srgbClr val="262626"/>
                </a:solidFill>
                <a:uFill>
                  <a:solidFill>
                    <a:srgbClr val="ffffff"/>
                  </a:solidFill>
                </a:uFill>
                <a:latin typeface="Gill Sans"/>
              </a:rPr>
              <a:t>Most important in our field, Initiates EM shower in calorimeters</a:t>
            </a:r>
            <a:endParaRPr lang="en-US" sz="32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pic>
        <p:nvPicPr>
          <p:cNvPr id="721" name="Picture 2" descr=""/>
          <p:cNvPicPr/>
          <p:nvPr/>
        </p:nvPicPr>
        <p:blipFill>
          <a:blip r:embed="rId1"/>
          <a:stretch/>
        </p:blipFill>
        <p:spPr>
          <a:xfrm>
            <a:off x="5982120" y="1628640"/>
            <a:ext cx="2765880" cy="1142280"/>
          </a:xfrm>
          <a:prstGeom prst="rect">
            <a:avLst/>
          </a:prstGeom>
          <a:ln w="9360">
            <a:noFill/>
          </a:ln>
        </p:spPr>
      </p:pic>
      <p:pic>
        <p:nvPicPr>
          <p:cNvPr id="722" name="Picture 4" descr=""/>
          <p:cNvPicPr/>
          <p:nvPr/>
        </p:nvPicPr>
        <p:blipFill>
          <a:blip r:embed="rId2"/>
          <a:stretch/>
        </p:blipFill>
        <p:spPr>
          <a:xfrm>
            <a:off x="5877720" y="4941000"/>
            <a:ext cx="3020040" cy="1073160"/>
          </a:xfrm>
          <a:prstGeom prst="rect">
            <a:avLst/>
          </a:prstGeom>
          <a:ln w="9360">
            <a:noFill/>
          </a:ln>
        </p:spPr>
      </p:pic>
      <p:pic>
        <p:nvPicPr>
          <p:cNvPr id="723" name="Picture 8" descr=""/>
          <p:cNvPicPr/>
          <p:nvPr/>
        </p:nvPicPr>
        <p:blipFill>
          <a:blip r:embed="rId3"/>
          <a:stretch/>
        </p:blipFill>
        <p:spPr>
          <a:xfrm>
            <a:off x="6228360" y="3141000"/>
            <a:ext cx="2108160" cy="1295280"/>
          </a:xfrm>
          <a:prstGeom prst="rect">
            <a:avLst/>
          </a:prstGeom>
          <a:ln w="9360">
            <a:noFill/>
          </a:ln>
        </p:spPr>
      </p:pic>
      <p:sp>
        <p:nvSpPr>
          <p:cNvPr id="724"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725" name="TextShape 5"/>
          <p:cNvSpPr txBox="1"/>
          <p:nvPr/>
        </p:nvSpPr>
        <p:spPr>
          <a:xfrm>
            <a:off x="6553080" y="6520320"/>
            <a:ext cx="2133360" cy="364680"/>
          </a:xfrm>
          <a:prstGeom prst="rect">
            <a:avLst/>
          </a:prstGeom>
          <a:noFill/>
          <a:ln>
            <a:noFill/>
          </a:ln>
        </p:spPr>
        <p:txBody>
          <a:bodyPr anchor="ctr"/>
          <a:p>
            <a:pPr algn="r">
              <a:lnSpc>
                <a:spcPct val="100000"/>
              </a:lnSpc>
            </a:pPr>
            <a:fld id="{31CC3D23-648B-4E94-BBC1-A09AC615D04A}"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726" name="CustomShape 6"/>
          <p:cNvSpPr/>
          <p:nvPr/>
        </p:nvSpPr>
        <p:spPr>
          <a:xfrm>
            <a:off x="611640" y="1845000"/>
            <a:ext cx="360" cy="4320000"/>
          </a:xfrm>
          <a:custGeom>
            <a:avLst/>
            <a:gdLst/>
            <a:ahLst/>
            <a:rect l="l" t="t" r="r" b="b"/>
            <a:pathLst>
              <a:path w="21600" h="21600">
                <a:moveTo>
                  <a:pt x="0" y="0"/>
                </a:moveTo>
                <a:lnTo>
                  <a:pt x="21600" y="21600"/>
                </a:lnTo>
              </a:path>
            </a:pathLst>
          </a:custGeom>
          <a:no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27" name="CustomShape 7"/>
          <p:cNvSpPr/>
          <p:nvPr/>
        </p:nvSpPr>
        <p:spPr>
          <a:xfrm rot="16200000">
            <a:off x="-1002600" y="3347280"/>
            <a:ext cx="2729520" cy="36432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Energy (~KeV to MeV)</a:t>
            </a:r>
            <a:endParaRPr lang="en-US" sz="1800" spc="-1" strike="noStrike">
              <a:solidFill>
                <a:srgbClr val="000000"/>
              </a:solidFill>
              <a:uFill>
                <a:solidFill>
                  <a:srgbClr val="ffffff"/>
                </a:solidFill>
              </a:uFill>
              <a:latin typeface="Arial"/>
            </a:endParaRPr>
          </a:p>
        </p:txBody>
      </p:sp>
      <p:sp>
        <p:nvSpPr>
          <p:cNvPr id="728" name="CustomShape 8"/>
          <p:cNvSpPr/>
          <p:nvPr/>
        </p:nvSpPr>
        <p:spPr>
          <a:xfrm>
            <a:off x="467640" y="910440"/>
            <a:ext cx="8067600" cy="91260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800000"/>
                </a:solidFill>
                <a:uFill>
                  <a:solidFill>
                    <a:srgbClr val="ffffff"/>
                  </a:solidFill>
                </a:uFill>
                <a:latin typeface="Gill Sans MT"/>
              </a:rPr>
              <a:t>Contrary to charged particles that deposit energy continuously due to ionization, photons usually suffer one-off interactions producing charged particles </a:t>
            </a:r>
            <a:endParaRPr lang="en-US" sz="1800" spc="-1" strike="noStrike">
              <a:solidFill>
                <a:srgbClr val="000000"/>
              </a:solidFill>
              <a:uFill>
                <a:solidFill>
                  <a:srgbClr val="ffffff"/>
                </a:solidFill>
              </a:uFill>
              <a:latin typeface="Arial"/>
            </a:endParaRPr>
          </a:p>
        </p:txBody>
      </p:sp>
      <p:pic>
        <p:nvPicPr>
          <p:cNvPr id="729" name="" descr=""/>
          <p:cNvPicPr/>
          <p:nvPr/>
        </p:nvPicPr>
        <p:blipFill>
          <a:blip r:embed="rId4"/>
          <a:stretch/>
        </p:blipFill>
        <p:spPr>
          <a:xfrm>
            <a:off x="6438960" y="4178160"/>
            <a:ext cx="1397160" cy="291960"/>
          </a:xfrm>
          <a:prstGeom prst="rect">
            <a:avLst/>
          </a:prstGeom>
          <a:ln>
            <a:noFill/>
          </a:ln>
        </p:spPr>
      </p:pic>
      <p:pic>
        <p:nvPicPr>
          <p:cNvPr id="730" name="" descr=""/>
          <p:cNvPicPr/>
          <p:nvPr/>
        </p:nvPicPr>
        <p:blipFill>
          <a:blip r:embed="rId5"/>
          <a:stretch/>
        </p:blipFill>
        <p:spPr>
          <a:xfrm>
            <a:off x="5867280" y="6019920"/>
            <a:ext cx="3124080" cy="35568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31"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732" name="TextShape 2"/>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Neutrinos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733" name="TextShape 3"/>
          <p:cNvSpPr txBox="1"/>
          <p:nvPr/>
        </p:nvSpPr>
        <p:spPr>
          <a:xfrm>
            <a:off x="457200" y="1268640"/>
            <a:ext cx="8362800" cy="5112360"/>
          </a:xfrm>
          <a:prstGeom prst="rect">
            <a:avLst/>
          </a:prstGeom>
          <a:noFill/>
          <a:ln>
            <a:noFill/>
          </a:ln>
        </p:spPr>
        <p:txBody>
          <a:bodyPr/>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Neutrinos interact only weakly, </a:t>
            </a:r>
            <a:r>
              <a:rPr lang="en-US" sz="2000" spc="-1" strike="noStrike">
                <a:solidFill>
                  <a:srgbClr val="800000"/>
                </a:solidFill>
                <a:uFill>
                  <a:solidFill>
                    <a:srgbClr val="ffffff"/>
                  </a:solidFill>
                </a:uFill>
                <a:latin typeface="Gill Sans"/>
              </a:rPr>
              <a:t>tiny cross-sections</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To detect neutrinos, we need first a charged particle (again)</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Possible reactions:</a:t>
            </a:r>
            <a:endParaRPr lang="en-US" sz="24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The cross-section of the reaction </a:t>
            </a:r>
            <a:r>
              <a:rPr b="1" lang="en-US" sz="2000" spc="-1" strike="noStrike">
                <a:solidFill>
                  <a:srgbClr val="000000"/>
                </a:solidFill>
                <a:uFill>
                  <a:solidFill>
                    <a:srgbClr val="ffffff"/>
                  </a:solidFill>
                </a:uFill>
                <a:latin typeface="Symbol"/>
              </a:rPr>
              <a:t>n</a:t>
            </a:r>
            <a:r>
              <a:rPr b="1" lang="en-US" sz="2000" spc="-1" strike="noStrike" baseline="-25000">
                <a:solidFill>
                  <a:srgbClr val="000000"/>
                </a:solidFill>
                <a:uFill>
                  <a:solidFill>
                    <a:srgbClr val="ffffff"/>
                  </a:solidFill>
                </a:uFill>
                <a:latin typeface="Gill Sans"/>
              </a:rPr>
              <a:t>e</a:t>
            </a:r>
            <a:r>
              <a:rPr b="1" lang="en-US" sz="2000" spc="-1" strike="noStrike">
                <a:solidFill>
                  <a:srgbClr val="000000"/>
                </a:solidFill>
                <a:uFill>
                  <a:solidFill>
                    <a:srgbClr val="ffffff"/>
                  </a:solidFill>
                </a:uFill>
                <a:latin typeface="Gill Sans"/>
              </a:rPr>
              <a:t> + n → e</a:t>
            </a:r>
            <a:r>
              <a:rPr b="1" lang="en-US" sz="2000" spc="-1" strike="noStrike" baseline="30000">
                <a:solidFill>
                  <a:srgbClr val="000000"/>
                </a:solidFill>
                <a:uFill>
                  <a:solidFill>
                    <a:srgbClr val="ffffff"/>
                  </a:solidFill>
                </a:uFill>
                <a:latin typeface="Gill Sans"/>
              </a:rPr>
              <a:t>-</a:t>
            </a:r>
            <a:r>
              <a:rPr b="1" lang="en-US" sz="2000" spc="-1" strike="noStrike">
                <a:solidFill>
                  <a:srgbClr val="000000"/>
                </a:solidFill>
                <a:uFill>
                  <a:solidFill>
                    <a:srgbClr val="ffffff"/>
                  </a:solidFill>
                </a:uFill>
                <a:latin typeface="Gill Sans"/>
              </a:rPr>
              <a:t> + p </a:t>
            </a:r>
            <a:r>
              <a:rPr lang="en-US" sz="2000" spc="-1" strike="noStrike">
                <a:solidFill>
                  <a:srgbClr val="000000"/>
                </a:solidFill>
                <a:uFill>
                  <a:solidFill>
                    <a:srgbClr val="ffffff"/>
                  </a:solidFill>
                </a:uFill>
                <a:latin typeface="Gill Sans"/>
              </a:rPr>
              <a:t>is of the order 10</a:t>
            </a:r>
            <a:r>
              <a:rPr lang="en-US" sz="2000" spc="-1" strike="noStrike" baseline="30000">
                <a:solidFill>
                  <a:srgbClr val="000000"/>
                </a:solidFill>
                <a:uFill>
                  <a:solidFill>
                    <a:srgbClr val="ffffff"/>
                  </a:solidFill>
                </a:uFill>
                <a:latin typeface="Gill Sans"/>
              </a:rPr>
              <a:t>-43 </a:t>
            </a:r>
            <a:r>
              <a:rPr lang="en-US" sz="2000" spc="-1" strike="noStrike">
                <a:solidFill>
                  <a:srgbClr val="000000"/>
                </a:solidFill>
                <a:uFill>
                  <a:solidFill>
                    <a:srgbClr val="ffffff"/>
                  </a:solidFill>
                </a:uFill>
                <a:latin typeface="Gill Sans"/>
              </a:rPr>
              <a:t>cm</a:t>
            </a:r>
            <a:r>
              <a:rPr lang="en-US" sz="2000" spc="-1" strike="noStrike" baseline="30000">
                <a:solidFill>
                  <a:srgbClr val="000000"/>
                </a:solidFill>
                <a:uFill>
                  <a:solidFill>
                    <a:srgbClr val="ffffff"/>
                  </a:solidFill>
                </a:uFill>
                <a:latin typeface="Gill Sans"/>
              </a:rPr>
              <a:t>2</a:t>
            </a:r>
            <a:r>
              <a:rPr lang="en-US" sz="2000" spc="-1" strike="noStrike">
                <a:solidFill>
                  <a:srgbClr val="000000"/>
                </a:solidFill>
                <a:uFill>
                  <a:solidFill>
                    <a:srgbClr val="ffffff"/>
                  </a:solidFill>
                </a:uFill>
                <a:latin typeface="Gill Sans"/>
              </a:rPr>
              <a:t> (per nucleon, E</a:t>
            </a:r>
            <a:r>
              <a:rPr lang="en-US" sz="2000" spc="-1" strike="noStrike" baseline="-25000">
                <a:solidFill>
                  <a:srgbClr val="000000"/>
                </a:solidFill>
                <a:uFill>
                  <a:solidFill>
                    <a:srgbClr val="ffffff"/>
                  </a:solidFill>
                </a:uFill>
                <a:latin typeface="Gill Sans"/>
              </a:rPr>
              <a:t>n</a:t>
            </a:r>
            <a:r>
              <a:rPr lang="en-US" sz="2000" spc="-1" strike="noStrike">
                <a:solidFill>
                  <a:srgbClr val="000000"/>
                </a:solidFill>
                <a:uFill>
                  <a:solidFill>
                    <a:srgbClr val="ffffff"/>
                  </a:solidFill>
                </a:uFill>
                <a:latin typeface="Gill Sans"/>
              </a:rPr>
              <a:t> ~ few MeV), therefore</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Detection efficiency </a:t>
            </a:r>
            <a:r>
              <a:rPr lang="en-US" sz="2400" spc="-1" strike="noStrike">
                <a:solidFill>
                  <a:srgbClr val="000000"/>
                </a:solidFill>
                <a:uFill>
                  <a:solidFill>
                    <a:srgbClr val="ffffff"/>
                  </a:solidFill>
                </a:uFill>
                <a:latin typeface="Symbol"/>
              </a:rPr>
              <a:t>e</a:t>
            </a:r>
            <a:r>
              <a:rPr lang="en-US" sz="1800" spc="-1" strike="noStrike" baseline="-25000">
                <a:solidFill>
                  <a:srgbClr val="000000"/>
                </a:solidFill>
                <a:uFill>
                  <a:solidFill>
                    <a:srgbClr val="ffffff"/>
                  </a:solidFill>
                </a:uFill>
                <a:latin typeface="Gill Sans"/>
              </a:rPr>
              <a:t>det</a:t>
            </a:r>
            <a:r>
              <a:rPr lang="en-US" sz="1800" spc="-1" strike="noStrike">
                <a:solidFill>
                  <a:srgbClr val="000000"/>
                </a:solidFill>
                <a:uFill>
                  <a:solidFill>
                    <a:srgbClr val="ffffff"/>
                  </a:solidFill>
                </a:uFill>
                <a:latin typeface="Gill Sans"/>
              </a:rPr>
              <a:t> = </a:t>
            </a:r>
            <a:r>
              <a:rPr lang="en-US" sz="1800" spc="-1" strike="noStrike">
                <a:solidFill>
                  <a:srgbClr val="000000"/>
                </a:solidFill>
                <a:uFill>
                  <a:solidFill>
                    <a:srgbClr val="ffffff"/>
                  </a:solidFill>
                </a:uFill>
                <a:latin typeface="Symbol"/>
              </a:rPr>
              <a:t>s</a:t>
            </a:r>
            <a:r>
              <a:rPr lang="en-US" sz="1800" spc="-1" strike="noStrike">
                <a:solidFill>
                  <a:srgbClr val="000000"/>
                </a:solidFill>
                <a:uFill>
                  <a:solidFill>
                    <a:srgbClr val="ffffff"/>
                  </a:solidFill>
                </a:uFill>
                <a:latin typeface="Gill Sans"/>
              </a:rPr>
              <a:t> x N</a:t>
            </a:r>
            <a:r>
              <a:rPr lang="en-US" sz="1800" spc="-1" strike="noStrike" baseline="30000">
                <a:solidFill>
                  <a:srgbClr val="000000"/>
                </a:solidFill>
                <a:uFill>
                  <a:solidFill>
                    <a:srgbClr val="ffffff"/>
                  </a:solidFill>
                </a:uFill>
                <a:latin typeface="Gill Sans"/>
              </a:rPr>
              <a:t>surf</a:t>
            </a:r>
            <a:r>
              <a:rPr lang="en-US" sz="1800" spc="-1" strike="noStrike">
                <a:solidFill>
                  <a:srgbClr val="000000"/>
                </a:solidFill>
                <a:uFill>
                  <a:solidFill>
                    <a:srgbClr val="ffffff"/>
                  </a:solidFill>
                </a:uFill>
                <a:latin typeface="Gill Sans"/>
              </a:rPr>
              <a:t> = </a:t>
            </a:r>
            <a:r>
              <a:rPr lang="en-US" sz="1800" spc="-1" strike="noStrike">
                <a:solidFill>
                  <a:srgbClr val="000000"/>
                </a:solidFill>
                <a:uFill>
                  <a:solidFill>
                    <a:srgbClr val="ffffff"/>
                  </a:solidFill>
                </a:uFill>
                <a:latin typeface="Symbol"/>
              </a:rPr>
              <a:t>s</a:t>
            </a:r>
            <a:r>
              <a:rPr lang="en-US" sz="1800" spc="-1" strike="noStrike">
                <a:solidFill>
                  <a:srgbClr val="000000"/>
                </a:solidFill>
                <a:uFill>
                  <a:solidFill>
                    <a:srgbClr val="ffffff"/>
                  </a:solidFill>
                </a:uFill>
                <a:latin typeface="Gill Sans"/>
              </a:rPr>
              <a:t> </a:t>
            </a:r>
            <a:r>
              <a:rPr lang="en-US" sz="1800" spc="-1" strike="noStrike">
                <a:solidFill>
                  <a:srgbClr val="000000"/>
                </a:solidFill>
                <a:uFill>
                  <a:solidFill>
                    <a:srgbClr val="ffffff"/>
                  </a:solidFill>
                </a:uFill>
                <a:latin typeface="Symbol"/>
              </a:rPr>
              <a:t>r</a:t>
            </a:r>
            <a:r>
              <a:rPr lang="en-US" sz="1800" spc="-1" strike="noStrike">
                <a:solidFill>
                  <a:srgbClr val="000000"/>
                </a:solidFill>
                <a:uFill>
                  <a:solidFill>
                    <a:srgbClr val="ffffff"/>
                  </a:solidFill>
                </a:uFill>
                <a:latin typeface="Gill Sans"/>
              </a:rPr>
              <a:t> N</a:t>
            </a:r>
            <a:r>
              <a:rPr lang="en-US" sz="1800" spc="-1" strike="noStrike" baseline="-25000">
                <a:solidFill>
                  <a:srgbClr val="000000"/>
                </a:solidFill>
                <a:uFill>
                  <a:solidFill>
                    <a:srgbClr val="ffffff"/>
                  </a:solidFill>
                </a:uFill>
                <a:latin typeface="Gill Sans"/>
              </a:rPr>
              <a:t>A</a:t>
            </a:r>
            <a:r>
              <a:rPr lang="en-US" sz="1800" spc="-1" strike="noStrike">
                <a:solidFill>
                  <a:srgbClr val="000000"/>
                </a:solidFill>
                <a:uFill>
                  <a:solidFill>
                    <a:srgbClr val="ffffff"/>
                  </a:solidFill>
                </a:uFill>
                <a:latin typeface="Gill Sans"/>
              </a:rPr>
              <a:t> d /A</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1m Iron: </a:t>
            </a:r>
            <a:r>
              <a:rPr lang="en-US" sz="2400" spc="-1" strike="noStrike">
                <a:solidFill>
                  <a:srgbClr val="000000"/>
                </a:solidFill>
                <a:uFill>
                  <a:solidFill>
                    <a:srgbClr val="ffffff"/>
                  </a:solidFill>
                </a:uFill>
                <a:latin typeface="Symbol"/>
              </a:rPr>
              <a:t>e</a:t>
            </a:r>
            <a:r>
              <a:rPr lang="en-US" sz="1800" spc="-1" strike="noStrike" baseline="-25000">
                <a:solidFill>
                  <a:srgbClr val="000000"/>
                </a:solidFill>
                <a:uFill>
                  <a:solidFill>
                    <a:srgbClr val="ffffff"/>
                  </a:solidFill>
                </a:uFill>
                <a:latin typeface="Gill Sans"/>
              </a:rPr>
              <a:t>det</a:t>
            </a:r>
            <a:r>
              <a:rPr lang="en-US" sz="1800" spc="-1" strike="noStrike">
                <a:solidFill>
                  <a:srgbClr val="000000"/>
                </a:solidFill>
                <a:uFill>
                  <a:solidFill>
                    <a:srgbClr val="ffffff"/>
                  </a:solidFill>
                </a:uFill>
                <a:latin typeface="Gill Sans"/>
              </a:rPr>
              <a:t> ~ 5 x 10</a:t>
            </a:r>
            <a:r>
              <a:rPr lang="en-US" sz="1800" spc="-1" strike="noStrike" baseline="30000">
                <a:solidFill>
                  <a:srgbClr val="000000"/>
                </a:solidFill>
                <a:uFill>
                  <a:solidFill>
                    <a:srgbClr val="ffffff"/>
                  </a:solidFill>
                </a:uFill>
                <a:latin typeface="Gill Sans"/>
              </a:rPr>
              <a:t>-17</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Neutrino detection requires big and massive detectors (kT) and high neutrino fluxes</a:t>
            </a:r>
            <a:endParaRPr lang="en-US" sz="3200" spc="-1" strike="noStrike">
              <a:solidFill>
                <a:srgbClr val="000000"/>
              </a:solidFill>
              <a:uFill>
                <a:solidFill>
                  <a:srgbClr val="ffffff"/>
                </a:solidFill>
              </a:uFill>
              <a:latin typeface="Gill Sans"/>
            </a:endParaRPr>
          </a:p>
          <a:p>
            <a:pPr marL="342720" indent="-342360">
              <a:lnSpc>
                <a:spcPct val="100000"/>
              </a:lnSpc>
              <a:buClr>
                <a:srgbClr val="800000"/>
              </a:buClr>
              <a:buFont typeface="Arial"/>
              <a:buChar char="•"/>
            </a:pPr>
            <a:r>
              <a:rPr lang="en-US" sz="2000" spc="-1" strike="noStrike">
                <a:solidFill>
                  <a:srgbClr val="800000"/>
                </a:solidFill>
                <a:uFill>
                  <a:solidFill>
                    <a:srgbClr val="ffffff"/>
                  </a:solidFill>
                </a:uFill>
                <a:latin typeface="Gill Sans"/>
              </a:rPr>
              <a:t>In collider experiments, a fully hermetic detector allow to detect neutrinos indirectly: we sum up all visible energy and momentum, and attribute missing energy and momentum to neutrino</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pic>
        <p:nvPicPr>
          <p:cNvPr id="734" name="Picture 18" descr=""/>
          <p:cNvPicPr/>
          <p:nvPr/>
        </p:nvPicPr>
        <p:blipFill>
          <a:blip r:embed="rId1"/>
          <a:stretch/>
        </p:blipFill>
        <p:spPr>
          <a:xfrm>
            <a:off x="3132720" y="2140560"/>
            <a:ext cx="2674440" cy="712080"/>
          </a:xfrm>
          <a:prstGeom prst="rect">
            <a:avLst/>
          </a:prstGeom>
          <a:ln>
            <a:noFill/>
          </a:ln>
          <a:effectLst>
            <a:outerShdw algn="tl" blurRad="152400" dir="900000" dist="12000" kx="110000" ky="200000" rotWithShape="0" sy="98000">
              <a:srgbClr val="000000">
                <a:alpha val="30000"/>
              </a:srgbClr>
            </a:outerShdw>
          </a:effectLst>
          <a:scene3d>
            <a:camera prst="perspectiveRelaxed">
              <a:rot lat="19800000" lon="1200000" rev="20820000"/>
            </a:camera>
            <a:lightRig dir="t" rig="threePt"/>
          </a:scene3d>
          <a:sp3d contourW="6350" prstMaterial="matte">
            <a:bevelT w="101600" h="101600"/>
            <a:contourClr>
              <a:srgbClr val="969696"/>
            </a:contourClr>
          </a:sp3d>
        </p:spPr>
      </p:pic>
      <p:sp>
        <p:nvSpPr>
          <p:cNvPr id="735"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736" name="TextShape 5"/>
          <p:cNvSpPr txBox="1"/>
          <p:nvPr/>
        </p:nvSpPr>
        <p:spPr>
          <a:xfrm>
            <a:off x="6553080" y="6520320"/>
            <a:ext cx="2133360" cy="364680"/>
          </a:xfrm>
          <a:prstGeom prst="rect">
            <a:avLst/>
          </a:prstGeom>
          <a:noFill/>
          <a:ln>
            <a:noFill/>
          </a:ln>
        </p:spPr>
        <p:txBody>
          <a:bodyPr anchor="ctr"/>
          <a:p>
            <a:pPr algn="r">
              <a:lnSpc>
                <a:spcPct val="100000"/>
              </a:lnSpc>
            </a:pPr>
            <a:fld id="{2B5AD4F2-9792-47D2-BAA2-A4E2636C237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37" name="TextShape 1"/>
          <p:cNvSpPr txBox="1"/>
          <p:nvPr/>
        </p:nvSpPr>
        <p:spPr>
          <a:xfrm>
            <a:off x="311400" y="44640"/>
            <a:ext cx="8652600" cy="1142640"/>
          </a:xfrm>
          <a:prstGeom prst="rect">
            <a:avLst/>
          </a:prstGeom>
          <a:noFill/>
          <a:ln>
            <a:noFill/>
          </a:ln>
        </p:spPr>
        <p:txBody>
          <a:bodyPr anchor="ctr"/>
          <a:p>
            <a:pPr algn="ctr">
              <a:lnSpc>
                <a:spcPct val="100000"/>
              </a:lnSpc>
            </a:pPr>
            <a:r>
              <a:rPr b="1" lang="en-US" sz="4000" spc="-1" strike="noStrike">
                <a:solidFill>
                  <a:srgbClr val="c0504d"/>
                </a:solidFill>
                <a:uFill>
                  <a:solidFill>
                    <a:srgbClr val="ffffff"/>
                  </a:solidFill>
                </a:uFill>
                <a:latin typeface="AmericanTypewriter"/>
              </a:rPr>
              <a:t>• </a:t>
            </a:r>
            <a:r>
              <a:rPr b="1" lang="en-US" sz="4000" spc="-1" strike="noStrike">
                <a:solidFill>
                  <a:srgbClr val="000000"/>
                </a:solidFill>
                <a:uFill>
                  <a:solidFill>
                    <a:srgbClr val="ffffff"/>
                  </a:solidFill>
                </a:uFill>
                <a:latin typeface="Gill Sans"/>
              </a:rPr>
              <a:t>Interactions in the Detector</a:t>
            </a:r>
            <a:r>
              <a:rPr b="1" lang="en-US" sz="40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738"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739" name="Picture 5" descr=""/>
          <p:cNvPicPr/>
          <p:nvPr/>
        </p:nvPicPr>
        <p:blipFill>
          <a:blip r:embed="rId1"/>
          <a:stretch/>
        </p:blipFill>
        <p:spPr>
          <a:xfrm>
            <a:off x="805680" y="2550960"/>
            <a:ext cx="5835960" cy="2065320"/>
          </a:xfrm>
          <a:prstGeom prst="rect">
            <a:avLst/>
          </a:prstGeom>
          <a:ln>
            <a:noFill/>
          </a:ln>
        </p:spPr>
      </p:pic>
      <p:sp>
        <p:nvSpPr>
          <p:cNvPr id="740" name="CustomShape 3"/>
          <p:cNvSpPr/>
          <p:nvPr/>
        </p:nvSpPr>
        <p:spPr>
          <a:xfrm>
            <a:off x="-59760" y="5307840"/>
            <a:ext cx="3611520" cy="471240"/>
          </a:xfrm>
          <a:prstGeom prst="rect">
            <a:avLst/>
          </a:prstGeom>
          <a:noFill/>
          <a:ln w="18360">
            <a:noFill/>
          </a:ln>
        </p:spPr>
        <p:style>
          <a:lnRef idx="0"/>
          <a:fillRef idx="0"/>
          <a:effectRef idx="0"/>
          <a:fontRef idx="minor"/>
        </p:style>
        <p:txBody>
          <a:bodyPr wrap="none" lIns="8280" rIns="8280" tIns="8280" bIns="8280"/>
          <a:p>
            <a:pPr algn="ctr">
              <a:lnSpc>
                <a:spcPct val="87000"/>
              </a:lnSpc>
            </a:pPr>
            <a:r>
              <a:rPr b="1" lang="en-US" sz="1600" spc="-1" strike="noStrike">
                <a:solidFill>
                  <a:srgbClr val="262626"/>
                </a:solidFill>
                <a:uFill>
                  <a:solidFill>
                    <a:srgbClr val="ffffff"/>
                  </a:solidFill>
                </a:uFill>
                <a:latin typeface="Gill Sans"/>
                <a:ea typeface="ＭＳ Ｐゴシック"/>
              </a:rPr>
              <a:t> </a:t>
            </a:r>
            <a:r>
              <a:rPr b="1" lang="en-US" sz="1600" spc="-1" strike="noStrike">
                <a:solidFill>
                  <a:srgbClr val="800000"/>
                </a:solidFill>
                <a:uFill>
                  <a:solidFill>
                    <a:srgbClr val="ffffff"/>
                  </a:solidFill>
                </a:uFill>
                <a:latin typeface="Gill Sans"/>
                <a:ea typeface="ＭＳ Ｐゴシック"/>
              </a:rPr>
              <a:t>momentum measurement </a:t>
            </a:r>
            <a:endParaRPr lang="en-US" sz="1800" spc="-1" strike="noStrike">
              <a:solidFill>
                <a:srgbClr val="000000"/>
              </a:solidFill>
              <a:uFill>
                <a:solidFill>
                  <a:srgbClr val="ffffff"/>
                </a:solidFill>
              </a:uFill>
              <a:latin typeface="Arial"/>
            </a:endParaRPr>
          </a:p>
          <a:p>
            <a:pPr algn="ctr">
              <a:lnSpc>
                <a:spcPct val="87000"/>
              </a:lnSpc>
            </a:pPr>
            <a:r>
              <a:rPr b="1" lang="en-US" sz="1600" spc="-1" strike="noStrike">
                <a:solidFill>
                  <a:srgbClr val="262626"/>
                </a:solidFill>
                <a:uFill>
                  <a:solidFill>
                    <a:srgbClr val="ffffff"/>
                  </a:solidFill>
                </a:uFill>
                <a:latin typeface="Gill Sans"/>
                <a:ea typeface="ＭＳ Ｐゴシック"/>
              </a:rPr>
              <a:t> </a:t>
            </a:r>
            <a:r>
              <a:rPr b="1" lang="en-US" sz="1600" spc="-1" strike="noStrike">
                <a:solidFill>
                  <a:srgbClr val="262626"/>
                </a:solidFill>
                <a:uFill>
                  <a:solidFill>
                    <a:srgbClr val="ffffff"/>
                  </a:solidFill>
                </a:uFill>
                <a:latin typeface="Gill Sans"/>
                <a:ea typeface="ＭＳ Ｐゴシック"/>
              </a:rPr>
              <a:t>by curvature in magnetic field </a:t>
            </a:r>
            <a:endParaRPr lang="en-US" sz="1800" spc="-1" strike="noStrike">
              <a:solidFill>
                <a:srgbClr val="000000"/>
              </a:solidFill>
              <a:uFill>
                <a:solidFill>
                  <a:srgbClr val="ffffff"/>
                </a:solidFill>
              </a:uFill>
              <a:latin typeface="Arial"/>
            </a:endParaRPr>
          </a:p>
        </p:txBody>
      </p:sp>
      <p:sp>
        <p:nvSpPr>
          <p:cNvPr id="741" name="CustomShape 4"/>
          <p:cNvSpPr/>
          <p:nvPr/>
        </p:nvSpPr>
        <p:spPr>
          <a:xfrm>
            <a:off x="3589560" y="5284800"/>
            <a:ext cx="2710800" cy="682920"/>
          </a:xfrm>
          <a:prstGeom prst="rect">
            <a:avLst/>
          </a:prstGeom>
          <a:noFill/>
          <a:ln w="18360">
            <a:noFill/>
          </a:ln>
        </p:spPr>
        <p:style>
          <a:lnRef idx="0"/>
          <a:fillRef idx="0"/>
          <a:effectRef idx="0"/>
          <a:fontRef idx="minor"/>
        </p:style>
        <p:txBody>
          <a:bodyPr wrap="none" lIns="8280" rIns="8280" tIns="8280" bIns="8280"/>
          <a:p>
            <a:pPr algn="ctr">
              <a:lnSpc>
                <a:spcPct val="87000"/>
              </a:lnSpc>
            </a:pPr>
            <a:r>
              <a:rPr b="1" lang="en-US" sz="1600" spc="-1" strike="noStrike">
                <a:solidFill>
                  <a:srgbClr val="262626"/>
                </a:solidFill>
                <a:uFill>
                  <a:solidFill>
                    <a:srgbClr val="ffffff"/>
                  </a:solidFill>
                </a:uFill>
                <a:latin typeface="Gill Sans"/>
                <a:ea typeface="ＭＳ Ｐゴシック"/>
              </a:rPr>
              <a:t> </a:t>
            </a:r>
            <a:r>
              <a:rPr b="1" lang="en-US" sz="1600" spc="-1" strike="noStrike">
                <a:solidFill>
                  <a:srgbClr val="800000"/>
                </a:solidFill>
                <a:uFill>
                  <a:solidFill>
                    <a:srgbClr val="ffffff"/>
                  </a:solidFill>
                </a:uFill>
                <a:latin typeface="Gill Sans"/>
                <a:ea typeface="ＭＳ Ｐゴシック"/>
              </a:rPr>
              <a:t>energy measurement </a:t>
            </a:r>
            <a:endParaRPr lang="en-US" sz="1800" spc="-1" strike="noStrike">
              <a:solidFill>
                <a:srgbClr val="000000"/>
              </a:solidFill>
              <a:uFill>
                <a:solidFill>
                  <a:srgbClr val="ffffff"/>
                </a:solidFill>
              </a:uFill>
              <a:latin typeface="Arial"/>
            </a:endParaRPr>
          </a:p>
          <a:p>
            <a:pPr algn="ctr">
              <a:lnSpc>
                <a:spcPct val="87000"/>
              </a:lnSpc>
            </a:pPr>
            <a:r>
              <a:rPr b="1" lang="en-US" sz="1600" spc="-1" strike="noStrike">
                <a:solidFill>
                  <a:srgbClr val="262626"/>
                </a:solidFill>
                <a:uFill>
                  <a:solidFill>
                    <a:srgbClr val="ffffff"/>
                  </a:solidFill>
                </a:uFill>
                <a:latin typeface="Gill Sans"/>
                <a:ea typeface="ＭＳ Ｐゴシック"/>
              </a:rPr>
              <a:t> </a:t>
            </a:r>
            <a:r>
              <a:rPr b="1" lang="en-US" sz="1600" spc="-1" strike="noStrike">
                <a:solidFill>
                  <a:srgbClr val="262626"/>
                </a:solidFill>
                <a:uFill>
                  <a:solidFill>
                    <a:srgbClr val="ffffff"/>
                  </a:solidFill>
                </a:uFill>
                <a:latin typeface="Gill Sans"/>
                <a:ea typeface="ＭＳ Ｐゴシック"/>
              </a:rPr>
              <a:t>by creation and total</a:t>
            </a:r>
            <a:endParaRPr lang="en-US" sz="1800" spc="-1" strike="noStrike">
              <a:solidFill>
                <a:srgbClr val="000000"/>
              </a:solidFill>
              <a:uFill>
                <a:solidFill>
                  <a:srgbClr val="ffffff"/>
                </a:solidFill>
              </a:uFill>
              <a:latin typeface="Arial"/>
            </a:endParaRPr>
          </a:p>
          <a:p>
            <a:pPr algn="ctr">
              <a:lnSpc>
                <a:spcPct val="87000"/>
              </a:lnSpc>
            </a:pPr>
            <a:r>
              <a:rPr b="1" lang="en-US" sz="1600" spc="-1" strike="noStrike">
                <a:solidFill>
                  <a:srgbClr val="262626"/>
                </a:solidFill>
                <a:uFill>
                  <a:solidFill>
                    <a:srgbClr val="ffffff"/>
                  </a:solidFill>
                </a:uFill>
                <a:latin typeface="Gill Sans"/>
                <a:ea typeface="ＭＳ Ｐゴシック"/>
              </a:rPr>
              <a:t> </a:t>
            </a:r>
            <a:r>
              <a:rPr b="1" lang="en-US" sz="1600" spc="-1" strike="noStrike">
                <a:solidFill>
                  <a:srgbClr val="262626"/>
                </a:solidFill>
                <a:uFill>
                  <a:solidFill>
                    <a:srgbClr val="ffffff"/>
                  </a:solidFill>
                </a:uFill>
                <a:latin typeface="Gill Sans"/>
                <a:ea typeface="ＭＳ Ｐゴシック"/>
              </a:rPr>
              <a:t>absorption of showers </a:t>
            </a:r>
            <a:endParaRPr lang="en-US" sz="1800" spc="-1" strike="noStrike">
              <a:solidFill>
                <a:srgbClr val="000000"/>
              </a:solidFill>
              <a:uFill>
                <a:solidFill>
                  <a:srgbClr val="ffffff"/>
                </a:solidFill>
              </a:uFill>
              <a:latin typeface="Arial"/>
            </a:endParaRPr>
          </a:p>
        </p:txBody>
      </p:sp>
      <p:sp>
        <p:nvSpPr>
          <p:cNvPr id="742" name="CustomShape 5"/>
          <p:cNvSpPr/>
          <p:nvPr/>
        </p:nvSpPr>
        <p:spPr>
          <a:xfrm>
            <a:off x="6458400" y="5260320"/>
            <a:ext cx="2605680" cy="894600"/>
          </a:xfrm>
          <a:prstGeom prst="rect">
            <a:avLst/>
          </a:prstGeom>
          <a:noFill/>
          <a:ln w="18360">
            <a:noFill/>
          </a:ln>
        </p:spPr>
        <p:style>
          <a:lnRef idx="0"/>
          <a:fillRef idx="0"/>
          <a:effectRef idx="0"/>
          <a:fontRef idx="minor"/>
        </p:style>
        <p:txBody>
          <a:bodyPr wrap="none" lIns="8280" rIns="8280" tIns="8280" bIns="8280"/>
          <a:p>
            <a:pPr algn="ctr">
              <a:lnSpc>
                <a:spcPct val="87000"/>
              </a:lnSpc>
            </a:pPr>
            <a:r>
              <a:rPr b="1" lang="en-US" sz="1600" spc="-1" strike="noStrike">
                <a:solidFill>
                  <a:srgbClr val="262626"/>
                </a:solidFill>
                <a:uFill>
                  <a:solidFill>
                    <a:srgbClr val="ffffff"/>
                  </a:solidFill>
                </a:uFill>
                <a:latin typeface="Gill Sans"/>
                <a:ea typeface="ＭＳ Ｐゴシック"/>
              </a:rPr>
              <a:t> </a:t>
            </a:r>
            <a:r>
              <a:rPr b="1" lang="en-US" sz="1600" spc="-1" strike="noStrike">
                <a:solidFill>
                  <a:srgbClr val="800000"/>
                </a:solidFill>
                <a:uFill>
                  <a:solidFill>
                    <a:srgbClr val="ffffff"/>
                  </a:solidFill>
                </a:uFill>
                <a:latin typeface="Gill Sans"/>
                <a:ea typeface="ＭＳ Ｐゴシック"/>
              </a:rPr>
              <a:t>muon detection </a:t>
            </a:r>
            <a:r>
              <a:rPr b="1" lang="en-US" sz="1600" spc="-1" strike="noStrike">
                <a:solidFill>
                  <a:srgbClr val="262626"/>
                </a:solidFill>
                <a:uFill>
                  <a:solidFill>
                    <a:srgbClr val="ffffff"/>
                  </a:solidFill>
                </a:uFill>
                <a:latin typeface="Gill Sans"/>
                <a:ea typeface="ＭＳ Ｐゴシック"/>
              </a:rPr>
              <a:t>with </a:t>
            </a:r>
            <a:endParaRPr lang="en-US" sz="1800" spc="-1" strike="noStrike">
              <a:solidFill>
                <a:srgbClr val="000000"/>
              </a:solidFill>
              <a:uFill>
                <a:solidFill>
                  <a:srgbClr val="ffffff"/>
                </a:solidFill>
              </a:uFill>
              <a:latin typeface="Arial"/>
            </a:endParaRPr>
          </a:p>
          <a:p>
            <a:pPr algn="ctr">
              <a:lnSpc>
                <a:spcPct val="87000"/>
              </a:lnSpc>
            </a:pPr>
            <a:r>
              <a:rPr b="1" lang="en-US" sz="1600" spc="-1" strike="noStrike">
                <a:solidFill>
                  <a:srgbClr val="262626"/>
                </a:solidFill>
                <a:uFill>
                  <a:solidFill>
                    <a:srgbClr val="ffffff"/>
                  </a:solidFill>
                </a:uFill>
                <a:latin typeface="Gill Sans"/>
                <a:ea typeface="ＭＳ Ｐゴシック"/>
              </a:rPr>
              <a:t> </a:t>
            </a:r>
            <a:r>
              <a:rPr b="1" lang="en-US" sz="1600" spc="-1" strike="noStrike">
                <a:solidFill>
                  <a:srgbClr val="262626"/>
                </a:solidFill>
                <a:uFill>
                  <a:solidFill>
                    <a:srgbClr val="ffffff"/>
                  </a:solidFill>
                </a:uFill>
                <a:latin typeface="Gill Sans"/>
                <a:ea typeface="ＭＳ Ｐゴシック"/>
              </a:rPr>
              <a:t>improved momentum </a:t>
            </a:r>
            <a:endParaRPr lang="en-US" sz="1800" spc="-1" strike="noStrike">
              <a:solidFill>
                <a:srgbClr val="000000"/>
              </a:solidFill>
              <a:uFill>
                <a:solidFill>
                  <a:srgbClr val="ffffff"/>
                </a:solidFill>
              </a:uFill>
              <a:latin typeface="Arial"/>
            </a:endParaRPr>
          </a:p>
          <a:p>
            <a:pPr algn="ctr">
              <a:lnSpc>
                <a:spcPct val="87000"/>
              </a:lnSpc>
            </a:pPr>
            <a:r>
              <a:rPr b="1" lang="en-US" sz="1600" spc="-1" strike="noStrike">
                <a:solidFill>
                  <a:srgbClr val="262626"/>
                </a:solidFill>
                <a:uFill>
                  <a:solidFill>
                    <a:srgbClr val="ffffff"/>
                  </a:solidFill>
                </a:uFill>
                <a:latin typeface="Gill Sans"/>
                <a:ea typeface="ＭＳ Ｐゴシック"/>
              </a:rPr>
              <a:t> </a:t>
            </a:r>
            <a:r>
              <a:rPr b="1" lang="en-US" sz="1600" spc="-1" strike="noStrike">
                <a:solidFill>
                  <a:srgbClr val="262626"/>
                </a:solidFill>
                <a:uFill>
                  <a:solidFill>
                    <a:srgbClr val="ffffff"/>
                  </a:solidFill>
                </a:uFill>
                <a:latin typeface="Gill Sans"/>
                <a:ea typeface="ＭＳ Ｐゴシック"/>
              </a:rPr>
              <a:t>measurement (long </a:t>
            </a:r>
            <a:endParaRPr lang="en-US" sz="1800" spc="-1" strike="noStrike">
              <a:solidFill>
                <a:srgbClr val="000000"/>
              </a:solidFill>
              <a:uFill>
                <a:solidFill>
                  <a:srgbClr val="ffffff"/>
                </a:solidFill>
              </a:uFill>
              <a:latin typeface="Arial"/>
            </a:endParaRPr>
          </a:p>
          <a:p>
            <a:pPr algn="ctr">
              <a:lnSpc>
                <a:spcPct val="87000"/>
              </a:lnSpc>
            </a:pPr>
            <a:r>
              <a:rPr b="1" lang="en-US" sz="1600" spc="-1" strike="noStrike">
                <a:solidFill>
                  <a:srgbClr val="262626"/>
                </a:solidFill>
                <a:uFill>
                  <a:solidFill>
                    <a:srgbClr val="ffffff"/>
                  </a:solidFill>
                </a:uFill>
                <a:latin typeface="Gill Sans"/>
                <a:ea typeface="ＭＳ Ｐゴシック"/>
              </a:rPr>
              <a:t>lever arm)</a:t>
            </a:r>
            <a:endParaRPr lang="en-US" sz="1800" spc="-1" strike="noStrike">
              <a:solidFill>
                <a:srgbClr val="000000"/>
              </a:solidFill>
              <a:uFill>
                <a:solidFill>
                  <a:srgbClr val="ffffff"/>
                </a:solidFill>
              </a:uFill>
              <a:latin typeface="Arial"/>
            </a:endParaRPr>
          </a:p>
        </p:txBody>
      </p:sp>
      <p:sp>
        <p:nvSpPr>
          <p:cNvPr id="743" name="CustomShape 6"/>
          <p:cNvSpPr/>
          <p:nvPr/>
        </p:nvSpPr>
        <p:spPr>
          <a:xfrm>
            <a:off x="3565800" y="4686840"/>
            <a:ext cx="2340000" cy="329040"/>
          </a:xfrm>
          <a:prstGeom prst="rect">
            <a:avLst/>
          </a:prstGeom>
          <a:noFill/>
          <a:ln w="18360">
            <a:noFill/>
          </a:ln>
        </p:spPr>
        <p:style>
          <a:lnRef idx="0"/>
          <a:fillRef idx="0"/>
          <a:effectRef idx="0"/>
          <a:fontRef idx="minor"/>
        </p:style>
        <p:txBody>
          <a:bodyPr wrap="none" lIns="8280" rIns="8280" tIns="8280" bIns="8280"/>
          <a:p>
            <a:pPr algn="ctr">
              <a:lnSpc>
                <a:spcPct val="87000"/>
              </a:lnSpc>
            </a:pPr>
            <a:r>
              <a:rPr b="1" lang="en-US" sz="1100" spc="-1" strike="noStrike">
                <a:solidFill>
                  <a:srgbClr val="0000ff"/>
                </a:solidFill>
                <a:uFill>
                  <a:solidFill>
                    <a:srgbClr val="ffffff"/>
                  </a:solidFill>
                </a:uFill>
                <a:latin typeface="Gill Sans"/>
                <a:ea typeface="ＭＳ Ｐゴシック"/>
              </a:rPr>
              <a:t> </a:t>
            </a:r>
            <a:r>
              <a:rPr b="1" lang="en-US" sz="1100" spc="-1" strike="noStrike">
                <a:solidFill>
                  <a:srgbClr val="008000"/>
                </a:solidFill>
                <a:uFill>
                  <a:solidFill>
                    <a:srgbClr val="ffffff"/>
                  </a:solidFill>
                </a:uFill>
                <a:latin typeface="Gill Sans"/>
                <a:ea typeface="ＭＳ Ｐゴシック"/>
              </a:rPr>
              <a:t>electromagnetic     hadronic </a:t>
            </a:r>
            <a:endParaRPr lang="en-US" sz="1800" spc="-1" strike="noStrike">
              <a:solidFill>
                <a:srgbClr val="000000"/>
              </a:solidFill>
              <a:uFill>
                <a:solidFill>
                  <a:srgbClr val="ffffff"/>
                </a:solidFill>
              </a:uFill>
              <a:latin typeface="Arial"/>
            </a:endParaRPr>
          </a:p>
          <a:p>
            <a:pPr algn="ctr">
              <a:lnSpc>
                <a:spcPct val="87000"/>
              </a:lnSpc>
            </a:pPr>
            <a:r>
              <a:rPr b="1" lang="en-US" sz="1100" spc="-1" strike="noStrike">
                <a:solidFill>
                  <a:srgbClr val="0000ff"/>
                </a:solidFill>
                <a:uFill>
                  <a:solidFill>
                    <a:srgbClr val="ffffff"/>
                  </a:solidFill>
                </a:uFill>
                <a:latin typeface="Gill Sans"/>
                <a:ea typeface="ＭＳ Ｐゴシック"/>
              </a:rPr>
              <a:t>       </a:t>
            </a:r>
            <a:r>
              <a:rPr b="1" lang="en-US" sz="1100" spc="-1" strike="noStrike">
                <a:solidFill>
                  <a:srgbClr val="0000ff"/>
                </a:solidFill>
                <a:uFill>
                  <a:solidFill>
                    <a:srgbClr val="ffffff"/>
                  </a:solidFill>
                </a:uFill>
                <a:latin typeface="Gill Sans"/>
                <a:ea typeface="ＭＳ Ｐゴシック"/>
              </a:rPr>
              <a:t>shower </a:t>
            </a:r>
            <a:endParaRPr lang="en-US" sz="1800" spc="-1" strike="noStrike">
              <a:solidFill>
                <a:srgbClr val="000000"/>
              </a:solidFill>
              <a:uFill>
                <a:solidFill>
                  <a:srgbClr val="ffffff"/>
                </a:solidFill>
              </a:uFill>
              <a:latin typeface="Arial"/>
            </a:endParaRPr>
          </a:p>
        </p:txBody>
      </p:sp>
      <p:sp>
        <p:nvSpPr>
          <p:cNvPr id="744" name="Line 7"/>
          <p:cNvSpPr/>
          <p:nvPr/>
        </p:nvSpPr>
        <p:spPr>
          <a:xfrm flipV="1">
            <a:off x="1942920" y="4702320"/>
            <a:ext cx="911880" cy="546480"/>
          </a:xfrm>
          <a:prstGeom prst="line">
            <a:avLst/>
          </a:prstGeom>
          <a:ln w="36720">
            <a:solidFill>
              <a:schemeClr val="accent4">
                <a:lumMod val="60000"/>
                <a:lumOff val="40000"/>
              </a:schemeClr>
            </a:solidFill>
            <a:round/>
            <a:tailEnd len="med" type="triangle" w="med"/>
          </a:ln>
        </p:spPr>
        <p:style>
          <a:lnRef idx="0"/>
          <a:fillRef idx="0"/>
          <a:effectRef idx="0"/>
          <a:fontRef idx="minor"/>
        </p:style>
      </p:sp>
      <p:sp>
        <p:nvSpPr>
          <p:cNvPr id="745" name="Line 8"/>
          <p:cNvSpPr/>
          <p:nvPr/>
        </p:nvSpPr>
        <p:spPr>
          <a:xfrm flipH="1" flipV="1">
            <a:off x="6444000" y="4629240"/>
            <a:ext cx="1318320" cy="619560"/>
          </a:xfrm>
          <a:prstGeom prst="line">
            <a:avLst/>
          </a:prstGeom>
          <a:ln w="36720">
            <a:solidFill>
              <a:schemeClr val="accent1">
                <a:lumMod val="75000"/>
              </a:schemeClr>
            </a:solidFill>
            <a:round/>
            <a:tailEnd len="med" type="triangle" w="med"/>
          </a:ln>
        </p:spPr>
        <p:style>
          <a:lnRef idx="0"/>
          <a:fillRef idx="0"/>
          <a:effectRef idx="0"/>
          <a:fontRef idx="minor"/>
        </p:style>
      </p:sp>
      <p:sp>
        <p:nvSpPr>
          <p:cNvPr id="746" name="Line 9"/>
          <p:cNvSpPr/>
          <p:nvPr/>
        </p:nvSpPr>
        <p:spPr>
          <a:xfrm flipH="1" flipV="1">
            <a:off x="4498560" y="4940280"/>
            <a:ext cx="333360" cy="320040"/>
          </a:xfrm>
          <a:prstGeom prst="line">
            <a:avLst/>
          </a:prstGeom>
          <a:ln w="36720">
            <a:solidFill>
              <a:srgbClr val="ffff00"/>
            </a:solidFill>
            <a:round/>
            <a:tailEnd len="med" type="triangle" w="med"/>
          </a:ln>
        </p:spPr>
        <p:style>
          <a:lnRef idx="0"/>
          <a:fillRef idx="0"/>
          <a:effectRef idx="0"/>
          <a:fontRef idx="minor"/>
        </p:style>
      </p:sp>
      <p:sp>
        <p:nvSpPr>
          <p:cNvPr id="747" name="Line 10"/>
          <p:cNvSpPr/>
          <p:nvPr/>
        </p:nvSpPr>
        <p:spPr>
          <a:xfrm flipV="1">
            <a:off x="4827600" y="4940280"/>
            <a:ext cx="330480" cy="320040"/>
          </a:xfrm>
          <a:prstGeom prst="line">
            <a:avLst/>
          </a:prstGeom>
          <a:ln w="36720">
            <a:solidFill>
              <a:schemeClr val="accent6">
                <a:lumMod val="75000"/>
              </a:schemeClr>
            </a:solidFill>
            <a:round/>
            <a:tailEnd len="med" type="triangle" w="med"/>
          </a:ln>
        </p:spPr>
        <p:style>
          <a:lnRef idx="0"/>
          <a:fillRef idx="0"/>
          <a:effectRef idx="0"/>
          <a:fontRef idx="minor"/>
        </p:style>
      </p:sp>
      <p:sp>
        <p:nvSpPr>
          <p:cNvPr id="748" name="CustomShape 11"/>
          <p:cNvSpPr/>
          <p:nvPr/>
        </p:nvSpPr>
        <p:spPr>
          <a:xfrm>
            <a:off x="6642720" y="3492000"/>
            <a:ext cx="1209600" cy="386280"/>
          </a:xfrm>
          <a:prstGeom prst="rect">
            <a:avLst/>
          </a:prstGeom>
          <a:noFill/>
          <a:ln w="18360">
            <a:noFill/>
          </a:ln>
        </p:spPr>
        <p:style>
          <a:lnRef idx="0"/>
          <a:fillRef idx="0"/>
          <a:effectRef idx="0"/>
          <a:fontRef idx="minor"/>
        </p:style>
        <p:txBody>
          <a:bodyPr wrap="none" lIns="8280" rIns="8280" tIns="8280" bIns="8280"/>
          <a:p>
            <a:pPr algn="ctr">
              <a:lnSpc>
                <a:spcPct val="87000"/>
              </a:lnSpc>
            </a:pPr>
            <a:r>
              <a:rPr b="1" lang="en-US" sz="1300" spc="-1" strike="noStrike">
                <a:solidFill>
                  <a:srgbClr val="262626"/>
                </a:solidFill>
                <a:uFill>
                  <a:solidFill>
                    <a:srgbClr val="ffffff"/>
                  </a:solidFill>
                </a:uFill>
                <a:latin typeface="Gill Sans"/>
                <a:ea typeface="ＭＳ Ｐゴシック"/>
              </a:rPr>
              <a:t> </a:t>
            </a:r>
            <a:r>
              <a:rPr b="1" lang="en-US" sz="1300" spc="-1" strike="noStrike">
                <a:solidFill>
                  <a:srgbClr val="800000"/>
                </a:solidFill>
                <a:uFill>
                  <a:solidFill>
                    <a:srgbClr val="ffffff"/>
                  </a:solidFill>
                </a:uFill>
                <a:latin typeface="Gill Sans"/>
                <a:ea typeface="ＭＳ Ｐゴシック"/>
              </a:rPr>
              <a:t>undetected </a:t>
            </a:r>
            <a:endParaRPr lang="en-US" sz="1800" spc="-1" strike="noStrike">
              <a:solidFill>
                <a:srgbClr val="000000"/>
              </a:solidFill>
              <a:uFill>
                <a:solidFill>
                  <a:srgbClr val="ffffff"/>
                </a:solidFill>
              </a:uFill>
              <a:latin typeface="Arial"/>
            </a:endParaRPr>
          </a:p>
          <a:p>
            <a:pPr algn="ctr">
              <a:lnSpc>
                <a:spcPct val="87000"/>
              </a:lnSpc>
            </a:pPr>
            <a:r>
              <a:rPr b="1" lang="en-US" sz="1300" spc="-1" strike="noStrike">
                <a:solidFill>
                  <a:srgbClr val="800000"/>
                </a:solidFill>
                <a:uFill>
                  <a:solidFill>
                    <a:srgbClr val="ffffff"/>
                  </a:solidFill>
                </a:uFill>
                <a:latin typeface="Gill Sans"/>
                <a:ea typeface="ＭＳ Ｐゴシック"/>
              </a:rPr>
              <a:t> </a:t>
            </a:r>
            <a:r>
              <a:rPr b="1" lang="en-US" sz="1300" spc="-1" strike="noStrike">
                <a:solidFill>
                  <a:srgbClr val="800000"/>
                </a:solidFill>
                <a:uFill>
                  <a:solidFill>
                    <a:srgbClr val="ffffff"/>
                  </a:solidFill>
                </a:uFill>
                <a:latin typeface="Gill Sans"/>
                <a:ea typeface="ＭＳ Ｐゴシック"/>
              </a:rPr>
              <a:t>neutrinos... </a:t>
            </a:r>
            <a:endParaRPr lang="en-US" sz="1800" spc="-1" strike="noStrike">
              <a:solidFill>
                <a:srgbClr val="000000"/>
              </a:solidFill>
              <a:uFill>
                <a:solidFill>
                  <a:srgbClr val="ffffff"/>
                </a:solidFill>
              </a:uFill>
              <a:latin typeface="Arial"/>
            </a:endParaRPr>
          </a:p>
        </p:txBody>
      </p:sp>
      <p:sp>
        <p:nvSpPr>
          <p:cNvPr id="749" name="Line 12"/>
          <p:cNvSpPr/>
          <p:nvPr/>
        </p:nvSpPr>
        <p:spPr>
          <a:xfrm>
            <a:off x="7945920" y="3671280"/>
            <a:ext cx="626040" cy="1440"/>
          </a:xfrm>
          <a:prstGeom prst="line">
            <a:avLst/>
          </a:prstGeom>
          <a:ln w="36720">
            <a:solidFill>
              <a:schemeClr val="bg1">
                <a:lumMod val="50000"/>
              </a:schemeClr>
            </a:solidFill>
            <a:round/>
            <a:tailEnd len="med" type="triangle" w="med"/>
          </a:ln>
        </p:spPr>
        <p:style>
          <a:lnRef idx="0"/>
          <a:fillRef idx="0"/>
          <a:effectRef idx="0"/>
          <a:fontRef idx="minor"/>
        </p:style>
      </p:sp>
      <p:sp>
        <p:nvSpPr>
          <p:cNvPr id="750" name="CustomShape 13"/>
          <p:cNvSpPr/>
          <p:nvPr/>
        </p:nvSpPr>
        <p:spPr>
          <a:xfrm>
            <a:off x="574920" y="2859120"/>
            <a:ext cx="1432800" cy="1901520"/>
          </a:xfrm>
          <a:prstGeom prst="ellipse">
            <a:avLst/>
          </a:prstGeom>
          <a:noFill/>
          <a:ln w="36720">
            <a:solidFill>
              <a:srgbClr val="008000"/>
            </a:solidFill>
            <a:round/>
          </a:ln>
        </p:spPr>
        <p:style>
          <a:lnRef idx="0"/>
          <a:fillRef idx="0"/>
          <a:effectRef idx="0"/>
          <a:fontRef idx="minor"/>
        </p:style>
      </p:sp>
      <p:sp>
        <p:nvSpPr>
          <p:cNvPr id="751" name="CustomShape 14"/>
          <p:cNvSpPr/>
          <p:nvPr/>
        </p:nvSpPr>
        <p:spPr>
          <a:xfrm>
            <a:off x="2525040" y="1399680"/>
            <a:ext cx="4451400" cy="914760"/>
          </a:xfrm>
          <a:prstGeom prst="rect">
            <a:avLst/>
          </a:prstGeom>
          <a:noFill/>
          <a:ln>
            <a:noFill/>
          </a:ln>
        </p:spPr>
        <p:style>
          <a:lnRef idx="0"/>
          <a:fillRef idx="0"/>
          <a:effectRef idx="0"/>
          <a:fontRef idx="minor"/>
        </p:style>
        <p:txBody>
          <a:bodyPr wrap="none"/>
          <a:p>
            <a:pPr algn="ctr">
              <a:lnSpc>
                <a:spcPct val="100000"/>
              </a:lnSpc>
            </a:pPr>
            <a:r>
              <a:rPr lang="en-US" sz="1800" spc="-1" strike="noStrike">
                <a:solidFill>
                  <a:srgbClr val="000000"/>
                </a:solidFill>
                <a:uFill>
                  <a:solidFill>
                    <a:srgbClr val="ffffff"/>
                  </a:solidFill>
                </a:uFill>
                <a:latin typeface="Gill Sans"/>
              </a:rPr>
              <a:t>Low density   →   High density</a:t>
            </a:r>
            <a:endParaRPr lang="en-US" sz="1800" spc="-1" strike="noStrike">
              <a:solidFill>
                <a:srgbClr val="000000"/>
              </a:solidFill>
              <a:uFill>
                <a:solidFill>
                  <a:srgbClr val="ffffff"/>
                </a:solidFill>
              </a:uFill>
              <a:latin typeface="Arial"/>
            </a:endParaRPr>
          </a:p>
          <a:p>
            <a:pPr algn="ctr">
              <a:lnSpc>
                <a:spcPct val="100000"/>
              </a:lnSpc>
            </a:pPr>
            <a:r>
              <a:rPr lang="en-US" sz="1800" spc="-1" strike="noStrike">
                <a:solidFill>
                  <a:srgbClr val="000000"/>
                </a:solidFill>
                <a:uFill>
                  <a:solidFill>
                    <a:srgbClr val="ffffff"/>
                  </a:solidFill>
                </a:uFill>
                <a:latin typeface="Gill Sans"/>
              </a:rPr>
              <a:t>High precision   →   Low precision</a:t>
            </a:r>
            <a:endParaRPr lang="en-US" sz="1800" spc="-1" strike="noStrike">
              <a:solidFill>
                <a:srgbClr val="000000"/>
              </a:solidFill>
              <a:uFill>
                <a:solidFill>
                  <a:srgbClr val="ffffff"/>
                </a:solidFill>
              </a:uFill>
              <a:latin typeface="Arial"/>
            </a:endParaRPr>
          </a:p>
          <a:p>
            <a:pPr algn="ctr">
              <a:lnSpc>
                <a:spcPct val="100000"/>
              </a:lnSpc>
            </a:pPr>
            <a:r>
              <a:rPr lang="en-US" sz="1800" spc="-1" strike="noStrike">
                <a:solidFill>
                  <a:srgbClr val="000000"/>
                </a:solidFill>
                <a:uFill>
                  <a:solidFill>
                    <a:srgbClr val="ffffff"/>
                  </a:solidFill>
                </a:uFill>
                <a:latin typeface="Gill Sans"/>
              </a:rPr>
              <a:t>High granularity   →   Low granularity</a:t>
            </a:r>
            <a:endParaRPr lang="en-US" sz="1800" spc="-1" strike="noStrike">
              <a:solidFill>
                <a:srgbClr val="000000"/>
              </a:solidFill>
              <a:uFill>
                <a:solidFill>
                  <a:srgbClr val="ffffff"/>
                </a:solidFill>
              </a:uFill>
              <a:latin typeface="Arial"/>
            </a:endParaRPr>
          </a:p>
        </p:txBody>
      </p:sp>
      <p:sp>
        <p:nvSpPr>
          <p:cNvPr id="752" name="TextShape 1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753" name="TextShape 16"/>
          <p:cNvSpPr txBox="1"/>
          <p:nvPr/>
        </p:nvSpPr>
        <p:spPr>
          <a:xfrm>
            <a:off x="6553080" y="6520320"/>
            <a:ext cx="2133360" cy="364680"/>
          </a:xfrm>
          <a:prstGeom prst="rect">
            <a:avLst/>
          </a:prstGeom>
          <a:noFill/>
          <a:ln>
            <a:noFill/>
          </a:ln>
        </p:spPr>
        <p:txBody>
          <a:bodyPr anchor="ctr"/>
          <a:p>
            <a:pPr algn="r">
              <a:lnSpc>
                <a:spcPct val="100000"/>
              </a:lnSpc>
            </a:pPr>
            <a:fld id="{321193F2-B26D-4290-B0F9-901686E84C9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4"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755" name="TextShape 2"/>
          <p:cNvSpPr txBox="1"/>
          <p:nvPr/>
        </p:nvSpPr>
        <p:spPr>
          <a:xfrm>
            <a:off x="323640" y="3240"/>
            <a:ext cx="8589960" cy="1553400"/>
          </a:xfrm>
          <a:prstGeom prst="rect">
            <a:avLst/>
          </a:prstGeom>
          <a:solidFill>
            <a:srgbClr val="ffffff"/>
          </a:solid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Detector Systems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756" name="CustomShape 3"/>
          <p:cNvSpPr/>
          <p:nvPr/>
        </p:nvSpPr>
        <p:spPr>
          <a:xfrm>
            <a:off x="457200" y="4077000"/>
            <a:ext cx="658080" cy="360"/>
          </a:xfrm>
          <a:custGeom>
            <a:avLst/>
            <a:gdLst/>
            <a:ahLst/>
            <a:rect l="l" t="t" r="r" b="b"/>
            <a:pathLst>
              <a:path w="21600" h="21600">
                <a:moveTo>
                  <a:pt x="0" y="0"/>
                </a:moveTo>
                <a:lnTo>
                  <a:pt x="21600" y="21600"/>
                </a:lnTo>
              </a:path>
            </a:pathLst>
          </a:custGeom>
          <a:noFill/>
          <a:ln>
            <a:solidFill>
              <a:srgbClr val="0000ff"/>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57" name="CustomShape 4"/>
          <p:cNvSpPr/>
          <p:nvPr/>
        </p:nvSpPr>
        <p:spPr>
          <a:xfrm>
            <a:off x="1115640" y="3645000"/>
            <a:ext cx="107640" cy="935640"/>
          </a:xfrm>
          <a:prstGeom prst="rect">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58" name="Line 5"/>
          <p:cNvSpPr/>
          <p:nvPr/>
        </p:nvSpPr>
        <p:spPr>
          <a:xfrm>
            <a:off x="1475640" y="3645000"/>
            <a:ext cx="360" cy="936000"/>
          </a:xfrm>
          <a:prstGeom prst="line">
            <a:avLst/>
          </a:prstGeom>
          <a:ln>
            <a:custDash>
              <a:ds d="300000" sp="100000"/>
            </a:custDash>
            <a:round/>
          </a:ln>
        </p:spPr>
        <p:style>
          <a:lnRef idx="2">
            <a:schemeClr val="accent1"/>
          </a:lnRef>
          <a:fillRef idx="0">
            <a:schemeClr val="accent1"/>
          </a:fillRef>
          <a:effectRef idx="1">
            <a:schemeClr val="accent1"/>
          </a:effectRef>
          <a:fontRef idx="minor"/>
        </p:style>
      </p:sp>
      <p:sp>
        <p:nvSpPr>
          <p:cNvPr id="759" name="Line 6"/>
          <p:cNvSpPr/>
          <p:nvPr/>
        </p:nvSpPr>
        <p:spPr>
          <a:xfrm>
            <a:off x="1763640" y="3645000"/>
            <a:ext cx="360" cy="936000"/>
          </a:xfrm>
          <a:prstGeom prst="line">
            <a:avLst/>
          </a:prstGeom>
          <a:ln>
            <a:custDash>
              <a:ds d="300000" sp="100000"/>
            </a:custDash>
            <a:round/>
          </a:ln>
        </p:spPr>
        <p:style>
          <a:lnRef idx="2">
            <a:schemeClr val="accent1"/>
          </a:lnRef>
          <a:fillRef idx="0">
            <a:schemeClr val="accent1"/>
          </a:fillRef>
          <a:effectRef idx="1">
            <a:schemeClr val="accent1"/>
          </a:effectRef>
          <a:fontRef idx="minor"/>
        </p:style>
      </p:sp>
      <p:sp>
        <p:nvSpPr>
          <p:cNvPr id="760" name="Line 7"/>
          <p:cNvSpPr/>
          <p:nvPr/>
        </p:nvSpPr>
        <p:spPr>
          <a:xfrm>
            <a:off x="2627640" y="3645000"/>
            <a:ext cx="360" cy="936000"/>
          </a:xfrm>
          <a:prstGeom prst="line">
            <a:avLst/>
          </a:prstGeom>
          <a:ln>
            <a:custDash>
              <a:ds d="300000" sp="100000"/>
            </a:custDash>
            <a:round/>
          </a:ln>
        </p:spPr>
        <p:style>
          <a:lnRef idx="2">
            <a:schemeClr val="accent1"/>
          </a:lnRef>
          <a:fillRef idx="0">
            <a:schemeClr val="accent1"/>
          </a:fillRef>
          <a:effectRef idx="1">
            <a:schemeClr val="accent1"/>
          </a:effectRef>
          <a:fontRef idx="minor"/>
        </p:style>
      </p:sp>
      <p:sp>
        <p:nvSpPr>
          <p:cNvPr id="761" name="Line 8"/>
          <p:cNvSpPr/>
          <p:nvPr/>
        </p:nvSpPr>
        <p:spPr>
          <a:xfrm>
            <a:off x="3059640" y="3645000"/>
            <a:ext cx="360" cy="936000"/>
          </a:xfrm>
          <a:prstGeom prst="line">
            <a:avLst/>
          </a:prstGeom>
          <a:ln>
            <a:custDash>
              <a:ds d="300000" sp="100000"/>
            </a:custDash>
            <a:round/>
          </a:ln>
        </p:spPr>
        <p:style>
          <a:lnRef idx="2">
            <a:schemeClr val="accent1"/>
          </a:lnRef>
          <a:fillRef idx="0">
            <a:schemeClr val="accent1"/>
          </a:fillRef>
          <a:effectRef idx="1">
            <a:schemeClr val="accent1"/>
          </a:effectRef>
          <a:fontRef idx="minor"/>
        </p:style>
      </p:sp>
      <p:sp>
        <p:nvSpPr>
          <p:cNvPr id="762" name="CustomShape 9"/>
          <p:cNvSpPr/>
          <p:nvPr/>
        </p:nvSpPr>
        <p:spPr>
          <a:xfrm>
            <a:off x="3348000" y="3429000"/>
            <a:ext cx="575640" cy="1295640"/>
          </a:xfrm>
          <a:prstGeom prst="rect">
            <a:avLst/>
          </a:prstGeom>
          <a:solidFill>
            <a:schemeClr val="bg1">
              <a:lumMod val="50000"/>
            </a:schemeClr>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63" name="CustomShape 10"/>
          <p:cNvSpPr/>
          <p:nvPr/>
        </p:nvSpPr>
        <p:spPr>
          <a:xfrm>
            <a:off x="4068000" y="3429000"/>
            <a:ext cx="215640" cy="1295640"/>
          </a:xfrm>
          <a:prstGeom prst="rect">
            <a:avLst/>
          </a:prstGeom>
          <a:solidFill>
            <a:schemeClr val="tx1">
              <a:lumMod val="85000"/>
              <a:lumOff val="15000"/>
            </a:schemeClr>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64" name="CustomShape 11"/>
          <p:cNvSpPr/>
          <p:nvPr/>
        </p:nvSpPr>
        <p:spPr>
          <a:xfrm>
            <a:off x="1691640" y="3357000"/>
            <a:ext cx="1007640" cy="359640"/>
          </a:xfrm>
          <a:prstGeom prst="rect">
            <a:avLst/>
          </a:prstGeom>
          <a:solidFill>
            <a:schemeClr val="accent2">
              <a:lumMod val="75000"/>
            </a:schemeClr>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65" name="CustomShape 12"/>
          <p:cNvSpPr/>
          <p:nvPr/>
        </p:nvSpPr>
        <p:spPr>
          <a:xfrm>
            <a:off x="1690200" y="4545000"/>
            <a:ext cx="1007640" cy="359640"/>
          </a:xfrm>
          <a:prstGeom prst="rect">
            <a:avLst/>
          </a:prstGeom>
          <a:solidFill>
            <a:srgbClr val="008000"/>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66" name="Line 13"/>
          <p:cNvSpPr/>
          <p:nvPr/>
        </p:nvSpPr>
        <p:spPr>
          <a:xfrm flipV="1">
            <a:off x="1223640" y="3284640"/>
            <a:ext cx="3276000" cy="828360"/>
          </a:xfrm>
          <a:prstGeom prst="line">
            <a:avLst/>
          </a:prstGeom>
          <a:ln>
            <a:solidFill>
              <a:schemeClr val="tx1"/>
            </a:solidFill>
            <a:custDash>
              <a:ds d="100000" sp="300000"/>
            </a:custDash>
            <a:round/>
          </a:ln>
        </p:spPr>
        <p:style>
          <a:lnRef idx="2">
            <a:schemeClr val="accent1"/>
          </a:lnRef>
          <a:fillRef idx="0">
            <a:schemeClr val="accent1"/>
          </a:fillRef>
          <a:effectRef idx="1">
            <a:schemeClr val="accent1"/>
          </a:effectRef>
          <a:fontRef idx="minor"/>
        </p:style>
      </p:sp>
      <p:sp>
        <p:nvSpPr>
          <p:cNvPr id="767" name="Line 14"/>
          <p:cNvSpPr/>
          <p:nvPr/>
        </p:nvSpPr>
        <p:spPr>
          <a:xfrm>
            <a:off x="1223640" y="4074840"/>
            <a:ext cx="3276000" cy="792000"/>
          </a:xfrm>
          <a:prstGeom prst="line">
            <a:avLst/>
          </a:prstGeom>
          <a:ln>
            <a:solidFill>
              <a:schemeClr val="tx1"/>
            </a:solidFill>
            <a:custDash>
              <a:ds d="100000" sp="300000"/>
            </a:custDash>
            <a:round/>
          </a:ln>
        </p:spPr>
        <p:style>
          <a:lnRef idx="2">
            <a:schemeClr val="accent1"/>
          </a:lnRef>
          <a:fillRef idx="0">
            <a:schemeClr val="accent1"/>
          </a:fillRef>
          <a:effectRef idx="1">
            <a:schemeClr val="accent1"/>
          </a:effectRef>
          <a:fontRef idx="minor"/>
        </p:style>
      </p:sp>
      <p:sp>
        <p:nvSpPr>
          <p:cNvPr id="768" name="CustomShape 15"/>
          <p:cNvSpPr/>
          <p:nvPr/>
        </p:nvSpPr>
        <p:spPr>
          <a:xfrm>
            <a:off x="1282680" y="4048920"/>
            <a:ext cx="2425320" cy="459000"/>
          </a:xfrm>
          <a:custGeom>
            <a:avLst/>
            <a:gdLst/>
            <a:ahLst/>
            <a:rect l="l" t="t" r="r" b="b"/>
            <a:pathLst>
              <a:path w="2425700" h="459427">
                <a:moveTo>
                  <a:pt x="0" y="40327"/>
                </a:moveTo>
                <a:cubicBezTo>
                  <a:pt x="445558" y="5402"/>
                  <a:pt x="891117" y="-29523"/>
                  <a:pt x="1295400" y="40327"/>
                </a:cubicBezTo>
                <a:cubicBezTo>
                  <a:pt x="1699683" y="110177"/>
                  <a:pt x="2425700" y="459427"/>
                  <a:pt x="2425700" y="459427"/>
                </a:cubicBezTo>
              </a:path>
            </a:pathLst>
          </a:custGeom>
          <a:noFill/>
          <a:ln>
            <a:solidFill>
              <a:srgbClr val="0000ff"/>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69" name="CustomShape 16"/>
          <p:cNvSpPr/>
          <p:nvPr/>
        </p:nvSpPr>
        <p:spPr>
          <a:xfrm flipV="1">
            <a:off x="1259640" y="3500280"/>
            <a:ext cx="2425320" cy="647640"/>
          </a:xfrm>
          <a:custGeom>
            <a:avLst/>
            <a:gdLst/>
            <a:ahLst/>
            <a:rect l="l" t="t" r="r" b="b"/>
            <a:pathLst>
              <a:path w="2425700" h="459427">
                <a:moveTo>
                  <a:pt x="0" y="40327"/>
                </a:moveTo>
                <a:cubicBezTo>
                  <a:pt x="445558" y="5402"/>
                  <a:pt x="891117" y="-29523"/>
                  <a:pt x="1295400" y="40327"/>
                </a:cubicBezTo>
                <a:cubicBezTo>
                  <a:pt x="1699683" y="110177"/>
                  <a:pt x="2425700" y="459427"/>
                  <a:pt x="2425700" y="459427"/>
                </a:cubicBezTo>
              </a:path>
            </a:pathLst>
          </a:custGeom>
          <a:noFill/>
          <a:ln>
            <a:solidFill>
              <a:srgbClr val="0000ff"/>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70" name="CustomShape 17"/>
          <p:cNvSpPr/>
          <p:nvPr/>
        </p:nvSpPr>
        <p:spPr>
          <a:xfrm>
            <a:off x="1259640" y="4077000"/>
            <a:ext cx="3240000" cy="287640"/>
          </a:xfrm>
          <a:custGeom>
            <a:avLst/>
            <a:gdLst/>
            <a:ahLst/>
            <a:rect l="l" t="t" r="r" b="b"/>
            <a:pathLst>
              <a:path w="2425700" h="459427">
                <a:moveTo>
                  <a:pt x="0" y="40327"/>
                </a:moveTo>
                <a:cubicBezTo>
                  <a:pt x="445558" y="5402"/>
                  <a:pt x="891117" y="-29523"/>
                  <a:pt x="1295400" y="40327"/>
                </a:cubicBezTo>
                <a:cubicBezTo>
                  <a:pt x="1699683" y="110177"/>
                  <a:pt x="2425700" y="459427"/>
                  <a:pt x="2425700" y="459427"/>
                </a:cubicBezTo>
              </a:path>
            </a:pathLst>
          </a:custGeom>
          <a:noFill/>
          <a:ln>
            <a:solidFill>
              <a:srgbClr val="0000ff"/>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71" name="CustomShape 18"/>
          <p:cNvSpPr/>
          <p:nvPr/>
        </p:nvSpPr>
        <p:spPr>
          <a:xfrm>
            <a:off x="253080" y="3717000"/>
            <a:ext cx="84240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000000"/>
                </a:solidFill>
                <a:uFill>
                  <a:solidFill>
                    <a:srgbClr val="ffffff"/>
                  </a:solidFill>
                </a:uFill>
                <a:latin typeface="Gill Sans"/>
              </a:rPr>
              <a:t>Beam</a:t>
            </a:r>
            <a:endParaRPr lang="en-US" sz="1800" spc="-1" strike="noStrike">
              <a:solidFill>
                <a:srgbClr val="000000"/>
              </a:solidFill>
              <a:uFill>
                <a:solidFill>
                  <a:srgbClr val="ffffff"/>
                </a:solidFill>
              </a:uFill>
              <a:latin typeface="Arial"/>
            </a:endParaRPr>
          </a:p>
        </p:txBody>
      </p:sp>
      <p:sp>
        <p:nvSpPr>
          <p:cNvPr id="772" name="CustomShape 19"/>
          <p:cNvSpPr/>
          <p:nvPr/>
        </p:nvSpPr>
        <p:spPr>
          <a:xfrm>
            <a:off x="715320" y="4607280"/>
            <a:ext cx="88956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000000"/>
                </a:solidFill>
                <a:uFill>
                  <a:solidFill>
                    <a:srgbClr val="ffffff"/>
                  </a:solidFill>
                </a:uFill>
                <a:latin typeface="Gill Sans"/>
              </a:rPr>
              <a:t>Target</a:t>
            </a:r>
            <a:endParaRPr lang="en-US" sz="1800" spc="-1" strike="noStrike">
              <a:solidFill>
                <a:srgbClr val="000000"/>
              </a:solidFill>
              <a:uFill>
                <a:solidFill>
                  <a:srgbClr val="ffffff"/>
                </a:solidFill>
              </a:uFill>
              <a:latin typeface="Arial"/>
            </a:endParaRPr>
          </a:p>
        </p:txBody>
      </p:sp>
      <p:sp>
        <p:nvSpPr>
          <p:cNvPr id="773" name="CustomShape 20"/>
          <p:cNvSpPr/>
          <p:nvPr/>
        </p:nvSpPr>
        <p:spPr>
          <a:xfrm>
            <a:off x="1659600" y="4941000"/>
            <a:ext cx="1154880" cy="366120"/>
          </a:xfrm>
          <a:prstGeom prst="rect">
            <a:avLst/>
          </a:prstGeom>
          <a:noFill/>
          <a:ln>
            <a:noFill/>
          </a:ln>
        </p:spPr>
        <p:style>
          <a:lnRef idx="0"/>
          <a:fillRef idx="0"/>
          <a:effectRef idx="0"/>
          <a:fontRef idx="minor"/>
        </p:style>
        <p:txBody>
          <a:bodyPr wrap="none"/>
          <a:p>
            <a:pPr>
              <a:lnSpc>
                <a:spcPct val="100000"/>
              </a:lnSpc>
            </a:pPr>
            <a:r>
              <a:rPr b="1" lang="en-US" sz="1800" spc="-1" strike="noStrike">
                <a:solidFill>
                  <a:srgbClr val="000000"/>
                </a:solidFill>
                <a:uFill>
                  <a:solidFill>
                    <a:srgbClr val="ffffff"/>
                  </a:solidFill>
                </a:uFill>
                <a:latin typeface="Gill Sans"/>
              </a:rPr>
              <a:t>Magnet</a:t>
            </a:r>
            <a:endParaRPr lang="en-US" sz="1800" spc="-1" strike="noStrike">
              <a:solidFill>
                <a:srgbClr val="000000"/>
              </a:solidFill>
              <a:uFill>
                <a:solidFill>
                  <a:srgbClr val="ffffff"/>
                </a:solidFill>
              </a:uFill>
              <a:latin typeface="Arial"/>
            </a:endParaRPr>
          </a:p>
        </p:txBody>
      </p:sp>
      <p:sp>
        <p:nvSpPr>
          <p:cNvPr id="774" name="CustomShape 21"/>
          <p:cNvSpPr/>
          <p:nvPr/>
        </p:nvSpPr>
        <p:spPr>
          <a:xfrm>
            <a:off x="524520" y="2442600"/>
            <a:ext cx="1270800" cy="366120"/>
          </a:xfrm>
          <a:prstGeom prst="rect">
            <a:avLst/>
          </a:prstGeom>
          <a:noFill/>
          <a:ln>
            <a:noFill/>
          </a:ln>
        </p:spPr>
        <p:style>
          <a:lnRef idx="0"/>
          <a:fillRef idx="0"/>
          <a:effectRef idx="0"/>
          <a:fontRef idx="minor"/>
        </p:style>
        <p:txBody>
          <a:bodyPr wrap="none"/>
          <a:p>
            <a:pPr>
              <a:lnSpc>
                <a:spcPct val="100000"/>
              </a:lnSpc>
            </a:pPr>
            <a:r>
              <a:rPr b="1" lang="en-US" sz="1800" spc="-1" strike="noStrike">
                <a:solidFill>
                  <a:srgbClr val="000000"/>
                </a:solidFill>
                <a:uFill>
                  <a:solidFill>
                    <a:srgbClr val="ffffff"/>
                  </a:solidFill>
                </a:uFill>
                <a:latin typeface="Gill Sans"/>
              </a:rPr>
              <a:t>Tracking</a:t>
            </a:r>
            <a:endParaRPr lang="en-US" sz="1800" spc="-1" strike="noStrike">
              <a:solidFill>
                <a:srgbClr val="000000"/>
              </a:solidFill>
              <a:uFill>
                <a:solidFill>
                  <a:srgbClr val="ffffff"/>
                </a:solidFill>
              </a:uFill>
              <a:latin typeface="Arial"/>
            </a:endParaRPr>
          </a:p>
        </p:txBody>
      </p:sp>
      <p:sp>
        <p:nvSpPr>
          <p:cNvPr id="775" name="CustomShape 22"/>
          <p:cNvSpPr/>
          <p:nvPr/>
        </p:nvSpPr>
        <p:spPr>
          <a:xfrm>
            <a:off x="2026080" y="2454120"/>
            <a:ext cx="1700280" cy="366120"/>
          </a:xfrm>
          <a:prstGeom prst="rect">
            <a:avLst/>
          </a:prstGeom>
          <a:noFill/>
          <a:ln>
            <a:noFill/>
          </a:ln>
        </p:spPr>
        <p:style>
          <a:lnRef idx="0"/>
          <a:fillRef idx="0"/>
          <a:effectRef idx="0"/>
          <a:fontRef idx="minor"/>
        </p:style>
        <p:txBody>
          <a:bodyPr wrap="none"/>
          <a:p>
            <a:pPr>
              <a:lnSpc>
                <a:spcPct val="100000"/>
              </a:lnSpc>
            </a:pPr>
            <a:r>
              <a:rPr b="1" lang="en-US" sz="1800" spc="-1" strike="noStrike">
                <a:solidFill>
                  <a:srgbClr val="000000"/>
                </a:solidFill>
                <a:uFill>
                  <a:solidFill>
                    <a:srgbClr val="ffffff"/>
                  </a:solidFill>
                </a:uFill>
                <a:latin typeface="Gill Sans"/>
              </a:rPr>
              <a:t>Calorimeter</a:t>
            </a:r>
            <a:endParaRPr lang="en-US" sz="1800" spc="-1" strike="noStrike">
              <a:solidFill>
                <a:srgbClr val="000000"/>
              </a:solidFill>
              <a:uFill>
                <a:solidFill>
                  <a:srgbClr val="ffffff"/>
                </a:solidFill>
              </a:uFill>
              <a:latin typeface="Arial"/>
            </a:endParaRPr>
          </a:p>
        </p:txBody>
      </p:sp>
      <p:sp>
        <p:nvSpPr>
          <p:cNvPr id="776" name="CustomShape 23"/>
          <p:cNvSpPr/>
          <p:nvPr/>
        </p:nvSpPr>
        <p:spPr>
          <a:xfrm>
            <a:off x="3634920" y="2465280"/>
            <a:ext cx="1739880" cy="366120"/>
          </a:xfrm>
          <a:prstGeom prst="rect">
            <a:avLst/>
          </a:prstGeom>
          <a:noFill/>
          <a:ln>
            <a:noFill/>
          </a:ln>
        </p:spPr>
        <p:style>
          <a:lnRef idx="0"/>
          <a:fillRef idx="0"/>
          <a:effectRef idx="0"/>
          <a:fontRef idx="minor"/>
        </p:style>
        <p:txBody>
          <a:bodyPr wrap="none"/>
          <a:p>
            <a:pPr>
              <a:lnSpc>
                <a:spcPct val="100000"/>
              </a:lnSpc>
            </a:pPr>
            <a:r>
              <a:rPr b="1" lang="en-US" sz="1800" spc="-1" strike="noStrike">
                <a:solidFill>
                  <a:srgbClr val="000000"/>
                </a:solidFill>
                <a:uFill>
                  <a:solidFill>
                    <a:srgbClr val="ffffff"/>
                  </a:solidFill>
                </a:uFill>
                <a:latin typeface="Gill Sans"/>
              </a:rPr>
              <a:t>Muon Filter </a:t>
            </a:r>
            <a:endParaRPr lang="en-US" sz="1800" spc="-1" strike="noStrike">
              <a:solidFill>
                <a:srgbClr val="000000"/>
              </a:solidFill>
              <a:uFill>
                <a:solidFill>
                  <a:srgbClr val="ffffff"/>
                </a:solidFill>
              </a:uFill>
              <a:latin typeface="Arial"/>
            </a:endParaRPr>
          </a:p>
        </p:txBody>
      </p:sp>
      <p:sp>
        <p:nvSpPr>
          <p:cNvPr id="777" name="CustomShape 24"/>
          <p:cNvSpPr/>
          <p:nvPr/>
        </p:nvSpPr>
        <p:spPr>
          <a:xfrm>
            <a:off x="1159920" y="2811960"/>
            <a:ext cx="315360" cy="544680"/>
          </a:xfrm>
          <a:custGeom>
            <a:avLst/>
            <a:gdLst/>
            <a:ahLst/>
            <a:rect l="l" t="t" r="r" b="b"/>
            <a:pathLst>
              <a:path w="21600" h="21600">
                <a:moveTo>
                  <a:pt x="0" y="0"/>
                </a:moveTo>
                <a:lnTo>
                  <a:pt x="21600" y="21600"/>
                </a:lnTo>
              </a:path>
            </a:pathLst>
          </a:custGeom>
          <a:noFill/>
          <a:ln w="936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78" name="CustomShape 25"/>
          <p:cNvSpPr/>
          <p:nvPr/>
        </p:nvSpPr>
        <p:spPr>
          <a:xfrm>
            <a:off x="1159920" y="2811960"/>
            <a:ext cx="1899720" cy="616680"/>
          </a:xfrm>
          <a:custGeom>
            <a:avLst/>
            <a:gdLst/>
            <a:ahLst/>
            <a:rect l="l" t="t" r="r" b="b"/>
            <a:pathLst>
              <a:path w="21600" h="21600">
                <a:moveTo>
                  <a:pt x="0" y="0"/>
                </a:moveTo>
                <a:lnTo>
                  <a:pt x="21600" y="21600"/>
                </a:lnTo>
              </a:path>
            </a:pathLst>
          </a:custGeom>
          <a:noFill/>
          <a:ln w="936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79" name="CustomShape 26"/>
          <p:cNvSpPr/>
          <p:nvPr/>
        </p:nvSpPr>
        <p:spPr>
          <a:xfrm>
            <a:off x="2876040" y="2823120"/>
            <a:ext cx="803880" cy="533520"/>
          </a:xfrm>
          <a:custGeom>
            <a:avLst/>
            <a:gdLst/>
            <a:ahLst/>
            <a:rect l="l" t="t" r="r" b="b"/>
            <a:pathLst>
              <a:path w="21600" h="21600">
                <a:moveTo>
                  <a:pt x="0" y="0"/>
                </a:moveTo>
                <a:lnTo>
                  <a:pt x="21600" y="21600"/>
                </a:lnTo>
              </a:path>
            </a:pathLst>
          </a:custGeom>
          <a:noFill/>
          <a:ln w="936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80" name="CustomShape 27"/>
          <p:cNvSpPr/>
          <p:nvPr/>
        </p:nvSpPr>
        <p:spPr>
          <a:xfrm flipH="1">
            <a:off x="4148280" y="2834640"/>
            <a:ext cx="356400" cy="450000"/>
          </a:xfrm>
          <a:custGeom>
            <a:avLst/>
            <a:gdLst/>
            <a:ahLst/>
            <a:rect l="l" t="t" r="r" b="b"/>
            <a:pathLst>
              <a:path w="21600" h="21600">
                <a:moveTo>
                  <a:pt x="0" y="0"/>
                </a:moveTo>
                <a:lnTo>
                  <a:pt x="21600" y="21600"/>
                </a:lnTo>
              </a:path>
            </a:pathLst>
          </a:custGeom>
          <a:noFill/>
          <a:ln w="9360">
            <a:solidFill>
              <a:schemeClr val="tx1"/>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81" name="CustomShape 28"/>
          <p:cNvSpPr/>
          <p:nvPr/>
        </p:nvSpPr>
        <p:spPr>
          <a:xfrm>
            <a:off x="946080" y="1613520"/>
            <a:ext cx="3687840" cy="457560"/>
          </a:xfrm>
          <a:prstGeom prst="rect">
            <a:avLst/>
          </a:prstGeom>
          <a:noFill/>
          <a:ln>
            <a:noFill/>
          </a:ln>
        </p:spPr>
        <p:style>
          <a:lnRef idx="0"/>
          <a:fillRef idx="0"/>
          <a:effectRef idx="0"/>
          <a:fontRef idx="minor"/>
        </p:style>
        <p:txBody>
          <a:bodyPr wrap="none"/>
          <a:p>
            <a:pPr>
              <a:lnSpc>
                <a:spcPct val="100000"/>
              </a:lnSpc>
            </a:pPr>
            <a:r>
              <a:rPr b="1" lang="en-US" sz="2400" spc="-1" strike="noStrike">
                <a:solidFill>
                  <a:srgbClr val="800000"/>
                </a:solidFill>
                <a:uFill>
                  <a:solidFill>
                    <a:srgbClr val="ffffff"/>
                  </a:solidFill>
                </a:uFill>
                <a:latin typeface="Gill Sans"/>
              </a:rPr>
              <a:t>Fix Target Geometry</a:t>
            </a:r>
            <a:endParaRPr lang="en-US" sz="1800" spc="-1" strike="noStrike">
              <a:solidFill>
                <a:srgbClr val="000000"/>
              </a:solidFill>
              <a:uFill>
                <a:solidFill>
                  <a:srgbClr val="ffffff"/>
                </a:solidFill>
              </a:uFill>
              <a:latin typeface="Arial"/>
            </a:endParaRPr>
          </a:p>
        </p:txBody>
      </p:sp>
      <p:sp>
        <p:nvSpPr>
          <p:cNvPr id="782" name="CustomShape 29"/>
          <p:cNvSpPr/>
          <p:nvPr/>
        </p:nvSpPr>
        <p:spPr>
          <a:xfrm rot="16200000">
            <a:off x="6350760" y="2752560"/>
            <a:ext cx="1338480" cy="2448000"/>
          </a:xfrm>
          <a:prstGeom prst="can">
            <a:avLst>
              <a:gd name="adj" fmla="val 25000"/>
            </a:avLst>
          </a:prstGeom>
          <a:no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83" name="CustomShape 30"/>
          <p:cNvSpPr/>
          <p:nvPr/>
        </p:nvSpPr>
        <p:spPr>
          <a:xfrm>
            <a:off x="5005440" y="3572280"/>
            <a:ext cx="84240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000000"/>
                </a:solidFill>
                <a:uFill>
                  <a:solidFill>
                    <a:srgbClr val="ffffff"/>
                  </a:solidFill>
                </a:uFill>
                <a:latin typeface="Gill Sans"/>
              </a:rPr>
              <a:t>Beam</a:t>
            </a:r>
            <a:endParaRPr lang="en-US" sz="1800" spc="-1" strike="noStrike">
              <a:solidFill>
                <a:srgbClr val="000000"/>
              </a:solidFill>
              <a:uFill>
                <a:solidFill>
                  <a:srgbClr val="ffffff"/>
                </a:solidFill>
              </a:uFill>
              <a:latin typeface="Arial"/>
            </a:endParaRPr>
          </a:p>
        </p:txBody>
      </p:sp>
      <p:sp>
        <p:nvSpPr>
          <p:cNvPr id="784" name="CustomShape 31"/>
          <p:cNvSpPr/>
          <p:nvPr/>
        </p:nvSpPr>
        <p:spPr>
          <a:xfrm>
            <a:off x="5371920" y="3982680"/>
            <a:ext cx="1504080" cy="360"/>
          </a:xfrm>
          <a:custGeom>
            <a:avLst/>
            <a:gdLst/>
            <a:ahLst/>
            <a:rect l="l" t="t" r="r" b="b"/>
            <a:pathLst>
              <a:path w="21600" h="21600">
                <a:moveTo>
                  <a:pt x="0" y="0"/>
                </a:moveTo>
                <a:lnTo>
                  <a:pt x="21600" y="21600"/>
                </a:lnTo>
              </a:path>
            </a:pathLst>
          </a:custGeom>
          <a:noFill/>
          <a:ln>
            <a:solidFill>
              <a:srgbClr val="0000ff"/>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85" name="CustomShape 32"/>
          <p:cNvSpPr/>
          <p:nvPr/>
        </p:nvSpPr>
        <p:spPr>
          <a:xfrm flipH="1">
            <a:off x="7028640" y="3980880"/>
            <a:ext cx="1504080" cy="360"/>
          </a:xfrm>
          <a:custGeom>
            <a:avLst/>
            <a:gdLst/>
            <a:ahLst/>
            <a:rect l="l" t="t" r="r" b="b"/>
            <a:pathLst>
              <a:path w="21600" h="21600">
                <a:moveTo>
                  <a:pt x="0" y="0"/>
                </a:moveTo>
                <a:lnTo>
                  <a:pt x="21600" y="21600"/>
                </a:lnTo>
              </a:path>
            </a:pathLst>
          </a:custGeom>
          <a:noFill/>
          <a:ln>
            <a:solidFill>
              <a:srgbClr val="0000ff"/>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86" name="CustomShape 33"/>
          <p:cNvSpPr/>
          <p:nvPr/>
        </p:nvSpPr>
        <p:spPr>
          <a:xfrm>
            <a:off x="8328240" y="3549960"/>
            <a:ext cx="84240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000000"/>
                </a:solidFill>
                <a:uFill>
                  <a:solidFill>
                    <a:srgbClr val="ffffff"/>
                  </a:solidFill>
                </a:uFill>
                <a:latin typeface="Gill Sans"/>
              </a:rPr>
              <a:t>Beam</a:t>
            </a:r>
            <a:endParaRPr lang="en-US" sz="1800" spc="-1" strike="noStrike">
              <a:solidFill>
                <a:srgbClr val="000000"/>
              </a:solidFill>
              <a:uFill>
                <a:solidFill>
                  <a:srgbClr val="ffffff"/>
                </a:solidFill>
              </a:uFill>
              <a:latin typeface="Arial"/>
            </a:endParaRPr>
          </a:p>
        </p:txBody>
      </p:sp>
      <p:sp>
        <p:nvSpPr>
          <p:cNvPr id="787" name="CustomShape 34"/>
          <p:cNvSpPr/>
          <p:nvPr/>
        </p:nvSpPr>
        <p:spPr>
          <a:xfrm>
            <a:off x="5403240" y="1613520"/>
            <a:ext cx="3299040" cy="457560"/>
          </a:xfrm>
          <a:prstGeom prst="rect">
            <a:avLst/>
          </a:prstGeom>
          <a:noFill/>
          <a:ln>
            <a:noFill/>
          </a:ln>
        </p:spPr>
        <p:style>
          <a:lnRef idx="0"/>
          <a:fillRef idx="0"/>
          <a:effectRef idx="0"/>
          <a:fontRef idx="minor"/>
        </p:style>
        <p:txBody>
          <a:bodyPr wrap="none"/>
          <a:p>
            <a:pPr>
              <a:lnSpc>
                <a:spcPct val="100000"/>
              </a:lnSpc>
            </a:pPr>
            <a:r>
              <a:rPr b="1" lang="en-US" sz="2400" spc="-1" strike="noStrike">
                <a:solidFill>
                  <a:srgbClr val="800000"/>
                </a:solidFill>
                <a:uFill>
                  <a:solidFill>
                    <a:srgbClr val="ffffff"/>
                  </a:solidFill>
                </a:uFill>
                <a:latin typeface="Gill Sans"/>
              </a:rPr>
              <a:t>Collider Geometry</a:t>
            </a:r>
            <a:endParaRPr lang="en-US" sz="1800" spc="-1" strike="noStrike">
              <a:solidFill>
                <a:srgbClr val="000000"/>
              </a:solidFill>
              <a:uFill>
                <a:solidFill>
                  <a:srgbClr val="ffffff"/>
                </a:solidFill>
              </a:uFill>
              <a:latin typeface="Arial"/>
            </a:endParaRPr>
          </a:p>
        </p:txBody>
      </p:sp>
      <p:sp>
        <p:nvSpPr>
          <p:cNvPr id="788" name="CustomShape 35"/>
          <p:cNvSpPr/>
          <p:nvPr/>
        </p:nvSpPr>
        <p:spPr>
          <a:xfrm flipV="1">
            <a:off x="6921000" y="3162240"/>
            <a:ext cx="351360" cy="791640"/>
          </a:xfrm>
          <a:custGeom>
            <a:avLst/>
            <a:gdLst/>
            <a:ahLst/>
            <a:rect l="l" t="t" r="r" b="b"/>
            <a:pathLst>
              <a:path w="21600" h="21600">
                <a:moveTo>
                  <a:pt x="0" y="0"/>
                </a:moveTo>
                <a:lnTo>
                  <a:pt x="21600" y="21600"/>
                </a:lnTo>
              </a:path>
            </a:pathLst>
          </a:custGeom>
          <a:noFill/>
          <a:ln>
            <a:solidFill>
              <a:srgbClr val="000000"/>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89" name="CustomShape 36"/>
          <p:cNvSpPr/>
          <p:nvPr/>
        </p:nvSpPr>
        <p:spPr>
          <a:xfrm flipV="1">
            <a:off x="6921000" y="3549240"/>
            <a:ext cx="531000" cy="405000"/>
          </a:xfrm>
          <a:custGeom>
            <a:avLst/>
            <a:gdLst/>
            <a:ahLst/>
            <a:rect l="l" t="t" r="r" b="b"/>
            <a:pathLst>
              <a:path w="21600" h="21600">
                <a:moveTo>
                  <a:pt x="0" y="0"/>
                </a:moveTo>
                <a:lnTo>
                  <a:pt x="21600" y="21600"/>
                </a:lnTo>
              </a:path>
            </a:pathLst>
          </a:custGeom>
          <a:noFill/>
          <a:ln>
            <a:solidFill>
              <a:srgbClr val="000000"/>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0" name="CustomShape 37"/>
          <p:cNvSpPr/>
          <p:nvPr/>
        </p:nvSpPr>
        <p:spPr>
          <a:xfrm flipV="1">
            <a:off x="6964920" y="3549240"/>
            <a:ext cx="307440" cy="369000"/>
          </a:xfrm>
          <a:custGeom>
            <a:avLst/>
            <a:gdLst/>
            <a:ahLst/>
            <a:rect l="l" t="t" r="r" b="b"/>
            <a:pathLst>
              <a:path w="21600" h="21600">
                <a:moveTo>
                  <a:pt x="0" y="0"/>
                </a:moveTo>
                <a:lnTo>
                  <a:pt x="21600" y="21600"/>
                </a:lnTo>
              </a:path>
            </a:pathLst>
          </a:custGeom>
          <a:noFill/>
          <a:ln>
            <a:solidFill>
              <a:srgbClr val="000000"/>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1" name="CustomShape 38"/>
          <p:cNvSpPr/>
          <p:nvPr/>
        </p:nvSpPr>
        <p:spPr>
          <a:xfrm flipH="1">
            <a:off x="6598440" y="4026960"/>
            <a:ext cx="299880" cy="788400"/>
          </a:xfrm>
          <a:custGeom>
            <a:avLst/>
            <a:gdLst/>
            <a:ahLst/>
            <a:rect l="l" t="t" r="r" b="b"/>
            <a:pathLst>
              <a:path w="21600" h="21600">
                <a:moveTo>
                  <a:pt x="0" y="0"/>
                </a:moveTo>
                <a:lnTo>
                  <a:pt x="21600" y="21600"/>
                </a:lnTo>
              </a:path>
            </a:pathLst>
          </a:custGeom>
          <a:noFill/>
          <a:ln>
            <a:solidFill>
              <a:schemeClr val="tx1">
                <a:lumMod val="75000"/>
                <a:lumOff val="25000"/>
              </a:schemeClr>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2" name="CustomShape 39"/>
          <p:cNvSpPr/>
          <p:nvPr/>
        </p:nvSpPr>
        <p:spPr>
          <a:xfrm>
            <a:off x="6876360" y="3998520"/>
            <a:ext cx="360" cy="425160"/>
          </a:xfrm>
          <a:custGeom>
            <a:avLst/>
            <a:gdLst/>
            <a:ahLst/>
            <a:rect l="l" t="t" r="r" b="b"/>
            <a:pathLst>
              <a:path w="21600" h="21600">
                <a:moveTo>
                  <a:pt x="0" y="0"/>
                </a:moveTo>
                <a:lnTo>
                  <a:pt x="21600" y="21600"/>
                </a:lnTo>
              </a:path>
            </a:pathLst>
          </a:custGeom>
          <a:noFill/>
          <a:ln>
            <a:solidFill>
              <a:schemeClr val="tx1">
                <a:lumMod val="75000"/>
                <a:lumOff val="25000"/>
              </a:schemeClr>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3" name="CustomShape 40"/>
          <p:cNvSpPr/>
          <p:nvPr/>
        </p:nvSpPr>
        <p:spPr>
          <a:xfrm flipH="1">
            <a:off x="6598080" y="3996000"/>
            <a:ext cx="303480" cy="456840"/>
          </a:xfrm>
          <a:custGeom>
            <a:avLst/>
            <a:gdLst/>
            <a:ahLst/>
            <a:rect l="l" t="t" r="r" b="b"/>
            <a:pathLst>
              <a:path w="21600" h="21600">
                <a:moveTo>
                  <a:pt x="0" y="0"/>
                </a:moveTo>
                <a:lnTo>
                  <a:pt x="21600" y="21600"/>
                </a:lnTo>
              </a:path>
            </a:pathLst>
          </a:custGeom>
          <a:noFill/>
          <a:ln>
            <a:solidFill>
              <a:schemeClr val="tx1">
                <a:lumMod val="75000"/>
                <a:lumOff val="25000"/>
              </a:schemeClr>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4" name="CustomShape 41"/>
          <p:cNvSpPr/>
          <p:nvPr/>
        </p:nvSpPr>
        <p:spPr>
          <a:xfrm flipH="1" rot="16815000">
            <a:off x="7167600" y="3808080"/>
            <a:ext cx="299880" cy="788400"/>
          </a:xfrm>
          <a:custGeom>
            <a:avLst/>
            <a:gdLst/>
            <a:ahLst/>
            <a:rect l="l" t="t" r="r" b="b"/>
            <a:pathLst>
              <a:path w="21600" h="21600">
                <a:moveTo>
                  <a:pt x="0" y="0"/>
                </a:moveTo>
                <a:lnTo>
                  <a:pt x="21600" y="21600"/>
                </a:lnTo>
              </a:path>
            </a:pathLst>
          </a:custGeom>
          <a:noFill/>
          <a:ln>
            <a:solidFill>
              <a:schemeClr val="bg2">
                <a:lumMod val="75000"/>
              </a:schemeClr>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5" name="CustomShape 42"/>
          <p:cNvSpPr/>
          <p:nvPr/>
        </p:nvSpPr>
        <p:spPr>
          <a:xfrm rot="16815000">
            <a:off x="7133760" y="3827160"/>
            <a:ext cx="360" cy="425160"/>
          </a:xfrm>
          <a:custGeom>
            <a:avLst/>
            <a:gdLst/>
            <a:ahLst/>
            <a:rect l="l" t="t" r="r" b="b"/>
            <a:pathLst>
              <a:path w="21600" h="21600">
                <a:moveTo>
                  <a:pt x="0" y="0"/>
                </a:moveTo>
                <a:lnTo>
                  <a:pt x="21600" y="21600"/>
                </a:lnTo>
              </a:path>
            </a:pathLst>
          </a:custGeom>
          <a:noFill/>
          <a:ln>
            <a:solidFill>
              <a:schemeClr val="bg2">
                <a:lumMod val="75000"/>
              </a:schemeClr>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6" name="CustomShape 43"/>
          <p:cNvSpPr/>
          <p:nvPr/>
        </p:nvSpPr>
        <p:spPr>
          <a:xfrm flipH="1" rot="16815000">
            <a:off x="6972120" y="3937320"/>
            <a:ext cx="303480" cy="456840"/>
          </a:xfrm>
          <a:custGeom>
            <a:avLst/>
            <a:gdLst/>
            <a:ahLst/>
            <a:rect l="l" t="t" r="r" b="b"/>
            <a:pathLst>
              <a:path w="21600" h="21600">
                <a:moveTo>
                  <a:pt x="0" y="0"/>
                </a:moveTo>
                <a:lnTo>
                  <a:pt x="21600" y="21600"/>
                </a:lnTo>
              </a:path>
            </a:pathLst>
          </a:custGeom>
          <a:noFill/>
          <a:ln>
            <a:solidFill>
              <a:schemeClr val="bg2">
                <a:lumMod val="75000"/>
              </a:schemeClr>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7" name="CustomShape 44"/>
          <p:cNvSpPr/>
          <p:nvPr/>
        </p:nvSpPr>
        <p:spPr>
          <a:xfrm>
            <a:off x="6084000" y="3306960"/>
            <a:ext cx="370440" cy="1338480"/>
          </a:xfrm>
          <a:prstGeom prst="arc">
            <a:avLst>
              <a:gd name="adj1" fmla="val 16200000"/>
              <a:gd name="adj2" fmla="val 0"/>
            </a:avLst>
          </a:prstGeom>
          <a:noFill/>
          <a:ln w="9360">
            <a:roun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8" name="CustomShape 45"/>
          <p:cNvSpPr/>
          <p:nvPr/>
        </p:nvSpPr>
        <p:spPr>
          <a:xfrm flipH="1" rot="10800000">
            <a:off x="6454080" y="4645800"/>
            <a:ext cx="370440" cy="1338480"/>
          </a:xfrm>
          <a:prstGeom prst="arc">
            <a:avLst>
              <a:gd name="adj1" fmla="val 16200000"/>
              <a:gd name="adj2" fmla="val 0"/>
            </a:avLst>
          </a:prstGeom>
          <a:noFill/>
          <a:ln w="9360">
            <a:roun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799" name="CustomShape 46"/>
          <p:cNvSpPr/>
          <p:nvPr/>
        </p:nvSpPr>
        <p:spPr>
          <a:xfrm>
            <a:off x="7596360" y="3306960"/>
            <a:ext cx="370440" cy="1338480"/>
          </a:xfrm>
          <a:prstGeom prst="arc">
            <a:avLst>
              <a:gd name="adj1" fmla="val 16200000"/>
              <a:gd name="adj2" fmla="val 0"/>
            </a:avLst>
          </a:prstGeom>
          <a:noFill/>
          <a:ln w="9360">
            <a:roun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00" name="CustomShape 47"/>
          <p:cNvSpPr/>
          <p:nvPr/>
        </p:nvSpPr>
        <p:spPr>
          <a:xfrm flipH="1" rot="10800000">
            <a:off x="7966080" y="4645800"/>
            <a:ext cx="370440" cy="1338480"/>
          </a:xfrm>
          <a:prstGeom prst="arc">
            <a:avLst>
              <a:gd name="adj1" fmla="val 16200000"/>
              <a:gd name="adj2" fmla="val 0"/>
            </a:avLst>
          </a:prstGeom>
          <a:noFill/>
          <a:ln w="9360">
            <a:roun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01" name="CustomShape 48"/>
          <p:cNvSpPr/>
          <p:nvPr/>
        </p:nvSpPr>
        <p:spPr>
          <a:xfrm>
            <a:off x="5409720" y="4932000"/>
            <a:ext cx="1195920" cy="366120"/>
          </a:xfrm>
          <a:prstGeom prst="rect">
            <a:avLst/>
          </a:prstGeom>
          <a:noFill/>
          <a:ln>
            <a:noFill/>
          </a:ln>
        </p:spPr>
        <p:style>
          <a:lnRef idx="0"/>
          <a:fillRef idx="0"/>
          <a:effectRef idx="0"/>
          <a:fontRef idx="minor"/>
        </p:style>
        <p:txBody>
          <a:bodyPr wrap="none"/>
          <a:p>
            <a:pPr>
              <a:lnSpc>
                <a:spcPct val="100000"/>
              </a:lnSpc>
            </a:pPr>
            <a:r>
              <a:rPr b="1" lang="en-US" sz="1800" spc="-1" strike="noStrike">
                <a:solidFill>
                  <a:srgbClr val="000000"/>
                </a:solidFill>
                <a:uFill>
                  <a:solidFill>
                    <a:srgbClr val="ffffff"/>
                  </a:solidFill>
                </a:uFill>
                <a:latin typeface="Gill Sans"/>
              </a:rPr>
              <a:t>Endcap </a:t>
            </a:r>
            <a:endParaRPr lang="en-US" sz="1800" spc="-1" strike="noStrike">
              <a:solidFill>
                <a:srgbClr val="000000"/>
              </a:solidFill>
              <a:uFill>
                <a:solidFill>
                  <a:srgbClr val="ffffff"/>
                </a:solidFill>
              </a:uFill>
              <a:latin typeface="Arial"/>
            </a:endParaRPr>
          </a:p>
        </p:txBody>
      </p:sp>
      <p:sp>
        <p:nvSpPr>
          <p:cNvPr id="802" name="CustomShape 49"/>
          <p:cNvSpPr/>
          <p:nvPr/>
        </p:nvSpPr>
        <p:spPr>
          <a:xfrm>
            <a:off x="7570080" y="4919400"/>
            <a:ext cx="1195920" cy="366120"/>
          </a:xfrm>
          <a:prstGeom prst="rect">
            <a:avLst/>
          </a:prstGeom>
          <a:noFill/>
          <a:ln>
            <a:noFill/>
          </a:ln>
        </p:spPr>
        <p:style>
          <a:lnRef idx="0"/>
          <a:fillRef idx="0"/>
          <a:effectRef idx="0"/>
          <a:fontRef idx="minor"/>
        </p:style>
        <p:txBody>
          <a:bodyPr wrap="none"/>
          <a:p>
            <a:pPr>
              <a:lnSpc>
                <a:spcPct val="100000"/>
              </a:lnSpc>
            </a:pPr>
            <a:r>
              <a:rPr b="1" lang="en-US" sz="1800" spc="-1" strike="noStrike">
                <a:solidFill>
                  <a:srgbClr val="000000"/>
                </a:solidFill>
                <a:uFill>
                  <a:solidFill>
                    <a:srgbClr val="ffffff"/>
                  </a:solidFill>
                </a:uFill>
                <a:latin typeface="Gill Sans"/>
              </a:rPr>
              <a:t>Endcap </a:t>
            </a:r>
            <a:endParaRPr lang="en-US" sz="1800" spc="-1" strike="noStrike">
              <a:solidFill>
                <a:srgbClr val="000000"/>
              </a:solidFill>
              <a:uFill>
                <a:solidFill>
                  <a:srgbClr val="ffffff"/>
                </a:solidFill>
              </a:uFill>
              <a:latin typeface="Arial"/>
            </a:endParaRPr>
          </a:p>
        </p:txBody>
      </p:sp>
      <p:sp>
        <p:nvSpPr>
          <p:cNvPr id="803" name="CustomShape 50"/>
          <p:cNvSpPr/>
          <p:nvPr/>
        </p:nvSpPr>
        <p:spPr>
          <a:xfrm>
            <a:off x="6581160" y="4928760"/>
            <a:ext cx="1048320" cy="366120"/>
          </a:xfrm>
          <a:prstGeom prst="rect">
            <a:avLst/>
          </a:prstGeom>
          <a:noFill/>
          <a:ln>
            <a:noFill/>
          </a:ln>
        </p:spPr>
        <p:style>
          <a:lnRef idx="0"/>
          <a:fillRef idx="0"/>
          <a:effectRef idx="0"/>
          <a:fontRef idx="minor"/>
        </p:style>
        <p:txBody>
          <a:bodyPr wrap="none"/>
          <a:p>
            <a:pPr>
              <a:lnSpc>
                <a:spcPct val="100000"/>
              </a:lnSpc>
            </a:pPr>
            <a:r>
              <a:rPr b="1" lang="en-US" sz="1800" spc="-1" strike="noStrike">
                <a:solidFill>
                  <a:srgbClr val="000000"/>
                </a:solidFill>
                <a:uFill>
                  <a:solidFill>
                    <a:srgbClr val="ffffff"/>
                  </a:solidFill>
                </a:uFill>
                <a:latin typeface="Gill Sans"/>
              </a:rPr>
              <a:t>Barrel </a:t>
            </a:r>
            <a:endParaRPr lang="en-US" sz="1800" spc="-1" strike="noStrike">
              <a:solidFill>
                <a:srgbClr val="000000"/>
              </a:solidFill>
              <a:uFill>
                <a:solidFill>
                  <a:srgbClr val="ffffff"/>
                </a:solidFill>
              </a:uFill>
              <a:latin typeface="Arial"/>
            </a:endParaRPr>
          </a:p>
        </p:txBody>
      </p:sp>
      <p:sp>
        <p:nvSpPr>
          <p:cNvPr id="804" name="TextShape 51"/>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05" name="TextShape 52"/>
          <p:cNvSpPr txBox="1"/>
          <p:nvPr/>
        </p:nvSpPr>
        <p:spPr>
          <a:xfrm>
            <a:off x="6553080" y="6520320"/>
            <a:ext cx="2133360" cy="364680"/>
          </a:xfrm>
          <a:prstGeom prst="rect">
            <a:avLst/>
          </a:prstGeom>
          <a:noFill/>
          <a:ln>
            <a:noFill/>
          </a:ln>
        </p:spPr>
        <p:txBody>
          <a:bodyPr anchor="ctr"/>
          <a:p>
            <a:pPr algn="r">
              <a:lnSpc>
                <a:spcPct val="100000"/>
              </a:lnSpc>
            </a:pPr>
            <a:fld id="{DB3E925D-37F0-4B0E-92D3-EAE1A8E83CD4}"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806" name="CustomShape 53"/>
          <p:cNvSpPr/>
          <p:nvPr/>
        </p:nvSpPr>
        <p:spPr>
          <a:xfrm>
            <a:off x="6053040" y="5661360"/>
            <a:ext cx="1950480" cy="577080"/>
          </a:xfrm>
          <a:prstGeom prst="rect">
            <a:avLst/>
          </a:prstGeom>
          <a:noFill/>
          <a:ln>
            <a:noFill/>
          </a:ln>
        </p:spPr>
        <p:style>
          <a:lnRef idx="0"/>
          <a:fillRef idx="0"/>
          <a:effectRef idx="0"/>
          <a:fontRef idx="minor"/>
        </p:style>
        <p:txBody>
          <a:bodyPr wrap="none" lIns="90000" rIns="90000" tIns="45000" bIns="45000"/>
          <a:p>
            <a:pPr algn="ctr">
              <a:lnSpc>
                <a:spcPct val="100000"/>
              </a:lnSpc>
            </a:pPr>
            <a:r>
              <a:rPr lang="en-US" sz="1600" spc="-1" strike="noStrike">
                <a:solidFill>
                  <a:srgbClr val="333399"/>
                </a:solidFill>
                <a:uFill>
                  <a:solidFill>
                    <a:srgbClr val="ffffff"/>
                  </a:solidFill>
                </a:uFill>
                <a:latin typeface="Gill Sans"/>
              </a:rPr>
              <a:t>“</a:t>
            </a:r>
            <a:r>
              <a:rPr lang="en-US" sz="1600" spc="-1" strike="noStrike">
                <a:solidFill>
                  <a:srgbClr val="333399"/>
                </a:solidFill>
                <a:uFill>
                  <a:solidFill>
                    <a:srgbClr val="ffffff"/>
                  </a:solidFill>
                </a:uFill>
                <a:latin typeface="Gill Sans"/>
              </a:rPr>
              <a:t>Full” coverage</a:t>
            </a:r>
            <a:endParaRPr lang="en-US" sz="1800" spc="-1" strike="noStrike">
              <a:solidFill>
                <a:srgbClr val="000000"/>
              </a:solidFill>
              <a:uFill>
                <a:solidFill>
                  <a:srgbClr val="ffffff"/>
                </a:solidFill>
              </a:uFill>
              <a:latin typeface="Arial"/>
            </a:endParaRPr>
          </a:p>
          <a:p>
            <a:pPr algn="ctr">
              <a:lnSpc>
                <a:spcPct val="100000"/>
              </a:lnSpc>
            </a:pPr>
            <a:r>
              <a:rPr lang="en-US" sz="1600" spc="-1" strike="noStrike">
                <a:solidFill>
                  <a:srgbClr val="333399"/>
                </a:solidFill>
                <a:uFill>
                  <a:solidFill>
                    <a:srgbClr val="ffffff"/>
                  </a:solidFill>
                </a:uFill>
                <a:latin typeface="Gill Sans"/>
              </a:rPr>
              <a:t>Restricted access</a:t>
            </a:r>
            <a:endParaRPr lang="en-US" sz="1800" spc="-1" strike="noStrike">
              <a:solidFill>
                <a:srgbClr val="000000"/>
              </a:solidFill>
              <a:uFill>
                <a:solidFill>
                  <a:srgbClr val="ffffff"/>
                </a:solidFill>
              </a:uFill>
              <a:latin typeface="Arial"/>
            </a:endParaRPr>
          </a:p>
        </p:txBody>
      </p:sp>
      <p:sp>
        <p:nvSpPr>
          <p:cNvPr id="807" name="CustomShape 54"/>
          <p:cNvSpPr/>
          <p:nvPr/>
        </p:nvSpPr>
        <p:spPr>
          <a:xfrm>
            <a:off x="304920" y="5689800"/>
            <a:ext cx="4571640" cy="577080"/>
          </a:xfrm>
          <a:prstGeom prst="rect">
            <a:avLst/>
          </a:prstGeom>
          <a:noFill/>
          <a:ln>
            <a:noFill/>
          </a:ln>
        </p:spPr>
        <p:style>
          <a:lnRef idx="0"/>
          <a:fillRef idx="0"/>
          <a:effectRef idx="0"/>
          <a:fontRef idx="minor"/>
        </p:style>
        <p:txBody>
          <a:bodyPr lIns="90000" rIns="90000" tIns="45000" bIns="45000"/>
          <a:p>
            <a:pPr algn="ctr">
              <a:lnSpc>
                <a:spcPct val="100000"/>
              </a:lnSpc>
            </a:pPr>
            <a:r>
              <a:rPr lang="en-US" sz="1600" spc="-1" strike="noStrike">
                <a:solidFill>
                  <a:srgbClr val="333399"/>
                </a:solidFill>
                <a:uFill>
                  <a:solidFill>
                    <a:srgbClr val="ffffff"/>
                  </a:solidFill>
                </a:uFill>
                <a:latin typeface="Gill Sans"/>
              </a:rPr>
              <a:t>Limited solid angle coverage</a:t>
            </a:r>
            <a:endParaRPr lang="en-US" sz="1800" spc="-1" strike="noStrike">
              <a:solidFill>
                <a:srgbClr val="000000"/>
              </a:solidFill>
              <a:uFill>
                <a:solidFill>
                  <a:srgbClr val="ffffff"/>
                </a:solidFill>
              </a:uFill>
              <a:latin typeface="Arial"/>
            </a:endParaRPr>
          </a:p>
          <a:p>
            <a:pPr algn="ctr">
              <a:lnSpc>
                <a:spcPct val="100000"/>
              </a:lnSpc>
            </a:pPr>
            <a:r>
              <a:rPr lang="en-US" sz="1600" spc="-1" strike="noStrike">
                <a:solidFill>
                  <a:srgbClr val="333399"/>
                </a:solidFill>
                <a:uFill>
                  <a:solidFill>
                    <a:srgbClr val="ffffff"/>
                  </a:solidFill>
                </a:uFill>
                <a:latin typeface="Gill Sans"/>
              </a:rPr>
              <a:t>Easy access (cables, maintenance)</a:t>
            </a:r>
            <a:endParaRPr lang="en-US" sz="1800" spc="-1" strike="noStrike">
              <a:solidFill>
                <a:srgbClr val="000000"/>
              </a:solidFill>
              <a:uFill>
                <a:solidFill>
                  <a:srgbClr val="ffffff"/>
                </a:solidFill>
              </a:uFill>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08" name="TextShape 1"/>
          <p:cNvSpPr txBox="1"/>
          <p:nvPr/>
        </p:nvSpPr>
        <p:spPr>
          <a:xfrm>
            <a:off x="1115640" y="1834560"/>
            <a:ext cx="7416360" cy="4402440"/>
          </a:xfrm>
          <a:prstGeom prst="rect">
            <a:avLst/>
          </a:prstGeom>
          <a:noFill/>
          <a:ln>
            <a:noFill/>
          </a:ln>
        </p:spPr>
        <p:txBody>
          <a:bodyPr/>
          <a:p>
            <a:pPr>
              <a:lnSpc>
                <a:spcPct val="100000"/>
              </a:lnSpc>
            </a:pPr>
            <a:r>
              <a:rPr lang="en-US" sz="2000" spc="-1" strike="noStrike">
                <a:solidFill>
                  <a:srgbClr val="000000"/>
                </a:solidFill>
                <a:uFill>
                  <a:solidFill>
                    <a:srgbClr val="ffffff"/>
                  </a:solidFill>
                </a:uFill>
                <a:latin typeface="Gill Sans"/>
              </a:rPr>
              <a:t>OUTLINE</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Particle Detector Challenges at LHC</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Interactions of Particles with Matter</a:t>
            </a:r>
            <a:endParaRPr lang="en-US" sz="3200" spc="-1" strike="noStrike">
              <a:solidFill>
                <a:srgbClr val="000000"/>
              </a:solidFill>
              <a:uFill>
                <a:solidFill>
                  <a:srgbClr val="ffffff"/>
                </a:solidFill>
              </a:uFill>
              <a:latin typeface="Gill Sans"/>
            </a:endParaRPr>
          </a:p>
          <a:p>
            <a:pPr marL="1257480" indent="-444240">
              <a:lnSpc>
                <a:spcPct val="100000"/>
              </a:lnSpc>
              <a:buClr>
                <a:srgbClr val="800000"/>
              </a:buClr>
              <a:buFont typeface="Calibri"/>
              <a:buAutoNum type="arabicPeriod"/>
            </a:pPr>
            <a:r>
              <a:rPr b="1" lang="en-US" sz="2400" spc="-1" strike="noStrike">
                <a:solidFill>
                  <a:srgbClr val="800000"/>
                </a:solidFill>
                <a:uFill>
                  <a:solidFill>
                    <a:srgbClr val="ffffff"/>
                  </a:solidFill>
                </a:uFill>
                <a:latin typeface="Gill Sans"/>
              </a:rPr>
              <a:t>Detector Technologies</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How HEP Experiments Work</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Detector R&amp;D Trends</a:t>
            </a:r>
            <a:endParaRPr lang="en-US" sz="3200" spc="-1" strike="noStrike">
              <a:solidFill>
                <a:srgbClr val="000000"/>
              </a:solidFill>
              <a:uFill>
                <a:solidFill>
                  <a:srgbClr val="ffffff"/>
                </a:solidFill>
              </a:uFill>
              <a:latin typeface="Gill Sans"/>
            </a:endParaRPr>
          </a:p>
        </p:txBody>
      </p:sp>
      <p:sp>
        <p:nvSpPr>
          <p:cNvPr id="809"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810" name="TextShape 3"/>
          <p:cNvSpPr txBox="1"/>
          <p:nvPr/>
        </p:nvSpPr>
        <p:spPr>
          <a:xfrm>
            <a:off x="1259640" y="3240"/>
            <a:ext cx="634680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Particle Detectors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811"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12" name="TextShape 5"/>
          <p:cNvSpPr txBox="1"/>
          <p:nvPr/>
        </p:nvSpPr>
        <p:spPr>
          <a:xfrm>
            <a:off x="6553080" y="6520320"/>
            <a:ext cx="2133360" cy="364680"/>
          </a:xfrm>
          <a:prstGeom prst="rect">
            <a:avLst/>
          </a:prstGeom>
          <a:noFill/>
          <a:ln>
            <a:noFill/>
          </a:ln>
        </p:spPr>
        <p:txBody>
          <a:bodyPr anchor="ctr"/>
          <a:p>
            <a:pPr algn="r">
              <a:lnSpc>
                <a:spcPct val="100000"/>
              </a:lnSpc>
            </a:pPr>
            <a:fld id="{4F325B13-5D4A-43D2-9367-04F1B81CA454}"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3"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814" name="TextShape 2"/>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Detector Technologies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815" name="TextShape 3"/>
          <p:cNvSpPr txBox="1"/>
          <p:nvPr/>
        </p:nvSpPr>
        <p:spPr>
          <a:xfrm>
            <a:off x="251640" y="1412640"/>
            <a:ext cx="8746560" cy="4824000"/>
          </a:xfrm>
          <a:prstGeom prst="rect">
            <a:avLst/>
          </a:prstGeom>
          <a:noFill/>
          <a:ln>
            <a:noFill/>
          </a:ln>
        </p:spPr>
        <p:txBody>
          <a:bodyPr/>
          <a:p>
            <a:pPr marL="342720" indent="-342360">
              <a:lnSpc>
                <a:spcPct val="100000"/>
              </a:lnSpc>
              <a:buClr>
                <a:srgbClr val="953735"/>
              </a:buClr>
              <a:buFont typeface="Arial"/>
              <a:buChar char="•"/>
            </a:pPr>
            <a:r>
              <a:rPr lang="en-US" sz="2000" spc="-1" strike="noStrike">
                <a:solidFill>
                  <a:srgbClr val="262626"/>
                </a:solidFill>
                <a:uFill>
                  <a:solidFill>
                    <a:srgbClr val="ffffff"/>
                  </a:solidFill>
                </a:uFill>
                <a:latin typeface="Gill Sans"/>
                <a:ea typeface="ＭＳ Ｐゴシック"/>
              </a:rPr>
              <a:t>How are reactions of the various particles with detectors turned into electrical signals.  We would like to extract position and energy information channel by channel from our detectors.</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2000" spc="-1" strike="noStrike">
                <a:solidFill>
                  <a:srgbClr val="262626"/>
                </a:solidFill>
                <a:uFill>
                  <a:solidFill>
                    <a:srgbClr val="ffffff"/>
                  </a:solidFill>
                </a:uFill>
                <a:latin typeface="Gill Sans"/>
                <a:ea typeface="ＭＳ Ｐゴシック"/>
              </a:rPr>
              <a:t>Three effects/technologies are usually used :</a:t>
            </a:r>
            <a:endParaRPr lang="en-US" sz="3200" spc="-1" strike="noStrike">
              <a:solidFill>
                <a:srgbClr val="000000"/>
              </a:solidFill>
              <a:uFill>
                <a:solidFill>
                  <a:srgbClr val="ffffff"/>
                </a:solidFill>
              </a:uFill>
              <a:latin typeface="Gill Sans"/>
            </a:endParaRPr>
          </a:p>
          <a:p>
            <a:pPr marL="355680">
              <a:lnSpc>
                <a:spcPct val="100000"/>
              </a:lnSpc>
            </a:pPr>
            <a:endParaRPr lang="en-US" sz="3200" spc="-1" strike="noStrike">
              <a:solidFill>
                <a:srgbClr val="000000"/>
              </a:solidFill>
              <a:uFill>
                <a:solidFill>
                  <a:srgbClr val="ffffff"/>
                </a:solidFill>
              </a:uFill>
              <a:latin typeface="Gill Sans"/>
            </a:endParaRPr>
          </a:p>
          <a:p>
            <a:pPr marL="355680">
              <a:lnSpc>
                <a:spcPct val="100000"/>
              </a:lnSpc>
            </a:pPr>
            <a:endParaRPr lang="en-US" sz="3200" spc="-1" strike="noStrike">
              <a:solidFill>
                <a:srgbClr val="000000"/>
              </a:solidFill>
              <a:uFill>
                <a:solidFill>
                  <a:srgbClr val="ffffff"/>
                </a:solidFill>
              </a:uFill>
              <a:latin typeface="Gill Sans"/>
            </a:endParaRPr>
          </a:p>
          <a:p>
            <a:pPr marL="355680">
              <a:lnSpc>
                <a:spcPct val="100000"/>
              </a:lnSpc>
            </a:pPr>
            <a:endParaRPr lang="en-US" sz="3200" spc="-1" strike="noStrike">
              <a:solidFill>
                <a:srgbClr val="000000"/>
              </a:solidFill>
              <a:uFill>
                <a:solidFill>
                  <a:srgbClr val="ffffff"/>
                </a:solidFill>
              </a:uFill>
              <a:latin typeface="Gill Sans"/>
            </a:endParaRPr>
          </a:p>
          <a:p>
            <a:pPr marL="355680">
              <a:lnSpc>
                <a:spcPct val="100000"/>
              </a:lnSpc>
            </a:pPr>
            <a:endParaRPr lang="en-US" sz="3200" spc="-1" strike="noStrike">
              <a:solidFill>
                <a:srgbClr val="000000"/>
              </a:solidFill>
              <a:uFill>
                <a:solidFill>
                  <a:srgbClr val="ffffff"/>
                </a:solidFill>
              </a:uFill>
              <a:latin typeface="Gill Sans"/>
            </a:endParaRPr>
          </a:p>
          <a:p>
            <a:pPr marL="355680">
              <a:lnSpc>
                <a:spcPct val="100000"/>
              </a:lnSpc>
            </a:pPr>
            <a:endParaRPr lang="en-US" sz="3200" spc="-1" strike="noStrike">
              <a:solidFill>
                <a:srgbClr val="000000"/>
              </a:solidFill>
              <a:uFill>
                <a:solidFill>
                  <a:srgbClr val="ffffff"/>
                </a:solidFill>
              </a:uFill>
              <a:latin typeface="Gill Sans"/>
            </a:endParaRPr>
          </a:p>
          <a:p>
            <a:pPr marL="355680">
              <a:lnSpc>
                <a:spcPct val="100000"/>
              </a:lnSpc>
            </a:pPr>
            <a:endParaRPr lang="en-US" sz="3200" spc="-1" strike="noStrike">
              <a:solidFill>
                <a:srgbClr val="000000"/>
              </a:solidFill>
              <a:uFill>
                <a:solidFill>
                  <a:srgbClr val="ffffff"/>
                </a:solidFill>
              </a:uFill>
              <a:latin typeface="Gill Sans"/>
            </a:endParaRPr>
          </a:p>
          <a:p>
            <a:pPr marL="355680">
              <a:lnSpc>
                <a:spcPct val="100000"/>
              </a:lnSpc>
            </a:pPr>
            <a:r>
              <a:rPr lang="en-US" sz="2000" spc="-1" strike="noStrike">
                <a:solidFill>
                  <a:srgbClr val="262626"/>
                </a:solidFill>
                <a:uFill>
                  <a:solidFill>
                    <a:srgbClr val="ffffff"/>
                  </a:solidFill>
                </a:uFill>
                <a:latin typeface="Gill Sans"/>
                <a:ea typeface="ＭＳ Ｐゴシック"/>
              </a:rPr>
              <a:t>and these are used in either for tracking (and triggering), energy measurements, photon detectors for Cherenkov or TRT, etc</a:t>
            </a:r>
            <a:endParaRPr lang="en-US" sz="3200" spc="-1" strike="noStrike">
              <a:solidFill>
                <a:srgbClr val="000000"/>
              </a:solidFill>
              <a:uFill>
                <a:solidFill>
                  <a:srgbClr val="ffffff"/>
                </a:solidFill>
              </a:uFill>
              <a:latin typeface="Gill Sans"/>
            </a:endParaRPr>
          </a:p>
          <a:p>
            <a:pPr marL="355680">
              <a:lnSpc>
                <a:spcPct val="100000"/>
              </a:lnSpc>
            </a:pPr>
            <a:r>
              <a:rPr lang="en-US" sz="2000" spc="-1" strike="noStrike">
                <a:solidFill>
                  <a:srgbClr val="262626"/>
                </a:solidFill>
                <a:uFill>
                  <a:solidFill>
                    <a:srgbClr val="ffffff"/>
                  </a:solidFill>
                </a:uFill>
                <a:latin typeface="Gill Sans"/>
                <a:ea typeface="ＭＳ Ｐゴシック"/>
              </a:rPr>
              <a:t>and from then on, it is all online (trigger, DAQ) and offline treatment and analysis. </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816" name="CustomShape 4"/>
          <p:cNvSpPr/>
          <p:nvPr/>
        </p:nvSpPr>
        <p:spPr>
          <a:xfrm>
            <a:off x="446760" y="2775600"/>
            <a:ext cx="8229240" cy="821160"/>
          </a:xfrm>
          <a:prstGeom prst="rect">
            <a:avLst/>
          </a:prstGeom>
          <a:noFill/>
          <a:ln>
            <a:noFill/>
          </a:ln>
        </p:spPr>
        <p:style>
          <a:lnRef idx="0"/>
          <a:fillRef idx="0"/>
          <a:effectRef idx="0"/>
          <a:fontRef idx="minor"/>
        </p:style>
        <p:txBody>
          <a:bodyPr lIns="90000" rIns="90000" tIns="45000" bIns="45000"/>
          <a:p>
            <a:pPr marL="36360" algn="ctr">
              <a:lnSpc>
                <a:spcPct val="100000"/>
              </a:lnSpc>
            </a:pPr>
            <a:r>
              <a:rPr b="1" lang="en-US" sz="2400" spc="-1" strike="noStrike">
                <a:solidFill>
                  <a:srgbClr val="4f81bd"/>
                </a:solidFill>
                <a:uFill>
                  <a:solidFill>
                    <a:srgbClr val="ffffff"/>
                  </a:solidFill>
                </a:uFill>
                <a:latin typeface="Gill Sans"/>
              </a:rPr>
              <a:t>Ionisation detectors | Semiconductors | Scintillators  </a:t>
            </a:r>
            <a:endParaRPr lang="en-US" sz="1800" spc="-1" strike="noStrike">
              <a:solidFill>
                <a:srgbClr val="000000"/>
              </a:solidFill>
              <a:uFill>
                <a:solidFill>
                  <a:srgbClr val="ffffff"/>
                </a:solidFill>
              </a:uFill>
              <a:latin typeface="Arial"/>
            </a:endParaRPr>
          </a:p>
        </p:txBody>
      </p:sp>
      <p:sp>
        <p:nvSpPr>
          <p:cNvPr id="817" name="CustomShape 5"/>
          <p:cNvSpPr/>
          <p:nvPr/>
        </p:nvSpPr>
        <p:spPr>
          <a:xfrm>
            <a:off x="6620400" y="3253320"/>
            <a:ext cx="2031480" cy="1763640"/>
          </a:xfrm>
          <a:prstGeom prst="rect">
            <a:avLst/>
          </a:prstGeom>
          <a:noFill/>
          <a:ln>
            <a:noFill/>
          </a:ln>
        </p:spPr>
        <p:style>
          <a:lnRef idx="0"/>
          <a:fillRef idx="0"/>
          <a:effectRef idx="0"/>
          <a:fontRef idx="minor"/>
        </p:style>
        <p:txBody>
          <a:bodyPr lIns="90000" rIns="90000" tIns="45000" bIns="45000"/>
          <a:p>
            <a:pPr algn="just">
              <a:lnSpc>
                <a:spcPct val="100000"/>
              </a:lnSpc>
            </a:pPr>
            <a:r>
              <a:rPr lang="en-US" sz="1100" spc="-1" strike="noStrike">
                <a:solidFill>
                  <a:srgbClr val="000000"/>
                </a:solidFill>
                <a:uFill>
                  <a:solidFill>
                    <a:srgbClr val="ffffff"/>
                  </a:solidFill>
                </a:uFill>
                <a:latin typeface="Gill Sans"/>
              </a:rPr>
              <a:t>Scintillators are materials that produce sparks or scintillations of light when ionizing radiation passes through them.  The charged particle excites atoms in the scintillator, e- returns to ground state </a:t>
            </a:r>
            <a:r>
              <a:rPr b="1" lang="en-US" sz="1100" spc="-1" strike="noStrike">
                <a:solidFill>
                  <a:srgbClr val="000000"/>
                </a:solidFill>
                <a:uFill>
                  <a:solidFill>
                    <a:srgbClr val="ffffff"/>
                  </a:solidFill>
                </a:uFill>
                <a:latin typeface="Gill Sans"/>
              </a:rPr>
              <a:t>by emitting a photon.</a:t>
            </a:r>
            <a:endParaRPr lang="en-US" sz="1800" spc="-1" strike="noStrike">
              <a:solidFill>
                <a:srgbClr val="000000"/>
              </a:solidFill>
              <a:uFill>
                <a:solidFill>
                  <a:srgbClr val="ffffff"/>
                </a:solidFill>
              </a:uFill>
              <a:latin typeface="Arial"/>
            </a:endParaRPr>
          </a:p>
          <a:p>
            <a:pPr algn="just">
              <a:lnSpc>
                <a:spcPct val="100000"/>
              </a:lnSpc>
            </a:pPr>
            <a:endParaRPr lang="en-US" sz="1800" spc="-1" strike="noStrike">
              <a:solidFill>
                <a:srgbClr val="000000"/>
              </a:solidFill>
              <a:uFill>
                <a:solidFill>
                  <a:srgbClr val="ffffff"/>
                </a:solidFill>
              </a:uFill>
              <a:latin typeface="Arial"/>
            </a:endParaRPr>
          </a:p>
        </p:txBody>
      </p:sp>
      <p:sp>
        <p:nvSpPr>
          <p:cNvPr id="818" name="CustomShape 6"/>
          <p:cNvSpPr/>
          <p:nvPr/>
        </p:nvSpPr>
        <p:spPr>
          <a:xfrm>
            <a:off x="3839040" y="3253320"/>
            <a:ext cx="2539800" cy="1596240"/>
          </a:xfrm>
          <a:prstGeom prst="rect">
            <a:avLst/>
          </a:prstGeom>
          <a:noFill/>
          <a:ln>
            <a:noFill/>
          </a:ln>
        </p:spPr>
        <p:style>
          <a:lnRef idx="0"/>
          <a:fillRef idx="0"/>
          <a:effectRef idx="0"/>
          <a:fontRef idx="minor"/>
        </p:style>
        <p:txBody>
          <a:bodyPr lIns="90000" rIns="90000" tIns="45000" bIns="45000"/>
          <a:p>
            <a:pPr algn="just">
              <a:lnSpc>
                <a:spcPct val="100000"/>
              </a:lnSpc>
            </a:pPr>
            <a:r>
              <a:rPr lang="en-US" sz="1100" spc="-1" strike="noStrike">
                <a:solidFill>
                  <a:srgbClr val="000000"/>
                </a:solidFill>
                <a:uFill>
                  <a:solidFill>
                    <a:srgbClr val="ffffff"/>
                  </a:solidFill>
                </a:uFill>
                <a:latin typeface="Gill Sans"/>
              </a:rPr>
              <a:t>When a charged particle traverses Si, it produces ionizing and non-ionizing E Loss. The latter produces radiation damage, while ionization loss causes the </a:t>
            </a:r>
            <a:r>
              <a:rPr b="1" lang="en-US" sz="1100" spc="-1" strike="noStrike">
                <a:solidFill>
                  <a:srgbClr val="000000"/>
                </a:solidFill>
                <a:uFill>
                  <a:solidFill>
                    <a:srgbClr val="ffffff"/>
                  </a:solidFill>
                </a:uFill>
                <a:latin typeface="Gill Sans"/>
              </a:rPr>
              <a:t>creation of e-hole pairs which produce the signal</a:t>
            </a:r>
            <a:r>
              <a:rPr lang="en-US" sz="1100" spc="-1" strike="noStrike">
                <a:solidFill>
                  <a:srgbClr val="000000"/>
                </a:solidFill>
                <a:uFill>
                  <a:solidFill>
                    <a:srgbClr val="ffffff"/>
                  </a:solidFill>
                </a:uFill>
                <a:latin typeface="Gill Sans"/>
              </a:rPr>
              <a:t>.</a:t>
            </a:r>
            <a:endParaRPr lang="en-US" sz="1800" spc="-1" strike="noStrike">
              <a:solidFill>
                <a:srgbClr val="000000"/>
              </a:solidFill>
              <a:uFill>
                <a:solidFill>
                  <a:srgbClr val="ffffff"/>
                </a:solidFill>
              </a:uFill>
              <a:latin typeface="Arial"/>
            </a:endParaRPr>
          </a:p>
          <a:p>
            <a:pPr algn="just">
              <a:lnSpc>
                <a:spcPct val="100000"/>
              </a:lnSpc>
            </a:pPr>
            <a:endParaRPr lang="en-US" sz="1800" spc="-1" strike="noStrike">
              <a:solidFill>
                <a:srgbClr val="000000"/>
              </a:solidFill>
              <a:uFill>
                <a:solidFill>
                  <a:srgbClr val="ffffff"/>
                </a:solidFill>
              </a:uFill>
              <a:latin typeface="Arial"/>
            </a:endParaRPr>
          </a:p>
        </p:txBody>
      </p:sp>
      <p:sp>
        <p:nvSpPr>
          <p:cNvPr id="819" name="CustomShape 7"/>
          <p:cNvSpPr/>
          <p:nvPr/>
        </p:nvSpPr>
        <p:spPr>
          <a:xfrm>
            <a:off x="539640" y="3253320"/>
            <a:ext cx="3111120" cy="759240"/>
          </a:xfrm>
          <a:prstGeom prst="rect">
            <a:avLst/>
          </a:prstGeom>
          <a:noFill/>
          <a:ln>
            <a:noFill/>
          </a:ln>
        </p:spPr>
        <p:style>
          <a:lnRef idx="0"/>
          <a:fillRef idx="0"/>
          <a:effectRef idx="0"/>
          <a:fontRef idx="minor"/>
        </p:style>
        <p:txBody>
          <a:bodyPr lIns="90000" rIns="90000" tIns="45000" bIns="45000"/>
          <a:p>
            <a:pPr>
              <a:lnSpc>
                <a:spcPct val="100000"/>
              </a:lnSpc>
            </a:pPr>
            <a:r>
              <a:rPr lang="en-US" sz="1100" spc="-1" strike="noStrike">
                <a:solidFill>
                  <a:srgbClr val="000000"/>
                </a:solidFill>
                <a:uFill>
                  <a:solidFill>
                    <a:srgbClr val="ffffff"/>
                  </a:solidFill>
                </a:uFill>
                <a:latin typeface="Gill Sans"/>
              </a:rPr>
              <a:t>If a particle has enough energy </a:t>
            </a:r>
            <a:r>
              <a:rPr b="1" lang="en-US" sz="1100" spc="-1" strike="noStrike">
                <a:solidFill>
                  <a:srgbClr val="000000"/>
                </a:solidFill>
                <a:uFill>
                  <a:solidFill>
                    <a:srgbClr val="ffffff"/>
                  </a:solidFill>
                </a:uFill>
                <a:latin typeface="Gill Sans"/>
              </a:rPr>
              <a:t>to ionize a gas atom </a:t>
            </a:r>
            <a:r>
              <a:rPr lang="en-US" sz="1100" spc="-1" strike="noStrike">
                <a:solidFill>
                  <a:srgbClr val="000000"/>
                </a:solidFill>
                <a:uFill>
                  <a:solidFill>
                    <a:srgbClr val="ffffff"/>
                  </a:solidFill>
                </a:uFill>
                <a:latin typeface="Gill Sans"/>
              </a:rPr>
              <a:t>or molecule, the resulting electrons and ions cause a current flow which can be measured.</a:t>
            </a:r>
            <a:endParaRPr lang="en-US" sz="1800" spc="-1" strike="noStrike">
              <a:solidFill>
                <a:srgbClr val="000000"/>
              </a:solidFill>
              <a:uFill>
                <a:solidFill>
                  <a:srgbClr val="ffffff"/>
                </a:solidFill>
              </a:uFill>
              <a:latin typeface="Arial"/>
            </a:endParaRPr>
          </a:p>
        </p:txBody>
      </p:sp>
      <p:sp>
        <p:nvSpPr>
          <p:cNvPr id="820" name="TextShape 8"/>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21" name="TextShape 9"/>
          <p:cNvSpPr txBox="1"/>
          <p:nvPr/>
        </p:nvSpPr>
        <p:spPr>
          <a:xfrm>
            <a:off x="6553080" y="6520320"/>
            <a:ext cx="2133360" cy="364680"/>
          </a:xfrm>
          <a:prstGeom prst="rect">
            <a:avLst/>
          </a:prstGeom>
          <a:noFill/>
          <a:ln>
            <a:noFill/>
          </a:ln>
        </p:spPr>
        <p:txBody>
          <a:bodyPr anchor="ctr"/>
          <a:p>
            <a:pPr algn="r">
              <a:lnSpc>
                <a:spcPct val="100000"/>
              </a:lnSpc>
            </a:pPr>
            <a:fld id="{BEC3A5A0-4033-443F-A0B7-1D0911732A5C}"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22"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823" name="TextShape 2"/>
          <p:cNvSpPr txBox="1"/>
          <p:nvPr/>
        </p:nvSpPr>
        <p:spPr>
          <a:xfrm>
            <a:off x="323640" y="3240"/>
            <a:ext cx="85899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Technology VS Function</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824"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25" name="TextShape 4"/>
          <p:cNvSpPr txBox="1"/>
          <p:nvPr/>
        </p:nvSpPr>
        <p:spPr>
          <a:xfrm>
            <a:off x="6553080" y="6520320"/>
            <a:ext cx="2133360" cy="364680"/>
          </a:xfrm>
          <a:prstGeom prst="rect">
            <a:avLst/>
          </a:prstGeom>
          <a:noFill/>
          <a:ln>
            <a:noFill/>
          </a:ln>
        </p:spPr>
        <p:txBody>
          <a:bodyPr anchor="ctr"/>
          <a:p>
            <a:pPr algn="r">
              <a:lnSpc>
                <a:spcPct val="100000"/>
              </a:lnSpc>
            </a:pPr>
            <a:fld id="{9D0C1980-7034-49A0-AD8C-225F2060E619}"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826" name="CustomShape 5"/>
          <p:cNvSpPr/>
          <p:nvPr/>
        </p:nvSpPr>
        <p:spPr>
          <a:xfrm>
            <a:off x="1600920" y="1588320"/>
            <a:ext cx="3110400" cy="456120"/>
          </a:xfrm>
          <a:prstGeom prst="rect">
            <a:avLst/>
          </a:prstGeom>
          <a:noFill/>
          <a:ln>
            <a:noFill/>
          </a:ln>
        </p:spPr>
        <p:style>
          <a:lnRef idx="0"/>
          <a:fillRef idx="0"/>
          <a:effectRef idx="0"/>
          <a:fontRef idx="minor"/>
        </p:style>
        <p:txBody>
          <a:bodyPr wrap="none" lIns="90000" rIns="90000" tIns="45000" bIns="45000"/>
          <a:p>
            <a:pPr algn="r">
              <a:lnSpc>
                <a:spcPct val="100000"/>
              </a:lnSpc>
            </a:pPr>
            <a:r>
              <a:rPr b="1" lang="en-US" sz="2400" spc="-1" strike="noStrike">
                <a:solidFill>
                  <a:srgbClr val="000000"/>
                </a:solidFill>
                <a:uFill>
                  <a:solidFill>
                    <a:srgbClr val="ffffff"/>
                  </a:solidFill>
                </a:uFill>
                <a:latin typeface="Gill Sans MT"/>
              </a:rPr>
              <a:t>Silicon Detectors</a:t>
            </a:r>
            <a:endParaRPr lang="en-US" sz="1800" spc="-1" strike="noStrike">
              <a:solidFill>
                <a:srgbClr val="000000"/>
              </a:solidFill>
              <a:uFill>
                <a:solidFill>
                  <a:srgbClr val="ffffff"/>
                </a:solidFill>
              </a:uFill>
              <a:latin typeface="Arial"/>
            </a:endParaRPr>
          </a:p>
        </p:txBody>
      </p:sp>
      <p:sp>
        <p:nvSpPr>
          <p:cNvPr id="827" name="CustomShape 6"/>
          <p:cNvSpPr/>
          <p:nvPr/>
        </p:nvSpPr>
        <p:spPr>
          <a:xfrm>
            <a:off x="2057040" y="2452320"/>
            <a:ext cx="2605680" cy="456120"/>
          </a:xfrm>
          <a:prstGeom prst="rect">
            <a:avLst/>
          </a:prstGeom>
          <a:noFill/>
          <a:ln>
            <a:noFill/>
          </a:ln>
        </p:spPr>
        <p:style>
          <a:lnRef idx="0"/>
          <a:fillRef idx="0"/>
          <a:effectRef idx="0"/>
          <a:fontRef idx="minor"/>
        </p:style>
        <p:txBody>
          <a:bodyPr wrap="none" lIns="90000" rIns="90000" tIns="45000" bIns="45000"/>
          <a:p>
            <a:pPr algn="r">
              <a:lnSpc>
                <a:spcPct val="100000"/>
              </a:lnSpc>
            </a:pPr>
            <a:r>
              <a:rPr b="1" lang="en-US" sz="2400" spc="-1" strike="noStrike">
                <a:solidFill>
                  <a:srgbClr val="000000"/>
                </a:solidFill>
                <a:uFill>
                  <a:solidFill>
                    <a:srgbClr val="ffffff"/>
                  </a:solidFill>
                </a:uFill>
                <a:latin typeface="Gill Sans MT"/>
              </a:rPr>
              <a:t>Gas Detectors</a:t>
            </a:r>
            <a:endParaRPr lang="en-US" sz="1800" spc="-1" strike="noStrike">
              <a:solidFill>
                <a:srgbClr val="000000"/>
              </a:solidFill>
              <a:uFill>
                <a:solidFill>
                  <a:srgbClr val="ffffff"/>
                </a:solidFill>
              </a:uFill>
              <a:latin typeface="Arial"/>
            </a:endParaRPr>
          </a:p>
        </p:txBody>
      </p:sp>
      <p:sp>
        <p:nvSpPr>
          <p:cNvPr id="828" name="CustomShape 7"/>
          <p:cNvSpPr/>
          <p:nvPr/>
        </p:nvSpPr>
        <p:spPr>
          <a:xfrm>
            <a:off x="905760" y="3419640"/>
            <a:ext cx="3864600" cy="456120"/>
          </a:xfrm>
          <a:prstGeom prst="rect">
            <a:avLst/>
          </a:prstGeom>
          <a:noFill/>
          <a:ln>
            <a:noFill/>
          </a:ln>
        </p:spPr>
        <p:style>
          <a:lnRef idx="0"/>
          <a:fillRef idx="0"/>
          <a:effectRef idx="0"/>
          <a:fontRef idx="minor"/>
        </p:style>
        <p:txBody>
          <a:bodyPr wrap="none" lIns="90000" rIns="90000" tIns="45000" bIns="45000"/>
          <a:p>
            <a:pPr algn="r">
              <a:lnSpc>
                <a:spcPct val="100000"/>
              </a:lnSpc>
            </a:pPr>
            <a:r>
              <a:rPr b="1" lang="en-US" sz="2400" spc="-1" strike="noStrike">
                <a:solidFill>
                  <a:srgbClr val="000000"/>
                </a:solidFill>
                <a:uFill>
                  <a:solidFill>
                    <a:srgbClr val="ffffff"/>
                  </a:solidFill>
                </a:uFill>
                <a:latin typeface="Gill Sans MT"/>
              </a:rPr>
              <a:t>Scintillator Detectors</a:t>
            </a:r>
            <a:endParaRPr lang="en-US" sz="1800" spc="-1" strike="noStrike">
              <a:solidFill>
                <a:srgbClr val="000000"/>
              </a:solidFill>
              <a:uFill>
                <a:solidFill>
                  <a:srgbClr val="ffffff"/>
                </a:solidFill>
              </a:uFill>
              <a:latin typeface="Arial"/>
            </a:endParaRPr>
          </a:p>
        </p:txBody>
      </p:sp>
      <p:sp>
        <p:nvSpPr>
          <p:cNvPr id="829" name="CustomShape 8"/>
          <p:cNvSpPr/>
          <p:nvPr/>
        </p:nvSpPr>
        <p:spPr>
          <a:xfrm>
            <a:off x="4653720" y="1588320"/>
            <a:ext cx="1633680" cy="4561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000000"/>
                </a:solidFill>
                <a:uFill>
                  <a:solidFill>
                    <a:srgbClr val="ffffff"/>
                  </a:solidFill>
                </a:uFill>
                <a:latin typeface="Gill Sans MT"/>
              </a:rPr>
              <a:t>Tracking</a:t>
            </a:r>
            <a:endParaRPr lang="en-US" sz="1800" spc="-1" strike="noStrike">
              <a:solidFill>
                <a:srgbClr val="000000"/>
              </a:solidFill>
              <a:uFill>
                <a:solidFill>
                  <a:srgbClr val="ffffff"/>
                </a:solidFill>
              </a:uFill>
              <a:latin typeface="Arial"/>
            </a:endParaRPr>
          </a:p>
        </p:txBody>
      </p:sp>
      <p:sp>
        <p:nvSpPr>
          <p:cNvPr id="830" name="CustomShape 9"/>
          <p:cNvSpPr/>
          <p:nvPr/>
        </p:nvSpPr>
        <p:spPr>
          <a:xfrm>
            <a:off x="4650120" y="3419640"/>
            <a:ext cx="2198880" cy="4561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000000"/>
                </a:solidFill>
                <a:uFill>
                  <a:solidFill>
                    <a:srgbClr val="ffffff"/>
                  </a:solidFill>
                </a:uFill>
                <a:latin typeface="Gill Sans MT"/>
              </a:rPr>
              <a:t>Calorimetry</a:t>
            </a:r>
            <a:endParaRPr lang="en-US" sz="1800" spc="-1" strike="noStrike">
              <a:solidFill>
                <a:srgbClr val="000000"/>
              </a:solidFill>
              <a:uFill>
                <a:solidFill>
                  <a:srgbClr val="ffffff"/>
                </a:solidFill>
              </a:uFill>
              <a:latin typeface="Arial"/>
            </a:endParaRPr>
          </a:p>
        </p:txBody>
      </p:sp>
      <p:sp>
        <p:nvSpPr>
          <p:cNvPr id="831" name="CustomShape 10"/>
          <p:cNvSpPr/>
          <p:nvPr/>
        </p:nvSpPr>
        <p:spPr>
          <a:xfrm>
            <a:off x="4550040" y="2452320"/>
            <a:ext cx="2643840" cy="4561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000000"/>
                </a:solidFill>
                <a:uFill>
                  <a:solidFill>
                    <a:srgbClr val="ffffff"/>
                  </a:solidFill>
                </a:uFill>
                <a:latin typeface="Gill Sans MT"/>
              </a:rPr>
              <a:t>Muon systems</a:t>
            </a:r>
            <a:endParaRPr lang="en-US" sz="1800" spc="-1" strike="noStrike">
              <a:solidFill>
                <a:srgbClr val="000000"/>
              </a:solidFill>
              <a:uFill>
                <a:solidFill>
                  <a:srgbClr val="ffffff"/>
                </a:solidFill>
              </a:uFill>
              <a:latin typeface="Arial"/>
            </a:endParaRPr>
          </a:p>
        </p:txBody>
      </p:sp>
      <p:sp>
        <p:nvSpPr>
          <p:cNvPr id="832" name="Line 11"/>
          <p:cNvSpPr/>
          <p:nvPr/>
        </p:nvSpPr>
        <p:spPr>
          <a:xfrm>
            <a:off x="4632120" y="1556640"/>
            <a:ext cx="360" cy="2376360"/>
          </a:xfrm>
          <a:prstGeom prst="line">
            <a:avLst/>
          </a:prstGeom>
          <a:ln>
            <a:round/>
          </a:ln>
        </p:spPr>
        <p:style>
          <a:lnRef idx="2">
            <a:schemeClr val="accent1"/>
          </a:lnRef>
          <a:fillRef idx="0">
            <a:schemeClr val="accent1"/>
          </a:fillRef>
          <a:effectRef idx="1">
            <a:schemeClr val="accent1"/>
          </a:effectRef>
          <a:fontRef idx="minor"/>
        </p:style>
      </p:sp>
      <p:sp>
        <p:nvSpPr>
          <p:cNvPr id="833" name="CustomShape 12"/>
          <p:cNvSpPr/>
          <p:nvPr/>
        </p:nvSpPr>
        <p:spPr>
          <a:xfrm>
            <a:off x="303840" y="5703480"/>
            <a:ext cx="4026240" cy="456120"/>
          </a:xfrm>
          <a:prstGeom prst="rect">
            <a:avLst/>
          </a:prstGeom>
          <a:solidFill>
            <a:schemeClr val="bg2">
              <a:lumMod val="90000"/>
            </a:schemeClr>
          </a:solidFill>
          <a:ln>
            <a:noFill/>
          </a:ln>
        </p:spPr>
        <p:style>
          <a:lnRef idx="0"/>
          <a:fillRef idx="0"/>
          <a:effectRef idx="0"/>
          <a:fontRef idx="minor"/>
        </p:style>
        <p:txBody>
          <a:bodyPr wrap="none" lIns="90000" rIns="90000" tIns="45000" bIns="45000"/>
          <a:p>
            <a:pPr>
              <a:lnSpc>
                <a:spcPct val="100000"/>
              </a:lnSpc>
            </a:pPr>
            <a:r>
              <a:rPr lang="en-US" sz="2400" spc="-1" strike="noStrike">
                <a:solidFill>
                  <a:srgbClr val="000000"/>
                </a:solidFill>
                <a:uFill>
                  <a:solidFill>
                    <a:srgbClr val="ffffff"/>
                  </a:solidFill>
                </a:uFill>
                <a:latin typeface="Gill Sans MT"/>
              </a:rPr>
              <a:t>Cost (area, electronics…)</a:t>
            </a:r>
            <a:endParaRPr lang="en-US" sz="1800" spc="-1" strike="noStrike">
              <a:solidFill>
                <a:srgbClr val="000000"/>
              </a:solidFill>
              <a:uFill>
                <a:solidFill>
                  <a:srgbClr val="ffffff"/>
                </a:solidFill>
              </a:uFill>
              <a:latin typeface="Arial"/>
            </a:endParaRPr>
          </a:p>
        </p:txBody>
      </p:sp>
      <p:sp>
        <p:nvSpPr>
          <p:cNvPr id="834" name="CustomShape 13"/>
          <p:cNvSpPr/>
          <p:nvPr/>
        </p:nvSpPr>
        <p:spPr>
          <a:xfrm>
            <a:off x="542880" y="4437000"/>
            <a:ext cx="4955760" cy="456120"/>
          </a:xfrm>
          <a:prstGeom prst="rect">
            <a:avLst/>
          </a:prstGeom>
          <a:solidFill>
            <a:schemeClr val="accent4">
              <a:lumMod val="20000"/>
              <a:lumOff val="80000"/>
            </a:schemeClr>
          </a:solidFill>
          <a:ln>
            <a:noFill/>
          </a:ln>
        </p:spPr>
        <p:style>
          <a:lnRef idx="0"/>
          <a:fillRef idx="0"/>
          <a:effectRef idx="0"/>
          <a:fontRef idx="minor"/>
        </p:style>
        <p:txBody>
          <a:bodyPr wrap="none" lIns="90000" rIns="90000" tIns="45000" bIns="45000"/>
          <a:p>
            <a:pPr>
              <a:lnSpc>
                <a:spcPct val="100000"/>
              </a:lnSpc>
            </a:pPr>
            <a:r>
              <a:rPr lang="en-US" sz="2400" spc="-1" strike="noStrike">
                <a:solidFill>
                  <a:srgbClr val="000000"/>
                </a:solidFill>
                <a:uFill>
                  <a:solidFill>
                    <a:srgbClr val="ffffff"/>
                  </a:solidFill>
                </a:uFill>
                <a:latin typeface="Gill Sans MT"/>
              </a:rPr>
              <a:t>Resolution (time/space/energy)</a:t>
            </a:r>
            <a:endParaRPr lang="en-US" sz="1800" spc="-1" strike="noStrike">
              <a:solidFill>
                <a:srgbClr val="000000"/>
              </a:solidFill>
              <a:uFill>
                <a:solidFill>
                  <a:srgbClr val="ffffff"/>
                </a:solidFill>
              </a:uFill>
              <a:latin typeface="Arial"/>
            </a:endParaRPr>
          </a:p>
        </p:txBody>
      </p:sp>
      <p:sp>
        <p:nvSpPr>
          <p:cNvPr id="835" name="CustomShape 14"/>
          <p:cNvSpPr/>
          <p:nvPr/>
        </p:nvSpPr>
        <p:spPr>
          <a:xfrm>
            <a:off x="2575080" y="5054760"/>
            <a:ext cx="1307520" cy="456120"/>
          </a:xfrm>
          <a:prstGeom prst="rect">
            <a:avLst/>
          </a:prstGeom>
          <a:solidFill>
            <a:schemeClr val="tx2">
              <a:lumMod val="20000"/>
              <a:lumOff val="80000"/>
            </a:schemeClr>
          </a:solidFill>
          <a:ln>
            <a:noFill/>
          </a:ln>
        </p:spPr>
        <p:style>
          <a:lnRef idx="0"/>
          <a:fillRef idx="0"/>
          <a:effectRef idx="0"/>
          <a:fontRef idx="minor"/>
        </p:style>
        <p:txBody>
          <a:bodyPr wrap="none" lIns="90000" rIns="90000" tIns="45000" bIns="45000"/>
          <a:p>
            <a:pPr>
              <a:lnSpc>
                <a:spcPct val="100000"/>
              </a:lnSpc>
            </a:pPr>
            <a:r>
              <a:rPr lang="en-US" sz="2400" spc="-1" strike="noStrike">
                <a:solidFill>
                  <a:srgbClr val="000000"/>
                </a:solidFill>
                <a:uFill>
                  <a:solidFill>
                    <a:srgbClr val="ffffff"/>
                  </a:solidFill>
                </a:uFill>
                <a:latin typeface="Gill Sans MT"/>
              </a:rPr>
              <a:t>Physics</a:t>
            </a:r>
            <a:endParaRPr lang="en-US" sz="1800" spc="-1" strike="noStrike">
              <a:solidFill>
                <a:srgbClr val="000000"/>
              </a:solidFill>
              <a:uFill>
                <a:solidFill>
                  <a:srgbClr val="ffffff"/>
                </a:solidFill>
              </a:uFill>
              <a:latin typeface="Arial"/>
            </a:endParaRPr>
          </a:p>
        </p:txBody>
      </p:sp>
      <p:sp>
        <p:nvSpPr>
          <p:cNvPr id="836" name="CustomShape 15"/>
          <p:cNvSpPr/>
          <p:nvPr/>
        </p:nvSpPr>
        <p:spPr>
          <a:xfrm>
            <a:off x="3974760" y="5631480"/>
            <a:ext cx="2852640" cy="456120"/>
          </a:xfrm>
          <a:prstGeom prst="rect">
            <a:avLst/>
          </a:prstGeom>
          <a:solidFill>
            <a:schemeClr val="accent3">
              <a:lumMod val="20000"/>
              <a:lumOff val="80000"/>
            </a:schemeClr>
          </a:solidFill>
          <a:ln>
            <a:noFill/>
          </a:ln>
        </p:spPr>
        <p:style>
          <a:lnRef idx="0"/>
          <a:fillRef idx="0"/>
          <a:effectRef idx="0"/>
          <a:fontRef idx="minor"/>
        </p:style>
        <p:txBody>
          <a:bodyPr wrap="none" lIns="90000" rIns="90000" tIns="45000" bIns="45000"/>
          <a:p>
            <a:pPr>
              <a:lnSpc>
                <a:spcPct val="100000"/>
              </a:lnSpc>
            </a:pPr>
            <a:r>
              <a:rPr lang="en-US" sz="2400" spc="-1" strike="noStrike">
                <a:solidFill>
                  <a:srgbClr val="000000"/>
                </a:solidFill>
                <a:uFill>
                  <a:solidFill>
                    <a:srgbClr val="ffffff"/>
                  </a:solidFill>
                </a:uFill>
                <a:latin typeface="Gill Sans MT"/>
              </a:rPr>
              <a:t>Manufacturability</a:t>
            </a:r>
            <a:endParaRPr lang="en-US" sz="1800" spc="-1" strike="noStrike">
              <a:solidFill>
                <a:srgbClr val="000000"/>
              </a:solidFill>
              <a:uFill>
                <a:solidFill>
                  <a:srgbClr val="ffffff"/>
                </a:solidFill>
              </a:uFill>
              <a:latin typeface="Arial"/>
            </a:endParaRPr>
          </a:p>
        </p:txBody>
      </p:sp>
      <p:sp>
        <p:nvSpPr>
          <p:cNvPr id="837" name="CustomShape 16"/>
          <p:cNvSpPr/>
          <p:nvPr/>
        </p:nvSpPr>
        <p:spPr>
          <a:xfrm>
            <a:off x="6740640" y="5934600"/>
            <a:ext cx="1416960" cy="456120"/>
          </a:xfrm>
          <a:prstGeom prst="rect">
            <a:avLst/>
          </a:prstGeom>
          <a:solidFill>
            <a:schemeClr val="accent5">
              <a:lumMod val="20000"/>
              <a:lumOff val="80000"/>
            </a:schemeClr>
          </a:solidFill>
          <a:ln>
            <a:noFill/>
          </a:ln>
        </p:spPr>
        <p:style>
          <a:lnRef idx="0"/>
          <a:fillRef idx="0"/>
          <a:effectRef idx="0"/>
          <a:fontRef idx="minor"/>
        </p:style>
        <p:txBody>
          <a:bodyPr wrap="none" lIns="90000" rIns="90000" tIns="45000" bIns="45000"/>
          <a:p>
            <a:pPr>
              <a:lnSpc>
                <a:spcPct val="100000"/>
              </a:lnSpc>
            </a:pPr>
            <a:r>
              <a:rPr lang="en-US" sz="2400" spc="-1" strike="noStrike">
                <a:solidFill>
                  <a:srgbClr val="000000"/>
                </a:solidFill>
                <a:uFill>
                  <a:solidFill>
                    <a:srgbClr val="ffffff"/>
                  </a:solidFill>
                </a:uFill>
                <a:latin typeface="Gill Sans MT"/>
              </a:rPr>
              <a:t>Lifetime</a:t>
            </a:r>
            <a:endParaRPr lang="en-US" sz="1800" spc="-1" strike="noStrike">
              <a:solidFill>
                <a:srgbClr val="000000"/>
              </a:solidFill>
              <a:uFill>
                <a:solidFill>
                  <a:srgbClr val="ffffff"/>
                </a:solidFill>
              </a:uFill>
              <a:latin typeface="Arial"/>
            </a:endParaRPr>
          </a:p>
        </p:txBody>
      </p:sp>
      <p:sp>
        <p:nvSpPr>
          <p:cNvPr id="838" name="CustomShape 17"/>
          <p:cNvSpPr/>
          <p:nvPr/>
        </p:nvSpPr>
        <p:spPr>
          <a:xfrm>
            <a:off x="4928040" y="4911480"/>
            <a:ext cx="3733560" cy="456120"/>
          </a:xfrm>
          <a:prstGeom prst="rect">
            <a:avLst/>
          </a:prstGeom>
          <a:solidFill>
            <a:schemeClr val="accent6">
              <a:lumMod val="20000"/>
              <a:lumOff val="80000"/>
            </a:schemeClr>
          </a:solidFill>
          <a:ln>
            <a:noFill/>
          </a:ln>
        </p:spPr>
        <p:style>
          <a:lnRef idx="0"/>
          <a:fillRef idx="0"/>
          <a:effectRef idx="0"/>
          <a:fontRef idx="minor"/>
        </p:style>
        <p:txBody>
          <a:bodyPr wrap="none" lIns="90000" rIns="90000" tIns="45000" bIns="45000"/>
          <a:p>
            <a:pPr>
              <a:lnSpc>
                <a:spcPct val="100000"/>
              </a:lnSpc>
            </a:pPr>
            <a:r>
              <a:rPr lang="en-US" sz="2400" spc="-1" strike="noStrike">
                <a:solidFill>
                  <a:srgbClr val="000000"/>
                </a:solidFill>
                <a:uFill>
                  <a:solidFill>
                    <a:srgbClr val="ffffff"/>
                  </a:solidFill>
                </a:uFill>
                <a:latin typeface="Gill Sans MT"/>
              </a:rPr>
              <a:t>Operation environment</a:t>
            </a:r>
            <a:endParaRPr lang="en-US" sz="1800" spc="-1" strike="noStrike">
              <a:solidFill>
                <a:srgbClr val="000000"/>
              </a:solidFill>
              <a:uFill>
                <a:solidFill>
                  <a:srgbClr val="ffffff"/>
                </a:solidFill>
              </a:uFill>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39"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Key Wording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840" name="TextShape 2"/>
          <p:cNvSpPr txBox="1"/>
          <p:nvPr/>
        </p:nvSpPr>
        <p:spPr>
          <a:xfrm>
            <a:off x="1763640" y="1989000"/>
            <a:ext cx="5688360" cy="3632760"/>
          </a:xfrm>
          <a:prstGeom prst="rect">
            <a:avLst/>
          </a:prstGeom>
          <a:noFill/>
          <a:ln>
            <a:noFill/>
          </a:ln>
        </p:spPr>
        <p:txBody>
          <a:bodyPr/>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MT"/>
              </a:rPr>
              <a:t>Detector Energy Resolution</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MT"/>
              </a:rPr>
              <a:t>Detector Spatial Resolution</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MT"/>
              </a:rPr>
              <a:t>Impact Parameter Resolution</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MT"/>
              </a:rPr>
              <a:t>Momentum Resolution</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MT"/>
              </a:rPr>
              <a:t>Response time</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MT"/>
              </a:rPr>
              <a:t>Detector Efficiency</a:t>
            </a:r>
            <a:endParaRPr lang="en-US" sz="3200" spc="-1" strike="noStrike">
              <a:solidFill>
                <a:srgbClr val="000000"/>
              </a:solidFill>
              <a:uFill>
                <a:solidFill>
                  <a:srgbClr val="ffffff"/>
                </a:solidFill>
              </a:uFill>
              <a:latin typeface="Gill Sans"/>
            </a:endParaRPr>
          </a:p>
        </p:txBody>
      </p:sp>
      <p:sp>
        <p:nvSpPr>
          <p:cNvPr id="841"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42"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843" name="TextShape 5"/>
          <p:cNvSpPr txBox="1"/>
          <p:nvPr/>
        </p:nvSpPr>
        <p:spPr>
          <a:xfrm>
            <a:off x="6553080" y="6520320"/>
            <a:ext cx="2133360" cy="364680"/>
          </a:xfrm>
          <a:prstGeom prst="rect">
            <a:avLst/>
          </a:prstGeom>
          <a:noFill/>
          <a:ln>
            <a:noFill/>
          </a:ln>
        </p:spPr>
        <p:txBody>
          <a:bodyPr anchor="ctr"/>
          <a:p>
            <a:pPr algn="r">
              <a:lnSpc>
                <a:spcPct val="100000"/>
              </a:lnSpc>
            </a:pPr>
            <a:fld id="{5C3B87A8-67B7-4F30-ADDF-5A287C5C4E6D}"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4"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845" name="Picture 8" descr=""/>
          <p:cNvPicPr/>
          <p:nvPr/>
        </p:nvPicPr>
        <p:blipFill>
          <a:blip r:embed="rId1"/>
          <a:stretch/>
        </p:blipFill>
        <p:spPr>
          <a:xfrm>
            <a:off x="56880" y="764640"/>
            <a:ext cx="9123480" cy="5863680"/>
          </a:xfrm>
          <a:prstGeom prst="rect">
            <a:avLst/>
          </a:prstGeom>
          <a:ln>
            <a:noFill/>
          </a:ln>
        </p:spPr>
      </p:pic>
      <p:sp>
        <p:nvSpPr>
          <p:cNvPr id="846" name="TextShape 2"/>
          <p:cNvSpPr txBox="1"/>
          <p:nvPr/>
        </p:nvSpPr>
        <p:spPr>
          <a:xfrm>
            <a:off x="457200" y="334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ATLAS Detector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847"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48" name="TextShape 4"/>
          <p:cNvSpPr txBox="1"/>
          <p:nvPr/>
        </p:nvSpPr>
        <p:spPr>
          <a:xfrm>
            <a:off x="6553080" y="6520320"/>
            <a:ext cx="2133360" cy="364680"/>
          </a:xfrm>
          <a:prstGeom prst="rect">
            <a:avLst/>
          </a:prstGeom>
          <a:noFill/>
          <a:ln>
            <a:noFill/>
          </a:ln>
        </p:spPr>
        <p:txBody>
          <a:bodyPr anchor="ctr"/>
          <a:p>
            <a:pPr algn="r">
              <a:lnSpc>
                <a:spcPct val="100000"/>
              </a:lnSpc>
            </a:pPr>
            <a:fld id="{88EF5A3D-19D7-4A45-A650-9AB461AB59A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07"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Lecture’s Perspective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508" name="TextShape 2"/>
          <p:cNvSpPr txBox="1"/>
          <p:nvPr/>
        </p:nvSpPr>
        <p:spPr>
          <a:xfrm>
            <a:off x="457200" y="1700640"/>
            <a:ext cx="8229240" cy="4536000"/>
          </a:xfrm>
          <a:prstGeom prst="rect">
            <a:avLst/>
          </a:prstGeom>
          <a:noFill/>
          <a:ln>
            <a:noFill/>
          </a:ln>
        </p:spPr>
        <p:txBody>
          <a:bodyPr/>
          <a:p>
            <a:pPr marL="342720" indent="-342360">
              <a:lnSpc>
                <a:spcPct val="100000"/>
              </a:lnSpc>
              <a:buClr>
                <a:srgbClr val="800000"/>
              </a:buClr>
              <a:buFont typeface="Arial"/>
              <a:buChar char="•"/>
            </a:pPr>
            <a:r>
              <a:rPr lang="en-US" sz="2400" spc="-1" strike="noStrike">
                <a:solidFill>
                  <a:srgbClr val="800000"/>
                </a:solidFill>
                <a:uFill>
                  <a:solidFill>
                    <a:srgbClr val="ffffff"/>
                  </a:solidFill>
                </a:uFill>
                <a:latin typeface="Gill Sans"/>
              </a:rPr>
              <a:t>Detector Technologies</a:t>
            </a:r>
            <a:endParaRPr lang="en-US" sz="3200" spc="-1" strike="noStrike">
              <a:solidFill>
                <a:srgbClr val="000000"/>
              </a:solidFill>
              <a:uFill>
                <a:solidFill>
                  <a:srgbClr val="ffffff"/>
                </a:solidFill>
              </a:uFill>
              <a:latin typeface="Gill Sans"/>
            </a:endParaRPr>
          </a:p>
          <a:p>
            <a:pPr marL="342720" indent="-342360">
              <a:lnSpc>
                <a:spcPct val="100000"/>
              </a:lnSpc>
              <a:buClr>
                <a:srgbClr val="800000"/>
              </a:buClr>
              <a:buFont typeface="Arial"/>
              <a:buChar char="•"/>
            </a:pPr>
            <a:r>
              <a:rPr lang="en-US" sz="2400" spc="-1" strike="noStrike">
                <a:solidFill>
                  <a:srgbClr val="800000"/>
                </a:solidFill>
                <a:uFill>
                  <a:solidFill>
                    <a:srgbClr val="ffffff"/>
                  </a:solidFill>
                </a:uFill>
                <a:latin typeface="Gill Sans"/>
              </a:rPr>
              <a:t>How detectors are designed and used in HEP experiments, taking into account system aspects</a:t>
            </a:r>
            <a:endParaRPr lang="en-US" sz="3200" spc="-1" strike="noStrike">
              <a:solidFill>
                <a:srgbClr val="000000"/>
              </a:solidFill>
              <a:uFill>
                <a:solidFill>
                  <a:srgbClr val="ffffff"/>
                </a:solidFill>
              </a:uFill>
              <a:latin typeface="Gill Sans"/>
            </a:endParaRPr>
          </a:p>
          <a:p>
            <a:pPr marL="342720" indent="-342360">
              <a:lnSpc>
                <a:spcPct val="100000"/>
              </a:lnSpc>
              <a:buClr>
                <a:srgbClr val="800000"/>
              </a:buClr>
              <a:buFont typeface="Arial"/>
              <a:buChar char="•"/>
            </a:pPr>
            <a:r>
              <a:rPr lang="en-US" sz="2400" spc="-1" strike="noStrike">
                <a:solidFill>
                  <a:srgbClr val="800000"/>
                </a:solidFill>
                <a:uFill>
                  <a:solidFill>
                    <a:srgbClr val="ffffff"/>
                  </a:solidFill>
                </a:uFill>
                <a:latin typeface="Gill Sans"/>
              </a:rPr>
              <a:t>R&amp;D trends, Future detectors</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400" spc="-1" strike="noStrike">
                <a:solidFill>
                  <a:srgbClr val="000000"/>
                </a:solidFill>
                <a:uFill>
                  <a:solidFill>
                    <a:srgbClr val="ffffff"/>
                  </a:solidFill>
                </a:uFill>
                <a:latin typeface="Gill Sans"/>
              </a:rPr>
              <a:t>For an in-depth, more academic exposure please see:</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b="1" lang="en-US" sz="2400" spc="-1" strike="noStrike">
                <a:solidFill>
                  <a:srgbClr val="000000"/>
                </a:solidFill>
                <a:uFill>
                  <a:solidFill>
                    <a:srgbClr val="ffffff"/>
                  </a:solidFill>
                </a:uFill>
                <a:latin typeface="Gill Sans"/>
              </a:rPr>
              <a:t>Semiconductor Radiation Detectors </a:t>
            </a:r>
            <a:r>
              <a:rPr lang="en-US" sz="2400" spc="-1" strike="noStrike">
                <a:solidFill>
                  <a:srgbClr val="000000"/>
                </a:solidFill>
                <a:uFill>
                  <a:solidFill>
                    <a:srgbClr val="ffffff"/>
                  </a:solidFill>
                </a:uFill>
                <a:latin typeface="Gill Sans"/>
              </a:rPr>
              <a:t>- Device Physics, G.Lutz, Springer</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b="1" lang="en-US" sz="2400" spc="-1" strike="noStrike">
                <a:solidFill>
                  <a:srgbClr val="000000"/>
                </a:solidFill>
                <a:uFill>
                  <a:solidFill>
                    <a:srgbClr val="ffffff"/>
                  </a:solidFill>
                </a:uFill>
                <a:latin typeface="Gill Sans"/>
              </a:rPr>
              <a:t>Gaseous Radiation Detectors</a:t>
            </a:r>
            <a:r>
              <a:rPr lang="en-US" sz="2400" spc="-1" strike="noStrike">
                <a:solidFill>
                  <a:srgbClr val="000000"/>
                </a:solidFill>
                <a:uFill>
                  <a:solidFill>
                    <a:srgbClr val="ffffff"/>
                  </a:solidFill>
                </a:uFill>
                <a:latin typeface="Gill Sans"/>
              </a:rPr>
              <a:t>, F.Sauli, Cambridge University Press, 2014</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b="1" lang="en-US" sz="2400" spc="-1" strike="noStrike">
                <a:solidFill>
                  <a:srgbClr val="000000"/>
                </a:solidFill>
                <a:uFill>
                  <a:solidFill>
                    <a:srgbClr val="ffffff"/>
                  </a:solidFill>
                </a:uFill>
                <a:latin typeface="Gill Sans"/>
              </a:rPr>
              <a:t>Calorimetry</a:t>
            </a:r>
            <a:r>
              <a:rPr lang="en-US" sz="2400" spc="-1" strike="noStrike">
                <a:solidFill>
                  <a:srgbClr val="000000"/>
                </a:solidFill>
                <a:uFill>
                  <a:solidFill>
                    <a:srgbClr val="ffffff"/>
                  </a:solidFill>
                </a:uFill>
                <a:latin typeface="Gill Sans"/>
              </a:rPr>
              <a:t>, R. Wigmans, Oxford Science Publications, 2000</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400" spc="-1" strike="noStrike">
                <a:solidFill>
                  <a:srgbClr val="000000"/>
                </a:solidFill>
                <a:uFill>
                  <a:solidFill>
                    <a:srgbClr val="ffffff"/>
                  </a:solidFill>
                </a:uFill>
                <a:latin typeface="Gill Sans"/>
              </a:rPr>
              <a:t>…</a:t>
            </a:r>
            <a:r>
              <a:rPr lang="en-US" sz="2400" spc="-1" strike="noStrike">
                <a:solidFill>
                  <a:srgbClr val="000000"/>
                </a:solidFill>
                <a:uFill>
                  <a:solidFill>
                    <a:srgbClr val="ffffff"/>
                  </a:solidFill>
                </a:uFill>
                <a:latin typeface="Gill Sans"/>
              </a:rPr>
              <a:t>and detector lectures of last year’s school (benasque.org)</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509"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10"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11" name="TextShape 5"/>
          <p:cNvSpPr txBox="1"/>
          <p:nvPr/>
        </p:nvSpPr>
        <p:spPr>
          <a:xfrm>
            <a:off x="6553080" y="6520320"/>
            <a:ext cx="2133360" cy="364680"/>
          </a:xfrm>
          <a:prstGeom prst="rect">
            <a:avLst/>
          </a:prstGeom>
          <a:noFill/>
          <a:ln>
            <a:noFill/>
          </a:ln>
        </p:spPr>
        <p:txBody>
          <a:bodyPr anchor="ctr"/>
          <a:p>
            <a:pPr algn="r">
              <a:lnSpc>
                <a:spcPct val="100000"/>
              </a:lnSpc>
            </a:pPr>
            <a:fld id="{12B7A2FB-ADF7-43E9-88C0-A1544732B604}"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9"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850" name="Picture 9" descr=""/>
          <p:cNvPicPr/>
          <p:nvPr/>
        </p:nvPicPr>
        <p:blipFill>
          <a:blip r:embed="rId1"/>
          <a:stretch/>
        </p:blipFill>
        <p:spPr>
          <a:xfrm>
            <a:off x="36360" y="65880"/>
            <a:ext cx="9143640" cy="6459120"/>
          </a:xfrm>
          <a:prstGeom prst="rect">
            <a:avLst/>
          </a:prstGeom>
          <a:ln>
            <a:noFill/>
          </a:ln>
        </p:spPr>
      </p:pic>
      <p:sp>
        <p:nvSpPr>
          <p:cNvPr id="851" name="TextShape 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52" name="TextShape 3"/>
          <p:cNvSpPr txBox="1"/>
          <p:nvPr/>
        </p:nvSpPr>
        <p:spPr>
          <a:xfrm>
            <a:off x="6553080" y="6520320"/>
            <a:ext cx="2133360" cy="364680"/>
          </a:xfrm>
          <a:prstGeom prst="rect">
            <a:avLst/>
          </a:prstGeom>
          <a:noFill/>
          <a:ln>
            <a:noFill/>
          </a:ln>
        </p:spPr>
        <p:txBody>
          <a:bodyPr anchor="ctr"/>
          <a:p>
            <a:pPr algn="r">
              <a:lnSpc>
                <a:spcPct val="100000"/>
              </a:lnSpc>
            </a:pPr>
            <a:fld id="{EC89AAFA-E886-43D7-AAAC-5CD56F2906C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53" name="TextShape 1"/>
          <p:cNvSpPr txBox="1"/>
          <p:nvPr/>
        </p:nvSpPr>
        <p:spPr>
          <a:xfrm>
            <a:off x="179640" y="-2736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Trackers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854"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855" name="Picture 6" descr=""/>
          <p:cNvPicPr/>
          <p:nvPr/>
        </p:nvPicPr>
        <p:blipFill>
          <a:blip r:embed="rId1"/>
          <a:stretch/>
        </p:blipFill>
        <p:spPr>
          <a:xfrm>
            <a:off x="6157440" y="4371120"/>
            <a:ext cx="2950920" cy="2441880"/>
          </a:xfrm>
          <a:prstGeom prst="rect">
            <a:avLst/>
          </a:prstGeom>
          <a:ln>
            <a:noFill/>
          </a:ln>
        </p:spPr>
      </p:pic>
      <p:sp>
        <p:nvSpPr>
          <p:cNvPr id="856" name="CustomShape 3"/>
          <p:cNvSpPr/>
          <p:nvPr/>
        </p:nvSpPr>
        <p:spPr>
          <a:xfrm>
            <a:off x="457200" y="5089680"/>
            <a:ext cx="5338440" cy="1737000"/>
          </a:xfrm>
          <a:prstGeom prst="rect">
            <a:avLst/>
          </a:prstGeom>
          <a:noFill/>
          <a:ln>
            <a:noFill/>
          </a:ln>
        </p:spPr>
        <p:style>
          <a:lnRef idx="0"/>
          <a:fillRef idx="0"/>
          <a:effectRef idx="0"/>
          <a:fontRef idx="minor"/>
        </p:style>
        <p:txBody>
          <a:bodyPr/>
          <a:p>
            <a:pPr>
              <a:lnSpc>
                <a:spcPct val="100000"/>
              </a:lnSpc>
            </a:pPr>
            <a:r>
              <a:rPr b="1" lang="en-US" sz="1800" spc="-1" strike="noStrike">
                <a:solidFill>
                  <a:srgbClr val="800000"/>
                </a:solidFill>
                <a:uFill>
                  <a:solidFill>
                    <a:srgbClr val="ffffff"/>
                  </a:solidFill>
                </a:uFill>
                <a:latin typeface="Gill Sans"/>
              </a:rPr>
              <a:t>Want a compact detector, inside a magnetic field, to register as many hits as possible but light to minimise interactions of charged (and neutral) particles before they reach the calorimeter systems</a:t>
            </a:r>
            <a:endParaRPr lang="en-US" sz="1800" spc="-1" strike="noStrike">
              <a:solidFill>
                <a:srgbClr val="000000"/>
              </a:solidFill>
              <a:uFill>
                <a:solidFill>
                  <a:srgbClr val="ffffff"/>
                </a:solidFill>
              </a:uFill>
              <a:latin typeface="Arial"/>
            </a:endParaRPr>
          </a:p>
        </p:txBody>
      </p:sp>
      <p:sp>
        <p:nvSpPr>
          <p:cNvPr id="857" name="TextShape 4"/>
          <p:cNvSpPr txBox="1"/>
          <p:nvPr/>
        </p:nvSpPr>
        <p:spPr>
          <a:xfrm>
            <a:off x="448200" y="1280160"/>
            <a:ext cx="8362800" cy="3804480"/>
          </a:xfrm>
          <a:prstGeom prst="rect">
            <a:avLst/>
          </a:prstGeom>
          <a:noFill/>
          <a:ln>
            <a:noFill/>
          </a:ln>
        </p:spPr>
        <p:txBody>
          <a:bodyPr/>
          <a:p>
            <a:pPr marL="342720" indent="-342360">
              <a:lnSpc>
                <a:spcPct val="100000"/>
              </a:lnSpc>
              <a:buClr>
                <a:srgbClr val="000000"/>
              </a:buClr>
              <a:buFont typeface="Arial"/>
              <a:buChar char="•"/>
            </a:pPr>
            <a:r>
              <a:rPr b="1" lang="en-US" sz="2000" spc="-1" strike="noStrike">
                <a:solidFill>
                  <a:srgbClr val="000000"/>
                </a:solidFill>
                <a:uFill>
                  <a:solidFill>
                    <a:srgbClr val="ffffff"/>
                  </a:solidFill>
                </a:uFill>
                <a:latin typeface="Gill Sans"/>
              </a:rPr>
              <a:t>Measure charged particles as they emerge from the interaction point, disturbing them as little as possible</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Measure the </a:t>
            </a:r>
            <a:r>
              <a:rPr lang="en-US" sz="2000" spc="-1" strike="noStrike" u="sng">
                <a:solidFill>
                  <a:srgbClr val="000000"/>
                </a:solidFill>
                <a:uFill>
                  <a:solidFill>
                    <a:srgbClr val="ffffff"/>
                  </a:solidFill>
                </a:uFill>
                <a:latin typeface="Gill Sans"/>
              </a:rPr>
              <a:t>trajectory</a:t>
            </a:r>
            <a:r>
              <a:rPr lang="en-US" sz="2000" spc="-1" strike="noStrike">
                <a:solidFill>
                  <a:srgbClr val="000000"/>
                </a:solidFill>
                <a:uFill>
                  <a:solidFill>
                    <a:srgbClr val="ffffff"/>
                  </a:solidFill>
                </a:uFill>
                <a:latin typeface="Gill Sans"/>
              </a:rPr>
              <a:t> of charged particles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Measure several points (hits) along the track and fit curves to the hits (helix, straight line)</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Determine their </a:t>
            </a:r>
            <a:r>
              <a:rPr lang="en-US" sz="2000" spc="-1" strike="noStrike" u="sng">
                <a:solidFill>
                  <a:srgbClr val="000000"/>
                </a:solidFill>
                <a:uFill>
                  <a:solidFill>
                    <a:srgbClr val="ffffff"/>
                  </a:solidFill>
                </a:uFill>
                <a:latin typeface="Gill Sans"/>
              </a:rPr>
              <a:t>momentum</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From their curvature in a magnetic field</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u="sng">
                <a:solidFill>
                  <a:srgbClr val="000000"/>
                </a:solidFill>
                <a:uFill>
                  <a:solidFill>
                    <a:srgbClr val="ffffff"/>
                  </a:solidFill>
                </a:uFill>
                <a:latin typeface="Gill Sans"/>
              </a:rPr>
              <a:t>Extrapolate back </a:t>
            </a:r>
            <a:r>
              <a:rPr lang="en-US" sz="2000" spc="-1" strike="noStrike">
                <a:solidFill>
                  <a:srgbClr val="000000"/>
                </a:solidFill>
                <a:uFill>
                  <a:solidFill>
                    <a:srgbClr val="ffffff"/>
                  </a:solidFill>
                </a:uFill>
                <a:latin typeface="Gill Sans"/>
              </a:rPr>
              <a:t>to the point of origin</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Reconstruct vertices</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Reconstruct </a:t>
            </a:r>
            <a:r>
              <a:rPr lang="en-US" sz="2000" spc="-1" strike="noStrike" u="sng">
                <a:solidFill>
                  <a:srgbClr val="000000"/>
                </a:solidFill>
                <a:uFill>
                  <a:solidFill>
                    <a:srgbClr val="ffffff"/>
                  </a:solidFill>
                </a:uFill>
                <a:latin typeface="Gill Sans"/>
              </a:rPr>
              <a:t>secondary vertices</a:t>
            </a:r>
            <a:endParaRPr lang="en-US" sz="3200" spc="-1" strike="noStrike">
              <a:solidFill>
                <a:srgbClr val="000000"/>
              </a:solidFill>
              <a:uFill>
                <a:solidFill>
                  <a:srgbClr val="ffffff"/>
                </a:solidFill>
              </a:uFill>
              <a:latin typeface="Gill Sans"/>
            </a:endParaRPr>
          </a:p>
          <a:p>
            <a:pPr lvl="2" marL="743040" indent="-342360">
              <a:lnSpc>
                <a:spcPct val="100000"/>
              </a:lnSpc>
              <a:buClr>
                <a:srgbClr val="000000"/>
              </a:buClr>
              <a:buFont typeface="Arial"/>
              <a:buChar char="•"/>
            </a:pPr>
            <a:r>
              <a:rPr lang="en-US" sz="1600" spc="-1" strike="noStrike">
                <a:solidFill>
                  <a:srgbClr val="000000"/>
                </a:solidFill>
                <a:uFill>
                  <a:solidFill>
                    <a:srgbClr val="ffffff"/>
                  </a:solidFill>
                </a:uFill>
                <a:latin typeface="Gill Sans"/>
              </a:rPr>
              <a:t>Long-lived particles have a measurable displacement between primary vertex and decay</a:t>
            </a:r>
            <a:endParaRPr lang="en-US" sz="20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u="sng">
                <a:solidFill>
                  <a:srgbClr val="000000"/>
                </a:solidFill>
                <a:uFill>
                  <a:solidFill>
                    <a:srgbClr val="ffffff"/>
                  </a:solidFill>
                </a:uFill>
                <a:latin typeface="Gill Sans"/>
              </a:rPr>
              <a:t>Match tracks </a:t>
            </a:r>
            <a:r>
              <a:rPr lang="en-US" sz="2000" spc="-1" strike="noStrike">
                <a:solidFill>
                  <a:srgbClr val="000000"/>
                </a:solidFill>
                <a:uFill>
                  <a:solidFill>
                    <a:srgbClr val="ffffff"/>
                  </a:solidFill>
                </a:uFill>
                <a:latin typeface="Gill Sans"/>
              </a:rPr>
              <a:t>with showers in the calorimeters or tracks in the muon systems</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Trackers also contribute to </a:t>
            </a:r>
            <a:r>
              <a:rPr lang="en-US" sz="2000" spc="-1" strike="noStrike" u="sng">
                <a:solidFill>
                  <a:srgbClr val="000000"/>
                </a:solidFill>
                <a:uFill>
                  <a:solidFill>
                    <a:srgbClr val="ffffff"/>
                  </a:solidFill>
                </a:uFill>
                <a:latin typeface="Gill Sans"/>
              </a:rPr>
              <a:t>particle identification </a:t>
            </a:r>
            <a:r>
              <a:rPr lang="en-US" sz="2000" spc="-1" strike="noStrike">
                <a:solidFill>
                  <a:srgbClr val="000000"/>
                </a:solidFill>
                <a:uFill>
                  <a:solidFill>
                    <a:srgbClr val="ffffff"/>
                  </a:solidFill>
                </a:uFill>
                <a:latin typeface="Gill Sans"/>
              </a:rPr>
              <a:t>(PID)</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Measuring rate of energy loss (dE/dx) in the tracker</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Using dedicated detectors to distinguish different particle types (TR, TOF, RICH)</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858"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59" name="TextShape 6"/>
          <p:cNvSpPr txBox="1"/>
          <p:nvPr/>
        </p:nvSpPr>
        <p:spPr>
          <a:xfrm>
            <a:off x="6553080" y="6520320"/>
            <a:ext cx="2133360" cy="364680"/>
          </a:xfrm>
          <a:prstGeom prst="rect">
            <a:avLst/>
          </a:prstGeom>
          <a:noFill/>
          <a:ln>
            <a:noFill/>
          </a:ln>
        </p:spPr>
        <p:txBody>
          <a:bodyPr anchor="ctr"/>
          <a:p>
            <a:pPr algn="r">
              <a:lnSpc>
                <a:spcPct val="100000"/>
              </a:lnSpc>
            </a:pPr>
            <a:fld id="{B45A520B-30CD-4FA9-BB11-402ECBC75BF1}"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60" name="Picture 6" descr=""/>
          <p:cNvPicPr/>
          <p:nvPr/>
        </p:nvPicPr>
        <p:blipFill>
          <a:blip r:embed="rId1"/>
          <a:stretch/>
        </p:blipFill>
        <p:spPr>
          <a:xfrm>
            <a:off x="0" y="1438200"/>
            <a:ext cx="3359880" cy="2159640"/>
          </a:xfrm>
          <a:prstGeom prst="rect">
            <a:avLst/>
          </a:prstGeom>
          <a:ln>
            <a:noFill/>
          </a:ln>
        </p:spPr>
      </p:pic>
      <p:sp>
        <p:nvSpPr>
          <p:cNvPr id="861"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Gill Sans"/>
              </a:rPr>
              <a:t>• </a:t>
            </a:r>
            <a:r>
              <a:rPr b="1" lang="en-US" sz="4400" spc="-1" strike="noStrike">
                <a:solidFill>
                  <a:srgbClr val="000000"/>
                </a:solidFill>
                <a:uFill>
                  <a:solidFill>
                    <a:srgbClr val="ffffff"/>
                  </a:solidFill>
                </a:uFill>
                <a:latin typeface="Gill Sans"/>
              </a:rPr>
              <a:t>ATLAS Tracker </a:t>
            </a:r>
            <a:r>
              <a:rPr b="1" lang="en-US" sz="4400" spc="-1" strike="noStrike">
                <a:solidFill>
                  <a:srgbClr val="c0504d"/>
                </a:solidFill>
                <a:uFill>
                  <a:solidFill>
                    <a:srgbClr val="ffffff"/>
                  </a:solidFill>
                </a:uFill>
                <a:latin typeface="Gill Sans"/>
              </a:rPr>
              <a:t>•</a:t>
            </a:r>
            <a:endParaRPr lang="en-US" sz="1800" spc="-1" strike="noStrike">
              <a:solidFill>
                <a:srgbClr val="000000"/>
              </a:solidFill>
              <a:uFill>
                <a:solidFill>
                  <a:srgbClr val="ffffff"/>
                </a:solidFill>
              </a:uFill>
              <a:latin typeface="Calibri"/>
            </a:endParaRPr>
          </a:p>
        </p:txBody>
      </p:sp>
      <p:sp>
        <p:nvSpPr>
          <p:cNvPr id="862"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863" name="Picture 7" descr=""/>
          <p:cNvPicPr/>
          <p:nvPr/>
        </p:nvPicPr>
        <p:blipFill>
          <a:blip r:embed="rId2"/>
          <a:stretch/>
        </p:blipFill>
        <p:spPr>
          <a:xfrm>
            <a:off x="2843640" y="2555640"/>
            <a:ext cx="5842800" cy="3768480"/>
          </a:xfrm>
          <a:prstGeom prst="rect">
            <a:avLst/>
          </a:prstGeom>
          <a:ln>
            <a:noFill/>
          </a:ln>
        </p:spPr>
      </p:pic>
      <p:sp>
        <p:nvSpPr>
          <p:cNvPr id="864" name="Line 3"/>
          <p:cNvSpPr/>
          <p:nvPr/>
        </p:nvSpPr>
        <p:spPr>
          <a:xfrm>
            <a:off x="1835640" y="2535120"/>
            <a:ext cx="2088000" cy="74952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865" name="Line 4"/>
          <p:cNvSpPr/>
          <p:nvPr/>
        </p:nvSpPr>
        <p:spPr>
          <a:xfrm>
            <a:off x="2123640" y="2492640"/>
            <a:ext cx="5616360" cy="57600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866" name="CustomShape 5"/>
          <p:cNvSpPr/>
          <p:nvPr/>
        </p:nvSpPr>
        <p:spPr>
          <a:xfrm>
            <a:off x="5005440" y="2914920"/>
            <a:ext cx="630360" cy="304920"/>
          </a:xfrm>
          <a:prstGeom prst="rect">
            <a:avLst/>
          </a:prstGeom>
          <a:solidFill>
            <a:schemeClr val="bg1"/>
          </a:solidFill>
          <a:ln>
            <a:noFill/>
          </a:ln>
        </p:spPr>
        <p:style>
          <a:lnRef idx="0"/>
          <a:fillRef idx="0"/>
          <a:effectRef idx="0"/>
          <a:fontRef idx="minor"/>
        </p:style>
        <p:txBody>
          <a:bodyPr wrap="none"/>
          <a:p>
            <a:pPr>
              <a:lnSpc>
                <a:spcPct val="100000"/>
              </a:lnSpc>
            </a:pPr>
            <a:r>
              <a:rPr lang="en-US" sz="1400" spc="-1" strike="noStrike">
                <a:solidFill>
                  <a:srgbClr val="000000"/>
                </a:solidFill>
                <a:uFill>
                  <a:solidFill>
                    <a:srgbClr val="ffffff"/>
                  </a:solidFill>
                </a:uFill>
                <a:latin typeface="Arial"/>
                <a:ea typeface="ＭＳ Ｐゴシック"/>
              </a:rPr>
              <a:t>6.2 m</a:t>
            </a:r>
            <a:endParaRPr lang="en-US" sz="1800" spc="-1" strike="noStrike">
              <a:solidFill>
                <a:srgbClr val="000000"/>
              </a:solidFill>
              <a:uFill>
                <a:solidFill>
                  <a:srgbClr val="ffffff"/>
                </a:solidFill>
              </a:uFill>
              <a:latin typeface="Arial"/>
            </a:endParaRPr>
          </a:p>
        </p:txBody>
      </p:sp>
      <p:sp>
        <p:nvSpPr>
          <p:cNvPr id="867" name="CustomShape 6"/>
          <p:cNvSpPr/>
          <p:nvPr/>
        </p:nvSpPr>
        <p:spPr>
          <a:xfrm>
            <a:off x="2410920" y="4797000"/>
            <a:ext cx="63036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000000"/>
                </a:solidFill>
                <a:uFill>
                  <a:solidFill>
                    <a:srgbClr val="ffffff"/>
                  </a:solidFill>
                </a:uFill>
                <a:latin typeface="Arial"/>
                <a:ea typeface="ＭＳ Ｐゴシック"/>
              </a:rPr>
              <a:t>2.1 m</a:t>
            </a:r>
            <a:endParaRPr lang="en-US" sz="1800" spc="-1" strike="noStrike">
              <a:solidFill>
                <a:srgbClr val="000000"/>
              </a:solidFill>
              <a:uFill>
                <a:solidFill>
                  <a:srgbClr val="ffffff"/>
                </a:solidFill>
              </a:uFill>
              <a:latin typeface="Arial"/>
            </a:endParaRPr>
          </a:p>
        </p:txBody>
      </p:sp>
      <p:sp>
        <p:nvSpPr>
          <p:cNvPr id="868" name="CustomShape 7"/>
          <p:cNvSpPr/>
          <p:nvPr/>
        </p:nvSpPr>
        <p:spPr>
          <a:xfrm>
            <a:off x="6024960" y="5301360"/>
            <a:ext cx="71136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000000"/>
                </a:solidFill>
                <a:uFill>
                  <a:solidFill>
                    <a:srgbClr val="ffffff"/>
                  </a:solidFill>
                </a:uFill>
                <a:latin typeface="Gill Sans"/>
                <a:ea typeface="ＭＳ Ｐゴシック"/>
              </a:rPr>
              <a:t>Barrel</a:t>
            </a:r>
            <a:endParaRPr lang="en-US" sz="1800" spc="-1" strike="noStrike">
              <a:solidFill>
                <a:srgbClr val="000000"/>
              </a:solidFill>
              <a:uFill>
                <a:solidFill>
                  <a:srgbClr val="ffffff"/>
                </a:solidFill>
              </a:uFill>
              <a:latin typeface="Arial"/>
            </a:endParaRPr>
          </a:p>
        </p:txBody>
      </p:sp>
      <p:sp>
        <p:nvSpPr>
          <p:cNvPr id="869" name="CustomShape 8"/>
          <p:cNvSpPr/>
          <p:nvPr/>
        </p:nvSpPr>
        <p:spPr>
          <a:xfrm>
            <a:off x="4501080" y="5661360"/>
            <a:ext cx="84096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000000"/>
                </a:solidFill>
                <a:uFill>
                  <a:solidFill>
                    <a:srgbClr val="ffffff"/>
                  </a:solidFill>
                </a:uFill>
                <a:latin typeface="Gill Sans"/>
                <a:ea typeface="ＭＳ Ｐゴシック"/>
              </a:rPr>
              <a:t>Endcap</a:t>
            </a:r>
            <a:endParaRPr lang="en-US" sz="1800" spc="-1" strike="noStrike">
              <a:solidFill>
                <a:srgbClr val="000000"/>
              </a:solidFill>
              <a:uFill>
                <a:solidFill>
                  <a:srgbClr val="ffffff"/>
                </a:solidFill>
              </a:uFill>
              <a:latin typeface="Arial"/>
            </a:endParaRPr>
          </a:p>
        </p:txBody>
      </p:sp>
      <p:sp>
        <p:nvSpPr>
          <p:cNvPr id="870" name="CustomShape 9"/>
          <p:cNvSpPr/>
          <p:nvPr/>
        </p:nvSpPr>
        <p:spPr>
          <a:xfrm>
            <a:off x="7164000" y="4869000"/>
            <a:ext cx="84096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000000"/>
                </a:solidFill>
                <a:uFill>
                  <a:solidFill>
                    <a:srgbClr val="ffffff"/>
                  </a:solidFill>
                </a:uFill>
                <a:latin typeface="Gill Sans"/>
                <a:ea typeface="ＭＳ Ｐゴシック"/>
              </a:rPr>
              <a:t>Endcap</a:t>
            </a:r>
            <a:endParaRPr lang="en-US" sz="1800" spc="-1" strike="noStrike">
              <a:solidFill>
                <a:srgbClr val="000000"/>
              </a:solidFill>
              <a:uFill>
                <a:solidFill>
                  <a:srgbClr val="ffffff"/>
                </a:solidFill>
              </a:uFill>
              <a:latin typeface="Arial"/>
            </a:endParaRPr>
          </a:p>
        </p:txBody>
      </p:sp>
      <p:sp>
        <p:nvSpPr>
          <p:cNvPr id="871" name="TextShape 10"/>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72" name="TextShape 11"/>
          <p:cNvSpPr txBox="1"/>
          <p:nvPr/>
        </p:nvSpPr>
        <p:spPr>
          <a:xfrm>
            <a:off x="6553080" y="6520320"/>
            <a:ext cx="2133360" cy="364680"/>
          </a:xfrm>
          <a:prstGeom prst="rect">
            <a:avLst/>
          </a:prstGeom>
          <a:noFill/>
          <a:ln>
            <a:noFill/>
          </a:ln>
        </p:spPr>
        <p:txBody>
          <a:bodyPr anchor="ctr"/>
          <a:p>
            <a:pPr algn="r">
              <a:lnSpc>
                <a:spcPct val="100000"/>
              </a:lnSpc>
            </a:pPr>
            <a:fld id="{715B5DDF-53CF-41FD-9D5D-A2A866EEFBB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73" name="TextShape 1"/>
          <p:cNvSpPr txBox="1"/>
          <p:nvPr/>
        </p:nvSpPr>
        <p:spPr>
          <a:xfrm>
            <a:off x="179640" y="44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ATLAS Tracker</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874"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875" name="Picture 9" descr=""/>
          <p:cNvPicPr/>
          <p:nvPr/>
        </p:nvPicPr>
        <p:blipFill>
          <a:blip r:embed="rId1"/>
          <a:stretch/>
        </p:blipFill>
        <p:spPr>
          <a:xfrm>
            <a:off x="2980080" y="1196640"/>
            <a:ext cx="5471640" cy="5218920"/>
          </a:xfrm>
          <a:prstGeom prst="rect">
            <a:avLst/>
          </a:prstGeom>
          <a:ln>
            <a:noFill/>
          </a:ln>
        </p:spPr>
      </p:pic>
      <p:sp>
        <p:nvSpPr>
          <p:cNvPr id="876" name="CustomShape 3"/>
          <p:cNvSpPr/>
          <p:nvPr/>
        </p:nvSpPr>
        <p:spPr>
          <a:xfrm>
            <a:off x="179640" y="2127960"/>
            <a:ext cx="2800440" cy="1065240"/>
          </a:xfrm>
          <a:prstGeom prst="rect">
            <a:avLst/>
          </a:prstGeom>
          <a:solidFill>
            <a:srgbClr val="ffffff"/>
          </a:solidFill>
          <a:ln>
            <a:noFill/>
          </a:ln>
        </p:spPr>
        <p:style>
          <a:lnRef idx="0"/>
          <a:fillRef idx="0"/>
          <a:effectRef idx="0"/>
          <a:fontRef idx="minor"/>
        </p:style>
        <p:txBody>
          <a:bodyPr/>
          <a:p>
            <a:pPr algn="r">
              <a:lnSpc>
                <a:spcPct val="100000"/>
              </a:lnSpc>
            </a:pPr>
            <a:r>
              <a:rPr b="1" lang="en-US" sz="1600" spc="-1" strike="noStrike">
                <a:solidFill>
                  <a:srgbClr val="e2d17f"/>
                </a:solidFill>
                <a:uFill>
                  <a:solidFill>
                    <a:srgbClr val="ffffff"/>
                  </a:solidFill>
                </a:uFill>
                <a:latin typeface="Gill Sans"/>
              </a:rPr>
              <a:t>TRT (Straws-Gas)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350 kchannels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36 track points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 </a:t>
            </a:r>
            <a:r>
              <a:rPr lang="en-US" sz="1600" spc="-1" strike="noStrike">
                <a:solidFill>
                  <a:srgbClr val="000000"/>
                </a:solidFill>
                <a:uFill>
                  <a:solidFill>
                    <a:srgbClr val="ffffff"/>
                  </a:solidFill>
                </a:uFill>
                <a:latin typeface="Gill Sans"/>
              </a:rPr>
              <a:t>~130 </a:t>
            </a:r>
            <a:r>
              <a:rPr lang="en-US" sz="1600" spc="-1" strike="noStrike">
                <a:solidFill>
                  <a:srgbClr val="000000"/>
                </a:solidFill>
                <a:uFill>
                  <a:solidFill>
                    <a:srgbClr val="ffffff"/>
                  </a:solidFill>
                </a:uFill>
                <a:latin typeface="Symbol"/>
              </a:rPr>
              <a:t>m</a:t>
            </a:r>
            <a:r>
              <a:rPr lang="en-US" sz="1600" spc="-1" strike="noStrike">
                <a:solidFill>
                  <a:srgbClr val="000000"/>
                </a:solidFill>
                <a:uFill>
                  <a:solidFill>
                    <a:srgbClr val="ffffff"/>
                  </a:solidFill>
                </a:uFill>
                <a:latin typeface="Gill Sans"/>
              </a:rPr>
              <a:t>m</a:t>
            </a:r>
            <a:endParaRPr lang="en-US" sz="1800" spc="-1" strike="noStrike">
              <a:solidFill>
                <a:srgbClr val="000000"/>
              </a:solidFill>
              <a:uFill>
                <a:solidFill>
                  <a:srgbClr val="ffffff"/>
                </a:solidFill>
              </a:uFill>
              <a:latin typeface="Arial"/>
            </a:endParaRPr>
          </a:p>
        </p:txBody>
      </p:sp>
      <p:sp>
        <p:nvSpPr>
          <p:cNvPr id="877" name="CustomShape 4"/>
          <p:cNvSpPr/>
          <p:nvPr/>
        </p:nvSpPr>
        <p:spPr>
          <a:xfrm>
            <a:off x="179640" y="5139360"/>
            <a:ext cx="2800440" cy="1065240"/>
          </a:xfrm>
          <a:prstGeom prst="rect">
            <a:avLst/>
          </a:prstGeom>
          <a:solidFill>
            <a:srgbClr val="ffffff"/>
          </a:solidFill>
          <a:ln>
            <a:solidFill>
              <a:srgbClr val="ffffff"/>
            </a:solidFill>
          </a:ln>
        </p:spPr>
        <p:style>
          <a:lnRef idx="0"/>
          <a:fillRef idx="0"/>
          <a:effectRef idx="0"/>
          <a:fontRef idx="minor"/>
        </p:style>
        <p:txBody>
          <a:bodyPr/>
          <a:p>
            <a:pPr algn="r">
              <a:lnSpc>
                <a:spcPct val="100000"/>
              </a:lnSpc>
            </a:pPr>
            <a:r>
              <a:rPr b="1" lang="en-US" sz="1600" spc="-1" strike="noStrike">
                <a:solidFill>
                  <a:srgbClr val="ace46e"/>
                </a:solidFill>
                <a:uFill>
                  <a:solidFill>
                    <a:srgbClr val="ffffff"/>
                  </a:solidFill>
                </a:uFill>
                <a:latin typeface="Gill Sans"/>
              </a:rPr>
              <a:t>Pixel (Silicon pixels)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80 Mchannels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3 track points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 </a:t>
            </a:r>
            <a:r>
              <a:rPr lang="en-US" sz="1600" spc="-1" strike="noStrike">
                <a:solidFill>
                  <a:srgbClr val="000000"/>
                </a:solidFill>
                <a:uFill>
                  <a:solidFill>
                    <a:srgbClr val="ffffff"/>
                  </a:solidFill>
                </a:uFill>
                <a:latin typeface="Gill Sans"/>
              </a:rPr>
              <a:t>~10 </a:t>
            </a:r>
            <a:r>
              <a:rPr lang="en-US" sz="1600" spc="-1" strike="noStrike">
                <a:solidFill>
                  <a:srgbClr val="000000"/>
                </a:solidFill>
                <a:uFill>
                  <a:solidFill>
                    <a:srgbClr val="ffffff"/>
                  </a:solidFill>
                </a:uFill>
                <a:latin typeface="Symbol"/>
              </a:rPr>
              <a:t>m</a:t>
            </a:r>
            <a:r>
              <a:rPr lang="en-US" sz="1600" spc="-1" strike="noStrike">
                <a:solidFill>
                  <a:srgbClr val="000000"/>
                </a:solidFill>
                <a:uFill>
                  <a:solidFill>
                    <a:srgbClr val="ffffff"/>
                  </a:solidFill>
                </a:uFill>
                <a:latin typeface="Gill Sans"/>
              </a:rPr>
              <a:t>m</a:t>
            </a:r>
            <a:endParaRPr lang="en-US" sz="1800" spc="-1" strike="noStrike">
              <a:solidFill>
                <a:srgbClr val="000000"/>
              </a:solidFill>
              <a:uFill>
                <a:solidFill>
                  <a:srgbClr val="ffffff"/>
                </a:solidFill>
              </a:uFill>
              <a:latin typeface="Arial"/>
            </a:endParaRPr>
          </a:p>
        </p:txBody>
      </p:sp>
      <p:sp>
        <p:nvSpPr>
          <p:cNvPr id="878" name="CustomShape 5"/>
          <p:cNvSpPr/>
          <p:nvPr/>
        </p:nvSpPr>
        <p:spPr>
          <a:xfrm>
            <a:off x="179640" y="3568320"/>
            <a:ext cx="2800440" cy="1065240"/>
          </a:xfrm>
          <a:prstGeom prst="rect">
            <a:avLst/>
          </a:prstGeom>
          <a:solidFill>
            <a:srgbClr val="ffffff"/>
          </a:solidFill>
          <a:ln>
            <a:solidFill>
              <a:srgbClr val="ffffff"/>
            </a:solidFill>
          </a:ln>
        </p:spPr>
        <p:style>
          <a:lnRef idx="0"/>
          <a:fillRef idx="0"/>
          <a:effectRef idx="0"/>
          <a:fontRef idx="minor"/>
        </p:style>
        <p:txBody>
          <a:bodyPr/>
          <a:p>
            <a:pPr algn="r">
              <a:lnSpc>
                <a:spcPct val="100000"/>
              </a:lnSpc>
            </a:pPr>
            <a:r>
              <a:rPr b="1" lang="en-US" sz="1600" spc="-1" strike="noStrike">
                <a:solidFill>
                  <a:srgbClr val="b0a2ff"/>
                </a:solidFill>
                <a:uFill>
                  <a:solidFill>
                    <a:srgbClr val="ffffff"/>
                  </a:solidFill>
                </a:uFill>
                <a:latin typeface="Gill Sans"/>
              </a:rPr>
              <a:t>SCT (Silicon strips)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6.2 Mchannels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4 track points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 </a:t>
            </a:r>
            <a:r>
              <a:rPr lang="en-US" sz="1600" spc="-1" strike="noStrike">
                <a:solidFill>
                  <a:srgbClr val="000000"/>
                </a:solidFill>
                <a:uFill>
                  <a:solidFill>
                    <a:srgbClr val="ffffff"/>
                  </a:solidFill>
                </a:uFill>
                <a:latin typeface="Gill Sans"/>
              </a:rPr>
              <a:t>~16 </a:t>
            </a:r>
            <a:r>
              <a:rPr lang="en-US" sz="1600" spc="-1" strike="noStrike">
                <a:solidFill>
                  <a:srgbClr val="000000"/>
                </a:solidFill>
                <a:uFill>
                  <a:solidFill>
                    <a:srgbClr val="ffffff"/>
                  </a:solidFill>
                </a:uFill>
                <a:latin typeface="Symbol"/>
              </a:rPr>
              <a:t>m</a:t>
            </a:r>
            <a:r>
              <a:rPr lang="en-US" sz="1600" spc="-1" strike="noStrike">
                <a:solidFill>
                  <a:srgbClr val="000000"/>
                </a:solidFill>
                <a:uFill>
                  <a:solidFill>
                    <a:srgbClr val="ffffff"/>
                  </a:solidFill>
                </a:uFill>
                <a:latin typeface="Gill Sans"/>
              </a:rPr>
              <a:t>m</a:t>
            </a:r>
            <a:endParaRPr lang="en-US" sz="1800" spc="-1" strike="noStrike">
              <a:solidFill>
                <a:srgbClr val="000000"/>
              </a:solidFill>
              <a:uFill>
                <a:solidFill>
                  <a:srgbClr val="ffffff"/>
                </a:solidFill>
              </a:uFill>
              <a:latin typeface="Arial"/>
            </a:endParaRPr>
          </a:p>
        </p:txBody>
      </p:sp>
      <p:sp>
        <p:nvSpPr>
          <p:cNvPr id="879" name="TextShape 6"/>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80" name="TextShape 7"/>
          <p:cNvSpPr txBox="1"/>
          <p:nvPr/>
        </p:nvSpPr>
        <p:spPr>
          <a:xfrm>
            <a:off x="6553080" y="6520320"/>
            <a:ext cx="2133360" cy="364680"/>
          </a:xfrm>
          <a:prstGeom prst="rect">
            <a:avLst/>
          </a:prstGeom>
          <a:noFill/>
          <a:ln>
            <a:noFill/>
          </a:ln>
        </p:spPr>
        <p:txBody>
          <a:bodyPr anchor="ctr"/>
          <a:p>
            <a:pPr algn="r">
              <a:lnSpc>
                <a:spcPct val="100000"/>
              </a:lnSpc>
            </a:pPr>
            <a:fld id="{43FBE7A5-F3E1-4232-B825-14E60A1465B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1" name="TextShape 1"/>
          <p:cNvSpPr txBox="1"/>
          <p:nvPr/>
        </p:nvSpPr>
        <p:spPr>
          <a:xfrm>
            <a:off x="457200" y="4365000"/>
            <a:ext cx="8229240" cy="1760760"/>
          </a:xfrm>
          <a:prstGeom prst="rect">
            <a:avLst/>
          </a:prstGeom>
          <a:noFill/>
          <a:ln>
            <a:noFill/>
          </a:ln>
        </p:spPr>
        <p:txBody>
          <a:bodyPr/>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nnn</a:t>
            </a:r>
            <a:endParaRPr lang="en-US" sz="3200" spc="-1" strike="noStrike">
              <a:solidFill>
                <a:srgbClr val="000000"/>
              </a:solidFill>
              <a:uFill>
                <a:solidFill>
                  <a:srgbClr val="ffffff"/>
                </a:solidFill>
              </a:uFill>
              <a:latin typeface="Gill Sans"/>
            </a:endParaRPr>
          </a:p>
        </p:txBody>
      </p:sp>
      <p:sp>
        <p:nvSpPr>
          <p:cNvPr id="882"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883" name="Picture 6" descr=""/>
          <p:cNvPicPr/>
          <p:nvPr/>
        </p:nvPicPr>
        <p:blipFill>
          <a:blip r:embed="rId1"/>
          <a:stretch/>
        </p:blipFill>
        <p:spPr>
          <a:xfrm>
            <a:off x="0" y="758520"/>
            <a:ext cx="9143640" cy="4326120"/>
          </a:xfrm>
          <a:prstGeom prst="rect">
            <a:avLst/>
          </a:prstGeom>
          <a:ln>
            <a:noFill/>
          </a:ln>
        </p:spPr>
      </p:pic>
      <p:sp>
        <p:nvSpPr>
          <p:cNvPr id="884" name="TextShape 3"/>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Track Points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885" name="CustomShape 4"/>
          <p:cNvSpPr/>
          <p:nvPr/>
        </p:nvSpPr>
        <p:spPr>
          <a:xfrm>
            <a:off x="179640" y="5085360"/>
            <a:ext cx="8856720" cy="13834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600" spc="-1" strike="noStrike">
                <a:solidFill>
                  <a:srgbClr val="800000"/>
                </a:solidFill>
                <a:uFill>
                  <a:solidFill>
                    <a:srgbClr val="ffffff"/>
                  </a:solidFill>
                </a:uFill>
                <a:latin typeface="Gill Sans"/>
              </a:rPr>
              <a:t>ATLAS ID elements crossed by two charged particles of 10 GeV pT</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A particle at |η| = 1.4 traverses the </a:t>
            </a:r>
            <a:r>
              <a:rPr b="1" lang="en-US" sz="1600" spc="-1" strike="noStrike">
                <a:solidFill>
                  <a:srgbClr val="000000"/>
                </a:solidFill>
                <a:uFill>
                  <a:solidFill>
                    <a:srgbClr val="ffffff"/>
                  </a:solidFill>
                </a:uFill>
                <a:latin typeface="Gill Sans"/>
              </a:rPr>
              <a:t>beam-pipe</a:t>
            </a:r>
            <a:r>
              <a:rPr lang="en-US" sz="1600" spc="-1" strike="noStrike">
                <a:solidFill>
                  <a:srgbClr val="000000"/>
                </a:solidFill>
                <a:uFill>
                  <a:solidFill>
                    <a:srgbClr val="ffffff"/>
                  </a:solidFill>
                </a:uFill>
                <a:latin typeface="Gill Sans"/>
              </a:rPr>
              <a:t>, </a:t>
            </a:r>
            <a:r>
              <a:rPr b="1" lang="en-US" sz="1600" spc="-1" strike="noStrike">
                <a:solidFill>
                  <a:srgbClr val="000000"/>
                </a:solidFill>
                <a:uFill>
                  <a:solidFill>
                    <a:srgbClr val="ffffff"/>
                  </a:solidFill>
                </a:uFill>
                <a:latin typeface="Gill Sans"/>
              </a:rPr>
              <a:t>3 pixel </a:t>
            </a:r>
            <a:r>
              <a:rPr lang="en-US" sz="1600" spc="-1" strike="noStrike">
                <a:solidFill>
                  <a:srgbClr val="000000"/>
                </a:solidFill>
                <a:uFill>
                  <a:solidFill>
                    <a:srgbClr val="ffffff"/>
                  </a:solidFill>
                </a:uFill>
                <a:latin typeface="Gill Sans"/>
              </a:rPr>
              <a:t>layers, </a:t>
            </a:r>
            <a:r>
              <a:rPr b="1" lang="en-US" sz="1600" spc="-1" strike="noStrike">
                <a:solidFill>
                  <a:srgbClr val="000000"/>
                </a:solidFill>
                <a:uFill>
                  <a:solidFill>
                    <a:srgbClr val="ffffff"/>
                  </a:solidFill>
                </a:uFill>
                <a:latin typeface="Gill Sans"/>
              </a:rPr>
              <a:t>4 SCT disks </a:t>
            </a:r>
            <a:r>
              <a:rPr lang="en-US" sz="1600" spc="-1" strike="noStrike">
                <a:solidFill>
                  <a:srgbClr val="000000"/>
                </a:solidFill>
                <a:uFill>
                  <a:solidFill>
                    <a:srgbClr val="ffffff"/>
                  </a:solidFill>
                </a:uFill>
                <a:latin typeface="Gill Sans"/>
              </a:rPr>
              <a:t>with double layers of sensors, and approximately </a:t>
            </a:r>
            <a:r>
              <a:rPr b="1" lang="en-US" sz="1600" spc="-1" strike="noStrike">
                <a:solidFill>
                  <a:srgbClr val="000000"/>
                </a:solidFill>
                <a:uFill>
                  <a:solidFill>
                    <a:srgbClr val="ffffff"/>
                  </a:solidFill>
                </a:uFill>
                <a:latin typeface="Gill Sans"/>
              </a:rPr>
              <a:t>40 straws </a:t>
            </a:r>
            <a:r>
              <a:rPr lang="en-US" sz="1600" spc="-1" strike="noStrike">
                <a:solidFill>
                  <a:srgbClr val="000000"/>
                </a:solidFill>
                <a:uFill>
                  <a:solidFill>
                    <a:srgbClr val="ffffff"/>
                  </a:solidFill>
                </a:uFill>
                <a:latin typeface="Gill Sans"/>
              </a:rPr>
              <a:t>in the TRT end-cap. </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A particle at |η| = 2.2 traverses the </a:t>
            </a:r>
            <a:r>
              <a:rPr b="1" lang="en-US" sz="1600" spc="-1" strike="noStrike">
                <a:solidFill>
                  <a:srgbClr val="000000"/>
                </a:solidFill>
                <a:uFill>
                  <a:solidFill>
                    <a:srgbClr val="ffffff"/>
                  </a:solidFill>
                </a:uFill>
                <a:latin typeface="Gill Sans"/>
              </a:rPr>
              <a:t>beam-pipe</a:t>
            </a:r>
            <a:r>
              <a:rPr lang="en-US" sz="1600" spc="-1" strike="noStrike">
                <a:solidFill>
                  <a:srgbClr val="000000"/>
                </a:solidFill>
                <a:uFill>
                  <a:solidFill>
                    <a:srgbClr val="ffffff"/>
                  </a:solidFill>
                </a:uFill>
                <a:latin typeface="Gill Sans"/>
              </a:rPr>
              <a:t>, only the </a:t>
            </a:r>
            <a:r>
              <a:rPr b="1" lang="en-US" sz="1600" spc="-1" strike="noStrike">
                <a:solidFill>
                  <a:srgbClr val="000000"/>
                </a:solidFill>
                <a:uFill>
                  <a:solidFill>
                    <a:srgbClr val="ffffff"/>
                  </a:solidFill>
                </a:uFill>
                <a:latin typeface="Gill Sans"/>
              </a:rPr>
              <a:t>first pixel </a:t>
            </a:r>
            <a:r>
              <a:rPr lang="en-US" sz="1600" spc="-1" strike="noStrike">
                <a:solidFill>
                  <a:srgbClr val="000000"/>
                </a:solidFill>
                <a:uFill>
                  <a:solidFill>
                    <a:srgbClr val="ffffff"/>
                  </a:solidFill>
                </a:uFill>
                <a:latin typeface="Gill Sans"/>
              </a:rPr>
              <a:t>layer, </a:t>
            </a:r>
            <a:r>
              <a:rPr b="1" lang="en-US" sz="1600" spc="-1" strike="noStrike">
                <a:solidFill>
                  <a:srgbClr val="000000"/>
                </a:solidFill>
                <a:uFill>
                  <a:solidFill>
                    <a:srgbClr val="ffffff"/>
                  </a:solidFill>
                </a:uFill>
                <a:latin typeface="Gill Sans"/>
              </a:rPr>
              <a:t>2 end-cap pixel </a:t>
            </a:r>
            <a:r>
              <a:rPr lang="en-US" sz="1600" spc="-1" strike="noStrike">
                <a:solidFill>
                  <a:srgbClr val="000000"/>
                </a:solidFill>
                <a:uFill>
                  <a:solidFill>
                    <a:srgbClr val="ffffff"/>
                  </a:solidFill>
                </a:uFill>
                <a:latin typeface="Gill Sans"/>
              </a:rPr>
              <a:t>disks and the last </a:t>
            </a:r>
            <a:r>
              <a:rPr b="1" lang="en-US" sz="1600" spc="-1" strike="noStrike">
                <a:solidFill>
                  <a:srgbClr val="000000"/>
                </a:solidFill>
                <a:uFill>
                  <a:solidFill>
                    <a:srgbClr val="ffffff"/>
                  </a:solidFill>
                </a:uFill>
                <a:latin typeface="Gill Sans"/>
              </a:rPr>
              <a:t>4 disks of the SCT </a:t>
            </a:r>
            <a:r>
              <a:rPr lang="en-US" sz="1600" spc="-1" strike="noStrike">
                <a:solidFill>
                  <a:srgbClr val="000000"/>
                </a:solidFill>
                <a:uFill>
                  <a:solidFill>
                    <a:srgbClr val="ffffff"/>
                  </a:solidFill>
                </a:uFill>
                <a:latin typeface="Gill Sans"/>
              </a:rPr>
              <a:t>end-cap. </a:t>
            </a:r>
            <a:endParaRPr lang="en-US" sz="1800" spc="-1" strike="noStrike">
              <a:solidFill>
                <a:srgbClr val="000000"/>
              </a:solidFill>
              <a:uFill>
                <a:solidFill>
                  <a:srgbClr val="ffffff"/>
                </a:solidFill>
              </a:uFill>
              <a:latin typeface="Arial"/>
            </a:endParaRPr>
          </a:p>
        </p:txBody>
      </p:sp>
      <p:sp>
        <p:nvSpPr>
          <p:cNvPr id="886"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87" name="TextShape 6"/>
          <p:cNvSpPr txBox="1"/>
          <p:nvPr/>
        </p:nvSpPr>
        <p:spPr>
          <a:xfrm>
            <a:off x="6553080" y="6520320"/>
            <a:ext cx="2133360" cy="364680"/>
          </a:xfrm>
          <a:prstGeom prst="rect">
            <a:avLst/>
          </a:prstGeom>
          <a:noFill/>
          <a:ln>
            <a:noFill/>
          </a:ln>
        </p:spPr>
        <p:txBody>
          <a:bodyPr anchor="ctr"/>
          <a:p>
            <a:pPr algn="r">
              <a:lnSpc>
                <a:spcPct val="100000"/>
              </a:lnSpc>
            </a:pPr>
            <a:fld id="{D5D65CE2-036D-4844-8F98-B2DFCA6725A4}"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8" name="TextShape 1"/>
          <p:cNvSpPr txBox="1"/>
          <p:nvPr/>
        </p:nvSpPr>
        <p:spPr>
          <a:xfrm>
            <a:off x="468360" y="11592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Gaseous Detectors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889" name="CustomShape 2"/>
          <p:cNvSpPr/>
          <p:nvPr/>
        </p:nvSpPr>
        <p:spPr>
          <a:xfrm>
            <a:off x="539640" y="1412640"/>
            <a:ext cx="7992360" cy="3108600"/>
          </a:xfrm>
          <a:prstGeom prst="rect">
            <a:avLst/>
          </a:prstGeom>
          <a:noFill/>
          <a:ln>
            <a:noFill/>
          </a:ln>
        </p:spPr>
        <p:style>
          <a:lnRef idx="0"/>
          <a:fillRef idx="0"/>
          <a:effectRef idx="0"/>
          <a:fontRef idx="minor"/>
        </p:style>
        <p:txBody>
          <a:bodyPr/>
          <a:p>
            <a:pPr>
              <a:lnSpc>
                <a:spcPct val="100000"/>
              </a:lnSpc>
            </a:pPr>
            <a:r>
              <a:rPr lang="en-US" sz="1800" spc="-1" strike="noStrike">
                <a:solidFill>
                  <a:srgbClr val="000000"/>
                </a:solidFill>
                <a:uFill>
                  <a:solidFill>
                    <a:srgbClr val="ffffff"/>
                  </a:solidFill>
                </a:uFill>
                <a:latin typeface="Gill Sans"/>
                <a:ea typeface="ＭＳ Ｐゴシック"/>
              </a:rPr>
              <a:t>Any charged particle traversing a gas will loose energy due to interactions with the atoms of the gas. This results in:</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lvl="1" marL="730080" indent="-285480">
              <a:lnSpc>
                <a:spcPct val="100000"/>
              </a:lnSpc>
              <a:buClr>
                <a:srgbClr val="000000"/>
              </a:buClr>
              <a:buFont typeface="Arial"/>
              <a:buChar char="•"/>
            </a:pPr>
            <a:r>
              <a:rPr b="1" lang="en-US" sz="1800" spc="-1" strike="noStrike">
                <a:solidFill>
                  <a:srgbClr val="000000"/>
                </a:solidFill>
                <a:uFill>
                  <a:solidFill>
                    <a:srgbClr val="ffffff"/>
                  </a:solidFill>
                </a:uFill>
                <a:latin typeface="Gill Sans"/>
                <a:ea typeface="ＭＳ Ｐゴシック"/>
              </a:rPr>
              <a:t>Excitation</a:t>
            </a:r>
            <a:r>
              <a:rPr lang="en-US" sz="1800" spc="-1" strike="noStrike">
                <a:solidFill>
                  <a:srgbClr val="000000"/>
                </a:solidFill>
                <a:uFill>
                  <a:solidFill>
                    <a:srgbClr val="ffffff"/>
                  </a:solidFill>
                </a:uFill>
                <a:latin typeface="Gill Sans"/>
                <a:ea typeface="ＭＳ Ｐゴシック"/>
              </a:rPr>
              <a:t>, the particle passes a specific amount of energy to a gas atom</a:t>
            </a:r>
            <a:endParaRPr lang="en-US" sz="1800" spc="-1" strike="noStrike">
              <a:solidFill>
                <a:srgbClr val="000000"/>
              </a:solidFill>
              <a:uFill>
                <a:solidFill>
                  <a:srgbClr val="ffffff"/>
                </a:solidFill>
              </a:uFill>
              <a:latin typeface="Arial"/>
            </a:endParaRPr>
          </a:p>
          <a:p>
            <a:pPr lvl="1" marL="730080" indent="-285480">
              <a:lnSpc>
                <a:spcPct val="100000"/>
              </a:lnSpc>
              <a:buClr>
                <a:srgbClr val="000000"/>
              </a:buClr>
              <a:buFont typeface="Arial"/>
              <a:buChar char="•"/>
            </a:pPr>
            <a:r>
              <a:rPr b="1" lang="en-US" sz="1800" spc="-1" strike="noStrike">
                <a:solidFill>
                  <a:srgbClr val="000000"/>
                </a:solidFill>
                <a:uFill>
                  <a:solidFill>
                    <a:srgbClr val="ffffff"/>
                  </a:solidFill>
                </a:uFill>
                <a:latin typeface="Gill Sans"/>
                <a:ea typeface="ＭＳ Ｐゴシック"/>
              </a:rPr>
              <a:t>Ionization, </a:t>
            </a:r>
            <a:r>
              <a:rPr lang="en-US" sz="1800" spc="-1" strike="noStrike">
                <a:solidFill>
                  <a:srgbClr val="000000"/>
                </a:solidFill>
                <a:uFill>
                  <a:solidFill>
                    <a:srgbClr val="ffffff"/>
                  </a:solidFill>
                </a:uFill>
                <a:latin typeface="Gill Sans"/>
                <a:ea typeface="ＭＳ Ｐゴシック"/>
              </a:rPr>
              <a:t>the particle knocks an electron off the gas atom, and leaves a positively charged ion</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ea typeface="ＭＳ Ｐゴシック"/>
              </a:rPr>
              <a:t>Resulting primary e</a:t>
            </a:r>
            <a:r>
              <a:rPr lang="en-US" sz="1800" spc="-1" strike="noStrike" baseline="30000">
                <a:solidFill>
                  <a:srgbClr val="000000"/>
                </a:solidFill>
                <a:uFill>
                  <a:solidFill>
                    <a:srgbClr val="ffffff"/>
                  </a:solidFill>
                </a:uFill>
                <a:latin typeface="Gill Sans"/>
                <a:ea typeface="ＭＳ Ｐゴシック"/>
              </a:rPr>
              <a:t>-</a:t>
            </a:r>
            <a:r>
              <a:rPr lang="en-US" sz="1800" spc="-1" strike="noStrike">
                <a:solidFill>
                  <a:srgbClr val="000000"/>
                </a:solidFill>
                <a:uFill>
                  <a:solidFill>
                    <a:srgbClr val="ffffff"/>
                  </a:solidFill>
                </a:uFill>
                <a:latin typeface="Gill Sans"/>
                <a:ea typeface="ＭＳ Ｐゴシック"/>
              </a:rPr>
              <a:t> will have enough kinetic energy to ionize other atoms of gas.  The sum is called </a:t>
            </a:r>
            <a:r>
              <a:rPr b="1" lang="en-US" sz="1800" spc="-1" strike="noStrike">
                <a:solidFill>
                  <a:srgbClr val="000000"/>
                </a:solidFill>
                <a:uFill>
                  <a:solidFill>
                    <a:srgbClr val="ffffff"/>
                  </a:solidFill>
                </a:uFill>
                <a:latin typeface="Gill Sans"/>
                <a:ea typeface="ＭＳ Ｐゴシック"/>
              </a:rPr>
              <a:t>Total Ionization</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pic>
        <p:nvPicPr>
          <p:cNvPr id="890" name="Picture 1" descr=""/>
          <p:cNvPicPr/>
          <p:nvPr/>
        </p:nvPicPr>
        <p:blipFill>
          <a:blip r:embed="rId1"/>
          <a:stretch/>
        </p:blipFill>
        <p:spPr>
          <a:xfrm>
            <a:off x="5076000" y="3645000"/>
            <a:ext cx="2808000" cy="2808000"/>
          </a:xfrm>
          <a:prstGeom prst="rect">
            <a:avLst/>
          </a:prstGeom>
          <a:ln>
            <a:noFill/>
          </a:ln>
        </p:spPr>
      </p:pic>
      <p:sp>
        <p:nvSpPr>
          <p:cNvPr id="891"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892"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893" name="TextShape 5"/>
          <p:cNvSpPr txBox="1"/>
          <p:nvPr/>
        </p:nvSpPr>
        <p:spPr>
          <a:xfrm>
            <a:off x="6553080" y="6520320"/>
            <a:ext cx="2133360" cy="364680"/>
          </a:xfrm>
          <a:prstGeom prst="rect">
            <a:avLst/>
          </a:prstGeom>
          <a:noFill/>
          <a:ln>
            <a:noFill/>
          </a:ln>
        </p:spPr>
        <p:txBody>
          <a:bodyPr anchor="ctr"/>
          <a:p>
            <a:pPr algn="r">
              <a:lnSpc>
                <a:spcPct val="100000"/>
              </a:lnSpc>
            </a:pPr>
            <a:fld id="{5D08CFA0-05FB-45C5-B301-73C60284FAF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94" name="TextShape 1"/>
          <p:cNvSpPr txBox="1"/>
          <p:nvPr/>
        </p:nvSpPr>
        <p:spPr>
          <a:xfrm>
            <a:off x="468360" y="-18360"/>
            <a:ext cx="8229240" cy="1142640"/>
          </a:xfrm>
          <a:prstGeom prst="rect">
            <a:avLst/>
          </a:prstGeom>
          <a:noFill/>
          <a:ln>
            <a:noFill/>
          </a:ln>
        </p:spPr>
        <p:txBody>
          <a:bodyPr anchor="ctr"/>
          <a:p>
            <a:pPr algn="ctr">
              <a:lnSpc>
                <a:spcPct val="100000"/>
              </a:lnSpc>
            </a:pPr>
            <a:r>
              <a:rPr b="1" lang="en-US" sz="3600" spc="-1" strike="noStrike">
                <a:solidFill>
                  <a:srgbClr val="c0504d"/>
                </a:solidFill>
                <a:uFill>
                  <a:solidFill>
                    <a:srgbClr val="ffffff"/>
                  </a:solidFill>
                </a:uFill>
                <a:latin typeface="AmericanTypewriter"/>
              </a:rPr>
              <a:t>• </a:t>
            </a:r>
            <a:r>
              <a:rPr b="1" lang="en-US" sz="3600" spc="-1" strike="noStrike">
                <a:solidFill>
                  <a:srgbClr val="000000"/>
                </a:solidFill>
                <a:uFill>
                  <a:solidFill>
                    <a:srgbClr val="ffffff"/>
                  </a:solidFill>
                </a:uFill>
                <a:latin typeface="Gill Sans"/>
              </a:rPr>
              <a:t>Ionization </a:t>
            </a:r>
            <a:r>
              <a:rPr b="1" lang="en-US" sz="36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895" name="Picture 3" descr=""/>
          <p:cNvPicPr/>
          <p:nvPr/>
        </p:nvPicPr>
        <p:blipFill>
          <a:blip r:embed="rId1"/>
          <a:stretch/>
        </p:blipFill>
        <p:spPr>
          <a:xfrm>
            <a:off x="1331640" y="1484640"/>
            <a:ext cx="6555600" cy="2531160"/>
          </a:xfrm>
          <a:prstGeom prst="rect">
            <a:avLst/>
          </a:prstGeom>
          <a:ln>
            <a:noFill/>
          </a:ln>
        </p:spPr>
      </p:pic>
      <p:sp>
        <p:nvSpPr>
          <p:cNvPr id="896" name="CustomShape 2"/>
          <p:cNvSpPr/>
          <p:nvPr/>
        </p:nvSpPr>
        <p:spPr>
          <a:xfrm>
            <a:off x="2089080" y="1124640"/>
            <a:ext cx="5594400" cy="366120"/>
          </a:xfrm>
          <a:prstGeom prst="rect">
            <a:avLst/>
          </a:prstGeom>
          <a:noFill/>
          <a:ln>
            <a:noFill/>
          </a:ln>
        </p:spPr>
        <p:style>
          <a:lnRef idx="0"/>
          <a:fillRef idx="0"/>
          <a:effectRef idx="0"/>
          <a:fontRef idx="minor"/>
        </p:style>
        <p:txBody>
          <a:bodyPr wrap="none"/>
          <a:p>
            <a:pPr>
              <a:lnSpc>
                <a:spcPct val="100000"/>
              </a:lnSpc>
            </a:pPr>
            <a:r>
              <a:rPr b="1" i="1" lang="en-US" sz="1800" spc="-1" strike="noStrike">
                <a:solidFill>
                  <a:srgbClr val="c0504d"/>
                </a:solidFill>
                <a:uFill>
                  <a:solidFill>
                    <a:srgbClr val="ffffff"/>
                  </a:solidFill>
                </a:uFill>
                <a:latin typeface="Gill Sans Light"/>
              </a:rPr>
              <a:t>Energy Loss of Charged Particles in Gases</a:t>
            </a:r>
            <a:endParaRPr lang="en-US" sz="1800" spc="-1" strike="noStrike">
              <a:solidFill>
                <a:srgbClr val="000000"/>
              </a:solidFill>
              <a:uFill>
                <a:solidFill>
                  <a:srgbClr val="ffffff"/>
                </a:solidFill>
              </a:uFill>
              <a:latin typeface="Arial"/>
            </a:endParaRPr>
          </a:p>
        </p:txBody>
      </p:sp>
      <p:sp>
        <p:nvSpPr>
          <p:cNvPr id="897" name="CustomShape 3"/>
          <p:cNvSpPr/>
          <p:nvPr/>
        </p:nvSpPr>
        <p:spPr>
          <a:xfrm>
            <a:off x="6240960" y="2374200"/>
            <a:ext cx="575640" cy="287640"/>
          </a:xfrm>
          <a:prstGeom prst="ellipse">
            <a:avLst/>
          </a:prstGeom>
          <a:noFill/>
          <a:ln w="19080">
            <a:solidFill>
              <a:schemeClr val="accent2"/>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98" name="CustomShape 4"/>
          <p:cNvSpPr/>
          <p:nvPr/>
        </p:nvSpPr>
        <p:spPr>
          <a:xfrm>
            <a:off x="1249560" y="4108320"/>
            <a:ext cx="2730600" cy="402840"/>
          </a:xfrm>
          <a:prstGeom prst="rect">
            <a:avLst/>
          </a:prstGeom>
          <a:noFill/>
          <a:ln>
            <a:noFill/>
          </a:ln>
        </p:spPr>
        <p:style>
          <a:lnRef idx="0"/>
          <a:fillRef idx="0"/>
          <a:effectRef idx="0"/>
          <a:fontRef idx="minor"/>
        </p:style>
        <p:txBody>
          <a:bodyPr wrap="none"/>
          <a:p>
            <a:pPr>
              <a:lnSpc>
                <a:spcPct val="100000"/>
              </a:lnSpc>
            </a:pPr>
            <a:r>
              <a:rPr b="1" i="1" lang="en-US" sz="1800" spc="-1" strike="noStrike">
                <a:solidFill>
                  <a:srgbClr val="000000"/>
                </a:solidFill>
                <a:uFill>
                  <a:solidFill>
                    <a:srgbClr val="ffffff"/>
                  </a:solidFill>
                </a:uFill>
                <a:latin typeface="Gill Sans"/>
              </a:rPr>
              <a:t>n</a:t>
            </a:r>
            <a:r>
              <a:rPr b="1" i="1" lang="en-US" sz="1800" spc="-1" strike="noStrike" baseline="-25000">
                <a:solidFill>
                  <a:srgbClr val="000000"/>
                </a:solidFill>
                <a:uFill>
                  <a:solidFill>
                    <a:srgbClr val="ffffff"/>
                  </a:solidFill>
                </a:uFill>
                <a:latin typeface="Gill Sans"/>
              </a:rPr>
              <a:t>p </a:t>
            </a:r>
            <a:r>
              <a:rPr b="1" i="1" lang="en-US" sz="1800" spc="-1" strike="noStrike">
                <a:solidFill>
                  <a:srgbClr val="000000"/>
                </a:solidFill>
                <a:uFill>
                  <a:solidFill>
                    <a:srgbClr val="ffffff"/>
                  </a:solidFill>
                </a:uFill>
                <a:latin typeface="Gill Sans"/>
              </a:rPr>
              <a:t>= </a:t>
            </a:r>
            <a:r>
              <a:rPr b="1" i="1" lang="en-US" sz="1800" spc="-1" strike="noStrike">
                <a:solidFill>
                  <a:srgbClr val="953735"/>
                </a:solidFill>
                <a:uFill>
                  <a:solidFill>
                    <a:srgbClr val="ffffff"/>
                  </a:solidFill>
                </a:uFill>
                <a:latin typeface="Gill Sans"/>
              </a:rPr>
              <a:t>25 ion pairs/cm</a:t>
            </a:r>
            <a:endParaRPr lang="en-US" sz="1800" spc="-1" strike="noStrike">
              <a:solidFill>
                <a:srgbClr val="000000"/>
              </a:solidFill>
              <a:uFill>
                <a:solidFill>
                  <a:srgbClr val="ffffff"/>
                </a:solidFill>
              </a:uFill>
              <a:latin typeface="Arial"/>
            </a:endParaRPr>
          </a:p>
        </p:txBody>
      </p:sp>
      <p:sp>
        <p:nvSpPr>
          <p:cNvPr id="899" name="CustomShape 5"/>
          <p:cNvSpPr/>
          <p:nvPr/>
        </p:nvSpPr>
        <p:spPr>
          <a:xfrm>
            <a:off x="1014840" y="4540320"/>
            <a:ext cx="6922080" cy="402840"/>
          </a:xfrm>
          <a:prstGeom prst="rect">
            <a:avLst/>
          </a:prstGeom>
          <a:noFill/>
          <a:ln>
            <a:noFill/>
          </a:ln>
        </p:spPr>
        <p:style>
          <a:lnRef idx="0"/>
          <a:fillRef idx="0"/>
          <a:effectRef idx="0"/>
          <a:fontRef idx="minor"/>
        </p:style>
        <p:txBody>
          <a:bodyPr wrap="none"/>
          <a:p>
            <a:pPr>
              <a:lnSpc>
                <a:spcPct val="100000"/>
              </a:lnSpc>
            </a:pPr>
            <a:r>
              <a:rPr b="1" i="1" lang="en-US" sz="1800" spc="-1" strike="noStrike">
                <a:solidFill>
                  <a:srgbClr val="000000"/>
                </a:solidFill>
                <a:uFill>
                  <a:solidFill>
                    <a:srgbClr val="ffffff"/>
                  </a:solidFill>
                </a:uFill>
                <a:latin typeface="Gill Sans"/>
              </a:rPr>
              <a:t>n</a:t>
            </a:r>
            <a:r>
              <a:rPr b="1" i="1" lang="en-US" sz="1800" spc="-1" strike="noStrike" baseline="-25000">
                <a:solidFill>
                  <a:srgbClr val="000000"/>
                </a:solidFill>
                <a:uFill>
                  <a:solidFill>
                    <a:srgbClr val="ffffff"/>
                  </a:solidFill>
                </a:uFill>
                <a:latin typeface="Gill Sans"/>
              </a:rPr>
              <a:t>T   </a:t>
            </a:r>
            <a:r>
              <a:rPr b="1" i="1" lang="en-US" sz="1800" spc="-1" strike="noStrike">
                <a:solidFill>
                  <a:srgbClr val="000000"/>
                </a:solidFill>
                <a:uFill>
                  <a:solidFill>
                    <a:srgbClr val="ffffff"/>
                  </a:solidFill>
                </a:uFill>
                <a:latin typeface="Gill Sans"/>
              </a:rPr>
              <a:t>=  </a:t>
            </a:r>
            <a:r>
              <a:rPr b="1" i="1" lang="en-US" sz="1800" spc="-1" strike="noStrike">
                <a:solidFill>
                  <a:srgbClr val="000000"/>
                </a:solidFill>
                <a:uFill>
                  <a:solidFill>
                    <a:srgbClr val="ffffff"/>
                  </a:solidFill>
                </a:uFill>
                <a:latin typeface="Symbol"/>
              </a:rPr>
              <a:t>D</a:t>
            </a:r>
            <a:r>
              <a:rPr b="1" i="1" lang="en-US" sz="1800" spc="-1" strike="noStrike">
                <a:solidFill>
                  <a:srgbClr val="000000"/>
                </a:solidFill>
                <a:uFill>
                  <a:solidFill>
                    <a:srgbClr val="ffffff"/>
                  </a:solidFill>
                </a:uFill>
                <a:latin typeface="Gill Sans"/>
              </a:rPr>
              <a:t>E/W</a:t>
            </a:r>
            <a:r>
              <a:rPr b="1" i="1" lang="en-US" sz="1800" spc="-1" strike="noStrike" baseline="-25000">
                <a:solidFill>
                  <a:srgbClr val="000000"/>
                </a:solidFill>
                <a:uFill>
                  <a:solidFill>
                    <a:srgbClr val="ffffff"/>
                  </a:solidFill>
                </a:uFill>
                <a:latin typeface="Gill Sans"/>
              </a:rPr>
              <a:t>i  </a:t>
            </a:r>
            <a:r>
              <a:rPr b="1" i="1" lang="en-US" sz="1800" spc="-1" strike="noStrike">
                <a:solidFill>
                  <a:srgbClr val="000000"/>
                </a:solidFill>
                <a:uFill>
                  <a:solidFill>
                    <a:srgbClr val="ffffff"/>
                  </a:solidFill>
                </a:uFill>
                <a:latin typeface="Gill Sans"/>
              </a:rPr>
              <a:t>= </a:t>
            </a:r>
            <a:r>
              <a:rPr b="1" i="1" lang="en-US" sz="1800" spc="-1" strike="noStrike">
                <a:solidFill>
                  <a:srgbClr val="558ed5"/>
                </a:solidFill>
                <a:uFill>
                  <a:solidFill>
                    <a:srgbClr val="ffffff"/>
                  </a:solidFill>
                </a:uFill>
                <a:latin typeface="Gill Sans"/>
              </a:rPr>
              <a:t>2.5 keV/cm </a:t>
            </a:r>
            <a:r>
              <a:rPr b="1" i="1" lang="en-US" sz="1800" spc="-1" strike="noStrike">
                <a:solidFill>
                  <a:srgbClr val="000000"/>
                </a:solidFill>
                <a:uFill>
                  <a:solidFill>
                    <a:srgbClr val="ffffff"/>
                  </a:solidFill>
                </a:uFill>
                <a:latin typeface="Gill Sans"/>
              </a:rPr>
              <a:t>/ </a:t>
            </a:r>
            <a:r>
              <a:rPr b="1" i="1" lang="en-US" sz="1800" spc="-1" strike="noStrike">
                <a:solidFill>
                  <a:srgbClr val="0ba64a"/>
                </a:solidFill>
                <a:uFill>
                  <a:solidFill>
                    <a:srgbClr val="ffffff"/>
                  </a:solidFill>
                </a:uFill>
                <a:latin typeface="Gill Sans"/>
              </a:rPr>
              <a:t>25 eV  </a:t>
            </a:r>
            <a:r>
              <a:rPr b="1" i="1" lang="en-US" sz="1800" spc="-1" strike="noStrike">
                <a:solidFill>
                  <a:srgbClr val="000000"/>
                </a:solidFill>
                <a:uFill>
                  <a:solidFill>
                    <a:srgbClr val="ffffff"/>
                  </a:solidFill>
                </a:uFill>
                <a:latin typeface="Gill Sans"/>
              </a:rPr>
              <a:t>= 100 ion pairs/cm</a:t>
            </a:r>
            <a:endParaRPr lang="en-US" sz="1800" spc="-1" strike="noStrike">
              <a:solidFill>
                <a:srgbClr val="000000"/>
              </a:solidFill>
              <a:uFill>
                <a:solidFill>
                  <a:srgbClr val="ffffff"/>
                </a:solidFill>
              </a:uFill>
              <a:latin typeface="Arial"/>
            </a:endParaRPr>
          </a:p>
        </p:txBody>
      </p:sp>
      <p:sp>
        <p:nvSpPr>
          <p:cNvPr id="900" name="CustomShape 6"/>
          <p:cNvSpPr/>
          <p:nvPr/>
        </p:nvSpPr>
        <p:spPr>
          <a:xfrm>
            <a:off x="5313240" y="2374200"/>
            <a:ext cx="575640" cy="287640"/>
          </a:xfrm>
          <a:prstGeom prst="ellipse">
            <a:avLst/>
          </a:prstGeom>
          <a:noFill/>
          <a:ln w="19080">
            <a:solidFill>
              <a:schemeClr val="tx2">
                <a:lumMod val="60000"/>
                <a:lumOff val="40000"/>
              </a:schemeClr>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01" name="CustomShape 7"/>
          <p:cNvSpPr/>
          <p:nvPr/>
        </p:nvSpPr>
        <p:spPr>
          <a:xfrm>
            <a:off x="4466160" y="2374200"/>
            <a:ext cx="575640" cy="287640"/>
          </a:xfrm>
          <a:prstGeom prst="ellipse">
            <a:avLst/>
          </a:prstGeom>
          <a:noFill/>
          <a:ln w="19080">
            <a:solidFill>
              <a:srgbClr val="0ba64a"/>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02" name="TextShape 8"/>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903" name="CustomShape 9"/>
          <p:cNvSpPr/>
          <p:nvPr/>
        </p:nvSpPr>
        <p:spPr>
          <a:xfrm>
            <a:off x="426240" y="5157360"/>
            <a:ext cx="8496720" cy="1173240"/>
          </a:xfrm>
          <a:prstGeom prst="rect">
            <a:avLst/>
          </a:prstGeom>
          <a:noFill/>
          <a:ln>
            <a:noFill/>
          </a:ln>
        </p:spPr>
        <p:style>
          <a:lnRef idx="0"/>
          <a:fillRef idx="0"/>
          <a:effectRef idx="0"/>
          <a:fontRef idx="minor"/>
        </p:style>
        <p:txBody>
          <a:bodyPr/>
          <a:p>
            <a:pPr marL="342720" indent="-342360">
              <a:lnSpc>
                <a:spcPct val="90000"/>
              </a:lnSpc>
              <a:buClr>
                <a:srgbClr val="d99694"/>
              </a:buClr>
              <a:buFont typeface="Arial"/>
              <a:buChar char="•"/>
            </a:pPr>
            <a:r>
              <a:rPr lang="en-US" sz="2000" spc="-1" strike="noStrike">
                <a:solidFill>
                  <a:srgbClr val="000000"/>
                </a:solidFill>
                <a:uFill>
                  <a:solidFill>
                    <a:srgbClr val="ffffff"/>
                  </a:solidFill>
                </a:uFill>
                <a:latin typeface="Gill Sans"/>
                <a:ea typeface="ＭＳ Ｐゴシック"/>
              </a:rPr>
              <a:t>100 pairs are not easy to detect, typical noise of an amplifier is ~1000 e</a:t>
            </a:r>
            <a:r>
              <a:rPr lang="en-US" sz="2000" spc="-1" strike="noStrike" baseline="30000">
                <a:solidFill>
                  <a:srgbClr val="000000"/>
                </a:solidFill>
                <a:uFill>
                  <a:solidFill>
                    <a:srgbClr val="ffffff"/>
                  </a:solidFill>
                </a:uFill>
                <a:latin typeface="Gill Sans"/>
                <a:ea typeface="ＭＳ Ｐゴシック"/>
              </a:rPr>
              <a:t>-</a:t>
            </a:r>
            <a:endParaRPr lang="en-US" sz="1800" spc="-1" strike="noStrike">
              <a:solidFill>
                <a:srgbClr val="000000"/>
              </a:solidFill>
              <a:uFill>
                <a:solidFill>
                  <a:srgbClr val="ffffff"/>
                </a:solidFill>
              </a:uFill>
              <a:latin typeface="Arial"/>
            </a:endParaRPr>
          </a:p>
          <a:p>
            <a:pPr marL="342720" indent="-342360">
              <a:lnSpc>
                <a:spcPct val="90000"/>
              </a:lnSpc>
              <a:buClr>
                <a:srgbClr val="d99694"/>
              </a:buClr>
              <a:buFont typeface="Arial"/>
              <a:buChar char="•"/>
            </a:pPr>
            <a:r>
              <a:rPr b="1" lang="en-US" sz="2000" spc="-1" strike="noStrike">
                <a:solidFill>
                  <a:srgbClr val="000000"/>
                </a:solidFill>
                <a:uFill>
                  <a:solidFill>
                    <a:srgbClr val="ffffff"/>
                  </a:solidFill>
                </a:uFill>
                <a:latin typeface="Gill Sans"/>
                <a:ea typeface="ＭＳ Ｐゴシック"/>
              </a:rPr>
              <a:t>Need to MULTIPLY the electrons</a:t>
            </a:r>
            <a:endParaRPr lang="en-US" sz="1800" spc="-1" strike="noStrike">
              <a:solidFill>
                <a:srgbClr val="000000"/>
              </a:solidFill>
              <a:uFill>
                <a:solidFill>
                  <a:srgbClr val="ffffff"/>
                </a:solidFill>
              </a:uFill>
              <a:latin typeface="Arial"/>
            </a:endParaRPr>
          </a:p>
        </p:txBody>
      </p:sp>
      <p:sp>
        <p:nvSpPr>
          <p:cNvPr id="904" name="TextShape 10"/>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905" name="TextShape 11"/>
          <p:cNvSpPr txBox="1"/>
          <p:nvPr/>
        </p:nvSpPr>
        <p:spPr>
          <a:xfrm>
            <a:off x="6553080" y="6520320"/>
            <a:ext cx="2133360" cy="364680"/>
          </a:xfrm>
          <a:prstGeom prst="rect">
            <a:avLst/>
          </a:prstGeom>
          <a:noFill/>
          <a:ln>
            <a:noFill/>
          </a:ln>
        </p:spPr>
        <p:txBody>
          <a:bodyPr anchor="ctr"/>
          <a:p>
            <a:pPr algn="r">
              <a:lnSpc>
                <a:spcPct val="100000"/>
              </a:lnSpc>
            </a:pPr>
            <a:fld id="{8F2B905E-61F6-4B89-A78B-2A037826E1CB}"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906" name="CustomShape 12"/>
          <p:cNvSpPr/>
          <p:nvPr/>
        </p:nvSpPr>
        <p:spPr>
          <a:xfrm>
            <a:off x="6786000" y="771840"/>
            <a:ext cx="2592000" cy="688320"/>
          </a:xfrm>
          <a:prstGeom prst="rect">
            <a:avLst/>
          </a:prstGeom>
          <a:noFill/>
          <a:ln>
            <a:noFill/>
          </a:ln>
        </p:spPr>
        <p:style>
          <a:lnRef idx="0"/>
          <a:fillRef idx="0"/>
          <a:effectRef idx="0"/>
          <a:fontRef idx="minor"/>
        </p:style>
        <p:txBody>
          <a:bodyPr wrap="none"/>
          <a:p>
            <a:pPr>
              <a:lnSpc>
                <a:spcPct val="100000"/>
              </a:lnSpc>
            </a:pPr>
            <a:r>
              <a:rPr lang="en-US" sz="1200" spc="-1" strike="noStrike">
                <a:solidFill>
                  <a:srgbClr val="000000"/>
                </a:solidFill>
                <a:uFill>
                  <a:solidFill>
                    <a:srgbClr val="ffffff"/>
                  </a:solidFill>
                </a:uFill>
                <a:latin typeface="Gill Sans Light"/>
              </a:rPr>
              <a:t>N</a:t>
            </a:r>
            <a:r>
              <a:rPr lang="en-US" sz="1200" spc="-1" strike="noStrike" baseline="-25000">
                <a:solidFill>
                  <a:srgbClr val="000000"/>
                </a:solidFill>
                <a:uFill>
                  <a:solidFill>
                    <a:srgbClr val="ffffff"/>
                  </a:solidFill>
                </a:uFill>
                <a:latin typeface="Gill Sans Light"/>
              </a:rPr>
              <a:t>P</a:t>
            </a:r>
            <a:r>
              <a:rPr lang="en-US" sz="1200" spc="-1" strike="noStrike">
                <a:solidFill>
                  <a:srgbClr val="000000"/>
                </a:solidFill>
                <a:uFill>
                  <a:solidFill>
                    <a:srgbClr val="ffffff"/>
                  </a:solidFill>
                </a:uFill>
                <a:latin typeface="Gill Sans Light"/>
              </a:rPr>
              <a:t>: Primary nb of ion-pairs</a:t>
            </a: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000000"/>
                </a:solidFill>
                <a:uFill>
                  <a:solidFill>
                    <a:srgbClr val="ffffff"/>
                  </a:solidFill>
                </a:uFill>
                <a:latin typeface="Gill Sans Light"/>
              </a:rPr>
              <a:t>N</a:t>
            </a:r>
            <a:r>
              <a:rPr lang="en-US" sz="1200" spc="-1" strike="noStrike" baseline="-25000">
                <a:solidFill>
                  <a:srgbClr val="000000"/>
                </a:solidFill>
                <a:uFill>
                  <a:solidFill>
                    <a:srgbClr val="ffffff"/>
                  </a:solidFill>
                </a:uFill>
                <a:latin typeface="Gill Sans Light"/>
              </a:rPr>
              <a:t>T</a:t>
            </a:r>
            <a:r>
              <a:rPr lang="en-US" sz="1200" spc="-1" strike="noStrike">
                <a:solidFill>
                  <a:srgbClr val="000000"/>
                </a:solidFill>
                <a:uFill>
                  <a:solidFill>
                    <a:srgbClr val="ffffff"/>
                  </a:solidFill>
                </a:uFill>
                <a:latin typeface="Gill Sans Light"/>
              </a:rPr>
              <a:t>: Total nb of ion-pairs</a:t>
            </a: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000000"/>
                </a:solidFill>
                <a:uFill>
                  <a:solidFill>
                    <a:srgbClr val="ffffff"/>
                  </a:solidFill>
                </a:uFill>
                <a:latin typeface="Gill Sans Light"/>
              </a:rPr>
              <a:t>W: Effective E to produce 1 pair</a:t>
            </a:r>
            <a:endParaRPr lang="en-US" sz="1800" spc="-1" strike="noStrike">
              <a:solidFill>
                <a:srgbClr val="000000"/>
              </a:solidFill>
              <a:uFill>
                <a:solidFill>
                  <a:srgbClr val="ffffff"/>
                </a:solidFill>
              </a:uFill>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07" name="TextShape 1"/>
          <p:cNvSpPr txBox="1"/>
          <p:nvPr/>
        </p:nvSpPr>
        <p:spPr>
          <a:xfrm>
            <a:off x="457200" y="115920"/>
            <a:ext cx="8229240" cy="1301400"/>
          </a:xfrm>
          <a:prstGeom prst="rect">
            <a:avLst/>
          </a:prstGeom>
          <a:noFill/>
          <a:ln>
            <a:noFill/>
          </a:ln>
        </p:spPr>
        <p:txBody>
          <a:bodyPr anchor="ctr"/>
          <a:p>
            <a:pPr algn="ctr">
              <a:lnSpc>
                <a:spcPct val="100000"/>
              </a:lnSpc>
            </a:pPr>
            <a:r>
              <a:rPr b="1" lang="en-US" sz="3600" spc="-1" strike="noStrike">
                <a:solidFill>
                  <a:srgbClr val="c0504d"/>
                </a:solidFill>
                <a:uFill>
                  <a:solidFill>
                    <a:srgbClr val="ffffff"/>
                  </a:solidFill>
                </a:uFill>
                <a:latin typeface="AmericanTypewriter"/>
              </a:rPr>
              <a:t>• </a:t>
            </a:r>
            <a:r>
              <a:rPr b="1" lang="en-US" sz="3600" spc="-1" strike="noStrike">
                <a:solidFill>
                  <a:srgbClr val="000000"/>
                </a:solidFill>
                <a:uFill>
                  <a:solidFill>
                    <a:srgbClr val="ffffff"/>
                  </a:solidFill>
                </a:uFill>
                <a:latin typeface="Gill Sans"/>
              </a:rPr>
              <a:t>Amplification </a:t>
            </a:r>
            <a:r>
              <a:rPr b="1" lang="en-US" sz="36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908" name="CustomShape 2"/>
          <p:cNvSpPr/>
          <p:nvPr/>
        </p:nvSpPr>
        <p:spPr>
          <a:xfrm>
            <a:off x="683640" y="1124640"/>
            <a:ext cx="8002800" cy="670320"/>
          </a:xfrm>
          <a:prstGeom prst="rect">
            <a:avLst/>
          </a:prstGeom>
          <a:noFill/>
          <a:ln>
            <a:noFill/>
          </a:ln>
        </p:spPr>
        <p:style>
          <a:lnRef idx="0"/>
          <a:fillRef idx="0"/>
          <a:effectRef idx="0"/>
          <a:fontRef idx="minor"/>
        </p:style>
        <p:txBody>
          <a:bodyPr/>
          <a:p>
            <a:pPr>
              <a:lnSpc>
                <a:spcPct val="90000"/>
              </a:lnSpc>
            </a:pPr>
            <a:r>
              <a:rPr lang="en-US" sz="2000" spc="-1" strike="noStrike">
                <a:solidFill>
                  <a:srgbClr val="000000"/>
                </a:solidFill>
                <a:uFill>
                  <a:solidFill>
                    <a:srgbClr val="ffffff"/>
                  </a:solidFill>
                </a:uFill>
                <a:latin typeface="Gill Sans"/>
                <a:ea typeface="ＭＳ Ｐゴシック"/>
              </a:rPr>
              <a:t>Multiplication requires fields where the e</a:t>
            </a:r>
            <a:r>
              <a:rPr lang="en-US" sz="2000" spc="-1" strike="noStrike" baseline="30000">
                <a:solidFill>
                  <a:srgbClr val="000000"/>
                </a:solidFill>
                <a:uFill>
                  <a:solidFill>
                    <a:srgbClr val="ffffff"/>
                  </a:solidFill>
                </a:uFill>
                <a:latin typeface="Gill Sans"/>
                <a:ea typeface="ＭＳ Ｐゴシック"/>
              </a:rPr>
              <a:t>-</a:t>
            </a:r>
            <a:r>
              <a:rPr lang="en-US" sz="2000" spc="-1" strike="noStrike">
                <a:solidFill>
                  <a:srgbClr val="000000"/>
                </a:solidFill>
                <a:uFill>
                  <a:solidFill>
                    <a:srgbClr val="ffffff"/>
                  </a:solidFill>
                </a:uFill>
                <a:latin typeface="Gill Sans"/>
                <a:ea typeface="ＭＳ Ｐゴシック"/>
              </a:rPr>
              <a:t> energy occasionally is sufficient to ionise</a:t>
            </a:r>
            <a:endParaRPr lang="en-US" sz="1800" spc="-1" strike="noStrike">
              <a:solidFill>
                <a:srgbClr val="000000"/>
              </a:solidFill>
              <a:uFill>
                <a:solidFill>
                  <a:srgbClr val="ffffff"/>
                </a:solidFill>
              </a:uFill>
              <a:latin typeface="Arial"/>
            </a:endParaRPr>
          </a:p>
        </p:txBody>
      </p:sp>
      <p:sp>
        <p:nvSpPr>
          <p:cNvPr id="909"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910"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911" name="TextShape 5"/>
          <p:cNvSpPr txBox="1"/>
          <p:nvPr/>
        </p:nvSpPr>
        <p:spPr>
          <a:xfrm>
            <a:off x="6553080" y="6520320"/>
            <a:ext cx="2133360" cy="364680"/>
          </a:xfrm>
          <a:prstGeom prst="rect">
            <a:avLst/>
          </a:prstGeom>
          <a:noFill/>
          <a:ln>
            <a:noFill/>
          </a:ln>
        </p:spPr>
        <p:txBody>
          <a:bodyPr anchor="ctr"/>
          <a:p>
            <a:pPr algn="r">
              <a:lnSpc>
                <a:spcPct val="100000"/>
              </a:lnSpc>
            </a:pPr>
            <a:fld id="{C8684382-5C4D-4C5C-8B99-F154D548ADC8}"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912" name="CustomShape 6"/>
          <p:cNvSpPr/>
          <p:nvPr/>
        </p:nvSpPr>
        <p:spPr>
          <a:xfrm>
            <a:off x="675360" y="2009880"/>
            <a:ext cx="8000640" cy="4114440"/>
          </a:xfrm>
          <a:prstGeom prst="rect">
            <a:avLst/>
          </a:prstGeom>
          <a:solidFill>
            <a:schemeClr val="accent1">
              <a:lumMod val="20000"/>
              <a:lumOff val="80000"/>
            </a:schemeClr>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lang="en-US" sz="1800" spc="-1" strike="noStrike">
                <a:solidFill>
                  <a:srgbClr val="ffffff"/>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13" name="CustomShape 7"/>
          <p:cNvSpPr/>
          <p:nvPr/>
        </p:nvSpPr>
        <p:spPr>
          <a:xfrm flipH="1">
            <a:off x="1763640" y="1704960"/>
            <a:ext cx="2188080" cy="4864680"/>
          </a:xfrm>
          <a:custGeom>
            <a:avLst/>
            <a:gdLst/>
            <a:ahLst/>
            <a:rect l="l" t="t" r="r" b="b"/>
            <a:pathLst>
              <a:path w="21600" h="21600">
                <a:moveTo>
                  <a:pt x="0" y="0"/>
                </a:moveTo>
                <a:lnTo>
                  <a:pt x="21600" y="21600"/>
                </a:lnTo>
              </a:path>
            </a:pathLst>
          </a:custGeom>
          <a:noFill/>
          <a:ln>
            <a:solidFill>
              <a:schemeClr val="tx1"/>
            </a:solidFill>
            <a:round/>
            <a:tailEnd len="med" type="arrow" w="med"/>
          </a:ln>
        </p:spPr>
        <p:style>
          <a:lnRef idx="1">
            <a:schemeClr val="accent1"/>
          </a:lnRef>
          <a:fillRef idx="0">
            <a:schemeClr val="accent1"/>
          </a:fillRef>
          <a:effectRef idx="0">
            <a:schemeClr val="accent1"/>
          </a:effectRef>
          <a:fontRef idx="minor"/>
        </p:style>
      </p:sp>
      <p:sp>
        <p:nvSpPr>
          <p:cNvPr id="914" name="CustomShape 8"/>
          <p:cNvSpPr/>
          <p:nvPr/>
        </p:nvSpPr>
        <p:spPr>
          <a:xfrm rot="17623200">
            <a:off x="1074960" y="5010120"/>
            <a:ext cx="2180880" cy="364320"/>
          </a:xfrm>
          <a:prstGeom prst="rect">
            <a:avLst/>
          </a:prstGeom>
          <a:noFill/>
          <a:ln>
            <a:noFill/>
          </a:ln>
        </p:spPr>
        <p:style>
          <a:lnRef idx="0"/>
          <a:fillRef idx="0"/>
          <a:effectRef idx="0"/>
          <a:fontRef idx="minor"/>
        </p:style>
        <p:txBody>
          <a:bodyPr wrap="none" lIns="90000" rIns="90000" tIns="45000" bIns="45000"/>
          <a:p>
            <a:pPr algn="ctr">
              <a:lnSpc>
                <a:spcPct val="100000"/>
              </a:lnSpc>
            </a:pPr>
            <a:r>
              <a:rPr lang="en-US" sz="1800" spc="-1" strike="noStrike">
                <a:solidFill>
                  <a:srgbClr val="000000"/>
                </a:solidFill>
                <a:uFill>
                  <a:solidFill>
                    <a:srgbClr val="ffffff"/>
                  </a:solidFill>
                </a:uFill>
                <a:latin typeface="Calibri"/>
              </a:rPr>
              <a:t>Charged Particles</a:t>
            </a:r>
            <a:endParaRPr lang="en-US" sz="1800" spc="-1" strike="noStrike">
              <a:solidFill>
                <a:srgbClr val="000000"/>
              </a:solidFill>
              <a:uFill>
                <a:solidFill>
                  <a:srgbClr val="ffffff"/>
                </a:solidFill>
              </a:uFill>
              <a:latin typeface="Arial"/>
            </a:endParaRPr>
          </a:p>
        </p:txBody>
      </p:sp>
      <p:sp>
        <p:nvSpPr>
          <p:cNvPr id="915" name="CustomShape 9"/>
          <p:cNvSpPr/>
          <p:nvPr/>
        </p:nvSpPr>
        <p:spPr>
          <a:xfrm>
            <a:off x="2885400" y="35337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16" name="CustomShape 10"/>
          <p:cNvSpPr/>
          <p:nvPr/>
        </p:nvSpPr>
        <p:spPr>
          <a:xfrm>
            <a:off x="2885400" y="34574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17" name="CustomShape 11"/>
          <p:cNvSpPr/>
          <p:nvPr/>
        </p:nvSpPr>
        <p:spPr>
          <a:xfrm>
            <a:off x="2885400" y="37623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18" name="CustomShape 12"/>
          <p:cNvSpPr/>
          <p:nvPr/>
        </p:nvSpPr>
        <p:spPr>
          <a:xfrm>
            <a:off x="3037680" y="37623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19" name="CustomShape 13"/>
          <p:cNvSpPr/>
          <p:nvPr/>
        </p:nvSpPr>
        <p:spPr>
          <a:xfrm>
            <a:off x="2961360" y="38386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20" name="CustomShape 14"/>
          <p:cNvSpPr/>
          <p:nvPr/>
        </p:nvSpPr>
        <p:spPr>
          <a:xfrm>
            <a:off x="3037680" y="36860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21" name="CustomShape 15"/>
          <p:cNvSpPr/>
          <p:nvPr/>
        </p:nvSpPr>
        <p:spPr>
          <a:xfrm>
            <a:off x="3189960" y="29242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22" name="CustomShape 16"/>
          <p:cNvSpPr/>
          <p:nvPr/>
        </p:nvSpPr>
        <p:spPr>
          <a:xfrm>
            <a:off x="3189960" y="28479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23" name="CustomShape 17"/>
          <p:cNvSpPr/>
          <p:nvPr/>
        </p:nvSpPr>
        <p:spPr>
          <a:xfrm>
            <a:off x="3189960" y="315288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24" name="CustomShape 18"/>
          <p:cNvSpPr/>
          <p:nvPr/>
        </p:nvSpPr>
        <p:spPr>
          <a:xfrm>
            <a:off x="3342600" y="31528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25" name="CustomShape 19"/>
          <p:cNvSpPr/>
          <p:nvPr/>
        </p:nvSpPr>
        <p:spPr>
          <a:xfrm>
            <a:off x="3266280" y="322884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26" name="CustomShape 20"/>
          <p:cNvSpPr/>
          <p:nvPr/>
        </p:nvSpPr>
        <p:spPr>
          <a:xfrm>
            <a:off x="3342600" y="30765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27" name="CustomShape 21"/>
          <p:cNvSpPr/>
          <p:nvPr/>
        </p:nvSpPr>
        <p:spPr>
          <a:xfrm flipV="1">
            <a:off x="4866480" y="3152160"/>
            <a:ext cx="360" cy="533160"/>
          </a:xfrm>
          <a:custGeom>
            <a:avLst/>
            <a:gdLst/>
            <a:ahLst/>
            <a:rect l="l" t="t" r="r" b="b"/>
            <a:pathLst>
              <a:path w="21600" h="21600">
                <a:moveTo>
                  <a:pt x="0" y="0"/>
                </a:moveTo>
                <a:lnTo>
                  <a:pt x="21600" y="21600"/>
                </a:lnTo>
              </a:path>
            </a:pathLst>
          </a:custGeom>
          <a:noFill/>
          <a:ln>
            <a:solidFill>
              <a:schemeClr val="tx1"/>
            </a:solidFill>
            <a:round/>
            <a:tailEnd len="med" type="arrow" w="med"/>
          </a:ln>
        </p:spPr>
        <p:style>
          <a:lnRef idx="1">
            <a:schemeClr val="accent1"/>
          </a:lnRef>
          <a:fillRef idx="0">
            <a:schemeClr val="accent1"/>
          </a:fillRef>
          <a:effectRef idx="0">
            <a:schemeClr val="accent1"/>
          </a:effectRef>
          <a:fontRef idx="minor"/>
        </p:style>
      </p:sp>
      <p:sp>
        <p:nvSpPr>
          <p:cNvPr id="928" name="CustomShape 22"/>
          <p:cNvSpPr/>
          <p:nvPr/>
        </p:nvSpPr>
        <p:spPr>
          <a:xfrm>
            <a:off x="4180680" y="4219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29" name="CustomShape 23"/>
          <p:cNvSpPr/>
          <p:nvPr/>
        </p:nvSpPr>
        <p:spPr>
          <a:xfrm>
            <a:off x="4180680" y="27716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30" name="CustomShape 24"/>
          <p:cNvSpPr/>
          <p:nvPr/>
        </p:nvSpPr>
        <p:spPr>
          <a:xfrm>
            <a:off x="4180680" y="30765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31" name="CustomShape 25"/>
          <p:cNvSpPr/>
          <p:nvPr/>
        </p:nvSpPr>
        <p:spPr>
          <a:xfrm>
            <a:off x="4332960" y="42958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32" name="CustomShape 26"/>
          <p:cNvSpPr/>
          <p:nvPr/>
        </p:nvSpPr>
        <p:spPr>
          <a:xfrm>
            <a:off x="4257000" y="45244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33" name="CustomShape 27"/>
          <p:cNvSpPr/>
          <p:nvPr/>
        </p:nvSpPr>
        <p:spPr>
          <a:xfrm>
            <a:off x="4332960" y="30002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34" name="CustomShape 28"/>
          <p:cNvSpPr/>
          <p:nvPr/>
        </p:nvSpPr>
        <p:spPr>
          <a:xfrm>
            <a:off x="4485600" y="39909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35" name="CustomShape 29"/>
          <p:cNvSpPr/>
          <p:nvPr/>
        </p:nvSpPr>
        <p:spPr>
          <a:xfrm>
            <a:off x="4485600" y="25430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36" name="CustomShape 30"/>
          <p:cNvSpPr/>
          <p:nvPr/>
        </p:nvSpPr>
        <p:spPr>
          <a:xfrm>
            <a:off x="4485600" y="28479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37" name="CustomShape 31"/>
          <p:cNvSpPr/>
          <p:nvPr/>
        </p:nvSpPr>
        <p:spPr>
          <a:xfrm>
            <a:off x="4637880" y="40672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38" name="CustomShape 32"/>
          <p:cNvSpPr/>
          <p:nvPr/>
        </p:nvSpPr>
        <p:spPr>
          <a:xfrm>
            <a:off x="4561560" y="38386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39" name="CustomShape 33"/>
          <p:cNvSpPr/>
          <p:nvPr/>
        </p:nvSpPr>
        <p:spPr>
          <a:xfrm>
            <a:off x="4637880" y="27716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40" name="CustomShape 34"/>
          <p:cNvSpPr/>
          <p:nvPr/>
        </p:nvSpPr>
        <p:spPr>
          <a:xfrm>
            <a:off x="4817520" y="3305160"/>
            <a:ext cx="79380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Edrift</a:t>
            </a:r>
            <a:endParaRPr lang="en-US" sz="1800" spc="-1" strike="noStrike">
              <a:solidFill>
                <a:srgbClr val="000000"/>
              </a:solidFill>
              <a:uFill>
                <a:solidFill>
                  <a:srgbClr val="ffffff"/>
                </a:solidFill>
              </a:uFill>
              <a:latin typeface="Arial"/>
            </a:endParaRPr>
          </a:p>
        </p:txBody>
      </p:sp>
      <p:sp>
        <p:nvSpPr>
          <p:cNvPr id="941" name="CustomShape 35"/>
          <p:cNvSpPr/>
          <p:nvPr/>
        </p:nvSpPr>
        <p:spPr>
          <a:xfrm>
            <a:off x="7325280" y="4448160"/>
            <a:ext cx="8182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Egain</a:t>
            </a:r>
            <a:endParaRPr lang="en-US" sz="1800" spc="-1" strike="noStrike">
              <a:solidFill>
                <a:srgbClr val="000000"/>
              </a:solidFill>
              <a:uFill>
                <a:solidFill>
                  <a:srgbClr val="ffffff"/>
                </a:solidFill>
              </a:uFill>
              <a:latin typeface="Arial"/>
            </a:endParaRPr>
          </a:p>
        </p:txBody>
      </p:sp>
      <p:sp>
        <p:nvSpPr>
          <p:cNvPr id="942" name="CustomShape 36"/>
          <p:cNvSpPr/>
          <p:nvPr/>
        </p:nvSpPr>
        <p:spPr>
          <a:xfrm>
            <a:off x="6617880" y="47530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43" name="CustomShape 37"/>
          <p:cNvSpPr/>
          <p:nvPr/>
        </p:nvSpPr>
        <p:spPr>
          <a:xfrm>
            <a:off x="6389280" y="45244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44" name="CustomShape 38"/>
          <p:cNvSpPr/>
          <p:nvPr/>
        </p:nvSpPr>
        <p:spPr>
          <a:xfrm>
            <a:off x="6237000" y="47530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45" name="CustomShape 39"/>
          <p:cNvSpPr/>
          <p:nvPr/>
        </p:nvSpPr>
        <p:spPr>
          <a:xfrm flipV="1">
            <a:off x="8295480" y="4371120"/>
            <a:ext cx="360" cy="533160"/>
          </a:xfrm>
          <a:custGeom>
            <a:avLst/>
            <a:gdLst/>
            <a:ahLst/>
            <a:rect l="l" t="t" r="r" b="b"/>
            <a:pathLst>
              <a:path w="21600" h="21600">
                <a:moveTo>
                  <a:pt x="0" y="0"/>
                </a:moveTo>
                <a:lnTo>
                  <a:pt x="21600" y="21600"/>
                </a:lnTo>
              </a:path>
            </a:pathLst>
          </a:custGeom>
          <a:noFill/>
          <a:ln w="57240">
            <a:solidFill>
              <a:schemeClr val="tx1"/>
            </a:solidFill>
            <a:round/>
            <a:tailEnd len="med" type="arrow" w="med"/>
          </a:ln>
        </p:spPr>
        <p:style>
          <a:lnRef idx="1">
            <a:schemeClr val="accent1"/>
          </a:lnRef>
          <a:fillRef idx="0">
            <a:schemeClr val="accent1"/>
          </a:fillRef>
          <a:effectRef idx="0">
            <a:schemeClr val="accent1"/>
          </a:effectRef>
          <a:fontRef idx="minor"/>
        </p:style>
      </p:sp>
      <p:sp>
        <p:nvSpPr>
          <p:cNvPr id="946" name="CustomShape 40"/>
          <p:cNvSpPr/>
          <p:nvPr/>
        </p:nvSpPr>
        <p:spPr>
          <a:xfrm>
            <a:off x="6922800" y="505764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47" name="CustomShape 41"/>
          <p:cNvSpPr/>
          <p:nvPr/>
        </p:nvSpPr>
        <p:spPr>
          <a:xfrm>
            <a:off x="6541560" y="505764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48" name="CustomShape 42"/>
          <p:cNvSpPr/>
          <p:nvPr/>
        </p:nvSpPr>
        <p:spPr>
          <a:xfrm>
            <a:off x="6237000" y="505764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49" name="CustomShape 43"/>
          <p:cNvSpPr/>
          <p:nvPr/>
        </p:nvSpPr>
        <p:spPr>
          <a:xfrm>
            <a:off x="5855760" y="505764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50" name="CustomShape 44"/>
          <p:cNvSpPr/>
          <p:nvPr/>
        </p:nvSpPr>
        <p:spPr>
          <a:xfrm flipH="1">
            <a:off x="6301080" y="4589280"/>
            <a:ext cx="98280" cy="17424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51" name="CustomShape 45"/>
          <p:cNvSpPr/>
          <p:nvPr/>
        </p:nvSpPr>
        <p:spPr>
          <a:xfrm>
            <a:off x="6454440" y="4589280"/>
            <a:ext cx="174240" cy="17424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52" name="CustomShape 46"/>
          <p:cNvSpPr/>
          <p:nvPr/>
        </p:nvSpPr>
        <p:spPr>
          <a:xfrm flipH="1">
            <a:off x="5920920" y="4764240"/>
            <a:ext cx="326880" cy="30456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53" name="CustomShape 47"/>
          <p:cNvSpPr/>
          <p:nvPr/>
        </p:nvSpPr>
        <p:spPr>
          <a:xfrm flipH="1">
            <a:off x="6275160" y="4817880"/>
            <a:ext cx="26640" cy="23940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54" name="CustomShape 48"/>
          <p:cNvSpPr/>
          <p:nvPr/>
        </p:nvSpPr>
        <p:spPr>
          <a:xfrm flipH="1">
            <a:off x="6606000" y="4817880"/>
            <a:ext cx="75960" cy="25056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55" name="CustomShape 49"/>
          <p:cNvSpPr/>
          <p:nvPr/>
        </p:nvSpPr>
        <p:spPr>
          <a:xfrm>
            <a:off x="6694200" y="4791240"/>
            <a:ext cx="266400" cy="26640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56" name="CustomShape 50"/>
          <p:cNvSpPr/>
          <p:nvPr/>
        </p:nvSpPr>
        <p:spPr>
          <a:xfrm>
            <a:off x="6389280" y="5362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57" name="CustomShape 51"/>
          <p:cNvSpPr/>
          <p:nvPr/>
        </p:nvSpPr>
        <p:spPr>
          <a:xfrm>
            <a:off x="6008400" y="5362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58" name="CustomShape 52"/>
          <p:cNvSpPr/>
          <p:nvPr/>
        </p:nvSpPr>
        <p:spPr>
          <a:xfrm>
            <a:off x="5703480" y="5362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59" name="CustomShape 53"/>
          <p:cNvSpPr/>
          <p:nvPr/>
        </p:nvSpPr>
        <p:spPr>
          <a:xfrm>
            <a:off x="5322600" y="5362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60" name="CustomShape 54"/>
          <p:cNvSpPr/>
          <p:nvPr/>
        </p:nvSpPr>
        <p:spPr>
          <a:xfrm>
            <a:off x="7760880" y="5362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61" name="CustomShape 55"/>
          <p:cNvSpPr/>
          <p:nvPr/>
        </p:nvSpPr>
        <p:spPr>
          <a:xfrm>
            <a:off x="7380000" y="5362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62" name="CustomShape 56"/>
          <p:cNvSpPr/>
          <p:nvPr/>
        </p:nvSpPr>
        <p:spPr>
          <a:xfrm>
            <a:off x="7075080" y="5362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63" name="CustomShape 57"/>
          <p:cNvSpPr/>
          <p:nvPr/>
        </p:nvSpPr>
        <p:spPr>
          <a:xfrm>
            <a:off x="6694200" y="5362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64" name="CustomShape 58"/>
          <p:cNvSpPr/>
          <p:nvPr/>
        </p:nvSpPr>
        <p:spPr>
          <a:xfrm flipH="1">
            <a:off x="5386680" y="5068800"/>
            <a:ext cx="479160" cy="30456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65" name="CustomShape 59"/>
          <p:cNvSpPr/>
          <p:nvPr/>
        </p:nvSpPr>
        <p:spPr>
          <a:xfrm flipH="1">
            <a:off x="5779080" y="5122800"/>
            <a:ext cx="140760" cy="27756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66" name="CustomShape 60"/>
          <p:cNvSpPr/>
          <p:nvPr/>
        </p:nvSpPr>
        <p:spPr>
          <a:xfrm flipH="1">
            <a:off x="6073200" y="5122800"/>
            <a:ext cx="228240" cy="25056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67" name="CustomShape 61"/>
          <p:cNvSpPr/>
          <p:nvPr/>
        </p:nvSpPr>
        <p:spPr>
          <a:xfrm>
            <a:off x="6275160" y="5133960"/>
            <a:ext cx="114120" cy="26640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68" name="CustomShape 62"/>
          <p:cNvSpPr/>
          <p:nvPr/>
        </p:nvSpPr>
        <p:spPr>
          <a:xfrm>
            <a:off x="6579720" y="5133960"/>
            <a:ext cx="151920" cy="22824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69" name="CustomShape 63"/>
          <p:cNvSpPr/>
          <p:nvPr/>
        </p:nvSpPr>
        <p:spPr>
          <a:xfrm>
            <a:off x="6579720" y="5133960"/>
            <a:ext cx="495000" cy="26640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70" name="CustomShape 64"/>
          <p:cNvSpPr/>
          <p:nvPr/>
        </p:nvSpPr>
        <p:spPr>
          <a:xfrm>
            <a:off x="6998760" y="5095800"/>
            <a:ext cx="418680" cy="26640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71" name="CustomShape 65"/>
          <p:cNvSpPr/>
          <p:nvPr/>
        </p:nvSpPr>
        <p:spPr>
          <a:xfrm>
            <a:off x="6987600" y="5068800"/>
            <a:ext cx="784080" cy="30456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72" name="CustomShape 66"/>
          <p:cNvSpPr/>
          <p:nvPr/>
        </p:nvSpPr>
        <p:spPr>
          <a:xfrm flipV="1">
            <a:off x="7000200" y="3152160"/>
            <a:ext cx="360" cy="533160"/>
          </a:xfrm>
          <a:custGeom>
            <a:avLst/>
            <a:gdLst/>
            <a:ahLst/>
            <a:rect l="l" t="t" r="r" b="b"/>
            <a:pathLst>
              <a:path w="21600" h="21600">
                <a:moveTo>
                  <a:pt x="0" y="0"/>
                </a:moveTo>
                <a:lnTo>
                  <a:pt x="21600" y="21600"/>
                </a:lnTo>
              </a:path>
            </a:pathLst>
          </a:custGeom>
          <a:noFill/>
          <a:ln>
            <a:solidFill>
              <a:schemeClr val="tx1"/>
            </a:solidFill>
            <a:round/>
            <a:tailEnd len="med" type="arrow" w="med"/>
          </a:ln>
        </p:spPr>
        <p:style>
          <a:lnRef idx="1">
            <a:schemeClr val="accent1"/>
          </a:lnRef>
          <a:fillRef idx="0">
            <a:schemeClr val="accent1"/>
          </a:fillRef>
          <a:effectRef idx="0">
            <a:schemeClr val="accent1"/>
          </a:effectRef>
          <a:fontRef idx="minor"/>
        </p:style>
      </p:sp>
      <p:sp>
        <p:nvSpPr>
          <p:cNvPr id="973" name="CustomShape 67"/>
          <p:cNvSpPr/>
          <p:nvPr/>
        </p:nvSpPr>
        <p:spPr>
          <a:xfrm>
            <a:off x="6314400" y="42195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74" name="CustomShape 68"/>
          <p:cNvSpPr/>
          <p:nvPr/>
        </p:nvSpPr>
        <p:spPr>
          <a:xfrm>
            <a:off x="6314400" y="27716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75" name="CustomShape 69"/>
          <p:cNvSpPr/>
          <p:nvPr/>
        </p:nvSpPr>
        <p:spPr>
          <a:xfrm>
            <a:off x="6314400" y="30765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76" name="CustomShape 70"/>
          <p:cNvSpPr/>
          <p:nvPr/>
        </p:nvSpPr>
        <p:spPr>
          <a:xfrm>
            <a:off x="6466680" y="42958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77" name="CustomShape 71"/>
          <p:cNvSpPr/>
          <p:nvPr/>
        </p:nvSpPr>
        <p:spPr>
          <a:xfrm>
            <a:off x="6390360" y="45244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78" name="CustomShape 72"/>
          <p:cNvSpPr/>
          <p:nvPr/>
        </p:nvSpPr>
        <p:spPr>
          <a:xfrm>
            <a:off x="6466680" y="30002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79" name="CustomShape 73"/>
          <p:cNvSpPr/>
          <p:nvPr/>
        </p:nvSpPr>
        <p:spPr>
          <a:xfrm>
            <a:off x="6618960" y="399096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80" name="CustomShape 74"/>
          <p:cNvSpPr/>
          <p:nvPr/>
        </p:nvSpPr>
        <p:spPr>
          <a:xfrm>
            <a:off x="6618960" y="25430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81" name="CustomShape 75"/>
          <p:cNvSpPr/>
          <p:nvPr/>
        </p:nvSpPr>
        <p:spPr>
          <a:xfrm>
            <a:off x="6618960" y="28479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82" name="CustomShape 76"/>
          <p:cNvSpPr/>
          <p:nvPr/>
        </p:nvSpPr>
        <p:spPr>
          <a:xfrm>
            <a:off x="6771600" y="40672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83" name="CustomShape 77"/>
          <p:cNvSpPr/>
          <p:nvPr/>
        </p:nvSpPr>
        <p:spPr>
          <a:xfrm>
            <a:off x="6695280" y="3838680"/>
            <a:ext cx="75960" cy="75960"/>
          </a:xfrm>
          <a:prstGeom prst="ellipse">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sp>
        <p:nvSpPr>
          <p:cNvPr id="984" name="CustomShape 78"/>
          <p:cNvSpPr/>
          <p:nvPr/>
        </p:nvSpPr>
        <p:spPr>
          <a:xfrm>
            <a:off x="6771600" y="27716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985" name="CustomShape 79"/>
          <p:cNvSpPr/>
          <p:nvPr/>
        </p:nvSpPr>
        <p:spPr>
          <a:xfrm>
            <a:off x="6951240" y="3305160"/>
            <a:ext cx="79380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Edrift</a:t>
            </a:r>
            <a:endParaRPr lang="en-US" sz="1800" spc="-1" strike="noStrike">
              <a:solidFill>
                <a:srgbClr val="000000"/>
              </a:solidFill>
              <a:uFill>
                <a:solidFill>
                  <a:srgbClr val="ffffff"/>
                </a:solidFill>
              </a:uFill>
              <a:latin typeface="Arial"/>
            </a:endParaRPr>
          </a:p>
        </p:txBody>
      </p:sp>
      <p:sp>
        <p:nvSpPr>
          <p:cNvPr id="986" name="CustomShape 80"/>
          <p:cNvSpPr/>
          <p:nvPr/>
        </p:nvSpPr>
        <p:spPr>
          <a:xfrm>
            <a:off x="4561560" y="4295880"/>
            <a:ext cx="360" cy="167616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987" name="CustomShape 81"/>
          <p:cNvSpPr/>
          <p:nvPr/>
        </p:nvSpPr>
        <p:spPr>
          <a:xfrm>
            <a:off x="4036680" y="6093360"/>
            <a:ext cx="107424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Calibri"/>
              </a:rPr>
              <a:t>Anode </a:t>
            </a:r>
            <a:endParaRPr lang="en-US" sz="1800" spc="-1" strike="noStrike">
              <a:solidFill>
                <a:srgbClr val="000000"/>
              </a:solidFill>
              <a:uFill>
                <a:solidFill>
                  <a:srgbClr val="ffffff"/>
                </a:solidFill>
              </a:uFill>
              <a:latin typeface="Arial"/>
            </a:endParaRPr>
          </a:p>
        </p:txBody>
      </p:sp>
      <p:sp>
        <p:nvSpPr>
          <p:cNvPr id="988" name="CustomShape 82"/>
          <p:cNvSpPr/>
          <p:nvPr/>
        </p:nvSpPr>
        <p:spPr>
          <a:xfrm>
            <a:off x="3899880" y="1628640"/>
            <a:ext cx="124956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Calibri"/>
              </a:rPr>
              <a:t>Cathode</a:t>
            </a:r>
            <a:endParaRPr lang="en-US" sz="1800" spc="-1" strike="noStrike">
              <a:solidFill>
                <a:srgbClr val="000000"/>
              </a:solidFill>
              <a:uFill>
                <a:solidFill>
                  <a:srgbClr val="ffffff"/>
                </a:solidFill>
              </a:uFill>
              <a:latin typeface="Arial"/>
            </a:endParaRPr>
          </a:p>
        </p:txBody>
      </p:sp>
      <p:sp>
        <p:nvSpPr>
          <p:cNvPr id="989" name="CustomShape 83"/>
          <p:cNvSpPr/>
          <p:nvPr/>
        </p:nvSpPr>
        <p:spPr>
          <a:xfrm>
            <a:off x="4710600" y="4143240"/>
            <a:ext cx="262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0" name="CustomShape 84"/>
          <p:cNvSpPr/>
          <p:nvPr/>
        </p:nvSpPr>
        <p:spPr>
          <a:xfrm>
            <a:off x="4634280" y="3762360"/>
            <a:ext cx="262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1" name="CustomShape 85"/>
          <p:cNvSpPr/>
          <p:nvPr/>
        </p:nvSpPr>
        <p:spPr>
          <a:xfrm>
            <a:off x="4210920" y="3838680"/>
            <a:ext cx="262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2" name="CustomShape 86"/>
          <p:cNvSpPr/>
          <p:nvPr/>
        </p:nvSpPr>
        <p:spPr>
          <a:xfrm>
            <a:off x="4024800" y="4307400"/>
            <a:ext cx="262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3" name="CustomShape 87"/>
          <p:cNvSpPr/>
          <p:nvPr/>
        </p:nvSpPr>
        <p:spPr>
          <a:xfrm>
            <a:off x="4145040" y="2619360"/>
            <a:ext cx="3715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4" name="CustomShape 88"/>
          <p:cNvSpPr/>
          <p:nvPr/>
        </p:nvSpPr>
        <p:spPr>
          <a:xfrm>
            <a:off x="4297320" y="2935800"/>
            <a:ext cx="3715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5" name="CustomShape 89"/>
          <p:cNvSpPr/>
          <p:nvPr/>
        </p:nvSpPr>
        <p:spPr>
          <a:xfrm>
            <a:off x="4449960" y="2847960"/>
            <a:ext cx="3715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6" name="CustomShape 90"/>
          <p:cNvSpPr/>
          <p:nvPr/>
        </p:nvSpPr>
        <p:spPr>
          <a:xfrm>
            <a:off x="4525920" y="2467080"/>
            <a:ext cx="3715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7" name="CustomShape 91"/>
          <p:cNvSpPr/>
          <p:nvPr/>
        </p:nvSpPr>
        <p:spPr>
          <a:xfrm>
            <a:off x="3154320" y="2543040"/>
            <a:ext cx="3715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8" name="CustomShape 92"/>
          <p:cNvSpPr/>
          <p:nvPr/>
        </p:nvSpPr>
        <p:spPr>
          <a:xfrm>
            <a:off x="3387600" y="2783520"/>
            <a:ext cx="3715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999" name="CustomShape 93"/>
          <p:cNvSpPr/>
          <p:nvPr/>
        </p:nvSpPr>
        <p:spPr>
          <a:xfrm>
            <a:off x="2925720" y="2847960"/>
            <a:ext cx="3715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1000" name="CustomShape 94"/>
          <p:cNvSpPr/>
          <p:nvPr/>
        </p:nvSpPr>
        <p:spPr>
          <a:xfrm>
            <a:off x="2697120" y="3088440"/>
            <a:ext cx="3715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1001" name="CustomShape 95"/>
          <p:cNvSpPr/>
          <p:nvPr/>
        </p:nvSpPr>
        <p:spPr>
          <a:xfrm>
            <a:off x="2621160" y="3393000"/>
            <a:ext cx="3715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1002" name="CustomShape 96"/>
          <p:cNvSpPr/>
          <p:nvPr/>
        </p:nvSpPr>
        <p:spPr>
          <a:xfrm>
            <a:off x="3339000" y="3152880"/>
            <a:ext cx="262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1003" name="CustomShape 97"/>
          <p:cNvSpPr/>
          <p:nvPr/>
        </p:nvSpPr>
        <p:spPr>
          <a:xfrm>
            <a:off x="3491280" y="3000240"/>
            <a:ext cx="262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1004" name="CustomShape 98"/>
          <p:cNvSpPr/>
          <p:nvPr/>
        </p:nvSpPr>
        <p:spPr>
          <a:xfrm>
            <a:off x="3083760" y="3610080"/>
            <a:ext cx="262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1005" name="CustomShape 99"/>
          <p:cNvSpPr/>
          <p:nvPr/>
        </p:nvSpPr>
        <p:spPr>
          <a:xfrm>
            <a:off x="3034080" y="3778200"/>
            <a:ext cx="262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endParaRPr lang="en-US" sz="1800" spc="-1" strike="noStrike">
              <a:solidFill>
                <a:srgbClr val="000000"/>
              </a:solidFill>
              <a:uFill>
                <a:solidFill>
                  <a:srgbClr val="ffffff"/>
                </a:solidFill>
              </a:uFill>
              <a:latin typeface="Arial"/>
            </a:endParaRPr>
          </a:p>
        </p:txBody>
      </p:sp>
      <p:sp>
        <p:nvSpPr>
          <p:cNvPr id="1006" name="CustomShape 100"/>
          <p:cNvSpPr/>
          <p:nvPr/>
        </p:nvSpPr>
        <p:spPr>
          <a:xfrm>
            <a:off x="7304760" y="49053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007" name="CustomShape 101"/>
          <p:cNvSpPr/>
          <p:nvPr/>
        </p:nvSpPr>
        <p:spPr>
          <a:xfrm>
            <a:off x="7304760" y="521028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008" name="CustomShape 102"/>
          <p:cNvSpPr/>
          <p:nvPr/>
        </p:nvSpPr>
        <p:spPr>
          <a:xfrm>
            <a:off x="7457400" y="51339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009" name="CustomShape 103"/>
          <p:cNvSpPr/>
          <p:nvPr/>
        </p:nvSpPr>
        <p:spPr>
          <a:xfrm>
            <a:off x="5628600" y="49053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010" name="CustomShape 104"/>
          <p:cNvSpPr/>
          <p:nvPr/>
        </p:nvSpPr>
        <p:spPr>
          <a:xfrm>
            <a:off x="6238080" y="52862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011" name="CustomShape 105"/>
          <p:cNvSpPr/>
          <p:nvPr/>
        </p:nvSpPr>
        <p:spPr>
          <a:xfrm>
            <a:off x="6390360" y="521028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012" name="CustomShape 106"/>
          <p:cNvSpPr/>
          <p:nvPr/>
        </p:nvSpPr>
        <p:spPr>
          <a:xfrm>
            <a:off x="6695280" y="50576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013" name="CustomShape 107"/>
          <p:cNvSpPr/>
          <p:nvPr/>
        </p:nvSpPr>
        <p:spPr>
          <a:xfrm>
            <a:off x="6085800" y="505764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014" name="CustomShape 108"/>
          <p:cNvSpPr/>
          <p:nvPr/>
        </p:nvSpPr>
        <p:spPr>
          <a:xfrm>
            <a:off x="6009480" y="4676760"/>
            <a:ext cx="75960" cy="7596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1015" name="CustomShape 109"/>
          <p:cNvSpPr/>
          <p:nvPr/>
        </p:nvSpPr>
        <p:spPr>
          <a:xfrm>
            <a:off x="646560" y="2162160"/>
            <a:ext cx="167616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Calibri"/>
              </a:rPr>
              <a:t>Gas volume</a:t>
            </a:r>
            <a:endParaRPr lang="en-US" sz="1800" spc="-1" strike="noStrike">
              <a:solidFill>
                <a:srgbClr val="000000"/>
              </a:solidFill>
              <a:uFill>
                <a:solidFill>
                  <a:srgbClr val="ffffff"/>
                </a:solidFill>
              </a:uFill>
              <a:latin typeface="Arial"/>
            </a:endParaRPr>
          </a:p>
        </p:txBody>
      </p:sp>
      <p:sp>
        <p:nvSpPr>
          <p:cNvPr id="1016" name="CustomShape 110"/>
          <p:cNvSpPr/>
          <p:nvPr/>
        </p:nvSpPr>
        <p:spPr>
          <a:xfrm>
            <a:off x="2428200" y="2467080"/>
            <a:ext cx="1523520" cy="1676160"/>
          </a:xfrm>
          <a:prstGeom prst="ellipse">
            <a:avLst/>
          </a:prstGeom>
          <a:noFill/>
          <a:ln>
            <a:solidFill>
              <a:srgbClr val="c00000"/>
            </a:solidFill>
            <a:round/>
          </a:ln>
        </p:spPr>
        <p:style>
          <a:lnRef idx="2">
            <a:schemeClr val="accent1">
              <a:shade val="50000"/>
            </a:schemeClr>
          </a:lnRef>
          <a:fillRef idx="1">
            <a:schemeClr val="accent1"/>
          </a:fillRef>
          <a:effectRef idx="0">
            <a:schemeClr val="accent1"/>
          </a:effectRef>
          <a:fontRef idx="minor"/>
        </p:style>
      </p:sp>
    </p:spTree>
  </p:cSld>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17" name="Picture 2" descr=""/>
          <p:cNvPicPr/>
          <p:nvPr/>
        </p:nvPicPr>
        <p:blipFill>
          <a:blip r:embed="rId1"/>
          <a:stretch/>
        </p:blipFill>
        <p:spPr>
          <a:xfrm>
            <a:off x="5089680" y="1556640"/>
            <a:ext cx="4090320" cy="3066480"/>
          </a:xfrm>
          <a:prstGeom prst="rect">
            <a:avLst/>
          </a:prstGeom>
          <a:ln>
            <a:noFill/>
          </a:ln>
        </p:spPr>
      </p:pic>
      <p:sp>
        <p:nvSpPr>
          <p:cNvPr id="1018" name="TextShape 1"/>
          <p:cNvSpPr txBox="1"/>
          <p:nvPr/>
        </p:nvSpPr>
        <p:spPr>
          <a:xfrm>
            <a:off x="457200" y="115920"/>
            <a:ext cx="8229240" cy="1301400"/>
          </a:xfrm>
          <a:prstGeom prst="rect">
            <a:avLst/>
          </a:prstGeom>
          <a:noFill/>
          <a:ln>
            <a:noFill/>
          </a:ln>
        </p:spPr>
        <p:txBody>
          <a:bodyPr anchor="ctr"/>
          <a:p>
            <a:pPr algn="ctr">
              <a:lnSpc>
                <a:spcPct val="100000"/>
              </a:lnSpc>
            </a:pPr>
            <a:r>
              <a:rPr b="1" lang="en-US" sz="3600" spc="-1" strike="noStrike">
                <a:solidFill>
                  <a:srgbClr val="c0504d"/>
                </a:solidFill>
                <a:uFill>
                  <a:solidFill>
                    <a:srgbClr val="ffffff"/>
                  </a:solidFill>
                </a:uFill>
                <a:latin typeface="AmericanTypewriter"/>
              </a:rPr>
              <a:t>• </a:t>
            </a:r>
            <a:r>
              <a:rPr b="1" lang="en-US" sz="3600" spc="-1" strike="noStrike">
                <a:solidFill>
                  <a:srgbClr val="000000"/>
                </a:solidFill>
                <a:uFill>
                  <a:solidFill>
                    <a:srgbClr val="ffffff"/>
                  </a:solidFill>
                </a:uFill>
                <a:latin typeface="Gill Sans"/>
              </a:rPr>
              <a:t>Amplification </a:t>
            </a:r>
            <a:r>
              <a:rPr b="1" lang="en-US" sz="36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1019" name="Picture 3" descr=""/>
          <p:cNvPicPr/>
          <p:nvPr/>
        </p:nvPicPr>
        <p:blipFill>
          <a:blip r:embed="rId2"/>
          <a:stretch/>
        </p:blipFill>
        <p:spPr>
          <a:xfrm>
            <a:off x="107640" y="1251720"/>
            <a:ext cx="5240880" cy="3413160"/>
          </a:xfrm>
          <a:prstGeom prst="rect">
            <a:avLst/>
          </a:prstGeom>
          <a:ln>
            <a:noFill/>
          </a:ln>
        </p:spPr>
      </p:pic>
      <p:sp>
        <p:nvSpPr>
          <p:cNvPr id="1020"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021"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022" name="TextShape 4"/>
          <p:cNvSpPr txBox="1"/>
          <p:nvPr/>
        </p:nvSpPr>
        <p:spPr>
          <a:xfrm>
            <a:off x="6553080" y="6520320"/>
            <a:ext cx="2133360" cy="364680"/>
          </a:xfrm>
          <a:prstGeom prst="rect">
            <a:avLst/>
          </a:prstGeom>
          <a:noFill/>
          <a:ln>
            <a:noFill/>
          </a:ln>
        </p:spPr>
        <p:txBody>
          <a:bodyPr anchor="ctr"/>
          <a:p>
            <a:pPr algn="r">
              <a:lnSpc>
                <a:spcPct val="100000"/>
              </a:lnSpc>
            </a:pPr>
            <a:fld id="{44C68332-1000-4F9F-B215-481B3C8F237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023" name="CustomShape 5"/>
          <p:cNvSpPr/>
          <p:nvPr/>
        </p:nvSpPr>
        <p:spPr>
          <a:xfrm>
            <a:off x="174240" y="4869000"/>
            <a:ext cx="5477760" cy="1734120"/>
          </a:xfrm>
          <a:prstGeom prst="rect">
            <a:avLst/>
          </a:prstGeom>
          <a:noFill/>
          <a:ln>
            <a:noFill/>
          </a:ln>
          <a:effectLst>
            <a:outerShdw blurRad="40000" dir="5400000" dist="23000" rotWithShape="0">
              <a:srgbClr val="000000">
                <a:alpha val="35000"/>
              </a:srgbClr>
            </a:outerShdw>
          </a:effectLst>
        </p:spPr>
        <p:style>
          <a:lnRef idx="0">
            <a:schemeClr val="accent2"/>
          </a:lnRef>
          <a:fillRef idx="3">
            <a:schemeClr val="accent2"/>
          </a:fillRef>
          <a:effectRef idx="3">
            <a:schemeClr val="accent2"/>
          </a:effectRef>
          <a:fontRef idx="minor"/>
        </p:style>
        <p:txBody>
          <a:bodyPr lIns="90000" rIns="90000" tIns="45000" bIns="45000"/>
          <a:p>
            <a:pPr>
              <a:lnSpc>
                <a:spcPct val="100000"/>
              </a:lnSpc>
            </a:pPr>
            <a:r>
              <a:rPr b="1" lang="en-US" sz="1400" spc="-1" strike="noStrike">
                <a:solidFill>
                  <a:srgbClr val="000000"/>
                </a:solidFill>
                <a:uFill>
                  <a:solidFill>
                    <a:srgbClr val="ffffff"/>
                  </a:solidFill>
                </a:uFill>
                <a:latin typeface="Gill Sans"/>
              </a:rPr>
              <a:t>Electron avalanche occurs very close to the wire, with first multiplication occurring ~2x the wire radius.</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Gill Sans"/>
              </a:rPr>
              <a:t>Electrons move to the wire surface very quickly (&lt;&lt;1ns), but the ions drift to the tube wall more slowly (~100 μs).</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Gill Sans"/>
              </a:rPr>
              <a:t>Total charge induced by the electrons is only ~1-2 % of the total charge.</a:t>
            </a:r>
            <a:endParaRPr lang="en-US" sz="1800" spc="-1" strike="noStrike">
              <a:solidFill>
                <a:srgbClr val="000000"/>
              </a:solidFill>
              <a:uFill>
                <a:solidFill>
                  <a:srgbClr val="ffffff"/>
                </a:solidFill>
              </a:uFill>
              <a:latin typeface="Arial"/>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24" name="TextShape 1"/>
          <p:cNvSpPr txBox="1"/>
          <p:nvPr/>
        </p:nvSpPr>
        <p:spPr>
          <a:xfrm>
            <a:off x="457200" y="274680"/>
            <a:ext cx="8229240" cy="1142640"/>
          </a:xfrm>
          <a:prstGeom prst="rect">
            <a:avLst/>
          </a:prstGeom>
          <a:noFill/>
          <a:ln>
            <a:noFill/>
          </a:ln>
        </p:spPr>
        <p:txBody>
          <a:bodyPr anchor="ctr"/>
          <a:p>
            <a:pPr algn="ctr">
              <a:lnSpc>
                <a:spcPct val="100000"/>
              </a:lnSpc>
            </a:pPr>
            <a:r>
              <a:rPr b="1" lang="en-US" sz="36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Choice of Gas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025" name="TextShape 2"/>
          <p:cNvSpPr txBox="1"/>
          <p:nvPr/>
        </p:nvSpPr>
        <p:spPr>
          <a:xfrm>
            <a:off x="457200" y="6520320"/>
            <a:ext cx="2133360" cy="364680"/>
          </a:xfrm>
          <a:prstGeom prst="rect">
            <a:avLst/>
          </a:prstGeom>
          <a:noFill/>
          <a:ln>
            <a:noFill/>
          </a:ln>
        </p:spPr>
        <p:txBody>
          <a:bodyPr anchor="ctr"/>
          <a:p>
            <a:pPr>
              <a:lnSpc>
                <a:spcPct val="100000"/>
              </a:lnSpc>
            </a:pPr>
            <a:r>
              <a:rPr lang="en-US" sz="1000" spc="-1" strike="noStrike">
                <a:solidFill>
                  <a:srgbClr val="eeece1"/>
                </a:solidFill>
                <a:uFill>
                  <a:solidFill>
                    <a:srgbClr val="ffffff"/>
                  </a:solidFill>
                </a:uFill>
                <a:latin typeface="Arial"/>
                <a:ea typeface="ＭＳ Ｐゴシック"/>
              </a:rPr>
              <a:t>Mar Capeans</a:t>
            </a:r>
            <a:endParaRPr lang="en-US" sz="1400" spc="-1" strike="noStrike">
              <a:solidFill>
                <a:srgbClr val="000000"/>
              </a:solidFill>
              <a:uFill>
                <a:solidFill>
                  <a:srgbClr val="ffffff"/>
                </a:solidFill>
              </a:uFill>
              <a:latin typeface="Times New Roman"/>
            </a:endParaRPr>
          </a:p>
        </p:txBody>
      </p:sp>
      <p:sp>
        <p:nvSpPr>
          <p:cNvPr id="1026" name="TextShape 3"/>
          <p:cNvSpPr txBox="1"/>
          <p:nvPr/>
        </p:nvSpPr>
        <p:spPr>
          <a:xfrm>
            <a:off x="3124080" y="6520320"/>
            <a:ext cx="2895120" cy="364680"/>
          </a:xfrm>
          <a:prstGeom prst="rect">
            <a:avLst/>
          </a:prstGeom>
          <a:noFill/>
          <a:ln>
            <a:noFill/>
          </a:ln>
        </p:spPr>
        <p:txBody>
          <a:bodyPr anchor="ctr"/>
          <a:p>
            <a:pPr algn="ctr">
              <a:lnSpc>
                <a:spcPct val="100000"/>
              </a:lnSpc>
            </a:pPr>
            <a:r>
              <a:rPr lang="en-US" sz="1000" spc="-1" strike="noStrike">
                <a:solidFill>
                  <a:srgbClr val="eeece1"/>
                </a:solidFill>
                <a:uFill>
                  <a:solidFill>
                    <a:srgbClr val="ffffff"/>
                  </a:solidFill>
                </a:uFill>
                <a:latin typeface="Arial"/>
                <a:ea typeface="ＭＳ Ｐゴシック"/>
              </a:rPr>
              <a:t>November 2013</a:t>
            </a:r>
            <a:endParaRPr lang="en-US" sz="1400" spc="-1" strike="noStrike">
              <a:solidFill>
                <a:srgbClr val="000000"/>
              </a:solidFill>
              <a:uFill>
                <a:solidFill>
                  <a:srgbClr val="ffffff"/>
                </a:solidFill>
              </a:uFill>
              <a:latin typeface="Times New Roman"/>
            </a:endParaRPr>
          </a:p>
        </p:txBody>
      </p:sp>
      <p:sp>
        <p:nvSpPr>
          <p:cNvPr id="1027" name="TextShape 4"/>
          <p:cNvSpPr txBox="1"/>
          <p:nvPr/>
        </p:nvSpPr>
        <p:spPr>
          <a:xfrm>
            <a:off x="6553080" y="6520320"/>
            <a:ext cx="2133360" cy="364680"/>
          </a:xfrm>
          <a:prstGeom prst="rect">
            <a:avLst/>
          </a:prstGeom>
          <a:noFill/>
          <a:ln>
            <a:noFill/>
          </a:ln>
        </p:spPr>
        <p:txBody>
          <a:bodyPr anchor="ctr"/>
          <a:p>
            <a:pPr algn="r">
              <a:lnSpc>
                <a:spcPct val="100000"/>
              </a:lnSpc>
            </a:pPr>
            <a:fld id="{8DAC2177-C744-4C79-BFD4-4EB004CEECFE}" type="slidenum">
              <a:rPr lang="en-US" sz="1000" spc="-1" strike="noStrike">
                <a:solidFill>
                  <a:srgbClr val="eeece1"/>
                </a:solidFill>
                <a:uFill>
                  <a:solidFill>
                    <a:srgbClr val="ffffff"/>
                  </a:solidFill>
                </a:uFill>
                <a:latin typeface="Arial"/>
                <a:ea typeface="ＭＳ Ｐゴシック"/>
              </a:rPr>
              <a:t>&lt;number&gt;</a:t>
            </a:fld>
            <a:endParaRPr lang="en-US" sz="1400" spc="-1" strike="noStrike">
              <a:solidFill>
                <a:srgbClr val="000000"/>
              </a:solidFill>
              <a:uFill>
                <a:solidFill>
                  <a:srgbClr val="ffffff"/>
                </a:solidFill>
              </a:uFill>
              <a:latin typeface="Times New Roman"/>
            </a:endParaRPr>
          </a:p>
        </p:txBody>
      </p:sp>
      <p:sp>
        <p:nvSpPr>
          <p:cNvPr id="1028" name="CustomShape 5"/>
          <p:cNvSpPr/>
          <p:nvPr/>
        </p:nvSpPr>
        <p:spPr>
          <a:xfrm>
            <a:off x="827640" y="1556640"/>
            <a:ext cx="7416360" cy="4388760"/>
          </a:xfrm>
          <a:prstGeom prst="rect">
            <a:avLst/>
          </a:prstGeom>
          <a:noFill/>
          <a:ln>
            <a:noFill/>
          </a:ln>
        </p:spPr>
        <p:style>
          <a:lnRef idx="0"/>
          <a:fillRef idx="0"/>
          <a:effectRef idx="0"/>
          <a:fontRef idx="minor"/>
        </p:style>
        <p:txBody>
          <a:bodyPr lIns="90000" rIns="90000" tIns="45000" bIns="45000"/>
          <a:p>
            <a:pPr marL="457200" indent="-456840">
              <a:lnSpc>
                <a:spcPct val="100000"/>
              </a:lnSpc>
              <a:buClr>
                <a:srgbClr val="d99694"/>
              </a:buClr>
              <a:buFont typeface="Arial"/>
              <a:buChar char="•"/>
            </a:pPr>
            <a:r>
              <a:rPr lang="en-US" sz="2400" spc="-1" strike="noStrike">
                <a:solidFill>
                  <a:srgbClr val="000000"/>
                </a:solidFill>
                <a:uFill>
                  <a:solidFill>
                    <a:srgbClr val="ffffff"/>
                  </a:solidFill>
                </a:uFill>
                <a:latin typeface="Gill Sans"/>
                <a:ea typeface="ＭＳ Ｐゴシック"/>
              </a:rPr>
              <a:t>With an appropriate field, avalanche multiplication occurs in all gases</a:t>
            </a:r>
            <a:endParaRPr lang="en-US" sz="1800" spc="-1" strike="noStrike">
              <a:solidFill>
                <a:srgbClr val="000000"/>
              </a:solidFill>
              <a:uFill>
                <a:solidFill>
                  <a:srgbClr val="ffffff"/>
                </a:solidFill>
              </a:uFill>
              <a:latin typeface="Arial"/>
            </a:endParaRPr>
          </a:p>
          <a:p>
            <a:pPr marL="457200" indent="-456840">
              <a:lnSpc>
                <a:spcPct val="100000"/>
              </a:lnSpc>
              <a:buClr>
                <a:srgbClr val="d99694"/>
              </a:buClr>
              <a:buFont typeface="Arial"/>
              <a:buChar char="•"/>
            </a:pPr>
            <a:r>
              <a:rPr lang="en-US" sz="2400" spc="-1" strike="noStrike">
                <a:solidFill>
                  <a:srgbClr val="000000"/>
                </a:solidFill>
                <a:uFill>
                  <a:solidFill>
                    <a:srgbClr val="ffffff"/>
                  </a:solidFill>
                </a:uFill>
                <a:latin typeface="Gill Sans"/>
                <a:ea typeface="ＭＳ Ｐゴシック"/>
              </a:rPr>
              <a:t>But, there are many requirements:</a:t>
            </a:r>
            <a:endParaRPr lang="en-US" sz="1800" spc="-1" strike="noStrike">
              <a:solidFill>
                <a:srgbClr val="000000"/>
              </a:solidFill>
              <a:uFill>
                <a:solidFill>
                  <a:srgbClr val="ffffff"/>
                </a:solidFill>
              </a:uFill>
              <a:latin typeface="Arial"/>
            </a:endParaRPr>
          </a:p>
          <a:p>
            <a:pPr lvl="1" marL="914400" indent="-266400">
              <a:lnSpc>
                <a:spcPct val="100000"/>
              </a:lnSpc>
              <a:buClr>
                <a:srgbClr val="7d9597"/>
              </a:buClr>
              <a:buFont typeface="Times"/>
              <a:buChar char="•"/>
            </a:pPr>
            <a:r>
              <a:rPr lang="en-US" sz="2000" spc="-1" strike="noStrike">
                <a:solidFill>
                  <a:srgbClr val="000000"/>
                </a:solidFill>
                <a:uFill>
                  <a:solidFill>
                    <a:srgbClr val="ffffff"/>
                  </a:solidFill>
                </a:uFill>
                <a:latin typeface="Gill Sans"/>
                <a:ea typeface="ＭＳ Ｐゴシック"/>
              </a:rPr>
              <a:t>Low working voltage</a:t>
            </a:r>
            <a:endParaRPr lang="en-US" sz="1800" spc="-1" strike="noStrike">
              <a:solidFill>
                <a:srgbClr val="000000"/>
              </a:solidFill>
              <a:uFill>
                <a:solidFill>
                  <a:srgbClr val="ffffff"/>
                </a:solidFill>
              </a:uFill>
              <a:latin typeface="Arial"/>
            </a:endParaRPr>
          </a:p>
          <a:p>
            <a:pPr lvl="1" marL="914400" indent="-266400">
              <a:lnSpc>
                <a:spcPct val="100000"/>
              </a:lnSpc>
              <a:buClr>
                <a:srgbClr val="7d9597"/>
              </a:buClr>
              <a:buFont typeface="Times"/>
              <a:buChar char="•"/>
            </a:pPr>
            <a:r>
              <a:rPr lang="en-US" sz="2000" spc="-1" strike="noStrike">
                <a:solidFill>
                  <a:srgbClr val="000000"/>
                </a:solidFill>
                <a:uFill>
                  <a:solidFill>
                    <a:srgbClr val="ffffff"/>
                  </a:solidFill>
                </a:uFill>
                <a:latin typeface="Gill Sans"/>
                <a:ea typeface="ＭＳ Ｐゴシック"/>
              </a:rPr>
              <a:t>High Gas Gain</a:t>
            </a:r>
            <a:endParaRPr lang="en-US" sz="1800" spc="-1" strike="noStrike">
              <a:solidFill>
                <a:srgbClr val="000000"/>
              </a:solidFill>
              <a:uFill>
                <a:solidFill>
                  <a:srgbClr val="ffffff"/>
                </a:solidFill>
              </a:uFill>
              <a:latin typeface="Arial"/>
            </a:endParaRPr>
          </a:p>
          <a:p>
            <a:pPr lvl="1" marL="914400" indent="-266400">
              <a:lnSpc>
                <a:spcPct val="100000"/>
              </a:lnSpc>
              <a:buClr>
                <a:srgbClr val="7d9597"/>
              </a:buClr>
              <a:buFont typeface="Times"/>
              <a:buChar char="•"/>
            </a:pPr>
            <a:r>
              <a:rPr lang="en-US" sz="2000" spc="-1" strike="noStrike">
                <a:solidFill>
                  <a:srgbClr val="000000"/>
                </a:solidFill>
                <a:uFill>
                  <a:solidFill>
                    <a:srgbClr val="ffffff"/>
                  </a:solidFill>
                </a:uFill>
                <a:latin typeface="Gill Sans"/>
                <a:ea typeface="ＭＳ Ｐゴシック"/>
              </a:rPr>
              <a:t>Good proportionality</a:t>
            </a:r>
            <a:endParaRPr lang="en-US" sz="1800" spc="-1" strike="noStrike">
              <a:solidFill>
                <a:srgbClr val="000000"/>
              </a:solidFill>
              <a:uFill>
                <a:solidFill>
                  <a:srgbClr val="ffffff"/>
                </a:solidFill>
              </a:uFill>
              <a:latin typeface="Arial"/>
            </a:endParaRPr>
          </a:p>
          <a:p>
            <a:pPr lvl="1" marL="914400" indent="-266400">
              <a:lnSpc>
                <a:spcPct val="100000"/>
              </a:lnSpc>
              <a:buClr>
                <a:srgbClr val="7d9597"/>
              </a:buClr>
              <a:buFont typeface="Times"/>
              <a:buChar char="•"/>
            </a:pPr>
            <a:r>
              <a:rPr lang="en-US" sz="2000" spc="-1" strike="noStrike">
                <a:solidFill>
                  <a:srgbClr val="000000"/>
                </a:solidFill>
                <a:uFill>
                  <a:solidFill>
                    <a:srgbClr val="ffffff"/>
                  </a:solidFill>
                </a:uFill>
                <a:latin typeface="Gill Sans"/>
                <a:ea typeface="ＭＳ Ｐゴシック"/>
              </a:rPr>
              <a:t>High Rate capability</a:t>
            </a:r>
            <a:endParaRPr lang="en-US" sz="1800" spc="-1" strike="noStrike">
              <a:solidFill>
                <a:srgbClr val="000000"/>
              </a:solidFill>
              <a:uFill>
                <a:solidFill>
                  <a:srgbClr val="ffffff"/>
                </a:solidFill>
              </a:uFill>
              <a:latin typeface="Arial"/>
            </a:endParaRPr>
          </a:p>
          <a:p>
            <a:pPr lvl="1" marL="914400" indent="-266400">
              <a:lnSpc>
                <a:spcPct val="100000"/>
              </a:lnSpc>
              <a:buClr>
                <a:srgbClr val="7d9597"/>
              </a:buClr>
              <a:buFont typeface="Times"/>
              <a:buChar char="•"/>
            </a:pPr>
            <a:r>
              <a:rPr lang="en-US" sz="2000" spc="-1" strike="noStrike">
                <a:solidFill>
                  <a:srgbClr val="000000"/>
                </a:solidFill>
                <a:uFill>
                  <a:solidFill>
                    <a:srgbClr val="ffffff"/>
                  </a:solidFill>
                </a:uFill>
                <a:latin typeface="Gill Sans"/>
                <a:ea typeface="ＭＳ Ｐゴシック"/>
              </a:rPr>
              <a:t>Long lifetime</a:t>
            </a:r>
            <a:endParaRPr lang="en-US" sz="1800" spc="-1" strike="noStrike">
              <a:solidFill>
                <a:srgbClr val="000000"/>
              </a:solidFill>
              <a:uFill>
                <a:solidFill>
                  <a:srgbClr val="ffffff"/>
                </a:solidFill>
              </a:uFill>
              <a:latin typeface="Arial"/>
            </a:endParaRPr>
          </a:p>
          <a:p>
            <a:pPr lvl="1" marL="914400" indent="-266400">
              <a:lnSpc>
                <a:spcPct val="100000"/>
              </a:lnSpc>
              <a:buClr>
                <a:srgbClr val="7d9597"/>
              </a:buClr>
              <a:buFont typeface="Times"/>
              <a:buChar char="•"/>
            </a:pPr>
            <a:r>
              <a:rPr lang="en-US" sz="2000" spc="-1" strike="noStrike">
                <a:solidFill>
                  <a:srgbClr val="000000"/>
                </a:solidFill>
                <a:uFill>
                  <a:solidFill>
                    <a:srgbClr val="ffffff"/>
                  </a:solidFill>
                </a:uFill>
                <a:latin typeface="Gill Sans"/>
                <a:ea typeface="ＭＳ Ｐゴシック"/>
              </a:rPr>
              <a:t>Fast response/recovery</a:t>
            </a:r>
            <a:endParaRPr lang="en-US" sz="1800" spc="-1" strike="noStrike">
              <a:solidFill>
                <a:srgbClr val="000000"/>
              </a:solidFill>
              <a:uFill>
                <a:solidFill>
                  <a:srgbClr val="ffffff"/>
                </a:solidFill>
              </a:uFill>
              <a:latin typeface="Arial"/>
            </a:endParaRPr>
          </a:p>
          <a:p>
            <a:pPr lvl="1" marL="914400" indent="-266400">
              <a:lnSpc>
                <a:spcPct val="100000"/>
              </a:lnSpc>
              <a:buClr>
                <a:srgbClr val="7d9597"/>
              </a:buClr>
              <a:buFont typeface="Times"/>
              <a:buChar char="•"/>
            </a:pPr>
            <a:r>
              <a:rPr lang="en-US" sz="2000" spc="-1" strike="noStrike">
                <a:solidFill>
                  <a:srgbClr val="000000"/>
                </a:solidFill>
                <a:uFill>
                  <a:solidFill>
                    <a:srgbClr val="ffffff"/>
                  </a:solidFill>
                </a:uFill>
                <a:latin typeface="Gill Sans"/>
                <a:ea typeface="ＭＳ Ｐゴシック"/>
              </a:rPr>
              <a:t>Safety (flammable, corrosive, irritants, toxics, etc.)</a:t>
            </a:r>
            <a:endParaRPr lang="en-US" sz="1800" spc="-1" strike="noStrike">
              <a:solidFill>
                <a:srgbClr val="000000"/>
              </a:solidFill>
              <a:uFill>
                <a:solidFill>
                  <a:srgbClr val="ffffff"/>
                </a:solidFill>
              </a:uFill>
              <a:latin typeface="Arial"/>
            </a:endParaRPr>
          </a:p>
          <a:p>
            <a:pPr lvl="1" marL="914400" indent="-266400">
              <a:lnSpc>
                <a:spcPct val="100000"/>
              </a:lnSpc>
              <a:buClr>
                <a:srgbClr val="7d9597"/>
              </a:buClr>
              <a:buFont typeface="Times"/>
              <a:buChar char="•"/>
            </a:pPr>
            <a:r>
              <a:rPr lang="en-US" sz="2000" spc="-1" strike="noStrike">
                <a:solidFill>
                  <a:srgbClr val="000000"/>
                </a:solidFill>
                <a:uFill>
                  <a:solidFill>
                    <a:srgbClr val="ffffff"/>
                  </a:solidFill>
                </a:uFill>
                <a:latin typeface="Gill Sans"/>
                <a:ea typeface="ＭＳ Ｐゴシック"/>
              </a:rPr>
              <a:t>Stable (rad-hard)</a:t>
            </a:r>
            <a:endParaRPr lang="en-US" sz="1800" spc="-1" strike="noStrike">
              <a:solidFill>
                <a:srgbClr val="000000"/>
              </a:solidFill>
              <a:uFill>
                <a:solidFill>
                  <a:srgbClr val="ffffff"/>
                </a:solidFill>
              </a:uFill>
              <a:latin typeface="Arial"/>
            </a:endParaRPr>
          </a:p>
          <a:p>
            <a:pPr lvl="1" marL="914400" indent="-266400">
              <a:lnSpc>
                <a:spcPct val="100000"/>
              </a:lnSpc>
              <a:buClr>
                <a:srgbClr val="7d9597"/>
              </a:buClr>
              <a:buFont typeface="Times"/>
              <a:buChar char="•"/>
            </a:pPr>
            <a:r>
              <a:rPr lang="en-US" sz="2000" spc="-1" strike="noStrike">
                <a:solidFill>
                  <a:srgbClr val="000000"/>
                </a:solidFill>
                <a:uFill>
                  <a:solidFill>
                    <a:srgbClr val="ffffff"/>
                  </a:solidFill>
                </a:uFill>
                <a:latin typeface="Gill Sans"/>
                <a:ea typeface="ＭＳ Ｐゴシック"/>
              </a:rPr>
              <a:t>Cost</a:t>
            </a:r>
            <a:endParaRPr lang="en-US" sz="1800" spc="-1" strike="noStrike">
              <a:solidFill>
                <a:srgbClr val="000000"/>
              </a:solidFill>
              <a:uFill>
                <a:solidFill>
                  <a:srgbClr val="ffffff"/>
                </a:solidFill>
              </a:uFill>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2" name="TextShape 1"/>
          <p:cNvSpPr txBox="1"/>
          <p:nvPr/>
        </p:nvSpPr>
        <p:spPr>
          <a:xfrm>
            <a:off x="1115640" y="1834560"/>
            <a:ext cx="7416360" cy="4402440"/>
          </a:xfrm>
          <a:prstGeom prst="rect">
            <a:avLst/>
          </a:prstGeom>
          <a:noFill/>
          <a:ln>
            <a:noFill/>
          </a:ln>
        </p:spPr>
        <p:txBody>
          <a:bodyPr/>
          <a:p>
            <a:pPr>
              <a:lnSpc>
                <a:spcPct val="100000"/>
              </a:lnSpc>
            </a:pPr>
            <a:r>
              <a:rPr lang="en-US" sz="2000" spc="-1" strike="noStrike">
                <a:solidFill>
                  <a:srgbClr val="000000"/>
                </a:solidFill>
                <a:uFill>
                  <a:solidFill>
                    <a:srgbClr val="ffffff"/>
                  </a:solidFill>
                </a:uFill>
                <a:latin typeface="Gill Sans"/>
              </a:rPr>
              <a:t>OUTLINE</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Particle Detector Challenges at LHC</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Interactions of Particles with Matter</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Detector Technologies</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How detector technologies are used in HEP</a:t>
            </a:r>
            <a:endParaRPr lang="en-US" sz="3200" spc="-1" strike="noStrike">
              <a:solidFill>
                <a:srgbClr val="000000"/>
              </a:solidFill>
              <a:uFill>
                <a:solidFill>
                  <a:srgbClr val="ffffff"/>
                </a:solidFill>
              </a:uFill>
              <a:latin typeface="Gill Sans"/>
            </a:endParaRPr>
          </a:p>
          <a:p>
            <a:pPr marL="457200" indent="-456840">
              <a:lnSpc>
                <a:spcPct val="100000"/>
              </a:lnSpc>
              <a:buClr>
                <a:srgbClr val="000000"/>
              </a:buClr>
              <a:buFont typeface="Calibri"/>
              <a:buAutoNum type="arabicPeriod"/>
            </a:pPr>
            <a:r>
              <a:rPr lang="en-US" sz="2000" spc="-1" strike="noStrike">
                <a:solidFill>
                  <a:srgbClr val="000000"/>
                </a:solidFill>
                <a:uFill>
                  <a:solidFill>
                    <a:srgbClr val="ffffff"/>
                  </a:solidFill>
                </a:uFill>
                <a:latin typeface="Gill Sans"/>
              </a:rPr>
              <a:t>Detector R&amp;D Trends</a:t>
            </a:r>
            <a:endParaRPr lang="en-US" sz="3200" spc="-1" strike="noStrike">
              <a:solidFill>
                <a:srgbClr val="000000"/>
              </a:solidFill>
              <a:uFill>
                <a:solidFill>
                  <a:srgbClr val="ffffff"/>
                </a:solidFill>
              </a:uFill>
              <a:latin typeface="Gill Sans"/>
            </a:endParaRPr>
          </a:p>
        </p:txBody>
      </p:sp>
      <p:sp>
        <p:nvSpPr>
          <p:cNvPr id="513"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14" name="TextShape 3"/>
          <p:cNvSpPr txBox="1"/>
          <p:nvPr/>
        </p:nvSpPr>
        <p:spPr>
          <a:xfrm>
            <a:off x="1259640" y="188640"/>
            <a:ext cx="634680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Particle Detectors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515"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16" name="TextShape 5"/>
          <p:cNvSpPr txBox="1"/>
          <p:nvPr/>
        </p:nvSpPr>
        <p:spPr>
          <a:xfrm>
            <a:off x="6553080" y="6520320"/>
            <a:ext cx="2133360" cy="364680"/>
          </a:xfrm>
          <a:prstGeom prst="rect">
            <a:avLst/>
          </a:prstGeom>
          <a:noFill/>
          <a:ln>
            <a:noFill/>
          </a:ln>
        </p:spPr>
        <p:txBody>
          <a:bodyPr anchor="ctr"/>
          <a:p>
            <a:pPr algn="r">
              <a:lnSpc>
                <a:spcPct val="100000"/>
              </a:lnSpc>
            </a:pPr>
            <a:fld id="{9AAEB0FF-068B-4804-8F59-418A29019CDA}"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29"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Noble Gases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030" name="TextShape 2"/>
          <p:cNvSpPr txBox="1"/>
          <p:nvPr/>
        </p:nvSpPr>
        <p:spPr>
          <a:xfrm>
            <a:off x="3124080" y="6520320"/>
            <a:ext cx="2895120" cy="364680"/>
          </a:xfrm>
          <a:prstGeom prst="rect">
            <a:avLst/>
          </a:prstGeom>
          <a:noFill/>
          <a:ln>
            <a:noFill/>
          </a:ln>
        </p:spPr>
        <p:txBody>
          <a:bodyPr anchor="ctr"/>
          <a:p>
            <a:pPr algn="ctr">
              <a:lnSpc>
                <a:spcPct val="100000"/>
              </a:lnSpc>
            </a:pPr>
            <a:r>
              <a:rPr lang="en-US" sz="1000" spc="-1" strike="noStrike">
                <a:solidFill>
                  <a:srgbClr val="000000"/>
                </a:solidFill>
                <a:uFill>
                  <a:solidFill>
                    <a:srgbClr val="ffffff"/>
                  </a:solidFill>
                </a:uFill>
                <a:latin typeface="Arial"/>
                <a:ea typeface="ＭＳ Ｐゴシック"/>
              </a:rPr>
              <a:t>September 2016</a:t>
            </a:r>
            <a:endParaRPr lang="en-US" sz="1400" spc="-1" strike="noStrike">
              <a:solidFill>
                <a:srgbClr val="000000"/>
              </a:solidFill>
              <a:uFill>
                <a:solidFill>
                  <a:srgbClr val="ffffff"/>
                </a:solidFill>
              </a:uFill>
              <a:latin typeface="Times New Roman"/>
            </a:endParaRPr>
          </a:p>
        </p:txBody>
      </p:sp>
      <p:pic>
        <p:nvPicPr>
          <p:cNvPr id="1031" name="Picture 6" descr=""/>
          <p:cNvPicPr/>
          <p:nvPr/>
        </p:nvPicPr>
        <p:blipFill>
          <a:blip r:embed="rId1"/>
          <a:stretch/>
        </p:blipFill>
        <p:spPr>
          <a:xfrm>
            <a:off x="1043640" y="1412640"/>
            <a:ext cx="4536000" cy="4307760"/>
          </a:xfrm>
          <a:prstGeom prst="rect">
            <a:avLst/>
          </a:prstGeom>
          <a:ln>
            <a:noFill/>
          </a:ln>
          <a:effectLst>
            <a:outerShdw algn="tl" blurRad="152400" dir="900000" dist="12000" kx="110000" ky="200000" rotWithShape="0" sy="98000">
              <a:srgbClr val="000000">
                <a:alpha val="30000"/>
              </a:srgbClr>
            </a:outerShdw>
          </a:effectLst>
          <a:scene3d>
            <a:camera prst="perspectiveRelaxed">
              <a:rot lat="19800000" lon="1200000" rev="20820000"/>
            </a:camera>
            <a:lightRig dir="t" rig="threePt"/>
          </a:scene3d>
          <a:sp3d contourW="6350" prstMaterial="matte">
            <a:bevelT w="101600" h="101600"/>
            <a:contourClr>
              <a:srgbClr val="969696"/>
            </a:contourClr>
          </a:sp3d>
        </p:spPr>
      </p:pic>
      <p:pic>
        <p:nvPicPr>
          <p:cNvPr id="1032" name="Picture 9" descr=""/>
          <p:cNvPicPr/>
          <p:nvPr/>
        </p:nvPicPr>
        <p:blipFill>
          <a:blip r:embed="rId2"/>
          <a:stretch/>
        </p:blipFill>
        <p:spPr>
          <a:xfrm>
            <a:off x="6934320" y="1066680"/>
            <a:ext cx="850680" cy="5295600"/>
          </a:xfrm>
          <a:prstGeom prst="rect">
            <a:avLst/>
          </a:prstGeom>
          <a:ln>
            <a:noFill/>
          </a:ln>
        </p:spPr>
      </p:pic>
      <p:sp>
        <p:nvSpPr>
          <p:cNvPr id="1033" name="CustomShape 3"/>
          <p:cNvSpPr/>
          <p:nvPr/>
        </p:nvSpPr>
        <p:spPr>
          <a:xfrm>
            <a:off x="6781680" y="3962520"/>
            <a:ext cx="990360" cy="1599840"/>
          </a:xfrm>
          <a:prstGeom prst="ellipse">
            <a:avLst/>
          </a:prstGeom>
          <a:noFill/>
          <a:ln w="28440">
            <a:solidFill>
              <a:srgbClr val="b50c04"/>
            </a:solidFill>
            <a:round/>
          </a:ln>
        </p:spPr>
        <p:style>
          <a:lnRef idx="0"/>
          <a:fillRef idx="0"/>
          <a:effectRef idx="0"/>
          <a:fontRef idx="minor"/>
        </p:style>
      </p:sp>
      <p:sp>
        <p:nvSpPr>
          <p:cNvPr id="1034" name="CustomShape 4"/>
          <p:cNvSpPr/>
          <p:nvPr/>
        </p:nvSpPr>
        <p:spPr>
          <a:xfrm>
            <a:off x="7662240" y="4648320"/>
            <a:ext cx="135144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b50c04"/>
                </a:solidFill>
                <a:uFill>
                  <a:solidFill>
                    <a:srgbClr val="ffffff"/>
                  </a:solidFill>
                </a:uFill>
                <a:latin typeface="Gill Sans Light"/>
                <a:ea typeface="ＭＳ Ｐゴシック"/>
              </a:rPr>
              <a:t>Expensive</a:t>
            </a:r>
            <a:endParaRPr lang="en-US" sz="1800" spc="-1" strike="noStrike">
              <a:solidFill>
                <a:srgbClr val="000000"/>
              </a:solidFill>
              <a:uFill>
                <a:solidFill>
                  <a:srgbClr val="ffffff"/>
                </a:solidFill>
              </a:uFill>
              <a:latin typeface="Arial"/>
            </a:endParaRPr>
          </a:p>
        </p:txBody>
      </p:sp>
      <p:sp>
        <p:nvSpPr>
          <p:cNvPr id="1035" name="CustomShape 5"/>
          <p:cNvSpPr/>
          <p:nvPr/>
        </p:nvSpPr>
        <p:spPr>
          <a:xfrm>
            <a:off x="7753320" y="3200400"/>
            <a:ext cx="1294920" cy="914760"/>
          </a:xfrm>
          <a:prstGeom prst="rect">
            <a:avLst/>
          </a:prstGeom>
          <a:noFill/>
          <a:ln>
            <a:noFill/>
          </a:ln>
        </p:spPr>
        <p:style>
          <a:lnRef idx="0"/>
          <a:fillRef idx="0"/>
          <a:effectRef idx="0"/>
          <a:fontRef idx="minor"/>
        </p:style>
        <p:txBody>
          <a:bodyPr/>
          <a:p>
            <a:pPr>
              <a:lnSpc>
                <a:spcPct val="100000"/>
              </a:lnSpc>
            </a:pPr>
            <a:r>
              <a:rPr lang="en-US" sz="1800" spc="-1" strike="noStrike">
                <a:solidFill>
                  <a:srgbClr val="16a716"/>
                </a:solidFill>
                <a:uFill>
                  <a:solidFill>
                    <a:srgbClr val="ffffff"/>
                  </a:solidFill>
                </a:uFill>
                <a:latin typeface="Gill Sans Light"/>
                <a:ea typeface="ＭＳ Ｐゴシック"/>
              </a:rPr>
              <a:t>Abundant</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16a716"/>
                </a:solidFill>
                <a:uFill>
                  <a:solidFill>
                    <a:srgbClr val="ffffff"/>
                  </a:solidFill>
                </a:uFill>
                <a:latin typeface="Gill Sans Light"/>
                <a:ea typeface="ＭＳ Ｐゴシック"/>
              </a:rPr>
              <a:t>Inert</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16a716"/>
                </a:solidFill>
                <a:uFill>
                  <a:solidFill>
                    <a:srgbClr val="ffffff"/>
                  </a:solidFill>
                </a:uFill>
                <a:latin typeface="Gill Sans Light"/>
                <a:ea typeface="ＭＳ Ｐゴシック"/>
              </a:rPr>
              <a:t>Cheap</a:t>
            </a:r>
            <a:endParaRPr lang="en-US" sz="1800" spc="-1" strike="noStrike">
              <a:solidFill>
                <a:srgbClr val="000000"/>
              </a:solidFill>
              <a:uFill>
                <a:solidFill>
                  <a:srgbClr val="ffffff"/>
                </a:solidFill>
              </a:uFill>
              <a:latin typeface="Arial"/>
            </a:endParaRPr>
          </a:p>
        </p:txBody>
      </p:sp>
      <p:sp>
        <p:nvSpPr>
          <p:cNvPr id="1036" name="CustomShape 6"/>
          <p:cNvSpPr/>
          <p:nvPr/>
        </p:nvSpPr>
        <p:spPr>
          <a:xfrm>
            <a:off x="6934320" y="3124080"/>
            <a:ext cx="761760" cy="837720"/>
          </a:xfrm>
          <a:prstGeom prst="ellipse">
            <a:avLst/>
          </a:prstGeom>
          <a:noFill/>
          <a:ln w="28440">
            <a:solidFill>
              <a:srgbClr val="16a716"/>
            </a:solidFill>
            <a:round/>
          </a:ln>
        </p:spPr>
        <p:style>
          <a:lnRef idx="0"/>
          <a:fillRef idx="0"/>
          <a:effectRef idx="0"/>
          <a:fontRef idx="minor"/>
        </p:style>
      </p:sp>
      <p:sp>
        <p:nvSpPr>
          <p:cNvPr id="1037" name="CustomShape 7"/>
          <p:cNvSpPr/>
          <p:nvPr/>
        </p:nvSpPr>
        <p:spPr>
          <a:xfrm>
            <a:off x="6858000" y="1600200"/>
            <a:ext cx="914040" cy="1523520"/>
          </a:xfrm>
          <a:prstGeom prst="ellipse">
            <a:avLst/>
          </a:prstGeom>
          <a:noFill/>
          <a:ln w="28440">
            <a:solidFill>
              <a:schemeClr val="accent2"/>
            </a:solidFill>
            <a:round/>
          </a:ln>
        </p:spPr>
        <p:style>
          <a:lnRef idx="0"/>
          <a:fillRef idx="0"/>
          <a:effectRef idx="0"/>
          <a:fontRef idx="minor"/>
        </p:style>
      </p:sp>
      <p:sp>
        <p:nvSpPr>
          <p:cNvPr id="1038" name="CustomShape 8"/>
          <p:cNvSpPr/>
          <p:nvPr/>
        </p:nvSpPr>
        <p:spPr>
          <a:xfrm>
            <a:off x="7772400" y="2362320"/>
            <a:ext cx="1294920" cy="366120"/>
          </a:xfrm>
          <a:prstGeom prst="rect">
            <a:avLst/>
          </a:prstGeom>
          <a:noFill/>
          <a:ln>
            <a:noFill/>
          </a:ln>
        </p:spPr>
        <p:style>
          <a:lnRef idx="0"/>
          <a:fillRef idx="0"/>
          <a:effectRef idx="0"/>
          <a:fontRef idx="minor"/>
        </p:style>
        <p:txBody>
          <a:bodyPr/>
          <a:p>
            <a:pPr>
              <a:lnSpc>
                <a:spcPct val="100000"/>
              </a:lnSpc>
            </a:pPr>
            <a:r>
              <a:rPr lang="en-US" sz="1800" spc="-1" strike="noStrike">
                <a:solidFill>
                  <a:srgbClr val="c0504d"/>
                </a:solidFill>
                <a:uFill>
                  <a:solidFill>
                    <a:srgbClr val="ffffff"/>
                  </a:solidFill>
                </a:uFill>
                <a:latin typeface="Gill Sans Light"/>
                <a:ea typeface="ＭＳ Ｐゴシック"/>
              </a:rPr>
              <a:t>Light</a:t>
            </a:r>
            <a:endParaRPr lang="en-US" sz="1800" spc="-1" strike="noStrike">
              <a:solidFill>
                <a:srgbClr val="000000"/>
              </a:solidFill>
              <a:uFill>
                <a:solidFill>
                  <a:srgbClr val="ffffff"/>
                </a:solidFill>
              </a:uFill>
              <a:latin typeface="Arial"/>
            </a:endParaRPr>
          </a:p>
        </p:txBody>
      </p:sp>
      <p:sp>
        <p:nvSpPr>
          <p:cNvPr id="1039" name="CustomShape 9"/>
          <p:cNvSpPr/>
          <p:nvPr/>
        </p:nvSpPr>
        <p:spPr>
          <a:xfrm>
            <a:off x="1043640" y="5733360"/>
            <a:ext cx="4374000" cy="1005840"/>
          </a:xfrm>
          <a:prstGeom prst="rect">
            <a:avLst/>
          </a:prstGeom>
          <a:noFill/>
          <a:ln>
            <a:noFill/>
          </a:ln>
        </p:spPr>
        <p:style>
          <a:lnRef idx="0"/>
          <a:fillRef idx="0"/>
          <a:effectRef idx="0"/>
          <a:fontRef idx="minor"/>
        </p:style>
        <p:txBody>
          <a:bodyPr/>
          <a:p>
            <a:pPr>
              <a:lnSpc>
                <a:spcPct val="100000"/>
              </a:lnSpc>
            </a:pPr>
            <a:r>
              <a:rPr lang="en-US" sz="2000" spc="-1" strike="noStrike">
                <a:solidFill>
                  <a:srgbClr val="000000"/>
                </a:solidFill>
                <a:uFill>
                  <a:solidFill>
                    <a:srgbClr val="ffffff"/>
                  </a:solidFill>
                </a:uFill>
                <a:latin typeface="Gill Sans"/>
              </a:rPr>
              <a:t>Noble gases require the lowest electric field for formation of avalanches </a:t>
            </a:r>
            <a:endParaRPr lang="en-US" sz="1800" spc="-1" strike="noStrike">
              <a:solidFill>
                <a:srgbClr val="000000"/>
              </a:solidFill>
              <a:uFill>
                <a:solidFill>
                  <a:srgbClr val="ffffff"/>
                </a:solidFill>
              </a:uFill>
              <a:latin typeface="Arial"/>
            </a:endParaRPr>
          </a:p>
        </p:txBody>
      </p:sp>
      <p:sp>
        <p:nvSpPr>
          <p:cNvPr id="1040" name="TextShape 10"/>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041" name="TextShape 11"/>
          <p:cNvSpPr txBox="1"/>
          <p:nvPr/>
        </p:nvSpPr>
        <p:spPr>
          <a:xfrm>
            <a:off x="6553080" y="6520320"/>
            <a:ext cx="2133360" cy="364680"/>
          </a:xfrm>
          <a:prstGeom prst="rect">
            <a:avLst/>
          </a:prstGeom>
          <a:noFill/>
          <a:ln>
            <a:noFill/>
          </a:ln>
        </p:spPr>
        <p:txBody>
          <a:bodyPr anchor="ctr"/>
          <a:p>
            <a:pPr algn="r">
              <a:lnSpc>
                <a:spcPct val="100000"/>
              </a:lnSpc>
            </a:pPr>
            <a:fld id="{F5E9154E-2DAA-422B-B2C2-C59DF3402F8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42" name="TextShape 1"/>
          <p:cNvSpPr txBox="1"/>
          <p:nvPr/>
        </p:nvSpPr>
        <p:spPr>
          <a:xfrm>
            <a:off x="3124080" y="6520320"/>
            <a:ext cx="2895120" cy="364680"/>
          </a:xfrm>
          <a:prstGeom prst="rect">
            <a:avLst/>
          </a:prstGeom>
          <a:noFill/>
          <a:ln>
            <a:noFill/>
          </a:ln>
        </p:spPr>
        <p:txBody>
          <a:bodyPr anchor="ctr"/>
          <a:p>
            <a:pPr algn="ctr">
              <a:lnSpc>
                <a:spcPct val="100000"/>
              </a:lnSpc>
            </a:pPr>
            <a:r>
              <a:rPr lang="en-US" sz="1000" spc="-1" strike="noStrike">
                <a:solidFill>
                  <a:srgbClr val="eeece1"/>
                </a:solidFill>
                <a:uFill>
                  <a:solidFill>
                    <a:srgbClr val="ffffff"/>
                  </a:solidFill>
                </a:uFill>
                <a:latin typeface="Arial"/>
                <a:ea typeface="ＭＳ Ｐゴシック"/>
              </a:rPr>
              <a:t>September 2016</a:t>
            </a:r>
            <a:endParaRPr lang="en-US" sz="1400" spc="-1" strike="noStrike">
              <a:solidFill>
                <a:srgbClr val="000000"/>
              </a:solidFill>
              <a:uFill>
                <a:solidFill>
                  <a:srgbClr val="ffffff"/>
                </a:solidFill>
              </a:uFill>
              <a:latin typeface="Times New Roman"/>
            </a:endParaRPr>
          </a:p>
        </p:txBody>
      </p:sp>
      <p:pic>
        <p:nvPicPr>
          <p:cNvPr id="1043" name="Picture 6" descr=""/>
          <p:cNvPicPr/>
          <p:nvPr/>
        </p:nvPicPr>
        <p:blipFill>
          <a:blip r:embed="rId1"/>
          <a:stretch/>
        </p:blipFill>
        <p:spPr>
          <a:xfrm>
            <a:off x="857880" y="1252800"/>
            <a:ext cx="8610120" cy="5035320"/>
          </a:xfrm>
          <a:prstGeom prst="rect">
            <a:avLst/>
          </a:prstGeom>
          <a:ln>
            <a:noFill/>
          </a:ln>
        </p:spPr>
      </p:pic>
      <p:sp>
        <p:nvSpPr>
          <p:cNvPr id="1044" name="CustomShape 2"/>
          <p:cNvSpPr/>
          <p:nvPr/>
        </p:nvSpPr>
        <p:spPr>
          <a:xfrm>
            <a:off x="3089880" y="1252800"/>
            <a:ext cx="151920" cy="151920"/>
          </a:xfrm>
          <a:prstGeom prst="ellipse">
            <a:avLst/>
          </a:prstGeom>
          <a:noFill/>
          <a:ln w="9360">
            <a:solidFill>
              <a:srgbClr val="b50c04"/>
            </a:solidFill>
            <a:round/>
          </a:ln>
        </p:spPr>
        <p:style>
          <a:lnRef idx="0"/>
          <a:fillRef idx="0"/>
          <a:effectRef idx="0"/>
          <a:fontRef idx="minor"/>
        </p:style>
      </p:sp>
      <p:sp>
        <p:nvSpPr>
          <p:cNvPr id="1045" name="CustomShape 3"/>
          <p:cNvSpPr/>
          <p:nvPr/>
        </p:nvSpPr>
        <p:spPr>
          <a:xfrm>
            <a:off x="5604480" y="1938600"/>
            <a:ext cx="151920" cy="151920"/>
          </a:xfrm>
          <a:prstGeom prst="ellipse">
            <a:avLst/>
          </a:prstGeom>
          <a:noFill/>
          <a:ln w="9360">
            <a:solidFill>
              <a:srgbClr val="b50c04"/>
            </a:solidFill>
            <a:round/>
          </a:ln>
        </p:spPr>
        <p:style>
          <a:lnRef idx="0"/>
          <a:fillRef idx="0"/>
          <a:effectRef idx="0"/>
          <a:fontRef idx="minor"/>
        </p:style>
      </p:sp>
      <p:sp>
        <p:nvSpPr>
          <p:cNvPr id="1046" name="CustomShape 4"/>
          <p:cNvSpPr/>
          <p:nvPr/>
        </p:nvSpPr>
        <p:spPr>
          <a:xfrm>
            <a:off x="4634640" y="2548080"/>
            <a:ext cx="304560" cy="304560"/>
          </a:xfrm>
          <a:prstGeom prst="ellipse">
            <a:avLst/>
          </a:prstGeom>
          <a:noFill/>
          <a:ln w="9360">
            <a:solidFill>
              <a:schemeClr val="hlink"/>
            </a:solidFill>
            <a:round/>
          </a:ln>
        </p:spPr>
        <p:style>
          <a:lnRef idx="0"/>
          <a:fillRef idx="0"/>
          <a:effectRef idx="0"/>
          <a:fontRef idx="minor"/>
        </p:style>
      </p:sp>
      <p:sp>
        <p:nvSpPr>
          <p:cNvPr id="1047" name="CustomShape 5"/>
          <p:cNvSpPr/>
          <p:nvPr/>
        </p:nvSpPr>
        <p:spPr>
          <a:xfrm>
            <a:off x="1643400" y="6053400"/>
            <a:ext cx="2852640" cy="396720"/>
          </a:xfrm>
          <a:prstGeom prst="rect">
            <a:avLst/>
          </a:prstGeom>
          <a:solidFill>
            <a:schemeClr val="bg1"/>
          </a:solidFill>
          <a:ln>
            <a:noFill/>
          </a:ln>
        </p:spPr>
        <p:style>
          <a:lnRef idx="0"/>
          <a:fillRef idx="0"/>
          <a:effectRef idx="0"/>
          <a:fontRef idx="minor"/>
        </p:style>
        <p:txBody>
          <a:bodyPr wrap="none"/>
          <a:p>
            <a:pPr>
              <a:lnSpc>
                <a:spcPct val="100000"/>
              </a:lnSpc>
            </a:pPr>
            <a:r>
              <a:rPr b="1" lang="en-US" sz="2000" spc="-1" strike="noStrike">
                <a:solidFill>
                  <a:srgbClr val="000000"/>
                </a:solidFill>
                <a:uFill>
                  <a:solidFill>
                    <a:srgbClr val="ffffff"/>
                  </a:solidFill>
                </a:uFill>
                <a:latin typeface="Gill Sans"/>
                <a:ea typeface="ＭＳ Ｐゴシック"/>
              </a:rPr>
              <a:t>Primary avalanche</a:t>
            </a:r>
            <a:endParaRPr lang="en-US" sz="1800" spc="-1" strike="noStrike">
              <a:solidFill>
                <a:srgbClr val="000000"/>
              </a:solidFill>
              <a:uFill>
                <a:solidFill>
                  <a:srgbClr val="ffffff"/>
                </a:solidFill>
              </a:uFill>
              <a:latin typeface="Arial"/>
            </a:endParaRPr>
          </a:p>
        </p:txBody>
      </p:sp>
      <p:sp>
        <p:nvSpPr>
          <p:cNvPr id="1048" name="CustomShape 6"/>
          <p:cNvSpPr/>
          <p:nvPr/>
        </p:nvSpPr>
        <p:spPr>
          <a:xfrm>
            <a:off x="4347720" y="6053400"/>
            <a:ext cx="3234960" cy="396720"/>
          </a:xfrm>
          <a:prstGeom prst="rect">
            <a:avLst/>
          </a:prstGeom>
          <a:solidFill>
            <a:schemeClr val="bg1"/>
          </a:solidFill>
          <a:ln>
            <a:noFill/>
          </a:ln>
        </p:spPr>
        <p:style>
          <a:lnRef idx="0"/>
          <a:fillRef idx="0"/>
          <a:effectRef idx="0"/>
          <a:fontRef idx="minor"/>
        </p:style>
        <p:txBody>
          <a:bodyPr wrap="none"/>
          <a:p>
            <a:pPr>
              <a:lnSpc>
                <a:spcPct val="100000"/>
              </a:lnSpc>
            </a:pPr>
            <a:r>
              <a:rPr b="1" lang="en-US" sz="2000" spc="-1" strike="noStrike">
                <a:solidFill>
                  <a:srgbClr val="95454e"/>
                </a:solidFill>
                <a:uFill>
                  <a:solidFill>
                    <a:srgbClr val="ffffff"/>
                  </a:solidFill>
                </a:uFill>
                <a:latin typeface="Gill Sans"/>
                <a:ea typeface="ＭＳ Ｐゴシック"/>
              </a:rPr>
              <a:t>Secondary avalanche</a:t>
            </a:r>
            <a:endParaRPr lang="en-US" sz="1800" spc="-1" strike="noStrike">
              <a:solidFill>
                <a:srgbClr val="000000"/>
              </a:solidFill>
              <a:uFill>
                <a:solidFill>
                  <a:srgbClr val="ffffff"/>
                </a:solidFill>
              </a:uFill>
              <a:latin typeface="Arial"/>
            </a:endParaRPr>
          </a:p>
        </p:txBody>
      </p:sp>
      <p:sp>
        <p:nvSpPr>
          <p:cNvPr id="1049" name="Line 7"/>
          <p:cNvSpPr/>
          <p:nvPr/>
        </p:nvSpPr>
        <p:spPr>
          <a:xfrm flipV="1">
            <a:off x="3105720" y="1709640"/>
            <a:ext cx="2590920" cy="4191120"/>
          </a:xfrm>
          <a:prstGeom prst="line">
            <a:avLst/>
          </a:prstGeom>
          <a:ln w="28440">
            <a:solidFill>
              <a:schemeClr val="hlink"/>
            </a:solidFill>
            <a:round/>
            <a:tailEnd len="med" type="triangle" w="med"/>
          </a:ln>
        </p:spPr>
        <p:style>
          <a:lnRef idx="0"/>
          <a:fillRef idx="0"/>
          <a:effectRef idx="0"/>
          <a:fontRef idx="minor"/>
        </p:style>
      </p:sp>
      <p:sp>
        <p:nvSpPr>
          <p:cNvPr id="1050" name="CustomShape 8"/>
          <p:cNvSpPr/>
          <p:nvPr/>
        </p:nvSpPr>
        <p:spPr>
          <a:xfrm>
            <a:off x="251640" y="3102480"/>
            <a:ext cx="2160000" cy="1064520"/>
          </a:xfrm>
          <a:prstGeom prst="rect">
            <a:avLst/>
          </a:prstGeom>
          <a:solidFill>
            <a:schemeClr val="bg1"/>
          </a:solidFill>
          <a:ln>
            <a:noFill/>
          </a:ln>
        </p:spPr>
        <p:style>
          <a:lnRef idx="0"/>
          <a:fillRef idx="0"/>
          <a:effectRef idx="0"/>
          <a:fontRef idx="minor"/>
        </p:style>
        <p:txBody>
          <a:bodyPr/>
          <a:p>
            <a:pPr>
              <a:lnSpc>
                <a:spcPct val="100000"/>
              </a:lnSpc>
            </a:pPr>
            <a:r>
              <a:rPr lang="en-US" sz="1600" spc="-1" strike="noStrike">
                <a:solidFill>
                  <a:srgbClr val="b50c04"/>
                </a:solidFill>
                <a:uFill>
                  <a:solidFill>
                    <a:srgbClr val="ffffff"/>
                  </a:solidFill>
                </a:uFill>
                <a:latin typeface="Gill Sans"/>
                <a:ea typeface="ＭＳ Ｐゴシック"/>
              </a:rPr>
              <a:t>De-excitation of noble gases occur only via emission of photons</a:t>
            </a:r>
            <a:endParaRPr lang="en-US" sz="1800" spc="-1" strike="noStrike">
              <a:solidFill>
                <a:srgbClr val="000000"/>
              </a:solidFill>
              <a:uFill>
                <a:solidFill>
                  <a:srgbClr val="ffffff"/>
                </a:solidFill>
              </a:uFill>
              <a:latin typeface="Arial"/>
            </a:endParaRPr>
          </a:p>
        </p:txBody>
      </p:sp>
      <p:sp>
        <p:nvSpPr>
          <p:cNvPr id="1051" name="TextShape 9"/>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052" name="TextShape 10"/>
          <p:cNvSpPr txBox="1"/>
          <p:nvPr/>
        </p:nvSpPr>
        <p:spPr>
          <a:xfrm>
            <a:off x="6553080" y="6520320"/>
            <a:ext cx="2133360" cy="364680"/>
          </a:xfrm>
          <a:prstGeom prst="rect">
            <a:avLst/>
          </a:prstGeom>
          <a:noFill/>
          <a:ln>
            <a:noFill/>
          </a:ln>
        </p:spPr>
        <p:txBody>
          <a:bodyPr anchor="ctr"/>
          <a:p>
            <a:pPr algn="r">
              <a:lnSpc>
                <a:spcPct val="100000"/>
              </a:lnSpc>
            </a:pPr>
            <a:fld id="{2034FF41-D436-4CF5-A7BC-017E23DBC4E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053" name="CustomShape 11"/>
          <p:cNvSpPr/>
          <p:nvPr/>
        </p:nvSpPr>
        <p:spPr>
          <a:xfrm>
            <a:off x="251640" y="116640"/>
            <a:ext cx="8640720" cy="91260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Gill Sans"/>
              </a:rPr>
              <a:t>The amplification (Multiplication Factor) cannot be increased at will. Secondary processes (photon emission, space-charge) eventually result in spark breakdown.</a:t>
            </a:r>
            <a:endParaRPr lang="en-US" sz="1800" spc="-1" strike="noStrike">
              <a:solidFill>
                <a:srgbClr val="000000"/>
              </a:solidFill>
              <a:uFill>
                <a:solidFill>
                  <a:srgbClr val="ffffff"/>
                </a:solidFill>
              </a:uFill>
              <a:latin typeface="Arial"/>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54" name="TextShape 1"/>
          <p:cNvSpPr txBox="1"/>
          <p:nvPr/>
        </p:nvSpPr>
        <p:spPr>
          <a:xfrm>
            <a:off x="457200" y="116640"/>
            <a:ext cx="8229240" cy="1142640"/>
          </a:xfrm>
          <a:prstGeom prst="rect">
            <a:avLst/>
          </a:prstGeom>
          <a:noFill/>
          <a:ln>
            <a:noFill/>
          </a:ln>
        </p:spPr>
        <p:txBody>
          <a:bodyPr anchor="ctr"/>
          <a:p>
            <a:pPr algn="ctr">
              <a:lnSpc>
                <a:spcPct val="100000"/>
              </a:lnSpc>
            </a:pPr>
            <a:r>
              <a:rPr b="1" lang="en-US" sz="36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Quencher Gases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055" name="TextShape 2"/>
          <p:cNvSpPr txBox="1"/>
          <p:nvPr/>
        </p:nvSpPr>
        <p:spPr>
          <a:xfrm>
            <a:off x="107640" y="2997000"/>
            <a:ext cx="3456000" cy="3240000"/>
          </a:xfrm>
          <a:prstGeom prst="rect">
            <a:avLst/>
          </a:prstGeom>
          <a:noFill/>
          <a:ln>
            <a:noFill/>
          </a:ln>
        </p:spPr>
        <p:txBody>
          <a:bodyPr/>
          <a:p>
            <a:pPr lvl="1" marL="469800" indent="-279000">
              <a:lnSpc>
                <a:spcPct val="90000"/>
              </a:lnSpc>
              <a:buClr>
                <a:srgbClr val="7d9597"/>
              </a:buClr>
              <a:buFont typeface="Times"/>
              <a:buChar char="•"/>
            </a:pPr>
            <a:r>
              <a:rPr lang="en-US" sz="1800" spc="-1" strike="noStrike">
                <a:solidFill>
                  <a:srgbClr val="000000"/>
                </a:solidFill>
                <a:uFill>
                  <a:solidFill>
                    <a:srgbClr val="ffffff"/>
                  </a:solidFill>
                </a:uFill>
                <a:latin typeface="Gill Sans"/>
              </a:rPr>
              <a:t>Most organic compounds in the </a:t>
            </a:r>
            <a:r>
              <a:rPr lang="en-US" sz="1800" spc="-1" strike="noStrike">
                <a:solidFill>
                  <a:srgbClr val="b41814"/>
                </a:solidFill>
                <a:uFill>
                  <a:solidFill>
                    <a:srgbClr val="ffffff"/>
                  </a:solidFill>
                </a:uFill>
                <a:latin typeface="Gill Sans"/>
              </a:rPr>
              <a:t>HC</a:t>
            </a:r>
            <a:r>
              <a:rPr lang="en-US" sz="1800" spc="-1" strike="noStrike">
                <a:solidFill>
                  <a:srgbClr val="000000"/>
                </a:solidFill>
                <a:uFill>
                  <a:solidFill>
                    <a:srgbClr val="ffffff"/>
                  </a:solidFill>
                </a:uFill>
                <a:latin typeface="Gill Sans"/>
              </a:rPr>
              <a:t> and -OH families. The quenching efficiency increases with the nb of atoms in the molecule</a:t>
            </a:r>
            <a:endParaRPr lang="en-US" sz="2400" spc="-1" strike="noStrike">
              <a:solidFill>
                <a:srgbClr val="000000"/>
              </a:solidFill>
              <a:uFill>
                <a:solidFill>
                  <a:srgbClr val="ffffff"/>
                </a:solidFill>
              </a:uFill>
              <a:latin typeface="Gill Sans"/>
            </a:endParaRPr>
          </a:p>
          <a:p>
            <a:pPr lvl="1" marL="469800" indent="-279000">
              <a:lnSpc>
                <a:spcPct val="90000"/>
              </a:lnSpc>
              <a:buClr>
                <a:srgbClr val="7d9597"/>
              </a:buClr>
              <a:buFont typeface="Times"/>
              <a:buChar char="•"/>
            </a:pPr>
            <a:r>
              <a:rPr lang="en-US" sz="1800" spc="-1" strike="noStrike">
                <a:solidFill>
                  <a:srgbClr val="000000"/>
                </a:solidFill>
                <a:uFill>
                  <a:solidFill>
                    <a:srgbClr val="ffffff"/>
                  </a:solidFill>
                </a:uFill>
                <a:latin typeface="Gill Sans"/>
              </a:rPr>
              <a:t>Freons, BF</a:t>
            </a:r>
            <a:r>
              <a:rPr lang="en-US" sz="1800" spc="-1" strike="noStrike" baseline="-25000">
                <a:solidFill>
                  <a:srgbClr val="000000"/>
                </a:solidFill>
                <a:uFill>
                  <a:solidFill>
                    <a:srgbClr val="ffffff"/>
                  </a:solidFill>
                </a:uFill>
                <a:latin typeface="Gill Sans"/>
              </a:rPr>
              <a:t>3</a:t>
            </a:r>
            <a:endParaRPr lang="en-US" sz="2400" spc="-1" strike="noStrike">
              <a:solidFill>
                <a:srgbClr val="000000"/>
              </a:solidFill>
              <a:uFill>
                <a:solidFill>
                  <a:srgbClr val="ffffff"/>
                </a:solidFill>
              </a:uFill>
              <a:latin typeface="Gill Sans"/>
            </a:endParaRPr>
          </a:p>
          <a:p>
            <a:pPr lvl="1" marL="469800" indent="-279000">
              <a:lnSpc>
                <a:spcPct val="90000"/>
              </a:lnSpc>
              <a:buClr>
                <a:srgbClr val="7d9597"/>
              </a:buClr>
              <a:buFont typeface="Times"/>
              <a:buChar char="•"/>
            </a:pPr>
            <a:r>
              <a:rPr lang="en-US" sz="1800" spc="-1" strike="noStrike">
                <a:solidFill>
                  <a:srgbClr val="b41814"/>
                </a:solidFill>
                <a:uFill>
                  <a:solidFill>
                    <a:srgbClr val="ffffff"/>
                  </a:solidFill>
                </a:uFill>
                <a:latin typeface="Gill Sans"/>
              </a:rPr>
              <a:t>CO</a:t>
            </a:r>
            <a:r>
              <a:rPr lang="en-US" sz="1800" spc="-1" strike="noStrike" baseline="-25000">
                <a:solidFill>
                  <a:srgbClr val="b41814"/>
                </a:solidFill>
                <a:uFill>
                  <a:solidFill>
                    <a:srgbClr val="ffffff"/>
                  </a:solidFill>
                </a:uFill>
                <a:latin typeface="Gill Sans"/>
              </a:rPr>
              <a:t>2</a:t>
            </a:r>
            <a:r>
              <a:rPr lang="en-US" sz="1800" spc="-1" strike="noStrike">
                <a:solidFill>
                  <a:srgbClr val="000000"/>
                </a:solidFill>
                <a:uFill>
                  <a:solidFill>
                    <a:srgbClr val="ffffff"/>
                  </a:solidFill>
                </a:uFill>
                <a:latin typeface="Gill Sans"/>
              </a:rPr>
              <a:t>: non flammable, non polymerizing, easily available</a:t>
            </a:r>
            <a:endParaRPr lang="en-US" sz="2400" spc="-1" strike="noStrike">
              <a:solidFill>
                <a:srgbClr val="000000"/>
              </a:solidFill>
              <a:uFill>
                <a:solidFill>
                  <a:srgbClr val="ffffff"/>
                </a:solidFill>
              </a:uFill>
              <a:latin typeface="Gill Sans"/>
            </a:endParaRPr>
          </a:p>
          <a:p>
            <a:pPr>
              <a:lnSpc>
                <a:spcPct val="90000"/>
              </a:lnSpc>
            </a:pPr>
            <a:endParaRPr lang="en-US" sz="3200" spc="-1" strike="noStrike">
              <a:solidFill>
                <a:srgbClr val="000000"/>
              </a:solidFill>
              <a:uFill>
                <a:solidFill>
                  <a:srgbClr val="ffffff"/>
                </a:solidFill>
              </a:uFill>
              <a:latin typeface="Gill Sans"/>
            </a:endParaRPr>
          </a:p>
        </p:txBody>
      </p:sp>
      <p:sp>
        <p:nvSpPr>
          <p:cNvPr id="1056" name="TextShape 3"/>
          <p:cNvSpPr txBox="1"/>
          <p:nvPr/>
        </p:nvSpPr>
        <p:spPr>
          <a:xfrm>
            <a:off x="3124080" y="6520320"/>
            <a:ext cx="2895120" cy="364680"/>
          </a:xfrm>
          <a:prstGeom prst="rect">
            <a:avLst/>
          </a:prstGeom>
          <a:noFill/>
          <a:ln>
            <a:noFill/>
          </a:ln>
        </p:spPr>
        <p:txBody>
          <a:bodyPr anchor="ctr"/>
          <a:p>
            <a:pPr algn="ctr">
              <a:lnSpc>
                <a:spcPct val="100000"/>
              </a:lnSpc>
            </a:pPr>
            <a:r>
              <a:rPr lang="en-US" sz="1000" spc="-1" strike="noStrike">
                <a:solidFill>
                  <a:srgbClr val="000000"/>
                </a:solidFill>
                <a:uFill>
                  <a:solidFill>
                    <a:srgbClr val="ffffff"/>
                  </a:solidFill>
                </a:uFill>
                <a:latin typeface="Arial"/>
                <a:ea typeface="ＭＳ Ｐゴシック"/>
              </a:rPr>
              <a:t>September 2016</a:t>
            </a:r>
            <a:endParaRPr lang="en-US" sz="1400" spc="-1" strike="noStrike">
              <a:solidFill>
                <a:srgbClr val="000000"/>
              </a:solidFill>
              <a:uFill>
                <a:solidFill>
                  <a:srgbClr val="ffffff"/>
                </a:solidFill>
              </a:uFill>
              <a:latin typeface="Times New Roman"/>
            </a:endParaRPr>
          </a:p>
        </p:txBody>
      </p:sp>
      <p:sp>
        <p:nvSpPr>
          <p:cNvPr id="1057" name="CustomShape 4"/>
          <p:cNvSpPr/>
          <p:nvPr/>
        </p:nvSpPr>
        <p:spPr>
          <a:xfrm>
            <a:off x="395640" y="1556640"/>
            <a:ext cx="8568720" cy="1006560"/>
          </a:xfrm>
          <a:prstGeom prst="rect">
            <a:avLst/>
          </a:prstGeom>
          <a:noFill/>
          <a:ln>
            <a:noFill/>
          </a:ln>
        </p:spPr>
        <p:style>
          <a:lnRef idx="0"/>
          <a:fillRef idx="0"/>
          <a:effectRef idx="0"/>
          <a:fontRef idx="minor"/>
        </p:style>
        <p:txBody>
          <a:bodyPr/>
          <a:p>
            <a:pPr>
              <a:lnSpc>
                <a:spcPct val="100000"/>
              </a:lnSpc>
            </a:pPr>
            <a:r>
              <a:rPr b="1" lang="en-US" sz="2000" spc="-1" strike="noStrike">
                <a:solidFill>
                  <a:srgbClr val="b41814"/>
                </a:solidFill>
                <a:uFill>
                  <a:solidFill>
                    <a:srgbClr val="ffffff"/>
                  </a:solidFill>
                </a:uFill>
                <a:latin typeface="Gill Sans"/>
              </a:rPr>
              <a:t>A polyatomic gas</a:t>
            </a:r>
            <a:r>
              <a:rPr lang="en-US" sz="2000" spc="-1" strike="noStrike">
                <a:solidFill>
                  <a:srgbClr val="b41814"/>
                </a:solidFill>
                <a:uFill>
                  <a:solidFill>
                    <a:srgbClr val="ffffff"/>
                  </a:solidFill>
                </a:uFill>
                <a:latin typeface="Gill Sans"/>
              </a:rPr>
              <a:t> acts as a QUENCHER</a:t>
            </a:r>
            <a:r>
              <a:rPr lang="en-US" sz="2000" spc="-1" strike="noStrike">
                <a:solidFill>
                  <a:srgbClr val="000000"/>
                </a:solidFill>
                <a:uFill>
                  <a:solidFill>
                    <a:srgbClr val="ffffff"/>
                  </a:solidFill>
                </a:uFill>
                <a:latin typeface="Gill Sans"/>
              </a:rPr>
              <a:t>, i.e., absorbs photons in a large energy range due to the large amount of non-radiative excited states (rotational and vibrational)</a:t>
            </a:r>
            <a:endParaRPr lang="en-US" sz="1800" spc="-1" strike="noStrike">
              <a:solidFill>
                <a:srgbClr val="000000"/>
              </a:solidFill>
              <a:uFill>
                <a:solidFill>
                  <a:srgbClr val="ffffff"/>
                </a:solidFill>
              </a:uFill>
              <a:latin typeface="Arial"/>
            </a:endParaRPr>
          </a:p>
        </p:txBody>
      </p:sp>
      <p:pic>
        <p:nvPicPr>
          <p:cNvPr id="1058" name="Picture 2" descr=""/>
          <p:cNvPicPr/>
          <p:nvPr/>
        </p:nvPicPr>
        <p:blipFill>
          <a:blip r:embed="rId1"/>
          <a:stretch/>
        </p:blipFill>
        <p:spPr>
          <a:xfrm>
            <a:off x="3354120" y="2413080"/>
            <a:ext cx="5538240" cy="3895920"/>
          </a:xfrm>
          <a:prstGeom prst="rect">
            <a:avLst/>
          </a:prstGeom>
          <a:ln>
            <a:noFill/>
          </a:ln>
          <a:effectLst>
            <a:outerShdw algn="tl" blurRad="152400" dir="900000" dist="12000" kx="110000" ky="200000" rotWithShape="0" sy="98000">
              <a:srgbClr val="000000">
                <a:alpha val="30000"/>
              </a:srgbClr>
            </a:outerShdw>
          </a:effectLst>
          <a:scene3d>
            <a:camera prst="perspectiveRelaxed">
              <a:rot lat="19800000" lon="1200000" rev="20820000"/>
            </a:camera>
            <a:lightRig dir="t" rig="threePt"/>
          </a:scene3d>
          <a:sp3d contourW="6350" prstMaterial="matte">
            <a:bevelT w="101600" h="101600"/>
            <a:contourClr>
              <a:srgbClr val="969696"/>
            </a:contourClr>
          </a:sp3d>
        </p:spPr>
      </p:pic>
      <p:sp>
        <p:nvSpPr>
          <p:cNvPr id="1059"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060" name="TextShape 6"/>
          <p:cNvSpPr txBox="1"/>
          <p:nvPr/>
        </p:nvSpPr>
        <p:spPr>
          <a:xfrm>
            <a:off x="6553080" y="6520320"/>
            <a:ext cx="2133360" cy="364680"/>
          </a:xfrm>
          <a:prstGeom prst="rect">
            <a:avLst/>
          </a:prstGeom>
          <a:noFill/>
          <a:ln>
            <a:noFill/>
          </a:ln>
        </p:spPr>
        <p:txBody>
          <a:bodyPr anchor="ctr"/>
          <a:p>
            <a:pPr algn="r">
              <a:lnSpc>
                <a:spcPct val="100000"/>
              </a:lnSpc>
            </a:pPr>
            <a:fld id="{34DBEC63-AF2C-429A-90EF-7B98C59C95C4}"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61"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Electronegative Gases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062" name="TextShape 2"/>
          <p:cNvSpPr txBox="1"/>
          <p:nvPr/>
        </p:nvSpPr>
        <p:spPr>
          <a:xfrm>
            <a:off x="457200" y="1556640"/>
            <a:ext cx="7930800" cy="4525560"/>
          </a:xfrm>
          <a:prstGeom prst="rect">
            <a:avLst/>
          </a:prstGeom>
          <a:noFill/>
          <a:ln>
            <a:noFill/>
          </a:ln>
        </p:spPr>
        <p:txBody>
          <a:bodyPr/>
          <a:p>
            <a:pPr marL="342720" indent="-342360">
              <a:lnSpc>
                <a:spcPct val="100000"/>
              </a:lnSpc>
              <a:buClr>
                <a:srgbClr val="000000"/>
              </a:buClr>
              <a:buFont typeface="Arial"/>
              <a:buChar char="•"/>
            </a:pPr>
            <a:r>
              <a:rPr lang="en-US" sz="2800" spc="-1" strike="noStrike">
                <a:solidFill>
                  <a:srgbClr val="000000"/>
                </a:solidFill>
                <a:uFill>
                  <a:solidFill>
                    <a:srgbClr val="ffffff"/>
                  </a:solidFill>
                </a:uFill>
                <a:latin typeface="Gill Sans"/>
              </a:rPr>
              <a:t>Small additions of electronegative gases allows to obtain the highest possible gains</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400" spc="-1" strike="noStrike">
                <a:solidFill>
                  <a:srgbClr val="000000"/>
                </a:solidFill>
                <a:uFill>
                  <a:solidFill>
                    <a:srgbClr val="ffffff"/>
                  </a:solidFill>
                </a:uFill>
                <a:latin typeface="Gill Sans"/>
              </a:rPr>
              <a:t>They have a photon-quenching capability</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400" spc="-1" strike="noStrike">
                <a:solidFill>
                  <a:srgbClr val="000000"/>
                </a:solidFill>
                <a:uFill>
                  <a:solidFill>
                    <a:srgbClr val="ffffff"/>
                  </a:solidFill>
                </a:uFill>
                <a:latin typeface="Gill Sans"/>
              </a:rPr>
              <a:t>They capture free electrons forming negative ions that cannot induce avalanches</a:t>
            </a:r>
            <a:endParaRPr lang="en-US" sz="24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400" spc="-1" strike="noStrike">
                <a:solidFill>
                  <a:srgbClr val="000000"/>
                </a:solidFill>
                <a:uFill>
                  <a:solidFill>
                    <a:srgbClr val="ffffff"/>
                  </a:solidFill>
                </a:uFill>
                <a:latin typeface="Gill Sans"/>
              </a:rPr>
              <a:t>Some examples</a:t>
            </a:r>
            <a:endParaRPr lang="en-US" sz="24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Freons (e.g. CF</a:t>
            </a:r>
            <a:r>
              <a:rPr lang="en-US" sz="2000" spc="-1" strike="noStrike" baseline="-25000">
                <a:solidFill>
                  <a:srgbClr val="000000"/>
                </a:solidFill>
                <a:uFill>
                  <a:solidFill>
                    <a:srgbClr val="ffffff"/>
                  </a:solidFill>
                </a:uFill>
                <a:latin typeface="Gill Sans"/>
              </a:rPr>
              <a:t>3</a:t>
            </a:r>
            <a:r>
              <a:rPr lang="en-US" sz="2000" spc="-1" strike="noStrike">
                <a:solidFill>
                  <a:srgbClr val="000000"/>
                </a:solidFill>
                <a:uFill>
                  <a:solidFill>
                    <a:srgbClr val="ffffff"/>
                  </a:solidFill>
                </a:uFill>
                <a:latin typeface="Gill Sans"/>
              </a:rPr>
              <a:t>Br)</a:t>
            </a:r>
            <a:endParaRPr lang="en-US" sz="20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O</a:t>
            </a:r>
            <a:r>
              <a:rPr lang="en-US" sz="2000" spc="-1" strike="noStrike" baseline="-25000">
                <a:solidFill>
                  <a:srgbClr val="000000"/>
                </a:solidFill>
                <a:uFill>
                  <a:solidFill>
                    <a:srgbClr val="ffffff"/>
                  </a:solidFill>
                </a:uFill>
                <a:latin typeface="Gill Sans"/>
              </a:rPr>
              <a:t>2</a:t>
            </a:r>
            <a:endParaRPr lang="en-US" sz="20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H</a:t>
            </a:r>
            <a:r>
              <a:rPr lang="en-US" sz="2000" spc="-1" strike="noStrike" baseline="-25000">
                <a:solidFill>
                  <a:srgbClr val="000000"/>
                </a:solidFill>
                <a:uFill>
                  <a:solidFill>
                    <a:srgbClr val="ffffff"/>
                  </a:solidFill>
                </a:uFill>
                <a:latin typeface="Gill Sans"/>
              </a:rPr>
              <a:t>2</a:t>
            </a:r>
            <a:r>
              <a:rPr lang="en-US" sz="2000" spc="-1" strike="noStrike">
                <a:solidFill>
                  <a:srgbClr val="000000"/>
                </a:solidFill>
                <a:uFill>
                  <a:solidFill>
                    <a:srgbClr val="ffffff"/>
                  </a:solidFill>
                </a:uFill>
                <a:latin typeface="Gill Sans"/>
              </a:rPr>
              <a:t>O</a:t>
            </a:r>
            <a:endParaRPr lang="en-US" sz="20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CF</a:t>
            </a:r>
            <a:r>
              <a:rPr lang="en-US" sz="2000" spc="-1" strike="noStrike" baseline="-25000">
                <a:solidFill>
                  <a:srgbClr val="000000"/>
                </a:solidFill>
                <a:uFill>
                  <a:solidFill>
                    <a:srgbClr val="ffffff"/>
                  </a:solidFill>
                </a:uFill>
                <a:latin typeface="Gill Sans"/>
              </a:rPr>
              <a:t>4</a:t>
            </a:r>
            <a:endParaRPr lang="en-US" sz="20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SF</a:t>
            </a:r>
            <a:r>
              <a:rPr lang="en-US" sz="2000" spc="-1" strike="noStrike" baseline="-25000">
                <a:solidFill>
                  <a:srgbClr val="000000"/>
                </a:solidFill>
                <a:uFill>
                  <a:solidFill>
                    <a:srgbClr val="ffffff"/>
                  </a:solidFill>
                </a:uFill>
                <a:latin typeface="Gill Sans"/>
              </a:rPr>
              <a:t>6</a:t>
            </a:r>
            <a:endParaRPr lang="en-US" sz="2000" spc="-1" strike="noStrike">
              <a:solidFill>
                <a:srgbClr val="000000"/>
              </a:solidFill>
              <a:uFill>
                <a:solidFill>
                  <a:srgbClr val="ffffff"/>
                </a:solidFill>
              </a:uFill>
              <a:latin typeface="Gill Sans"/>
            </a:endParaRPr>
          </a:p>
        </p:txBody>
      </p:sp>
      <p:sp>
        <p:nvSpPr>
          <p:cNvPr id="1063"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 Capeans</a:t>
            </a:r>
            <a:endParaRPr lang="en-US" sz="1400" spc="-1" strike="noStrike">
              <a:solidFill>
                <a:srgbClr val="000000"/>
              </a:solidFill>
              <a:uFill>
                <a:solidFill>
                  <a:srgbClr val="ffffff"/>
                </a:solidFill>
              </a:uFill>
              <a:latin typeface="Times New Roman"/>
            </a:endParaRPr>
          </a:p>
        </p:txBody>
      </p:sp>
      <p:sp>
        <p:nvSpPr>
          <p:cNvPr id="1064" name="TextShape 4"/>
          <p:cNvSpPr txBox="1"/>
          <p:nvPr/>
        </p:nvSpPr>
        <p:spPr>
          <a:xfrm>
            <a:off x="6553080" y="6520320"/>
            <a:ext cx="2133360" cy="364680"/>
          </a:xfrm>
          <a:prstGeom prst="rect">
            <a:avLst/>
          </a:prstGeom>
          <a:noFill/>
          <a:ln>
            <a:noFill/>
          </a:ln>
        </p:spPr>
        <p:txBody>
          <a:bodyPr anchor="ctr"/>
          <a:p>
            <a:pPr algn="r">
              <a:lnSpc>
                <a:spcPct val="100000"/>
              </a:lnSpc>
            </a:pPr>
            <a:fld id="{272CC18F-2AFD-4114-AB25-014189F04C37}"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065" name="Picture 4" descr=""/>
          <p:cNvPicPr/>
          <p:nvPr/>
        </p:nvPicPr>
        <p:blipFill>
          <a:blip r:embed="rId1"/>
          <a:stretch/>
        </p:blipFill>
        <p:spPr>
          <a:xfrm>
            <a:off x="4932000" y="3501000"/>
            <a:ext cx="3809520" cy="2707920"/>
          </a:xfrm>
          <a:prstGeom prst="rect">
            <a:avLst/>
          </a:prstGeom>
          <a:ln>
            <a:noFill/>
          </a:ln>
          <a:effectLst>
            <a:outerShdw algn="tl" blurRad="152400" dir="900000" dist="12000" kx="110000" ky="200000" rotWithShape="0" sy="98000">
              <a:srgbClr val="000000">
                <a:alpha val="30000"/>
              </a:srgbClr>
            </a:outerShdw>
          </a:effectLst>
          <a:scene3d>
            <a:camera prst="perspectiveRelaxed">
              <a:rot lat="19800000" lon="1200000" rev="20820000"/>
            </a:camera>
            <a:lightRig dir="t" rig="threePt"/>
          </a:scene3d>
          <a:sp3d contourW="6350" prstMaterial="matte">
            <a:bevelT w="101600" h="101600"/>
            <a:contourClr>
              <a:srgbClr val="969696"/>
            </a:contourClr>
          </a:sp3d>
        </p:spPr>
      </p:pic>
      <p:sp>
        <p:nvSpPr>
          <p:cNvPr id="1066" name="CustomShape 5"/>
          <p:cNvSpPr/>
          <p:nvPr/>
        </p:nvSpPr>
        <p:spPr>
          <a:xfrm rot="198000">
            <a:off x="4803480" y="6102360"/>
            <a:ext cx="3816000" cy="63792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000000"/>
                </a:solidFill>
                <a:uFill>
                  <a:solidFill>
                    <a:srgbClr val="ffffff"/>
                  </a:solidFill>
                </a:uFill>
                <a:latin typeface="Gill Sans Light"/>
              </a:rPr>
              <a:t>The attachment cross section is energy-dependent, therefore strongly depends on the gas composition and electric field</a:t>
            </a:r>
            <a:endParaRPr lang="en-US" sz="1800" spc="-1" strike="noStrike">
              <a:solidFill>
                <a:srgbClr val="000000"/>
              </a:solidFill>
              <a:uFill>
                <a:solidFill>
                  <a:srgbClr val="ffffff"/>
                </a:solidFill>
              </a:uFill>
              <a:latin typeface="Arial"/>
            </a:endParaRPr>
          </a:p>
        </p:txBody>
      </p:sp>
    </p:spTree>
  </p:cSld>
</p:sld>
</file>

<file path=ppt/slides/slide44.xml><?xml version="1.0" encoding="UTF-8" standalone="yes"?>
<p:sld xmlns:a="http://schemas.openxmlformats.org/drawingml/2006/main" xmlns:p="http://schemas.openxmlformats.org/presentationml/2006/main" xmlns:r="http://schemas.openxmlformats.org/officeDocument/2006/relationships"><p:cSld><p:spTree><p:nvGrpSpPr>        <p:cNvPr id="1" name=""/>        <p:cNvGrpSpPr/>        <p:nvPr/>      </p:nvGrpSpPr>      <p:grpSpPr>        <a:xfrm>          <a:off x="0" y="0"/>          <a:ext cx="0" cy="0"/>          <a:chOff x="0" y="0"/>          <a:chExt cx="0" cy="0"/>        </a:xfrm>      </p:grpSpPr><p:sp><p:nvSpPr><p:cNvPr id="1067" name="TextShape 1"/><p:cNvSpPr txBox="1"/><p:nvPr/></p:nvSpPr><p:spPr><a:xfrm><a:off x="251640" y="274680"/><a:ext cx="8640720" cy="1142640"/></a:xfrm><a:prstGeom prst="rect"><a:avLst/></a:prstGeom><a:noFill/><a:ln><a:noFill/></a:ln></p:spPr><p:txBody><a:bodyPr anchor="ctr"></a:bodyPr><a:p><a:pPr algn="ctr"><a:lnSpc><a:spcPct val="100000"/></a:lnSpc></a:pPr><a:r><a:rPr b="1" lang="en-US" sz="4400" spc="-1" strike="noStrike"><a:solidFill><a:srgbClr val="c0504d"/></a:solidFill><a:uFill><a:solidFill><a:srgbClr val="ffffff"/></a:solidFill></a:uFill><a:latin typeface="AmericanTypewriter"/></a:rPr><a:t>• </a:t></a:r><a:r><a:rPr b="1" lang="en-US" sz="4400" spc="-1" strike="noStrike"><a:solidFill><a:srgbClr val="000000"/></a:solidFill><a:uFill><a:solidFill><a:srgbClr val="ffffff"/></a:solidFill></a:uFill><a:latin typeface="Gill Sans"/></a:rPr><a:t>Gas in LHC detectors </a:t></a:r><a:r><a:rPr b="1" lang="en-US" sz="4400" spc="-1" strike="noStrike"><a:solidFill><a:srgbClr val="c0504d"/></a:solidFill><a:uFill><a:solidFill><a:srgbClr val="ffffff"/></a:solidFill></a:uFill><a:latin typeface="AmericanTypewriter"/></a:rPr><a:t>•</a:t></a:r><a:endParaRPr lang="en-US" sz="1800" spc="-1" strike="noStrike"><a:solidFill><a:srgbClr val="000000"/></a:solidFill><a:uFill><a:solidFill><a:srgbClr val="ffffff"/></a:solidFill></a:uFill><a:latin typeface="Calibri"/></a:endParaRPr></a:p></p:txBody></p:sp><p:graphicFrame><p:nvGraphicFramePr><p:cNvPr id="1068" name="Table 2"/><p:cNvGraphicFramePr/><p:nvPr/></p:nvGraphicFramePr><p:xfrm><a:off x="1066680" y="1649520"/><a:ext cx="6933960" cy="4155480"/></p:xfrm><a:graphic><a:graphicData uri="http://schemas.openxmlformats.org/drawingml/2006/table"><a:tbl><a:tblPr/><a:tblGrid><a:gridCol w="1992960"/><a:gridCol w="2160000"/><a:gridCol w="2781000"/></a:tblGrid><a:tr h="689400"><a:tc><a:txBody><a:bodyPr anchor="ctr"></a:bodyPr><a:p><a:pPr><a:lnSpc><a:spcPct val="100000"/></a:lnSpc></a:pPr><a:r><a:rPr b="1" lang="en-US" sz="2000" spc="-1" strike="noStrike"><a:solidFill><a:srgbClr val="000000"/></a:solidFill><a:uFill><a:solidFill><a:srgbClr val="ffffff"/></a:solidFill></a:uFill><a:latin typeface="Gill Sans MT"/></a:rPr><a:t>Experiment</a:t></a:r><a:endParaRPr lang="en-US" sz="1800" spc="-1" strike="noStrike"><a:solidFill><a:srgbClr val="000000"/></a:solidFill><a:uFill><a:solidFill><a:srgbClr val="ffffff"/></a:solidFill></a:uFill><a:latin typeface="Arial"/></a:endParaRPr></a:p></a:txBody><a:tcPr marL="91440" marR="91440"><a:noFill/></a:tcPr></a:tc><a:tc><a:txBody><a:bodyPr anchor="ctr"></a:bodyPr><a:p><a:pPr><a:lnSpc><a:spcPct val="100000"/></a:lnSpc></a:pPr><a:r><a:rPr b="1" lang="en-US" sz="2000" spc="-1" strike="noStrike"><a:solidFill><a:srgbClr val="000000"/></a:solidFill><a:uFill><a:solidFill><a:srgbClr val="ffffff"/></a:solidFill></a:uFill><a:latin typeface="Gill Sans MT"/></a:rPr><a:t>Sub- Detector</a:t></a:r><a:endParaRPr lang="en-US" sz="1800" spc="-1" strike="noStrike"><a:solidFill><a:srgbClr val="000000"/></a:solidFill><a:uFill><a:solidFill><a:srgbClr val="ffffff"/></a:solidFill></a:uFill><a:latin typeface="Arial"/></a:endParaRPr></a:p></a:txBody><a:tcPr marL="91440" marR="91440"><a:noFill/></a:tcPr></a:tc><a:tc><a:txBody><a:bodyPr anchor="ctr"></a:bodyPr><a:p><a:pPr><a:lnSpc><a:spcPct val="100000"/></a:lnSpc></a:pPr><a:r><a:rPr b="1" lang="en-US" sz="2000" spc="-1" strike="noStrike"><a:solidFill><a:srgbClr val="000000"/></a:solidFill><a:uFill><a:solidFill><a:srgbClr val="ffffff"/></a:solidFill></a:uFill><a:latin typeface="Gill Sans MT"/></a:rPr><a:t>Gas Mixture</a:t></a:r><a:endParaRPr lang="en-US" sz="1800" spc="-1" strike="noStrike"><a:solidFill><a:srgbClr val="000000"/></a:solidFill><a:uFill><a:solidFill><a:srgbClr val="ffffff"/></a:solidFill></a:uFill><a:latin typeface="Arial"/></a:endParaRPr></a:p></a:txBody><a:tcPr marL="91440" marR="91440"><a:noFill/></a:tcPr></a:tc></a:tr><a:tr h="334800"><a:tc><a:txBody><a:bodyPr anchor="ctr"></a:bodyPr><a:p><a:pPr><a:lnSpc><a:spcPct val="100000"/></a:lnSpc></a:pPr><a:r><a:rPr lang="en-US" sz="1600" spc="-1" strike="noStrike"><a:solidFill><a:srgbClr val="000000"/></a:solidFill><a:uFill><a:solidFill><a:srgbClr val="ffffff"/></a:solidFill></a:uFill><a:latin typeface="Gill Sans MT"/></a:rPr><a:t>ALICE</a:t></a:r><a:endParaRPr lang="en-US" sz="1800" spc="-1" strike="noStrike"><a:solidFill><a:srgbClr val="000000"/></a:solidFill><a:uFill><a:solidFill><a:srgbClr val="ffffff"/></a:solidFill></a:uFill><a:latin typeface="Arial"/></a:endParaRPr></a:p></a:txBody><a:tcPr marL="91440" marR="91440"><a:solidFill><a:srgbClr val="f2dcdb"/></a:solidFill></a:tcPr></a:tc><a:tc><a:txBody><a:bodyPr anchor="ctr"></a:bodyPr><a:p><a:pPr><a:lnSpc><a:spcPct val="100000"/></a:lnSpc></a:pPr><a:r><a:rPr lang="en-US" sz="1600" spc="-1" strike="noStrike"><a:solidFill><a:srgbClr val="000000"/></a:solidFill><a:uFill><a:solidFill><a:srgbClr val="ffffff"/></a:solidFill></a:uFill><a:latin typeface="Gill Sans MT"/></a:rPr><a:t>TPC, TRD, PMD</a:t></a:r><a:endParaRPr lang="en-US" sz="1800" spc="-1" strike="noStrike"><a:solidFill><a:srgbClr val="000000"/></a:solidFill><a:uFill><a:solidFill><a:srgbClr val="ffffff"/></a:solidFill></a:uFill><a:latin typeface="Arial"/></a:endParaRPr></a:p></a:txBody><a:tcPr marL="91440" marR="91440"><a:solidFill><a:srgbClr val="f2dcdb"/></a:solidFill></a:tcPr></a:tc><a:tc rowSpan="5"><a:txBody><a:bodyPr anchor="ctr"></a:bodyPr><a:p><a:pPr><a:lnSpc><a:spcPct val="100000"/></a:lnSpc></a:pPr><a:r><a:rPr lang="en-US" sz="1600" spc="-1" strike="noStrike"><a:solidFill><a:srgbClr val="000000"/></a:solidFill><a:uFill><a:solidFill><a:srgbClr val="ffffff"/></a:solidFill></a:uFill><a:latin typeface="Gill Sans MT"/></a:rPr><a:t>Noble Gas </a:t></a:r><a:r><a:rPr b="1" lang="en-US" sz="2000" spc="-1" strike="noStrike"><a:solidFill><a:srgbClr val="000000"/></a:solidFill><a:uFill><a:solidFill><a:srgbClr val="ffffff"/></a:solidFill></a:uFill><a:latin typeface="Gill Sans MT"/></a:rPr><a:t>+ CO</a:t></a:r><a:r><a:rPr b="1" lang="en-US" sz="2000" spc="-1" strike="noStrike" baseline="-25000"><a:solidFill><a:srgbClr val="000000"/></a:solidFill><a:uFill><a:solidFill><a:srgbClr val="ffffff"/></a:solidFill></a:uFill><a:latin typeface="Gill Sans MT"/></a:rPr><a:t>2</a:t></a:r><a:endParaRPr lang="en-US" sz="1800" spc="-1" strike="noStrike"><a:solidFill><a:srgbClr val="000000"/></a:solidFill><a:uFill><a:solidFill><a:srgbClr val="ffffff"/></a:solidFill></a:uFill><a:latin typeface="Arial"/></a:endParaRPr></a:p></a:txBody><a:tcPr marL="91440" marR="91440"><a:solidFill><a:srgbClr val="f2dcdb"/></a:solidFill></a:tcPr></a:tc></a:tr><a:tr h="334800"><a:tc><a:txBody><a:bodyPr anchor="ctr"></a:bodyPr><a:p><a:pPr><a:lnSpc><a:spcPct val="100000"/></a:lnSpc></a:pPr><a:r><a:rPr lang="en-US" sz="1600" spc="-1" strike="noStrike"><a:solidFill><a:srgbClr val="000000"/></a:solidFill><a:uFill><a:solidFill><a:srgbClr val="ffffff"/></a:solidFill></a:uFill><a:latin typeface="Gill Sans MT"/></a:rPr><a:t>ATLAS</a:t></a:r><a:endParaRPr lang="en-US" sz="1800" spc="-1" strike="noStrike"><a:solidFill><a:srgbClr val="000000"/></a:solidFill><a:uFill><a:solidFill><a:srgbClr val="ffffff"/></a:solidFill></a:uFill><a:latin typeface="Arial"/></a:endParaRPr></a:p></a:txBody><a:tcPr marL="91440" marR="91440"><a:solidFill><a:srgbClr val="f2dcdb"/></a:solidFill></a:tcPr></a:tc><a:tc><a:txBody><a:bodyPr anchor="ctr"></a:bodyPr><a:p><a:pPr><a:lnSpc><a:spcPct val="100000"/></a:lnSpc></a:pPr><a:r><a:rPr lang="en-US" sz="1600" spc="-1" strike="noStrike"><a:solidFill><a:srgbClr val="000000"/></a:solidFill><a:uFill><a:solidFill><a:srgbClr val="ffffff"/></a:solidFill></a:uFill><a:latin typeface="Gill Sans MT"/></a:rPr><a:t>CSC, MDT,  TRT</a:t></a:r><a:endParaRPr lang="en-US" sz="1800" spc="-1" strike="noStrike"><a:solidFill><a:srgbClr val="000000"/></a:solidFill><a:uFill><a:solidFill><a:srgbClr val="ffffff"/></a:solidFill></a:uFill><a:latin typeface="Arial"/></a:endParaRPr></a:p></a:txBody><a:tcPr marL="91440" marR="91440"><a:solidFill><a:srgbClr val="f2dcdb"/></a:solidFill></a:tcPr></a:tc><a:tc vMerge="1"><a:tcPr><a:solidFill><a:srgbClr val="729fcf"/></a:solidFill></a:tcPr></a:tc></a:tr><a:tr h="334800"><a:tc><a:txBody><a:bodyPr anchor="ctr"></a:bodyPr><a:p><a:pPr><a:lnSpc><a:spcPct val="100000"/></a:lnSpc></a:pPr><a:r><a:rPr lang="en-US" sz="1600" spc="-1" strike="noStrike"><a:solidFill><a:srgbClr val="000000"/></a:solidFill><a:uFill><a:solidFill><a:srgbClr val="ffffff"/></a:solidFill></a:uFill><a:latin typeface="Gill Sans MT"/></a:rPr><a:t>CMS</a:t></a:r><a:endParaRPr lang="en-US" sz="1800" spc="-1" strike="noStrike"><a:solidFill><a:srgbClr val="000000"/></a:solidFill><a:uFill><a:solidFill><a:srgbClr val="ffffff"/></a:solidFill></a:uFill><a:latin typeface="Arial"/></a:endParaRPr></a:p></a:txBody><a:tcPr marL="91440" marR="91440"><a:solidFill><a:srgbClr val="f2dcdb"/></a:solidFill></a:tcPr></a:tc><a:tc><a:txBody><a:bodyPr anchor="ctr"></a:bodyPr><a:p><a:pPr><a:lnSpc><a:spcPct val="100000"/></a:lnSpc></a:pPr><a:r><a:rPr lang="en-US" sz="1600" spc="-1" strike="noStrike"><a:solidFill><a:srgbClr val="000000"/></a:solidFill><a:uFill><a:solidFill><a:srgbClr val="ffffff"/></a:solidFill></a:uFill><a:latin typeface="Gill Sans MT"/></a:rPr><a:t>DT</a:t></a:r><a:endParaRPr lang="en-US" sz="1800" spc="-1" strike="noStrike"><a:solidFill><a:srgbClr val="000000"/></a:solidFill><a:uFill><a:solidFill><a:srgbClr val="ffffff"/></a:solidFill></a:uFill><a:latin typeface="Arial"/></a:endParaRPr></a:p></a:txBody><a:tcPr marL="91440" marR="91440"><a:solidFill><a:srgbClr val="f2dcdb"/></a:solidFill></a:tcPr></a:tc><a:tc vMerge="1"><a:tcPr><a:solidFill><a:srgbClr val="729fcf"/></a:solidFill></a:tcPr></a:tc></a:tr><a:tr h="334800"><a:tc><a:txBody><a:bodyPr anchor="ctr"></a:bodyPr><a:p><a:pPr><a:lnSpc><a:spcPct val="100000"/></a:lnSpc></a:pPr><a:r><a:rPr lang="en-US" sz="1600" spc="-1" strike="noStrike"><a:solidFill><a:srgbClr val="000000"/></a:solidFill><a:uFill><a:solidFill><a:srgbClr val="ffffff"/></a:solidFill></a:uFill><a:latin typeface="Gill Sans MT"/></a:rPr><a:t>LHCb</a:t></a:r><a:endParaRPr lang="en-US" sz="1800" spc="-1" strike="noStrike"><a:solidFill><a:srgbClr val="000000"/></a:solidFill><a:uFill><a:solidFill><a:srgbClr val="ffffff"/></a:solidFill></a:uFill><a:latin typeface="Arial"/></a:endParaRPr></a:p></a:txBody><a:tcPr marL="91440" marR="91440"><a:solidFill><a:srgbClr val="f2dcdb"/></a:solidFill></a:tcPr></a:tc><a:tc><a:txBody><a:bodyPr anchor="ctr"></a:bodyPr><a:p><a:pPr><a:lnSpc><a:spcPct val="100000"/></a:lnSpc></a:pPr><a:r><a:rPr lang="en-US" sz="1600" spc="-1" strike="noStrike"><a:solidFill><a:srgbClr val="000000"/></a:solidFill><a:uFill><a:solidFill><a:srgbClr val="ffffff"/></a:solidFill></a:uFill><a:latin typeface="Gill Sans MT"/></a:rPr><a:t>OT straws</a:t></a:r><a:endParaRPr lang="en-US" sz="1800" spc="-1" strike="noStrike"><a:solidFill><a:srgbClr val="000000"/></a:solidFill><a:uFill><a:solidFill><a:srgbClr val="ffffff"/></a:solidFill></a:uFill><a:latin typeface="Arial"/></a:endParaRPr></a:p></a:txBody><a:tcPr marL="91440" marR="91440"><a:solidFill><a:srgbClr val="f2dcdb"/></a:solidFill></a:tcPr></a:tc><a:tc vMerge="1"><a:tcPr><a:solidFill><a:srgbClr val="729fcf"/></a:solidFill></a:tcPr></a:tc></a:tr><a:tr h="334800"><a:tc><a:txBody><a:bodyPr anchor="ctr"></a:bodyPr><a:p><a:pPr><a:lnSpc><a:spcPct val="100000"/></a:lnSpc></a:pPr><a:r><a:rPr lang="en-US" sz="1600" spc="-1" strike="noStrike"><a:solidFill><a:srgbClr val="000000"/></a:solidFill><a:uFill><a:solidFill><a:srgbClr val="ffffff"/></a:solidFill></a:uFill><a:latin typeface="Gill Sans MT"/></a:rPr><a:t>TOTEM</a:t></a:r><a:endParaRPr lang="en-US" sz="1800" spc="-1" strike="noStrike"><a:solidFill><a:srgbClr val="000000"/></a:solidFill><a:uFill><a:solidFill><a:srgbClr val="ffffff"/></a:solidFill></a:uFill><a:latin typeface="Arial"/></a:endParaRPr></a:p></a:txBody><a:tcPr marL="91440" marR="91440"><a:solidFill><a:srgbClr val="f2dcdb"/></a:solidFill></a:tcPr></a:tc><a:tc><a:txBody><a:bodyPr anchor="ctr"></a:bodyPr><a:p><a:pPr><a:lnSpc><a:spcPct val="100000"/></a:lnSpc></a:pPr><a:r><a:rPr lang="en-US" sz="1600" spc="-1" strike="noStrike"><a:solidFill><a:srgbClr val="000000"/></a:solidFill><a:uFill><a:solidFill><a:srgbClr val="ffffff"/></a:solidFill></a:uFill><a:latin typeface="Gill Sans MT"/></a:rPr><a:t>GEM, CSC</a:t></a:r><a:endParaRPr lang="en-US" sz="1800" spc="-1" strike="noStrike"><a:solidFill><a:srgbClr val="000000"/></a:solidFill><a:uFill><a:solidFill><a:srgbClr val="ffffff"/></a:solidFill></a:uFill><a:latin typeface="Arial"/></a:endParaRPr></a:p></a:txBody><a:tcPr marL="91440" marR="91440"><a:solidFill><a:srgbClr val="f2dcdb"/></a:solidFill></a:tcPr></a:tc><a:tcPr><a:solidFill><a:srgbClr val="729fcf"/></a:solidFill></a:tcPr></a:tc></a:tr><a:tr h="334800"><a:tc><a:txBody><a:bodyPr anchor="ctr"></a:bodyPr><a:p><a:pPr><a:lnSpc><a:spcPct val="100000"/></a:lnSpc></a:pPr><a:r><a:rPr lang="en-US" sz="1600" spc="-1" strike="noStrike"><a:solidFill><a:srgbClr val="000000"/></a:solidFill><a:uFill><a:solidFill><a:srgbClr val="ffffff"/></a:solidFill></a:uFill><a:latin typeface="Gill Sans MT"/></a:rPr><a:t>LHCb</a:t></a:r><a:endParaRPr lang="en-US" sz="1800" spc="-1" strike="noStrike"><a:solidFill><a:srgbClr val="000000"/></a:solidFill><a:uFill><a:solidFill><a:srgbClr val="ffffff"/></a:solidFill></a:uFill><a:latin typeface="Arial"/></a:endParaRPr></a:p></a:txBody><a:tcPr marL="91440" marR="91440"><a:solidFill><a:srgbClr val="e6b9b8"/></a:solidFill></a:tcPr></a:tc><a:tc><a:txBody><a:bodyPr anchor="ctr"></a:bodyPr><a:p><a:pPr><a:lnSpc><a:spcPct val="100000"/></a:lnSpc></a:pPr><a:r><a:rPr lang="en-US" sz="1600" spc="-1" strike="noStrike"><a:solidFill><a:srgbClr val="000000"/></a:solidFill><a:uFill><a:solidFill><a:srgbClr val="ffffff"/></a:solidFill></a:uFill><a:latin typeface="Gill Sans MT"/></a:rPr><a:t>MWPC, GEM</a:t></a:r><a:endParaRPr lang="en-US" sz="1800" spc="-1" strike="noStrike"><a:solidFill><a:srgbClr val="000000"/></a:solidFill><a:uFill><a:solidFill><a:srgbClr val="ffffff"/></a:solidFill></a:uFill><a:latin typeface="Arial"/></a:endParaRPr></a:p></a:txBody><a:tcPr marL="91440" marR="91440"><a:solidFill><a:srgbClr val="e6b9b8"/></a:solidFill></a:tcPr></a:tc><a:tc rowSpan="2"><a:txBody><a:bodyPr anchor="ctr"></a:bodyPr><a:p><a:pPr><a:lnSpc><a:spcPct val="100000"/></a:lnSpc></a:pPr><a:r><a:rPr lang="en-US" sz="1600" spc="-1" strike="noStrike"><a:solidFill><a:srgbClr val="000000"/></a:solidFill><a:uFill><a:solidFill><a:srgbClr val="ffffff"/></a:solidFill></a:uFill><a:latin typeface="Gill Sans MT"/></a:rPr><a:t>Ar </a:t></a:r><a:r><a:rPr b="1" lang="en-US" sz="1600" spc="-1" strike="noStrike"><a:solidFill><a:srgbClr val="000000"/></a:solidFill><a:uFill><a:solidFill><a:srgbClr val="ffffff"/></a:solidFill></a:uFill><a:latin typeface="Gill Sans MT"/></a:rPr><a:t>– </a:t></a:r><a:r><a:rPr b="1" lang="en-US" sz="2000" spc="-1" strike="noStrike"><a:solidFill><a:srgbClr val="000000"/></a:solidFill><a:uFill><a:solidFill><a:srgbClr val="ffffff"/></a:solidFill></a:uFill><a:latin typeface="Gill Sans MT"/></a:rPr><a:t>CO</a:t></a:r><a:r><a:rPr b="1" lang="en-US" sz="2000" spc="-1" strike="noStrike" baseline="-25000"><a:solidFill><a:srgbClr val="000000"/></a:solidFill><a:uFill><a:solidFill><a:srgbClr val="ffffff"/></a:solidFill></a:uFill><a:latin typeface="Gill Sans MT"/></a:rPr><a:t>2</a:t></a:r><a:r><a:rPr b="1" lang="en-US" sz="2000" spc="-1" strike="noStrike"><a:solidFill><a:srgbClr val="c0504d"/></a:solidFill><a:uFill><a:solidFill><a:srgbClr val="ffffff"/></a:solidFill></a:uFill><a:latin typeface="Gill Sans MT"/><a:ea typeface="ＭＳ Ｐゴシック"/></a:rPr><a:t> </a:t></a:r><a:r><a:rPr b="1" lang="en-US" sz="2000" spc="-1" strike="noStrike"><a:solidFill><a:srgbClr val="000000"/></a:solidFill><a:uFill><a:solidFill><a:srgbClr val="ffffff"/></a:solidFill></a:uFill><a:latin typeface="Gill Sans MT"/><a:ea typeface="ＭＳ Ｐゴシック"/></a:rPr><a:t>- CF</a:t></a:r><a:r><a:rPr b="1" lang="en-US" sz="2000" spc="-1" strike="noStrike" baseline="-25000"><a:solidFill><a:srgbClr val="000000"/></a:solidFill><a:uFill><a:solidFill><a:srgbClr val="ffffff"/></a:solidFill></a:uFill><a:latin typeface="Gill Sans MT"/><a:ea typeface="ＭＳ Ｐゴシック"/></a:rPr><a:t>4</a:t></a:r><a:endParaRPr lang="en-US" sz="1800" spc="-1" strike="noStrike"><a:solidFill><a:srgbClr val="000000"/></a:solidFill><a:uFill><a:solidFill><a:srgbClr val="ffffff"/></a:solidFill></a:uFill><a:latin typeface="Arial"/></a:endParaRPr></a:p></a:txBody><a:tcPr marL="91440" marR="91440"><a:solidFill><a:srgbClr val="e6b9b8"/></a:solidFill></a:tcPr></a:tc></a:tr><a:tr h="334800"><a:tc><a:txBody><a:bodyPr anchor="ctr"></a:bodyPr><a:p><a:pPr><a:lnSpc><a:spcPct val="100000"/></a:lnSpc></a:pPr><a:r><a:rPr lang="en-US" sz="1600" spc="-1" strike="noStrike"><a:solidFill><a:srgbClr val="000000"/></a:solidFill><a:uFill><a:solidFill><a:srgbClr val="ffffff"/></a:solidFill></a:uFill><a:latin typeface="Gill Sans MT"/></a:rPr><a:t>CMS</a:t></a:r><a:endParaRPr lang="en-US" sz="1800" spc="-1" strike="noStrike"><a:solidFill><a:srgbClr val="000000"/></a:solidFill><a:uFill><a:solidFill><a:srgbClr val="ffffff"/></a:solidFill></a:uFill><a:latin typeface="Arial"/></a:endParaRPr></a:p></a:txBody><a:tcPr marL="91440" marR="91440"><a:solidFill><a:srgbClr val="e6b9b8"/></a:solidFill></a:tcPr></a:tc><a:tc><a:txBody><a:bodyPr anchor="ctr"></a:bodyPr><a:p><a:pPr><a:lnSpc><a:spcPct val="100000"/></a:lnSpc></a:pPr><a:r><a:rPr lang="en-US" sz="1600" spc="-1" strike="noStrike"><a:solidFill><a:srgbClr val="000000"/></a:solidFill><a:uFill><a:solidFill><a:srgbClr val="ffffff"/></a:solidFill></a:uFill><a:latin typeface="Gill Sans MT"/></a:rPr><a:t>CSC</a:t></a:r><a:endParaRPr lang="en-US" sz="1800" spc="-1" strike="noStrike"><a:solidFill><a:srgbClr val="000000"/></a:solidFill><a:uFill><a:solidFill><a:srgbClr val="ffffff"/></a:solidFill></a:uFill><a:latin typeface="Arial"/></a:endParaRPr></a:p></a:txBody><a:tcPr marL="91440" marR="91440"><a:solidFill><a:srgbClr val="e6b9b8"/></a:solidFill></a:tcPr></a:tc><a:tcPr><a:solidFill><a:srgbClr val="729fcf"/></a:solidFill></a:tcPr></a:tc></a:tr><a:tr h="1123560"><a:tc><a:txBody><a:bodyPr anchor="ctr"></a:bodyPr><a:p><a:pPr><a:lnSpc><a:spcPct val="100000"/></a:lnSpc></a:pPr><a:r><a:rPr lang="en-US" sz="1600" spc="-1" strike="noStrike"><a:solidFill><a:srgbClr val="000000"/></a:solidFill><a:uFill><a:solidFill><a:srgbClr val="ffffff"/></a:solidFill></a:uFill><a:latin typeface="Gill Sans MT"/></a:rPr><a:t>ATLAS, CMS, ALICE</a:t></a:r><a:endParaRPr lang="en-US" sz="1800" spc="-1" strike="noStrike"><a:solidFill><a:srgbClr val="000000"/></a:solidFill><a:uFill><a:solidFill><a:srgbClr val="ffffff"/></a:solidFill></a:uFill><a:latin typeface="Arial"/></a:endParaRPr></a:p><a:p><a:pPr><a:lnSpc><a:spcPct val="100000"/></a:lnSpc></a:pPr><a:r><a:rPr lang="en-US" sz="1600" spc="-1" strike="noStrike"><a:solidFill><a:srgbClr val="000000"/></a:solidFill><a:uFill><a:solidFill><a:srgbClr val="ffffff"/></a:solidFill></a:uFill><a:latin typeface="Gill Sans MT"/></a:rPr><a:t>ATLAS</a:t></a:r><a:endParaRPr lang="en-US" sz="1800" spc="-1" strike="noStrike"><a:solidFill><a:srgbClr val="000000"/></a:solidFill><a:uFill><a:solidFill><a:srgbClr val="ffffff"/></a:solidFill></a:uFill><a:latin typeface="Arial"/></a:endParaRPr></a:p><a:p><a:pPr><a:lnSpc><a:spcPct val="100000"/></a:lnSpc></a:pPr><a:r><a:rPr lang="en-US" sz="1600" spc="-1" strike="noStrike"><a:solidFill><a:srgbClr val="000000"/></a:solidFill><a:uFill><a:solidFill><a:srgbClr val="ffffff"/></a:solidFill></a:uFill><a:latin typeface="Gill Sans MT"/></a:rPr><a:t>LHCb</a:t></a:r><a:endParaRPr lang="en-US" sz="1800" spc="-1" strike="noStrike"><a:solidFill><a:srgbClr val="000000"/></a:solidFill><a:uFill><a:solidFill><a:srgbClr val="ffffff"/></a:solidFill></a:uFill><a:latin typeface="Arial"/></a:endParaRPr></a:p></a:txBody><a:tcPr marL="91440" marR="91440"><a:solidFill><a:srgbClr val="d99694"/></a:solidFill></a:tcPr></a:tc><a:tc><a:txBody><a:bodyPr anchor="ctr"></a:bodyPr><a:p><a:pPr><a:lnSpc><a:spcPct val="100000"/></a:lnSpc></a:pPr><a:r><a:rPr lang="en-US" sz="1600" spc="-1" strike="noStrike"><a:solidFill><a:srgbClr val="000000"/></a:solidFill><a:uFill><a:solidFill><a:srgbClr val="ffffff"/></a:solidFill></a:uFill><a:latin typeface="Gill Sans MT"/></a:rPr><a:t>RPC</a:t></a:r><a:endParaRPr lang="en-US" sz="1800" spc="-1" strike="noStrike"><a:solidFill><a:srgbClr val="000000"/></a:solidFill><a:uFill><a:solidFill><a:srgbClr val="ffffff"/></a:solidFill></a:uFill><a:latin typeface="Arial"/></a:endParaRPr></a:p><a:p><a:pPr><a:lnSpc><a:spcPct val="100000"/></a:lnSpc></a:pPr><a:r><a:rPr lang="en-US" sz="1600" spc="-1" strike="noStrike"><a:solidFill><a:srgbClr val="000000"/></a:solidFill><a:uFill><a:solidFill><a:srgbClr val="ffffff"/></a:solidFill></a:uFill><a:latin typeface="Gill Sans MT"/></a:rPr><a:t>TGC</a:t></a:r><a:endParaRPr lang="en-US" sz="1800" spc="-1" strike="noStrike"><a:solidFill><a:srgbClr val="000000"/></a:solidFill><a:uFill><a:solidFill><a:srgbClr val="ffffff"/></a:solidFill></a:uFill><a:latin typeface="Arial"/></a:endParaRPr></a:p><a:p><a:pPr><a:lnSpc><a:spcPct val="100000"/></a:lnSpc></a:pPr><a:r><a:rPr lang="en-US" sz="1600" spc="-1" strike="noStrike"><a:solidFill><a:srgbClr val="000000"/></a:solidFill><a:uFill><a:solidFill><a:srgbClr val="ffffff"/></a:solidFill></a:uFill><a:latin typeface="Gill Sans MT"/></a:rPr><a:t>RICH</a:t></a:r><a:endParaRPr lang="en-US" sz="1800" spc="-1" strike="noStrike"><a:solidFill><a:srgbClr val="000000"/></a:solidFill><a:uFill><a:solidFill><a:srgbClr val="ffffff"/></a:solidFill></a:uFill><a:latin typeface="Arial"/></a:endParaRPr></a:p></a:txBody><a:tcPr marL="91440" marR="91440"><a:solidFill><a:srgbClr val="d99694"/></a:solidFill></a:tcPr></a:tc><a:tc><a:txBody><a:bodyPr anchor="ctr"></a:bodyPr><a:p><a:pPr><a:lnSpc><a:spcPct val="100000"/></a:lnSpc></a:pPr><a:r><a:rPr lang="en-US" sz="1600" spc="-1" strike="noStrike"><a:solidFill><a:srgbClr val="000000"/></a:solidFill><a:uFill><a:solidFill><a:srgbClr val="ffffff"/></a:solidFill></a:uFill><a:latin typeface="Gill Sans MT"/></a:rPr><a:t>C</a:t></a:r><a:r><a:rPr lang="en-US" sz="1600" spc="-1" strike="noStrike" baseline="-25000"><a:solidFill><a:srgbClr val="000000"/></a:solidFill><a:uFill><a:solidFill><a:srgbClr val="ffffff"/></a:solidFill></a:uFill><a:latin typeface="Gill Sans MT"/></a:rPr><a:t>2</a:t></a:r><a:r><a:rPr lang="en-US" sz="1600" spc="-1" strike="noStrike"><a:solidFill><a:srgbClr val="000000"/></a:solidFill><a:uFill><a:solidFill><a:srgbClr val="ffffff"/></a:solidFill></a:uFill><a:latin typeface="Gill Sans MT"/></a:rPr><a:t>H</a:t></a:r><a:r><a:rPr lang="en-US" sz="1600" spc="-1" strike="noStrike" baseline="-25000"><a:solidFill><a:srgbClr val="000000"/></a:solidFill><a:uFill><a:solidFill><a:srgbClr val="ffffff"/></a:solidFill></a:uFill><a:latin typeface="Gill Sans MT"/></a:rPr><a:t>2</a:t></a:r><a:r><a:rPr lang="en-US" sz="1600" spc="-1" strike="noStrike"><a:solidFill><a:srgbClr val="000000"/></a:solidFill><a:uFill><a:solidFill><a:srgbClr val="ffffff"/></a:solidFill></a:uFill><a:latin typeface="Gill Sans MT"/></a:rPr><a:t>F</a:t></a:r><a:r><a:rPr lang="en-US" sz="1600" spc="-1" strike="noStrike" baseline="-25000"><a:solidFill><a:srgbClr val="000000"/></a:solidFill><a:uFill><a:solidFill><a:srgbClr val="ffffff"/></a:solidFill></a:uFill><a:latin typeface="Gill Sans MT"/></a:rPr><a:t>4 </a:t></a:r><a:r><a:rPr lang="en-US" sz="1600" spc="-1" strike="noStrike"><a:solidFill><a:srgbClr val="000000"/></a:solidFill><a:uFill><a:solidFill><a:srgbClr val="ffffff"/></a:solidFill></a:uFill><a:latin typeface="Gill Sans MT"/></a:rPr><a:t>- iC</a:t></a:r><a:r><a:rPr lang="en-US" sz="1600" spc="-1" strike="noStrike" baseline="-25000"><a:solidFill><a:srgbClr val="000000"/></a:solidFill><a:uFill><a:solidFill><a:srgbClr val="ffffff"/></a:solidFill></a:uFill><a:latin typeface="Gill Sans MT"/></a:rPr><a:t>4</a:t></a:r><a:r><a:rPr lang="en-US" sz="1600" spc="-1" strike="noStrike"><a:solidFill><a:srgbClr val="000000"/></a:solidFill><a:uFill><a:solidFill><a:srgbClr val="ffffff"/></a:solidFill></a:uFill><a:latin typeface="Gill Sans MT"/></a:rPr><a:t>H</a:t></a:r><a:r><a:rPr lang="en-US" sz="1600" spc="-1" strike="noStrike" baseline="-25000"><a:solidFill><a:srgbClr val="000000"/></a:solidFill><a:uFill><a:solidFill><a:srgbClr val="ffffff"/></a:solidFill></a:uFill><a:latin typeface="Gill Sans MT"/></a:rPr><a:t>10 </a:t></a:r><a:r><a:rPr lang="en-US" sz="1600" spc="-1" strike="noStrike"><a:solidFill><a:srgbClr val="000000"/></a:solidFill><a:uFill><a:solidFill><a:srgbClr val="ffffff"/></a:solidFill></a:uFill><a:latin typeface="Gill Sans MT"/></a:rPr><a:t>- SF</a:t></a:r><a:r><a:rPr lang="en-US" sz="1600" spc="-1" strike="noStrike" baseline="-25000"><a:solidFill><a:srgbClr val="000000"/></a:solidFill><a:uFill><a:solidFill><a:srgbClr val="ffffff"/></a:solidFill></a:uFill><a:latin typeface="Gill Sans MT"/></a:rPr><a:t>6</a:t></a:r><a:endParaRPr lang="en-US" sz="1800" spc="-1" strike="noStrike"><a:solidFill><a:srgbClr val="000000"/></a:solidFill><a:uFill><a:solidFill><a:srgbClr val="ffffff"/></a:solidFill></a:uFill><a:latin typeface="Arial"/></a:endParaRPr></a:p><a:p><a:pPr><a:lnSpc><a:spcPct val="100000"/></a:lnSpc></a:pPr><a:r><a:rPr lang="en-US" sz="1600" spc="-1" strike="noStrike"><a:solidFill><a:srgbClr val="000000"/></a:solidFill><a:uFill><a:solidFill><a:srgbClr val="ffffff"/></a:solidFill></a:uFill><a:latin typeface="Gill Sans MT"/></a:rPr><a:t>CO</a:t></a:r><a:r><a:rPr lang="en-US" sz="1600" spc="-1" strike="noStrike" baseline="-25000"><a:solidFill><a:srgbClr val="000000"/></a:solidFill><a:uFill><a:solidFill><a:srgbClr val="ffffff"/></a:solidFill></a:uFill><a:latin typeface="Gill Sans MT"/></a:rPr><a:t>2</a:t></a:r><a:r><a:rPr lang="en-US" sz="1600" spc="-1" strike="noStrike"><a:solidFill><a:srgbClr val="000000"/></a:solidFill><a:uFill><a:solidFill><a:srgbClr val="ffffff"/></a:solidFill></a:uFill><a:latin typeface="Gill Sans MT"/></a:rPr><a:t> – n-pentane</a:t></a:r><a:endParaRPr lang="en-US" sz="1800" spc="-1" strike="noStrike"><a:solidFill><a:srgbClr val="000000"/></a:solidFill><a:uFill><a:solidFill><a:srgbClr val="ffffff"/></a:solidFill></a:uFill><a:latin typeface="Arial"/></a:endParaRPr></a:p><a:p><a:pPr><a:lnSpc><a:spcPct val="100000"/></a:lnSpc></a:pPr><a:r><a:rPr lang="en-US" sz="1600" spc="-1" strike="noStrike"><a:solidFill><a:srgbClr val="000000"/></a:solidFill><a:uFill><a:solidFill><a:srgbClr val="ffffff"/></a:solidFill></a:uFill><a:latin typeface="Gill Sans MT"/></a:rPr><a:t>CF</a:t></a:r><a:r><a:rPr lang="en-US" sz="1600" spc="-1" strike="noStrike" baseline="-25000"><a:solidFill><a:srgbClr val="000000"/></a:solidFill><a:uFill><a:solidFill><a:srgbClr val="ffffff"/></a:solidFill></a:uFill><a:latin typeface="Gill Sans MT"/></a:rPr><a:t>4</a:t></a:r><a:r><a:rPr lang="en-US" sz="1600" spc="-1" strike="noStrike"><a:solidFill><a:srgbClr val="000000"/></a:solidFill><a:uFill><a:solidFill><a:srgbClr val="ffffff"/></a:solidFill></a:uFill><a:latin typeface="Gill Sans MT"/></a:rPr><a:t> or C</a:t></a:r><a:r><a:rPr lang="en-US" sz="1600" spc="-1" strike="noStrike" baseline="-25000"><a:solidFill><a:srgbClr val="000000"/></a:solidFill><a:uFill><a:solidFill><a:srgbClr val="ffffff"/></a:solidFill></a:uFill><a:latin typeface="Gill Sans MT"/></a:rPr><a:t>4</a:t></a:r><a:r><a:rPr lang="en-US" sz="1600" spc="-1" strike="noStrike"><a:solidFill><a:srgbClr val="000000"/></a:solidFill><a:uFill><a:solidFill><a:srgbClr val="ffffff"/></a:solidFill></a:uFill><a:latin typeface="Gill Sans MT"/></a:rPr><a:t>F</a:t></a:r><a:r><a:rPr lang="en-US" sz="1600" spc="-1" strike="noStrike" baseline="-25000"><a:solidFill><a:srgbClr val="000000"/></a:solidFill><a:uFill><a:solidFill><a:srgbClr val="ffffff"/></a:solidFill></a:uFill><a:latin typeface="Gill Sans MT"/></a:rPr><a:t>10</a:t></a:r><a:endParaRPr lang="en-US" sz="1800" spc="-1" strike="noStrike"><a:solidFill><a:srgbClr val="000000"/></a:solidFill><a:uFill><a:solidFill><a:srgbClr val="ffffff"/></a:solidFill></a:uFill><a:latin typeface="Arial"/></a:endParaRPr></a:p></a:txBody><a:tcPr marL="91440" marR="91440"><a:solidFill><a:srgbClr val="d99694"/></a:solidFill></a:tcPr></a:tc></a:tr></a:tbl></a:graphicData></a:graphic></p:graphicFrame><p:sp><p:nvSpPr><p:cNvPr id="1069" name="TextShape 3"/><p:cNvSpPr txBox="1"/><p:nvPr/></p:nvSpPr><p:spPr><a:xfrm><a:off x="3124080" y="6520320"/><a:ext cx="2895120" cy="364680"/></a:xfrm><a:prstGeom prst="rect"><a:avLst/></a:prstGeom><a:noFill/><a:ln><a:noFill/></a:ln></p:spPr><p:txBody><a:bodyPr anchor="ctr"></a:bodyPr><a:p><a:pPr algn="ctr"><a:lnSpc><a:spcPct val="100000"/></a:lnSpc></a:pPr><a:r><a:rPr lang="en-US" sz="1100" spc="-1" strike="noStrike"><a:solidFill><a:srgbClr val="000000"/></a:solidFill><a:uFill><a:solidFill><a:srgbClr val="ffffff"/></a:solidFill></a:uFill><a:latin typeface="Gill Sans Light"/></a:rPr><a:t>September 2016</a:t></a:r><a:endParaRPr lang="en-US" sz="1400" spc="-1" strike="noStrike"><a:solidFill><a:srgbClr val="000000"/></a:solidFill><a:uFill><a:solidFill><a:srgbClr val="ffffff"/></a:solidFill></a:uFill><a:latin typeface="Times New Roman"/></a:endParaRPr></a:p></p:txBody></p:sp><p:sp><p:nvSpPr><p:cNvPr id="1070" name="TextShape 4"/><p:cNvSpPr txBox="1"/><p:nvPr/></p:nvSpPr><p:spPr><a:xfrm><a:off x="457200" y="6520320"/><a:ext cx="2133360" cy="364680"/></a:xfrm><a:prstGeom prst="rect"><a:avLst/></a:prstGeom><a:noFill/><a:ln><a:noFill/></a:ln></p:spPr><p:txBody><a:bodyPr anchor="ctr"></a:bodyPr><a:p><a:pPr><a:lnSpc><a:spcPct val="100000"/></a:lnSpc></a:pPr><a:r><a:rPr lang="en-US" sz="1100" spc="-1" strike="noStrike"><a:solidFill><a:srgbClr val="000000"/></a:solidFill><a:uFill><a:solidFill><a:srgbClr val="ffffff"/></a:solidFill></a:uFill><a:latin typeface="Gill Sans Light"/></a:rPr><a:t>mar.capeans@cern.ch</a:t></a:r><a:endParaRPr lang="en-US" sz="1400" spc="-1" strike="noStrike"><a:solidFill><a:srgbClr val="000000"/></a:solidFill><a:uFill><a:solidFill><a:srgbClr val="ffffff"/></a:solidFill></a:uFill><a:latin typeface="Times New Roman"/></a:endParaRPr></a:p></p:txBody></p:sp><p:sp><p:nvSpPr><p:cNvPr id="1071" name="TextShape 5"/><p:cNvSpPr txBox="1"/><p:nvPr/></p:nvSpPr><p:spPr><a:xfrm><a:off x="6553080" y="6520320"/><a:ext cx="2133360" cy="364680"/></a:xfrm><a:prstGeom prst="rect"><a:avLst/></a:prstGeom><a:noFill/><a:ln><a:noFill/></a:ln></p:spPr><p:txBody><a:bodyPr anchor="ctr"></a:bodyPr><a:p><a:pPr algn="r"><a:lnSpc><a:spcPct val="100000"/></a:lnSpc></a:pPr><a:fld id="{87F2C916-3FF3-4961-9774-68E5777CD7F6}" type="slidenum"><a:rPr lang="en-US" sz="1100" spc="-1" strike="noStrike"><a:solidFill><a:srgbClr val="000000"/></a:solidFill><a:uFill><a:solidFill><a:srgbClr val="ffffff"/></a:solidFill></a:uFill><a:latin typeface="Gill Sans Light"/></a:rPr><a:t>&lt;number&gt;</a:t></a:fld><a:endParaRPr lang="en-US" sz="1400" spc="-1" strike="noStrike"><a:solidFill><a:srgbClr val="000000"/></a:solidFill><a:uFill><a:solidFill><a:srgbClr val="ffffff"/></a:solidFill></a:uFill><a:latin typeface="Times New Roman"/></a:endParaRPr></a:p></p:txBody></p:sp></p:spTree></p:cSld></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72" name="TextShape 1"/>
          <p:cNvSpPr txBox="1"/>
          <p:nvPr/>
        </p:nvSpPr>
        <p:spPr>
          <a:xfrm>
            <a:off x="467640" y="1268640"/>
            <a:ext cx="8330400" cy="2520000"/>
          </a:xfrm>
          <a:prstGeom prst="rect">
            <a:avLst/>
          </a:prstGeom>
          <a:noFill/>
          <a:ln>
            <a:noFill/>
          </a:ln>
        </p:spPr>
        <p:txBody>
          <a:bodyPr/>
          <a:p>
            <a:pPr marL="342720" indent="-342360">
              <a:lnSpc>
                <a:spcPct val="100000"/>
              </a:lnSpc>
              <a:buClr>
                <a:srgbClr val="d99694"/>
              </a:buClr>
              <a:buFont typeface="Wingdings" charset="2"/>
              <a:buChar char=""/>
            </a:pPr>
            <a:r>
              <a:rPr lang="en-US" sz="2000" spc="-1" strike="noStrike">
                <a:solidFill>
                  <a:srgbClr val="000000"/>
                </a:solidFill>
                <a:uFill>
                  <a:solidFill>
                    <a:srgbClr val="ffffff"/>
                  </a:solidFill>
                </a:uFill>
                <a:latin typeface="Gill Sans"/>
              </a:rPr>
              <a:t>Fast position-sensitive detectors (1968)</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Wingdings" charset="2"/>
              <a:buChar char=""/>
            </a:pPr>
            <a:r>
              <a:rPr lang="en-US" sz="2000" spc="-1" strike="noStrike">
                <a:solidFill>
                  <a:srgbClr val="000000"/>
                </a:solidFill>
                <a:uFill>
                  <a:solidFill>
                    <a:srgbClr val="ffffff"/>
                  </a:solidFill>
                </a:uFill>
                <a:latin typeface="Gill Sans"/>
              </a:rPr>
              <a:t>Continuously active</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Wingdings" charset="2"/>
              <a:buChar char=""/>
            </a:pPr>
            <a:r>
              <a:rPr lang="en-US" sz="2000" spc="-1" strike="noStrike">
                <a:solidFill>
                  <a:srgbClr val="000000"/>
                </a:solidFill>
                <a:uFill>
                  <a:solidFill>
                    <a:srgbClr val="ffffff"/>
                  </a:solidFill>
                </a:uFill>
                <a:latin typeface="Gill Sans"/>
              </a:rPr>
              <a:t>Efficient at particle fluxes up to several MHz/cm2 </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Wingdings" charset="2"/>
              <a:buChar char=""/>
            </a:pPr>
            <a:r>
              <a:rPr lang="en-US" sz="2000" spc="-1" strike="noStrike">
                <a:solidFill>
                  <a:srgbClr val="000000"/>
                </a:solidFill>
                <a:uFill>
                  <a:solidFill>
                    <a:srgbClr val="ffffff"/>
                  </a:solidFill>
                </a:uFill>
                <a:latin typeface="Gill Sans"/>
              </a:rPr>
              <a:t>Sub-mm position accuracy (~wire distance/√12)</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Wingdings" charset="2"/>
              <a:buChar char=""/>
            </a:pPr>
            <a:r>
              <a:rPr b="1" lang="en-US" sz="2000" spc="-1" strike="noStrike">
                <a:solidFill>
                  <a:srgbClr val="000000"/>
                </a:solidFill>
                <a:uFill>
                  <a:solidFill>
                    <a:srgbClr val="ffffff"/>
                  </a:solidFill>
                </a:uFill>
                <a:latin typeface="Gill Sans"/>
              </a:rPr>
              <a:t>First electronic device allowing high statistics experiments !!</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073"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074" name="TextShape 3"/>
          <p:cNvSpPr txBox="1"/>
          <p:nvPr/>
        </p:nvSpPr>
        <p:spPr>
          <a:xfrm>
            <a:off x="1259640" y="3240"/>
            <a:ext cx="634680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MWPC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075" name="CustomShape 4"/>
          <p:cNvSpPr/>
          <p:nvPr/>
        </p:nvSpPr>
        <p:spPr>
          <a:xfrm>
            <a:off x="4909320" y="3789000"/>
            <a:ext cx="3312720" cy="304920"/>
          </a:xfrm>
          <a:prstGeom prst="rect">
            <a:avLst/>
          </a:prstGeom>
          <a:noFill/>
          <a:ln>
            <a:noFill/>
          </a:ln>
        </p:spPr>
        <p:style>
          <a:lnRef idx="0"/>
          <a:fillRef idx="0"/>
          <a:effectRef idx="0"/>
          <a:fontRef idx="minor"/>
        </p:style>
        <p:txBody>
          <a:bodyPr wrap="none"/>
          <a:p>
            <a:pPr>
              <a:lnSpc>
                <a:spcPct val="100000"/>
              </a:lnSpc>
            </a:pPr>
            <a:r>
              <a:rPr b="1" i="1" lang="en-US" sz="1400" spc="-1" strike="noStrike">
                <a:solidFill>
                  <a:srgbClr val="1f497d"/>
                </a:solidFill>
                <a:uFill>
                  <a:solidFill>
                    <a:srgbClr val="ffffff"/>
                  </a:solidFill>
                </a:uFill>
                <a:latin typeface="Gill Sans"/>
              </a:rPr>
              <a:t>G.Charpak, Noble Prize in 1992</a:t>
            </a:r>
            <a:endParaRPr lang="en-US" sz="1800" spc="-1" strike="noStrike">
              <a:solidFill>
                <a:srgbClr val="000000"/>
              </a:solidFill>
              <a:uFill>
                <a:solidFill>
                  <a:srgbClr val="ffffff"/>
                </a:solidFill>
              </a:uFill>
              <a:latin typeface="Arial"/>
            </a:endParaRPr>
          </a:p>
        </p:txBody>
      </p:sp>
      <p:pic>
        <p:nvPicPr>
          <p:cNvPr id="1076" name="Picture 4" descr=""/>
          <p:cNvPicPr/>
          <p:nvPr/>
        </p:nvPicPr>
        <p:blipFill>
          <a:blip r:embed="rId1"/>
          <a:stretch/>
        </p:blipFill>
        <p:spPr>
          <a:xfrm>
            <a:off x="5029200" y="4099680"/>
            <a:ext cx="2971440" cy="990360"/>
          </a:xfrm>
          <a:prstGeom prst="rect">
            <a:avLst/>
          </a:prstGeom>
          <a:ln w="9360">
            <a:noFill/>
          </a:ln>
        </p:spPr>
      </p:pic>
      <p:pic>
        <p:nvPicPr>
          <p:cNvPr id="1077" name="Picture 5" descr=""/>
          <p:cNvPicPr/>
          <p:nvPr/>
        </p:nvPicPr>
        <p:blipFill>
          <a:blip r:embed="rId2"/>
          <a:stretch/>
        </p:blipFill>
        <p:spPr>
          <a:xfrm>
            <a:off x="5029200" y="5090040"/>
            <a:ext cx="2971440" cy="990360"/>
          </a:xfrm>
          <a:prstGeom prst="rect">
            <a:avLst/>
          </a:prstGeom>
          <a:ln w="9360">
            <a:noFill/>
          </a:ln>
        </p:spPr>
      </p:pic>
      <p:pic>
        <p:nvPicPr>
          <p:cNvPr id="1078" name="Picture 6" descr=""/>
          <p:cNvPicPr/>
          <p:nvPr/>
        </p:nvPicPr>
        <p:blipFill>
          <a:blip r:embed="rId3"/>
          <a:stretch/>
        </p:blipFill>
        <p:spPr>
          <a:xfrm>
            <a:off x="685800" y="3879360"/>
            <a:ext cx="3504960" cy="2049480"/>
          </a:xfrm>
          <a:prstGeom prst="rect">
            <a:avLst/>
          </a:prstGeom>
          <a:ln>
            <a:noFill/>
          </a:ln>
        </p:spPr>
      </p:pic>
      <p:pic>
        <p:nvPicPr>
          <p:cNvPr id="1079" name="Picture 7" descr=""/>
          <p:cNvPicPr/>
          <p:nvPr/>
        </p:nvPicPr>
        <p:blipFill>
          <a:blip r:embed="rId4"/>
          <a:stretch/>
        </p:blipFill>
        <p:spPr>
          <a:xfrm>
            <a:off x="1125360" y="5929200"/>
            <a:ext cx="3065040" cy="235800"/>
          </a:xfrm>
          <a:prstGeom prst="rect">
            <a:avLst/>
          </a:prstGeom>
          <a:ln w="9360">
            <a:noFill/>
          </a:ln>
        </p:spPr>
      </p:pic>
      <p:pic>
        <p:nvPicPr>
          <p:cNvPr id="1080" name="Picture 6" descr=""/>
          <p:cNvPicPr/>
          <p:nvPr/>
        </p:nvPicPr>
        <p:blipFill>
          <a:blip r:embed="rId5"/>
          <a:stretch/>
        </p:blipFill>
        <p:spPr>
          <a:xfrm>
            <a:off x="5891040" y="620640"/>
            <a:ext cx="3144960" cy="1583640"/>
          </a:xfrm>
          <a:prstGeom prst="rect">
            <a:avLst/>
          </a:prstGeom>
          <a:ln>
            <a:noFill/>
          </a:ln>
        </p:spPr>
      </p:pic>
      <p:sp>
        <p:nvSpPr>
          <p:cNvPr id="1081"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082" name="TextShape 6"/>
          <p:cNvSpPr txBox="1"/>
          <p:nvPr/>
        </p:nvSpPr>
        <p:spPr>
          <a:xfrm>
            <a:off x="6553080" y="6520320"/>
            <a:ext cx="2133360" cy="364680"/>
          </a:xfrm>
          <a:prstGeom prst="rect">
            <a:avLst/>
          </a:prstGeom>
          <a:noFill/>
          <a:ln>
            <a:noFill/>
          </a:ln>
        </p:spPr>
        <p:txBody>
          <a:bodyPr anchor="ctr"/>
          <a:p>
            <a:pPr algn="r">
              <a:lnSpc>
                <a:spcPct val="100000"/>
              </a:lnSpc>
            </a:pPr>
            <a:fld id="{3F85CC28-C7D7-4B37-9229-4AD7CA17E16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83"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084" name="TextShape 2"/>
          <p:cNvSpPr txBox="1"/>
          <p:nvPr/>
        </p:nvSpPr>
        <p:spPr>
          <a:xfrm>
            <a:off x="1259640" y="3240"/>
            <a:ext cx="69843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MWPC Limitations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085"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086" name="TextShape 4"/>
          <p:cNvSpPr txBox="1"/>
          <p:nvPr/>
        </p:nvSpPr>
        <p:spPr>
          <a:xfrm>
            <a:off x="6553080" y="6520320"/>
            <a:ext cx="2133360" cy="364680"/>
          </a:xfrm>
          <a:prstGeom prst="rect">
            <a:avLst/>
          </a:prstGeom>
          <a:noFill/>
          <a:ln>
            <a:noFill/>
          </a:ln>
        </p:spPr>
        <p:txBody>
          <a:bodyPr anchor="ctr"/>
          <a:p>
            <a:pPr algn="r">
              <a:lnSpc>
                <a:spcPct val="100000"/>
              </a:lnSpc>
            </a:pPr>
            <a:fld id="{9FA8D277-D3CE-4C9B-A470-92834FE6A90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087" name="TextShape 5"/>
          <p:cNvSpPr txBox="1"/>
          <p:nvPr/>
        </p:nvSpPr>
        <p:spPr>
          <a:xfrm>
            <a:off x="457200" y="1600200"/>
            <a:ext cx="8229240" cy="3412440"/>
          </a:xfrm>
          <a:prstGeom prst="rect">
            <a:avLst/>
          </a:prstGeom>
          <a:noFill/>
          <a:ln>
            <a:noFill/>
          </a:ln>
        </p:spPr>
        <p:txBody>
          <a:bodyPr/>
          <a:p>
            <a:pPr marL="342720" indent="-342360">
              <a:lnSpc>
                <a:spcPct val="100000"/>
              </a:lnSpc>
              <a:buClr>
                <a:srgbClr val="000000"/>
              </a:buClr>
              <a:buFont typeface="Arial"/>
              <a:buChar char="•"/>
            </a:pPr>
            <a:r>
              <a:rPr b="1" lang="en-US" sz="3200" spc="-1" strike="noStrike">
                <a:solidFill>
                  <a:srgbClr val="000000"/>
                </a:solidFill>
                <a:uFill>
                  <a:solidFill>
                    <a:srgbClr val="ffffff"/>
                  </a:solidFill>
                </a:uFill>
                <a:latin typeface="Gill Sans"/>
              </a:rPr>
              <a:t>Limited multi-track separation:</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mechanical instabilities due to electrostatic repulsion</a:t>
            </a:r>
            <a:endParaRPr lang="en-US" sz="24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3200" spc="-1" strike="noStrike">
                <a:solidFill>
                  <a:srgbClr val="000000"/>
                </a:solidFill>
                <a:uFill>
                  <a:solidFill>
                    <a:srgbClr val="ffffff"/>
                  </a:solidFill>
                </a:uFill>
                <a:latin typeface="Gill Sans"/>
              </a:rPr>
              <a:t>Fast gain drop at particle high fluxes: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field-distorting space charge accumulation due to the long time taken by the ions produced in the avalanches to clear the region of multiplication</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3200" spc="-1" strike="noStrike">
                <a:solidFill>
                  <a:srgbClr val="000000"/>
                </a:solidFill>
                <a:uFill>
                  <a:solidFill>
                    <a:srgbClr val="ffffff"/>
                  </a:solidFill>
                </a:uFill>
                <a:latin typeface="Gill Sans"/>
              </a:rPr>
              <a:t>Aging:</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permanent damage of the structures after long-term exposure to radiation due to the formation of solid deposits on electrodes.</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pic>
        <p:nvPicPr>
          <p:cNvPr id="1088" name="Picture 2" descr=""/>
          <p:cNvPicPr/>
          <p:nvPr/>
        </p:nvPicPr>
        <p:blipFill>
          <a:blip r:embed="rId1"/>
          <a:stretch/>
        </p:blipFill>
        <p:spPr>
          <a:xfrm>
            <a:off x="2542680" y="5166360"/>
            <a:ext cx="882000" cy="1142640"/>
          </a:xfrm>
          <a:prstGeom prst="rect">
            <a:avLst/>
          </a:prstGeom>
          <a:ln w="9360">
            <a:noFill/>
          </a:ln>
        </p:spPr>
      </p:pic>
      <p:pic>
        <p:nvPicPr>
          <p:cNvPr id="1089" name="Picture 3" descr=""/>
          <p:cNvPicPr/>
          <p:nvPr/>
        </p:nvPicPr>
        <p:blipFill>
          <a:blip r:embed="rId2"/>
          <a:stretch/>
        </p:blipFill>
        <p:spPr>
          <a:xfrm>
            <a:off x="713880" y="5166360"/>
            <a:ext cx="1690920" cy="1142640"/>
          </a:xfrm>
          <a:prstGeom prst="rect">
            <a:avLst/>
          </a:prstGeom>
          <a:ln w="9360">
            <a:noFill/>
          </a:ln>
        </p:spPr>
      </p:pic>
      <p:pic>
        <p:nvPicPr>
          <p:cNvPr id="1090" name="Picture 4" descr=""/>
          <p:cNvPicPr/>
          <p:nvPr/>
        </p:nvPicPr>
        <p:blipFill>
          <a:blip r:embed="rId3"/>
          <a:stretch/>
        </p:blipFill>
        <p:spPr>
          <a:xfrm>
            <a:off x="3567600" y="5166360"/>
            <a:ext cx="1413000" cy="1142640"/>
          </a:xfrm>
          <a:prstGeom prst="rect">
            <a:avLst/>
          </a:prstGeom>
          <a:ln w="9360">
            <a:noFill/>
          </a:ln>
        </p:spPr>
      </p:pic>
      <p:sp>
        <p:nvSpPr>
          <p:cNvPr id="1091" name="CustomShape 6"/>
          <p:cNvSpPr/>
          <p:nvPr/>
        </p:nvSpPr>
        <p:spPr>
          <a:xfrm>
            <a:off x="5209560" y="5394960"/>
            <a:ext cx="3476880" cy="819720"/>
          </a:xfrm>
          <a:prstGeom prst="rect">
            <a:avLst/>
          </a:prstGeom>
          <a:noFill/>
          <a:ln>
            <a:noFill/>
          </a:ln>
        </p:spPr>
        <p:style>
          <a:lnRef idx="0"/>
          <a:fillRef idx="0"/>
          <a:effectRef idx="0"/>
          <a:fontRef idx="minor"/>
        </p:style>
        <p:txBody>
          <a:bodyPr lIns="90000" rIns="90000" tIns="45000" bIns="45000"/>
          <a:p>
            <a:pPr>
              <a:lnSpc>
                <a:spcPct val="100000"/>
              </a:lnSpc>
            </a:pPr>
            <a:r>
              <a:rPr i="1" lang="en-US" sz="1600" spc="-1" strike="noStrike">
                <a:solidFill>
                  <a:srgbClr val="1f497d"/>
                </a:solidFill>
                <a:uFill>
                  <a:solidFill>
                    <a:srgbClr val="ffffff"/>
                  </a:solidFill>
                </a:uFill>
                <a:latin typeface="Gill Sans MT"/>
              </a:rPr>
              <a:t>Anode Aging: drop of the gain, discharges</a:t>
            </a:r>
            <a:endParaRPr lang="en-US" sz="1800" spc="-1" strike="noStrike">
              <a:solidFill>
                <a:srgbClr val="000000"/>
              </a:solidFill>
              <a:uFill>
                <a:solidFill>
                  <a:srgbClr val="ffffff"/>
                </a:solidFill>
              </a:uFill>
              <a:latin typeface="Arial"/>
            </a:endParaRPr>
          </a:p>
          <a:p>
            <a:pPr>
              <a:lnSpc>
                <a:spcPct val="100000"/>
              </a:lnSpc>
            </a:pPr>
            <a:r>
              <a:rPr i="1" lang="en-US" sz="1600" spc="-1" strike="noStrike">
                <a:solidFill>
                  <a:srgbClr val="1f497d"/>
                </a:solidFill>
                <a:uFill>
                  <a:solidFill>
                    <a:srgbClr val="ffffff"/>
                  </a:solidFill>
                </a:uFill>
                <a:latin typeface="Gill Sans MT"/>
              </a:rPr>
              <a:t>Cathode Aging: Malter effects</a:t>
            </a:r>
            <a:endParaRPr lang="en-US" sz="1800" spc="-1" strike="noStrike">
              <a:solidFill>
                <a:srgbClr val="000000"/>
              </a:solidFill>
              <a:uFill>
                <a:solidFill>
                  <a:srgbClr val="ffffff"/>
                </a:solidFill>
              </a:uFill>
              <a:latin typeface="Arial"/>
            </a:endParaRPr>
          </a:p>
        </p:txBody>
      </p:sp>
    </p:spTree>
  </p:cSld>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92" name="TextShape 1"/>
          <p:cNvSpPr txBox="1"/>
          <p:nvPr/>
        </p:nvSpPr>
        <p:spPr>
          <a:xfrm>
            <a:off x="457200" y="44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Straw Tubes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093" name="TextShape 2"/>
          <p:cNvSpPr txBox="1"/>
          <p:nvPr/>
        </p:nvSpPr>
        <p:spPr>
          <a:xfrm>
            <a:off x="107640" y="1340640"/>
            <a:ext cx="4441680" cy="4871880"/>
          </a:xfrm>
          <a:prstGeom prst="rect">
            <a:avLst/>
          </a:prstGeom>
          <a:noFill/>
          <a:ln>
            <a:noFill/>
          </a:ln>
        </p:spPr>
        <p:txBody>
          <a:bodyPr/>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Straw or tube chambers are basically proportional chambers constructed with a single anode wire centered in a metalized plastic tube forming the grounded cathode</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The typical sizes of the tube are several millimeters to a centimeter in diameter</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Straws can obtain resolutions of 45-100 microns,  by operating them at high gains in order to detect the time of the arrival of the first electron from the ionization path of the charged tracks</a:t>
            </a:r>
            <a:endParaRPr lang="en-US" sz="3200" spc="-1" strike="noStrike">
              <a:solidFill>
                <a:srgbClr val="000000"/>
              </a:solidFill>
              <a:uFill>
                <a:solidFill>
                  <a:srgbClr val="ffffff"/>
                </a:solidFill>
              </a:uFill>
              <a:latin typeface="Gill Sans"/>
            </a:endParaRPr>
          </a:p>
        </p:txBody>
      </p:sp>
      <p:sp>
        <p:nvSpPr>
          <p:cNvPr id="1094"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095"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096" name="TextShape 5"/>
          <p:cNvSpPr txBox="1"/>
          <p:nvPr/>
        </p:nvSpPr>
        <p:spPr>
          <a:xfrm>
            <a:off x="6553080" y="6520320"/>
            <a:ext cx="2133360" cy="364680"/>
          </a:xfrm>
          <a:prstGeom prst="rect">
            <a:avLst/>
          </a:prstGeom>
          <a:noFill/>
          <a:ln>
            <a:noFill/>
          </a:ln>
        </p:spPr>
        <p:txBody>
          <a:bodyPr anchor="ctr"/>
          <a:p>
            <a:pPr algn="r">
              <a:lnSpc>
                <a:spcPct val="100000"/>
              </a:lnSpc>
            </a:pPr>
            <a:fld id="{E37AE8F4-8CF8-43CF-A153-7C8C628E49D1}"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097" name="CustomShape 6"/>
          <p:cNvSpPr/>
          <p:nvPr/>
        </p:nvSpPr>
        <p:spPr>
          <a:xfrm>
            <a:off x="4932000" y="2205000"/>
            <a:ext cx="615600" cy="623160"/>
          </a:xfrm>
          <a:prstGeom prst="ellipse">
            <a:avLst/>
          </a:prstGeom>
          <a:solidFill>
            <a:schemeClr val="accent1"/>
          </a:solidFill>
          <a:ln w="9360">
            <a:solidFill>
              <a:schemeClr val="tx1"/>
            </a:solidFill>
            <a:round/>
          </a:ln>
        </p:spPr>
        <p:style>
          <a:lnRef idx="0"/>
          <a:fillRef idx="0"/>
          <a:effectRef idx="0"/>
          <a:fontRef idx="minor"/>
        </p:style>
      </p:sp>
      <p:sp>
        <p:nvSpPr>
          <p:cNvPr id="1098" name="CustomShape 7"/>
          <p:cNvSpPr/>
          <p:nvPr/>
        </p:nvSpPr>
        <p:spPr>
          <a:xfrm>
            <a:off x="5178240" y="2454480"/>
            <a:ext cx="122760" cy="124200"/>
          </a:xfrm>
          <a:prstGeom prst="ellipse">
            <a:avLst/>
          </a:prstGeom>
          <a:solidFill>
            <a:srgbClr val="ac2788"/>
          </a:solidFill>
          <a:ln>
            <a:noFill/>
          </a:ln>
        </p:spPr>
        <p:style>
          <a:lnRef idx="0"/>
          <a:fillRef idx="0"/>
          <a:effectRef idx="0"/>
          <a:fontRef idx="minor"/>
        </p:style>
      </p:sp>
      <p:sp>
        <p:nvSpPr>
          <p:cNvPr id="1099" name="CustomShape 8"/>
          <p:cNvSpPr/>
          <p:nvPr/>
        </p:nvSpPr>
        <p:spPr>
          <a:xfrm>
            <a:off x="5632560" y="2205000"/>
            <a:ext cx="615600" cy="623160"/>
          </a:xfrm>
          <a:prstGeom prst="ellipse">
            <a:avLst/>
          </a:prstGeom>
          <a:solidFill>
            <a:schemeClr val="accent1"/>
          </a:solidFill>
          <a:ln w="9360">
            <a:solidFill>
              <a:schemeClr val="tx1"/>
            </a:solidFill>
            <a:round/>
          </a:ln>
        </p:spPr>
        <p:style>
          <a:lnRef idx="0"/>
          <a:fillRef idx="0"/>
          <a:effectRef idx="0"/>
          <a:fontRef idx="minor"/>
        </p:style>
      </p:sp>
      <p:sp>
        <p:nvSpPr>
          <p:cNvPr id="1100" name="CustomShape 9"/>
          <p:cNvSpPr/>
          <p:nvPr/>
        </p:nvSpPr>
        <p:spPr>
          <a:xfrm>
            <a:off x="5878800" y="2454480"/>
            <a:ext cx="122760" cy="124200"/>
          </a:xfrm>
          <a:prstGeom prst="ellipse">
            <a:avLst/>
          </a:prstGeom>
          <a:solidFill>
            <a:srgbClr val="ac2788"/>
          </a:solidFill>
          <a:ln>
            <a:noFill/>
          </a:ln>
        </p:spPr>
        <p:style>
          <a:lnRef idx="0"/>
          <a:fillRef idx="0"/>
          <a:effectRef idx="0"/>
          <a:fontRef idx="minor"/>
        </p:style>
      </p:sp>
      <p:sp>
        <p:nvSpPr>
          <p:cNvPr id="1101" name="CustomShape 10"/>
          <p:cNvSpPr/>
          <p:nvPr/>
        </p:nvSpPr>
        <p:spPr>
          <a:xfrm>
            <a:off x="6320160" y="2205000"/>
            <a:ext cx="615600" cy="623160"/>
          </a:xfrm>
          <a:prstGeom prst="ellipse">
            <a:avLst/>
          </a:prstGeom>
          <a:solidFill>
            <a:schemeClr val="accent1"/>
          </a:solidFill>
          <a:ln w="9360">
            <a:solidFill>
              <a:schemeClr val="tx1"/>
            </a:solidFill>
            <a:round/>
          </a:ln>
        </p:spPr>
        <p:style>
          <a:lnRef idx="0"/>
          <a:fillRef idx="0"/>
          <a:effectRef idx="0"/>
          <a:fontRef idx="minor"/>
        </p:style>
      </p:sp>
      <p:sp>
        <p:nvSpPr>
          <p:cNvPr id="1102" name="CustomShape 11"/>
          <p:cNvSpPr/>
          <p:nvPr/>
        </p:nvSpPr>
        <p:spPr>
          <a:xfrm>
            <a:off x="6566400" y="2454480"/>
            <a:ext cx="122760" cy="124200"/>
          </a:xfrm>
          <a:prstGeom prst="ellipse">
            <a:avLst/>
          </a:prstGeom>
          <a:solidFill>
            <a:srgbClr val="ac2788"/>
          </a:solidFill>
          <a:ln>
            <a:noFill/>
          </a:ln>
        </p:spPr>
        <p:style>
          <a:lnRef idx="0"/>
          <a:fillRef idx="0"/>
          <a:effectRef idx="0"/>
          <a:fontRef idx="minor"/>
        </p:style>
      </p:sp>
      <p:sp>
        <p:nvSpPr>
          <p:cNvPr id="1103" name="CustomShape 12"/>
          <p:cNvSpPr/>
          <p:nvPr/>
        </p:nvSpPr>
        <p:spPr>
          <a:xfrm>
            <a:off x="6992640" y="2205000"/>
            <a:ext cx="615600" cy="623160"/>
          </a:xfrm>
          <a:prstGeom prst="ellipse">
            <a:avLst/>
          </a:prstGeom>
          <a:solidFill>
            <a:schemeClr val="accent1"/>
          </a:solidFill>
          <a:ln w="9360">
            <a:solidFill>
              <a:schemeClr val="tx1"/>
            </a:solidFill>
            <a:round/>
          </a:ln>
        </p:spPr>
        <p:style>
          <a:lnRef idx="0"/>
          <a:fillRef idx="0"/>
          <a:effectRef idx="0"/>
          <a:fontRef idx="minor"/>
        </p:style>
      </p:sp>
      <p:sp>
        <p:nvSpPr>
          <p:cNvPr id="1104" name="CustomShape 13"/>
          <p:cNvSpPr/>
          <p:nvPr/>
        </p:nvSpPr>
        <p:spPr>
          <a:xfrm>
            <a:off x="7238880" y="2454480"/>
            <a:ext cx="122760" cy="124200"/>
          </a:xfrm>
          <a:prstGeom prst="ellipse">
            <a:avLst/>
          </a:prstGeom>
          <a:solidFill>
            <a:srgbClr val="ac2788"/>
          </a:solidFill>
          <a:ln>
            <a:noFill/>
          </a:ln>
        </p:spPr>
        <p:style>
          <a:lnRef idx="0"/>
          <a:fillRef idx="0"/>
          <a:effectRef idx="0"/>
          <a:fontRef idx="minor"/>
        </p:style>
      </p:sp>
      <p:sp>
        <p:nvSpPr>
          <p:cNvPr id="1105" name="CustomShape 14"/>
          <p:cNvSpPr/>
          <p:nvPr/>
        </p:nvSpPr>
        <p:spPr>
          <a:xfrm>
            <a:off x="7692840" y="2205000"/>
            <a:ext cx="615600" cy="623160"/>
          </a:xfrm>
          <a:prstGeom prst="ellipse">
            <a:avLst/>
          </a:prstGeom>
          <a:solidFill>
            <a:schemeClr val="accent1"/>
          </a:solidFill>
          <a:ln w="9360">
            <a:solidFill>
              <a:schemeClr val="tx1"/>
            </a:solidFill>
            <a:round/>
          </a:ln>
        </p:spPr>
        <p:style>
          <a:lnRef idx="0"/>
          <a:fillRef idx="0"/>
          <a:effectRef idx="0"/>
          <a:fontRef idx="minor"/>
        </p:style>
      </p:sp>
      <p:sp>
        <p:nvSpPr>
          <p:cNvPr id="1106" name="CustomShape 15"/>
          <p:cNvSpPr/>
          <p:nvPr/>
        </p:nvSpPr>
        <p:spPr>
          <a:xfrm>
            <a:off x="7939440" y="2454480"/>
            <a:ext cx="122760" cy="124200"/>
          </a:xfrm>
          <a:prstGeom prst="ellipse">
            <a:avLst/>
          </a:prstGeom>
          <a:solidFill>
            <a:srgbClr val="ac2788"/>
          </a:solidFill>
          <a:ln>
            <a:noFill/>
          </a:ln>
        </p:spPr>
        <p:style>
          <a:lnRef idx="0"/>
          <a:fillRef idx="0"/>
          <a:effectRef idx="0"/>
          <a:fontRef idx="minor"/>
        </p:style>
      </p:sp>
      <p:sp>
        <p:nvSpPr>
          <p:cNvPr id="1107" name="CustomShape 16"/>
          <p:cNvSpPr/>
          <p:nvPr/>
        </p:nvSpPr>
        <p:spPr>
          <a:xfrm>
            <a:off x="8380800" y="2205000"/>
            <a:ext cx="615600" cy="623160"/>
          </a:xfrm>
          <a:prstGeom prst="ellipse">
            <a:avLst/>
          </a:prstGeom>
          <a:solidFill>
            <a:schemeClr val="accent1"/>
          </a:solidFill>
          <a:ln w="9360">
            <a:solidFill>
              <a:schemeClr val="tx1"/>
            </a:solidFill>
            <a:round/>
          </a:ln>
        </p:spPr>
        <p:style>
          <a:lnRef idx="0"/>
          <a:fillRef idx="0"/>
          <a:effectRef idx="0"/>
          <a:fontRef idx="minor"/>
        </p:style>
      </p:sp>
      <p:sp>
        <p:nvSpPr>
          <p:cNvPr id="1108" name="CustomShape 17"/>
          <p:cNvSpPr/>
          <p:nvPr/>
        </p:nvSpPr>
        <p:spPr>
          <a:xfrm>
            <a:off x="8627040" y="2454480"/>
            <a:ext cx="122760" cy="124200"/>
          </a:xfrm>
          <a:prstGeom prst="ellipse">
            <a:avLst/>
          </a:prstGeom>
          <a:solidFill>
            <a:srgbClr val="ac2788"/>
          </a:solidFill>
          <a:ln>
            <a:noFill/>
          </a:ln>
        </p:spPr>
        <p:style>
          <a:lnRef idx="0"/>
          <a:fillRef idx="0"/>
          <a:effectRef idx="0"/>
          <a:fontRef idx="minor"/>
        </p:style>
      </p:sp>
      <p:sp>
        <p:nvSpPr>
          <p:cNvPr id="1109" name="Line 18"/>
          <p:cNvSpPr/>
          <p:nvPr/>
        </p:nvSpPr>
        <p:spPr>
          <a:xfrm>
            <a:off x="5144760" y="3202560"/>
            <a:ext cx="862200" cy="0"/>
          </a:xfrm>
          <a:prstGeom prst="line">
            <a:avLst/>
          </a:prstGeom>
          <a:ln w="9360">
            <a:solidFill>
              <a:schemeClr val="tx1"/>
            </a:solidFill>
            <a:round/>
            <a:headEnd len="med" type="triangle" w="med"/>
            <a:tailEnd len="med" type="triangle" w="med"/>
          </a:ln>
        </p:spPr>
        <p:style>
          <a:lnRef idx="0"/>
          <a:fillRef idx="0"/>
          <a:effectRef idx="0"/>
          <a:fontRef idx="minor"/>
        </p:style>
      </p:sp>
      <p:sp>
        <p:nvSpPr>
          <p:cNvPr id="1110" name="Line 19"/>
          <p:cNvSpPr/>
          <p:nvPr/>
        </p:nvSpPr>
        <p:spPr>
          <a:xfrm>
            <a:off x="5237280" y="2579040"/>
            <a:ext cx="360" cy="498960"/>
          </a:xfrm>
          <a:prstGeom prst="line">
            <a:avLst/>
          </a:prstGeom>
          <a:ln w="9360">
            <a:solidFill>
              <a:schemeClr val="tx1"/>
            </a:solidFill>
            <a:round/>
          </a:ln>
        </p:spPr>
        <p:style>
          <a:lnRef idx="0"/>
          <a:fillRef idx="0"/>
          <a:effectRef idx="0"/>
          <a:fontRef idx="minor"/>
        </p:style>
      </p:sp>
      <p:sp>
        <p:nvSpPr>
          <p:cNvPr id="1111" name="Line 20"/>
          <p:cNvSpPr/>
          <p:nvPr/>
        </p:nvSpPr>
        <p:spPr>
          <a:xfrm>
            <a:off x="5917320" y="2579040"/>
            <a:ext cx="360" cy="498960"/>
          </a:xfrm>
          <a:prstGeom prst="line">
            <a:avLst/>
          </a:prstGeom>
          <a:ln w="9360">
            <a:solidFill>
              <a:schemeClr val="tx1"/>
            </a:solidFill>
            <a:round/>
          </a:ln>
        </p:spPr>
        <p:style>
          <a:lnRef idx="0"/>
          <a:fillRef idx="0"/>
          <a:effectRef idx="0"/>
          <a:fontRef idx="minor"/>
        </p:style>
      </p:sp>
      <p:sp>
        <p:nvSpPr>
          <p:cNvPr id="1112" name="CustomShape 21"/>
          <p:cNvSpPr/>
          <p:nvPr/>
        </p:nvSpPr>
        <p:spPr>
          <a:xfrm>
            <a:off x="5250240" y="3193560"/>
            <a:ext cx="650520" cy="577800"/>
          </a:xfrm>
          <a:prstGeom prst="rect">
            <a:avLst/>
          </a:prstGeom>
          <a:noFill/>
          <a:ln>
            <a:noFill/>
          </a:ln>
        </p:spPr>
        <p:style>
          <a:lnRef idx="0"/>
          <a:fillRef idx="0"/>
          <a:effectRef idx="0"/>
          <a:fontRef idx="minor"/>
        </p:style>
        <p:txBody>
          <a:bodyPr/>
          <a:p>
            <a:pPr>
              <a:lnSpc>
                <a:spcPct val="100000"/>
              </a:lnSpc>
            </a:pPr>
            <a:r>
              <a:rPr lang="en-US" sz="1600" spc="-1" strike="noStrike">
                <a:solidFill>
                  <a:srgbClr val="000000"/>
                </a:solidFill>
                <a:uFill>
                  <a:solidFill>
                    <a:srgbClr val="ffffff"/>
                  </a:solidFill>
                </a:uFill>
                <a:latin typeface="Gill Sans"/>
                <a:ea typeface="ＭＳ Ｐゴシック"/>
              </a:rPr>
              <a:t>5 mm</a:t>
            </a:r>
            <a:endParaRPr lang="en-US" sz="1800" spc="-1" strike="noStrike">
              <a:solidFill>
                <a:srgbClr val="000000"/>
              </a:solidFill>
              <a:uFill>
                <a:solidFill>
                  <a:srgbClr val="ffffff"/>
                </a:solidFill>
              </a:uFill>
              <a:latin typeface="Arial"/>
            </a:endParaRPr>
          </a:p>
        </p:txBody>
      </p:sp>
      <p:sp>
        <p:nvSpPr>
          <p:cNvPr id="1113" name="CustomShape 22"/>
          <p:cNvSpPr/>
          <p:nvPr/>
        </p:nvSpPr>
        <p:spPr>
          <a:xfrm>
            <a:off x="5342760" y="1187640"/>
            <a:ext cx="3236400" cy="1307880"/>
          </a:xfrm>
          <a:prstGeom prst="rect">
            <a:avLst/>
          </a:prstGeom>
          <a:noFill/>
          <a:ln>
            <a:noFill/>
          </a:ln>
        </p:spPr>
        <p:style>
          <a:lnRef idx="0"/>
          <a:fillRef idx="0"/>
          <a:effectRef idx="0"/>
          <a:fontRef idx="minor"/>
        </p:style>
        <p:txBody>
          <a:bodyPr/>
          <a:p>
            <a:pPr algn="ctr">
              <a:lnSpc>
                <a:spcPct val="100000"/>
              </a:lnSpc>
            </a:pPr>
            <a:r>
              <a:rPr b="1" lang="en-US" sz="1600" spc="-1" strike="noStrike">
                <a:solidFill>
                  <a:srgbClr val="800000"/>
                </a:solidFill>
                <a:uFill>
                  <a:solidFill>
                    <a:srgbClr val="ffffff"/>
                  </a:solidFill>
                </a:uFill>
                <a:latin typeface="Gill Sans"/>
                <a:ea typeface="ＭＳ Ｐゴシック"/>
              </a:rPr>
              <a:t>STRAW TUBES</a:t>
            </a:r>
            <a:endParaRPr lang="en-US" sz="1800" spc="-1" strike="noStrike">
              <a:solidFill>
                <a:srgbClr val="000000"/>
              </a:solidFill>
              <a:uFill>
                <a:solidFill>
                  <a:srgbClr val="ffffff"/>
                </a:solidFill>
              </a:uFill>
              <a:latin typeface="Arial"/>
            </a:endParaRPr>
          </a:p>
          <a:p>
            <a:pPr algn="ctr">
              <a:lnSpc>
                <a:spcPct val="100000"/>
              </a:lnSpc>
            </a:pPr>
            <a:r>
              <a:rPr lang="en-US" sz="1600" spc="-1" strike="noStrike">
                <a:solidFill>
                  <a:srgbClr val="800000"/>
                </a:solidFill>
                <a:uFill>
                  <a:solidFill>
                    <a:srgbClr val="ffffff"/>
                  </a:solidFill>
                </a:uFill>
                <a:latin typeface="Gill Sans"/>
                <a:ea typeface="ＭＳ Ｐゴシック"/>
              </a:rPr>
              <a:t>Anode-cathode distance ~ 2 mm</a:t>
            </a:r>
            <a:endParaRPr lang="en-US" sz="1800" spc="-1" strike="noStrike">
              <a:solidFill>
                <a:srgbClr val="000000"/>
              </a:solidFill>
              <a:uFill>
                <a:solidFill>
                  <a:srgbClr val="ffffff"/>
                </a:solidFill>
              </a:uFill>
              <a:latin typeface="Arial"/>
            </a:endParaRPr>
          </a:p>
          <a:p>
            <a:pPr algn="ctr">
              <a:lnSpc>
                <a:spcPct val="100000"/>
              </a:lnSpc>
            </a:pPr>
            <a:r>
              <a:rPr lang="en-US" sz="1600" spc="-1" strike="noStrike">
                <a:solidFill>
                  <a:srgbClr val="800000"/>
                </a:solidFill>
                <a:uFill>
                  <a:solidFill>
                    <a:srgbClr val="ffffff"/>
                  </a:solidFill>
                </a:uFill>
                <a:latin typeface="Gill Sans"/>
                <a:ea typeface="ＭＳ Ｐゴシック"/>
              </a:rPr>
              <a:t>Spatial resolution ~ 130-300 </a:t>
            </a:r>
            <a:r>
              <a:rPr lang="en-US" sz="1600" spc="-1" strike="noStrike">
                <a:solidFill>
                  <a:srgbClr val="800000"/>
                </a:solidFill>
                <a:uFill>
                  <a:solidFill>
                    <a:srgbClr val="ffffff"/>
                  </a:solidFill>
                </a:uFill>
                <a:latin typeface="Symbol"/>
                <a:ea typeface="ＭＳ Ｐゴシック"/>
              </a:rPr>
              <a:t></a:t>
            </a:r>
            <a:r>
              <a:rPr lang="en-US" sz="1600" spc="-1" strike="noStrike">
                <a:solidFill>
                  <a:srgbClr val="800000"/>
                </a:solidFill>
                <a:uFill>
                  <a:solidFill>
                    <a:srgbClr val="ffffff"/>
                  </a:solidFill>
                </a:uFill>
                <a:latin typeface="Gill Sans"/>
                <a:ea typeface="ＭＳ Ｐゴシック"/>
              </a:rPr>
              <a:t>m</a:t>
            </a:r>
            <a:endParaRPr lang="en-US" sz="1800" spc="-1" strike="noStrike">
              <a:solidFill>
                <a:srgbClr val="000000"/>
              </a:solidFill>
              <a:uFill>
                <a:solidFill>
                  <a:srgbClr val="ffffff"/>
                </a:solidFill>
              </a:uFill>
              <a:latin typeface="Arial"/>
            </a:endParaRPr>
          </a:p>
        </p:txBody>
      </p:sp>
      <p:pic>
        <p:nvPicPr>
          <p:cNvPr id="1114" name="Picture 34" descr=""/>
          <p:cNvPicPr/>
          <p:nvPr/>
        </p:nvPicPr>
        <p:blipFill>
          <a:blip r:embed="rId1"/>
          <a:stretch/>
        </p:blipFill>
        <p:spPr>
          <a:xfrm>
            <a:off x="4689360" y="3573000"/>
            <a:ext cx="4454280" cy="2963520"/>
          </a:xfrm>
          <a:prstGeom prst="rect">
            <a:avLst/>
          </a:prstGeom>
          <a:ln>
            <a:noFill/>
          </a:ln>
        </p:spPr>
      </p:pic>
      <p:sp>
        <p:nvSpPr>
          <p:cNvPr id="1115" name="CustomShape 23"/>
          <p:cNvSpPr/>
          <p:nvPr/>
        </p:nvSpPr>
        <p:spPr>
          <a:xfrm>
            <a:off x="5716440" y="6202800"/>
            <a:ext cx="331920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CERN NA62 Straw chamber</a:t>
            </a:r>
            <a:endParaRPr lang="en-US" sz="1800" spc="-1" strike="noStrike">
              <a:solidFill>
                <a:srgbClr val="000000"/>
              </a:solidFill>
              <a:uFill>
                <a:solidFill>
                  <a:srgbClr val="ffffff"/>
                </a:solidFill>
              </a:uFill>
              <a:latin typeface="Arial"/>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16" name="TextShape 1"/>
          <p:cNvSpPr txBox="1"/>
          <p:nvPr/>
        </p:nvSpPr>
        <p:spPr>
          <a:xfrm>
            <a:off x="457200" y="44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Straw Tubes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117" name="TextShape 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118"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119" name="TextShape 4"/>
          <p:cNvSpPr txBox="1"/>
          <p:nvPr/>
        </p:nvSpPr>
        <p:spPr>
          <a:xfrm>
            <a:off x="6553080" y="6520320"/>
            <a:ext cx="2133360" cy="364680"/>
          </a:xfrm>
          <a:prstGeom prst="rect">
            <a:avLst/>
          </a:prstGeom>
          <a:noFill/>
          <a:ln>
            <a:noFill/>
          </a:ln>
        </p:spPr>
        <p:txBody>
          <a:bodyPr anchor="ctr"/>
          <a:p>
            <a:pPr algn="r">
              <a:lnSpc>
                <a:spcPct val="100000"/>
              </a:lnSpc>
            </a:pPr>
            <a:fld id="{19A3D32E-531C-4850-B9B2-DE7CCB41BE5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120" name="TextShape 5"/>
          <p:cNvSpPr txBox="1"/>
          <p:nvPr/>
        </p:nvSpPr>
        <p:spPr>
          <a:xfrm>
            <a:off x="457200" y="1484640"/>
            <a:ext cx="8229240" cy="4536000"/>
          </a:xfrm>
          <a:prstGeom prst="rect">
            <a:avLst/>
          </a:prstGeom>
          <a:noFill/>
          <a:ln>
            <a:noFill/>
          </a:ln>
        </p:spPr>
        <p:txBody>
          <a:bodyPr/>
          <a:p>
            <a:pPr>
              <a:lnSpc>
                <a:spcPct val="100000"/>
              </a:lnSpc>
            </a:pPr>
            <a:r>
              <a:rPr b="1" lang="en-US" sz="3200" spc="-1" strike="noStrike">
                <a:solidFill>
                  <a:srgbClr val="000000"/>
                </a:solidFill>
                <a:uFill>
                  <a:solidFill>
                    <a:srgbClr val="ffffff"/>
                  </a:solidFill>
                </a:uFill>
                <a:latin typeface="Gill Sans"/>
              </a:rPr>
              <a:t>Advantages over MWPC</a:t>
            </a:r>
            <a:endParaRPr lang="en-US" sz="3200" spc="-1" strike="noStrike">
              <a:solidFill>
                <a:srgbClr val="000000"/>
              </a:solidFill>
              <a:uFill>
                <a:solidFill>
                  <a:srgbClr val="ffffff"/>
                </a:solidFill>
              </a:uFill>
              <a:latin typeface="Gill Sans"/>
            </a:endParaRPr>
          </a:p>
          <a:p>
            <a:pPr lvl="1" marL="622440" indent="-444240">
              <a:lnSpc>
                <a:spcPct val="100000"/>
              </a:lnSpc>
              <a:buClr>
                <a:srgbClr val="000000"/>
              </a:buClr>
              <a:buFont typeface="Calibri"/>
              <a:buAutoNum type="arabicPeriod"/>
            </a:pPr>
            <a:r>
              <a:rPr lang="en-US" sz="2900" spc="-1" strike="noStrike">
                <a:solidFill>
                  <a:srgbClr val="000000"/>
                </a:solidFill>
                <a:uFill>
                  <a:solidFill>
                    <a:srgbClr val="ffffff"/>
                  </a:solidFill>
                </a:uFill>
                <a:latin typeface="Gill Sans"/>
              </a:rPr>
              <a:t>Inexpensive, robust and relatively simple to construct (can cover very large areas)</a:t>
            </a:r>
            <a:endParaRPr lang="en-US" sz="2400" spc="-1" strike="noStrike">
              <a:solidFill>
                <a:srgbClr val="000000"/>
              </a:solidFill>
              <a:uFill>
                <a:solidFill>
                  <a:srgbClr val="ffffff"/>
                </a:solidFill>
              </a:uFill>
              <a:latin typeface="Gill Sans"/>
            </a:endParaRPr>
          </a:p>
          <a:p>
            <a:pPr lvl="1" marL="622440" indent="-444240">
              <a:lnSpc>
                <a:spcPct val="100000"/>
              </a:lnSpc>
              <a:buClr>
                <a:srgbClr val="000000"/>
              </a:buClr>
              <a:buFont typeface="Calibri"/>
              <a:buAutoNum type="arabicPeriod"/>
            </a:pPr>
            <a:r>
              <a:rPr lang="en-US" sz="2900" spc="-1" strike="noStrike">
                <a:solidFill>
                  <a:srgbClr val="000000"/>
                </a:solidFill>
                <a:uFill>
                  <a:solidFill>
                    <a:srgbClr val="ffffff"/>
                  </a:solidFill>
                </a:uFill>
                <a:latin typeface="Gill Sans"/>
              </a:rPr>
              <a:t>Minimal damage and possible downtime caused by a broken wire, since it is isolated in the tube cell and will only need to be disconnected</a:t>
            </a:r>
            <a:endParaRPr lang="en-US" sz="2400" spc="-1" strike="noStrike">
              <a:solidFill>
                <a:srgbClr val="000000"/>
              </a:solidFill>
              <a:uFill>
                <a:solidFill>
                  <a:srgbClr val="ffffff"/>
                </a:solidFill>
              </a:uFill>
              <a:latin typeface="Gill Sans"/>
            </a:endParaRPr>
          </a:p>
          <a:p>
            <a:pPr lvl="1" marL="622440" indent="-444240">
              <a:lnSpc>
                <a:spcPct val="100000"/>
              </a:lnSpc>
              <a:buClr>
                <a:srgbClr val="000000"/>
              </a:buClr>
              <a:buFont typeface="Calibri"/>
              <a:buAutoNum type="arabicPeriod"/>
            </a:pPr>
            <a:r>
              <a:rPr lang="en-US" sz="2900" spc="-1" strike="noStrike">
                <a:solidFill>
                  <a:srgbClr val="000000"/>
                </a:solidFill>
                <a:uFill>
                  <a:solidFill>
                    <a:srgbClr val="ffffff"/>
                  </a:solidFill>
                </a:uFill>
                <a:latin typeface="Gill Sans"/>
              </a:rPr>
              <a:t>Minimized signal cross talk as the straw cathode provides a complete ground shield between nearby wires</a:t>
            </a:r>
            <a:endParaRPr lang="en-US" sz="2400" spc="-1" strike="noStrike">
              <a:solidFill>
                <a:srgbClr val="000000"/>
              </a:solidFill>
              <a:uFill>
                <a:solidFill>
                  <a:srgbClr val="ffffff"/>
                </a:solidFill>
              </a:uFill>
              <a:latin typeface="Gill Sans"/>
            </a:endParaRPr>
          </a:p>
          <a:p>
            <a:pPr lvl="1" marL="622440" indent="-444240">
              <a:lnSpc>
                <a:spcPct val="100000"/>
              </a:lnSpc>
              <a:buClr>
                <a:srgbClr val="000000"/>
              </a:buClr>
              <a:buFont typeface="Calibri"/>
              <a:buAutoNum type="arabicPeriod"/>
            </a:pPr>
            <a:r>
              <a:rPr lang="en-US" sz="2900" spc="-1" strike="noStrike">
                <a:solidFill>
                  <a:srgbClr val="000000"/>
                </a:solidFill>
                <a:uFill>
                  <a:solidFill>
                    <a:srgbClr val="ffffff"/>
                  </a:solidFill>
                </a:uFill>
                <a:latin typeface="Gill Sans"/>
              </a:rPr>
              <a:t>Problems of electrostatic alignment distortions are minimal when the anode is kept reasonably centered in the straw (but tricky for long/thin tubes)</a:t>
            </a:r>
            <a:endParaRPr lang="en-US" sz="2400" spc="-1" strike="noStrike">
              <a:solidFill>
                <a:srgbClr val="000000"/>
              </a:solidFill>
              <a:uFill>
                <a:solidFill>
                  <a:srgbClr val="ffffff"/>
                </a:solidFill>
              </a:uFill>
              <a:latin typeface="Gill Sans"/>
            </a:endParaRPr>
          </a:p>
        </p:txBody>
      </p:sp>
    </p:spTree>
  </p:cSld>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21" name="TextShape 1"/>
          <p:cNvSpPr txBox="1"/>
          <p:nvPr/>
        </p:nvSpPr>
        <p:spPr>
          <a:xfrm>
            <a:off x="457200" y="53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TRT Challenges at the LHC </a:t>
            </a:r>
            <a:r>
              <a:rPr b="1" lang="en-US" sz="4400" spc="-1" strike="noStrike">
                <a:solidFill>
                  <a:srgbClr val="c0504d"/>
                </a:solidFill>
                <a:uFill>
                  <a:solidFill>
                    <a:srgbClr val="ffffff"/>
                  </a:solidFill>
                </a:uFill>
                <a:latin typeface="AmericanTypewriter"/>
              </a:rPr>
              <a:t>•</a:t>
            </a:r>
            <a:r>
              <a:rPr b="1" lang="en-US" sz="4400" spc="-1" strike="noStrike">
                <a:solidFill>
                  <a:srgbClr val="000000"/>
                </a:solidFill>
                <a:uFill>
                  <a:solidFill>
                    <a:srgbClr val="ffffff"/>
                  </a:solidFill>
                </a:uFill>
                <a:latin typeface="Gill Sans"/>
              </a:rPr>
              <a:t> </a:t>
            </a:r>
            <a:endParaRPr lang="en-US" sz="1800" spc="-1" strike="noStrike">
              <a:solidFill>
                <a:srgbClr val="000000"/>
              </a:solidFill>
              <a:uFill>
                <a:solidFill>
                  <a:srgbClr val="ffffff"/>
                </a:solidFill>
              </a:uFill>
              <a:latin typeface="Calibri"/>
            </a:endParaRPr>
          </a:p>
        </p:txBody>
      </p:sp>
      <p:sp>
        <p:nvSpPr>
          <p:cNvPr id="1122" name="TextShape 2"/>
          <p:cNvSpPr txBox="1"/>
          <p:nvPr/>
        </p:nvSpPr>
        <p:spPr>
          <a:xfrm>
            <a:off x="662760" y="1268640"/>
            <a:ext cx="8157240" cy="5040360"/>
          </a:xfrm>
          <a:prstGeom prst="rect">
            <a:avLst/>
          </a:prstGeom>
          <a:noFill/>
          <a:ln>
            <a:noFill/>
          </a:ln>
        </p:spPr>
        <p:txBody>
          <a:bodyPr/>
          <a:p>
            <a:pPr marL="342720" indent="-342360">
              <a:lnSpc>
                <a:spcPct val="100000"/>
              </a:lnSpc>
              <a:buClr>
                <a:srgbClr val="d99694"/>
              </a:buClr>
              <a:buFont typeface="Arial"/>
              <a:buChar char="•"/>
            </a:pPr>
            <a:r>
              <a:rPr b="1" lang="en-US" sz="1600" spc="-1" strike="noStrike">
                <a:solidFill>
                  <a:srgbClr val="000000"/>
                </a:solidFill>
                <a:uFill>
                  <a:solidFill>
                    <a:srgbClr val="ffffff"/>
                  </a:solidFill>
                </a:uFill>
                <a:latin typeface="Gill Sans"/>
                <a:ea typeface="ＭＳ Ｐゴシック"/>
              </a:rPr>
              <a:t>Very high occupancy</a:t>
            </a:r>
            <a:r>
              <a:rPr lang="en-US" sz="1600" spc="-1" strike="noStrike">
                <a:solidFill>
                  <a:srgbClr val="000000"/>
                </a:solidFill>
                <a:uFill>
                  <a:solidFill>
                    <a:srgbClr val="ffffff"/>
                  </a:solidFill>
                </a:uFill>
                <a:latin typeface="Gill Sans"/>
                <a:ea typeface="ＭＳ Ｐゴシック"/>
              </a:rPr>
              <a:t>: up to 30% </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b="1" lang="en-US" sz="1600" spc="-1" strike="noStrike">
                <a:solidFill>
                  <a:srgbClr val="000000"/>
                </a:solidFill>
                <a:uFill>
                  <a:solidFill>
                    <a:srgbClr val="ffffff"/>
                  </a:solidFill>
                </a:uFill>
                <a:latin typeface="Gill Sans"/>
                <a:ea typeface="ＭＳ Ｐゴシック"/>
              </a:rPr>
              <a:t>Very high counting rate</a:t>
            </a:r>
            <a:r>
              <a:rPr lang="en-US" sz="1600" spc="-1" strike="noStrike">
                <a:solidFill>
                  <a:srgbClr val="000000"/>
                </a:solidFill>
                <a:uFill>
                  <a:solidFill>
                    <a:srgbClr val="ffffff"/>
                  </a:solidFill>
                </a:uFill>
                <a:latin typeface="Gill Sans"/>
                <a:ea typeface="ＭＳ Ｐゴシック"/>
              </a:rPr>
              <a:t>: up to 20 MHz/straw</a:t>
            </a:r>
            <a:endParaRPr lang="en-US" sz="3200" spc="-1" strike="noStrike">
              <a:solidFill>
                <a:srgbClr val="000000"/>
              </a:solidFill>
              <a:uFill>
                <a:solidFill>
                  <a:srgbClr val="ffffff"/>
                </a:solidFill>
              </a:uFill>
              <a:latin typeface="Gill Sans"/>
            </a:endParaRPr>
          </a:p>
          <a:p>
            <a:pPr lvl="1" marL="685800" indent="-285480">
              <a:lnSpc>
                <a:spcPct val="100000"/>
              </a:lnSpc>
              <a:buClr>
                <a:srgbClr val="d99694"/>
              </a:buClr>
              <a:buFont typeface="Arial"/>
              <a:buChar char="–"/>
            </a:pPr>
            <a:r>
              <a:rPr lang="en-US" sz="1400" spc="-1" strike="noStrike">
                <a:solidFill>
                  <a:srgbClr val="000000"/>
                </a:solidFill>
                <a:uFill>
                  <a:solidFill>
                    <a:srgbClr val="ffffff"/>
                  </a:solidFill>
                </a:uFill>
                <a:latin typeface="Gill Sans"/>
                <a:ea typeface="ＭＳ Ｐゴシック"/>
              </a:rPr>
              <a:t>Ionization current density up to 0.15 mA/cm</a:t>
            </a:r>
            <a:endParaRPr lang="en-US" sz="2400" spc="-1" strike="noStrike">
              <a:solidFill>
                <a:srgbClr val="000000"/>
              </a:solidFill>
              <a:uFill>
                <a:solidFill>
                  <a:srgbClr val="ffffff"/>
                </a:solidFill>
              </a:uFill>
              <a:latin typeface="Gill Sans"/>
            </a:endParaRPr>
          </a:p>
          <a:p>
            <a:pPr lvl="1" marL="685800" indent="-285480">
              <a:lnSpc>
                <a:spcPct val="100000"/>
              </a:lnSpc>
              <a:buClr>
                <a:srgbClr val="d99694"/>
              </a:buClr>
              <a:buFont typeface="Arial"/>
              <a:buChar char="–"/>
            </a:pPr>
            <a:r>
              <a:rPr lang="en-US" sz="1400" spc="-1" strike="noStrike">
                <a:solidFill>
                  <a:srgbClr val="000000"/>
                </a:solidFill>
                <a:uFill>
                  <a:solidFill>
                    <a:srgbClr val="ffffff"/>
                  </a:solidFill>
                </a:uFill>
                <a:latin typeface="Gill Sans"/>
                <a:ea typeface="ＭＳ Ｐゴシック"/>
              </a:rPr>
              <a:t>Ionization current per wire up to 10 mA </a:t>
            </a:r>
            <a:endParaRPr lang="en-US" sz="2400" spc="-1" strike="noStrike">
              <a:solidFill>
                <a:srgbClr val="000000"/>
              </a:solidFill>
              <a:uFill>
                <a:solidFill>
                  <a:srgbClr val="ffffff"/>
                </a:solidFill>
              </a:uFill>
              <a:latin typeface="Gill Sans"/>
            </a:endParaRPr>
          </a:p>
          <a:p>
            <a:pPr lvl="1" marL="685800" indent="-285480">
              <a:lnSpc>
                <a:spcPct val="100000"/>
              </a:lnSpc>
              <a:buClr>
                <a:srgbClr val="d99694"/>
              </a:buClr>
              <a:buFont typeface="Arial"/>
              <a:buChar char="–"/>
            </a:pPr>
            <a:r>
              <a:rPr lang="en-US" sz="1400" spc="-1" strike="noStrike">
                <a:solidFill>
                  <a:srgbClr val="000000"/>
                </a:solidFill>
                <a:uFill>
                  <a:solidFill>
                    <a:srgbClr val="ffffff"/>
                  </a:solidFill>
                </a:uFill>
                <a:latin typeface="Gill Sans"/>
                <a:ea typeface="ＭＳ Ｐゴシック"/>
              </a:rPr>
              <a:t>Power dissipated by ionization current:  per straw ~15 mW/straw, ~5 kW in detector volume</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b="1" lang="en-US" sz="1600" spc="-1" strike="noStrike">
                <a:solidFill>
                  <a:srgbClr val="000000"/>
                </a:solidFill>
                <a:uFill>
                  <a:solidFill>
                    <a:srgbClr val="ffffff"/>
                  </a:solidFill>
                </a:uFill>
                <a:latin typeface="Gill Sans"/>
                <a:ea typeface="ＭＳ Ｐゴシック"/>
              </a:rPr>
              <a:t>Short bunch crossing interval</a:t>
            </a:r>
            <a:r>
              <a:rPr lang="en-US" sz="1600" spc="-1" strike="noStrike">
                <a:solidFill>
                  <a:srgbClr val="000000"/>
                </a:solidFill>
                <a:uFill>
                  <a:solidFill>
                    <a:srgbClr val="ffffff"/>
                  </a:solidFill>
                </a:uFill>
                <a:latin typeface="Gill Sans"/>
                <a:ea typeface="ＭＳ Ｐゴシック"/>
              </a:rPr>
              <a:t>: 25 ns</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b="1" lang="en-US" sz="1600" spc="-1" strike="noStrike">
                <a:solidFill>
                  <a:srgbClr val="000000"/>
                </a:solidFill>
                <a:uFill>
                  <a:solidFill>
                    <a:srgbClr val="ffffff"/>
                  </a:solidFill>
                </a:uFill>
                <a:latin typeface="Gill Sans"/>
                <a:ea typeface="ＭＳ Ｐゴシック"/>
              </a:rPr>
              <a:t>High spatial resolution, good pattern recognition</a:t>
            </a:r>
            <a:endParaRPr lang="en-US" sz="3200" spc="-1" strike="noStrike">
              <a:solidFill>
                <a:srgbClr val="000000"/>
              </a:solidFill>
              <a:uFill>
                <a:solidFill>
                  <a:srgbClr val="ffffff"/>
                </a:solidFill>
              </a:uFill>
              <a:latin typeface="Gill Sans"/>
            </a:endParaRPr>
          </a:p>
          <a:p>
            <a:pPr lvl="1" marL="743040" indent="-285480">
              <a:lnSpc>
                <a:spcPct val="100000"/>
              </a:lnSpc>
              <a:buClr>
                <a:srgbClr val="d99694"/>
              </a:buClr>
              <a:buFont typeface="Arial"/>
              <a:buChar char="–"/>
            </a:pPr>
            <a:r>
              <a:rPr lang="en-US" sz="1400" spc="-1" strike="noStrike">
                <a:solidFill>
                  <a:srgbClr val="000000"/>
                </a:solidFill>
                <a:uFill>
                  <a:solidFill>
                    <a:srgbClr val="ffffff"/>
                  </a:solidFill>
                </a:uFill>
                <a:latin typeface="Gill Sans"/>
                <a:ea typeface="ＭＳ Ｐゴシック"/>
              </a:rPr>
              <a:t>Need many points/measurement</a:t>
            </a:r>
            <a:endParaRPr lang="en-US" sz="2400" spc="-1" strike="noStrike">
              <a:solidFill>
                <a:srgbClr val="000000"/>
              </a:solidFill>
              <a:uFill>
                <a:solidFill>
                  <a:srgbClr val="ffffff"/>
                </a:solidFill>
              </a:uFill>
              <a:latin typeface="Gill Sans"/>
            </a:endParaRPr>
          </a:p>
          <a:p>
            <a:pPr lvl="1" marL="743040" indent="-285480">
              <a:lnSpc>
                <a:spcPct val="100000"/>
              </a:lnSpc>
              <a:buClr>
                <a:srgbClr val="d99694"/>
              </a:buClr>
              <a:buFont typeface="Arial"/>
              <a:buChar char="–"/>
            </a:pPr>
            <a:r>
              <a:rPr lang="en-US" sz="1400" spc="-1" strike="noStrike">
                <a:solidFill>
                  <a:srgbClr val="000000"/>
                </a:solidFill>
                <a:uFill>
                  <a:solidFill>
                    <a:srgbClr val="ffffff"/>
                  </a:solidFill>
                </a:uFill>
                <a:latin typeface="Gill Sans"/>
                <a:ea typeface="ＭＳ Ｐゴシック"/>
              </a:rPr>
              <a:t>Fast gas</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b="1" lang="en-US" sz="1600" spc="-1" strike="noStrike">
                <a:solidFill>
                  <a:srgbClr val="000000"/>
                </a:solidFill>
                <a:uFill>
                  <a:solidFill>
                    <a:srgbClr val="ffffff"/>
                  </a:solidFill>
                </a:uFill>
                <a:latin typeface="Gill Sans"/>
                <a:ea typeface="ＭＳ Ｐゴシック"/>
              </a:rPr>
              <a:t>Radiation environment</a:t>
            </a:r>
            <a:r>
              <a:rPr lang="en-US" sz="1600" spc="-1" strike="noStrike">
                <a:solidFill>
                  <a:srgbClr val="000000"/>
                </a:solidFill>
                <a:uFill>
                  <a:solidFill>
                    <a:srgbClr val="ffffff"/>
                  </a:solidFill>
                </a:uFill>
                <a:latin typeface="Gill Sans"/>
                <a:ea typeface="ＭＳ Ｐゴシック"/>
              </a:rPr>
              <a:t>:  ~10 MRad (charged)  and 10</a:t>
            </a:r>
            <a:r>
              <a:rPr lang="en-US" sz="1600" spc="-1" strike="noStrike" baseline="30000">
                <a:solidFill>
                  <a:srgbClr val="000000"/>
                </a:solidFill>
                <a:uFill>
                  <a:solidFill>
                    <a:srgbClr val="ffffff"/>
                  </a:solidFill>
                </a:uFill>
                <a:latin typeface="Gill Sans"/>
                <a:ea typeface="ＭＳ Ｐゴシック"/>
              </a:rPr>
              <a:t>14</a:t>
            </a:r>
            <a:r>
              <a:rPr lang="en-US" sz="1600" spc="-1" strike="noStrike">
                <a:solidFill>
                  <a:srgbClr val="000000"/>
                </a:solidFill>
                <a:uFill>
                  <a:solidFill>
                    <a:srgbClr val="ffffff"/>
                  </a:solidFill>
                </a:uFill>
                <a:latin typeface="Gill Sans"/>
                <a:ea typeface="ＭＳ Ｐゴシック"/>
              </a:rPr>
              <a:t> n/cm</a:t>
            </a:r>
            <a:r>
              <a:rPr lang="en-US" sz="1600" spc="-1" strike="noStrike" baseline="30000">
                <a:solidFill>
                  <a:srgbClr val="000000"/>
                </a:solidFill>
                <a:uFill>
                  <a:solidFill>
                    <a:srgbClr val="ffffff"/>
                  </a:solidFill>
                </a:uFill>
                <a:latin typeface="Gill Sans"/>
                <a:ea typeface="ＭＳ Ｐゴシック"/>
              </a:rPr>
              <a:t>2</a:t>
            </a:r>
            <a:r>
              <a:rPr lang="en-US" sz="1600" spc="-1" strike="noStrike">
                <a:solidFill>
                  <a:srgbClr val="000000"/>
                </a:solidFill>
                <a:uFill>
                  <a:solidFill>
                    <a:srgbClr val="ffffff"/>
                  </a:solidFill>
                </a:uFill>
                <a:latin typeface="Gill Sans"/>
                <a:ea typeface="ＭＳ Ｐゴシック"/>
              </a:rPr>
              <a:t> year (neutrons)</a:t>
            </a:r>
            <a:endParaRPr lang="en-US" sz="3200" spc="-1" strike="noStrike">
              <a:solidFill>
                <a:srgbClr val="000000"/>
              </a:solidFill>
              <a:uFill>
                <a:solidFill>
                  <a:srgbClr val="ffffff"/>
                </a:solidFill>
              </a:uFill>
              <a:latin typeface="Gill Sans"/>
            </a:endParaRPr>
          </a:p>
          <a:p>
            <a:pPr lvl="1" marL="571680" indent="-171000">
              <a:lnSpc>
                <a:spcPct val="100000"/>
              </a:lnSpc>
              <a:buClr>
                <a:srgbClr val="d99694"/>
              </a:buClr>
              <a:buFont typeface="Arial"/>
              <a:buChar char="–"/>
            </a:pPr>
            <a:r>
              <a:rPr lang="en-US" sz="1400" spc="-1" strike="noStrike">
                <a:solidFill>
                  <a:srgbClr val="000000"/>
                </a:solidFill>
                <a:uFill>
                  <a:solidFill>
                    <a:srgbClr val="ffffff"/>
                  </a:solidFill>
                </a:uFill>
                <a:latin typeface="Gill Sans"/>
                <a:ea typeface="ＭＳ Ｐゴシック"/>
              </a:rPr>
              <a:t>Radiation resistant to 10 C/cm in 10 years</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b="1" lang="en-US" sz="1600" spc="-1" strike="noStrike">
                <a:solidFill>
                  <a:srgbClr val="000000"/>
                </a:solidFill>
                <a:uFill>
                  <a:solidFill>
                    <a:srgbClr val="ffffff"/>
                  </a:solidFill>
                </a:uFill>
                <a:latin typeface="Gill Sans"/>
                <a:ea typeface="ＭＳ Ｐゴシック"/>
              </a:rPr>
              <a:t>Minimum amount of material </a:t>
            </a:r>
            <a:r>
              <a:rPr lang="en-US" sz="1600" spc="-1" strike="noStrike">
                <a:solidFill>
                  <a:srgbClr val="000000"/>
                </a:solidFill>
                <a:uFill>
                  <a:solidFill>
                    <a:srgbClr val="ffffff"/>
                  </a:solidFill>
                </a:uFill>
                <a:latin typeface="Gill Sans"/>
                <a:ea typeface="ＭＳ Ｐゴシック"/>
              </a:rPr>
              <a:t>(10% Radiation length)</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b="1" lang="en-US" sz="1600" spc="-1" strike="noStrike">
                <a:solidFill>
                  <a:srgbClr val="000000"/>
                </a:solidFill>
                <a:uFill>
                  <a:solidFill>
                    <a:srgbClr val="ffffff"/>
                  </a:solidFill>
                </a:uFill>
                <a:latin typeface="Gill Sans"/>
                <a:ea typeface="ＭＳ Ｐゴシック"/>
              </a:rPr>
              <a:t>Extremely  precise, robust yet light mechanical structure</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b="1" lang="en-US" sz="1600" spc="-1" strike="noStrike">
                <a:solidFill>
                  <a:srgbClr val="000000"/>
                </a:solidFill>
                <a:uFill>
                  <a:solidFill>
                    <a:srgbClr val="ffffff"/>
                  </a:solidFill>
                </a:uFill>
                <a:latin typeface="Gill Sans"/>
                <a:ea typeface="ＭＳ Ｐゴシック"/>
              </a:rPr>
              <a:t>Stable Temperature environment</a:t>
            </a:r>
            <a:r>
              <a:rPr lang="en-US" sz="1600" spc="-1" strike="noStrike">
                <a:solidFill>
                  <a:srgbClr val="000000"/>
                </a:solidFill>
                <a:uFill>
                  <a:solidFill>
                    <a:srgbClr val="ffffff"/>
                  </a:solidFill>
                </a:uFill>
                <a:latin typeface="Gill Sans"/>
                <a:ea typeface="ＭＳ Ｐゴシック"/>
              </a:rPr>
              <a:t>: cooling</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b="1" lang="en-US" sz="1600" spc="-1" strike="noStrike">
                <a:solidFill>
                  <a:srgbClr val="000000"/>
                </a:solidFill>
                <a:uFill>
                  <a:solidFill>
                    <a:srgbClr val="ffffff"/>
                  </a:solidFill>
                </a:uFill>
                <a:latin typeface="Gill Sans"/>
                <a:ea typeface="ＭＳ Ｐゴシック"/>
              </a:rPr>
              <a:t>Very limited accessibility</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123"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 Capeans</a:t>
            </a:r>
            <a:endParaRPr lang="en-US" sz="1400" spc="-1" strike="noStrike">
              <a:solidFill>
                <a:srgbClr val="000000"/>
              </a:solidFill>
              <a:uFill>
                <a:solidFill>
                  <a:srgbClr val="ffffff"/>
                </a:solidFill>
              </a:uFill>
              <a:latin typeface="Times New Roman"/>
            </a:endParaRPr>
          </a:p>
        </p:txBody>
      </p:sp>
      <p:sp>
        <p:nvSpPr>
          <p:cNvPr id="1124" name="TextShape 4"/>
          <p:cNvSpPr txBox="1"/>
          <p:nvPr/>
        </p:nvSpPr>
        <p:spPr>
          <a:xfrm>
            <a:off x="6553080" y="6520320"/>
            <a:ext cx="2133360" cy="364680"/>
          </a:xfrm>
          <a:prstGeom prst="rect">
            <a:avLst/>
          </a:prstGeom>
          <a:noFill/>
          <a:ln>
            <a:noFill/>
          </a:ln>
        </p:spPr>
        <p:txBody>
          <a:bodyPr anchor="ctr"/>
          <a:p>
            <a:pPr algn="r">
              <a:lnSpc>
                <a:spcPct val="100000"/>
              </a:lnSpc>
            </a:pPr>
            <a:fld id="{E8C0AFD3-61C2-49CA-9C94-43EF344D7F8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7"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Particle Physics Tools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518" name="TextShape 2"/>
          <p:cNvSpPr txBox="1"/>
          <p:nvPr/>
        </p:nvSpPr>
        <p:spPr>
          <a:xfrm>
            <a:off x="1115640" y="2054160"/>
            <a:ext cx="6994800" cy="3993840"/>
          </a:xfrm>
          <a:prstGeom prst="rect">
            <a:avLst/>
          </a:prstGeom>
          <a:noFill/>
          <a:ln>
            <a:noFill/>
          </a:ln>
        </p:spPr>
        <p:txBody>
          <a:bodyPr/>
          <a:p>
            <a:pPr marL="457200" indent="-456840">
              <a:lnSpc>
                <a:spcPct val="100000"/>
              </a:lnSpc>
              <a:buClr>
                <a:srgbClr val="000000"/>
              </a:buClr>
              <a:buFont typeface="Arial"/>
              <a:buChar char="•"/>
            </a:pPr>
            <a:r>
              <a:rPr b="1" lang="en-US" sz="2000" spc="-1" strike="noStrike">
                <a:solidFill>
                  <a:srgbClr val="000000"/>
                </a:solidFill>
                <a:uFill>
                  <a:solidFill>
                    <a:srgbClr val="ffffff"/>
                  </a:solidFill>
                </a:uFill>
                <a:latin typeface="Gill Sans"/>
              </a:rPr>
              <a:t>Accelerators</a:t>
            </a:r>
            <a:endParaRPr lang="en-US" sz="3200" spc="-1" strike="noStrike">
              <a:solidFill>
                <a:srgbClr val="000000"/>
              </a:solidFill>
              <a:uFill>
                <a:solidFill>
                  <a:srgbClr val="ffffff"/>
                </a:solidFill>
              </a:uFill>
              <a:latin typeface="Gill Sans"/>
            </a:endParaRPr>
          </a:p>
          <a:p>
            <a:pPr lvl="1" marL="914400" indent="-456840">
              <a:lnSpc>
                <a:spcPct val="100000"/>
              </a:lnSpc>
              <a:buClr>
                <a:srgbClr val="000000"/>
              </a:buClr>
              <a:buFont typeface="Wingdings" charset="2"/>
              <a:buChar char=""/>
            </a:pPr>
            <a:r>
              <a:rPr lang="en-US" sz="1800" spc="-1" strike="noStrike">
                <a:solidFill>
                  <a:srgbClr val="000000"/>
                </a:solidFill>
                <a:uFill>
                  <a:solidFill>
                    <a:srgbClr val="ffffff"/>
                  </a:solidFill>
                </a:uFill>
                <a:latin typeface="Gill Sans"/>
              </a:rPr>
              <a:t>Luminosity, energy…</a:t>
            </a:r>
            <a:endParaRPr lang="en-US" sz="2400" spc="-1" strike="noStrike">
              <a:solidFill>
                <a:srgbClr val="000000"/>
              </a:solidFill>
              <a:uFill>
                <a:solidFill>
                  <a:srgbClr val="ffffff"/>
                </a:solidFill>
              </a:uFill>
              <a:latin typeface="Gill Sans"/>
            </a:endParaRPr>
          </a:p>
          <a:p>
            <a:pPr marL="457200" indent="-456840">
              <a:lnSpc>
                <a:spcPct val="100000"/>
              </a:lnSpc>
              <a:buClr>
                <a:srgbClr val="000000"/>
              </a:buClr>
              <a:buFont typeface="Arial"/>
              <a:buChar char="•"/>
            </a:pPr>
            <a:r>
              <a:rPr b="1" lang="en-US" sz="2000" spc="-1" strike="noStrike">
                <a:solidFill>
                  <a:srgbClr val="000000"/>
                </a:solidFill>
                <a:uFill>
                  <a:solidFill>
                    <a:srgbClr val="ffffff"/>
                  </a:solidFill>
                </a:uFill>
                <a:latin typeface="Gill Sans"/>
              </a:rPr>
              <a:t>Detectors</a:t>
            </a:r>
            <a:endParaRPr lang="en-US" sz="3200" spc="-1" strike="noStrike">
              <a:solidFill>
                <a:srgbClr val="000000"/>
              </a:solidFill>
              <a:uFill>
                <a:solidFill>
                  <a:srgbClr val="ffffff"/>
                </a:solidFill>
              </a:uFill>
              <a:latin typeface="Gill Sans"/>
            </a:endParaRPr>
          </a:p>
          <a:p>
            <a:pPr lvl="1" marL="914400" indent="-456840">
              <a:lnSpc>
                <a:spcPct val="100000"/>
              </a:lnSpc>
              <a:buClr>
                <a:srgbClr val="000000"/>
              </a:buClr>
              <a:buFont typeface="Wingdings" charset="2"/>
              <a:buChar char=""/>
            </a:pPr>
            <a:r>
              <a:rPr lang="en-US" sz="1800" spc="-1" strike="noStrike">
                <a:solidFill>
                  <a:srgbClr val="000000"/>
                </a:solidFill>
                <a:uFill>
                  <a:solidFill>
                    <a:srgbClr val="ffffff"/>
                  </a:solidFill>
                </a:uFill>
                <a:latin typeface="Gill Sans"/>
              </a:rPr>
              <a:t>Efficiency, granularity, resolution…</a:t>
            </a:r>
            <a:endParaRPr lang="en-US" sz="2400" spc="-1" strike="noStrike">
              <a:solidFill>
                <a:srgbClr val="000000"/>
              </a:solidFill>
              <a:uFill>
                <a:solidFill>
                  <a:srgbClr val="ffffff"/>
                </a:solidFill>
              </a:uFill>
              <a:latin typeface="Gill Sans"/>
            </a:endParaRPr>
          </a:p>
          <a:p>
            <a:pPr marL="457200" indent="-456840">
              <a:lnSpc>
                <a:spcPct val="100000"/>
              </a:lnSpc>
              <a:buClr>
                <a:srgbClr val="000000"/>
              </a:buClr>
              <a:buFont typeface="Arial"/>
              <a:buChar char="•"/>
            </a:pPr>
            <a:r>
              <a:rPr b="1" lang="en-US" sz="2000" spc="-1" strike="noStrike">
                <a:solidFill>
                  <a:srgbClr val="000000"/>
                </a:solidFill>
                <a:uFill>
                  <a:solidFill>
                    <a:srgbClr val="ffffff"/>
                  </a:solidFill>
                </a:uFill>
                <a:latin typeface="Gill Sans"/>
              </a:rPr>
              <a:t>Trigger/DAQ (Online)</a:t>
            </a:r>
            <a:endParaRPr lang="en-US" sz="3200" spc="-1" strike="noStrike">
              <a:solidFill>
                <a:srgbClr val="000000"/>
              </a:solidFill>
              <a:uFill>
                <a:solidFill>
                  <a:srgbClr val="ffffff"/>
                </a:solidFill>
              </a:uFill>
              <a:latin typeface="Gill Sans"/>
            </a:endParaRPr>
          </a:p>
          <a:p>
            <a:pPr lvl="1" marL="914400" indent="-456840">
              <a:lnSpc>
                <a:spcPct val="100000"/>
              </a:lnSpc>
              <a:buClr>
                <a:srgbClr val="000000"/>
              </a:buClr>
              <a:buFont typeface="Wingdings" charset="2"/>
              <a:buChar char=""/>
            </a:pPr>
            <a:r>
              <a:rPr lang="en-US" sz="1800" spc="-1" strike="noStrike">
                <a:solidFill>
                  <a:srgbClr val="000000"/>
                </a:solidFill>
                <a:uFill>
                  <a:solidFill>
                    <a:srgbClr val="ffffff"/>
                  </a:solidFill>
                </a:uFill>
                <a:latin typeface="Gill Sans"/>
              </a:rPr>
              <a:t>Efficiency, filters, through-put…</a:t>
            </a:r>
            <a:endParaRPr lang="en-US" sz="2400" spc="-1" strike="noStrike">
              <a:solidFill>
                <a:srgbClr val="000000"/>
              </a:solidFill>
              <a:uFill>
                <a:solidFill>
                  <a:srgbClr val="ffffff"/>
                </a:solidFill>
              </a:uFill>
              <a:latin typeface="Gill Sans"/>
            </a:endParaRPr>
          </a:p>
          <a:p>
            <a:pPr marL="457200" indent="-456840">
              <a:lnSpc>
                <a:spcPct val="100000"/>
              </a:lnSpc>
              <a:buClr>
                <a:srgbClr val="000000"/>
              </a:buClr>
              <a:buFont typeface="Arial"/>
              <a:buChar char="•"/>
            </a:pPr>
            <a:r>
              <a:rPr b="1" lang="en-US" sz="2000" spc="-1" strike="noStrike">
                <a:solidFill>
                  <a:srgbClr val="000000"/>
                </a:solidFill>
                <a:uFill>
                  <a:solidFill>
                    <a:srgbClr val="ffffff"/>
                  </a:solidFill>
                </a:uFill>
                <a:latin typeface="Gill Sans"/>
              </a:rPr>
              <a:t>Data Analysis (Offline)</a:t>
            </a:r>
            <a:endParaRPr lang="en-US" sz="3200" spc="-1" strike="noStrike">
              <a:solidFill>
                <a:srgbClr val="000000"/>
              </a:solidFill>
              <a:uFill>
                <a:solidFill>
                  <a:srgbClr val="ffffff"/>
                </a:solidFill>
              </a:uFill>
              <a:latin typeface="Gill Sans"/>
            </a:endParaRPr>
          </a:p>
          <a:p>
            <a:pPr lvl="1" marL="914400" indent="-456840">
              <a:lnSpc>
                <a:spcPct val="100000"/>
              </a:lnSpc>
              <a:buClr>
                <a:srgbClr val="000000"/>
              </a:buClr>
              <a:buFont typeface="Wingdings" charset="2"/>
              <a:buChar char=""/>
            </a:pPr>
            <a:r>
              <a:rPr lang="en-US" sz="1800" spc="-1" strike="noStrike">
                <a:solidFill>
                  <a:srgbClr val="000000"/>
                </a:solidFill>
                <a:uFill>
                  <a:solidFill>
                    <a:srgbClr val="ffffff"/>
                  </a:solidFill>
                </a:uFill>
                <a:latin typeface="Gill Sans"/>
              </a:rPr>
              <a:t>Large scale computing, physics results…</a:t>
            </a:r>
            <a:endParaRPr lang="en-US" sz="2400" spc="-1" strike="noStrike">
              <a:solidFill>
                <a:srgbClr val="000000"/>
              </a:solidFill>
              <a:uFill>
                <a:solidFill>
                  <a:srgbClr val="ffffff"/>
                </a:solidFill>
              </a:uFill>
              <a:latin typeface="Gill Sans"/>
            </a:endParaRPr>
          </a:p>
        </p:txBody>
      </p:sp>
      <p:sp>
        <p:nvSpPr>
          <p:cNvPr id="519"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20" name="CustomShape 4"/>
          <p:cNvSpPr/>
          <p:nvPr/>
        </p:nvSpPr>
        <p:spPr>
          <a:xfrm flipH="1">
            <a:off x="5526720" y="2997000"/>
            <a:ext cx="2052720" cy="1223640"/>
          </a:xfrm>
          <a:prstGeom prst="rightArrow">
            <a:avLst>
              <a:gd name="adj1" fmla="val 50000"/>
              <a:gd name="adj2" fmla="val 50000"/>
            </a:avLst>
          </a:prstGeom>
          <a:solidFill>
            <a:srgbClr val="c0504d"/>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21"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22" name="TextShape 6"/>
          <p:cNvSpPr txBox="1"/>
          <p:nvPr/>
        </p:nvSpPr>
        <p:spPr>
          <a:xfrm>
            <a:off x="6553080" y="6520320"/>
            <a:ext cx="2133360" cy="364680"/>
          </a:xfrm>
          <a:prstGeom prst="rect">
            <a:avLst/>
          </a:prstGeom>
          <a:noFill/>
          <a:ln>
            <a:noFill/>
          </a:ln>
        </p:spPr>
        <p:txBody>
          <a:bodyPr anchor="ctr"/>
          <a:p>
            <a:pPr algn="r">
              <a:lnSpc>
                <a:spcPct val="100000"/>
              </a:lnSpc>
            </a:pPr>
            <a:fld id="{2D66A4F2-758F-411F-9515-043EA56775D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25" name="TextShape 1"/>
          <p:cNvSpPr txBox="1"/>
          <p:nvPr/>
        </p:nvSpPr>
        <p:spPr>
          <a:xfrm>
            <a:off x="179640" y="27468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Transition Radiation Tracker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126" name="TextShape 2"/>
          <p:cNvSpPr txBox="1"/>
          <p:nvPr/>
        </p:nvSpPr>
        <p:spPr>
          <a:xfrm>
            <a:off x="457200" y="1556640"/>
            <a:ext cx="8229240" cy="4824000"/>
          </a:xfrm>
          <a:prstGeom prst="rect">
            <a:avLst/>
          </a:prstGeom>
          <a:noFill/>
          <a:ln>
            <a:noFill/>
          </a:ln>
        </p:spPr>
        <p:txBody>
          <a:bodyPr/>
          <a:p>
            <a:pPr marL="342720" indent="-342360">
              <a:lnSpc>
                <a:spcPct val="100000"/>
              </a:lnSpc>
              <a:buClr>
                <a:srgbClr val="d99694"/>
              </a:buClr>
              <a:buFont typeface="Arial"/>
              <a:buChar char="•"/>
            </a:pPr>
            <a:r>
              <a:rPr lang="en-US" sz="3100" spc="-1" strike="noStrike">
                <a:solidFill>
                  <a:srgbClr val="000000"/>
                </a:solidFill>
                <a:uFill>
                  <a:solidFill>
                    <a:srgbClr val="ffffff"/>
                  </a:solidFill>
                </a:uFill>
                <a:latin typeface="Gill Sans MT"/>
              </a:rPr>
              <a:t>TRT is an array of small diameter drift tubes</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lang="en-US" sz="3100" spc="-1" strike="noStrike">
                <a:solidFill>
                  <a:srgbClr val="000000"/>
                </a:solidFill>
                <a:uFill>
                  <a:solidFill>
                    <a:srgbClr val="ffffff"/>
                  </a:solidFill>
                </a:uFill>
                <a:latin typeface="Gill Sans MT"/>
              </a:rPr>
              <a:t>350 000 read-out channels</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lang="en-US" sz="3100" spc="-1" strike="noStrike">
                <a:solidFill>
                  <a:srgbClr val="000000"/>
                </a:solidFill>
                <a:uFill>
                  <a:solidFill>
                    <a:srgbClr val="ffffff"/>
                  </a:solidFill>
                </a:uFill>
                <a:latin typeface="Gill Sans MT"/>
              </a:rPr>
              <a:t>Volume 12 m</a:t>
            </a:r>
            <a:r>
              <a:rPr lang="en-US" sz="3100" spc="-1" strike="noStrike" baseline="30000">
                <a:solidFill>
                  <a:srgbClr val="000000"/>
                </a:solidFill>
                <a:uFill>
                  <a:solidFill>
                    <a:srgbClr val="ffffff"/>
                  </a:solidFill>
                </a:uFill>
                <a:latin typeface="Gill Sans MT"/>
              </a:rPr>
              <a:t>3</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lang="en-US" sz="3100" spc="-1" strike="noStrike">
                <a:solidFill>
                  <a:srgbClr val="000000"/>
                </a:solidFill>
                <a:uFill>
                  <a:solidFill>
                    <a:srgbClr val="ffffff"/>
                  </a:solidFill>
                </a:uFill>
                <a:latin typeface="Gill Sans MT"/>
              </a:rPr>
              <a:t>Basic detector element: reinforced Kapton </a:t>
            </a:r>
            <a:r>
              <a:rPr b="1" lang="en-US" sz="3100" spc="-1" strike="noStrike">
                <a:solidFill>
                  <a:srgbClr val="000000"/>
                </a:solidFill>
                <a:uFill>
                  <a:solidFill>
                    <a:srgbClr val="ffffff"/>
                  </a:solidFill>
                </a:uFill>
                <a:latin typeface="Gill Sans MT"/>
              </a:rPr>
              <a:t>straw tube with 4mm diameter with a 0.03 mm diameter gold-plated tungsten wire in the center</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lang="en-US" sz="3100" spc="-1" strike="noStrike">
                <a:solidFill>
                  <a:srgbClr val="000000"/>
                </a:solidFill>
                <a:uFill>
                  <a:solidFill>
                    <a:srgbClr val="ffffff"/>
                  </a:solidFill>
                </a:uFill>
                <a:latin typeface="Gill Sans MT"/>
              </a:rPr>
              <a:t>50 000 straws in Barrel, each straw 144 cm long, ends of straws are read out separately</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lang="en-US" sz="3100" spc="-1" strike="noStrike">
                <a:solidFill>
                  <a:srgbClr val="000000"/>
                </a:solidFill>
                <a:uFill>
                  <a:solidFill>
                    <a:srgbClr val="ffffff"/>
                  </a:solidFill>
                </a:uFill>
                <a:latin typeface="Gill Sans MT"/>
              </a:rPr>
              <a:t>250 000 straws in both endcaps, each straw 39 cm long</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lang="en-US" sz="3100" spc="-1" strike="noStrike">
                <a:solidFill>
                  <a:srgbClr val="000000"/>
                </a:solidFill>
                <a:uFill>
                  <a:solidFill>
                    <a:srgbClr val="ffffff"/>
                  </a:solidFill>
                </a:uFill>
                <a:latin typeface="Gill Sans MT"/>
              </a:rPr>
              <a:t>Precision measurement of ~ 0.16 mm </a:t>
            </a:r>
            <a:r>
              <a:rPr lang="en-US" sz="2200" spc="-1" strike="noStrike">
                <a:solidFill>
                  <a:srgbClr val="000000"/>
                </a:solidFill>
                <a:uFill>
                  <a:solidFill>
                    <a:srgbClr val="ffffff"/>
                  </a:solidFill>
                </a:uFill>
                <a:latin typeface="Gill Sans MT"/>
              </a:rPr>
              <a:t>(worse than Si-det, but large nb hits/track (~30) and long lever-arm)</a:t>
            </a:r>
            <a:endParaRPr lang="en-US" sz="3200" spc="-1" strike="noStrike">
              <a:solidFill>
                <a:srgbClr val="000000"/>
              </a:solidFill>
              <a:uFill>
                <a:solidFill>
                  <a:srgbClr val="ffffff"/>
                </a:solidFill>
              </a:uFill>
              <a:latin typeface="Gill Sans"/>
            </a:endParaRPr>
          </a:p>
          <a:p>
            <a:pPr marL="342720" indent="-342360">
              <a:lnSpc>
                <a:spcPct val="100000"/>
              </a:lnSpc>
              <a:buClr>
                <a:srgbClr val="d99694"/>
              </a:buClr>
              <a:buFont typeface="Arial"/>
              <a:buChar char="•"/>
            </a:pPr>
            <a:r>
              <a:rPr lang="en-US" sz="3100" spc="-1" strike="noStrike">
                <a:solidFill>
                  <a:srgbClr val="800000"/>
                </a:solidFill>
                <a:uFill>
                  <a:solidFill>
                    <a:srgbClr val="ffffff"/>
                  </a:solidFill>
                </a:uFill>
                <a:latin typeface="Gill Sans MT"/>
              </a:rPr>
              <a:t>Transition radiation: TRT provides additional information on the particle type that flew through the detector, i.e. if it is an electron or pion</a:t>
            </a:r>
            <a:endParaRPr lang="en-US" sz="3200" spc="-1" strike="noStrike">
              <a:solidFill>
                <a:srgbClr val="000000"/>
              </a:solidFill>
              <a:uFill>
                <a:solidFill>
                  <a:srgbClr val="ffffff"/>
                </a:solidFill>
              </a:uFill>
              <a:latin typeface="Gill Sans"/>
            </a:endParaRPr>
          </a:p>
          <a:p>
            <a:pPr lvl="1" marL="743040" indent="-285480">
              <a:lnSpc>
                <a:spcPct val="100000"/>
              </a:lnSpc>
              <a:buClr>
                <a:srgbClr val="d99694"/>
              </a:buClr>
              <a:buFont typeface="Arial"/>
              <a:buChar char="–"/>
            </a:pPr>
            <a:r>
              <a:rPr lang="en-US" sz="2700" spc="-1" strike="noStrike">
                <a:solidFill>
                  <a:srgbClr val="800000"/>
                </a:solidFill>
                <a:uFill>
                  <a:solidFill>
                    <a:srgbClr val="ffffff"/>
                  </a:solidFill>
                </a:uFill>
                <a:latin typeface="Gill Sans MT"/>
              </a:rPr>
              <a:t>Straws are embedded in polymer foil/foam to create transition radiation, which may be emitted by highly relativistic charged particles as they traverse a material boundary </a:t>
            </a:r>
            <a:endParaRPr lang="en-US" sz="24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127"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 Capeans</a:t>
            </a:r>
            <a:endParaRPr lang="en-US" sz="1400" spc="-1" strike="noStrike">
              <a:solidFill>
                <a:srgbClr val="000000"/>
              </a:solidFill>
              <a:uFill>
                <a:solidFill>
                  <a:srgbClr val="ffffff"/>
                </a:solidFill>
              </a:uFill>
              <a:latin typeface="Times New Roman"/>
            </a:endParaRPr>
          </a:p>
        </p:txBody>
      </p:sp>
      <p:sp>
        <p:nvSpPr>
          <p:cNvPr id="1128" name="TextShape 4"/>
          <p:cNvSpPr txBox="1"/>
          <p:nvPr/>
        </p:nvSpPr>
        <p:spPr>
          <a:xfrm>
            <a:off x="6553080" y="6520320"/>
            <a:ext cx="2133360" cy="364680"/>
          </a:xfrm>
          <a:prstGeom prst="rect">
            <a:avLst/>
          </a:prstGeom>
          <a:noFill/>
          <a:ln>
            <a:noFill/>
          </a:ln>
        </p:spPr>
        <p:txBody>
          <a:bodyPr anchor="ctr"/>
          <a:p>
            <a:pPr algn="r">
              <a:lnSpc>
                <a:spcPct val="100000"/>
              </a:lnSpc>
            </a:pPr>
            <a:fld id="{358A197D-C9BE-450C-B021-C73EA9C5803F}"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129" name="Picture 1028" descr=""/>
          <p:cNvPicPr/>
          <p:nvPr/>
        </p:nvPicPr>
        <p:blipFill>
          <a:blip r:embed="rId1"/>
          <a:stretch/>
        </p:blipFill>
        <p:spPr>
          <a:xfrm>
            <a:off x="1547640" y="3213000"/>
            <a:ext cx="6496560" cy="777960"/>
          </a:xfrm>
          <a:prstGeom prst="rect">
            <a:avLst/>
          </a:prstGeom>
          <a:ln>
            <a:noFill/>
          </a:ln>
        </p:spPr>
      </p:pic>
      <p:sp>
        <p:nvSpPr>
          <p:cNvPr id="1130" name="Line 5"/>
          <p:cNvSpPr/>
          <p:nvPr/>
        </p:nvSpPr>
        <p:spPr>
          <a:xfrm>
            <a:off x="4415040" y="3619440"/>
            <a:ext cx="252000" cy="0"/>
          </a:xfrm>
          <a:prstGeom prst="line">
            <a:avLst/>
          </a:prstGeom>
          <a:ln>
            <a:solidFill>
              <a:schemeClr val="accent6">
                <a:lumMod val="75000"/>
              </a:schemeClr>
            </a:solidFill>
            <a:round/>
          </a:ln>
        </p:spPr>
        <p:style>
          <a:lnRef idx="2">
            <a:schemeClr val="accent1"/>
          </a:lnRef>
          <a:fillRef idx="0">
            <a:schemeClr val="accent1"/>
          </a:fillRef>
          <a:effectRef idx="1">
            <a:schemeClr val="accent1"/>
          </a:effectRef>
          <a:fontRef idx="minor"/>
        </p:style>
      </p:sp>
      <p:sp>
        <p:nvSpPr>
          <p:cNvPr id="1131" name="Line 6"/>
          <p:cNvSpPr/>
          <p:nvPr/>
        </p:nvSpPr>
        <p:spPr>
          <a:xfrm>
            <a:off x="2615040" y="3606840"/>
            <a:ext cx="72000" cy="0"/>
          </a:xfrm>
          <a:prstGeom prst="line">
            <a:avLst/>
          </a:prstGeom>
          <a:ln>
            <a:solidFill>
              <a:schemeClr val="accent6">
                <a:lumMod val="75000"/>
              </a:schemeClr>
            </a:solidFill>
            <a:round/>
          </a:ln>
        </p:spPr>
        <p:style>
          <a:lnRef idx="2">
            <a:schemeClr val="accent1"/>
          </a:lnRef>
          <a:fillRef idx="0">
            <a:schemeClr val="accent1"/>
          </a:fillRef>
          <a:effectRef idx="1">
            <a:schemeClr val="accent1"/>
          </a:effectRef>
          <a:fontRef idx="minor"/>
        </p:style>
      </p:sp>
      <p:sp>
        <p:nvSpPr>
          <p:cNvPr id="1132" name="Line 7"/>
          <p:cNvSpPr/>
          <p:nvPr/>
        </p:nvSpPr>
        <p:spPr>
          <a:xfrm>
            <a:off x="6422760" y="3598200"/>
            <a:ext cx="72000" cy="0"/>
          </a:xfrm>
          <a:prstGeom prst="line">
            <a:avLst/>
          </a:prstGeom>
          <a:ln>
            <a:solidFill>
              <a:schemeClr val="accent6">
                <a:lumMod val="75000"/>
              </a:schemeClr>
            </a:solidFill>
            <a:round/>
          </a:ln>
        </p:spPr>
        <p:style>
          <a:lnRef idx="2">
            <a:schemeClr val="accent1"/>
          </a:lnRef>
          <a:fillRef idx="0">
            <a:schemeClr val="accent1"/>
          </a:fillRef>
          <a:effectRef idx="1">
            <a:schemeClr val="accent1"/>
          </a:effectRef>
          <a:fontRef idx="minor"/>
        </p:style>
      </p:sp>
      <p:sp>
        <p:nvSpPr>
          <p:cNvPr id="1133" name="Line 8"/>
          <p:cNvSpPr/>
          <p:nvPr/>
        </p:nvSpPr>
        <p:spPr>
          <a:xfrm>
            <a:off x="1392840" y="3604680"/>
            <a:ext cx="252000" cy="0"/>
          </a:xfrm>
          <a:prstGeom prst="line">
            <a:avLst/>
          </a:prstGeom>
          <a:ln>
            <a:solidFill>
              <a:schemeClr val="accent6">
                <a:lumMod val="75000"/>
              </a:schemeClr>
            </a:solidFill>
            <a:round/>
          </a:ln>
        </p:spPr>
        <p:style>
          <a:lnRef idx="2">
            <a:schemeClr val="accent1"/>
          </a:lnRef>
          <a:fillRef idx="0">
            <a:schemeClr val="accent1"/>
          </a:fillRef>
          <a:effectRef idx="1">
            <a:schemeClr val="accent1"/>
          </a:effectRef>
          <a:fontRef idx="minor"/>
        </p:style>
      </p:sp>
      <p:sp>
        <p:nvSpPr>
          <p:cNvPr id="1134" name="Line 9"/>
          <p:cNvSpPr/>
          <p:nvPr/>
        </p:nvSpPr>
        <p:spPr>
          <a:xfrm>
            <a:off x="7884360" y="3645000"/>
            <a:ext cx="252000" cy="0"/>
          </a:xfrm>
          <a:prstGeom prst="line">
            <a:avLst/>
          </a:prstGeom>
          <a:ln>
            <a:solidFill>
              <a:schemeClr val="accent6">
                <a:lumMod val="75000"/>
              </a:schemeClr>
            </a:solidFill>
            <a:round/>
          </a:ln>
        </p:spPr>
        <p:style>
          <a:lnRef idx="2">
            <a:schemeClr val="accent1"/>
          </a:lnRef>
          <a:fillRef idx="0">
            <a:schemeClr val="accent1"/>
          </a:fillRef>
          <a:effectRef idx="1">
            <a:schemeClr val="accent1"/>
          </a:effectRef>
          <a:fontRef idx="minor"/>
        </p:style>
      </p:sp>
      <p:sp>
        <p:nvSpPr>
          <p:cNvPr id="1135" name="Line 10"/>
          <p:cNvSpPr/>
          <p:nvPr/>
        </p:nvSpPr>
        <p:spPr>
          <a:xfrm>
            <a:off x="6876000" y="3645000"/>
            <a:ext cx="72000" cy="0"/>
          </a:xfrm>
          <a:prstGeom prst="line">
            <a:avLst/>
          </a:prstGeom>
          <a:ln>
            <a:solidFill>
              <a:schemeClr val="accent6">
                <a:lumMod val="75000"/>
              </a:schemeClr>
            </a:solidFill>
            <a:round/>
          </a:ln>
        </p:spPr>
        <p:style>
          <a:lnRef idx="2">
            <a:schemeClr val="accent1"/>
          </a:lnRef>
          <a:fillRef idx="0">
            <a:schemeClr val="accent1"/>
          </a:fillRef>
          <a:effectRef idx="1">
            <a:schemeClr val="accent1"/>
          </a:effectRef>
          <a:fontRef idx="minor"/>
        </p:style>
      </p:sp>
    </p:spTree>
  </p:cSld>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36" name="TextShape 1"/>
          <p:cNvSpPr txBox="1"/>
          <p:nvPr/>
        </p:nvSpPr>
        <p:spPr>
          <a:xfrm>
            <a:off x="467640" y="116640"/>
            <a:ext cx="8290800" cy="1142640"/>
          </a:xfrm>
          <a:prstGeom prst="rect">
            <a:avLst/>
          </a:prstGeom>
          <a:noFill/>
          <a:ln>
            <a:noFill/>
          </a:ln>
        </p:spPr>
        <p:txBody>
          <a:bodyPr anchor="ctr"/>
          <a:p>
            <a:pPr algn="ctr">
              <a:lnSpc>
                <a:spcPct val="100000"/>
              </a:lnSpc>
            </a:pPr>
            <a:r>
              <a:rPr b="1" lang="en-US" sz="4000" spc="-1" strike="noStrike">
                <a:solidFill>
                  <a:srgbClr val="c0504d"/>
                </a:solidFill>
                <a:uFill>
                  <a:solidFill>
                    <a:srgbClr val="ffffff"/>
                  </a:solidFill>
                </a:uFill>
                <a:latin typeface="AmericanTypewriter"/>
              </a:rPr>
              <a:t>• </a:t>
            </a:r>
            <a:r>
              <a:rPr b="1" lang="en-US" sz="4000" spc="-1" strike="noStrike">
                <a:solidFill>
                  <a:srgbClr val="000000"/>
                </a:solidFill>
                <a:uFill>
                  <a:solidFill>
                    <a:srgbClr val="ffffff"/>
                  </a:solidFill>
                </a:uFill>
                <a:latin typeface="Gill Sans"/>
              </a:rPr>
              <a:t>Transition Radiation </a:t>
            </a:r>
            <a:r>
              <a:rPr b="1" lang="en-US" sz="40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137" name="TextShape 2"/>
          <p:cNvSpPr txBox="1"/>
          <p:nvPr/>
        </p:nvSpPr>
        <p:spPr>
          <a:xfrm>
            <a:off x="251640" y="1268640"/>
            <a:ext cx="5688360" cy="2232000"/>
          </a:xfrm>
          <a:prstGeom prst="rect">
            <a:avLst/>
          </a:prstGeom>
          <a:noFill/>
          <a:ln>
            <a:noFill/>
          </a:ln>
        </p:spPr>
        <p:txBody>
          <a:bodyPr/>
          <a:p>
            <a:pPr marL="177840" indent="-177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TR: </a:t>
            </a:r>
            <a:r>
              <a:rPr b="1" lang="en-US" sz="1400" spc="-1" strike="noStrike">
                <a:solidFill>
                  <a:srgbClr val="000000"/>
                </a:solidFill>
                <a:uFill>
                  <a:solidFill>
                    <a:srgbClr val="ffffff"/>
                  </a:solidFill>
                </a:uFill>
                <a:latin typeface="Gill Sans"/>
              </a:rPr>
              <a:t>photon emitted </a:t>
            </a:r>
            <a:r>
              <a:rPr lang="en-US" sz="1400" spc="-1" strike="noStrike">
                <a:solidFill>
                  <a:srgbClr val="000000"/>
                </a:solidFill>
                <a:uFill>
                  <a:solidFill>
                    <a:srgbClr val="ffffff"/>
                  </a:solidFill>
                </a:uFill>
                <a:latin typeface="Gill Sans"/>
              </a:rPr>
              <a:t>by a charged particle when traversing the boundary between materials with different dielectric constants</a:t>
            </a:r>
            <a:endParaRPr lang="en-US" sz="3200" spc="-1" strike="noStrike">
              <a:solidFill>
                <a:srgbClr val="000000"/>
              </a:solidFill>
              <a:uFill>
                <a:solidFill>
                  <a:srgbClr val="ffffff"/>
                </a:solidFill>
              </a:uFill>
              <a:latin typeface="Gill Sans"/>
            </a:endParaRPr>
          </a:p>
          <a:p>
            <a:pPr marL="177840" indent="-177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This effect depends on the relativistic factor γ = </a:t>
            </a:r>
            <a:r>
              <a:rPr i="1" lang="en-US" sz="1400" spc="-1" strike="noStrike">
                <a:solidFill>
                  <a:srgbClr val="000000"/>
                </a:solidFill>
                <a:uFill>
                  <a:solidFill>
                    <a:srgbClr val="ffffff"/>
                  </a:solidFill>
                </a:uFill>
                <a:latin typeface="Gill Sans"/>
              </a:rPr>
              <a:t>E</a:t>
            </a:r>
            <a:r>
              <a:rPr lang="en-US" sz="1400" spc="-1" strike="noStrike">
                <a:solidFill>
                  <a:srgbClr val="000000"/>
                </a:solidFill>
                <a:uFill>
                  <a:solidFill>
                    <a:srgbClr val="ffffff"/>
                  </a:solidFill>
                </a:uFill>
                <a:latin typeface="Gill Sans"/>
              </a:rPr>
              <a:t>/</a:t>
            </a:r>
            <a:r>
              <a:rPr i="1" lang="en-US" sz="1400" spc="-1" strike="noStrike">
                <a:solidFill>
                  <a:srgbClr val="000000"/>
                </a:solidFill>
                <a:uFill>
                  <a:solidFill>
                    <a:srgbClr val="ffffff"/>
                  </a:solidFill>
                </a:uFill>
                <a:latin typeface="Gill Sans"/>
              </a:rPr>
              <a:t>m </a:t>
            </a:r>
            <a:r>
              <a:rPr lang="en-US" sz="1400" spc="-1" strike="noStrike">
                <a:solidFill>
                  <a:srgbClr val="000000"/>
                </a:solidFill>
                <a:uFill>
                  <a:solidFill>
                    <a:srgbClr val="ffffff"/>
                  </a:solidFill>
                </a:uFill>
                <a:latin typeface="Gill Sans"/>
              </a:rPr>
              <a:t>and is strongest for electrons, which means it can be used for particle identification </a:t>
            </a:r>
            <a:endParaRPr lang="en-US" sz="3200" spc="-1" strike="noStrike">
              <a:solidFill>
                <a:srgbClr val="000000"/>
              </a:solidFill>
              <a:uFill>
                <a:solidFill>
                  <a:srgbClr val="ffffff"/>
                </a:solidFill>
              </a:uFill>
              <a:latin typeface="Gill Sans"/>
            </a:endParaRPr>
          </a:p>
          <a:p>
            <a:pPr marL="177840" indent="-177480">
              <a:lnSpc>
                <a:spcPct val="100000"/>
              </a:lnSpc>
              <a:buClr>
                <a:srgbClr val="000000"/>
              </a:buClr>
              <a:buFont typeface="Arial"/>
              <a:buChar char="•"/>
            </a:pPr>
            <a:r>
              <a:rPr lang="en-US" sz="1400" spc="-1" strike="noStrike">
                <a:solidFill>
                  <a:srgbClr val="000000"/>
                </a:solidFill>
                <a:uFill>
                  <a:solidFill>
                    <a:srgbClr val="ffffff"/>
                  </a:solidFill>
                </a:uFill>
                <a:latin typeface="Gill Sans"/>
              </a:rPr>
              <a:t>Typical TR photon energy depositions in the TRT are 5-15 keV, while mips, such as pions, deposit ~2 keV.  The parameter used in electron identification is the number of local energy depositions on the track above a given threshold (300 eV  VS 6 keV) .</a:t>
            </a:r>
            <a:endParaRPr lang="en-US" sz="3200" spc="-1" strike="noStrike">
              <a:solidFill>
                <a:srgbClr val="000000"/>
              </a:solidFill>
              <a:uFill>
                <a:solidFill>
                  <a:srgbClr val="ffffff"/>
                </a:solidFill>
              </a:uFill>
              <a:latin typeface="Gill Sans"/>
            </a:endParaRPr>
          </a:p>
        </p:txBody>
      </p:sp>
      <p:sp>
        <p:nvSpPr>
          <p:cNvPr id="1138"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 Capeans</a:t>
            </a:r>
            <a:endParaRPr lang="en-US" sz="1400" spc="-1" strike="noStrike">
              <a:solidFill>
                <a:srgbClr val="000000"/>
              </a:solidFill>
              <a:uFill>
                <a:solidFill>
                  <a:srgbClr val="ffffff"/>
                </a:solidFill>
              </a:uFill>
              <a:latin typeface="Times New Roman"/>
            </a:endParaRPr>
          </a:p>
        </p:txBody>
      </p:sp>
      <p:sp>
        <p:nvSpPr>
          <p:cNvPr id="1139"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November 2013</a:t>
            </a:r>
            <a:endParaRPr lang="en-US" sz="1400" spc="-1" strike="noStrike">
              <a:solidFill>
                <a:srgbClr val="000000"/>
              </a:solidFill>
              <a:uFill>
                <a:solidFill>
                  <a:srgbClr val="ffffff"/>
                </a:solidFill>
              </a:uFill>
              <a:latin typeface="Times New Roman"/>
            </a:endParaRPr>
          </a:p>
        </p:txBody>
      </p:sp>
      <p:sp>
        <p:nvSpPr>
          <p:cNvPr id="1140" name="TextShape 5"/>
          <p:cNvSpPr txBox="1"/>
          <p:nvPr/>
        </p:nvSpPr>
        <p:spPr>
          <a:xfrm>
            <a:off x="6553080" y="6520320"/>
            <a:ext cx="2133360" cy="364680"/>
          </a:xfrm>
          <a:prstGeom prst="rect">
            <a:avLst/>
          </a:prstGeom>
          <a:noFill/>
          <a:ln>
            <a:noFill/>
          </a:ln>
        </p:spPr>
        <p:txBody>
          <a:bodyPr anchor="ctr"/>
          <a:p>
            <a:pPr algn="r">
              <a:lnSpc>
                <a:spcPct val="100000"/>
              </a:lnSpc>
            </a:pPr>
            <a:fld id="{72BE8B72-B21C-40C4-BB80-E8F781ABED2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141" name="CustomShape 6"/>
          <p:cNvSpPr/>
          <p:nvPr/>
        </p:nvSpPr>
        <p:spPr>
          <a:xfrm>
            <a:off x="0" y="3695760"/>
            <a:ext cx="9143640" cy="3161880"/>
          </a:xfrm>
          <a:prstGeom prst="rect">
            <a:avLst/>
          </a:prstGeom>
          <a:solidFill>
            <a:schemeClr val="tx1"/>
          </a:solidFill>
          <a:ln w="9360">
            <a:solidFill>
              <a:schemeClr val="tx1"/>
            </a:solidFill>
            <a:round/>
          </a:ln>
        </p:spPr>
        <p:style>
          <a:lnRef idx="0"/>
          <a:fillRef idx="0"/>
          <a:effectRef idx="0"/>
          <a:fontRef idx="minor"/>
        </p:style>
      </p:sp>
      <p:sp>
        <p:nvSpPr>
          <p:cNvPr id="1142" name="Line 7"/>
          <p:cNvSpPr/>
          <p:nvPr/>
        </p:nvSpPr>
        <p:spPr>
          <a:xfrm>
            <a:off x="2707920" y="4047480"/>
            <a:ext cx="1800" cy="2197800"/>
          </a:xfrm>
          <a:prstGeom prst="line">
            <a:avLst/>
          </a:prstGeom>
          <a:ln w="9360">
            <a:solidFill>
              <a:srgbClr val="ffffff"/>
            </a:solidFill>
            <a:miter/>
          </a:ln>
        </p:spPr>
        <p:style>
          <a:lnRef idx="0"/>
          <a:fillRef idx="0"/>
          <a:effectRef idx="0"/>
          <a:fontRef idx="minor"/>
        </p:style>
      </p:sp>
      <p:sp>
        <p:nvSpPr>
          <p:cNvPr id="1143" name="Line 8"/>
          <p:cNvSpPr/>
          <p:nvPr/>
        </p:nvSpPr>
        <p:spPr>
          <a:xfrm>
            <a:off x="2747520" y="4047480"/>
            <a:ext cx="1800" cy="2197800"/>
          </a:xfrm>
          <a:prstGeom prst="line">
            <a:avLst/>
          </a:prstGeom>
          <a:ln w="9360">
            <a:solidFill>
              <a:srgbClr val="ffffff"/>
            </a:solidFill>
            <a:miter/>
          </a:ln>
        </p:spPr>
        <p:style>
          <a:lnRef idx="0"/>
          <a:fillRef idx="0"/>
          <a:effectRef idx="0"/>
          <a:fontRef idx="minor"/>
        </p:style>
      </p:sp>
      <p:sp>
        <p:nvSpPr>
          <p:cNvPr id="1144" name="Line 9"/>
          <p:cNvSpPr/>
          <p:nvPr/>
        </p:nvSpPr>
        <p:spPr>
          <a:xfrm>
            <a:off x="2796120" y="4047480"/>
            <a:ext cx="1440" cy="2197800"/>
          </a:xfrm>
          <a:prstGeom prst="line">
            <a:avLst/>
          </a:prstGeom>
          <a:ln w="9360">
            <a:solidFill>
              <a:srgbClr val="ffffff"/>
            </a:solidFill>
            <a:miter/>
          </a:ln>
        </p:spPr>
        <p:style>
          <a:lnRef idx="0"/>
          <a:fillRef idx="0"/>
          <a:effectRef idx="0"/>
          <a:fontRef idx="minor"/>
        </p:style>
      </p:sp>
      <p:sp>
        <p:nvSpPr>
          <p:cNvPr id="1145" name="Line 10"/>
          <p:cNvSpPr/>
          <p:nvPr/>
        </p:nvSpPr>
        <p:spPr>
          <a:xfrm>
            <a:off x="2833920" y="4057920"/>
            <a:ext cx="1800" cy="2197800"/>
          </a:xfrm>
          <a:prstGeom prst="line">
            <a:avLst/>
          </a:prstGeom>
          <a:ln w="9360">
            <a:solidFill>
              <a:srgbClr val="ffffff"/>
            </a:solidFill>
            <a:miter/>
          </a:ln>
        </p:spPr>
        <p:style>
          <a:lnRef idx="0"/>
          <a:fillRef idx="0"/>
          <a:effectRef idx="0"/>
          <a:fontRef idx="minor"/>
        </p:style>
      </p:sp>
      <p:sp>
        <p:nvSpPr>
          <p:cNvPr id="1146" name="Line 11"/>
          <p:cNvSpPr/>
          <p:nvPr/>
        </p:nvSpPr>
        <p:spPr>
          <a:xfrm>
            <a:off x="2872080" y="4057920"/>
            <a:ext cx="1440" cy="2197800"/>
          </a:xfrm>
          <a:prstGeom prst="line">
            <a:avLst/>
          </a:prstGeom>
          <a:ln w="9360">
            <a:solidFill>
              <a:srgbClr val="ffffff"/>
            </a:solidFill>
            <a:miter/>
          </a:ln>
        </p:spPr>
        <p:style>
          <a:lnRef idx="0"/>
          <a:fillRef idx="0"/>
          <a:effectRef idx="0"/>
          <a:fontRef idx="minor"/>
        </p:style>
      </p:sp>
      <p:sp>
        <p:nvSpPr>
          <p:cNvPr id="1147" name="Line 12"/>
          <p:cNvSpPr/>
          <p:nvPr/>
        </p:nvSpPr>
        <p:spPr>
          <a:xfrm>
            <a:off x="2901240" y="4057920"/>
            <a:ext cx="1800" cy="2197800"/>
          </a:xfrm>
          <a:prstGeom prst="line">
            <a:avLst/>
          </a:prstGeom>
          <a:ln w="9360">
            <a:solidFill>
              <a:srgbClr val="ffffff"/>
            </a:solidFill>
            <a:miter/>
          </a:ln>
        </p:spPr>
        <p:style>
          <a:lnRef idx="0"/>
          <a:fillRef idx="0"/>
          <a:effectRef idx="0"/>
          <a:fontRef idx="minor"/>
        </p:style>
      </p:sp>
      <p:sp>
        <p:nvSpPr>
          <p:cNvPr id="1148" name="Line 13"/>
          <p:cNvSpPr/>
          <p:nvPr/>
        </p:nvSpPr>
        <p:spPr>
          <a:xfrm>
            <a:off x="2953080" y="4062960"/>
            <a:ext cx="1800" cy="2197800"/>
          </a:xfrm>
          <a:prstGeom prst="line">
            <a:avLst/>
          </a:prstGeom>
          <a:ln w="9360">
            <a:solidFill>
              <a:srgbClr val="ffffff"/>
            </a:solidFill>
            <a:miter/>
          </a:ln>
        </p:spPr>
        <p:style>
          <a:lnRef idx="0"/>
          <a:fillRef idx="0"/>
          <a:effectRef idx="0"/>
          <a:fontRef idx="minor"/>
        </p:style>
      </p:sp>
      <p:sp>
        <p:nvSpPr>
          <p:cNvPr id="1149" name="Line 14"/>
          <p:cNvSpPr/>
          <p:nvPr/>
        </p:nvSpPr>
        <p:spPr>
          <a:xfrm>
            <a:off x="2992680" y="4062960"/>
            <a:ext cx="1800" cy="2197800"/>
          </a:xfrm>
          <a:prstGeom prst="line">
            <a:avLst/>
          </a:prstGeom>
          <a:ln w="9360">
            <a:solidFill>
              <a:srgbClr val="ffffff"/>
            </a:solidFill>
            <a:miter/>
          </a:ln>
        </p:spPr>
        <p:style>
          <a:lnRef idx="0"/>
          <a:fillRef idx="0"/>
          <a:effectRef idx="0"/>
          <a:fontRef idx="minor"/>
        </p:style>
      </p:sp>
      <p:sp>
        <p:nvSpPr>
          <p:cNvPr id="1150" name="Line 15"/>
          <p:cNvSpPr/>
          <p:nvPr/>
        </p:nvSpPr>
        <p:spPr>
          <a:xfrm>
            <a:off x="3041280" y="4062960"/>
            <a:ext cx="1440" cy="2197800"/>
          </a:xfrm>
          <a:prstGeom prst="line">
            <a:avLst/>
          </a:prstGeom>
          <a:ln w="9360">
            <a:solidFill>
              <a:srgbClr val="ffffff"/>
            </a:solidFill>
            <a:miter/>
          </a:ln>
        </p:spPr>
        <p:style>
          <a:lnRef idx="0"/>
          <a:fillRef idx="0"/>
          <a:effectRef idx="0"/>
          <a:fontRef idx="minor"/>
        </p:style>
      </p:sp>
      <p:sp>
        <p:nvSpPr>
          <p:cNvPr id="1151" name="Line 16"/>
          <p:cNvSpPr/>
          <p:nvPr/>
        </p:nvSpPr>
        <p:spPr>
          <a:xfrm>
            <a:off x="3079080" y="4047480"/>
            <a:ext cx="1800" cy="2197800"/>
          </a:xfrm>
          <a:prstGeom prst="line">
            <a:avLst/>
          </a:prstGeom>
          <a:ln w="9360">
            <a:solidFill>
              <a:srgbClr val="ffffff"/>
            </a:solidFill>
            <a:miter/>
          </a:ln>
        </p:spPr>
        <p:style>
          <a:lnRef idx="0"/>
          <a:fillRef idx="0"/>
          <a:effectRef idx="0"/>
          <a:fontRef idx="minor"/>
        </p:style>
      </p:sp>
      <p:sp>
        <p:nvSpPr>
          <p:cNvPr id="1152" name="Line 17"/>
          <p:cNvSpPr/>
          <p:nvPr/>
        </p:nvSpPr>
        <p:spPr>
          <a:xfrm>
            <a:off x="3117240" y="4047480"/>
            <a:ext cx="1440" cy="2197800"/>
          </a:xfrm>
          <a:prstGeom prst="line">
            <a:avLst/>
          </a:prstGeom>
          <a:ln w="9360">
            <a:solidFill>
              <a:srgbClr val="ffffff"/>
            </a:solidFill>
            <a:miter/>
          </a:ln>
        </p:spPr>
        <p:style>
          <a:lnRef idx="0"/>
          <a:fillRef idx="0"/>
          <a:effectRef idx="0"/>
          <a:fontRef idx="minor"/>
        </p:style>
      </p:sp>
      <p:sp>
        <p:nvSpPr>
          <p:cNvPr id="1153" name="Line 18"/>
          <p:cNvSpPr/>
          <p:nvPr/>
        </p:nvSpPr>
        <p:spPr>
          <a:xfrm>
            <a:off x="3155040" y="4047480"/>
            <a:ext cx="1800" cy="2197800"/>
          </a:xfrm>
          <a:prstGeom prst="line">
            <a:avLst/>
          </a:prstGeom>
          <a:ln w="9360">
            <a:solidFill>
              <a:srgbClr val="ffffff"/>
            </a:solidFill>
            <a:miter/>
          </a:ln>
        </p:spPr>
        <p:style>
          <a:lnRef idx="0"/>
          <a:fillRef idx="0"/>
          <a:effectRef idx="0"/>
          <a:fontRef idx="minor"/>
        </p:style>
      </p:sp>
      <p:sp>
        <p:nvSpPr>
          <p:cNvPr id="1154" name="CustomShape 19"/>
          <p:cNvSpPr/>
          <p:nvPr/>
        </p:nvSpPr>
        <p:spPr>
          <a:xfrm>
            <a:off x="676080" y="4260240"/>
            <a:ext cx="1770840" cy="1772640"/>
          </a:xfrm>
          <a:prstGeom prst="ellipse">
            <a:avLst/>
          </a:prstGeom>
          <a:gradFill>
            <a:gsLst>
              <a:gs pos="0">
                <a:srgbClr val="8c0000"/>
              </a:gs>
              <a:gs pos="100000">
                <a:srgbClr val="4a413c"/>
              </a:gs>
            </a:gsLst>
            <a:lin ang="0"/>
          </a:gradFill>
          <a:ln w="9360">
            <a:solidFill>
              <a:srgbClr val="ff9900"/>
            </a:solidFill>
            <a:miter/>
          </a:ln>
        </p:spPr>
        <p:style>
          <a:lnRef idx="0"/>
          <a:fillRef idx="0"/>
          <a:effectRef idx="0"/>
          <a:fontRef idx="minor"/>
        </p:style>
      </p:sp>
      <p:sp>
        <p:nvSpPr>
          <p:cNvPr id="1155" name="CustomShape 20"/>
          <p:cNvSpPr/>
          <p:nvPr/>
        </p:nvSpPr>
        <p:spPr>
          <a:xfrm>
            <a:off x="1511640" y="5119920"/>
            <a:ext cx="106560" cy="105120"/>
          </a:xfrm>
          <a:prstGeom prst="ellipse">
            <a:avLst/>
          </a:prstGeom>
          <a:solidFill>
            <a:srgbClr val="ffcc00"/>
          </a:solidFill>
          <a:ln w="9360">
            <a:solidFill>
              <a:srgbClr val="ff6600"/>
            </a:solidFill>
            <a:miter/>
          </a:ln>
        </p:spPr>
        <p:style>
          <a:lnRef idx="0"/>
          <a:fillRef idx="0"/>
          <a:effectRef idx="0"/>
          <a:fontRef idx="minor"/>
        </p:style>
      </p:sp>
      <p:sp>
        <p:nvSpPr>
          <p:cNvPr id="1156" name="Line 21"/>
          <p:cNvSpPr/>
          <p:nvPr/>
        </p:nvSpPr>
        <p:spPr>
          <a:xfrm>
            <a:off x="5463360" y="4099320"/>
            <a:ext cx="1440" cy="2197800"/>
          </a:xfrm>
          <a:prstGeom prst="line">
            <a:avLst/>
          </a:prstGeom>
          <a:ln w="9360">
            <a:solidFill>
              <a:srgbClr val="ffffff"/>
            </a:solidFill>
            <a:miter/>
          </a:ln>
        </p:spPr>
        <p:style>
          <a:lnRef idx="0"/>
          <a:fillRef idx="0"/>
          <a:effectRef idx="0"/>
          <a:fontRef idx="minor"/>
        </p:style>
      </p:sp>
      <p:sp>
        <p:nvSpPr>
          <p:cNvPr id="1157" name="Line 22"/>
          <p:cNvSpPr/>
          <p:nvPr/>
        </p:nvSpPr>
        <p:spPr>
          <a:xfrm>
            <a:off x="5502960" y="4099320"/>
            <a:ext cx="1800" cy="2197800"/>
          </a:xfrm>
          <a:prstGeom prst="line">
            <a:avLst/>
          </a:prstGeom>
          <a:ln w="9360">
            <a:solidFill>
              <a:srgbClr val="ffffff"/>
            </a:solidFill>
            <a:miter/>
          </a:ln>
        </p:spPr>
        <p:style>
          <a:lnRef idx="0"/>
          <a:fillRef idx="0"/>
          <a:effectRef idx="0"/>
          <a:fontRef idx="minor"/>
        </p:style>
      </p:sp>
      <p:sp>
        <p:nvSpPr>
          <p:cNvPr id="1158" name="Line 23"/>
          <p:cNvSpPr/>
          <p:nvPr/>
        </p:nvSpPr>
        <p:spPr>
          <a:xfrm>
            <a:off x="5551200" y="4099320"/>
            <a:ext cx="1800" cy="2197800"/>
          </a:xfrm>
          <a:prstGeom prst="line">
            <a:avLst/>
          </a:prstGeom>
          <a:ln w="9360">
            <a:solidFill>
              <a:srgbClr val="ffffff"/>
            </a:solidFill>
            <a:miter/>
          </a:ln>
        </p:spPr>
        <p:style>
          <a:lnRef idx="0"/>
          <a:fillRef idx="0"/>
          <a:effectRef idx="0"/>
          <a:fontRef idx="minor"/>
        </p:style>
      </p:sp>
      <p:sp>
        <p:nvSpPr>
          <p:cNvPr id="1159" name="Line 24"/>
          <p:cNvSpPr/>
          <p:nvPr/>
        </p:nvSpPr>
        <p:spPr>
          <a:xfrm>
            <a:off x="5589360" y="4109760"/>
            <a:ext cx="1440" cy="2196000"/>
          </a:xfrm>
          <a:prstGeom prst="line">
            <a:avLst/>
          </a:prstGeom>
          <a:ln w="9360">
            <a:solidFill>
              <a:srgbClr val="ffffff"/>
            </a:solidFill>
            <a:miter/>
          </a:ln>
        </p:spPr>
        <p:style>
          <a:lnRef idx="0"/>
          <a:fillRef idx="0"/>
          <a:effectRef idx="0"/>
          <a:fontRef idx="minor"/>
        </p:style>
      </p:sp>
      <p:sp>
        <p:nvSpPr>
          <p:cNvPr id="1160" name="Line 25"/>
          <p:cNvSpPr/>
          <p:nvPr/>
        </p:nvSpPr>
        <p:spPr>
          <a:xfrm>
            <a:off x="5627160" y="4109760"/>
            <a:ext cx="1800" cy="2196000"/>
          </a:xfrm>
          <a:prstGeom prst="line">
            <a:avLst/>
          </a:prstGeom>
          <a:ln w="9360">
            <a:solidFill>
              <a:srgbClr val="ffffff"/>
            </a:solidFill>
            <a:miter/>
          </a:ln>
        </p:spPr>
        <p:style>
          <a:lnRef idx="0"/>
          <a:fillRef idx="0"/>
          <a:effectRef idx="0"/>
          <a:fontRef idx="minor"/>
        </p:style>
      </p:sp>
      <p:sp>
        <p:nvSpPr>
          <p:cNvPr id="1161" name="Line 26"/>
          <p:cNvSpPr/>
          <p:nvPr/>
        </p:nvSpPr>
        <p:spPr>
          <a:xfrm>
            <a:off x="5656680" y="4109760"/>
            <a:ext cx="1440" cy="2196000"/>
          </a:xfrm>
          <a:prstGeom prst="line">
            <a:avLst/>
          </a:prstGeom>
          <a:ln w="9360">
            <a:solidFill>
              <a:srgbClr val="ffffff"/>
            </a:solidFill>
            <a:miter/>
          </a:ln>
        </p:spPr>
        <p:style>
          <a:lnRef idx="0"/>
          <a:fillRef idx="0"/>
          <a:effectRef idx="0"/>
          <a:fontRef idx="minor"/>
        </p:style>
      </p:sp>
      <p:sp>
        <p:nvSpPr>
          <p:cNvPr id="1162" name="Line 27"/>
          <p:cNvSpPr/>
          <p:nvPr/>
        </p:nvSpPr>
        <p:spPr>
          <a:xfrm>
            <a:off x="5708520" y="4114800"/>
            <a:ext cx="1440" cy="2196000"/>
          </a:xfrm>
          <a:prstGeom prst="line">
            <a:avLst/>
          </a:prstGeom>
          <a:ln w="9360">
            <a:solidFill>
              <a:srgbClr val="ffffff"/>
            </a:solidFill>
            <a:miter/>
          </a:ln>
        </p:spPr>
        <p:style>
          <a:lnRef idx="0"/>
          <a:fillRef idx="0"/>
          <a:effectRef idx="0"/>
          <a:fontRef idx="minor"/>
        </p:style>
      </p:sp>
      <p:sp>
        <p:nvSpPr>
          <p:cNvPr id="1163" name="Line 28"/>
          <p:cNvSpPr/>
          <p:nvPr/>
        </p:nvSpPr>
        <p:spPr>
          <a:xfrm>
            <a:off x="5748120" y="4114800"/>
            <a:ext cx="1800" cy="2196000"/>
          </a:xfrm>
          <a:prstGeom prst="line">
            <a:avLst/>
          </a:prstGeom>
          <a:ln w="9360">
            <a:solidFill>
              <a:srgbClr val="ffffff"/>
            </a:solidFill>
            <a:miter/>
          </a:ln>
        </p:spPr>
        <p:style>
          <a:lnRef idx="0"/>
          <a:fillRef idx="0"/>
          <a:effectRef idx="0"/>
          <a:fontRef idx="minor"/>
        </p:style>
      </p:sp>
      <p:sp>
        <p:nvSpPr>
          <p:cNvPr id="1164" name="Line 29"/>
          <p:cNvSpPr/>
          <p:nvPr/>
        </p:nvSpPr>
        <p:spPr>
          <a:xfrm>
            <a:off x="5796360" y="4114800"/>
            <a:ext cx="1800" cy="2196000"/>
          </a:xfrm>
          <a:prstGeom prst="line">
            <a:avLst/>
          </a:prstGeom>
          <a:ln w="9360">
            <a:solidFill>
              <a:srgbClr val="ffffff"/>
            </a:solidFill>
            <a:miter/>
          </a:ln>
        </p:spPr>
        <p:style>
          <a:lnRef idx="0"/>
          <a:fillRef idx="0"/>
          <a:effectRef idx="0"/>
          <a:fontRef idx="minor"/>
        </p:style>
      </p:sp>
      <p:sp>
        <p:nvSpPr>
          <p:cNvPr id="1165" name="Line 30"/>
          <p:cNvSpPr/>
          <p:nvPr/>
        </p:nvSpPr>
        <p:spPr>
          <a:xfrm>
            <a:off x="5832720" y="4099320"/>
            <a:ext cx="1800" cy="2197800"/>
          </a:xfrm>
          <a:prstGeom prst="line">
            <a:avLst/>
          </a:prstGeom>
          <a:ln w="9360">
            <a:solidFill>
              <a:srgbClr val="ffffff"/>
            </a:solidFill>
            <a:miter/>
          </a:ln>
        </p:spPr>
        <p:style>
          <a:lnRef idx="0"/>
          <a:fillRef idx="0"/>
          <a:effectRef idx="0"/>
          <a:fontRef idx="minor"/>
        </p:style>
      </p:sp>
      <p:sp>
        <p:nvSpPr>
          <p:cNvPr id="1166" name="Line 31"/>
          <p:cNvSpPr/>
          <p:nvPr/>
        </p:nvSpPr>
        <p:spPr>
          <a:xfrm>
            <a:off x="5872320" y="4099320"/>
            <a:ext cx="1800" cy="2197800"/>
          </a:xfrm>
          <a:prstGeom prst="line">
            <a:avLst/>
          </a:prstGeom>
          <a:ln w="9360">
            <a:solidFill>
              <a:srgbClr val="ffffff"/>
            </a:solidFill>
            <a:miter/>
          </a:ln>
        </p:spPr>
        <p:style>
          <a:lnRef idx="0"/>
          <a:fillRef idx="0"/>
          <a:effectRef idx="0"/>
          <a:fontRef idx="minor"/>
        </p:style>
      </p:sp>
      <p:sp>
        <p:nvSpPr>
          <p:cNvPr id="1167" name="Line 32"/>
          <p:cNvSpPr/>
          <p:nvPr/>
        </p:nvSpPr>
        <p:spPr>
          <a:xfrm>
            <a:off x="5910480" y="4099320"/>
            <a:ext cx="1440" cy="2197800"/>
          </a:xfrm>
          <a:prstGeom prst="line">
            <a:avLst/>
          </a:prstGeom>
          <a:ln w="9360">
            <a:solidFill>
              <a:srgbClr val="ffffff"/>
            </a:solidFill>
            <a:miter/>
          </a:ln>
        </p:spPr>
        <p:style>
          <a:lnRef idx="0"/>
          <a:fillRef idx="0"/>
          <a:effectRef idx="0"/>
          <a:fontRef idx="minor"/>
        </p:style>
      </p:sp>
      <p:sp>
        <p:nvSpPr>
          <p:cNvPr id="1168" name="CustomShape 33"/>
          <p:cNvSpPr/>
          <p:nvPr/>
        </p:nvSpPr>
        <p:spPr>
          <a:xfrm>
            <a:off x="3429720" y="4311720"/>
            <a:ext cx="1770840" cy="1770840"/>
          </a:xfrm>
          <a:prstGeom prst="ellipse">
            <a:avLst/>
          </a:prstGeom>
          <a:gradFill>
            <a:gsLst>
              <a:gs pos="0">
                <a:srgbClr val="8c0000"/>
              </a:gs>
              <a:gs pos="100000">
                <a:srgbClr val="4a413c"/>
              </a:gs>
            </a:gsLst>
            <a:lin ang="0"/>
          </a:gradFill>
          <a:ln w="9360">
            <a:solidFill>
              <a:srgbClr val="ff9900"/>
            </a:solidFill>
            <a:miter/>
          </a:ln>
        </p:spPr>
        <p:style>
          <a:lnRef idx="0"/>
          <a:fillRef idx="0"/>
          <a:effectRef idx="0"/>
          <a:fontRef idx="minor"/>
        </p:style>
      </p:sp>
      <p:sp>
        <p:nvSpPr>
          <p:cNvPr id="1169" name="CustomShape 34"/>
          <p:cNvSpPr/>
          <p:nvPr/>
        </p:nvSpPr>
        <p:spPr>
          <a:xfrm>
            <a:off x="4265280" y="5169960"/>
            <a:ext cx="105120" cy="105120"/>
          </a:xfrm>
          <a:prstGeom prst="ellipse">
            <a:avLst/>
          </a:prstGeom>
          <a:solidFill>
            <a:srgbClr val="ffcc00"/>
          </a:solidFill>
          <a:ln w="9360">
            <a:solidFill>
              <a:srgbClr val="ff6600"/>
            </a:solidFill>
            <a:miter/>
          </a:ln>
        </p:spPr>
        <p:style>
          <a:lnRef idx="0"/>
          <a:fillRef idx="0"/>
          <a:effectRef idx="0"/>
          <a:fontRef idx="minor"/>
        </p:style>
      </p:sp>
      <p:sp>
        <p:nvSpPr>
          <p:cNvPr id="1170" name="CustomShape 35"/>
          <p:cNvSpPr/>
          <p:nvPr/>
        </p:nvSpPr>
        <p:spPr>
          <a:xfrm>
            <a:off x="6133320" y="4320360"/>
            <a:ext cx="1770840" cy="1770840"/>
          </a:xfrm>
          <a:prstGeom prst="ellipse">
            <a:avLst/>
          </a:prstGeom>
          <a:gradFill>
            <a:gsLst>
              <a:gs pos="0">
                <a:srgbClr val="8c0000"/>
              </a:gs>
              <a:gs pos="100000">
                <a:srgbClr val="4a413c"/>
              </a:gs>
            </a:gsLst>
            <a:lin ang="0"/>
          </a:gradFill>
          <a:ln w="9360">
            <a:solidFill>
              <a:srgbClr val="ff9900"/>
            </a:solidFill>
            <a:miter/>
          </a:ln>
        </p:spPr>
        <p:style>
          <a:lnRef idx="0"/>
          <a:fillRef idx="0"/>
          <a:effectRef idx="0"/>
          <a:fontRef idx="minor"/>
        </p:style>
      </p:sp>
      <p:sp>
        <p:nvSpPr>
          <p:cNvPr id="1171" name="CustomShape 36"/>
          <p:cNvSpPr/>
          <p:nvPr/>
        </p:nvSpPr>
        <p:spPr>
          <a:xfrm>
            <a:off x="6968880" y="5180400"/>
            <a:ext cx="106560" cy="105120"/>
          </a:xfrm>
          <a:prstGeom prst="ellipse">
            <a:avLst/>
          </a:prstGeom>
          <a:solidFill>
            <a:srgbClr val="ffcc00"/>
          </a:solidFill>
          <a:ln w="9360">
            <a:solidFill>
              <a:srgbClr val="ff6600"/>
            </a:solidFill>
            <a:miter/>
          </a:ln>
        </p:spPr>
        <p:style>
          <a:lnRef idx="0"/>
          <a:fillRef idx="0"/>
          <a:effectRef idx="0"/>
          <a:fontRef idx="minor"/>
        </p:style>
      </p:sp>
      <p:sp>
        <p:nvSpPr>
          <p:cNvPr id="1172" name="Line 37"/>
          <p:cNvSpPr/>
          <p:nvPr/>
        </p:nvSpPr>
        <p:spPr>
          <a:xfrm flipV="1">
            <a:off x="144360" y="4611960"/>
            <a:ext cx="9001080" cy="1350000"/>
          </a:xfrm>
          <a:prstGeom prst="line">
            <a:avLst/>
          </a:prstGeom>
          <a:ln w="9360">
            <a:solidFill>
              <a:srgbClr val="ff6600"/>
            </a:solidFill>
            <a:miter/>
          </a:ln>
        </p:spPr>
        <p:style>
          <a:lnRef idx="0"/>
          <a:fillRef idx="0"/>
          <a:effectRef idx="0"/>
          <a:fontRef idx="minor"/>
        </p:style>
      </p:sp>
      <p:sp>
        <p:nvSpPr>
          <p:cNvPr id="1173" name="Line 38"/>
          <p:cNvSpPr/>
          <p:nvPr/>
        </p:nvSpPr>
        <p:spPr>
          <a:xfrm flipV="1">
            <a:off x="2942640" y="5249160"/>
            <a:ext cx="851040" cy="288360"/>
          </a:xfrm>
          <a:prstGeom prst="line">
            <a:avLst/>
          </a:prstGeom>
          <a:ln w="9360">
            <a:solidFill>
              <a:srgbClr val="00ffff"/>
            </a:solidFill>
            <a:miter/>
          </a:ln>
        </p:spPr>
        <p:style>
          <a:lnRef idx="0"/>
          <a:fillRef idx="0"/>
          <a:effectRef idx="0"/>
          <a:fontRef idx="minor"/>
        </p:style>
      </p:sp>
      <p:sp>
        <p:nvSpPr>
          <p:cNvPr id="1174" name="CustomShape 39"/>
          <p:cNvSpPr/>
          <p:nvPr/>
        </p:nvSpPr>
        <p:spPr>
          <a:xfrm>
            <a:off x="1242360" y="5720760"/>
            <a:ext cx="683280" cy="267120"/>
          </a:xfrm>
          <a:prstGeom prst="rect">
            <a:avLst/>
          </a:prstGeom>
          <a:noFill/>
          <a:ln w="9360">
            <a:noFill/>
          </a:ln>
        </p:spPr>
        <p:style>
          <a:lnRef idx="0"/>
          <a:fillRef idx="0"/>
          <a:effectRef idx="0"/>
          <a:fontRef idx="minor"/>
        </p:style>
        <p:txBody>
          <a:bodyPr lIns="90000" rIns="90000" tIns="46800" bIns="46800"/>
          <a:p>
            <a:pPr>
              <a:lnSpc>
                <a:spcPct val="93000"/>
              </a:lnSpc>
            </a:pPr>
            <a:r>
              <a:rPr lang="en-US" sz="1000" spc="-1" strike="noStrike" baseline="-25000">
                <a:solidFill>
                  <a:srgbClr val="ffffff"/>
                </a:solidFill>
                <a:uFill>
                  <a:solidFill>
                    <a:srgbClr val="ffffff"/>
                  </a:solidFill>
                </a:uFill>
                <a:latin typeface="Comic Sans MS"/>
                <a:ea typeface="ＭＳ Ｐゴシック"/>
              </a:rPr>
              <a:t>electrons</a:t>
            </a:r>
            <a:endParaRPr lang="en-US" sz="1800" spc="-1" strike="noStrike">
              <a:solidFill>
                <a:srgbClr val="000000"/>
              </a:solidFill>
              <a:uFill>
                <a:solidFill>
                  <a:srgbClr val="ffffff"/>
                </a:solidFill>
              </a:uFill>
              <a:latin typeface="Arial"/>
            </a:endParaRPr>
          </a:p>
        </p:txBody>
      </p:sp>
      <p:sp>
        <p:nvSpPr>
          <p:cNvPr id="1175" name="CustomShape 40"/>
          <p:cNvSpPr/>
          <p:nvPr/>
        </p:nvSpPr>
        <p:spPr>
          <a:xfrm>
            <a:off x="1242360" y="5748120"/>
            <a:ext cx="70560" cy="70560"/>
          </a:xfrm>
          <a:prstGeom prst="ellipse">
            <a:avLst/>
          </a:prstGeom>
          <a:solidFill>
            <a:srgbClr val="ffffff">
              <a:alpha val="60000"/>
            </a:srgbClr>
          </a:solidFill>
          <a:ln>
            <a:noFill/>
          </a:ln>
        </p:spPr>
        <p:style>
          <a:lnRef idx="0"/>
          <a:fillRef idx="0"/>
          <a:effectRef idx="0"/>
          <a:fontRef idx="minor"/>
        </p:style>
      </p:sp>
      <p:sp>
        <p:nvSpPr>
          <p:cNvPr id="1176" name="CustomShape 41"/>
          <p:cNvSpPr/>
          <p:nvPr/>
        </p:nvSpPr>
        <p:spPr>
          <a:xfrm>
            <a:off x="1568880" y="5704920"/>
            <a:ext cx="70560" cy="70560"/>
          </a:xfrm>
          <a:prstGeom prst="ellipse">
            <a:avLst/>
          </a:prstGeom>
          <a:solidFill>
            <a:srgbClr val="ffffff">
              <a:alpha val="60000"/>
            </a:srgbClr>
          </a:solidFill>
          <a:ln>
            <a:noFill/>
          </a:ln>
        </p:spPr>
        <p:style>
          <a:lnRef idx="0"/>
          <a:fillRef idx="0"/>
          <a:effectRef idx="0"/>
          <a:fontRef idx="minor"/>
        </p:style>
      </p:sp>
      <p:sp>
        <p:nvSpPr>
          <p:cNvPr id="1177" name="CustomShape 42"/>
          <p:cNvSpPr/>
          <p:nvPr/>
        </p:nvSpPr>
        <p:spPr>
          <a:xfrm>
            <a:off x="1767240" y="5667120"/>
            <a:ext cx="70560" cy="70560"/>
          </a:xfrm>
          <a:prstGeom prst="ellipse">
            <a:avLst/>
          </a:prstGeom>
          <a:solidFill>
            <a:srgbClr val="ffffff">
              <a:alpha val="60000"/>
            </a:srgbClr>
          </a:solidFill>
          <a:ln>
            <a:noFill/>
          </a:ln>
        </p:spPr>
        <p:style>
          <a:lnRef idx="0"/>
          <a:fillRef idx="0"/>
          <a:effectRef idx="0"/>
          <a:fontRef idx="minor"/>
        </p:style>
      </p:sp>
      <p:sp>
        <p:nvSpPr>
          <p:cNvPr id="1178" name="CustomShape 43"/>
          <p:cNvSpPr/>
          <p:nvPr/>
        </p:nvSpPr>
        <p:spPr>
          <a:xfrm>
            <a:off x="3581640" y="5402880"/>
            <a:ext cx="70560" cy="70560"/>
          </a:xfrm>
          <a:prstGeom prst="ellipse">
            <a:avLst/>
          </a:prstGeom>
          <a:solidFill>
            <a:srgbClr val="ffffff">
              <a:alpha val="60000"/>
            </a:srgbClr>
          </a:solidFill>
          <a:ln>
            <a:noFill/>
          </a:ln>
        </p:spPr>
        <p:style>
          <a:lnRef idx="0"/>
          <a:fillRef idx="0"/>
          <a:effectRef idx="0"/>
          <a:fontRef idx="minor"/>
        </p:style>
      </p:sp>
      <p:sp>
        <p:nvSpPr>
          <p:cNvPr id="1179" name="CustomShape 44"/>
          <p:cNvSpPr/>
          <p:nvPr/>
        </p:nvSpPr>
        <p:spPr>
          <a:xfrm>
            <a:off x="3937320" y="5351040"/>
            <a:ext cx="70560" cy="70560"/>
          </a:xfrm>
          <a:prstGeom prst="ellipse">
            <a:avLst/>
          </a:prstGeom>
          <a:solidFill>
            <a:srgbClr val="ffffff">
              <a:alpha val="60000"/>
            </a:srgbClr>
          </a:solidFill>
          <a:ln>
            <a:noFill/>
          </a:ln>
        </p:spPr>
        <p:style>
          <a:lnRef idx="0"/>
          <a:fillRef idx="0"/>
          <a:effectRef idx="0"/>
          <a:fontRef idx="minor"/>
        </p:style>
      </p:sp>
      <p:sp>
        <p:nvSpPr>
          <p:cNvPr id="1180" name="CustomShape 45"/>
          <p:cNvSpPr/>
          <p:nvPr/>
        </p:nvSpPr>
        <p:spPr>
          <a:xfrm>
            <a:off x="4109760" y="5321880"/>
            <a:ext cx="70560" cy="70560"/>
          </a:xfrm>
          <a:prstGeom prst="ellipse">
            <a:avLst/>
          </a:prstGeom>
          <a:solidFill>
            <a:srgbClr val="ffffff">
              <a:alpha val="60000"/>
            </a:srgbClr>
          </a:solidFill>
          <a:ln>
            <a:noFill/>
          </a:ln>
        </p:spPr>
        <p:style>
          <a:lnRef idx="0"/>
          <a:fillRef idx="0"/>
          <a:effectRef idx="0"/>
          <a:fontRef idx="minor"/>
        </p:style>
      </p:sp>
      <p:sp>
        <p:nvSpPr>
          <p:cNvPr id="1181" name="CustomShape 46"/>
          <p:cNvSpPr/>
          <p:nvPr/>
        </p:nvSpPr>
        <p:spPr>
          <a:xfrm>
            <a:off x="4752000" y="5231880"/>
            <a:ext cx="70560" cy="70560"/>
          </a:xfrm>
          <a:prstGeom prst="ellipse">
            <a:avLst/>
          </a:prstGeom>
          <a:solidFill>
            <a:srgbClr val="ffffff">
              <a:alpha val="60000"/>
            </a:srgbClr>
          </a:solidFill>
          <a:ln>
            <a:noFill/>
          </a:ln>
        </p:spPr>
        <p:style>
          <a:lnRef idx="0"/>
          <a:fillRef idx="0"/>
          <a:effectRef idx="0"/>
          <a:fontRef idx="minor"/>
        </p:style>
      </p:sp>
      <p:sp>
        <p:nvSpPr>
          <p:cNvPr id="1182" name="CustomShape 47"/>
          <p:cNvSpPr/>
          <p:nvPr/>
        </p:nvSpPr>
        <p:spPr>
          <a:xfrm>
            <a:off x="6487200" y="4969440"/>
            <a:ext cx="70560" cy="70560"/>
          </a:xfrm>
          <a:prstGeom prst="ellipse">
            <a:avLst/>
          </a:prstGeom>
          <a:solidFill>
            <a:srgbClr val="ffffff">
              <a:alpha val="60000"/>
            </a:srgbClr>
          </a:solidFill>
          <a:ln>
            <a:noFill/>
          </a:ln>
        </p:spPr>
        <p:style>
          <a:lnRef idx="0"/>
          <a:fillRef idx="0"/>
          <a:effectRef idx="0"/>
          <a:fontRef idx="minor"/>
        </p:style>
      </p:sp>
      <p:sp>
        <p:nvSpPr>
          <p:cNvPr id="1183" name="CustomShape 48"/>
          <p:cNvSpPr/>
          <p:nvPr/>
        </p:nvSpPr>
        <p:spPr>
          <a:xfrm>
            <a:off x="6699600" y="4940280"/>
            <a:ext cx="70560" cy="70560"/>
          </a:xfrm>
          <a:prstGeom prst="ellipse">
            <a:avLst/>
          </a:prstGeom>
          <a:solidFill>
            <a:srgbClr val="ffffff">
              <a:alpha val="60000"/>
            </a:srgbClr>
          </a:solidFill>
          <a:ln>
            <a:noFill/>
          </a:ln>
        </p:spPr>
        <p:style>
          <a:lnRef idx="0"/>
          <a:fillRef idx="0"/>
          <a:effectRef idx="0"/>
          <a:fontRef idx="minor"/>
        </p:style>
      </p:sp>
      <p:sp>
        <p:nvSpPr>
          <p:cNvPr id="1184" name="CustomShape 49"/>
          <p:cNvSpPr/>
          <p:nvPr/>
        </p:nvSpPr>
        <p:spPr>
          <a:xfrm>
            <a:off x="7196760" y="4855680"/>
            <a:ext cx="70560" cy="70560"/>
          </a:xfrm>
          <a:prstGeom prst="ellipse">
            <a:avLst/>
          </a:prstGeom>
          <a:solidFill>
            <a:srgbClr val="ffffff">
              <a:alpha val="60000"/>
            </a:srgbClr>
          </a:solidFill>
          <a:ln>
            <a:noFill/>
          </a:ln>
        </p:spPr>
        <p:style>
          <a:lnRef idx="0"/>
          <a:fillRef idx="0"/>
          <a:effectRef idx="0"/>
          <a:fontRef idx="minor"/>
        </p:style>
      </p:sp>
      <p:sp>
        <p:nvSpPr>
          <p:cNvPr id="1185" name="CustomShape 50"/>
          <p:cNvSpPr/>
          <p:nvPr/>
        </p:nvSpPr>
        <p:spPr>
          <a:xfrm>
            <a:off x="7305480" y="4845240"/>
            <a:ext cx="70560" cy="70560"/>
          </a:xfrm>
          <a:prstGeom prst="ellipse">
            <a:avLst/>
          </a:prstGeom>
          <a:solidFill>
            <a:srgbClr val="ffffff">
              <a:alpha val="60000"/>
            </a:srgbClr>
          </a:solidFill>
          <a:ln>
            <a:noFill/>
          </a:ln>
        </p:spPr>
        <p:style>
          <a:lnRef idx="0"/>
          <a:fillRef idx="0"/>
          <a:effectRef idx="0"/>
          <a:fontRef idx="minor"/>
        </p:style>
      </p:sp>
      <p:sp>
        <p:nvSpPr>
          <p:cNvPr id="1186" name="CustomShape 51"/>
          <p:cNvSpPr/>
          <p:nvPr/>
        </p:nvSpPr>
        <p:spPr>
          <a:xfrm>
            <a:off x="7693920" y="4793400"/>
            <a:ext cx="70560" cy="70560"/>
          </a:xfrm>
          <a:prstGeom prst="ellipse">
            <a:avLst/>
          </a:prstGeom>
          <a:solidFill>
            <a:srgbClr val="ffffff">
              <a:alpha val="60000"/>
            </a:srgbClr>
          </a:solidFill>
          <a:ln>
            <a:noFill/>
          </a:ln>
        </p:spPr>
        <p:style>
          <a:lnRef idx="0"/>
          <a:fillRef idx="0"/>
          <a:effectRef idx="0"/>
          <a:fontRef idx="minor"/>
        </p:style>
      </p:sp>
      <p:sp>
        <p:nvSpPr>
          <p:cNvPr id="1187" name="CustomShape 52"/>
          <p:cNvSpPr/>
          <p:nvPr/>
        </p:nvSpPr>
        <p:spPr>
          <a:xfrm>
            <a:off x="3728520" y="5169960"/>
            <a:ext cx="141120" cy="141120"/>
          </a:xfrm>
          <a:prstGeom prst="ellipse">
            <a:avLst/>
          </a:prstGeom>
          <a:solidFill>
            <a:srgbClr val="ffffff">
              <a:alpha val="60000"/>
            </a:srgbClr>
          </a:solidFill>
          <a:ln>
            <a:noFill/>
          </a:ln>
        </p:spPr>
        <p:style>
          <a:lnRef idx="0"/>
          <a:fillRef idx="0"/>
          <a:effectRef idx="0"/>
          <a:fontRef idx="minor"/>
        </p:style>
      </p:sp>
      <p:sp>
        <p:nvSpPr>
          <p:cNvPr id="1188" name="Line 53"/>
          <p:cNvSpPr/>
          <p:nvPr/>
        </p:nvSpPr>
        <p:spPr>
          <a:xfrm flipV="1">
            <a:off x="1285560" y="5311080"/>
            <a:ext cx="212040" cy="430200"/>
          </a:xfrm>
          <a:prstGeom prst="line">
            <a:avLst/>
          </a:prstGeom>
          <a:ln w="9360">
            <a:solidFill>
              <a:srgbClr val="ffffff"/>
            </a:solidFill>
            <a:miter/>
            <a:tailEnd len="med" type="triangle" w="med"/>
          </a:ln>
        </p:spPr>
        <p:style>
          <a:lnRef idx="0"/>
          <a:fillRef idx="0"/>
          <a:effectRef idx="0"/>
          <a:fontRef idx="minor"/>
        </p:style>
      </p:sp>
      <p:sp>
        <p:nvSpPr>
          <p:cNvPr id="1189" name="Line 54"/>
          <p:cNvSpPr/>
          <p:nvPr/>
        </p:nvSpPr>
        <p:spPr>
          <a:xfrm flipH="1" flipV="1">
            <a:off x="1642680" y="5307840"/>
            <a:ext cx="162360" cy="376200"/>
          </a:xfrm>
          <a:prstGeom prst="line">
            <a:avLst/>
          </a:prstGeom>
          <a:ln w="9360">
            <a:solidFill>
              <a:srgbClr val="ffffff"/>
            </a:solidFill>
            <a:miter/>
            <a:tailEnd len="med" type="triangle" w="med"/>
          </a:ln>
        </p:spPr>
        <p:style>
          <a:lnRef idx="0"/>
          <a:fillRef idx="0"/>
          <a:effectRef idx="0"/>
          <a:fontRef idx="minor"/>
        </p:style>
      </p:sp>
      <p:sp>
        <p:nvSpPr>
          <p:cNvPr id="1190" name="Line 55"/>
          <p:cNvSpPr/>
          <p:nvPr/>
        </p:nvSpPr>
        <p:spPr>
          <a:xfrm flipH="1" flipV="1">
            <a:off x="1558080" y="5330160"/>
            <a:ext cx="41400" cy="348840"/>
          </a:xfrm>
          <a:prstGeom prst="line">
            <a:avLst/>
          </a:prstGeom>
          <a:ln w="9360">
            <a:solidFill>
              <a:srgbClr val="ffffff"/>
            </a:solidFill>
            <a:miter/>
            <a:tailEnd len="med" type="triangle" w="med"/>
          </a:ln>
        </p:spPr>
        <p:style>
          <a:lnRef idx="0"/>
          <a:fillRef idx="0"/>
          <a:effectRef idx="0"/>
          <a:fontRef idx="minor"/>
        </p:style>
      </p:sp>
      <p:sp>
        <p:nvSpPr>
          <p:cNvPr id="1191" name="CustomShape 56"/>
          <p:cNvSpPr/>
          <p:nvPr/>
        </p:nvSpPr>
        <p:spPr>
          <a:xfrm rot="20400000">
            <a:off x="3157920" y="4879440"/>
            <a:ext cx="1040760" cy="336240"/>
          </a:xfrm>
          <a:prstGeom prst="rect">
            <a:avLst/>
          </a:prstGeom>
          <a:noFill/>
          <a:ln w="9360">
            <a:noFill/>
          </a:ln>
        </p:spPr>
        <p:style>
          <a:lnRef idx="0"/>
          <a:fillRef idx="0"/>
          <a:effectRef idx="0"/>
          <a:fontRef idx="minor"/>
        </p:style>
        <p:txBody>
          <a:bodyPr lIns="90000" rIns="90000" tIns="46800" bIns="46800"/>
          <a:p>
            <a:pPr>
              <a:lnSpc>
                <a:spcPct val="93000"/>
              </a:lnSpc>
            </a:pPr>
            <a:r>
              <a:rPr b="1" lang="en-US" sz="1400" spc="-1" strike="noStrike" baseline="-25000">
                <a:solidFill>
                  <a:srgbClr val="66ffff"/>
                </a:solidFill>
                <a:uFill>
                  <a:solidFill>
                    <a:srgbClr val="ffffff"/>
                  </a:solidFill>
                </a:uFill>
                <a:latin typeface="Comic Sans MS"/>
                <a:ea typeface="ＭＳ Ｐゴシック"/>
              </a:rPr>
              <a:t>TR photon</a:t>
            </a:r>
            <a:endParaRPr lang="en-US" sz="1800" spc="-1" strike="noStrike">
              <a:solidFill>
                <a:srgbClr val="000000"/>
              </a:solidFill>
              <a:uFill>
                <a:solidFill>
                  <a:srgbClr val="ffffff"/>
                </a:solidFill>
              </a:uFill>
              <a:latin typeface="Arial"/>
            </a:endParaRPr>
          </a:p>
        </p:txBody>
      </p:sp>
      <p:sp>
        <p:nvSpPr>
          <p:cNvPr id="1192" name="CustomShape 57"/>
          <p:cNvSpPr/>
          <p:nvPr/>
        </p:nvSpPr>
        <p:spPr>
          <a:xfrm>
            <a:off x="4254840" y="6022800"/>
            <a:ext cx="952560" cy="243000"/>
          </a:xfrm>
          <a:prstGeom prst="rect">
            <a:avLst/>
          </a:prstGeom>
          <a:noFill/>
          <a:ln>
            <a:noFill/>
          </a:ln>
        </p:spPr>
        <p:style>
          <a:lnRef idx="0"/>
          <a:fillRef idx="0"/>
          <a:effectRef idx="0"/>
          <a:fontRef idx="minor"/>
        </p:style>
      </p:sp>
      <p:sp>
        <p:nvSpPr>
          <p:cNvPr id="1193" name="CustomShape 58"/>
          <p:cNvSpPr/>
          <p:nvPr/>
        </p:nvSpPr>
        <p:spPr>
          <a:xfrm>
            <a:off x="3581640" y="3835440"/>
            <a:ext cx="1296000" cy="266400"/>
          </a:xfrm>
          <a:prstGeom prst="rect">
            <a:avLst/>
          </a:prstGeom>
          <a:noFill/>
          <a:ln w="9360">
            <a:noFill/>
          </a:ln>
        </p:spPr>
        <p:style>
          <a:lnRef idx="0"/>
          <a:fillRef idx="0"/>
          <a:effectRef idx="0"/>
          <a:fontRef idx="minor"/>
        </p:style>
        <p:txBody>
          <a:bodyPr lIns="90000" rIns="90000" tIns="46800" bIns="46800"/>
          <a:p>
            <a:pPr>
              <a:lnSpc>
                <a:spcPct val="93000"/>
              </a:lnSpc>
            </a:pPr>
            <a:r>
              <a:rPr b="1" lang="en-US" sz="1000" spc="-1" strike="noStrike" baseline="-25000">
                <a:solidFill>
                  <a:srgbClr val="ffffff"/>
                </a:solidFill>
                <a:uFill>
                  <a:solidFill>
                    <a:srgbClr val="ffffff"/>
                  </a:solidFill>
                </a:uFill>
                <a:latin typeface="Comic Sans MS"/>
                <a:ea typeface="ＭＳ Ｐゴシック"/>
              </a:rPr>
              <a:t>Cross section view</a:t>
            </a:r>
            <a:endParaRPr lang="en-US" sz="1800" spc="-1" strike="noStrike">
              <a:solidFill>
                <a:srgbClr val="000000"/>
              </a:solidFill>
              <a:uFill>
                <a:solidFill>
                  <a:srgbClr val="ffffff"/>
                </a:solidFill>
              </a:uFill>
              <a:latin typeface="Arial"/>
            </a:endParaRPr>
          </a:p>
        </p:txBody>
      </p:sp>
      <p:sp>
        <p:nvSpPr>
          <p:cNvPr id="1194" name="Line 59"/>
          <p:cNvSpPr/>
          <p:nvPr/>
        </p:nvSpPr>
        <p:spPr>
          <a:xfrm>
            <a:off x="6167520" y="4170240"/>
            <a:ext cx="1773000" cy="1440"/>
          </a:xfrm>
          <a:prstGeom prst="line">
            <a:avLst/>
          </a:prstGeom>
          <a:ln w="9360">
            <a:solidFill>
              <a:srgbClr val="ffffff"/>
            </a:solidFill>
            <a:miter/>
          </a:ln>
        </p:spPr>
        <p:style>
          <a:lnRef idx="0"/>
          <a:fillRef idx="0"/>
          <a:effectRef idx="0"/>
          <a:fontRef idx="minor"/>
        </p:style>
      </p:sp>
      <p:sp>
        <p:nvSpPr>
          <p:cNvPr id="1195" name="CustomShape 60"/>
          <p:cNvSpPr/>
          <p:nvPr/>
        </p:nvSpPr>
        <p:spPr>
          <a:xfrm>
            <a:off x="6701040" y="3835440"/>
            <a:ext cx="750600" cy="241200"/>
          </a:xfrm>
          <a:prstGeom prst="rect">
            <a:avLst/>
          </a:prstGeom>
          <a:noFill/>
          <a:ln>
            <a:noFill/>
          </a:ln>
        </p:spPr>
        <p:style>
          <a:lnRef idx="0"/>
          <a:fillRef idx="0"/>
          <a:effectRef idx="0"/>
          <a:fontRef idx="minor"/>
        </p:style>
        <p:txBody>
          <a:bodyPr wrap="none" lIns="90000" rIns="90000" tIns="45000" bIns="45000" anchor="ctr"/>
          <a:p>
            <a:pPr>
              <a:lnSpc>
                <a:spcPct val="100000"/>
              </a:lnSpc>
            </a:pPr>
            <a:r>
              <a:rPr lang="en-US" sz="1600" spc="-1" strike="noStrike" baseline="-25000">
                <a:solidFill>
                  <a:srgbClr val="ffffff"/>
                </a:solidFill>
                <a:uFill>
                  <a:solidFill>
                    <a:srgbClr val="ffffff"/>
                  </a:solidFill>
                </a:uFill>
                <a:latin typeface="Comic Sans MS"/>
                <a:ea typeface="ＭＳ Ｐゴシック"/>
              </a:rPr>
              <a:t>4mm</a:t>
            </a:r>
            <a:endParaRPr lang="en-US" sz="1800" spc="-1" strike="noStrike">
              <a:solidFill>
                <a:srgbClr val="000000"/>
              </a:solidFill>
              <a:uFill>
                <a:solidFill>
                  <a:srgbClr val="ffffff"/>
                </a:solidFill>
              </a:uFill>
              <a:latin typeface="Arial"/>
            </a:endParaRPr>
          </a:p>
        </p:txBody>
      </p:sp>
      <p:sp>
        <p:nvSpPr>
          <p:cNvPr id="1196" name="Line 61"/>
          <p:cNvSpPr/>
          <p:nvPr/>
        </p:nvSpPr>
        <p:spPr>
          <a:xfrm>
            <a:off x="6972120" y="5262840"/>
            <a:ext cx="1800" cy="992880"/>
          </a:xfrm>
          <a:prstGeom prst="line">
            <a:avLst/>
          </a:prstGeom>
          <a:ln w="9360">
            <a:solidFill>
              <a:srgbClr val="ffffff"/>
            </a:solidFill>
            <a:miter/>
          </a:ln>
        </p:spPr>
        <p:style>
          <a:lnRef idx="0"/>
          <a:fillRef idx="0"/>
          <a:effectRef idx="0"/>
          <a:fontRef idx="minor"/>
        </p:style>
      </p:sp>
      <p:sp>
        <p:nvSpPr>
          <p:cNvPr id="1197" name="Line 62"/>
          <p:cNvSpPr/>
          <p:nvPr/>
        </p:nvSpPr>
        <p:spPr>
          <a:xfrm>
            <a:off x="7075800" y="5262840"/>
            <a:ext cx="1440" cy="992880"/>
          </a:xfrm>
          <a:prstGeom prst="line">
            <a:avLst/>
          </a:prstGeom>
          <a:ln w="9360">
            <a:solidFill>
              <a:srgbClr val="ffffff"/>
            </a:solidFill>
            <a:miter/>
          </a:ln>
        </p:spPr>
        <p:style>
          <a:lnRef idx="0"/>
          <a:fillRef idx="0"/>
          <a:effectRef idx="0"/>
          <a:fontRef idx="minor"/>
        </p:style>
      </p:sp>
      <p:sp>
        <p:nvSpPr>
          <p:cNvPr id="1198" name="Line 63"/>
          <p:cNvSpPr/>
          <p:nvPr/>
        </p:nvSpPr>
        <p:spPr>
          <a:xfrm>
            <a:off x="6557760" y="6243480"/>
            <a:ext cx="353880" cy="1800"/>
          </a:xfrm>
          <a:prstGeom prst="line">
            <a:avLst/>
          </a:prstGeom>
          <a:ln w="9360">
            <a:solidFill>
              <a:srgbClr val="ffffff"/>
            </a:solidFill>
            <a:miter/>
            <a:tailEnd len="med" type="triangle" w="med"/>
          </a:ln>
        </p:spPr>
        <p:style>
          <a:lnRef idx="0"/>
          <a:fillRef idx="0"/>
          <a:effectRef idx="0"/>
          <a:fontRef idx="minor"/>
        </p:style>
      </p:sp>
      <p:sp>
        <p:nvSpPr>
          <p:cNvPr id="1199" name="Line 64"/>
          <p:cNvSpPr/>
          <p:nvPr/>
        </p:nvSpPr>
        <p:spPr>
          <a:xfrm flipH="1">
            <a:off x="7124040" y="6243480"/>
            <a:ext cx="640440" cy="1800"/>
          </a:xfrm>
          <a:prstGeom prst="line">
            <a:avLst/>
          </a:prstGeom>
          <a:ln w="9360">
            <a:solidFill>
              <a:srgbClr val="ffffff"/>
            </a:solidFill>
            <a:miter/>
            <a:tailEnd len="med" type="triangle" w="med"/>
          </a:ln>
        </p:spPr>
        <p:style>
          <a:lnRef idx="0"/>
          <a:fillRef idx="0"/>
          <a:effectRef idx="0"/>
          <a:fontRef idx="minor"/>
        </p:style>
      </p:sp>
      <p:sp>
        <p:nvSpPr>
          <p:cNvPr id="1200" name="CustomShape 65"/>
          <p:cNvSpPr/>
          <p:nvPr/>
        </p:nvSpPr>
        <p:spPr>
          <a:xfrm>
            <a:off x="7533360" y="5910480"/>
            <a:ext cx="805680" cy="709200"/>
          </a:xfrm>
          <a:prstGeom prst="rect">
            <a:avLst/>
          </a:prstGeom>
          <a:noFill/>
          <a:ln>
            <a:noFill/>
          </a:ln>
        </p:spPr>
        <p:style>
          <a:lnRef idx="0"/>
          <a:fillRef idx="0"/>
          <a:effectRef idx="0"/>
          <a:fontRef idx="minor"/>
        </p:style>
      </p:sp>
      <p:sp>
        <p:nvSpPr>
          <p:cNvPr id="1201" name="CustomShape 66"/>
          <p:cNvSpPr/>
          <p:nvPr/>
        </p:nvSpPr>
        <p:spPr>
          <a:xfrm>
            <a:off x="932400" y="4293000"/>
            <a:ext cx="1389600" cy="516600"/>
          </a:xfrm>
          <a:prstGeom prst="rect">
            <a:avLst/>
          </a:prstGeom>
          <a:noFill/>
          <a:ln>
            <a:noFill/>
          </a:ln>
        </p:spPr>
        <p:style>
          <a:lnRef idx="0"/>
          <a:fillRef idx="0"/>
          <a:effectRef idx="0"/>
          <a:fontRef idx="minor"/>
        </p:style>
        <p:txBody>
          <a:bodyPr wrap="none" lIns="90000" rIns="90000" tIns="45000" bIns="45000"/>
          <a:p>
            <a:pPr algn="ctr">
              <a:lnSpc>
                <a:spcPct val="100000"/>
              </a:lnSpc>
            </a:pPr>
            <a:r>
              <a:rPr lang="en-US" sz="1400" spc="-1" strike="noStrike">
                <a:solidFill>
                  <a:srgbClr val="75ff1b"/>
                </a:solidFill>
                <a:uFill>
                  <a:solidFill>
                    <a:srgbClr val="ffffff"/>
                  </a:solidFill>
                </a:uFill>
                <a:latin typeface="Gill Sans Light"/>
              </a:rPr>
              <a:t>Straw</a:t>
            </a:r>
            <a:endParaRPr lang="en-US" sz="1800" spc="-1" strike="noStrike">
              <a:solidFill>
                <a:srgbClr val="000000"/>
              </a:solidFill>
              <a:uFill>
                <a:solidFill>
                  <a:srgbClr val="ffffff"/>
                </a:solidFill>
              </a:uFill>
              <a:latin typeface="Arial"/>
            </a:endParaRPr>
          </a:p>
          <a:p>
            <a:pPr algn="ctr">
              <a:lnSpc>
                <a:spcPct val="100000"/>
              </a:lnSpc>
            </a:pPr>
            <a:r>
              <a:rPr lang="en-US" sz="1400" spc="-1" strike="noStrike">
                <a:solidFill>
                  <a:srgbClr val="75ff1b"/>
                </a:solidFill>
                <a:uFill>
                  <a:solidFill>
                    <a:srgbClr val="ffffff"/>
                  </a:solidFill>
                </a:uFill>
                <a:latin typeface="Gill Sans Light"/>
              </a:rPr>
              <a:t>Xe-based mix</a:t>
            </a:r>
            <a:endParaRPr lang="en-US" sz="1800" spc="-1" strike="noStrike">
              <a:solidFill>
                <a:srgbClr val="000000"/>
              </a:solidFill>
              <a:uFill>
                <a:solidFill>
                  <a:srgbClr val="ffffff"/>
                </a:solidFill>
              </a:uFill>
              <a:latin typeface="Arial"/>
            </a:endParaRPr>
          </a:p>
        </p:txBody>
      </p:sp>
      <p:sp>
        <p:nvSpPr>
          <p:cNvPr id="1202" name="CustomShape 67"/>
          <p:cNvSpPr/>
          <p:nvPr/>
        </p:nvSpPr>
        <p:spPr>
          <a:xfrm>
            <a:off x="3486600" y="3789000"/>
            <a:ext cx="1389960" cy="331920"/>
          </a:xfrm>
          <a:prstGeom prst="rect">
            <a:avLst/>
          </a:prstGeom>
          <a:solidFill>
            <a:schemeClr val="tx1"/>
          </a:solidFill>
          <a:ln>
            <a:noFill/>
          </a:ln>
        </p:spPr>
        <p:style>
          <a:lnRef idx="0"/>
          <a:fillRef idx="0"/>
          <a:effectRef idx="0"/>
          <a:fontRef idx="minor"/>
        </p:style>
        <p:txBody>
          <a:bodyPr wrap="none" lIns="90000" rIns="90000" tIns="45000" bIns="45000"/>
          <a:p>
            <a:pPr algn="ctr">
              <a:lnSpc>
                <a:spcPct val="100000"/>
              </a:lnSpc>
            </a:pPr>
            <a:r>
              <a:rPr lang="en-US" sz="1400" spc="-1" strike="noStrike">
                <a:solidFill>
                  <a:srgbClr val="75ff1b"/>
                </a:solidFill>
                <a:uFill>
                  <a:solidFill>
                    <a:srgbClr val="ffffff"/>
                  </a:solidFill>
                </a:uFill>
                <a:latin typeface="Gill Sans Light"/>
              </a:rPr>
              <a:t>CO</a:t>
            </a:r>
            <a:r>
              <a:rPr lang="en-US" sz="1400" spc="-1" strike="noStrike" baseline="-25000">
                <a:solidFill>
                  <a:srgbClr val="75ff1b"/>
                </a:solidFill>
                <a:uFill>
                  <a:solidFill>
                    <a:srgbClr val="ffffff"/>
                  </a:solidFill>
                </a:uFill>
                <a:latin typeface="Gill Sans Light"/>
              </a:rPr>
              <a:t>2</a:t>
            </a:r>
            <a:r>
              <a:rPr lang="en-US" sz="1400" spc="-1" strike="noStrike">
                <a:solidFill>
                  <a:srgbClr val="75ff1b"/>
                </a:solidFill>
                <a:uFill>
                  <a:solidFill>
                    <a:srgbClr val="ffffff"/>
                  </a:solidFill>
                </a:uFill>
                <a:latin typeface="Gill Sans Light"/>
              </a:rPr>
              <a:t> Envelope</a:t>
            </a:r>
            <a:endParaRPr lang="en-US" sz="1800" spc="-1" strike="noStrike">
              <a:solidFill>
                <a:srgbClr val="000000"/>
              </a:solidFill>
              <a:uFill>
                <a:solidFill>
                  <a:srgbClr val="ffffff"/>
                </a:solidFill>
              </a:uFill>
              <a:latin typeface="Arial"/>
            </a:endParaRPr>
          </a:p>
        </p:txBody>
      </p:sp>
      <p:sp>
        <p:nvSpPr>
          <p:cNvPr id="1203" name="CustomShape 68"/>
          <p:cNvSpPr/>
          <p:nvPr/>
        </p:nvSpPr>
        <p:spPr>
          <a:xfrm>
            <a:off x="1763640" y="6309360"/>
            <a:ext cx="2520000" cy="515880"/>
          </a:xfrm>
          <a:prstGeom prst="rect">
            <a:avLst/>
          </a:prstGeom>
          <a:noFill/>
          <a:ln>
            <a:noFill/>
          </a:ln>
        </p:spPr>
        <p:style>
          <a:lnRef idx="0"/>
          <a:fillRef idx="0"/>
          <a:effectRef idx="0"/>
          <a:fontRef idx="minor"/>
        </p:style>
        <p:txBody>
          <a:bodyPr lIns="90000" rIns="90000" tIns="45000" bIns="45000"/>
          <a:p>
            <a:pPr>
              <a:lnSpc>
                <a:spcPct val="100000"/>
              </a:lnSpc>
            </a:pPr>
            <a:r>
              <a:rPr lang="en-US" sz="1400" spc="-1" strike="noStrike">
                <a:solidFill>
                  <a:srgbClr val="75ff1b"/>
                </a:solidFill>
                <a:uFill>
                  <a:solidFill>
                    <a:srgbClr val="ffffff"/>
                  </a:solidFill>
                </a:uFill>
                <a:latin typeface="Gill Sans Light"/>
              </a:rPr>
              <a:t>15 x15μm polyethylene foils</a:t>
            </a:r>
            <a:endParaRPr lang="en-US" sz="1800" spc="-1" strike="noStrike">
              <a:solidFill>
                <a:srgbClr val="000000"/>
              </a:solidFill>
              <a:uFill>
                <a:solidFill>
                  <a:srgbClr val="ffffff"/>
                </a:solidFill>
              </a:uFill>
              <a:latin typeface="Arial"/>
            </a:endParaRPr>
          </a:p>
        </p:txBody>
      </p:sp>
      <p:pic>
        <p:nvPicPr>
          <p:cNvPr id="1204" name="Picture 4" descr=""/>
          <p:cNvPicPr/>
          <p:nvPr/>
        </p:nvPicPr>
        <p:blipFill>
          <a:blip r:embed="rId1"/>
          <a:stretch/>
        </p:blipFill>
        <p:spPr>
          <a:xfrm>
            <a:off x="6182640" y="1124640"/>
            <a:ext cx="2865240" cy="2436840"/>
          </a:xfrm>
          <a:prstGeom prst="rect">
            <a:avLst/>
          </a:prstGeom>
          <a:ln>
            <a:noFill/>
          </a:ln>
        </p:spPr>
      </p:pic>
      <p:sp>
        <p:nvSpPr>
          <p:cNvPr id="1205" name="CustomShape 69"/>
          <p:cNvSpPr/>
          <p:nvPr/>
        </p:nvSpPr>
        <p:spPr>
          <a:xfrm>
            <a:off x="6766560" y="3382560"/>
            <a:ext cx="2426040" cy="280080"/>
          </a:xfrm>
          <a:prstGeom prst="rect">
            <a:avLst/>
          </a:prstGeom>
          <a:solidFill>
            <a:srgbClr val="ffffff"/>
          </a:solidFill>
          <a:ln>
            <a:noFill/>
          </a:ln>
        </p:spPr>
        <p:style>
          <a:lnRef idx="0"/>
          <a:fillRef idx="0"/>
          <a:effectRef idx="0"/>
          <a:fontRef idx="minor"/>
        </p:style>
        <p:txBody>
          <a:bodyPr lIns="90000" rIns="90000" tIns="45000" bIns="45000"/>
          <a:p>
            <a:pPr>
              <a:lnSpc>
                <a:spcPct val="100000"/>
              </a:lnSpc>
            </a:pPr>
            <a:r>
              <a:rPr b="1" lang="en-US" sz="1100" spc="-1" strike="noStrike" baseline="-25000">
                <a:solidFill>
                  <a:srgbClr val="000000"/>
                </a:solidFill>
                <a:uFill>
                  <a:solidFill>
                    <a:srgbClr val="ffffff"/>
                  </a:solidFill>
                </a:uFill>
                <a:latin typeface="Arial"/>
                <a:ea typeface="ＭＳ Ｐゴシック"/>
              </a:rPr>
              <a:t>        </a:t>
            </a:r>
            <a:r>
              <a:rPr b="1" lang="en-US" sz="1100" spc="-1" strike="noStrike" baseline="-25000">
                <a:solidFill>
                  <a:srgbClr val="000000"/>
                </a:solidFill>
                <a:uFill>
                  <a:solidFill>
                    <a:srgbClr val="ffffff"/>
                  </a:solidFill>
                </a:uFill>
                <a:latin typeface="Arial"/>
                <a:ea typeface="ＭＳ Ｐゴシック"/>
              </a:rPr>
              <a:t>Photon energy (keV)   </a:t>
            </a:r>
            <a:endParaRPr lang="en-US" sz="1800" spc="-1" strike="noStrike">
              <a:solidFill>
                <a:srgbClr val="000000"/>
              </a:solidFill>
              <a:uFill>
                <a:solidFill>
                  <a:srgbClr val="ffffff"/>
                </a:solidFill>
              </a:uFill>
              <a:latin typeface="Arial"/>
            </a:endParaRPr>
          </a:p>
        </p:txBody>
      </p:sp>
      <p:sp>
        <p:nvSpPr>
          <p:cNvPr id="1206" name="CustomShape 70"/>
          <p:cNvSpPr/>
          <p:nvPr/>
        </p:nvSpPr>
        <p:spPr>
          <a:xfrm rot="16200000">
            <a:off x="5313600" y="1992960"/>
            <a:ext cx="2016000" cy="28008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b="1" lang="en-US" sz="1100" spc="-1" strike="noStrike" baseline="-25000">
                <a:solidFill>
                  <a:srgbClr val="000000"/>
                </a:solidFill>
                <a:uFill>
                  <a:solidFill>
                    <a:srgbClr val="ffffff"/>
                  </a:solidFill>
                </a:uFill>
                <a:latin typeface="Arial"/>
                <a:ea typeface="ＭＳ Ｐゴシック"/>
              </a:rPr>
              <a:t>Absorption length (mm)     </a:t>
            </a:r>
            <a:endParaRPr lang="en-US" sz="1800" spc="-1" strike="noStrike">
              <a:solidFill>
                <a:srgbClr val="000000"/>
              </a:solidFill>
              <a:uFill>
                <a:solidFill>
                  <a:srgbClr val="ffffff"/>
                </a:solidFill>
              </a:uFill>
              <a:latin typeface="Arial"/>
            </a:endParaRPr>
          </a:p>
        </p:txBody>
      </p:sp>
      <p:sp>
        <p:nvSpPr>
          <p:cNvPr id="1207" name="CustomShape 71"/>
          <p:cNvSpPr/>
          <p:nvPr/>
        </p:nvSpPr>
        <p:spPr>
          <a:xfrm>
            <a:off x="6732360" y="6309360"/>
            <a:ext cx="750600" cy="241200"/>
          </a:xfrm>
          <a:prstGeom prst="rect">
            <a:avLst/>
          </a:prstGeom>
          <a:noFill/>
          <a:ln>
            <a:noFill/>
          </a:ln>
        </p:spPr>
        <p:style>
          <a:lnRef idx="0"/>
          <a:fillRef idx="0"/>
          <a:effectRef idx="0"/>
          <a:fontRef idx="minor"/>
        </p:style>
        <p:txBody>
          <a:bodyPr wrap="none" lIns="90000" rIns="90000" tIns="45000" bIns="45000" anchor="ctr"/>
          <a:p>
            <a:pPr>
              <a:lnSpc>
                <a:spcPct val="100000"/>
              </a:lnSpc>
            </a:pPr>
            <a:r>
              <a:rPr lang="en-US" sz="1600" spc="-1" strike="noStrike" baseline="-25000">
                <a:solidFill>
                  <a:srgbClr val="ffffff"/>
                </a:solidFill>
                <a:uFill>
                  <a:solidFill>
                    <a:srgbClr val="ffffff"/>
                  </a:solidFill>
                </a:uFill>
                <a:latin typeface="Comic Sans MS"/>
                <a:ea typeface="ＭＳ Ｐゴシック"/>
              </a:rPr>
              <a:t>0.03mm</a:t>
            </a:r>
            <a:endParaRPr lang="en-US" sz="1800" spc="-1" strike="noStrike">
              <a:solidFill>
                <a:srgbClr val="000000"/>
              </a:solidFill>
              <a:uFill>
                <a:solidFill>
                  <a:srgbClr val="ffffff"/>
                </a:solidFill>
              </a:uFill>
              <a:latin typeface="Arial"/>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08" name="TextShape 1"/>
          <p:cNvSpPr txBox="1"/>
          <p:nvPr/>
        </p:nvSpPr>
        <p:spPr>
          <a:xfrm>
            <a:off x="251640" y="0"/>
            <a:ext cx="8712720" cy="119628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Increasing Cell Granularity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209" name="CustomShape 2"/>
          <p:cNvSpPr/>
          <p:nvPr/>
        </p:nvSpPr>
        <p:spPr>
          <a:xfrm>
            <a:off x="360000" y="1989000"/>
            <a:ext cx="696240" cy="694440"/>
          </a:xfrm>
          <a:prstGeom prst="ellipse">
            <a:avLst/>
          </a:prstGeom>
          <a:solidFill>
            <a:schemeClr val="accent1"/>
          </a:solidFill>
          <a:ln w="9360">
            <a:solidFill>
              <a:schemeClr val="tx1"/>
            </a:solidFill>
            <a:round/>
          </a:ln>
        </p:spPr>
        <p:style>
          <a:lnRef idx="0"/>
          <a:fillRef idx="0"/>
          <a:effectRef idx="0"/>
          <a:fontRef idx="minor"/>
        </p:style>
      </p:sp>
      <p:sp>
        <p:nvSpPr>
          <p:cNvPr id="1210" name="CustomShape 3"/>
          <p:cNvSpPr/>
          <p:nvPr/>
        </p:nvSpPr>
        <p:spPr>
          <a:xfrm>
            <a:off x="638640" y="2266920"/>
            <a:ext cx="138960" cy="138600"/>
          </a:xfrm>
          <a:prstGeom prst="ellipse">
            <a:avLst/>
          </a:prstGeom>
          <a:solidFill>
            <a:srgbClr val="ac2788"/>
          </a:solidFill>
          <a:ln>
            <a:noFill/>
          </a:ln>
        </p:spPr>
        <p:style>
          <a:lnRef idx="0"/>
          <a:fillRef idx="0"/>
          <a:effectRef idx="0"/>
          <a:fontRef idx="minor"/>
        </p:style>
      </p:sp>
      <p:sp>
        <p:nvSpPr>
          <p:cNvPr id="1211" name="CustomShape 4"/>
          <p:cNvSpPr/>
          <p:nvPr/>
        </p:nvSpPr>
        <p:spPr>
          <a:xfrm>
            <a:off x="1152360" y="1989000"/>
            <a:ext cx="696240" cy="694440"/>
          </a:xfrm>
          <a:prstGeom prst="ellipse">
            <a:avLst/>
          </a:prstGeom>
          <a:solidFill>
            <a:schemeClr val="accent1"/>
          </a:solidFill>
          <a:ln w="9360">
            <a:solidFill>
              <a:schemeClr val="tx1"/>
            </a:solidFill>
            <a:round/>
          </a:ln>
        </p:spPr>
        <p:style>
          <a:lnRef idx="0"/>
          <a:fillRef idx="0"/>
          <a:effectRef idx="0"/>
          <a:fontRef idx="minor"/>
        </p:style>
      </p:sp>
      <p:sp>
        <p:nvSpPr>
          <p:cNvPr id="1212" name="CustomShape 5"/>
          <p:cNvSpPr/>
          <p:nvPr/>
        </p:nvSpPr>
        <p:spPr>
          <a:xfrm>
            <a:off x="1431000" y="2266920"/>
            <a:ext cx="138960" cy="138600"/>
          </a:xfrm>
          <a:prstGeom prst="ellipse">
            <a:avLst/>
          </a:prstGeom>
          <a:solidFill>
            <a:srgbClr val="ac2788"/>
          </a:solidFill>
          <a:ln>
            <a:noFill/>
          </a:ln>
        </p:spPr>
        <p:style>
          <a:lnRef idx="0"/>
          <a:fillRef idx="0"/>
          <a:effectRef idx="0"/>
          <a:fontRef idx="minor"/>
        </p:style>
      </p:sp>
      <p:sp>
        <p:nvSpPr>
          <p:cNvPr id="1213" name="CustomShape 6"/>
          <p:cNvSpPr/>
          <p:nvPr/>
        </p:nvSpPr>
        <p:spPr>
          <a:xfrm>
            <a:off x="1930320" y="1989000"/>
            <a:ext cx="696240" cy="694440"/>
          </a:xfrm>
          <a:prstGeom prst="ellipse">
            <a:avLst/>
          </a:prstGeom>
          <a:solidFill>
            <a:schemeClr val="accent1"/>
          </a:solidFill>
          <a:ln w="9360">
            <a:solidFill>
              <a:schemeClr val="tx1"/>
            </a:solidFill>
            <a:round/>
          </a:ln>
        </p:spPr>
        <p:style>
          <a:lnRef idx="0"/>
          <a:fillRef idx="0"/>
          <a:effectRef idx="0"/>
          <a:fontRef idx="minor"/>
        </p:style>
      </p:sp>
      <p:sp>
        <p:nvSpPr>
          <p:cNvPr id="1214" name="CustomShape 7"/>
          <p:cNvSpPr/>
          <p:nvPr/>
        </p:nvSpPr>
        <p:spPr>
          <a:xfrm>
            <a:off x="2208960" y="2266920"/>
            <a:ext cx="138960" cy="138600"/>
          </a:xfrm>
          <a:prstGeom prst="ellipse">
            <a:avLst/>
          </a:prstGeom>
          <a:solidFill>
            <a:srgbClr val="ac2788"/>
          </a:solidFill>
          <a:ln>
            <a:noFill/>
          </a:ln>
        </p:spPr>
        <p:style>
          <a:lnRef idx="0"/>
          <a:fillRef idx="0"/>
          <a:effectRef idx="0"/>
          <a:fontRef idx="minor"/>
        </p:style>
      </p:sp>
      <p:sp>
        <p:nvSpPr>
          <p:cNvPr id="1215" name="CustomShape 8"/>
          <p:cNvSpPr/>
          <p:nvPr/>
        </p:nvSpPr>
        <p:spPr>
          <a:xfrm>
            <a:off x="2690640" y="1989000"/>
            <a:ext cx="696240" cy="694440"/>
          </a:xfrm>
          <a:prstGeom prst="ellipse">
            <a:avLst/>
          </a:prstGeom>
          <a:solidFill>
            <a:schemeClr val="accent1"/>
          </a:solidFill>
          <a:ln w="9360">
            <a:solidFill>
              <a:schemeClr val="tx1"/>
            </a:solidFill>
            <a:round/>
          </a:ln>
        </p:spPr>
        <p:style>
          <a:lnRef idx="0"/>
          <a:fillRef idx="0"/>
          <a:effectRef idx="0"/>
          <a:fontRef idx="minor"/>
        </p:style>
      </p:sp>
      <p:sp>
        <p:nvSpPr>
          <p:cNvPr id="1216" name="CustomShape 9"/>
          <p:cNvSpPr/>
          <p:nvPr/>
        </p:nvSpPr>
        <p:spPr>
          <a:xfrm>
            <a:off x="2969280" y="2266920"/>
            <a:ext cx="138960" cy="138600"/>
          </a:xfrm>
          <a:prstGeom prst="ellipse">
            <a:avLst/>
          </a:prstGeom>
          <a:solidFill>
            <a:srgbClr val="ac2788"/>
          </a:solidFill>
          <a:ln>
            <a:noFill/>
          </a:ln>
        </p:spPr>
        <p:style>
          <a:lnRef idx="0"/>
          <a:fillRef idx="0"/>
          <a:effectRef idx="0"/>
          <a:fontRef idx="minor"/>
        </p:style>
      </p:sp>
      <p:sp>
        <p:nvSpPr>
          <p:cNvPr id="1217" name="CustomShape 10"/>
          <p:cNvSpPr/>
          <p:nvPr/>
        </p:nvSpPr>
        <p:spPr>
          <a:xfrm>
            <a:off x="3483000" y="1989000"/>
            <a:ext cx="696240" cy="694440"/>
          </a:xfrm>
          <a:prstGeom prst="ellipse">
            <a:avLst/>
          </a:prstGeom>
          <a:solidFill>
            <a:schemeClr val="accent1"/>
          </a:solidFill>
          <a:ln w="9360">
            <a:solidFill>
              <a:schemeClr val="tx1"/>
            </a:solidFill>
            <a:round/>
          </a:ln>
        </p:spPr>
        <p:style>
          <a:lnRef idx="0"/>
          <a:fillRef idx="0"/>
          <a:effectRef idx="0"/>
          <a:fontRef idx="minor"/>
        </p:style>
      </p:sp>
      <p:sp>
        <p:nvSpPr>
          <p:cNvPr id="1218" name="CustomShape 11"/>
          <p:cNvSpPr/>
          <p:nvPr/>
        </p:nvSpPr>
        <p:spPr>
          <a:xfrm>
            <a:off x="3761640" y="2266920"/>
            <a:ext cx="138960" cy="138600"/>
          </a:xfrm>
          <a:prstGeom prst="ellipse">
            <a:avLst/>
          </a:prstGeom>
          <a:solidFill>
            <a:srgbClr val="ac2788"/>
          </a:solidFill>
          <a:ln>
            <a:noFill/>
          </a:ln>
        </p:spPr>
        <p:style>
          <a:lnRef idx="0"/>
          <a:fillRef idx="0"/>
          <a:effectRef idx="0"/>
          <a:fontRef idx="minor"/>
        </p:style>
      </p:sp>
      <p:sp>
        <p:nvSpPr>
          <p:cNvPr id="1219" name="CustomShape 12"/>
          <p:cNvSpPr/>
          <p:nvPr/>
        </p:nvSpPr>
        <p:spPr>
          <a:xfrm>
            <a:off x="4260960" y="1989000"/>
            <a:ext cx="696240" cy="694440"/>
          </a:xfrm>
          <a:prstGeom prst="ellipse">
            <a:avLst/>
          </a:prstGeom>
          <a:solidFill>
            <a:schemeClr val="accent1"/>
          </a:solidFill>
          <a:ln w="9360">
            <a:solidFill>
              <a:schemeClr val="tx1"/>
            </a:solidFill>
            <a:round/>
          </a:ln>
        </p:spPr>
        <p:style>
          <a:lnRef idx="0"/>
          <a:fillRef idx="0"/>
          <a:effectRef idx="0"/>
          <a:fontRef idx="minor"/>
        </p:style>
      </p:sp>
      <p:sp>
        <p:nvSpPr>
          <p:cNvPr id="1220" name="CustomShape 13"/>
          <p:cNvSpPr/>
          <p:nvPr/>
        </p:nvSpPr>
        <p:spPr>
          <a:xfrm>
            <a:off x="4539600" y="2266920"/>
            <a:ext cx="138960" cy="138600"/>
          </a:xfrm>
          <a:prstGeom prst="ellipse">
            <a:avLst/>
          </a:prstGeom>
          <a:solidFill>
            <a:srgbClr val="ac2788"/>
          </a:solidFill>
          <a:ln>
            <a:noFill/>
          </a:ln>
        </p:spPr>
        <p:style>
          <a:lnRef idx="0"/>
          <a:fillRef idx="0"/>
          <a:effectRef idx="0"/>
          <a:fontRef idx="minor"/>
        </p:style>
      </p:sp>
      <p:sp>
        <p:nvSpPr>
          <p:cNvPr id="1221" name="Line 14"/>
          <p:cNvSpPr/>
          <p:nvPr/>
        </p:nvSpPr>
        <p:spPr>
          <a:xfrm>
            <a:off x="600840" y="3100320"/>
            <a:ext cx="975240" cy="0"/>
          </a:xfrm>
          <a:prstGeom prst="line">
            <a:avLst/>
          </a:prstGeom>
          <a:ln w="9360">
            <a:solidFill>
              <a:schemeClr val="tx1"/>
            </a:solidFill>
            <a:round/>
            <a:headEnd len="med" type="triangle" w="med"/>
            <a:tailEnd len="med" type="triangle" w="med"/>
          </a:ln>
        </p:spPr>
        <p:style>
          <a:lnRef idx="0"/>
          <a:fillRef idx="0"/>
          <a:effectRef idx="0"/>
          <a:fontRef idx="minor"/>
        </p:style>
      </p:sp>
      <p:sp>
        <p:nvSpPr>
          <p:cNvPr id="1222" name="Line 15"/>
          <p:cNvSpPr/>
          <p:nvPr/>
        </p:nvSpPr>
        <p:spPr>
          <a:xfrm>
            <a:off x="705240" y="2405520"/>
            <a:ext cx="360" cy="555840"/>
          </a:xfrm>
          <a:prstGeom prst="line">
            <a:avLst/>
          </a:prstGeom>
          <a:ln w="9360">
            <a:solidFill>
              <a:schemeClr val="tx1"/>
            </a:solidFill>
            <a:round/>
          </a:ln>
        </p:spPr>
        <p:style>
          <a:lnRef idx="0"/>
          <a:fillRef idx="0"/>
          <a:effectRef idx="0"/>
          <a:fontRef idx="minor"/>
        </p:style>
      </p:sp>
      <p:sp>
        <p:nvSpPr>
          <p:cNvPr id="1223" name="Line 16"/>
          <p:cNvSpPr/>
          <p:nvPr/>
        </p:nvSpPr>
        <p:spPr>
          <a:xfrm>
            <a:off x="1474560" y="2405520"/>
            <a:ext cx="360" cy="555840"/>
          </a:xfrm>
          <a:prstGeom prst="line">
            <a:avLst/>
          </a:prstGeom>
          <a:ln w="9360">
            <a:solidFill>
              <a:schemeClr val="tx1"/>
            </a:solidFill>
            <a:round/>
          </a:ln>
        </p:spPr>
        <p:style>
          <a:lnRef idx="0"/>
          <a:fillRef idx="0"/>
          <a:effectRef idx="0"/>
          <a:fontRef idx="minor"/>
        </p:style>
      </p:sp>
      <p:sp>
        <p:nvSpPr>
          <p:cNvPr id="1224" name="CustomShape 17"/>
          <p:cNvSpPr/>
          <p:nvPr/>
        </p:nvSpPr>
        <p:spPr>
          <a:xfrm>
            <a:off x="720000" y="3090600"/>
            <a:ext cx="735840" cy="577800"/>
          </a:xfrm>
          <a:prstGeom prst="rect">
            <a:avLst/>
          </a:prstGeom>
          <a:noFill/>
          <a:ln>
            <a:noFill/>
          </a:ln>
        </p:spPr>
        <p:style>
          <a:lnRef idx="0"/>
          <a:fillRef idx="0"/>
          <a:effectRef idx="0"/>
          <a:fontRef idx="minor"/>
        </p:style>
        <p:txBody>
          <a:bodyPr/>
          <a:p>
            <a:pPr>
              <a:lnSpc>
                <a:spcPct val="100000"/>
              </a:lnSpc>
            </a:pPr>
            <a:r>
              <a:rPr lang="en-US" sz="1600" spc="-1" strike="noStrike">
                <a:solidFill>
                  <a:srgbClr val="000000"/>
                </a:solidFill>
                <a:uFill>
                  <a:solidFill>
                    <a:srgbClr val="ffffff"/>
                  </a:solidFill>
                </a:uFill>
                <a:latin typeface="Gill Sans"/>
                <a:ea typeface="ＭＳ Ｐゴシック"/>
              </a:rPr>
              <a:t>5 mm</a:t>
            </a:r>
            <a:endParaRPr lang="en-US" sz="1800" spc="-1" strike="noStrike">
              <a:solidFill>
                <a:srgbClr val="000000"/>
              </a:solidFill>
              <a:uFill>
                <a:solidFill>
                  <a:srgbClr val="ffffff"/>
                </a:solidFill>
              </a:uFill>
              <a:latin typeface="Arial"/>
            </a:endParaRPr>
          </a:p>
        </p:txBody>
      </p:sp>
      <p:sp>
        <p:nvSpPr>
          <p:cNvPr id="1225" name="CustomShape 18"/>
          <p:cNvSpPr/>
          <p:nvPr/>
        </p:nvSpPr>
        <p:spPr>
          <a:xfrm>
            <a:off x="5131440" y="1989000"/>
            <a:ext cx="3385800" cy="1462680"/>
          </a:xfrm>
          <a:prstGeom prst="rect">
            <a:avLst/>
          </a:prstGeom>
          <a:noFill/>
          <a:ln>
            <a:noFill/>
          </a:ln>
        </p:spPr>
        <p:style>
          <a:lnRef idx="0"/>
          <a:fillRef idx="0"/>
          <a:effectRef idx="0"/>
          <a:fontRef idx="minor"/>
        </p:style>
        <p:txBody>
          <a:bodyPr/>
          <a:p>
            <a:pPr>
              <a:lnSpc>
                <a:spcPct val="100000"/>
              </a:lnSpc>
            </a:pPr>
            <a:r>
              <a:rPr b="1" lang="en-US" sz="1800" spc="-1" strike="noStrike">
                <a:solidFill>
                  <a:srgbClr val="000000"/>
                </a:solidFill>
                <a:uFill>
                  <a:solidFill>
                    <a:srgbClr val="ffffff"/>
                  </a:solidFill>
                </a:uFill>
                <a:latin typeface="Gill Sans"/>
                <a:ea typeface="ＭＳ Ｐゴシック"/>
              </a:rPr>
              <a:t>STRAW TUBES</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ea typeface="ＭＳ Ｐゴシック"/>
              </a:rPr>
              <a:t>Anode-cathode distance: 2 mm</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ea typeface="ＭＳ Ｐゴシック"/>
              </a:rPr>
              <a:t>Spatial resolution ~ 130-300 </a:t>
            </a:r>
            <a:r>
              <a:rPr lang="en-US" sz="1800" spc="-1" strike="noStrike">
                <a:solidFill>
                  <a:srgbClr val="000000"/>
                </a:solidFill>
                <a:uFill>
                  <a:solidFill>
                    <a:srgbClr val="ffffff"/>
                  </a:solidFill>
                </a:uFill>
                <a:latin typeface="Symbol"/>
                <a:ea typeface="ＭＳ Ｐゴシック"/>
              </a:rPr>
              <a:t></a:t>
            </a:r>
            <a:r>
              <a:rPr lang="en-US" sz="1800" spc="-1" strike="noStrike">
                <a:solidFill>
                  <a:srgbClr val="000000"/>
                </a:solidFill>
                <a:uFill>
                  <a:solidFill>
                    <a:srgbClr val="ffffff"/>
                  </a:solidFill>
                </a:uFill>
                <a:latin typeface="Gill Sans"/>
                <a:ea typeface="ＭＳ Ｐゴシック"/>
              </a:rPr>
              <a:t>m</a:t>
            </a:r>
            <a:endParaRPr lang="en-US" sz="1800" spc="-1" strike="noStrike">
              <a:solidFill>
                <a:srgbClr val="000000"/>
              </a:solidFill>
              <a:uFill>
                <a:solidFill>
                  <a:srgbClr val="ffffff"/>
                </a:solidFill>
              </a:uFill>
              <a:latin typeface="Arial"/>
            </a:endParaRPr>
          </a:p>
        </p:txBody>
      </p:sp>
      <p:sp>
        <p:nvSpPr>
          <p:cNvPr id="1226" name="CustomShape 19"/>
          <p:cNvSpPr/>
          <p:nvPr/>
        </p:nvSpPr>
        <p:spPr>
          <a:xfrm>
            <a:off x="5112720" y="3789000"/>
            <a:ext cx="3995640" cy="2072520"/>
          </a:xfrm>
          <a:prstGeom prst="rect">
            <a:avLst/>
          </a:prstGeom>
          <a:noFill/>
          <a:ln>
            <a:noFill/>
          </a:ln>
        </p:spPr>
        <p:style>
          <a:lnRef idx="0"/>
          <a:fillRef idx="0"/>
          <a:effectRef idx="0"/>
          <a:fontRef idx="minor"/>
        </p:style>
        <p:txBody>
          <a:bodyPr/>
          <a:p>
            <a:pPr>
              <a:lnSpc>
                <a:spcPct val="100000"/>
              </a:lnSpc>
            </a:pPr>
            <a:r>
              <a:rPr b="1" lang="en-US" sz="2000" spc="-1" strike="noStrike">
                <a:solidFill>
                  <a:srgbClr val="000000"/>
                </a:solidFill>
                <a:uFill>
                  <a:solidFill>
                    <a:srgbClr val="ffffff"/>
                  </a:solidFill>
                </a:uFill>
                <a:latin typeface="Gill Sans"/>
                <a:ea typeface="ＭＳ Ｐゴシック"/>
              </a:rPr>
              <a:t>M</a:t>
            </a:r>
            <a:r>
              <a:rPr b="1" lang="en-US" sz="1800" spc="-1" strike="noStrike">
                <a:solidFill>
                  <a:srgbClr val="000000"/>
                </a:solidFill>
                <a:uFill>
                  <a:solidFill>
                    <a:srgbClr val="ffffff"/>
                  </a:solidFill>
                </a:uFill>
                <a:latin typeface="Gill Sans"/>
                <a:ea typeface="ＭＳ Ｐゴシック"/>
              </a:rPr>
              <a:t>ICRO </a:t>
            </a:r>
            <a:r>
              <a:rPr b="1" lang="en-US" sz="2000" spc="-1" strike="noStrike">
                <a:solidFill>
                  <a:srgbClr val="000000"/>
                </a:solidFill>
                <a:uFill>
                  <a:solidFill>
                    <a:srgbClr val="ffffff"/>
                  </a:solidFill>
                </a:uFill>
                <a:latin typeface="Gill Sans"/>
                <a:ea typeface="ＭＳ Ｐゴシック"/>
              </a:rPr>
              <a:t>S</a:t>
            </a:r>
            <a:r>
              <a:rPr b="1" lang="en-US" sz="1800" spc="-1" strike="noStrike">
                <a:solidFill>
                  <a:srgbClr val="000000"/>
                </a:solidFill>
                <a:uFill>
                  <a:solidFill>
                    <a:srgbClr val="ffffff"/>
                  </a:solidFill>
                </a:uFill>
                <a:latin typeface="Gill Sans"/>
                <a:ea typeface="ＭＳ Ｐゴシック"/>
              </a:rPr>
              <a:t>TRIP </a:t>
            </a:r>
            <a:r>
              <a:rPr b="1" lang="en-US" sz="2000" spc="-1" strike="noStrike">
                <a:solidFill>
                  <a:srgbClr val="000000"/>
                </a:solidFill>
                <a:uFill>
                  <a:solidFill>
                    <a:srgbClr val="ffffff"/>
                  </a:solidFill>
                </a:uFill>
                <a:latin typeface="Gill Sans"/>
                <a:ea typeface="ＭＳ Ｐゴシック"/>
              </a:rPr>
              <a:t>G</a:t>
            </a:r>
            <a:r>
              <a:rPr b="1" lang="en-US" sz="1800" spc="-1" strike="noStrike">
                <a:solidFill>
                  <a:srgbClr val="000000"/>
                </a:solidFill>
                <a:uFill>
                  <a:solidFill>
                    <a:srgbClr val="ffffff"/>
                  </a:solidFill>
                </a:uFill>
                <a:latin typeface="Gill Sans"/>
                <a:ea typeface="ＭＳ Ｐゴシック"/>
              </a:rPr>
              <a:t>AS </a:t>
            </a:r>
            <a:r>
              <a:rPr b="1" lang="en-US" sz="2000" spc="-1" strike="noStrike">
                <a:solidFill>
                  <a:srgbClr val="000000"/>
                </a:solidFill>
                <a:uFill>
                  <a:solidFill>
                    <a:srgbClr val="ffffff"/>
                  </a:solidFill>
                </a:uFill>
                <a:latin typeface="Gill Sans"/>
                <a:ea typeface="ＭＳ Ｐゴシック"/>
              </a:rPr>
              <a:t>C</a:t>
            </a:r>
            <a:r>
              <a:rPr b="1" lang="en-US" sz="1800" spc="-1" strike="noStrike">
                <a:solidFill>
                  <a:srgbClr val="000000"/>
                </a:solidFill>
                <a:uFill>
                  <a:solidFill>
                    <a:srgbClr val="ffffff"/>
                  </a:solidFill>
                </a:uFill>
                <a:latin typeface="Gill Sans"/>
                <a:ea typeface="ＭＳ Ｐゴシック"/>
              </a:rPr>
              <a:t>HAMBERS</a:t>
            </a:r>
            <a:endParaRPr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000000"/>
                </a:solidFill>
                <a:uFill>
                  <a:solidFill>
                    <a:srgbClr val="ffffff"/>
                  </a:solidFill>
                </a:uFill>
                <a:latin typeface="Gill Sans"/>
                <a:ea typeface="ＭＳ Ｐゴシック"/>
              </a:rPr>
              <a:t>(MSGC - A.Oed,1988)</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ea typeface="ＭＳ Ｐゴシック"/>
              </a:rPr>
              <a:t>Semiconductor industry technologies</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ea typeface="ＭＳ Ｐゴシック"/>
              </a:rPr>
              <a:t>Anode-cathode distance: 40 </a:t>
            </a:r>
            <a:r>
              <a:rPr lang="en-US" sz="1800" spc="-1" strike="noStrike">
                <a:solidFill>
                  <a:srgbClr val="000000"/>
                </a:solidFill>
                <a:uFill>
                  <a:solidFill>
                    <a:srgbClr val="ffffff"/>
                  </a:solidFill>
                </a:uFill>
                <a:latin typeface="Symbol"/>
                <a:ea typeface="ＭＳ Ｐゴシック"/>
              </a:rPr>
              <a:t></a:t>
            </a:r>
            <a:r>
              <a:rPr lang="en-US" sz="1800" spc="-1" strike="noStrike">
                <a:solidFill>
                  <a:srgbClr val="000000"/>
                </a:solidFill>
                <a:uFill>
                  <a:solidFill>
                    <a:srgbClr val="ffffff"/>
                  </a:solidFill>
                </a:uFill>
                <a:latin typeface="Gill Sans"/>
                <a:ea typeface="ＭＳ Ｐゴシック"/>
              </a:rPr>
              <a:t>m</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ea typeface="ＭＳ Ｐゴシック"/>
              </a:rPr>
              <a:t>Spatial resolution ~ 40 </a:t>
            </a:r>
            <a:r>
              <a:rPr lang="en-US" sz="1800" spc="-1" strike="noStrike">
                <a:solidFill>
                  <a:srgbClr val="000000"/>
                </a:solidFill>
                <a:uFill>
                  <a:solidFill>
                    <a:srgbClr val="ffffff"/>
                  </a:solidFill>
                </a:uFill>
                <a:latin typeface="Symbol"/>
                <a:ea typeface="ＭＳ Ｐゴシック"/>
              </a:rPr>
              <a:t></a:t>
            </a:r>
            <a:r>
              <a:rPr lang="en-US" sz="1800" spc="-1" strike="noStrike">
                <a:solidFill>
                  <a:srgbClr val="000000"/>
                </a:solidFill>
                <a:uFill>
                  <a:solidFill>
                    <a:srgbClr val="ffffff"/>
                  </a:solidFill>
                </a:uFill>
                <a:latin typeface="Gill Sans"/>
                <a:ea typeface="ＭＳ Ｐゴシック"/>
              </a:rPr>
              <a:t>m</a:t>
            </a:r>
            <a:endParaRPr lang="en-US" sz="1800" spc="-1" strike="noStrike">
              <a:solidFill>
                <a:srgbClr val="000000"/>
              </a:solidFill>
              <a:uFill>
                <a:solidFill>
                  <a:srgbClr val="ffffff"/>
                </a:solidFill>
              </a:uFill>
              <a:latin typeface="Arial"/>
            </a:endParaRPr>
          </a:p>
        </p:txBody>
      </p:sp>
      <p:sp>
        <p:nvSpPr>
          <p:cNvPr id="1227" name="CustomShape 20"/>
          <p:cNvSpPr/>
          <p:nvPr/>
        </p:nvSpPr>
        <p:spPr>
          <a:xfrm>
            <a:off x="329040" y="4523400"/>
            <a:ext cx="4571640" cy="151920"/>
          </a:xfrm>
          <a:prstGeom prst="rect">
            <a:avLst/>
          </a:prstGeom>
          <a:pattFill prst="openDmnd">
            <a:fgClr>
              <a:srgbClr val="72898b"/>
            </a:fgClr>
            <a:bgClr>
              <a:srgbClr val="ffffff"/>
            </a:bgClr>
          </a:pattFill>
          <a:ln w="9360">
            <a:solidFill>
              <a:schemeClr val="tx1"/>
            </a:solidFill>
            <a:miter/>
          </a:ln>
        </p:spPr>
        <p:style>
          <a:lnRef idx="0"/>
          <a:fillRef idx="0"/>
          <a:effectRef idx="0"/>
          <a:fontRef idx="minor"/>
        </p:style>
      </p:sp>
      <p:sp>
        <p:nvSpPr>
          <p:cNvPr id="1228" name="CustomShape 21"/>
          <p:cNvSpPr/>
          <p:nvPr/>
        </p:nvSpPr>
        <p:spPr>
          <a:xfrm>
            <a:off x="481320" y="4370760"/>
            <a:ext cx="533160" cy="151920"/>
          </a:xfrm>
          <a:prstGeom prst="rect">
            <a:avLst/>
          </a:prstGeom>
          <a:solidFill>
            <a:schemeClr val="accent1"/>
          </a:solidFill>
          <a:ln w="9360">
            <a:solidFill>
              <a:schemeClr val="tx1"/>
            </a:solidFill>
            <a:miter/>
          </a:ln>
        </p:spPr>
        <p:style>
          <a:lnRef idx="0"/>
          <a:fillRef idx="0"/>
          <a:effectRef idx="0"/>
          <a:fontRef idx="minor"/>
        </p:style>
      </p:sp>
      <p:sp>
        <p:nvSpPr>
          <p:cNvPr id="1229" name="CustomShape 22"/>
          <p:cNvSpPr/>
          <p:nvPr/>
        </p:nvSpPr>
        <p:spPr>
          <a:xfrm>
            <a:off x="1395720" y="4370760"/>
            <a:ext cx="304560" cy="151920"/>
          </a:xfrm>
          <a:prstGeom prst="rect">
            <a:avLst/>
          </a:prstGeom>
          <a:solidFill>
            <a:srgbClr val="ac2788"/>
          </a:solidFill>
          <a:ln w="9360">
            <a:solidFill>
              <a:schemeClr val="tx1"/>
            </a:solidFill>
            <a:miter/>
          </a:ln>
        </p:spPr>
        <p:style>
          <a:lnRef idx="0"/>
          <a:fillRef idx="0"/>
          <a:effectRef idx="0"/>
          <a:fontRef idx="minor"/>
        </p:style>
      </p:sp>
      <p:sp>
        <p:nvSpPr>
          <p:cNvPr id="1230" name="CustomShape 23"/>
          <p:cNvSpPr/>
          <p:nvPr/>
        </p:nvSpPr>
        <p:spPr>
          <a:xfrm>
            <a:off x="2081520" y="4370760"/>
            <a:ext cx="533160" cy="151920"/>
          </a:xfrm>
          <a:prstGeom prst="rect">
            <a:avLst/>
          </a:prstGeom>
          <a:solidFill>
            <a:schemeClr val="accent1"/>
          </a:solidFill>
          <a:ln w="9360">
            <a:solidFill>
              <a:schemeClr val="tx1"/>
            </a:solidFill>
            <a:miter/>
          </a:ln>
        </p:spPr>
        <p:style>
          <a:lnRef idx="0"/>
          <a:fillRef idx="0"/>
          <a:effectRef idx="0"/>
          <a:fontRef idx="minor"/>
        </p:style>
      </p:sp>
      <p:sp>
        <p:nvSpPr>
          <p:cNvPr id="1231" name="CustomShape 24"/>
          <p:cNvSpPr/>
          <p:nvPr/>
        </p:nvSpPr>
        <p:spPr>
          <a:xfrm>
            <a:off x="2843640" y="4370760"/>
            <a:ext cx="304560" cy="151920"/>
          </a:xfrm>
          <a:prstGeom prst="rect">
            <a:avLst/>
          </a:prstGeom>
          <a:solidFill>
            <a:srgbClr val="ac2788"/>
          </a:solidFill>
          <a:ln w="9360">
            <a:solidFill>
              <a:schemeClr val="tx1"/>
            </a:solidFill>
            <a:miter/>
          </a:ln>
        </p:spPr>
        <p:style>
          <a:lnRef idx="0"/>
          <a:fillRef idx="0"/>
          <a:effectRef idx="0"/>
          <a:fontRef idx="minor"/>
        </p:style>
      </p:sp>
      <p:sp>
        <p:nvSpPr>
          <p:cNvPr id="1232" name="CustomShape 25"/>
          <p:cNvSpPr/>
          <p:nvPr/>
        </p:nvSpPr>
        <p:spPr>
          <a:xfrm>
            <a:off x="3453120" y="4370760"/>
            <a:ext cx="533160" cy="151920"/>
          </a:xfrm>
          <a:prstGeom prst="rect">
            <a:avLst/>
          </a:prstGeom>
          <a:solidFill>
            <a:schemeClr val="accent1"/>
          </a:solidFill>
          <a:ln w="9360">
            <a:solidFill>
              <a:schemeClr val="tx1"/>
            </a:solidFill>
            <a:miter/>
          </a:ln>
        </p:spPr>
        <p:style>
          <a:lnRef idx="0"/>
          <a:fillRef idx="0"/>
          <a:effectRef idx="0"/>
          <a:fontRef idx="minor"/>
        </p:style>
      </p:sp>
      <p:sp>
        <p:nvSpPr>
          <p:cNvPr id="1233" name="CustomShape 26"/>
          <p:cNvSpPr/>
          <p:nvPr/>
        </p:nvSpPr>
        <p:spPr>
          <a:xfrm>
            <a:off x="4215240" y="4370760"/>
            <a:ext cx="304560" cy="151920"/>
          </a:xfrm>
          <a:prstGeom prst="rect">
            <a:avLst/>
          </a:prstGeom>
          <a:solidFill>
            <a:srgbClr val="ac2788"/>
          </a:solidFill>
          <a:ln w="9360">
            <a:solidFill>
              <a:schemeClr val="tx1"/>
            </a:solidFill>
            <a:miter/>
          </a:ln>
        </p:spPr>
        <p:style>
          <a:lnRef idx="0"/>
          <a:fillRef idx="0"/>
          <a:effectRef idx="0"/>
          <a:fontRef idx="minor"/>
        </p:style>
      </p:sp>
      <p:sp>
        <p:nvSpPr>
          <p:cNvPr id="1234" name="Line 27"/>
          <p:cNvSpPr/>
          <p:nvPr/>
        </p:nvSpPr>
        <p:spPr>
          <a:xfrm>
            <a:off x="1548000" y="4447080"/>
            <a:ext cx="360" cy="457200"/>
          </a:xfrm>
          <a:prstGeom prst="line">
            <a:avLst/>
          </a:prstGeom>
          <a:ln w="9360">
            <a:solidFill>
              <a:schemeClr val="tx1"/>
            </a:solidFill>
            <a:round/>
          </a:ln>
        </p:spPr>
        <p:style>
          <a:lnRef idx="0"/>
          <a:fillRef idx="0"/>
          <a:effectRef idx="0"/>
          <a:fontRef idx="minor"/>
        </p:style>
      </p:sp>
      <p:sp>
        <p:nvSpPr>
          <p:cNvPr id="1235" name="Line 28"/>
          <p:cNvSpPr/>
          <p:nvPr/>
        </p:nvSpPr>
        <p:spPr>
          <a:xfrm>
            <a:off x="2995920" y="4447080"/>
            <a:ext cx="360" cy="457200"/>
          </a:xfrm>
          <a:prstGeom prst="line">
            <a:avLst/>
          </a:prstGeom>
          <a:ln w="9360">
            <a:solidFill>
              <a:schemeClr val="tx1"/>
            </a:solidFill>
            <a:round/>
          </a:ln>
        </p:spPr>
        <p:style>
          <a:lnRef idx="0"/>
          <a:fillRef idx="0"/>
          <a:effectRef idx="0"/>
          <a:fontRef idx="minor"/>
        </p:style>
      </p:sp>
      <p:sp>
        <p:nvSpPr>
          <p:cNvPr id="1236" name="Line 29"/>
          <p:cNvSpPr/>
          <p:nvPr/>
        </p:nvSpPr>
        <p:spPr>
          <a:xfrm>
            <a:off x="1548000" y="5157000"/>
            <a:ext cx="1447920" cy="0"/>
          </a:xfrm>
          <a:prstGeom prst="line">
            <a:avLst/>
          </a:prstGeom>
          <a:ln w="9360">
            <a:solidFill>
              <a:schemeClr val="tx1"/>
            </a:solidFill>
            <a:round/>
            <a:headEnd len="med" type="triangle" w="med"/>
            <a:tailEnd len="med" type="triangle" w="med"/>
          </a:ln>
        </p:spPr>
        <p:style>
          <a:lnRef idx="0"/>
          <a:fillRef idx="0"/>
          <a:effectRef idx="0"/>
          <a:fontRef idx="minor"/>
        </p:style>
      </p:sp>
      <p:sp>
        <p:nvSpPr>
          <p:cNvPr id="1237" name="CustomShape 30"/>
          <p:cNvSpPr/>
          <p:nvPr/>
        </p:nvSpPr>
        <p:spPr>
          <a:xfrm>
            <a:off x="1756080" y="4725000"/>
            <a:ext cx="103176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Gill Sans"/>
                <a:ea typeface="ＭＳ Ｐゴシック"/>
              </a:rPr>
              <a:t>200</a:t>
            </a:r>
            <a:r>
              <a:rPr lang="en-US" sz="1800" spc="-1" strike="noStrike">
                <a:solidFill>
                  <a:srgbClr val="000000"/>
                </a:solidFill>
                <a:uFill>
                  <a:solidFill>
                    <a:srgbClr val="ffffff"/>
                  </a:solidFill>
                </a:uFill>
                <a:latin typeface="Arial"/>
                <a:ea typeface="ＭＳ Ｐゴシック"/>
              </a:rPr>
              <a:t> </a:t>
            </a:r>
            <a:r>
              <a:rPr lang="en-US" sz="1800" spc="-1" strike="noStrike">
                <a:solidFill>
                  <a:srgbClr val="000000"/>
                </a:solidFill>
                <a:uFill>
                  <a:solidFill>
                    <a:srgbClr val="ffffff"/>
                  </a:solidFill>
                </a:uFill>
                <a:latin typeface="Symbol"/>
                <a:ea typeface="ＭＳ Ｐゴシック"/>
              </a:rPr>
              <a:t></a:t>
            </a:r>
            <a:r>
              <a:rPr lang="en-US" sz="1800" spc="-1" strike="noStrike">
                <a:solidFill>
                  <a:srgbClr val="000000"/>
                </a:solidFill>
                <a:uFill>
                  <a:solidFill>
                    <a:srgbClr val="ffffff"/>
                  </a:solidFill>
                </a:uFill>
                <a:latin typeface="Gill Sans"/>
                <a:ea typeface="ＭＳ Ｐゴシック"/>
              </a:rPr>
              <a:t>m</a:t>
            </a:r>
            <a:endParaRPr lang="en-US" sz="1800" spc="-1" strike="noStrike">
              <a:solidFill>
                <a:srgbClr val="000000"/>
              </a:solidFill>
              <a:uFill>
                <a:solidFill>
                  <a:srgbClr val="ffffff"/>
                </a:solidFill>
              </a:uFill>
              <a:latin typeface="Arial"/>
            </a:endParaRPr>
          </a:p>
        </p:txBody>
      </p:sp>
      <p:sp>
        <p:nvSpPr>
          <p:cNvPr id="1238" name="Line 31"/>
          <p:cNvSpPr/>
          <p:nvPr/>
        </p:nvSpPr>
        <p:spPr>
          <a:xfrm>
            <a:off x="328680" y="3913560"/>
            <a:ext cx="4572000" cy="0"/>
          </a:xfrm>
          <a:prstGeom prst="line">
            <a:avLst/>
          </a:prstGeom>
          <a:ln w="28440">
            <a:solidFill>
              <a:schemeClr val="hlink"/>
            </a:solidFill>
            <a:round/>
          </a:ln>
        </p:spPr>
        <p:style>
          <a:lnRef idx="0"/>
          <a:fillRef idx="0"/>
          <a:effectRef idx="0"/>
          <a:fontRef idx="minor"/>
        </p:style>
      </p:sp>
      <p:sp>
        <p:nvSpPr>
          <p:cNvPr id="1239" name="Line 32"/>
          <p:cNvSpPr/>
          <p:nvPr/>
        </p:nvSpPr>
        <p:spPr>
          <a:xfrm>
            <a:off x="328680" y="3913560"/>
            <a:ext cx="360" cy="762120"/>
          </a:xfrm>
          <a:prstGeom prst="line">
            <a:avLst/>
          </a:prstGeom>
          <a:ln w="9360">
            <a:solidFill>
              <a:schemeClr val="tx1"/>
            </a:solidFill>
            <a:round/>
          </a:ln>
        </p:spPr>
        <p:style>
          <a:lnRef idx="0"/>
          <a:fillRef idx="0"/>
          <a:effectRef idx="0"/>
          <a:fontRef idx="minor"/>
        </p:style>
      </p:sp>
      <p:sp>
        <p:nvSpPr>
          <p:cNvPr id="1240" name="Line 33"/>
          <p:cNvSpPr/>
          <p:nvPr/>
        </p:nvSpPr>
        <p:spPr>
          <a:xfrm>
            <a:off x="4900680" y="3913560"/>
            <a:ext cx="360" cy="762120"/>
          </a:xfrm>
          <a:prstGeom prst="line">
            <a:avLst/>
          </a:prstGeom>
          <a:ln w="9360">
            <a:solidFill>
              <a:schemeClr val="tx1"/>
            </a:solidFill>
            <a:round/>
          </a:ln>
        </p:spPr>
        <p:style>
          <a:lnRef idx="0"/>
          <a:fillRef idx="0"/>
          <a:effectRef idx="0"/>
          <a:fontRef idx="minor"/>
        </p:style>
      </p:sp>
      <p:sp>
        <p:nvSpPr>
          <p:cNvPr id="1241" name="TextShape 3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242" name="CustomShape 35"/>
          <p:cNvSpPr/>
          <p:nvPr/>
        </p:nvSpPr>
        <p:spPr>
          <a:xfrm>
            <a:off x="484560" y="5617080"/>
            <a:ext cx="8119440" cy="1066320"/>
          </a:xfrm>
          <a:prstGeom prst="rect">
            <a:avLst/>
          </a:prstGeom>
          <a:noFill/>
          <a:ln>
            <a:noFill/>
          </a:ln>
        </p:spPr>
        <p:style>
          <a:lnRef idx="0"/>
          <a:fillRef idx="0"/>
          <a:effectRef idx="0"/>
          <a:fontRef idx="minor"/>
        </p:style>
        <p:txBody>
          <a:bodyPr/>
          <a:p>
            <a:pPr>
              <a:lnSpc>
                <a:spcPct val="110000"/>
              </a:lnSpc>
            </a:pPr>
            <a:r>
              <a:rPr b="1" lang="en-US" sz="2000" spc="-1" strike="noStrike">
                <a:solidFill>
                  <a:srgbClr val="800000"/>
                </a:solidFill>
                <a:uFill>
                  <a:solidFill>
                    <a:srgbClr val="ffffff"/>
                  </a:solidFill>
                </a:uFill>
                <a:latin typeface="Gill Sans"/>
              </a:rPr>
              <a:t>MSGC</a:t>
            </a:r>
            <a:r>
              <a:rPr lang="en-US" sz="2000" spc="-1" strike="noStrike">
                <a:solidFill>
                  <a:srgbClr val="800000"/>
                </a:solidFill>
                <a:uFill>
                  <a:solidFill>
                    <a:srgbClr val="ffffff"/>
                  </a:solidFill>
                </a:uFill>
                <a:latin typeface="Gill Sans"/>
              </a:rPr>
              <a:t>… Very high rate capability due to small pitch and fast ion collection, but delicate structures with very high fields in electrodes edges…. sparks</a:t>
            </a:r>
            <a:endParaRPr lang="en-US" sz="1800" spc="-1" strike="noStrike">
              <a:solidFill>
                <a:srgbClr val="000000"/>
              </a:solidFill>
              <a:uFill>
                <a:solidFill>
                  <a:srgbClr val="ffffff"/>
                </a:solidFill>
              </a:uFill>
              <a:latin typeface="Arial"/>
            </a:endParaRPr>
          </a:p>
        </p:txBody>
      </p:sp>
      <p:sp>
        <p:nvSpPr>
          <p:cNvPr id="1243" name="TextShape 36"/>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244" name="TextShape 37"/>
          <p:cNvSpPr txBox="1"/>
          <p:nvPr/>
        </p:nvSpPr>
        <p:spPr>
          <a:xfrm>
            <a:off x="6553080" y="6520320"/>
            <a:ext cx="2133360" cy="364680"/>
          </a:xfrm>
          <a:prstGeom prst="rect">
            <a:avLst/>
          </a:prstGeom>
          <a:noFill/>
          <a:ln>
            <a:noFill/>
          </a:ln>
        </p:spPr>
        <p:txBody>
          <a:bodyPr anchor="ctr"/>
          <a:p>
            <a:pPr algn="r">
              <a:lnSpc>
                <a:spcPct val="100000"/>
              </a:lnSpc>
            </a:pPr>
            <a:fld id="{4E7F1A46-2EFF-4215-94ED-97A370DC1E3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245" name="CustomShape 38"/>
          <p:cNvSpPr/>
          <p:nvPr/>
        </p:nvSpPr>
        <p:spPr>
          <a:xfrm rot="20923800">
            <a:off x="3196440" y="1181520"/>
            <a:ext cx="2585880" cy="36432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800000"/>
                </a:solidFill>
                <a:uFill>
                  <a:solidFill>
                    <a:srgbClr val="ffffff"/>
                  </a:solidFill>
                </a:uFill>
                <a:latin typeface="Gill Sans MT"/>
              </a:rPr>
              <a:t>Moving down in size!</a:t>
            </a:r>
            <a:endParaRPr lang="en-US" sz="1800" spc="-1" strike="noStrike">
              <a:solidFill>
                <a:srgbClr val="000000"/>
              </a:solidFill>
              <a:uFill>
                <a:solidFill>
                  <a:srgbClr val="ffffff"/>
                </a:solidFill>
              </a:uFill>
              <a:latin typeface="Arial"/>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46" name="TextShape 1"/>
          <p:cNvSpPr txBox="1"/>
          <p:nvPr/>
        </p:nvSpPr>
        <p:spPr>
          <a:xfrm>
            <a:off x="251640" y="0"/>
            <a:ext cx="8712720" cy="119628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MSGC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247"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248"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249" name="TextShape 4"/>
          <p:cNvSpPr txBox="1"/>
          <p:nvPr/>
        </p:nvSpPr>
        <p:spPr>
          <a:xfrm>
            <a:off x="6553080" y="6520320"/>
            <a:ext cx="2133360" cy="364680"/>
          </a:xfrm>
          <a:prstGeom prst="rect">
            <a:avLst/>
          </a:prstGeom>
          <a:noFill/>
          <a:ln>
            <a:noFill/>
          </a:ln>
        </p:spPr>
        <p:txBody>
          <a:bodyPr anchor="ctr"/>
          <a:p>
            <a:pPr algn="r">
              <a:lnSpc>
                <a:spcPct val="100000"/>
              </a:lnSpc>
            </a:pPr>
            <a:fld id="{C1F6980E-CA67-4D1F-91CB-181CD8D14387}"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250" name="Picture 3" descr=""/>
          <p:cNvPicPr/>
          <p:nvPr/>
        </p:nvPicPr>
        <p:blipFill>
          <a:blip r:embed="rId1"/>
          <a:stretch/>
        </p:blipFill>
        <p:spPr>
          <a:xfrm>
            <a:off x="6732360" y="548640"/>
            <a:ext cx="2058120" cy="2172240"/>
          </a:xfrm>
          <a:prstGeom prst="rect">
            <a:avLst/>
          </a:prstGeom>
          <a:ln w="9360">
            <a:noFill/>
          </a:ln>
        </p:spPr>
      </p:pic>
      <p:pic>
        <p:nvPicPr>
          <p:cNvPr id="1251" name="Picture 10" descr=""/>
          <p:cNvPicPr/>
          <p:nvPr/>
        </p:nvPicPr>
        <p:blipFill>
          <a:blip r:embed="rId2"/>
          <a:stretch/>
        </p:blipFill>
        <p:spPr>
          <a:xfrm>
            <a:off x="687240" y="1108080"/>
            <a:ext cx="4122000" cy="2998440"/>
          </a:xfrm>
          <a:prstGeom prst="rect">
            <a:avLst/>
          </a:prstGeom>
          <a:ln w="9360">
            <a:noFill/>
          </a:ln>
        </p:spPr>
      </p:pic>
      <p:sp>
        <p:nvSpPr>
          <p:cNvPr id="1252" name="CustomShape 5"/>
          <p:cNvSpPr/>
          <p:nvPr/>
        </p:nvSpPr>
        <p:spPr>
          <a:xfrm>
            <a:off x="380880" y="4077000"/>
            <a:ext cx="6481800" cy="142956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uFill>
                  <a:solidFill>
                    <a:srgbClr val="ffffff"/>
                  </a:solidFill>
                </a:uFill>
                <a:latin typeface="Gill Sans MT"/>
              </a:rPr>
              <a:t>Observed instabilities: </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b="1" lang="en-US" sz="1400" spc="-1" strike="noStrike">
                <a:solidFill>
                  <a:srgbClr val="000000"/>
                </a:solidFill>
                <a:uFill>
                  <a:solidFill>
                    <a:srgbClr val="ffffff"/>
                  </a:solidFill>
                </a:uFill>
                <a:latin typeface="Gill Sans MT"/>
              </a:rPr>
              <a:t>Time-dependent gain shifts (charge movement in the substrate,  polarization and charge accumulation)  </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b="1" lang="en-US" sz="1400" spc="-1" strike="noStrike">
                <a:solidFill>
                  <a:srgbClr val="000000"/>
                </a:solidFill>
                <a:uFill>
                  <a:solidFill>
                    <a:srgbClr val="ffffff"/>
                  </a:solidFill>
                </a:uFill>
                <a:latin typeface="Gill Sans MT"/>
              </a:rPr>
              <a:t>Tendency to discharge </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b="1" lang="en-US" sz="1400" spc="-1" strike="noStrike">
                <a:solidFill>
                  <a:srgbClr val="000000"/>
                </a:solidFill>
                <a:uFill>
                  <a:solidFill>
                    <a:srgbClr val="ffffff"/>
                  </a:solidFill>
                </a:uFill>
                <a:latin typeface="Gill Sans MT"/>
              </a:rPr>
              <a:t>Permanent deterioration (aging) during sustained irradiation </a:t>
            </a:r>
            <a:endParaRPr lang="en-US" sz="1800" spc="-1" strike="noStrike">
              <a:solidFill>
                <a:srgbClr val="000000"/>
              </a:solidFill>
              <a:uFill>
                <a:solidFill>
                  <a:srgbClr val="ffffff"/>
                </a:solidFill>
              </a:uFill>
              <a:latin typeface="Arial"/>
            </a:endParaRPr>
          </a:p>
        </p:txBody>
      </p:sp>
      <p:pic>
        <p:nvPicPr>
          <p:cNvPr id="1253" name="Picture 5" descr=""/>
          <p:cNvPicPr/>
          <p:nvPr/>
        </p:nvPicPr>
        <p:blipFill>
          <a:blip r:embed="rId3"/>
          <a:srcRect l="8759" t="0" r="19468" b="0"/>
          <a:stretch/>
        </p:blipFill>
        <p:spPr>
          <a:xfrm rot="5400000">
            <a:off x="6918840" y="2820960"/>
            <a:ext cx="1704240" cy="1815120"/>
          </a:xfrm>
          <a:prstGeom prst="rect">
            <a:avLst/>
          </a:prstGeom>
          <a:ln w="9360">
            <a:noFill/>
          </a:ln>
        </p:spPr>
      </p:pic>
      <p:pic>
        <p:nvPicPr>
          <p:cNvPr id="1254" name="Picture 1" descr=""/>
          <p:cNvPicPr/>
          <p:nvPr/>
        </p:nvPicPr>
        <p:blipFill>
          <a:blip r:embed="rId4"/>
          <a:stretch/>
        </p:blipFill>
        <p:spPr>
          <a:xfrm>
            <a:off x="6592680" y="4725000"/>
            <a:ext cx="2325960" cy="1857600"/>
          </a:xfrm>
          <a:prstGeom prst="rect">
            <a:avLst/>
          </a:prstGeom>
          <a:ln w="9360">
            <a:noFill/>
          </a:ln>
        </p:spPr>
      </p:pic>
      <p:sp>
        <p:nvSpPr>
          <p:cNvPr id="1255" name="CustomShape 6"/>
          <p:cNvSpPr/>
          <p:nvPr/>
        </p:nvSpPr>
        <p:spPr>
          <a:xfrm>
            <a:off x="380880" y="5540040"/>
            <a:ext cx="6171840" cy="118692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uFill>
                  <a:solidFill>
                    <a:srgbClr val="ffffff"/>
                  </a:solidFill>
                </a:uFill>
                <a:latin typeface="Gill Sans MT"/>
              </a:rPr>
              <a:t>Medium- and long-term stability </a:t>
            </a:r>
            <a:r>
              <a:rPr lang="en-US" sz="1800" spc="-1" strike="noStrike">
                <a:solidFill>
                  <a:srgbClr val="000000"/>
                </a:solidFill>
                <a:uFill>
                  <a:solidFill>
                    <a:srgbClr val="ffffff"/>
                  </a:solidFill>
                </a:uFill>
                <a:latin typeface="Gill Sans MT"/>
              </a:rPr>
              <a:t>determined by physical parameters used to manufacture and operate the detectors: substrate material, metal of the strips, gas type and purity</a:t>
            </a:r>
            <a:endParaRPr lang="en-US" sz="1800" spc="-1" strike="noStrike">
              <a:solidFill>
                <a:srgbClr val="000000"/>
              </a:solidFill>
              <a:uFill>
                <a:solidFill>
                  <a:srgbClr val="ffffff"/>
                </a:solidFill>
              </a:uFill>
              <a:latin typeface="Arial"/>
            </a:endParaRPr>
          </a:p>
        </p:txBody>
      </p:sp>
    </p:spTree>
  </p:cSld>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56" name="TextShape 1"/>
          <p:cNvSpPr txBox="1"/>
          <p:nvPr/>
        </p:nvSpPr>
        <p:spPr>
          <a:xfrm>
            <a:off x="457200" y="197640"/>
            <a:ext cx="8229240" cy="1142640"/>
          </a:xfrm>
          <a:prstGeom prst="rect">
            <a:avLst/>
          </a:prstGeom>
          <a:noFill/>
          <a:ln>
            <a:noFill/>
          </a:ln>
        </p:spPr>
        <p:txBody>
          <a:bodyPr anchor="ctr"/>
          <a:p>
            <a:pPr algn="ctr">
              <a:lnSpc>
                <a:spcPct val="100000"/>
              </a:lnSpc>
            </a:pPr>
            <a:r>
              <a:rPr b="1" lang="en-US" sz="3600" spc="-1" strike="noStrike">
                <a:solidFill>
                  <a:srgbClr val="c0504d"/>
                </a:solidFill>
                <a:uFill>
                  <a:solidFill>
                    <a:srgbClr val="ffffff"/>
                  </a:solidFill>
                </a:uFill>
                <a:latin typeface="AmericanTypewriter"/>
              </a:rPr>
              <a:t>• </a:t>
            </a:r>
            <a:r>
              <a:rPr b="1" lang="en-US" sz="3600" spc="-1" strike="noStrike">
                <a:solidFill>
                  <a:srgbClr val="000000"/>
                </a:solidFill>
                <a:uFill>
                  <a:solidFill>
                    <a:srgbClr val="ffffff"/>
                  </a:solidFill>
                </a:uFill>
                <a:latin typeface="Gill Sans"/>
              </a:rPr>
              <a:t>Decoupling Multiplication from Charge Collection </a:t>
            </a:r>
            <a:r>
              <a:rPr b="1" lang="en-US" sz="36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257" name="CustomShape 2"/>
          <p:cNvSpPr/>
          <p:nvPr/>
        </p:nvSpPr>
        <p:spPr>
          <a:xfrm>
            <a:off x="336960" y="4218480"/>
            <a:ext cx="4571640" cy="151920"/>
          </a:xfrm>
          <a:prstGeom prst="rect">
            <a:avLst/>
          </a:prstGeom>
          <a:pattFill prst="openDmnd">
            <a:fgClr>
              <a:srgbClr val="800080"/>
            </a:fgClr>
            <a:bgClr>
              <a:srgbClr val="ffffff"/>
            </a:bgClr>
          </a:pattFill>
          <a:ln w="9360">
            <a:solidFill>
              <a:schemeClr val="tx1"/>
            </a:solidFill>
            <a:miter/>
          </a:ln>
        </p:spPr>
        <p:style>
          <a:lnRef idx="0"/>
          <a:fillRef idx="0"/>
          <a:effectRef idx="0"/>
          <a:fontRef idx="minor"/>
        </p:style>
      </p:sp>
      <p:sp>
        <p:nvSpPr>
          <p:cNvPr id="1258" name="CustomShape 3"/>
          <p:cNvSpPr/>
          <p:nvPr/>
        </p:nvSpPr>
        <p:spPr>
          <a:xfrm>
            <a:off x="489600" y="4066200"/>
            <a:ext cx="533160" cy="151920"/>
          </a:xfrm>
          <a:prstGeom prst="rect">
            <a:avLst/>
          </a:prstGeom>
          <a:solidFill>
            <a:schemeClr val="accent1"/>
          </a:solidFill>
          <a:ln w="9360">
            <a:solidFill>
              <a:schemeClr val="tx1"/>
            </a:solidFill>
            <a:miter/>
          </a:ln>
        </p:spPr>
        <p:style>
          <a:lnRef idx="0"/>
          <a:fillRef idx="0"/>
          <a:effectRef idx="0"/>
          <a:fontRef idx="minor"/>
        </p:style>
      </p:sp>
      <p:sp>
        <p:nvSpPr>
          <p:cNvPr id="1259" name="CustomShape 4"/>
          <p:cNvSpPr/>
          <p:nvPr/>
        </p:nvSpPr>
        <p:spPr>
          <a:xfrm>
            <a:off x="2089800" y="4066200"/>
            <a:ext cx="533160" cy="151920"/>
          </a:xfrm>
          <a:prstGeom prst="rect">
            <a:avLst/>
          </a:prstGeom>
          <a:solidFill>
            <a:schemeClr val="accent1"/>
          </a:solidFill>
          <a:ln w="9360">
            <a:solidFill>
              <a:schemeClr val="tx1"/>
            </a:solidFill>
            <a:miter/>
          </a:ln>
        </p:spPr>
        <p:style>
          <a:lnRef idx="0"/>
          <a:fillRef idx="0"/>
          <a:effectRef idx="0"/>
          <a:fontRef idx="minor"/>
        </p:style>
      </p:sp>
      <p:sp>
        <p:nvSpPr>
          <p:cNvPr id="1260" name="CustomShape 5"/>
          <p:cNvSpPr/>
          <p:nvPr/>
        </p:nvSpPr>
        <p:spPr>
          <a:xfrm>
            <a:off x="3461400" y="4066200"/>
            <a:ext cx="533160" cy="151920"/>
          </a:xfrm>
          <a:prstGeom prst="rect">
            <a:avLst/>
          </a:prstGeom>
          <a:solidFill>
            <a:schemeClr val="accent1"/>
          </a:solidFill>
          <a:ln w="9360">
            <a:solidFill>
              <a:schemeClr val="tx1"/>
            </a:solidFill>
            <a:miter/>
          </a:ln>
        </p:spPr>
        <p:style>
          <a:lnRef idx="0"/>
          <a:fillRef idx="0"/>
          <a:effectRef idx="0"/>
          <a:fontRef idx="minor"/>
        </p:style>
      </p:sp>
      <p:sp>
        <p:nvSpPr>
          <p:cNvPr id="1261" name="Line 6"/>
          <p:cNvSpPr/>
          <p:nvPr/>
        </p:nvSpPr>
        <p:spPr>
          <a:xfrm>
            <a:off x="2394360" y="4142160"/>
            <a:ext cx="360" cy="457200"/>
          </a:xfrm>
          <a:prstGeom prst="line">
            <a:avLst/>
          </a:prstGeom>
          <a:ln w="9360">
            <a:solidFill>
              <a:schemeClr val="tx1"/>
            </a:solidFill>
            <a:round/>
          </a:ln>
        </p:spPr>
        <p:style>
          <a:lnRef idx="0"/>
          <a:fillRef idx="0"/>
          <a:effectRef idx="0"/>
          <a:fontRef idx="minor"/>
        </p:style>
      </p:sp>
      <p:sp>
        <p:nvSpPr>
          <p:cNvPr id="1262" name="Line 7"/>
          <p:cNvSpPr/>
          <p:nvPr/>
        </p:nvSpPr>
        <p:spPr>
          <a:xfrm>
            <a:off x="3702600" y="4142160"/>
            <a:ext cx="360" cy="457200"/>
          </a:xfrm>
          <a:prstGeom prst="line">
            <a:avLst/>
          </a:prstGeom>
          <a:ln w="9360">
            <a:solidFill>
              <a:schemeClr val="tx1"/>
            </a:solidFill>
            <a:round/>
          </a:ln>
        </p:spPr>
        <p:style>
          <a:lnRef idx="0"/>
          <a:fillRef idx="0"/>
          <a:effectRef idx="0"/>
          <a:fontRef idx="minor"/>
        </p:style>
      </p:sp>
      <p:sp>
        <p:nvSpPr>
          <p:cNvPr id="1263" name="Line 8"/>
          <p:cNvSpPr/>
          <p:nvPr/>
        </p:nvSpPr>
        <p:spPr>
          <a:xfrm>
            <a:off x="2332080" y="4752360"/>
            <a:ext cx="1447560" cy="0"/>
          </a:xfrm>
          <a:prstGeom prst="line">
            <a:avLst/>
          </a:prstGeom>
          <a:ln w="9360">
            <a:solidFill>
              <a:schemeClr val="tx1"/>
            </a:solidFill>
            <a:round/>
            <a:headEnd len="med" type="triangle" w="med"/>
            <a:tailEnd len="med" type="triangle" w="med"/>
          </a:ln>
        </p:spPr>
        <p:style>
          <a:lnRef idx="0"/>
          <a:fillRef idx="0"/>
          <a:effectRef idx="0"/>
          <a:fontRef idx="minor"/>
        </p:style>
      </p:sp>
      <p:sp>
        <p:nvSpPr>
          <p:cNvPr id="1264" name="CustomShape 9"/>
          <p:cNvSpPr/>
          <p:nvPr/>
        </p:nvSpPr>
        <p:spPr>
          <a:xfrm>
            <a:off x="2694240" y="4416120"/>
            <a:ext cx="865080" cy="335160"/>
          </a:xfrm>
          <a:prstGeom prst="rect">
            <a:avLst/>
          </a:prstGeom>
          <a:noFill/>
          <a:ln>
            <a:noFill/>
          </a:ln>
        </p:spPr>
        <p:style>
          <a:lnRef idx="0"/>
          <a:fillRef idx="0"/>
          <a:effectRef idx="0"/>
          <a:fontRef idx="minor"/>
        </p:style>
        <p:txBody>
          <a:bodyPr wrap="none"/>
          <a:p>
            <a:pPr>
              <a:lnSpc>
                <a:spcPct val="100000"/>
              </a:lnSpc>
            </a:pPr>
            <a:r>
              <a:rPr lang="en-US" sz="1600" spc="-1" strike="noStrike">
                <a:solidFill>
                  <a:srgbClr val="000000"/>
                </a:solidFill>
                <a:uFill>
                  <a:solidFill>
                    <a:srgbClr val="ffffff"/>
                  </a:solidFill>
                </a:uFill>
                <a:latin typeface="Arial"/>
                <a:ea typeface="ＭＳ Ｐゴシック"/>
              </a:rPr>
              <a:t>400 </a:t>
            </a:r>
            <a:r>
              <a:rPr lang="en-US" sz="1600" spc="-1" strike="noStrike">
                <a:solidFill>
                  <a:srgbClr val="000000"/>
                </a:solidFill>
                <a:uFill>
                  <a:solidFill>
                    <a:srgbClr val="ffffff"/>
                  </a:solidFill>
                </a:uFill>
                <a:latin typeface="Symbol"/>
                <a:ea typeface="ＭＳ Ｐゴシック"/>
              </a:rPr>
              <a:t></a:t>
            </a:r>
            <a:r>
              <a:rPr lang="en-US" sz="1600" spc="-1" strike="noStrike">
                <a:solidFill>
                  <a:srgbClr val="000000"/>
                </a:solidFill>
                <a:uFill>
                  <a:solidFill>
                    <a:srgbClr val="ffffff"/>
                  </a:solidFill>
                </a:uFill>
                <a:latin typeface="Arial"/>
                <a:ea typeface="ＭＳ Ｐゴシック"/>
              </a:rPr>
              <a:t>m</a:t>
            </a:r>
            <a:endParaRPr lang="en-US" sz="1800" spc="-1" strike="noStrike">
              <a:solidFill>
                <a:srgbClr val="000000"/>
              </a:solidFill>
              <a:uFill>
                <a:solidFill>
                  <a:srgbClr val="ffffff"/>
                </a:solidFill>
              </a:uFill>
              <a:latin typeface="Arial"/>
            </a:endParaRPr>
          </a:p>
        </p:txBody>
      </p:sp>
      <p:sp>
        <p:nvSpPr>
          <p:cNvPr id="1265" name="Line 10"/>
          <p:cNvSpPr/>
          <p:nvPr/>
        </p:nvSpPr>
        <p:spPr>
          <a:xfrm>
            <a:off x="413280" y="3913560"/>
            <a:ext cx="4495680" cy="0"/>
          </a:xfrm>
          <a:prstGeom prst="line">
            <a:avLst/>
          </a:prstGeom>
          <a:ln cap="rnd" w="76320">
            <a:solidFill>
              <a:srgbClr val="ac2788"/>
            </a:solidFill>
            <a:custDash>
              <a:ds d="100000" sp="100000"/>
            </a:custDash>
            <a:round/>
          </a:ln>
        </p:spPr>
        <p:style>
          <a:lnRef idx="0"/>
          <a:fillRef idx="0"/>
          <a:effectRef idx="0"/>
          <a:fontRef idx="minor"/>
        </p:style>
      </p:sp>
      <p:sp>
        <p:nvSpPr>
          <p:cNvPr id="1266" name="Line 11"/>
          <p:cNvSpPr/>
          <p:nvPr/>
        </p:nvSpPr>
        <p:spPr>
          <a:xfrm>
            <a:off x="336960" y="3456360"/>
            <a:ext cx="4572000" cy="0"/>
          </a:xfrm>
          <a:prstGeom prst="line">
            <a:avLst/>
          </a:prstGeom>
          <a:ln w="28440">
            <a:solidFill>
              <a:schemeClr val="hlink"/>
            </a:solidFill>
            <a:round/>
          </a:ln>
        </p:spPr>
        <p:style>
          <a:lnRef idx="0"/>
          <a:fillRef idx="0"/>
          <a:effectRef idx="0"/>
          <a:fontRef idx="minor"/>
        </p:style>
      </p:sp>
      <p:sp>
        <p:nvSpPr>
          <p:cNvPr id="1267" name="Line 12"/>
          <p:cNvSpPr/>
          <p:nvPr/>
        </p:nvSpPr>
        <p:spPr>
          <a:xfrm>
            <a:off x="336960" y="3456360"/>
            <a:ext cx="360" cy="762120"/>
          </a:xfrm>
          <a:prstGeom prst="line">
            <a:avLst/>
          </a:prstGeom>
          <a:ln w="9360">
            <a:solidFill>
              <a:schemeClr val="tx1"/>
            </a:solidFill>
            <a:round/>
          </a:ln>
        </p:spPr>
        <p:style>
          <a:lnRef idx="0"/>
          <a:fillRef idx="0"/>
          <a:effectRef idx="0"/>
          <a:fontRef idx="minor"/>
        </p:style>
      </p:sp>
      <p:sp>
        <p:nvSpPr>
          <p:cNvPr id="1268" name="Line 13"/>
          <p:cNvSpPr/>
          <p:nvPr/>
        </p:nvSpPr>
        <p:spPr>
          <a:xfrm>
            <a:off x="4908960" y="3456360"/>
            <a:ext cx="360" cy="762120"/>
          </a:xfrm>
          <a:prstGeom prst="line">
            <a:avLst/>
          </a:prstGeom>
          <a:ln w="9360">
            <a:solidFill>
              <a:schemeClr val="tx1"/>
            </a:solidFill>
            <a:round/>
          </a:ln>
        </p:spPr>
        <p:style>
          <a:lnRef idx="0"/>
          <a:fillRef idx="0"/>
          <a:effectRef idx="0"/>
          <a:fontRef idx="minor"/>
        </p:style>
      </p:sp>
      <p:sp>
        <p:nvSpPr>
          <p:cNvPr id="1269" name="CustomShape 14"/>
          <p:cNvSpPr/>
          <p:nvPr/>
        </p:nvSpPr>
        <p:spPr>
          <a:xfrm>
            <a:off x="5148000" y="3141000"/>
            <a:ext cx="3750120" cy="1493280"/>
          </a:xfrm>
          <a:prstGeom prst="rect">
            <a:avLst/>
          </a:prstGeom>
          <a:noFill/>
          <a:ln>
            <a:noFill/>
          </a:ln>
        </p:spPr>
        <p:style>
          <a:lnRef idx="0"/>
          <a:fillRef idx="0"/>
          <a:effectRef idx="0"/>
          <a:fontRef idx="minor"/>
        </p:style>
        <p:txBody>
          <a:bodyPr/>
          <a:p>
            <a:pPr>
              <a:lnSpc>
                <a:spcPct val="100000"/>
              </a:lnSpc>
            </a:pPr>
            <a:r>
              <a:rPr b="1" lang="en-US" sz="2000" spc="-1" strike="noStrike">
                <a:solidFill>
                  <a:srgbClr val="000000"/>
                </a:solidFill>
                <a:uFill>
                  <a:solidFill>
                    <a:srgbClr val="ffffff"/>
                  </a:solidFill>
                </a:uFill>
                <a:latin typeface="Gill Sans"/>
                <a:ea typeface="ＭＳ Ｐゴシック"/>
              </a:rPr>
              <a:t>G</a:t>
            </a:r>
            <a:r>
              <a:rPr b="1" lang="en-US" sz="1800" spc="-1" strike="noStrike">
                <a:solidFill>
                  <a:srgbClr val="000000"/>
                </a:solidFill>
                <a:uFill>
                  <a:solidFill>
                    <a:srgbClr val="ffffff"/>
                  </a:solidFill>
                </a:uFill>
                <a:latin typeface="Gill Sans"/>
                <a:ea typeface="ＭＳ Ｐゴシック"/>
              </a:rPr>
              <a:t>as </a:t>
            </a:r>
            <a:r>
              <a:rPr b="1" lang="en-US" sz="2000" spc="-1" strike="noStrike">
                <a:solidFill>
                  <a:srgbClr val="000000"/>
                </a:solidFill>
                <a:uFill>
                  <a:solidFill>
                    <a:srgbClr val="ffffff"/>
                  </a:solidFill>
                </a:uFill>
                <a:latin typeface="Gill Sans"/>
                <a:ea typeface="ＭＳ Ｐゴシック"/>
              </a:rPr>
              <a:t>E</a:t>
            </a:r>
            <a:r>
              <a:rPr b="1" lang="en-US" sz="1800" spc="-1" strike="noStrike">
                <a:solidFill>
                  <a:srgbClr val="000000"/>
                </a:solidFill>
                <a:uFill>
                  <a:solidFill>
                    <a:srgbClr val="ffffff"/>
                  </a:solidFill>
                </a:uFill>
                <a:latin typeface="Gill Sans"/>
                <a:ea typeface="ＭＳ Ｐゴシック"/>
              </a:rPr>
              <a:t>lectron </a:t>
            </a:r>
            <a:r>
              <a:rPr b="1" lang="en-US" sz="2000" spc="-1" strike="noStrike">
                <a:solidFill>
                  <a:srgbClr val="000000"/>
                </a:solidFill>
                <a:uFill>
                  <a:solidFill>
                    <a:srgbClr val="ffffff"/>
                  </a:solidFill>
                </a:uFill>
                <a:latin typeface="Gill Sans"/>
                <a:ea typeface="ＭＳ Ｐゴシック"/>
              </a:rPr>
              <a:t>M</a:t>
            </a:r>
            <a:r>
              <a:rPr b="1" lang="en-US" sz="1800" spc="-1" strike="noStrike">
                <a:solidFill>
                  <a:srgbClr val="000000"/>
                </a:solidFill>
                <a:uFill>
                  <a:solidFill>
                    <a:srgbClr val="ffffff"/>
                  </a:solidFill>
                </a:uFill>
                <a:latin typeface="Gill Sans"/>
                <a:ea typeface="ＭＳ Ｐゴシック"/>
              </a:rPr>
              <a:t>ultiplier</a:t>
            </a:r>
            <a:endParaRPr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000000"/>
                </a:solidFill>
                <a:uFill>
                  <a:solidFill>
                    <a:srgbClr val="ffffff"/>
                  </a:solidFill>
                </a:uFill>
                <a:latin typeface="Gill Sans"/>
                <a:ea typeface="ＭＳ Ｐゴシック"/>
              </a:rPr>
              <a:t>(GEM – F.Sauli, 1998)</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ea typeface="ＭＳ Ｐゴシック"/>
              </a:rPr>
              <a:t>Spatial resolution ~ 50 </a:t>
            </a:r>
            <a:r>
              <a:rPr lang="en-US" sz="1800" spc="-1" strike="noStrike">
                <a:solidFill>
                  <a:srgbClr val="000000"/>
                </a:solidFill>
                <a:uFill>
                  <a:solidFill>
                    <a:srgbClr val="ffffff"/>
                  </a:solidFill>
                </a:uFill>
                <a:latin typeface="Symbol"/>
                <a:ea typeface="ＭＳ Ｐゴシック"/>
              </a:rPr>
              <a:t></a:t>
            </a:r>
            <a:r>
              <a:rPr lang="en-US" sz="1800" spc="-1" strike="noStrike">
                <a:solidFill>
                  <a:srgbClr val="000000"/>
                </a:solidFill>
                <a:uFill>
                  <a:solidFill>
                    <a:srgbClr val="ffffff"/>
                  </a:solidFill>
                </a:uFill>
                <a:latin typeface="Gill Sans"/>
                <a:ea typeface="ＭＳ Ｐゴシック"/>
              </a:rPr>
              <a:t>m</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ea typeface="ＭＳ Ｐゴシック"/>
              </a:rPr>
              <a:t>Time resolution better than 10 ns</a:t>
            </a:r>
            <a:endParaRPr lang="en-US" sz="1800" spc="-1" strike="noStrike">
              <a:solidFill>
                <a:srgbClr val="000000"/>
              </a:solidFill>
              <a:uFill>
                <a:solidFill>
                  <a:srgbClr val="ffffff"/>
                </a:solidFill>
              </a:uFill>
              <a:latin typeface="Arial"/>
            </a:endParaRPr>
          </a:p>
        </p:txBody>
      </p:sp>
      <p:sp>
        <p:nvSpPr>
          <p:cNvPr id="1270" name="CustomShape 15"/>
          <p:cNvSpPr/>
          <p:nvPr/>
        </p:nvSpPr>
        <p:spPr>
          <a:xfrm>
            <a:off x="4125960" y="3761280"/>
            <a:ext cx="304560" cy="304560"/>
          </a:xfrm>
          <a:prstGeom prst="ellipse">
            <a:avLst/>
          </a:prstGeom>
          <a:noFill/>
          <a:ln w="9360">
            <a:solidFill>
              <a:srgbClr val="b41814"/>
            </a:solidFill>
            <a:round/>
          </a:ln>
        </p:spPr>
        <p:style>
          <a:lnRef idx="0"/>
          <a:fillRef idx="0"/>
          <a:effectRef idx="0"/>
          <a:fontRef idx="minor"/>
        </p:style>
      </p:sp>
      <p:sp>
        <p:nvSpPr>
          <p:cNvPr id="1271" name="Line 16"/>
          <p:cNvSpPr/>
          <p:nvPr/>
        </p:nvSpPr>
        <p:spPr>
          <a:xfrm>
            <a:off x="4283640" y="4080960"/>
            <a:ext cx="144000" cy="864000"/>
          </a:xfrm>
          <a:prstGeom prst="line">
            <a:avLst/>
          </a:prstGeom>
          <a:ln w="9360">
            <a:solidFill>
              <a:srgbClr val="b41814"/>
            </a:solidFill>
            <a:round/>
          </a:ln>
        </p:spPr>
        <p:style>
          <a:lnRef idx="0"/>
          <a:fillRef idx="0"/>
          <a:effectRef idx="0"/>
          <a:fontRef idx="minor"/>
        </p:style>
      </p:sp>
      <p:sp>
        <p:nvSpPr>
          <p:cNvPr id="1272" name="CustomShape 17"/>
          <p:cNvSpPr/>
          <p:nvPr/>
        </p:nvSpPr>
        <p:spPr>
          <a:xfrm>
            <a:off x="605880" y="4020120"/>
            <a:ext cx="304560" cy="304560"/>
          </a:xfrm>
          <a:prstGeom prst="ellipse">
            <a:avLst/>
          </a:prstGeom>
          <a:noFill/>
          <a:ln w="9360">
            <a:solidFill>
              <a:srgbClr val="b41814"/>
            </a:solidFill>
            <a:round/>
          </a:ln>
        </p:spPr>
        <p:style>
          <a:lnRef idx="0"/>
          <a:fillRef idx="0"/>
          <a:effectRef idx="0"/>
          <a:fontRef idx="minor"/>
        </p:style>
      </p:sp>
      <p:sp>
        <p:nvSpPr>
          <p:cNvPr id="1273" name="Line 18"/>
          <p:cNvSpPr/>
          <p:nvPr/>
        </p:nvSpPr>
        <p:spPr>
          <a:xfrm>
            <a:off x="758160" y="4320360"/>
            <a:ext cx="141120" cy="624600"/>
          </a:xfrm>
          <a:prstGeom prst="line">
            <a:avLst/>
          </a:prstGeom>
          <a:ln w="9360">
            <a:solidFill>
              <a:srgbClr val="b41814"/>
            </a:solidFill>
            <a:round/>
          </a:ln>
        </p:spPr>
        <p:style>
          <a:lnRef idx="0"/>
          <a:fillRef idx="0"/>
          <a:effectRef idx="0"/>
          <a:fontRef idx="minor"/>
        </p:style>
      </p:sp>
      <p:sp>
        <p:nvSpPr>
          <p:cNvPr id="1274" name="CustomShape 19"/>
          <p:cNvSpPr/>
          <p:nvPr/>
        </p:nvSpPr>
        <p:spPr>
          <a:xfrm>
            <a:off x="3679200" y="4945320"/>
            <a:ext cx="1541880" cy="335160"/>
          </a:xfrm>
          <a:prstGeom prst="rect">
            <a:avLst/>
          </a:prstGeom>
          <a:noFill/>
          <a:ln>
            <a:noFill/>
          </a:ln>
        </p:spPr>
        <p:style>
          <a:lnRef idx="0"/>
          <a:fillRef idx="0"/>
          <a:effectRef idx="0"/>
          <a:fontRef idx="minor"/>
        </p:style>
        <p:txBody>
          <a:bodyPr wrap="none"/>
          <a:p>
            <a:pPr>
              <a:lnSpc>
                <a:spcPct val="100000"/>
              </a:lnSpc>
            </a:pPr>
            <a:r>
              <a:rPr lang="en-US" sz="1600" spc="-1" strike="noStrike">
                <a:solidFill>
                  <a:srgbClr val="b41814"/>
                </a:solidFill>
                <a:uFill>
                  <a:solidFill>
                    <a:srgbClr val="ffffff"/>
                  </a:solidFill>
                </a:uFill>
                <a:latin typeface="Gill Sans Light"/>
              </a:rPr>
              <a:t>Multiplication</a:t>
            </a:r>
            <a:endParaRPr lang="en-US" sz="1800" spc="-1" strike="noStrike">
              <a:solidFill>
                <a:srgbClr val="000000"/>
              </a:solidFill>
              <a:uFill>
                <a:solidFill>
                  <a:srgbClr val="ffffff"/>
                </a:solidFill>
              </a:uFill>
              <a:latin typeface="Arial"/>
            </a:endParaRPr>
          </a:p>
        </p:txBody>
      </p:sp>
      <p:sp>
        <p:nvSpPr>
          <p:cNvPr id="1275" name="CustomShape 20"/>
          <p:cNvSpPr/>
          <p:nvPr/>
        </p:nvSpPr>
        <p:spPr>
          <a:xfrm>
            <a:off x="78480" y="4873320"/>
            <a:ext cx="1944360" cy="335160"/>
          </a:xfrm>
          <a:prstGeom prst="rect">
            <a:avLst/>
          </a:prstGeom>
          <a:noFill/>
          <a:ln>
            <a:noFill/>
          </a:ln>
        </p:spPr>
        <p:style>
          <a:lnRef idx="0"/>
          <a:fillRef idx="0"/>
          <a:effectRef idx="0"/>
          <a:fontRef idx="minor"/>
        </p:style>
        <p:txBody>
          <a:bodyPr wrap="none"/>
          <a:p>
            <a:pPr>
              <a:lnSpc>
                <a:spcPct val="100000"/>
              </a:lnSpc>
            </a:pPr>
            <a:r>
              <a:rPr lang="en-US" sz="1600" spc="-1" strike="noStrike">
                <a:solidFill>
                  <a:srgbClr val="b41814"/>
                </a:solidFill>
                <a:uFill>
                  <a:solidFill>
                    <a:srgbClr val="ffffff"/>
                  </a:solidFill>
                </a:uFill>
                <a:latin typeface="Gill Sans Light"/>
              </a:rPr>
              <a:t>Charge collection</a:t>
            </a:r>
            <a:endParaRPr lang="en-US" sz="1800" spc="-1" strike="noStrike">
              <a:solidFill>
                <a:srgbClr val="000000"/>
              </a:solidFill>
              <a:uFill>
                <a:solidFill>
                  <a:srgbClr val="ffffff"/>
                </a:solidFill>
              </a:uFill>
              <a:latin typeface="Arial"/>
            </a:endParaRPr>
          </a:p>
        </p:txBody>
      </p:sp>
      <p:sp>
        <p:nvSpPr>
          <p:cNvPr id="1276" name="CustomShape 21"/>
          <p:cNvSpPr/>
          <p:nvPr/>
        </p:nvSpPr>
        <p:spPr>
          <a:xfrm>
            <a:off x="474840" y="3493080"/>
            <a:ext cx="112284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ac2788"/>
                </a:solidFill>
                <a:uFill>
                  <a:solidFill>
                    <a:srgbClr val="ffffff"/>
                  </a:solidFill>
                </a:uFill>
                <a:latin typeface="Gill Sans Light"/>
                <a:ea typeface="ＭＳ Ｐゴシック"/>
              </a:rPr>
              <a:t>GEM foil</a:t>
            </a:r>
            <a:endParaRPr lang="en-US" sz="1800" spc="-1" strike="noStrike">
              <a:solidFill>
                <a:srgbClr val="000000"/>
              </a:solidFill>
              <a:uFill>
                <a:solidFill>
                  <a:srgbClr val="ffffff"/>
                </a:solidFill>
              </a:uFill>
              <a:latin typeface="Arial"/>
            </a:endParaRPr>
          </a:p>
        </p:txBody>
      </p:sp>
      <p:pic>
        <p:nvPicPr>
          <p:cNvPr id="1277" name="Picture 45" descr=""/>
          <p:cNvPicPr/>
          <p:nvPr/>
        </p:nvPicPr>
        <p:blipFill>
          <a:blip r:embed="rId1"/>
          <a:stretch/>
        </p:blipFill>
        <p:spPr>
          <a:xfrm>
            <a:off x="5519520" y="4586400"/>
            <a:ext cx="2569320" cy="1933560"/>
          </a:xfrm>
          <a:prstGeom prst="rect">
            <a:avLst/>
          </a:prstGeom>
          <a:ln>
            <a:noFill/>
          </a:ln>
        </p:spPr>
      </p:pic>
      <p:sp>
        <p:nvSpPr>
          <p:cNvPr id="1278" name="CustomShape 22"/>
          <p:cNvSpPr/>
          <p:nvPr/>
        </p:nvSpPr>
        <p:spPr>
          <a:xfrm>
            <a:off x="5508000" y="6453360"/>
            <a:ext cx="2520000" cy="638640"/>
          </a:xfrm>
          <a:prstGeom prst="rect">
            <a:avLst/>
          </a:prstGeom>
          <a:noFill/>
          <a:ln>
            <a:noFill/>
          </a:ln>
        </p:spPr>
        <p:style>
          <a:lnRef idx="0"/>
          <a:fillRef idx="0"/>
          <a:effectRef idx="0"/>
          <a:fontRef idx="minor"/>
        </p:style>
        <p:txBody>
          <a:bodyPr/>
          <a:p>
            <a:pPr algn="ctr">
              <a:lnSpc>
                <a:spcPct val="100000"/>
              </a:lnSpc>
            </a:pPr>
            <a:r>
              <a:rPr lang="en-US" sz="1200" spc="-1" strike="noStrike">
                <a:solidFill>
                  <a:srgbClr val="000000"/>
                </a:solidFill>
                <a:uFill>
                  <a:solidFill>
                    <a:srgbClr val="ffffff"/>
                  </a:solidFill>
                </a:uFill>
                <a:latin typeface="Gill Sans"/>
              </a:rPr>
              <a:t>Thin metal-coated polymer foils </a:t>
            </a:r>
            <a:endParaRPr lang="en-US" sz="1800" spc="-1" strike="noStrike">
              <a:solidFill>
                <a:srgbClr val="000000"/>
              </a:solidFill>
              <a:uFill>
                <a:solidFill>
                  <a:srgbClr val="ffffff"/>
                </a:solidFill>
              </a:uFill>
              <a:latin typeface="Arial"/>
            </a:endParaRPr>
          </a:p>
          <a:p>
            <a:pPr algn="ctr">
              <a:lnSpc>
                <a:spcPct val="100000"/>
              </a:lnSpc>
            </a:pPr>
            <a:r>
              <a:rPr lang="en-US" sz="1200" spc="-1" strike="noStrike">
                <a:solidFill>
                  <a:srgbClr val="000000"/>
                </a:solidFill>
                <a:uFill>
                  <a:solidFill>
                    <a:srgbClr val="ffffff"/>
                  </a:solidFill>
                </a:uFill>
                <a:latin typeface="Gill Sans"/>
              </a:rPr>
              <a:t>70 µm holes at 140 mm pitch</a:t>
            </a:r>
            <a:endParaRPr lang="en-US" sz="1800" spc="-1" strike="noStrike">
              <a:solidFill>
                <a:srgbClr val="000000"/>
              </a:solidFill>
              <a:uFill>
                <a:solidFill>
                  <a:srgbClr val="ffffff"/>
                </a:solidFill>
              </a:uFill>
              <a:latin typeface="Arial"/>
            </a:endParaRPr>
          </a:p>
        </p:txBody>
      </p:sp>
      <p:sp>
        <p:nvSpPr>
          <p:cNvPr id="1279" name="CustomShape 23"/>
          <p:cNvSpPr/>
          <p:nvPr/>
        </p:nvSpPr>
        <p:spPr>
          <a:xfrm>
            <a:off x="360000" y="2382480"/>
            <a:ext cx="4571640" cy="151920"/>
          </a:xfrm>
          <a:prstGeom prst="rect">
            <a:avLst/>
          </a:prstGeom>
          <a:pattFill prst="openDmnd">
            <a:fgClr>
              <a:srgbClr val="72898b"/>
            </a:fgClr>
            <a:bgClr>
              <a:srgbClr val="ffffff"/>
            </a:bgClr>
          </a:pattFill>
          <a:ln w="9360">
            <a:solidFill>
              <a:schemeClr val="tx1"/>
            </a:solidFill>
            <a:miter/>
          </a:ln>
        </p:spPr>
        <p:style>
          <a:lnRef idx="0"/>
          <a:fillRef idx="0"/>
          <a:effectRef idx="0"/>
          <a:fontRef idx="minor"/>
        </p:style>
      </p:sp>
      <p:sp>
        <p:nvSpPr>
          <p:cNvPr id="1280" name="CustomShape 24"/>
          <p:cNvSpPr/>
          <p:nvPr/>
        </p:nvSpPr>
        <p:spPr>
          <a:xfrm>
            <a:off x="512280" y="2229840"/>
            <a:ext cx="533160" cy="151920"/>
          </a:xfrm>
          <a:prstGeom prst="rect">
            <a:avLst/>
          </a:prstGeom>
          <a:solidFill>
            <a:schemeClr val="accent1"/>
          </a:solidFill>
          <a:ln w="9360">
            <a:solidFill>
              <a:schemeClr val="tx1"/>
            </a:solidFill>
            <a:miter/>
          </a:ln>
        </p:spPr>
        <p:style>
          <a:lnRef idx="0"/>
          <a:fillRef idx="0"/>
          <a:effectRef idx="0"/>
          <a:fontRef idx="minor"/>
        </p:style>
      </p:sp>
      <p:sp>
        <p:nvSpPr>
          <p:cNvPr id="1281" name="CustomShape 25"/>
          <p:cNvSpPr/>
          <p:nvPr/>
        </p:nvSpPr>
        <p:spPr>
          <a:xfrm>
            <a:off x="1426680" y="2229840"/>
            <a:ext cx="304560" cy="151920"/>
          </a:xfrm>
          <a:prstGeom prst="rect">
            <a:avLst/>
          </a:prstGeom>
          <a:solidFill>
            <a:srgbClr val="ac2788"/>
          </a:solidFill>
          <a:ln w="9360">
            <a:solidFill>
              <a:schemeClr val="tx1"/>
            </a:solidFill>
            <a:miter/>
          </a:ln>
        </p:spPr>
        <p:style>
          <a:lnRef idx="0"/>
          <a:fillRef idx="0"/>
          <a:effectRef idx="0"/>
          <a:fontRef idx="minor"/>
        </p:style>
      </p:sp>
      <p:sp>
        <p:nvSpPr>
          <p:cNvPr id="1282" name="CustomShape 26"/>
          <p:cNvSpPr/>
          <p:nvPr/>
        </p:nvSpPr>
        <p:spPr>
          <a:xfrm>
            <a:off x="2112480" y="2229840"/>
            <a:ext cx="533160" cy="151920"/>
          </a:xfrm>
          <a:prstGeom prst="rect">
            <a:avLst/>
          </a:prstGeom>
          <a:solidFill>
            <a:schemeClr val="accent1"/>
          </a:solidFill>
          <a:ln w="9360">
            <a:solidFill>
              <a:schemeClr val="tx1"/>
            </a:solidFill>
            <a:miter/>
          </a:ln>
        </p:spPr>
        <p:style>
          <a:lnRef idx="0"/>
          <a:fillRef idx="0"/>
          <a:effectRef idx="0"/>
          <a:fontRef idx="minor"/>
        </p:style>
      </p:sp>
      <p:sp>
        <p:nvSpPr>
          <p:cNvPr id="1283" name="CustomShape 27"/>
          <p:cNvSpPr/>
          <p:nvPr/>
        </p:nvSpPr>
        <p:spPr>
          <a:xfrm>
            <a:off x="2874600" y="2229840"/>
            <a:ext cx="304560" cy="151920"/>
          </a:xfrm>
          <a:prstGeom prst="rect">
            <a:avLst/>
          </a:prstGeom>
          <a:solidFill>
            <a:srgbClr val="ac2788"/>
          </a:solidFill>
          <a:ln w="9360">
            <a:solidFill>
              <a:schemeClr val="tx1"/>
            </a:solidFill>
            <a:miter/>
          </a:ln>
        </p:spPr>
        <p:style>
          <a:lnRef idx="0"/>
          <a:fillRef idx="0"/>
          <a:effectRef idx="0"/>
          <a:fontRef idx="minor"/>
        </p:style>
      </p:sp>
      <p:sp>
        <p:nvSpPr>
          <p:cNvPr id="1284" name="CustomShape 28"/>
          <p:cNvSpPr/>
          <p:nvPr/>
        </p:nvSpPr>
        <p:spPr>
          <a:xfrm>
            <a:off x="3484080" y="2229840"/>
            <a:ext cx="533160" cy="151920"/>
          </a:xfrm>
          <a:prstGeom prst="rect">
            <a:avLst/>
          </a:prstGeom>
          <a:solidFill>
            <a:schemeClr val="accent1"/>
          </a:solidFill>
          <a:ln w="9360">
            <a:solidFill>
              <a:schemeClr val="tx1"/>
            </a:solidFill>
            <a:miter/>
          </a:ln>
        </p:spPr>
        <p:style>
          <a:lnRef idx="0"/>
          <a:fillRef idx="0"/>
          <a:effectRef idx="0"/>
          <a:fontRef idx="minor"/>
        </p:style>
      </p:sp>
      <p:sp>
        <p:nvSpPr>
          <p:cNvPr id="1285" name="CustomShape 29"/>
          <p:cNvSpPr/>
          <p:nvPr/>
        </p:nvSpPr>
        <p:spPr>
          <a:xfrm>
            <a:off x="4246200" y="2229840"/>
            <a:ext cx="304560" cy="151920"/>
          </a:xfrm>
          <a:prstGeom prst="rect">
            <a:avLst/>
          </a:prstGeom>
          <a:solidFill>
            <a:srgbClr val="ac2788"/>
          </a:solidFill>
          <a:ln w="9360">
            <a:solidFill>
              <a:schemeClr val="tx1"/>
            </a:solidFill>
            <a:miter/>
          </a:ln>
        </p:spPr>
        <p:style>
          <a:lnRef idx="0"/>
          <a:fillRef idx="0"/>
          <a:effectRef idx="0"/>
          <a:fontRef idx="minor"/>
        </p:style>
      </p:sp>
      <p:sp>
        <p:nvSpPr>
          <p:cNvPr id="1286" name="Line 30"/>
          <p:cNvSpPr/>
          <p:nvPr/>
        </p:nvSpPr>
        <p:spPr>
          <a:xfrm>
            <a:off x="1578960" y="2306160"/>
            <a:ext cx="360" cy="457200"/>
          </a:xfrm>
          <a:prstGeom prst="line">
            <a:avLst/>
          </a:prstGeom>
          <a:ln w="9360">
            <a:solidFill>
              <a:schemeClr val="tx1"/>
            </a:solidFill>
            <a:round/>
          </a:ln>
        </p:spPr>
        <p:style>
          <a:lnRef idx="0"/>
          <a:fillRef idx="0"/>
          <a:effectRef idx="0"/>
          <a:fontRef idx="minor"/>
        </p:style>
      </p:sp>
      <p:sp>
        <p:nvSpPr>
          <p:cNvPr id="1287" name="Line 31"/>
          <p:cNvSpPr/>
          <p:nvPr/>
        </p:nvSpPr>
        <p:spPr>
          <a:xfrm>
            <a:off x="3026880" y="2306160"/>
            <a:ext cx="360" cy="457200"/>
          </a:xfrm>
          <a:prstGeom prst="line">
            <a:avLst/>
          </a:prstGeom>
          <a:ln w="9360">
            <a:solidFill>
              <a:schemeClr val="tx1"/>
            </a:solidFill>
            <a:round/>
          </a:ln>
        </p:spPr>
        <p:style>
          <a:lnRef idx="0"/>
          <a:fillRef idx="0"/>
          <a:effectRef idx="0"/>
          <a:fontRef idx="minor"/>
        </p:style>
      </p:sp>
      <p:sp>
        <p:nvSpPr>
          <p:cNvPr id="1288" name="CustomShape 32"/>
          <p:cNvSpPr/>
          <p:nvPr/>
        </p:nvSpPr>
        <p:spPr>
          <a:xfrm>
            <a:off x="1787400" y="2483640"/>
            <a:ext cx="103176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Gill Sans"/>
                <a:ea typeface="ＭＳ Ｐゴシック"/>
              </a:rPr>
              <a:t>200</a:t>
            </a:r>
            <a:r>
              <a:rPr lang="en-US" sz="1800" spc="-1" strike="noStrike">
                <a:solidFill>
                  <a:srgbClr val="000000"/>
                </a:solidFill>
                <a:uFill>
                  <a:solidFill>
                    <a:srgbClr val="ffffff"/>
                  </a:solidFill>
                </a:uFill>
                <a:latin typeface="Arial"/>
                <a:ea typeface="ＭＳ Ｐゴシック"/>
              </a:rPr>
              <a:t> </a:t>
            </a:r>
            <a:r>
              <a:rPr lang="en-US" sz="1800" spc="-1" strike="noStrike">
                <a:solidFill>
                  <a:srgbClr val="000000"/>
                </a:solidFill>
                <a:uFill>
                  <a:solidFill>
                    <a:srgbClr val="ffffff"/>
                  </a:solidFill>
                </a:uFill>
                <a:latin typeface="Symbol"/>
                <a:ea typeface="ＭＳ Ｐゴシック"/>
              </a:rPr>
              <a:t></a:t>
            </a:r>
            <a:r>
              <a:rPr lang="en-US" sz="1800" spc="-1" strike="noStrike">
                <a:solidFill>
                  <a:srgbClr val="000000"/>
                </a:solidFill>
                <a:uFill>
                  <a:solidFill>
                    <a:srgbClr val="ffffff"/>
                  </a:solidFill>
                </a:uFill>
                <a:latin typeface="Gill Sans"/>
                <a:ea typeface="ＭＳ Ｐゴシック"/>
              </a:rPr>
              <a:t>m</a:t>
            </a:r>
            <a:endParaRPr lang="en-US" sz="1800" spc="-1" strike="noStrike">
              <a:solidFill>
                <a:srgbClr val="000000"/>
              </a:solidFill>
              <a:uFill>
                <a:solidFill>
                  <a:srgbClr val="ffffff"/>
                </a:solidFill>
              </a:uFill>
              <a:latin typeface="Arial"/>
            </a:endParaRPr>
          </a:p>
        </p:txBody>
      </p:sp>
      <p:sp>
        <p:nvSpPr>
          <p:cNvPr id="1289" name="Line 33"/>
          <p:cNvSpPr/>
          <p:nvPr/>
        </p:nvSpPr>
        <p:spPr>
          <a:xfrm>
            <a:off x="360000" y="1772640"/>
            <a:ext cx="4572000" cy="0"/>
          </a:xfrm>
          <a:prstGeom prst="line">
            <a:avLst/>
          </a:prstGeom>
          <a:ln w="28440">
            <a:solidFill>
              <a:schemeClr val="hlink"/>
            </a:solidFill>
            <a:round/>
          </a:ln>
        </p:spPr>
        <p:style>
          <a:lnRef idx="0"/>
          <a:fillRef idx="0"/>
          <a:effectRef idx="0"/>
          <a:fontRef idx="minor"/>
        </p:style>
      </p:sp>
      <p:sp>
        <p:nvSpPr>
          <p:cNvPr id="1290" name="Line 34"/>
          <p:cNvSpPr/>
          <p:nvPr/>
        </p:nvSpPr>
        <p:spPr>
          <a:xfrm>
            <a:off x="360000" y="1772640"/>
            <a:ext cx="360" cy="762120"/>
          </a:xfrm>
          <a:prstGeom prst="line">
            <a:avLst/>
          </a:prstGeom>
          <a:ln w="9360">
            <a:solidFill>
              <a:schemeClr val="tx1"/>
            </a:solidFill>
            <a:round/>
          </a:ln>
        </p:spPr>
        <p:style>
          <a:lnRef idx="0"/>
          <a:fillRef idx="0"/>
          <a:effectRef idx="0"/>
          <a:fontRef idx="minor"/>
        </p:style>
      </p:sp>
      <p:sp>
        <p:nvSpPr>
          <p:cNvPr id="1291" name="Line 35"/>
          <p:cNvSpPr/>
          <p:nvPr/>
        </p:nvSpPr>
        <p:spPr>
          <a:xfrm>
            <a:off x="4932000" y="1772640"/>
            <a:ext cx="360" cy="762120"/>
          </a:xfrm>
          <a:prstGeom prst="line">
            <a:avLst/>
          </a:prstGeom>
          <a:ln w="9360">
            <a:solidFill>
              <a:schemeClr val="tx1"/>
            </a:solidFill>
            <a:round/>
          </a:ln>
        </p:spPr>
        <p:style>
          <a:lnRef idx="0"/>
          <a:fillRef idx="0"/>
          <a:effectRef idx="0"/>
          <a:fontRef idx="minor"/>
        </p:style>
      </p:sp>
      <p:sp>
        <p:nvSpPr>
          <p:cNvPr id="1292" name="CustomShape 36"/>
          <p:cNvSpPr/>
          <p:nvPr/>
        </p:nvSpPr>
        <p:spPr>
          <a:xfrm>
            <a:off x="5020920" y="2020680"/>
            <a:ext cx="3587040" cy="396720"/>
          </a:xfrm>
          <a:prstGeom prst="rect">
            <a:avLst/>
          </a:prstGeom>
          <a:noFill/>
          <a:ln>
            <a:noFill/>
          </a:ln>
        </p:spPr>
        <p:style>
          <a:lnRef idx="0"/>
          <a:fillRef idx="0"/>
          <a:effectRef idx="0"/>
          <a:fontRef idx="minor"/>
        </p:style>
        <p:txBody>
          <a:bodyPr wrap="none"/>
          <a:p>
            <a:pPr>
              <a:lnSpc>
                <a:spcPct val="100000"/>
              </a:lnSpc>
            </a:pPr>
            <a:r>
              <a:rPr b="1" lang="en-US" sz="2000" spc="-1" strike="noStrike">
                <a:solidFill>
                  <a:srgbClr val="000000"/>
                </a:solidFill>
                <a:uFill>
                  <a:solidFill>
                    <a:srgbClr val="ffffff"/>
                  </a:solidFill>
                </a:uFill>
                <a:latin typeface="Gill Sans"/>
              </a:rPr>
              <a:t>M</a:t>
            </a:r>
            <a:r>
              <a:rPr b="1" lang="en-US" sz="1800" spc="-1" strike="noStrike">
                <a:solidFill>
                  <a:srgbClr val="000000"/>
                </a:solidFill>
                <a:uFill>
                  <a:solidFill>
                    <a:srgbClr val="ffffff"/>
                  </a:solidFill>
                </a:uFill>
                <a:latin typeface="Gill Sans"/>
              </a:rPr>
              <a:t>icro </a:t>
            </a:r>
            <a:r>
              <a:rPr b="1" lang="en-US" sz="2000" spc="-1" strike="noStrike">
                <a:solidFill>
                  <a:srgbClr val="000000"/>
                </a:solidFill>
                <a:uFill>
                  <a:solidFill>
                    <a:srgbClr val="ffffff"/>
                  </a:solidFill>
                </a:uFill>
                <a:latin typeface="Gill Sans"/>
              </a:rPr>
              <a:t>S</a:t>
            </a:r>
            <a:r>
              <a:rPr b="1" lang="en-US" sz="1800" spc="-1" strike="noStrike">
                <a:solidFill>
                  <a:srgbClr val="000000"/>
                </a:solidFill>
                <a:uFill>
                  <a:solidFill>
                    <a:srgbClr val="ffffff"/>
                  </a:solidFill>
                </a:uFill>
                <a:latin typeface="Gill Sans"/>
              </a:rPr>
              <a:t>trip </a:t>
            </a:r>
            <a:r>
              <a:rPr b="1" lang="en-US" sz="2000" spc="-1" strike="noStrike">
                <a:solidFill>
                  <a:srgbClr val="000000"/>
                </a:solidFill>
                <a:uFill>
                  <a:solidFill>
                    <a:srgbClr val="ffffff"/>
                  </a:solidFill>
                </a:uFill>
                <a:latin typeface="Gill Sans"/>
              </a:rPr>
              <a:t>G</a:t>
            </a:r>
            <a:r>
              <a:rPr b="1" lang="en-US" sz="1800" spc="-1" strike="noStrike">
                <a:solidFill>
                  <a:srgbClr val="000000"/>
                </a:solidFill>
                <a:uFill>
                  <a:solidFill>
                    <a:srgbClr val="ffffff"/>
                  </a:solidFill>
                </a:uFill>
                <a:latin typeface="Gill Sans"/>
              </a:rPr>
              <a:t>as </a:t>
            </a:r>
            <a:r>
              <a:rPr b="1" lang="en-US" sz="2000" spc="-1" strike="noStrike">
                <a:solidFill>
                  <a:srgbClr val="000000"/>
                </a:solidFill>
                <a:uFill>
                  <a:solidFill>
                    <a:srgbClr val="ffffff"/>
                  </a:solidFill>
                </a:uFill>
                <a:latin typeface="Gill Sans"/>
              </a:rPr>
              <a:t>Chamber</a:t>
            </a:r>
            <a:endParaRPr lang="en-US" sz="1800" spc="-1" strike="noStrike">
              <a:solidFill>
                <a:srgbClr val="000000"/>
              </a:solidFill>
              <a:uFill>
                <a:solidFill>
                  <a:srgbClr val="ffffff"/>
                </a:solidFill>
              </a:uFill>
              <a:latin typeface="Arial"/>
            </a:endParaRPr>
          </a:p>
        </p:txBody>
      </p:sp>
      <p:sp>
        <p:nvSpPr>
          <p:cNvPr id="1293" name="TextShape 37"/>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294" name="TextShape 38"/>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295" name="TextShape 39"/>
          <p:cNvSpPr txBox="1"/>
          <p:nvPr/>
        </p:nvSpPr>
        <p:spPr>
          <a:xfrm>
            <a:off x="6553080" y="6520320"/>
            <a:ext cx="2133360" cy="364680"/>
          </a:xfrm>
          <a:prstGeom prst="rect">
            <a:avLst/>
          </a:prstGeom>
          <a:noFill/>
          <a:ln>
            <a:noFill/>
          </a:ln>
        </p:spPr>
        <p:txBody>
          <a:bodyPr anchor="ctr"/>
          <a:p>
            <a:pPr algn="r">
              <a:lnSpc>
                <a:spcPct val="100000"/>
              </a:lnSpc>
            </a:pPr>
            <a:fld id="{A4747228-DC50-47B6-82E4-5156D286BFC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96" name="TextShape 1"/>
          <p:cNvSpPr txBox="1"/>
          <p:nvPr/>
        </p:nvSpPr>
        <p:spPr>
          <a:xfrm>
            <a:off x="457200" y="44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GEM Detectors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297" name="TextShape 2"/>
          <p:cNvSpPr txBox="1"/>
          <p:nvPr/>
        </p:nvSpPr>
        <p:spPr>
          <a:xfrm>
            <a:off x="3124080" y="6520320"/>
            <a:ext cx="2895120" cy="364680"/>
          </a:xfrm>
          <a:prstGeom prst="rect">
            <a:avLst/>
          </a:prstGeom>
          <a:noFill/>
          <a:ln>
            <a:noFill/>
          </a:ln>
        </p:spPr>
        <p:txBody>
          <a:bodyPr anchor="ctr"/>
          <a:p>
            <a:pPr algn="ctr">
              <a:lnSpc>
                <a:spcPct val="100000"/>
              </a:lnSpc>
            </a:pPr>
            <a:r>
              <a:rPr lang="en-US" sz="1000" spc="-1" strike="noStrike">
                <a:solidFill>
                  <a:srgbClr val="eeece1"/>
                </a:solidFill>
                <a:uFill>
                  <a:solidFill>
                    <a:srgbClr val="ffffff"/>
                  </a:solidFill>
                </a:uFill>
                <a:latin typeface="Arial"/>
                <a:ea typeface="ＭＳ Ｐゴシック"/>
              </a:rPr>
              <a:t>September 2016</a:t>
            </a:r>
            <a:endParaRPr lang="en-US" sz="1400" spc="-1" strike="noStrike">
              <a:solidFill>
                <a:srgbClr val="000000"/>
              </a:solidFill>
              <a:uFill>
                <a:solidFill>
                  <a:srgbClr val="ffffff"/>
                </a:solidFill>
              </a:uFill>
              <a:latin typeface="Times New Roman"/>
            </a:endParaRPr>
          </a:p>
        </p:txBody>
      </p:sp>
      <p:pic>
        <p:nvPicPr>
          <p:cNvPr id="1298" name="Picture 4" descr=""/>
          <p:cNvPicPr/>
          <p:nvPr/>
        </p:nvPicPr>
        <p:blipFill>
          <a:blip r:embed="rId1"/>
          <a:stretch/>
        </p:blipFill>
        <p:spPr>
          <a:xfrm>
            <a:off x="4933440" y="1196640"/>
            <a:ext cx="3670920" cy="3061440"/>
          </a:xfrm>
          <a:prstGeom prst="rect">
            <a:avLst/>
          </a:prstGeom>
          <a:ln>
            <a:noFill/>
          </a:ln>
        </p:spPr>
      </p:pic>
      <p:sp>
        <p:nvSpPr>
          <p:cNvPr id="1299" name="CustomShape 3"/>
          <p:cNvSpPr/>
          <p:nvPr/>
        </p:nvSpPr>
        <p:spPr>
          <a:xfrm>
            <a:off x="323640" y="1517400"/>
            <a:ext cx="3744000" cy="5760360"/>
          </a:xfrm>
          <a:prstGeom prst="rect">
            <a:avLst/>
          </a:prstGeom>
          <a:noFill/>
          <a:ln>
            <a:noFill/>
          </a:ln>
        </p:spPr>
        <p:style>
          <a:lnRef idx="0"/>
          <a:fillRef idx="0"/>
          <a:effectRef idx="0"/>
          <a:fontRef idx="minor"/>
        </p:style>
        <p:txBody>
          <a:bodyPr/>
          <a:p>
            <a:pPr marL="177840" indent="-177480">
              <a:lnSpc>
                <a:spcPct val="100000"/>
              </a:lnSpc>
              <a:buClr>
                <a:srgbClr val="d99694"/>
              </a:buClr>
              <a:buFont typeface="Arial"/>
              <a:buChar char="•"/>
            </a:pPr>
            <a:r>
              <a:rPr lang="en-US" sz="1800" spc="-1" strike="noStrike">
                <a:solidFill>
                  <a:srgbClr val="000000"/>
                </a:solidFill>
                <a:uFill>
                  <a:solidFill>
                    <a:srgbClr val="ffffff"/>
                  </a:solidFill>
                </a:uFill>
                <a:latin typeface="Gill Sans MT"/>
                <a:ea typeface="ＭＳ Ｐゴシック"/>
              </a:rPr>
              <a:t>Primary electrons are released by ionizing radiation in the gas (E-field between drift plane and GEM)</a:t>
            </a:r>
            <a:endParaRPr lang="en-US" sz="1800" spc="-1" strike="noStrike">
              <a:solidFill>
                <a:srgbClr val="000000"/>
              </a:solidFill>
              <a:uFill>
                <a:solidFill>
                  <a:srgbClr val="ffffff"/>
                </a:solidFill>
              </a:uFill>
              <a:latin typeface="Arial"/>
            </a:endParaRPr>
          </a:p>
          <a:p>
            <a:pPr marL="177840" indent="-177480">
              <a:lnSpc>
                <a:spcPct val="100000"/>
              </a:lnSpc>
              <a:buClr>
                <a:srgbClr val="d99694"/>
              </a:buClr>
              <a:buFont typeface="Arial"/>
              <a:buChar char="•"/>
            </a:pPr>
            <a:r>
              <a:rPr lang="en-US" sz="1800" spc="-1" strike="noStrike">
                <a:solidFill>
                  <a:srgbClr val="000000"/>
                </a:solidFill>
                <a:uFill>
                  <a:solidFill>
                    <a:srgbClr val="ffffff"/>
                  </a:solidFill>
                </a:uFill>
                <a:latin typeface="Gill Sans MT"/>
                <a:ea typeface="ＭＳ Ｐゴシック"/>
              </a:rPr>
              <a:t>By applying a suitable voltage difference between the two metal sides of the GEM, an electric field with an intensity as high as 100kV/cm is created inside the holes which act as multiplication channels</a:t>
            </a:r>
            <a:endParaRPr lang="en-US" sz="1800" spc="-1" strike="noStrike">
              <a:solidFill>
                <a:srgbClr val="000000"/>
              </a:solidFill>
              <a:uFill>
                <a:solidFill>
                  <a:srgbClr val="ffffff"/>
                </a:solidFill>
              </a:uFill>
              <a:latin typeface="Arial"/>
            </a:endParaRPr>
          </a:p>
          <a:p>
            <a:pPr marL="177840" indent="-177480">
              <a:lnSpc>
                <a:spcPct val="100000"/>
              </a:lnSpc>
              <a:buClr>
                <a:srgbClr val="d99694"/>
              </a:buClr>
              <a:buFont typeface="Times"/>
              <a:buChar char="•"/>
            </a:pPr>
            <a:r>
              <a:rPr lang="en-US" sz="1800" spc="-1" strike="noStrike">
                <a:solidFill>
                  <a:srgbClr val="000000"/>
                </a:solidFill>
                <a:uFill>
                  <a:solidFill>
                    <a:srgbClr val="ffffff"/>
                  </a:solidFill>
                </a:uFill>
                <a:latin typeface="Gill Sans MT"/>
                <a:ea typeface="ＭＳ Ｐゴシック"/>
              </a:rPr>
              <a:t>Readout electrodes are at ground potential; electron charge is collected on strips or pads, ions are partially collected in the bottom of the GEM foil</a:t>
            </a:r>
            <a:endParaRPr lang="en-US" sz="1800" spc="-1" strike="noStrike">
              <a:solidFill>
                <a:srgbClr val="000000"/>
              </a:solidFill>
              <a:uFill>
                <a:solidFill>
                  <a:srgbClr val="ffffff"/>
                </a:solidFill>
              </a:uFill>
              <a:latin typeface="Arial"/>
            </a:endParaRPr>
          </a:p>
        </p:txBody>
      </p:sp>
      <p:sp>
        <p:nvSpPr>
          <p:cNvPr id="1300" name="CustomShape 4"/>
          <p:cNvSpPr/>
          <p:nvPr/>
        </p:nvSpPr>
        <p:spPr>
          <a:xfrm>
            <a:off x="4189680" y="1350000"/>
            <a:ext cx="85140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632523"/>
                </a:solidFill>
                <a:uFill>
                  <a:solidFill>
                    <a:srgbClr val="ffffff"/>
                  </a:solidFill>
                </a:uFill>
                <a:latin typeface="Gill Sans Light"/>
              </a:rPr>
              <a:t>DRIFT</a:t>
            </a:r>
            <a:endParaRPr lang="en-US" sz="1800" spc="-1" strike="noStrike">
              <a:solidFill>
                <a:srgbClr val="000000"/>
              </a:solidFill>
              <a:uFill>
                <a:solidFill>
                  <a:srgbClr val="ffffff"/>
                </a:solidFill>
              </a:uFill>
              <a:latin typeface="Arial"/>
            </a:endParaRPr>
          </a:p>
        </p:txBody>
      </p:sp>
      <p:sp>
        <p:nvSpPr>
          <p:cNvPr id="1301" name="CustomShape 5"/>
          <p:cNvSpPr/>
          <p:nvPr/>
        </p:nvSpPr>
        <p:spPr>
          <a:xfrm>
            <a:off x="4289400" y="2770560"/>
            <a:ext cx="70056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632523"/>
                </a:solidFill>
                <a:uFill>
                  <a:solidFill>
                    <a:srgbClr val="ffffff"/>
                  </a:solidFill>
                </a:uFill>
                <a:latin typeface="Gill Sans Light"/>
              </a:rPr>
              <a:t>GEM</a:t>
            </a:r>
            <a:endParaRPr lang="en-US" sz="1800" spc="-1" strike="noStrike">
              <a:solidFill>
                <a:srgbClr val="000000"/>
              </a:solidFill>
              <a:uFill>
                <a:solidFill>
                  <a:srgbClr val="ffffff"/>
                </a:solidFill>
              </a:uFill>
              <a:latin typeface="Arial"/>
            </a:endParaRPr>
          </a:p>
        </p:txBody>
      </p:sp>
      <p:sp>
        <p:nvSpPr>
          <p:cNvPr id="1302" name="CustomShape 6"/>
          <p:cNvSpPr/>
          <p:nvPr/>
        </p:nvSpPr>
        <p:spPr>
          <a:xfrm>
            <a:off x="4309200" y="3778560"/>
            <a:ext cx="52092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632523"/>
                </a:solidFill>
                <a:uFill>
                  <a:solidFill>
                    <a:srgbClr val="ffffff"/>
                  </a:solidFill>
                </a:uFill>
                <a:latin typeface="Gill Sans Light"/>
              </a:rPr>
              <a:t>RO</a:t>
            </a:r>
            <a:endParaRPr lang="en-US" sz="1800" spc="-1" strike="noStrike">
              <a:solidFill>
                <a:srgbClr val="000000"/>
              </a:solidFill>
              <a:uFill>
                <a:solidFill>
                  <a:srgbClr val="ffffff"/>
                </a:solidFill>
              </a:uFill>
              <a:latin typeface="Arial"/>
            </a:endParaRPr>
          </a:p>
        </p:txBody>
      </p:sp>
      <p:pic>
        <p:nvPicPr>
          <p:cNvPr id="1303" name="Picture 2" descr=""/>
          <p:cNvPicPr/>
          <p:nvPr/>
        </p:nvPicPr>
        <p:blipFill>
          <a:blip r:embed="rId2"/>
          <a:stretch/>
        </p:blipFill>
        <p:spPr>
          <a:xfrm>
            <a:off x="5364000" y="4509000"/>
            <a:ext cx="2794320" cy="2217600"/>
          </a:xfrm>
          <a:prstGeom prst="rect">
            <a:avLst/>
          </a:prstGeom>
          <a:ln>
            <a:noFill/>
          </a:ln>
        </p:spPr>
      </p:pic>
      <p:sp>
        <p:nvSpPr>
          <p:cNvPr id="1304" name="TextShape 7"/>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305" name="TextShape 8"/>
          <p:cNvSpPr txBox="1"/>
          <p:nvPr/>
        </p:nvSpPr>
        <p:spPr>
          <a:xfrm>
            <a:off x="6553080" y="6520320"/>
            <a:ext cx="2133360" cy="364680"/>
          </a:xfrm>
          <a:prstGeom prst="rect">
            <a:avLst/>
          </a:prstGeom>
          <a:noFill/>
          <a:ln>
            <a:noFill/>
          </a:ln>
        </p:spPr>
        <p:txBody>
          <a:bodyPr anchor="ctr"/>
          <a:p>
            <a:pPr algn="r">
              <a:lnSpc>
                <a:spcPct val="100000"/>
              </a:lnSpc>
            </a:pPr>
            <a:fld id="{53C0C8AA-452A-4B48-9AB1-28E7A0FDDA9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06"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a:t>
            </a:r>
            <a:r>
              <a:rPr b="1" lang="en-US" sz="4400" spc="-1" strike="noStrike">
                <a:solidFill>
                  <a:srgbClr val="000000"/>
                </a:solidFill>
                <a:uFill>
                  <a:solidFill>
                    <a:srgbClr val="ffffff"/>
                  </a:solidFill>
                </a:uFill>
                <a:latin typeface="Gill Sans"/>
              </a:rPr>
              <a:t>Multi-GEM detectors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307"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1308" name="Picture 2" descr=""/>
          <p:cNvPicPr/>
          <p:nvPr/>
        </p:nvPicPr>
        <p:blipFill>
          <a:blip r:embed="rId1"/>
          <a:stretch/>
        </p:blipFill>
        <p:spPr>
          <a:xfrm>
            <a:off x="107640" y="2853000"/>
            <a:ext cx="4104360" cy="3168000"/>
          </a:xfrm>
          <a:prstGeom prst="rect">
            <a:avLst/>
          </a:prstGeom>
          <a:ln>
            <a:noFill/>
          </a:ln>
        </p:spPr>
      </p:pic>
      <p:pic>
        <p:nvPicPr>
          <p:cNvPr id="1309" name="Picture 5" descr=""/>
          <p:cNvPicPr/>
          <p:nvPr/>
        </p:nvPicPr>
        <p:blipFill>
          <a:blip r:embed="rId2"/>
          <a:stretch/>
        </p:blipFill>
        <p:spPr>
          <a:xfrm>
            <a:off x="4343760" y="2669040"/>
            <a:ext cx="4800240" cy="3704760"/>
          </a:xfrm>
          <a:prstGeom prst="rect">
            <a:avLst/>
          </a:prstGeom>
          <a:ln>
            <a:noFill/>
          </a:ln>
        </p:spPr>
      </p:pic>
      <p:sp>
        <p:nvSpPr>
          <p:cNvPr id="1310"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311" name="TextShape 4"/>
          <p:cNvSpPr txBox="1"/>
          <p:nvPr/>
        </p:nvSpPr>
        <p:spPr>
          <a:xfrm>
            <a:off x="6553080" y="6520320"/>
            <a:ext cx="2133360" cy="364680"/>
          </a:xfrm>
          <a:prstGeom prst="rect">
            <a:avLst/>
          </a:prstGeom>
          <a:noFill/>
          <a:ln>
            <a:noFill/>
          </a:ln>
        </p:spPr>
        <p:txBody>
          <a:bodyPr anchor="ctr"/>
          <a:p>
            <a:pPr algn="r">
              <a:lnSpc>
                <a:spcPct val="100000"/>
              </a:lnSpc>
            </a:pPr>
            <a:fld id="{B7165257-012A-4B92-B6C0-FB59A6EA0CE9}"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312" name="CustomShape 5"/>
          <p:cNvSpPr/>
          <p:nvPr/>
        </p:nvSpPr>
        <p:spPr>
          <a:xfrm>
            <a:off x="482760" y="1569600"/>
            <a:ext cx="8229240" cy="91332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uFill>
                  <a:solidFill>
                    <a:srgbClr val="ffffff"/>
                  </a:solidFill>
                </a:uFill>
                <a:latin typeface="Gill Sans"/>
              </a:rPr>
              <a:t>Multi-stage detectors</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rPr>
              <a:t>Two or more amplification layers to achieve a high gas gain </a:t>
            </a:r>
            <a:r>
              <a:rPr lang="en-US" sz="1800" spc="-1" strike="noStrike" u="sng">
                <a:solidFill>
                  <a:srgbClr val="000000"/>
                </a:solidFill>
                <a:uFill>
                  <a:solidFill>
                    <a:srgbClr val="ffffff"/>
                  </a:solidFill>
                </a:uFill>
                <a:latin typeface="Gill Sans"/>
              </a:rPr>
              <a:t>with</a:t>
            </a:r>
            <a:r>
              <a:rPr lang="en-US" sz="1800" spc="-1" strike="noStrike">
                <a:solidFill>
                  <a:srgbClr val="000000"/>
                </a:solidFill>
                <a:uFill>
                  <a:solidFill>
                    <a:srgbClr val="ffffff"/>
                  </a:solidFill>
                </a:uFill>
                <a:latin typeface="Gill Sans"/>
              </a:rPr>
              <a:t> a low discharge probability (low spark rate)</a:t>
            </a:r>
            <a:endParaRPr lang="en-US" sz="1800" spc="-1" strike="noStrike">
              <a:solidFill>
                <a:srgbClr val="000000"/>
              </a:solidFill>
              <a:uFill>
                <a:solidFill>
                  <a:srgbClr val="ffffff"/>
                </a:solidFill>
              </a:uFill>
              <a:latin typeface="Arial"/>
            </a:endParaRPr>
          </a:p>
        </p:txBody>
      </p:sp>
    </p:spTree>
  </p:cSld>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13" name="TextShape 1"/>
          <p:cNvSpPr txBox="1"/>
          <p:nvPr/>
        </p:nvSpPr>
        <p:spPr>
          <a:xfrm>
            <a:off x="467640" y="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Time Resolution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314"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315" name="CustomShape 3"/>
          <p:cNvSpPr/>
          <p:nvPr/>
        </p:nvSpPr>
        <p:spPr>
          <a:xfrm>
            <a:off x="3060000" y="1700640"/>
            <a:ext cx="5472360" cy="1462680"/>
          </a:xfrm>
          <a:prstGeom prst="rect">
            <a:avLst/>
          </a:prstGeom>
          <a:noFill/>
          <a:ln w="28440">
            <a:noFill/>
          </a:ln>
        </p:spPr>
        <p:style>
          <a:lnRef idx="0"/>
          <a:fillRef idx="0"/>
          <a:effectRef idx="0"/>
          <a:fontRef idx="minor"/>
        </p:style>
        <p:txBody>
          <a:bodyPr/>
          <a:p>
            <a:pPr>
              <a:lnSpc>
                <a:spcPct val="100000"/>
              </a:lnSpc>
            </a:pPr>
            <a:r>
              <a:rPr lang="en-US" sz="1800" spc="-1" strike="noStrike">
                <a:solidFill>
                  <a:srgbClr val="000000"/>
                </a:solidFill>
                <a:uFill>
                  <a:solidFill>
                    <a:srgbClr val="ffffff"/>
                  </a:solidFill>
                </a:uFill>
                <a:latin typeface="Gill Sans"/>
                <a:ea typeface="ＭＳ Ｐゴシック"/>
              </a:rPr>
              <a:t>Cylindrical geometries have an important limitation:</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ea typeface="ＭＳ Ｐゴシック"/>
              </a:rPr>
              <a:t>Primary electrons have to drift close to the wire before the charge multiplication starts</a:t>
            </a:r>
            <a:endParaRPr lang="en-US" sz="1800" spc="-1" strike="noStrike">
              <a:solidFill>
                <a:srgbClr val="000000"/>
              </a:solidFill>
              <a:uFill>
                <a:solidFill>
                  <a:srgbClr val="ffffff"/>
                </a:solidFill>
              </a:uFill>
              <a:latin typeface="Arial"/>
            </a:endParaRPr>
          </a:p>
          <a:p>
            <a:pPr>
              <a:lnSpc>
                <a:spcPct val="100000"/>
              </a:lnSpc>
            </a:pPr>
            <a:r>
              <a:rPr lang="en-US" sz="1800" spc="-1" strike="noStrike" u="sng">
                <a:solidFill>
                  <a:srgbClr val="000000"/>
                </a:solidFill>
                <a:uFill>
                  <a:solidFill>
                    <a:srgbClr val="ffffff"/>
                  </a:solidFill>
                </a:uFill>
                <a:latin typeface="Gill Sans"/>
                <a:ea typeface="ＭＳ Ｐゴシック"/>
              </a:rPr>
              <a:t>Limit in the time resolution </a:t>
            </a:r>
            <a:r>
              <a:rPr lang="en-US" sz="1800" spc="-1" strike="noStrike" u="sng">
                <a:solidFill>
                  <a:srgbClr val="000000"/>
                </a:solidFill>
                <a:uFill>
                  <a:solidFill>
                    <a:srgbClr val="ffffff"/>
                  </a:solidFill>
                </a:uFill>
                <a:latin typeface="Symbol"/>
                <a:ea typeface="ＭＳ Ｐゴシック"/>
              </a:rPr>
              <a:t></a:t>
            </a:r>
            <a:r>
              <a:rPr lang="en-US" sz="1800" spc="-1" strike="noStrike" u="sng">
                <a:solidFill>
                  <a:srgbClr val="000000"/>
                </a:solidFill>
                <a:uFill>
                  <a:solidFill>
                    <a:srgbClr val="ffffff"/>
                  </a:solidFill>
                </a:uFill>
                <a:latin typeface="Gill Sans"/>
                <a:ea typeface="ＭＳ Ｐゴシック"/>
              </a:rPr>
              <a:t> 0.1</a:t>
            </a:r>
            <a:r>
              <a:rPr lang="en-US" sz="1800" spc="-1" strike="noStrike" u="sng">
                <a:solidFill>
                  <a:srgbClr val="000000"/>
                </a:solidFill>
                <a:uFill>
                  <a:solidFill>
                    <a:srgbClr val="ffffff"/>
                  </a:solidFill>
                </a:uFill>
                <a:latin typeface="Symbol"/>
                <a:ea typeface="ＭＳ Ｐゴシック"/>
              </a:rPr>
              <a:t></a:t>
            </a:r>
            <a:r>
              <a:rPr lang="en-US" sz="1800" spc="-1" strike="noStrike" u="sng">
                <a:solidFill>
                  <a:srgbClr val="000000"/>
                </a:solidFill>
                <a:uFill>
                  <a:solidFill>
                    <a:srgbClr val="ffffff"/>
                  </a:solidFill>
                </a:uFill>
                <a:latin typeface="Gill Sans"/>
                <a:ea typeface="ＭＳ Ｐゴシック"/>
              </a:rPr>
              <a:t>s</a:t>
            </a:r>
            <a:r>
              <a:rPr lang="en-US" sz="1800" spc="-1" strike="noStrike">
                <a:solidFill>
                  <a:srgbClr val="000000"/>
                </a:solidFill>
                <a:uFill>
                  <a:solidFill>
                    <a:srgbClr val="ffffff"/>
                  </a:solidFill>
                </a:uFill>
                <a:latin typeface="Gill Sans"/>
                <a:ea typeface="ＭＳ Ｐゴシック"/>
              </a:rPr>
              <a:t> </a:t>
            </a:r>
            <a:endParaRPr lang="en-US" sz="1800" spc="-1" strike="noStrike">
              <a:solidFill>
                <a:srgbClr val="000000"/>
              </a:solidFill>
              <a:uFill>
                <a:solidFill>
                  <a:srgbClr val="ffffff"/>
                </a:solidFill>
              </a:uFill>
              <a:latin typeface="Arial"/>
            </a:endParaRPr>
          </a:p>
        </p:txBody>
      </p:sp>
      <p:sp>
        <p:nvSpPr>
          <p:cNvPr id="1316" name="CustomShape 4"/>
          <p:cNvSpPr/>
          <p:nvPr/>
        </p:nvSpPr>
        <p:spPr>
          <a:xfrm>
            <a:off x="3060000" y="3861000"/>
            <a:ext cx="5544360" cy="1737000"/>
          </a:xfrm>
          <a:prstGeom prst="rect">
            <a:avLst/>
          </a:prstGeom>
          <a:noFill/>
          <a:ln w="28440">
            <a:noFill/>
          </a:ln>
        </p:spPr>
        <p:style>
          <a:lnRef idx="0"/>
          <a:fillRef idx="0"/>
          <a:effectRef idx="0"/>
          <a:fontRef idx="minor"/>
        </p:style>
        <p:txBody>
          <a:bodyPr/>
          <a:p>
            <a:pPr>
              <a:lnSpc>
                <a:spcPct val="100000"/>
              </a:lnSpc>
            </a:pPr>
            <a:r>
              <a:rPr b="1" lang="en-US" sz="1800" spc="-1" strike="noStrike">
                <a:solidFill>
                  <a:srgbClr val="000000"/>
                </a:solidFill>
                <a:uFill>
                  <a:solidFill>
                    <a:srgbClr val="ffffff"/>
                  </a:solidFill>
                </a:uFill>
                <a:latin typeface="Gill Sans"/>
                <a:ea typeface="ＭＳ Ｐゴシック"/>
              </a:rPr>
              <a:t>In a parallel plate geometry the charge multiplication starts immediately because all the gas volume is active (uniform and very intense field). This results in much better time resolution (</a:t>
            </a:r>
            <a:r>
              <a:rPr b="1" lang="en-US" sz="1800" spc="-1" strike="noStrike">
                <a:solidFill>
                  <a:srgbClr val="000000"/>
                </a:solidFill>
                <a:uFill>
                  <a:solidFill>
                    <a:srgbClr val="ffffff"/>
                  </a:solidFill>
                </a:uFill>
                <a:latin typeface="Symbol"/>
                <a:ea typeface="ＭＳ Ｐゴシック"/>
              </a:rPr>
              <a:t></a:t>
            </a:r>
            <a:r>
              <a:rPr b="1" lang="en-US" sz="1800" spc="-1" strike="noStrike">
                <a:solidFill>
                  <a:srgbClr val="000000"/>
                </a:solidFill>
                <a:uFill>
                  <a:solidFill>
                    <a:srgbClr val="ffffff"/>
                  </a:solidFill>
                </a:uFill>
                <a:latin typeface="Gill Sans"/>
                <a:ea typeface="ＭＳ Ｐゴシック"/>
              </a:rPr>
              <a:t> 1 ns)</a:t>
            </a:r>
            <a:endParaRPr lang="en-US" sz="1800" spc="-1" strike="noStrike">
              <a:solidFill>
                <a:srgbClr val="000000"/>
              </a:solidFill>
              <a:uFill>
                <a:solidFill>
                  <a:srgbClr val="ffffff"/>
                </a:solidFill>
              </a:uFill>
              <a:latin typeface="Arial"/>
            </a:endParaRPr>
          </a:p>
        </p:txBody>
      </p:sp>
      <p:pic>
        <p:nvPicPr>
          <p:cNvPr id="1317" name="Picture 4" descr=""/>
          <p:cNvPicPr/>
          <p:nvPr/>
        </p:nvPicPr>
        <p:blipFill>
          <a:blip r:embed="rId1"/>
          <a:stretch/>
        </p:blipFill>
        <p:spPr>
          <a:xfrm>
            <a:off x="539640" y="3717000"/>
            <a:ext cx="2161440" cy="1773000"/>
          </a:xfrm>
          <a:prstGeom prst="rect">
            <a:avLst/>
          </a:prstGeom>
          <a:ln>
            <a:noFill/>
          </a:ln>
        </p:spPr>
      </p:pic>
      <p:pic>
        <p:nvPicPr>
          <p:cNvPr id="1318" name="Picture 5" descr=""/>
          <p:cNvPicPr/>
          <p:nvPr/>
        </p:nvPicPr>
        <p:blipFill>
          <a:blip r:embed="rId2"/>
          <a:stretch/>
        </p:blipFill>
        <p:spPr>
          <a:xfrm>
            <a:off x="539640" y="1412640"/>
            <a:ext cx="1985760" cy="1800000"/>
          </a:xfrm>
          <a:prstGeom prst="rect">
            <a:avLst/>
          </a:prstGeom>
          <a:ln>
            <a:noFill/>
          </a:ln>
        </p:spPr>
      </p:pic>
      <p:sp>
        <p:nvSpPr>
          <p:cNvPr id="1319"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320" name="TextShape 6"/>
          <p:cNvSpPr txBox="1"/>
          <p:nvPr/>
        </p:nvSpPr>
        <p:spPr>
          <a:xfrm>
            <a:off x="6553080" y="6520320"/>
            <a:ext cx="2133360" cy="364680"/>
          </a:xfrm>
          <a:prstGeom prst="rect">
            <a:avLst/>
          </a:prstGeom>
          <a:noFill/>
          <a:ln>
            <a:noFill/>
          </a:ln>
        </p:spPr>
        <p:txBody>
          <a:bodyPr anchor="ctr"/>
          <a:p>
            <a:pPr algn="r">
              <a:lnSpc>
                <a:spcPct val="100000"/>
              </a:lnSpc>
            </a:pPr>
            <a:fld id="{6D3A9279-AF05-43C2-BD25-C178580B8E7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5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21" name="TextShape 1"/>
          <p:cNvSpPr txBox="1"/>
          <p:nvPr/>
        </p:nvSpPr>
        <p:spPr>
          <a:xfrm>
            <a:off x="457200" y="-18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RPC</a:t>
            </a:r>
            <a:r>
              <a:rPr b="1" lang="en-US" sz="4400" spc="-1" strike="noStrike">
                <a:solidFill>
                  <a:srgbClr val="000000"/>
                </a:solidFill>
                <a:uFill>
                  <a:solidFill>
                    <a:srgbClr val="ffffff"/>
                  </a:solidFill>
                </a:uFill>
                <a:latin typeface="Calibri"/>
              </a:rPr>
              <a:t>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322" name="TextShape 2"/>
          <p:cNvSpPr txBox="1"/>
          <p:nvPr/>
        </p:nvSpPr>
        <p:spPr>
          <a:xfrm>
            <a:off x="3124080" y="6520320"/>
            <a:ext cx="2895120" cy="364680"/>
          </a:xfrm>
          <a:prstGeom prst="rect">
            <a:avLst/>
          </a:prstGeom>
          <a:noFill/>
          <a:ln>
            <a:noFill/>
          </a:ln>
        </p:spPr>
        <p:txBody>
          <a:bodyPr anchor="ctr"/>
          <a:p>
            <a:pPr algn="ctr">
              <a:lnSpc>
                <a:spcPct val="100000"/>
              </a:lnSpc>
            </a:pPr>
            <a:r>
              <a:rPr lang="en-US" sz="1000" spc="-1" strike="noStrike">
                <a:solidFill>
                  <a:srgbClr val="eeece1"/>
                </a:solidFill>
                <a:uFill>
                  <a:solidFill>
                    <a:srgbClr val="ffffff"/>
                  </a:solidFill>
                </a:uFill>
                <a:latin typeface="Arial"/>
                <a:ea typeface="ＭＳ Ｐゴシック"/>
              </a:rPr>
              <a:t>September 2016</a:t>
            </a:r>
            <a:endParaRPr lang="en-US" sz="1400" spc="-1" strike="noStrike">
              <a:solidFill>
                <a:srgbClr val="000000"/>
              </a:solidFill>
              <a:uFill>
                <a:solidFill>
                  <a:srgbClr val="ffffff"/>
                </a:solidFill>
              </a:uFill>
              <a:latin typeface="Times New Roman"/>
            </a:endParaRPr>
          </a:p>
        </p:txBody>
      </p:sp>
      <p:sp>
        <p:nvSpPr>
          <p:cNvPr id="1323" name="CustomShape 3"/>
          <p:cNvSpPr/>
          <p:nvPr/>
        </p:nvSpPr>
        <p:spPr>
          <a:xfrm>
            <a:off x="304920" y="836640"/>
            <a:ext cx="8534160" cy="2408760"/>
          </a:xfrm>
          <a:prstGeom prst="rect">
            <a:avLst/>
          </a:prstGeom>
          <a:noFill/>
          <a:ln>
            <a:noFill/>
          </a:ln>
        </p:spPr>
        <p:style>
          <a:lnRef idx="0"/>
          <a:fillRef idx="0"/>
          <a:effectRef idx="0"/>
          <a:fontRef idx="minor"/>
        </p:style>
        <p:txBody>
          <a:bodyPr/>
          <a:p>
            <a:pPr>
              <a:lnSpc>
                <a:spcPct val="100000"/>
              </a:lnSpc>
            </a:pPr>
            <a:endParaRPr lang="en-US" sz="1800" spc="-1" strike="noStrike">
              <a:solidFill>
                <a:srgbClr val="000000"/>
              </a:solidFill>
              <a:uFill>
                <a:solidFill>
                  <a:srgbClr val="ffffff"/>
                </a:solidFill>
              </a:uFill>
              <a:latin typeface="Arial"/>
            </a:endParaRPr>
          </a:p>
          <a:p>
            <a:pPr>
              <a:lnSpc>
                <a:spcPct val="100000"/>
              </a:lnSpc>
            </a:pPr>
            <a:r>
              <a:rPr lang="en-US" sz="2400" spc="-1" strike="noStrike">
                <a:solidFill>
                  <a:srgbClr val="000000"/>
                </a:solidFill>
                <a:uFill>
                  <a:solidFill>
                    <a:srgbClr val="ffffff"/>
                  </a:solidFill>
                </a:uFill>
                <a:latin typeface="Gill Sans"/>
                <a:ea typeface="ＭＳ Ｐゴシック"/>
              </a:rPr>
              <a:t>Developed in the 80s as an </a:t>
            </a:r>
            <a:r>
              <a:rPr b="1" lang="en-US" sz="2400" spc="-1" strike="noStrike">
                <a:solidFill>
                  <a:srgbClr val="000000"/>
                </a:solidFill>
                <a:uFill>
                  <a:solidFill>
                    <a:srgbClr val="ffffff"/>
                  </a:solidFill>
                </a:uFill>
                <a:latin typeface="Gill Sans"/>
                <a:ea typeface="ＭＳ Ｐゴシック"/>
              </a:rPr>
              <a:t>affordable, robust, large area detector</a:t>
            </a:r>
            <a:r>
              <a:rPr lang="en-US" sz="2400" spc="-1" strike="noStrike">
                <a:solidFill>
                  <a:srgbClr val="000000"/>
                </a:solidFill>
                <a:uFill>
                  <a:solidFill>
                    <a:srgbClr val="ffffff"/>
                  </a:solidFill>
                </a:uFill>
                <a:latin typeface="Gill Sans"/>
                <a:ea typeface="ＭＳ Ｐゴシック"/>
              </a:rPr>
              <a:t> with:</a:t>
            </a:r>
            <a:endParaRPr lang="en-US" sz="1800" spc="-1" strike="noStrike">
              <a:solidFill>
                <a:srgbClr val="000000"/>
              </a:solidFill>
              <a:uFill>
                <a:solidFill>
                  <a:srgbClr val="ffffff"/>
                </a:solidFill>
              </a:uFill>
              <a:latin typeface="Arial"/>
            </a:endParaRPr>
          </a:p>
          <a:p>
            <a:pPr marL="92160">
              <a:lnSpc>
                <a:spcPct val="100000"/>
              </a:lnSpc>
            </a:pPr>
            <a:r>
              <a:rPr lang="en-US" sz="2000" spc="-1" strike="noStrike">
                <a:solidFill>
                  <a:srgbClr val="953735"/>
                </a:solidFill>
                <a:uFill>
                  <a:solidFill>
                    <a:srgbClr val="ffffff"/>
                  </a:solidFill>
                </a:uFill>
                <a:latin typeface="Gill Sans"/>
                <a:ea typeface="ＭＳ Ｐゴシック"/>
              </a:rPr>
              <a:t>Fast timing</a:t>
            </a:r>
            <a:r>
              <a:rPr lang="en-US" sz="2000" spc="-1" strike="noStrike">
                <a:solidFill>
                  <a:srgbClr val="000000"/>
                </a:solidFill>
                <a:uFill>
                  <a:solidFill>
                    <a:srgbClr val="ffffff"/>
                  </a:solidFill>
                </a:uFill>
                <a:latin typeface="Gill Sans"/>
                <a:ea typeface="ＭＳ Ｐゴシック"/>
              </a:rPr>
              <a:t>: &lt; 1 ns to ps for MRPC</a:t>
            </a:r>
            <a:endParaRPr lang="en-US" sz="1800" spc="-1" strike="noStrike">
              <a:solidFill>
                <a:srgbClr val="000000"/>
              </a:solidFill>
              <a:uFill>
                <a:solidFill>
                  <a:srgbClr val="ffffff"/>
                </a:solidFill>
              </a:uFill>
              <a:latin typeface="Arial"/>
            </a:endParaRPr>
          </a:p>
          <a:p>
            <a:pPr marL="92160">
              <a:lnSpc>
                <a:spcPct val="100000"/>
              </a:lnSpc>
            </a:pPr>
            <a:r>
              <a:rPr lang="en-US" sz="2000" spc="-1" strike="noStrike">
                <a:solidFill>
                  <a:srgbClr val="000000"/>
                </a:solidFill>
                <a:uFill>
                  <a:solidFill>
                    <a:srgbClr val="ffffff"/>
                  </a:solidFill>
                </a:uFill>
                <a:latin typeface="Gill Sans"/>
                <a:ea typeface="ＭＳ Ｐゴシック"/>
              </a:rPr>
              <a:t>Space resolution: ~mm</a:t>
            </a:r>
            <a:endParaRPr lang="en-US" sz="1800" spc="-1" strike="noStrike">
              <a:solidFill>
                <a:srgbClr val="000000"/>
              </a:solidFill>
              <a:uFill>
                <a:solidFill>
                  <a:srgbClr val="ffffff"/>
                </a:solidFill>
              </a:uFill>
              <a:latin typeface="Arial"/>
            </a:endParaRPr>
          </a:p>
          <a:p>
            <a:pPr marL="92160">
              <a:lnSpc>
                <a:spcPct val="100000"/>
              </a:lnSpc>
            </a:pPr>
            <a:r>
              <a:rPr lang="en-US" sz="2000" spc="-1" strike="noStrike">
                <a:solidFill>
                  <a:srgbClr val="000000"/>
                </a:solidFill>
                <a:uFill>
                  <a:solidFill>
                    <a:srgbClr val="ffffff"/>
                  </a:solidFill>
                </a:uFill>
                <a:latin typeface="Gill Sans"/>
                <a:ea typeface="ＭＳ Ｐゴシック"/>
              </a:rPr>
              <a:t>Rate capability: up to ~100 Hz/cm</a:t>
            </a:r>
            <a:r>
              <a:rPr lang="en-US" sz="2000" spc="-1" strike="noStrike" baseline="30000">
                <a:solidFill>
                  <a:srgbClr val="000000"/>
                </a:solidFill>
                <a:uFill>
                  <a:solidFill>
                    <a:srgbClr val="ffffff"/>
                  </a:solidFill>
                </a:uFill>
                <a:latin typeface="Gill Sans"/>
                <a:ea typeface="ＭＳ Ｐゴシック"/>
              </a:rPr>
              <a:t>2</a:t>
            </a:r>
            <a:endParaRPr lang="en-US" sz="1800" spc="-1" strike="noStrike">
              <a:solidFill>
                <a:srgbClr val="000000"/>
              </a:solidFill>
              <a:uFill>
                <a:solidFill>
                  <a:srgbClr val="ffffff"/>
                </a:solidFill>
              </a:uFill>
              <a:latin typeface="Arial"/>
            </a:endParaRPr>
          </a:p>
          <a:p>
            <a:pPr marL="2158920">
              <a:lnSpc>
                <a:spcPct val="100000"/>
              </a:lnSpc>
            </a:pPr>
            <a:endParaRPr lang="en-US" sz="1800" spc="-1" strike="noStrike">
              <a:solidFill>
                <a:srgbClr val="000000"/>
              </a:solidFill>
              <a:uFill>
                <a:solidFill>
                  <a:srgbClr val="ffffff"/>
                </a:solidFill>
              </a:uFill>
              <a:latin typeface="Arial"/>
            </a:endParaRPr>
          </a:p>
        </p:txBody>
      </p:sp>
      <p:sp>
        <p:nvSpPr>
          <p:cNvPr id="1324" name="Line 4"/>
          <p:cNvSpPr/>
          <p:nvPr/>
        </p:nvSpPr>
        <p:spPr>
          <a:xfrm flipH="1">
            <a:off x="922320" y="4561920"/>
            <a:ext cx="703440" cy="0"/>
          </a:xfrm>
          <a:prstGeom prst="line">
            <a:avLst/>
          </a:prstGeom>
          <a:ln w="9360">
            <a:solidFill>
              <a:schemeClr val="tx1"/>
            </a:solidFill>
            <a:round/>
          </a:ln>
        </p:spPr>
        <p:style>
          <a:lnRef idx="0"/>
          <a:fillRef idx="0"/>
          <a:effectRef idx="0"/>
          <a:fontRef idx="minor"/>
        </p:style>
      </p:sp>
      <p:sp>
        <p:nvSpPr>
          <p:cNvPr id="1325" name="CustomShape 5"/>
          <p:cNvSpPr/>
          <p:nvPr/>
        </p:nvSpPr>
        <p:spPr>
          <a:xfrm>
            <a:off x="1485360" y="4562280"/>
            <a:ext cx="4854240" cy="75960"/>
          </a:xfrm>
          <a:prstGeom prst="rect">
            <a:avLst/>
          </a:prstGeom>
          <a:solidFill>
            <a:schemeClr val="bg2"/>
          </a:solidFill>
          <a:ln w="9360">
            <a:solidFill>
              <a:schemeClr val="tx1"/>
            </a:solidFill>
            <a:miter/>
          </a:ln>
        </p:spPr>
        <p:style>
          <a:lnRef idx="0"/>
          <a:fillRef idx="0"/>
          <a:effectRef idx="0"/>
          <a:fontRef idx="minor"/>
        </p:style>
      </p:sp>
      <p:sp>
        <p:nvSpPr>
          <p:cNvPr id="1326" name="Line 6"/>
          <p:cNvSpPr/>
          <p:nvPr/>
        </p:nvSpPr>
        <p:spPr>
          <a:xfrm flipH="1">
            <a:off x="922320" y="5857560"/>
            <a:ext cx="703440" cy="0"/>
          </a:xfrm>
          <a:prstGeom prst="line">
            <a:avLst/>
          </a:prstGeom>
          <a:ln w="9360">
            <a:solidFill>
              <a:schemeClr val="tx1"/>
            </a:solidFill>
            <a:round/>
          </a:ln>
        </p:spPr>
        <p:style>
          <a:lnRef idx="0"/>
          <a:fillRef idx="0"/>
          <a:effectRef idx="0"/>
          <a:fontRef idx="minor"/>
        </p:style>
      </p:sp>
      <p:sp>
        <p:nvSpPr>
          <p:cNvPr id="1327" name="CustomShape 7"/>
          <p:cNvSpPr/>
          <p:nvPr/>
        </p:nvSpPr>
        <p:spPr>
          <a:xfrm>
            <a:off x="1485360" y="5781240"/>
            <a:ext cx="4854240" cy="75960"/>
          </a:xfrm>
          <a:prstGeom prst="rect">
            <a:avLst/>
          </a:prstGeom>
          <a:solidFill>
            <a:schemeClr val="bg2"/>
          </a:solidFill>
          <a:ln w="9360">
            <a:solidFill>
              <a:schemeClr val="tx1"/>
            </a:solidFill>
            <a:miter/>
          </a:ln>
        </p:spPr>
        <p:style>
          <a:lnRef idx="0"/>
          <a:fillRef idx="0"/>
          <a:effectRef idx="0"/>
          <a:fontRef idx="minor"/>
        </p:style>
      </p:sp>
      <p:sp>
        <p:nvSpPr>
          <p:cNvPr id="1328" name="CustomShape 8"/>
          <p:cNvSpPr/>
          <p:nvPr/>
        </p:nvSpPr>
        <p:spPr>
          <a:xfrm>
            <a:off x="364680" y="4484520"/>
            <a:ext cx="46764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Tahoma"/>
                <a:ea typeface="ＭＳ Ｐゴシック"/>
              </a:rPr>
              <a:t>HV</a:t>
            </a:r>
            <a:endParaRPr lang="en-US" sz="1800" spc="-1" strike="noStrike">
              <a:solidFill>
                <a:srgbClr val="000000"/>
              </a:solidFill>
              <a:uFill>
                <a:solidFill>
                  <a:srgbClr val="ffffff"/>
                </a:solidFill>
              </a:uFill>
              <a:latin typeface="Arial"/>
            </a:endParaRPr>
          </a:p>
        </p:txBody>
      </p:sp>
      <p:sp>
        <p:nvSpPr>
          <p:cNvPr id="1329" name="CustomShape 9"/>
          <p:cNvSpPr/>
          <p:nvPr/>
        </p:nvSpPr>
        <p:spPr>
          <a:xfrm>
            <a:off x="344160" y="5711400"/>
            <a:ext cx="62316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Tahoma"/>
                <a:ea typeface="ＭＳ Ｐゴシック"/>
              </a:rPr>
              <a:t>GND</a:t>
            </a:r>
            <a:endParaRPr lang="en-US" sz="1800" spc="-1" strike="noStrike">
              <a:solidFill>
                <a:srgbClr val="000000"/>
              </a:solidFill>
              <a:uFill>
                <a:solidFill>
                  <a:srgbClr val="ffffff"/>
                </a:solidFill>
              </a:uFill>
              <a:latin typeface="Arial"/>
            </a:endParaRPr>
          </a:p>
        </p:txBody>
      </p:sp>
      <p:sp>
        <p:nvSpPr>
          <p:cNvPr id="1330" name="CustomShape 10"/>
          <p:cNvSpPr/>
          <p:nvPr/>
        </p:nvSpPr>
        <p:spPr>
          <a:xfrm>
            <a:off x="1485360" y="4416120"/>
            <a:ext cx="4854240" cy="75960"/>
          </a:xfrm>
          <a:prstGeom prst="rect">
            <a:avLst/>
          </a:prstGeom>
          <a:solidFill>
            <a:srgbClr val="ff9933"/>
          </a:solidFill>
          <a:ln>
            <a:noFill/>
          </a:ln>
        </p:spPr>
        <p:style>
          <a:lnRef idx="0"/>
          <a:fillRef idx="0"/>
          <a:effectRef idx="0"/>
          <a:fontRef idx="minor"/>
        </p:style>
      </p:sp>
      <p:sp>
        <p:nvSpPr>
          <p:cNvPr id="1331" name="CustomShape 11"/>
          <p:cNvSpPr/>
          <p:nvPr/>
        </p:nvSpPr>
        <p:spPr>
          <a:xfrm>
            <a:off x="1485360" y="5940000"/>
            <a:ext cx="4854240" cy="75960"/>
          </a:xfrm>
          <a:prstGeom prst="rect">
            <a:avLst/>
          </a:prstGeom>
          <a:solidFill>
            <a:srgbClr val="ff9933"/>
          </a:solidFill>
          <a:ln>
            <a:noFill/>
          </a:ln>
        </p:spPr>
        <p:style>
          <a:lnRef idx="0"/>
          <a:fillRef idx="0"/>
          <a:effectRef idx="0"/>
          <a:fontRef idx="minor"/>
        </p:style>
      </p:sp>
      <p:sp>
        <p:nvSpPr>
          <p:cNvPr id="1332" name="CustomShape 12"/>
          <p:cNvSpPr/>
          <p:nvPr/>
        </p:nvSpPr>
        <p:spPr>
          <a:xfrm>
            <a:off x="6783120" y="4231800"/>
            <a:ext cx="131652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Tahoma"/>
                <a:ea typeface="ＭＳ Ｐゴシック"/>
              </a:rPr>
              <a:t>INSULATOR</a:t>
            </a:r>
            <a:endParaRPr lang="en-US" sz="1800" spc="-1" strike="noStrike">
              <a:solidFill>
                <a:srgbClr val="000000"/>
              </a:solidFill>
              <a:uFill>
                <a:solidFill>
                  <a:srgbClr val="ffffff"/>
                </a:solidFill>
              </a:uFill>
              <a:latin typeface="Arial"/>
            </a:endParaRPr>
          </a:p>
        </p:txBody>
      </p:sp>
      <p:sp>
        <p:nvSpPr>
          <p:cNvPr id="1333" name="Line 13"/>
          <p:cNvSpPr/>
          <p:nvPr/>
        </p:nvSpPr>
        <p:spPr>
          <a:xfrm flipH="1">
            <a:off x="6409440" y="4416120"/>
            <a:ext cx="281160" cy="0"/>
          </a:xfrm>
          <a:prstGeom prst="line">
            <a:avLst/>
          </a:prstGeom>
          <a:ln w="9360">
            <a:solidFill>
              <a:schemeClr val="tx1"/>
            </a:solidFill>
            <a:round/>
            <a:tailEnd len="med" type="triangle" w="med"/>
          </a:ln>
        </p:spPr>
        <p:style>
          <a:lnRef idx="0"/>
          <a:fillRef idx="0"/>
          <a:effectRef idx="0"/>
          <a:fontRef idx="minor"/>
        </p:style>
      </p:sp>
      <p:sp>
        <p:nvSpPr>
          <p:cNvPr id="1334" name="CustomShape 14"/>
          <p:cNvSpPr/>
          <p:nvPr/>
        </p:nvSpPr>
        <p:spPr>
          <a:xfrm>
            <a:off x="3101040" y="6289200"/>
            <a:ext cx="21106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Tahoma"/>
                <a:ea typeface="ＭＳ Ｐゴシック"/>
              </a:rPr>
              <a:t>READOUT STRIPS Y</a:t>
            </a:r>
            <a:endParaRPr lang="en-US" sz="1800" spc="-1" strike="noStrike">
              <a:solidFill>
                <a:srgbClr val="000000"/>
              </a:solidFill>
              <a:uFill>
                <a:solidFill>
                  <a:srgbClr val="ffffff"/>
                </a:solidFill>
              </a:uFill>
              <a:latin typeface="Arial"/>
            </a:endParaRPr>
          </a:p>
        </p:txBody>
      </p:sp>
      <p:sp>
        <p:nvSpPr>
          <p:cNvPr id="1335" name="CustomShape 15"/>
          <p:cNvSpPr/>
          <p:nvPr/>
        </p:nvSpPr>
        <p:spPr>
          <a:xfrm>
            <a:off x="1485360" y="6092640"/>
            <a:ext cx="4854240" cy="75960"/>
          </a:xfrm>
          <a:prstGeom prst="rect">
            <a:avLst/>
          </a:prstGeom>
          <a:solidFill>
            <a:srgbClr val="66ccff"/>
          </a:solidFill>
          <a:ln w="9360">
            <a:solidFill>
              <a:schemeClr val="tx1"/>
            </a:solidFill>
            <a:miter/>
          </a:ln>
        </p:spPr>
        <p:style>
          <a:lnRef idx="0"/>
          <a:fillRef idx="0"/>
          <a:effectRef idx="0"/>
          <a:fontRef idx="minor"/>
        </p:style>
      </p:sp>
      <p:sp>
        <p:nvSpPr>
          <p:cNvPr id="1336" name="CustomShape 16"/>
          <p:cNvSpPr/>
          <p:nvPr/>
        </p:nvSpPr>
        <p:spPr>
          <a:xfrm>
            <a:off x="1485360" y="4263840"/>
            <a:ext cx="491760" cy="75960"/>
          </a:xfrm>
          <a:prstGeom prst="rect">
            <a:avLst/>
          </a:prstGeom>
          <a:solidFill>
            <a:srgbClr val="66ccff"/>
          </a:solidFill>
          <a:ln w="9360">
            <a:solidFill>
              <a:schemeClr val="tx1"/>
            </a:solidFill>
            <a:miter/>
          </a:ln>
        </p:spPr>
        <p:style>
          <a:lnRef idx="0"/>
          <a:fillRef idx="0"/>
          <a:effectRef idx="0"/>
          <a:fontRef idx="minor"/>
        </p:style>
      </p:sp>
      <p:sp>
        <p:nvSpPr>
          <p:cNvPr id="1337" name="CustomShape 17"/>
          <p:cNvSpPr/>
          <p:nvPr/>
        </p:nvSpPr>
        <p:spPr>
          <a:xfrm>
            <a:off x="2329920" y="4263840"/>
            <a:ext cx="491760" cy="75960"/>
          </a:xfrm>
          <a:prstGeom prst="rect">
            <a:avLst/>
          </a:prstGeom>
          <a:solidFill>
            <a:srgbClr val="66ccff"/>
          </a:solidFill>
          <a:ln w="9360">
            <a:solidFill>
              <a:schemeClr val="tx1"/>
            </a:solidFill>
            <a:miter/>
          </a:ln>
        </p:spPr>
        <p:style>
          <a:lnRef idx="0"/>
          <a:fillRef idx="0"/>
          <a:effectRef idx="0"/>
          <a:fontRef idx="minor"/>
        </p:style>
      </p:sp>
      <p:sp>
        <p:nvSpPr>
          <p:cNvPr id="1338" name="CustomShape 18"/>
          <p:cNvSpPr/>
          <p:nvPr/>
        </p:nvSpPr>
        <p:spPr>
          <a:xfrm>
            <a:off x="3174480" y="4263840"/>
            <a:ext cx="491760" cy="75960"/>
          </a:xfrm>
          <a:prstGeom prst="rect">
            <a:avLst/>
          </a:prstGeom>
          <a:solidFill>
            <a:srgbClr val="66ccff"/>
          </a:solidFill>
          <a:ln w="9360">
            <a:solidFill>
              <a:schemeClr val="tx1"/>
            </a:solidFill>
            <a:miter/>
          </a:ln>
        </p:spPr>
        <p:style>
          <a:lnRef idx="0"/>
          <a:fillRef idx="0"/>
          <a:effectRef idx="0"/>
          <a:fontRef idx="minor"/>
        </p:style>
      </p:sp>
      <p:sp>
        <p:nvSpPr>
          <p:cNvPr id="1339" name="CustomShape 19"/>
          <p:cNvSpPr/>
          <p:nvPr/>
        </p:nvSpPr>
        <p:spPr>
          <a:xfrm>
            <a:off x="3947400" y="4263840"/>
            <a:ext cx="491760" cy="75960"/>
          </a:xfrm>
          <a:prstGeom prst="rect">
            <a:avLst/>
          </a:prstGeom>
          <a:solidFill>
            <a:srgbClr val="66ccff"/>
          </a:solidFill>
          <a:ln w="9360">
            <a:solidFill>
              <a:schemeClr val="tx1"/>
            </a:solidFill>
            <a:miter/>
          </a:ln>
        </p:spPr>
        <p:style>
          <a:lnRef idx="0"/>
          <a:fillRef idx="0"/>
          <a:effectRef idx="0"/>
          <a:fontRef idx="minor"/>
        </p:style>
      </p:sp>
      <p:sp>
        <p:nvSpPr>
          <p:cNvPr id="1340" name="CustomShape 20"/>
          <p:cNvSpPr/>
          <p:nvPr/>
        </p:nvSpPr>
        <p:spPr>
          <a:xfrm>
            <a:off x="4791960" y="4263840"/>
            <a:ext cx="491760" cy="75960"/>
          </a:xfrm>
          <a:prstGeom prst="rect">
            <a:avLst/>
          </a:prstGeom>
          <a:solidFill>
            <a:srgbClr val="66ccff"/>
          </a:solidFill>
          <a:ln w="9360">
            <a:solidFill>
              <a:schemeClr val="tx1"/>
            </a:solidFill>
            <a:miter/>
          </a:ln>
        </p:spPr>
        <p:style>
          <a:lnRef idx="0"/>
          <a:fillRef idx="0"/>
          <a:effectRef idx="0"/>
          <a:fontRef idx="minor"/>
        </p:style>
      </p:sp>
      <p:sp>
        <p:nvSpPr>
          <p:cNvPr id="1341" name="CustomShape 21"/>
          <p:cNvSpPr/>
          <p:nvPr/>
        </p:nvSpPr>
        <p:spPr>
          <a:xfrm>
            <a:off x="5636520" y="4263840"/>
            <a:ext cx="491760" cy="75960"/>
          </a:xfrm>
          <a:prstGeom prst="rect">
            <a:avLst/>
          </a:prstGeom>
          <a:solidFill>
            <a:srgbClr val="66ccff"/>
          </a:solidFill>
          <a:ln w="9360">
            <a:solidFill>
              <a:schemeClr val="tx1"/>
            </a:solidFill>
            <a:miter/>
          </a:ln>
        </p:spPr>
        <p:style>
          <a:lnRef idx="0"/>
          <a:fillRef idx="0"/>
          <a:effectRef idx="0"/>
          <a:fontRef idx="minor"/>
        </p:style>
      </p:sp>
      <p:sp>
        <p:nvSpPr>
          <p:cNvPr id="1342" name="CustomShape 22"/>
          <p:cNvSpPr/>
          <p:nvPr/>
        </p:nvSpPr>
        <p:spPr>
          <a:xfrm>
            <a:off x="3106800" y="3850920"/>
            <a:ext cx="211824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Tahoma"/>
                <a:ea typeface="ＭＳ Ｐゴシック"/>
              </a:rPr>
              <a:t>READOUT STRIPS X</a:t>
            </a:r>
            <a:endParaRPr lang="en-US" sz="1800" spc="-1" strike="noStrike">
              <a:solidFill>
                <a:srgbClr val="000000"/>
              </a:solidFill>
              <a:uFill>
                <a:solidFill>
                  <a:srgbClr val="ffffff"/>
                </a:solidFill>
              </a:uFill>
              <a:latin typeface="Arial"/>
            </a:endParaRPr>
          </a:p>
        </p:txBody>
      </p:sp>
      <p:sp>
        <p:nvSpPr>
          <p:cNvPr id="1343" name="CustomShape 23"/>
          <p:cNvSpPr/>
          <p:nvPr/>
        </p:nvSpPr>
        <p:spPr>
          <a:xfrm>
            <a:off x="1485360" y="4721040"/>
            <a:ext cx="4854240" cy="304560"/>
          </a:xfrm>
          <a:prstGeom prst="rect">
            <a:avLst/>
          </a:prstGeom>
          <a:solidFill>
            <a:srgbClr val="a50021"/>
          </a:solidFill>
          <a:ln w="9360">
            <a:solidFill>
              <a:schemeClr val="tx1"/>
            </a:solidFill>
            <a:miter/>
          </a:ln>
        </p:spPr>
        <p:style>
          <a:lnRef idx="0"/>
          <a:fillRef idx="0"/>
          <a:effectRef idx="0"/>
          <a:fontRef idx="minor"/>
        </p:style>
      </p:sp>
      <p:sp>
        <p:nvSpPr>
          <p:cNvPr id="1344" name="CustomShape 24"/>
          <p:cNvSpPr/>
          <p:nvPr/>
        </p:nvSpPr>
        <p:spPr>
          <a:xfrm>
            <a:off x="1533240" y="4741560"/>
            <a:ext cx="7372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Tahoma"/>
                <a:ea typeface="ＭＳ Ｐゴシック"/>
              </a:rPr>
              <a:t>2 mm</a:t>
            </a:r>
            <a:endParaRPr lang="en-US" sz="1800" spc="-1" strike="noStrike">
              <a:solidFill>
                <a:srgbClr val="000000"/>
              </a:solidFill>
              <a:uFill>
                <a:solidFill>
                  <a:srgbClr val="ffffff"/>
                </a:solidFill>
              </a:uFill>
              <a:latin typeface="Arial"/>
            </a:endParaRPr>
          </a:p>
        </p:txBody>
      </p:sp>
      <p:sp>
        <p:nvSpPr>
          <p:cNvPr id="1345" name="CustomShape 25"/>
          <p:cNvSpPr/>
          <p:nvPr/>
        </p:nvSpPr>
        <p:spPr>
          <a:xfrm>
            <a:off x="1485360" y="5406840"/>
            <a:ext cx="4854240" cy="304560"/>
          </a:xfrm>
          <a:prstGeom prst="rect">
            <a:avLst/>
          </a:prstGeom>
          <a:solidFill>
            <a:srgbClr val="a50021"/>
          </a:solidFill>
          <a:ln w="9360">
            <a:solidFill>
              <a:schemeClr val="tx1"/>
            </a:solidFill>
            <a:miter/>
          </a:ln>
        </p:spPr>
        <p:style>
          <a:lnRef idx="0"/>
          <a:fillRef idx="0"/>
          <a:effectRef idx="0"/>
          <a:fontRef idx="minor"/>
        </p:style>
      </p:sp>
      <p:sp>
        <p:nvSpPr>
          <p:cNvPr id="1346" name="CustomShape 26"/>
          <p:cNvSpPr/>
          <p:nvPr/>
        </p:nvSpPr>
        <p:spPr>
          <a:xfrm>
            <a:off x="2318760" y="5030640"/>
            <a:ext cx="7372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Tahoma"/>
                <a:ea typeface="ＭＳ Ｐゴシック"/>
              </a:rPr>
              <a:t>2 mm</a:t>
            </a:r>
            <a:endParaRPr lang="en-US" sz="1800" spc="-1" strike="noStrike">
              <a:solidFill>
                <a:srgbClr val="000000"/>
              </a:solidFill>
              <a:uFill>
                <a:solidFill>
                  <a:srgbClr val="ffffff"/>
                </a:solidFill>
              </a:uFill>
              <a:latin typeface="Arial"/>
            </a:endParaRPr>
          </a:p>
        </p:txBody>
      </p:sp>
      <p:sp>
        <p:nvSpPr>
          <p:cNvPr id="1347" name="CustomShape 27"/>
          <p:cNvSpPr/>
          <p:nvPr/>
        </p:nvSpPr>
        <p:spPr>
          <a:xfrm>
            <a:off x="1533240" y="5374800"/>
            <a:ext cx="7372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Tahoma"/>
                <a:ea typeface="ＭＳ Ｐゴシック"/>
              </a:rPr>
              <a:t>2 mm</a:t>
            </a:r>
            <a:endParaRPr lang="en-US" sz="1800" spc="-1" strike="noStrike">
              <a:solidFill>
                <a:srgbClr val="000000"/>
              </a:solidFill>
              <a:uFill>
                <a:solidFill>
                  <a:srgbClr val="ffffff"/>
                </a:solidFill>
              </a:uFill>
              <a:latin typeface="Arial"/>
            </a:endParaRPr>
          </a:p>
        </p:txBody>
      </p:sp>
      <p:sp>
        <p:nvSpPr>
          <p:cNvPr id="1348" name="CustomShape 28"/>
          <p:cNvSpPr/>
          <p:nvPr/>
        </p:nvSpPr>
        <p:spPr>
          <a:xfrm>
            <a:off x="5381280" y="5084640"/>
            <a:ext cx="107136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Tahoma"/>
                <a:ea typeface="ＭＳ Ｐゴシック"/>
              </a:rPr>
              <a:t>GAS GAP</a:t>
            </a:r>
            <a:endParaRPr lang="en-US" sz="1800" spc="-1" strike="noStrike">
              <a:solidFill>
                <a:srgbClr val="000000"/>
              </a:solidFill>
              <a:uFill>
                <a:solidFill>
                  <a:srgbClr val="ffffff"/>
                </a:solidFill>
              </a:uFill>
              <a:latin typeface="Arial"/>
            </a:endParaRPr>
          </a:p>
        </p:txBody>
      </p:sp>
      <p:sp>
        <p:nvSpPr>
          <p:cNvPr id="1349" name="CustomShape 29"/>
          <p:cNvSpPr/>
          <p:nvPr/>
        </p:nvSpPr>
        <p:spPr>
          <a:xfrm>
            <a:off x="6347880" y="4692240"/>
            <a:ext cx="2642400" cy="136908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400" spc="-1" strike="noStrike">
                <a:solidFill>
                  <a:srgbClr val="000000"/>
                </a:solidFill>
                <a:uFill>
                  <a:solidFill>
                    <a:srgbClr val="ffffff"/>
                  </a:solidFill>
                </a:uFill>
                <a:latin typeface="Tahoma"/>
                <a:ea typeface="ＭＳ Ｐゴシック"/>
              </a:rPr>
              <a:t>RESISTIVE ELECTRODES:</a:t>
            </a:r>
            <a:endParaRPr lang="en-US" sz="1800" spc="-1" strike="noStrike">
              <a:solidFill>
                <a:srgbClr val="000000"/>
              </a:solidFill>
              <a:uFill>
                <a:solidFill>
                  <a:srgbClr val="ffffff"/>
                </a:solidFill>
              </a:uFill>
              <a:latin typeface="Arial"/>
            </a:endParaRPr>
          </a:p>
          <a:p>
            <a:pPr algn="ctr">
              <a:lnSpc>
                <a:spcPct val="100000"/>
              </a:lnSpc>
            </a:pPr>
            <a:r>
              <a:rPr b="1" lang="en-US" sz="1400" spc="-1" strike="noStrike">
                <a:solidFill>
                  <a:srgbClr val="000000"/>
                </a:solidFill>
                <a:uFill>
                  <a:solidFill>
                    <a:srgbClr val="ffffff"/>
                  </a:solidFill>
                </a:uFill>
                <a:latin typeface="Tahoma"/>
                <a:ea typeface="ＭＳ Ｐゴシック"/>
              </a:rPr>
              <a:t>BAKELITE PLATE </a:t>
            </a:r>
            <a:endParaRPr lang="en-US" sz="1800" spc="-1" strike="noStrike">
              <a:solidFill>
                <a:srgbClr val="000000"/>
              </a:solidFill>
              <a:uFill>
                <a:solidFill>
                  <a:srgbClr val="ffffff"/>
                </a:solidFill>
              </a:uFill>
              <a:latin typeface="Arial"/>
            </a:endParaRPr>
          </a:p>
          <a:p>
            <a:pPr algn="ctr">
              <a:lnSpc>
                <a:spcPct val="100000"/>
              </a:lnSpc>
            </a:pPr>
            <a:r>
              <a:rPr b="1" lang="en-US" sz="1400" spc="-1" strike="noStrike">
                <a:solidFill>
                  <a:srgbClr val="000000"/>
                </a:solidFill>
                <a:uFill>
                  <a:solidFill>
                    <a:srgbClr val="ffffff"/>
                  </a:solidFill>
                </a:uFill>
                <a:latin typeface="Tahoma"/>
                <a:ea typeface="ＭＳ Ｐゴシック"/>
              </a:rPr>
              <a:t>with </a:t>
            </a:r>
            <a:r>
              <a:rPr b="1" lang="en-US" sz="1400" spc="-1" strike="noStrike">
                <a:solidFill>
                  <a:srgbClr val="000000"/>
                </a:solidFill>
                <a:uFill>
                  <a:solidFill>
                    <a:srgbClr val="ffffff"/>
                  </a:solidFill>
                </a:uFill>
                <a:latin typeface="Symbol"/>
                <a:ea typeface="ＭＳ Ｐゴシック"/>
              </a:rPr>
              <a:t></a:t>
            </a:r>
            <a:r>
              <a:rPr b="1" lang="en-US" sz="1400" spc="-1" strike="noStrike">
                <a:solidFill>
                  <a:srgbClr val="000000"/>
                </a:solidFill>
                <a:uFill>
                  <a:solidFill>
                    <a:srgbClr val="ffffff"/>
                  </a:solidFill>
                </a:uFill>
                <a:latin typeface="Tahoma"/>
                <a:ea typeface="ＭＳ Ｐゴシック"/>
              </a:rPr>
              <a:t> </a:t>
            </a:r>
            <a:r>
              <a:rPr b="1" lang="en-US" sz="1400" spc="-1" strike="noStrike">
                <a:solidFill>
                  <a:srgbClr val="000000"/>
                </a:solidFill>
                <a:uFill>
                  <a:solidFill>
                    <a:srgbClr val="ffffff"/>
                  </a:solidFill>
                </a:uFill>
                <a:latin typeface="Symbol"/>
                <a:ea typeface="ＭＳ Ｐゴシック"/>
              </a:rPr>
              <a:t></a:t>
            </a:r>
            <a:r>
              <a:rPr b="1" lang="en-US" sz="1400" spc="-1" strike="noStrike">
                <a:solidFill>
                  <a:srgbClr val="000000"/>
                </a:solidFill>
                <a:uFill>
                  <a:solidFill>
                    <a:srgbClr val="ffffff"/>
                  </a:solidFill>
                </a:uFill>
                <a:latin typeface="Tahoma"/>
                <a:ea typeface="ＭＳ Ｐゴシック"/>
              </a:rPr>
              <a:t> 10</a:t>
            </a:r>
            <a:r>
              <a:rPr b="1" lang="en-US" sz="1400" spc="-1" strike="noStrike" baseline="30000">
                <a:solidFill>
                  <a:srgbClr val="000000"/>
                </a:solidFill>
                <a:uFill>
                  <a:solidFill>
                    <a:srgbClr val="ffffff"/>
                  </a:solidFill>
                </a:uFill>
                <a:latin typeface="Tahoma"/>
                <a:ea typeface="ＭＳ Ｐゴシック"/>
              </a:rPr>
              <a:t>9</a:t>
            </a:r>
            <a:r>
              <a:rPr b="1" lang="en-US" sz="1400" spc="-1" strike="noStrike">
                <a:solidFill>
                  <a:srgbClr val="000000"/>
                </a:solidFill>
                <a:uFill>
                  <a:solidFill>
                    <a:srgbClr val="ffffff"/>
                  </a:solidFill>
                </a:uFill>
                <a:latin typeface="Tahoma"/>
                <a:ea typeface="ＭＳ Ｐゴシック"/>
              </a:rPr>
              <a:t> </a:t>
            </a:r>
            <a:r>
              <a:rPr b="1" lang="en-US" sz="1400" spc="-1" strike="noStrike">
                <a:solidFill>
                  <a:srgbClr val="000000"/>
                </a:solidFill>
                <a:uFill>
                  <a:solidFill>
                    <a:srgbClr val="ffffff"/>
                  </a:solidFill>
                </a:uFill>
                <a:latin typeface="Symbol"/>
                <a:ea typeface="ＭＳ Ｐゴシック"/>
              </a:rPr>
              <a:t></a:t>
            </a:r>
            <a:r>
              <a:rPr b="1" lang="en-US" sz="1400" spc="-1" strike="noStrike">
                <a:solidFill>
                  <a:srgbClr val="000000"/>
                </a:solidFill>
                <a:uFill>
                  <a:solidFill>
                    <a:srgbClr val="ffffff"/>
                  </a:solidFill>
                </a:uFill>
                <a:latin typeface="Tahoma"/>
                <a:ea typeface="ＭＳ Ｐゴシック"/>
              </a:rPr>
              <a:t>·cm </a:t>
            </a:r>
            <a:endParaRPr lang="en-US" sz="1800" spc="-1" strike="noStrike">
              <a:solidFill>
                <a:srgbClr val="000000"/>
              </a:solidFill>
              <a:uFill>
                <a:solidFill>
                  <a:srgbClr val="ffffff"/>
                </a:solidFill>
              </a:uFill>
              <a:latin typeface="Arial"/>
            </a:endParaRPr>
          </a:p>
          <a:p>
            <a:pPr algn="ctr">
              <a:lnSpc>
                <a:spcPct val="100000"/>
              </a:lnSpc>
            </a:pPr>
            <a:r>
              <a:rPr b="1" lang="en-US" sz="1400" spc="-1" strike="noStrike">
                <a:solidFill>
                  <a:srgbClr val="000000"/>
                </a:solidFill>
                <a:uFill>
                  <a:solidFill>
                    <a:srgbClr val="ffffff"/>
                  </a:solidFill>
                </a:uFill>
                <a:latin typeface="Tahoma"/>
                <a:ea typeface="ＭＳ Ｐゴシック"/>
              </a:rPr>
              <a:t>(linseed oil)</a:t>
            </a:r>
            <a:endParaRPr lang="en-US" sz="1800" spc="-1" strike="noStrike">
              <a:solidFill>
                <a:srgbClr val="000000"/>
              </a:solidFill>
              <a:uFill>
                <a:solidFill>
                  <a:srgbClr val="ffffff"/>
                </a:solidFill>
              </a:uFill>
              <a:latin typeface="Arial"/>
            </a:endParaRPr>
          </a:p>
          <a:p>
            <a:pPr algn="ctr">
              <a:lnSpc>
                <a:spcPct val="100000"/>
              </a:lnSpc>
            </a:pPr>
            <a:r>
              <a:rPr b="1" lang="en-US" sz="1400" spc="-1" strike="noStrike">
                <a:solidFill>
                  <a:srgbClr val="000000"/>
                </a:solidFill>
                <a:uFill>
                  <a:solidFill>
                    <a:srgbClr val="ffffff"/>
                  </a:solidFill>
                </a:uFill>
                <a:latin typeface="Tahoma"/>
                <a:ea typeface="ＭＳ Ｐゴシック"/>
              </a:rPr>
              <a:t>+</a:t>
            </a:r>
            <a:endParaRPr lang="en-US" sz="1800" spc="-1" strike="noStrike">
              <a:solidFill>
                <a:srgbClr val="000000"/>
              </a:solidFill>
              <a:uFill>
                <a:solidFill>
                  <a:srgbClr val="ffffff"/>
                </a:solidFill>
              </a:uFill>
              <a:latin typeface="Arial"/>
            </a:endParaRPr>
          </a:p>
          <a:p>
            <a:pPr algn="ctr">
              <a:lnSpc>
                <a:spcPct val="100000"/>
              </a:lnSpc>
            </a:pPr>
            <a:r>
              <a:rPr b="1" lang="en-US" sz="1400" spc="-1" strike="noStrike">
                <a:solidFill>
                  <a:srgbClr val="000000"/>
                </a:solidFill>
                <a:uFill>
                  <a:solidFill>
                    <a:srgbClr val="ffffff"/>
                  </a:solidFill>
                </a:uFill>
                <a:latin typeface="Tahoma"/>
                <a:ea typeface="ＭＳ Ｐゴシック"/>
              </a:rPr>
              <a:t>GRAPHITE COATING </a:t>
            </a:r>
            <a:endParaRPr lang="en-US" sz="1800" spc="-1" strike="noStrike">
              <a:solidFill>
                <a:srgbClr val="000000"/>
              </a:solidFill>
              <a:uFill>
                <a:solidFill>
                  <a:srgbClr val="ffffff"/>
                </a:solidFill>
              </a:uFill>
              <a:latin typeface="Arial"/>
            </a:endParaRPr>
          </a:p>
        </p:txBody>
      </p:sp>
      <p:sp>
        <p:nvSpPr>
          <p:cNvPr id="1350" name="CustomShape 30"/>
          <p:cNvSpPr/>
          <p:nvPr/>
        </p:nvSpPr>
        <p:spPr>
          <a:xfrm>
            <a:off x="4626720" y="5022720"/>
            <a:ext cx="380520" cy="380520"/>
          </a:xfrm>
          <a:prstGeom prst="rect">
            <a:avLst/>
          </a:prstGeom>
          <a:solidFill>
            <a:srgbClr val="b2b2b2"/>
          </a:solidFill>
          <a:ln w="9360">
            <a:solidFill>
              <a:schemeClr val="tx1"/>
            </a:solidFill>
            <a:miter/>
          </a:ln>
        </p:spPr>
        <p:style>
          <a:lnRef idx="0"/>
          <a:fillRef idx="0"/>
          <a:effectRef idx="0"/>
          <a:fontRef idx="minor"/>
        </p:style>
      </p:sp>
      <p:sp>
        <p:nvSpPr>
          <p:cNvPr id="1351" name="CustomShape 31"/>
          <p:cNvSpPr/>
          <p:nvPr/>
        </p:nvSpPr>
        <p:spPr>
          <a:xfrm>
            <a:off x="1254960" y="4866840"/>
            <a:ext cx="456840" cy="685440"/>
          </a:xfrm>
          <a:custGeom>
            <a:avLst/>
            <a:gdLst/>
            <a:ahLst/>
            <a:rect l="l" t="t" r="r" b="b"/>
            <a:pathLst>
              <a:path w="288" h="432">
                <a:moveTo>
                  <a:pt x="288" y="96"/>
                </a:moveTo>
                <a:lnTo>
                  <a:pt x="288" y="336"/>
                </a:lnTo>
                <a:lnTo>
                  <a:pt x="144" y="336"/>
                </a:lnTo>
                <a:lnTo>
                  <a:pt x="144" y="432"/>
                </a:lnTo>
                <a:lnTo>
                  <a:pt x="0" y="432"/>
                </a:lnTo>
                <a:lnTo>
                  <a:pt x="0" y="0"/>
                </a:lnTo>
                <a:lnTo>
                  <a:pt x="144" y="0"/>
                </a:lnTo>
                <a:lnTo>
                  <a:pt x="144" y="96"/>
                </a:lnTo>
                <a:lnTo>
                  <a:pt x="288" y="96"/>
                </a:lnTo>
                <a:close/>
              </a:path>
            </a:pathLst>
          </a:custGeom>
          <a:solidFill>
            <a:srgbClr val="b2b2b2"/>
          </a:solidFill>
          <a:ln w="9360">
            <a:solidFill>
              <a:schemeClr val="tx1"/>
            </a:solidFill>
            <a:round/>
          </a:ln>
        </p:spPr>
        <p:style>
          <a:lnRef idx="0"/>
          <a:fillRef idx="0"/>
          <a:effectRef idx="0"/>
          <a:fontRef idx="minor"/>
        </p:style>
      </p:sp>
      <p:sp>
        <p:nvSpPr>
          <p:cNvPr id="1352" name="CustomShape 32"/>
          <p:cNvSpPr/>
          <p:nvPr/>
        </p:nvSpPr>
        <p:spPr>
          <a:xfrm>
            <a:off x="4069800" y="1917000"/>
            <a:ext cx="5082480" cy="1694520"/>
          </a:xfrm>
          <a:prstGeom prst="rect">
            <a:avLst/>
          </a:prstGeom>
          <a:solidFill>
            <a:schemeClr val="bg1">
              <a:lumMod val="85000"/>
            </a:schemeClr>
          </a:solid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800000"/>
                </a:solidFill>
                <a:uFill>
                  <a:solidFill>
                    <a:srgbClr val="ffffff"/>
                  </a:solidFill>
                </a:uFill>
                <a:latin typeface="Gill Sans"/>
              </a:rPr>
              <a:t>RPC developments for LHC</a:t>
            </a:r>
            <a:endParaRPr lang="en-US" sz="1800" spc="-1" strike="noStrike">
              <a:solidFill>
                <a:srgbClr val="000000"/>
              </a:solidFill>
              <a:uFill>
                <a:solidFill>
                  <a:srgbClr val="ffffff"/>
                </a:solidFill>
              </a:uFill>
              <a:latin typeface="Arial"/>
            </a:endParaRPr>
          </a:p>
          <a:p>
            <a:pPr>
              <a:lnSpc>
                <a:spcPct val="100000"/>
              </a:lnSpc>
            </a:pPr>
            <a:r>
              <a:rPr b="1" lang="en-US" sz="1400" spc="-1" strike="noStrike">
                <a:solidFill>
                  <a:srgbClr val="000000"/>
                </a:solidFill>
                <a:uFill>
                  <a:solidFill>
                    <a:srgbClr val="ffffff"/>
                  </a:solidFill>
                </a:uFill>
                <a:latin typeface="Gill Sans"/>
              </a:rPr>
              <a:t>Large Area Coverage </a:t>
            </a:r>
            <a:r>
              <a:rPr lang="en-US" sz="1400" spc="-1" strike="noStrike">
                <a:solidFill>
                  <a:srgbClr val="000000"/>
                </a:solidFill>
                <a:uFill>
                  <a:solidFill>
                    <a:srgbClr val="ffffff"/>
                  </a:solidFill>
                </a:uFill>
                <a:latin typeface="Gill Sans"/>
              </a:rPr>
              <a:t>(&gt; 5000 m</a:t>
            </a:r>
            <a:r>
              <a:rPr lang="en-US" sz="1400" spc="-1" strike="noStrike" baseline="30000">
                <a:solidFill>
                  <a:srgbClr val="000000"/>
                </a:solidFill>
                <a:uFill>
                  <a:solidFill>
                    <a:srgbClr val="ffffff"/>
                  </a:solidFill>
                </a:uFill>
                <a:latin typeface="Gill Sans"/>
              </a:rPr>
              <a:t>2</a:t>
            </a:r>
            <a:r>
              <a:rPr lang="en-US" sz="1400" spc="-1" strike="noStrike">
                <a:solidFill>
                  <a:srgbClr val="000000"/>
                </a:solidFill>
                <a:uFill>
                  <a:solidFill>
                    <a:srgbClr val="ffffff"/>
                  </a:solidFill>
                </a:uFill>
                <a:latin typeface="Gill Sans"/>
              </a:rPr>
              <a:t>) – Industrialization</a:t>
            </a:r>
            <a:endParaRPr lang="en-US" sz="1800" spc="-1" strike="noStrike">
              <a:solidFill>
                <a:srgbClr val="000000"/>
              </a:solidFill>
              <a:uFill>
                <a:solidFill>
                  <a:srgbClr val="ffffff"/>
                </a:solidFill>
              </a:uFill>
              <a:latin typeface="Arial"/>
            </a:endParaRPr>
          </a:p>
          <a:p>
            <a:pPr>
              <a:lnSpc>
                <a:spcPct val="100000"/>
              </a:lnSpc>
            </a:pPr>
            <a:r>
              <a:rPr b="1" lang="en-US" sz="1400" spc="-1" strike="noStrike">
                <a:solidFill>
                  <a:srgbClr val="000000"/>
                </a:solidFill>
                <a:uFill>
                  <a:solidFill>
                    <a:srgbClr val="ffffff"/>
                  </a:solidFill>
                </a:uFill>
                <a:latin typeface="Gill Sans"/>
              </a:rPr>
              <a:t>Increased Rate Capability </a:t>
            </a:r>
            <a:r>
              <a:rPr lang="en-US" sz="1400" spc="-1" strike="noStrike">
                <a:solidFill>
                  <a:srgbClr val="000000"/>
                </a:solidFill>
                <a:uFill>
                  <a:solidFill>
                    <a:srgbClr val="ffffff"/>
                  </a:solidFill>
                </a:uFill>
                <a:latin typeface="Gill Sans"/>
              </a:rPr>
              <a:t>(~kHz/cm</a:t>
            </a:r>
            <a:r>
              <a:rPr lang="en-US" sz="1400" spc="-1" strike="noStrike" baseline="30000">
                <a:solidFill>
                  <a:srgbClr val="000000"/>
                </a:solidFill>
                <a:uFill>
                  <a:solidFill>
                    <a:srgbClr val="ffffff"/>
                  </a:solidFill>
                </a:uFill>
                <a:latin typeface="Gill Sans"/>
              </a:rPr>
              <a:t>2</a:t>
            </a:r>
            <a:r>
              <a:rPr lang="en-US" sz="1400" spc="-1" strike="noStrike">
                <a:solidFill>
                  <a:srgbClr val="000000"/>
                </a:solidFill>
                <a:uFill>
                  <a:solidFill>
                    <a:srgbClr val="ffffff"/>
                  </a:solidFill>
                </a:uFill>
                <a:latin typeface="Gill Sans"/>
              </a:rPr>
              <a:t>)</a:t>
            </a:r>
            <a:endParaRPr lang="en-US" sz="1800" spc="-1" strike="noStrike">
              <a:solidFill>
                <a:srgbClr val="000000"/>
              </a:solidFill>
              <a:uFill>
                <a:solidFill>
                  <a:srgbClr val="ffffff"/>
                </a:solidFill>
              </a:uFill>
              <a:latin typeface="Arial"/>
            </a:endParaRPr>
          </a:p>
          <a:p>
            <a:pPr>
              <a:lnSpc>
                <a:spcPct val="100000"/>
              </a:lnSpc>
            </a:pPr>
            <a:r>
              <a:rPr b="1" lang="en-US" sz="1400" spc="-1" strike="noStrike">
                <a:solidFill>
                  <a:srgbClr val="000000"/>
                </a:solidFill>
                <a:uFill>
                  <a:solidFill>
                    <a:srgbClr val="ffffff"/>
                  </a:solidFill>
                </a:uFill>
                <a:latin typeface="Gill Sans"/>
              </a:rPr>
              <a:t>Large Background Radiation</a:t>
            </a:r>
            <a:r>
              <a:rPr lang="en-US" sz="1200" spc="-1" strike="noStrike">
                <a:solidFill>
                  <a:srgbClr val="000000"/>
                </a:solidFill>
                <a:uFill>
                  <a:solidFill>
                    <a:srgbClr val="ffffff"/>
                  </a:solidFill>
                </a:uFill>
                <a:latin typeface="Gill Sans"/>
              </a:rPr>
              <a:t> </a:t>
            </a:r>
            <a:endParaRPr lang="en-US" sz="1800" spc="-1" strike="noStrike">
              <a:solidFill>
                <a:srgbClr val="000000"/>
              </a:solidFill>
              <a:uFill>
                <a:solidFill>
                  <a:srgbClr val="ffffff"/>
                </a:solidFill>
              </a:uFill>
              <a:latin typeface="Arial"/>
            </a:endParaRPr>
          </a:p>
          <a:p>
            <a:pPr>
              <a:lnSpc>
                <a:spcPct val="100000"/>
              </a:lnSpc>
            </a:pPr>
            <a:r>
              <a:rPr b="1" lang="en-US" sz="1400" spc="-1" strike="noStrike">
                <a:solidFill>
                  <a:srgbClr val="000000"/>
                </a:solidFill>
                <a:uFill>
                  <a:solidFill>
                    <a:srgbClr val="ffffff"/>
                  </a:solidFill>
                </a:uFill>
                <a:latin typeface="Gill Sans"/>
              </a:rPr>
              <a:t>Radiation-hard Gas Mixtures</a:t>
            </a:r>
            <a:endParaRPr lang="en-US" sz="1800" spc="-1" strike="noStrike">
              <a:solidFill>
                <a:srgbClr val="000000"/>
              </a:solidFill>
              <a:uFill>
                <a:solidFill>
                  <a:srgbClr val="ffffff"/>
                </a:solidFill>
              </a:uFill>
              <a:latin typeface="Arial"/>
            </a:endParaRPr>
          </a:p>
        </p:txBody>
      </p:sp>
      <p:sp>
        <p:nvSpPr>
          <p:cNvPr id="1353" name="TextShape 3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354" name="TextShape 34"/>
          <p:cNvSpPr txBox="1"/>
          <p:nvPr/>
        </p:nvSpPr>
        <p:spPr>
          <a:xfrm>
            <a:off x="6553080" y="6520320"/>
            <a:ext cx="2133360" cy="364680"/>
          </a:xfrm>
          <a:prstGeom prst="rect">
            <a:avLst/>
          </a:prstGeom>
          <a:noFill/>
          <a:ln>
            <a:noFill/>
          </a:ln>
        </p:spPr>
        <p:txBody>
          <a:bodyPr anchor="ctr"/>
          <a:p>
            <a:pPr algn="r">
              <a:lnSpc>
                <a:spcPct val="100000"/>
              </a:lnSpc>
            </a:pPr>
            <a:fld id="{BC31C0ED-A080-494F-A96E-2B7A5623D5D9}"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5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355" name="Picture 11" descr=""/>
          <p:cNvPicPr/>
          <p:nvPr/>
        </p:nvPicPr>
        <p:blipFill>
          <a:blip r:embed="rId1"/>
          <a:stretch/>
        </p:blipFill>
        <p:spPr>
          <a:xfrm>
            <a:off x="467640" y="2637000"/>
            <a:ext cx="5123880" cy="3842640"/>
          </a:xfrm>
          <a:prstGeom prst="rect">
            <a:avLst/>
          </a:prstGeom>
          <a:ln>
            <a:noFill/>
          </a:ln>
        </p:spPr>
      </p:pic>
      <p:sp>
        <p:nvSpPr>
          <p:cNvPr id="1356" name="TextShape 1"/>
          <p:cNvSpPr txBox="1"/>
          <p:nvPr/>
        </p:nvSpPr>
        <p:spPr>
          <a:xfrm>
            <a:off x="457200" y="44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a:t>
            </a:r>
            <a:r>
              <a:rPr b="1" lang="en-US" sz="4400" spc="-1" strike="noStrike">
                <a:solidFill>
                  <a:srgbClr val="000000"/>
                </a:solidFill>
                <a:uFill>
                  <a:solidFill>
                    <a:srgbClr val="ffffff"/>
                  </a:solidFill>
                </a:uFill>
                <a:latin typeface="Gill Sans"/>
              </a:rPr>
              <a:t>MicroMegas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357"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358"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359" name="TextShape 4"/>
          <p:cNvSpPr txBox="1"/>
          <p:nvPr/>
        </p:nvSpPr>
        <p:spPr>
          <a:xfrm>
            <a:off x="6553080" y="6520320"/>
            <a:ext cx="2133360" cy="364680"/>
          </a:xfrm>
          <a:prstGeom prst="rect">
            <a:avLst/>
          </a:prstGeom>
          <a:noFill/>
          <a:ln>
            <a:noFill/>
          </a:ln>
        </p:spPr>
        <p:txBody>
          <a:bodyPr anchor="ctr"/>
          <a:p>
            <a:pPr algn="r">
              <a:lnSpc>
                <a:spcPct val="100000"/>
              </a:lnSpc>
            </a:pPr>
            <a:fld id="{1751D89C-16FA-4D28-BBB5-A4FF7550852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360" name="CustomShape 5"/>
          <p:cNvSpPr/>
          <p:nvPr/>
        </p:nvSpPr>
        <p:spPr>
          <a:xfrm>
            <a:off x="457200" y="1206360"/>
            <a:ext cx="8362800" cy="252900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uFill>
                  <a:solidFill>
                    <a:srgbClr val="ffffff"/>
                  </a:solidFill>
                </a:uFill>
                <a:latin typeface="Gill Sans"/>
              </a:rPr>
              <a:t>MICRO Mesh Gaseous Structure, two-stage parallel-plate avalanche chamber of small amplification gap</a:t>
            </a:r>
            <a:endParaRPr lang="en-US" sz="1800" spc="-1" strike="noStrike">
              <a:solidFill>
                <a:srgbClr val="000000"/>
              </a:solidFill>
              <a:uFill>
                <a:solidFill>
                  <a:srgbClr val="ffffff"/>
                </a:solidFill>
              </a:uFill>
              <a:latin typeface="Arial"/>
            </a:endParaRPr>
          </a:p>
          <a:p>
            <a:pPr>
              <a:lnSpc>
                <a:spcPct val="100000"/>
              </a:lnSpc>
            </a:pPr>
            <a:r>
              <a:rPr lang="en-US" sz="2000" spc="-1" strike="noStrike">
                <a:solidFill>
                  <a:srgbClr val="000000"/>
                </a:solidFill>
                <a:uFill>
                  <a:solidFill>
                    <a:srgbClr val="ffffff"/>
                  </a:solidFill>
                </a:uFill>
                <a:latin typeface="Gill Sans"/>
              </a:rPr>
              <a:t>Small amplification gap, high field: fast movement of positive ions that are mostly collected on the mesh (small space-charge accumulation) and very fast signals. Well suited for high rate applications!</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pic>
        <p:nvPicPr>
          <p:cNvPr id="1361" name="Picture 12" descr=""/>
          <p:cNvPicPr/>
          <p:nvPr/>
        </p:nvPicPr>
        <p:blipFill>
          <a:blip r:embed="rId2"/>
          <a:stretch/>
        </p:blipFill>
        <p:spPr>
          <a:xfrm>
            <a:off x="5756040" y="3762360"/>
            <a:ext cx="2890440" cy="2413440"/>
          </a:xfrm>
          <a:prstGeom prst="rect">
            <a:avLst/>
          </a:prstGeom>
          <a:ln>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23"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24" name="TextShape 2"/>
          <p:cNvSpPr txBox="1"/>
          <p:nvPr/>
        </p:nvSpPr>
        <p:spPr>
          <a:xfrm>
            <a:off x="683640" y="3240"/>
            <a:ext cx="77763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Imaging Events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525" name="Picture 5" descr=""/>
          <p:cNvPicPr/>
          <p:nvPr/>
        </p:nvPicPr>
        <p:blipFill>
          <a:blip r:embed="rId1"/>
          <a:stretch/>
        </p:blipFill>
        <p:spPr>
          <a:xfrm>
            <a:off x="-36360" y="3861000"/>
            <a:ext cx="2716200" cy="2221560"/>
          </a:xfrm>
          <a:prstGeom prst="rect">
            <a:avLst/>
          </a:prstGeom>
          <a:ln>
            <a:noFill/>
          </a:ln>
        </p:spPr>
      </p:pic>
      <p:sp>
        <p:nvSpPr>
          <p:cNvPr id="526" name="CustomShape 3"/>
          <p:cNvSpPr/>
          <p:nvPr/>
        </p:nvSpPr>
        <p:spPr>
          <a:xfrm>
            <a:off x="325440" y="3515760"/>
            <a:ext cx="1990080" cy="457560"/>
          </a:xfrm>
          <a:prstGeom prst="rect">
            <a:avLst/>
          </a:prstGeom>
          <a:noFill/>
          <a:ln>
            <a:noFill/>
          </a:ln>
        </p:spPr>
        <p:style>
          <a:lnRef idx="0"/>
          <a:fillRef idx="0"/>
          <a:effectRef idx="0"/>
          <a:fontRef idx="minor"/>
        </p:style>
        <p:txBody>
          <a:bodyPr wrap="none"/>
          <a:p>
            <a:pPr>
              <a:lnSpc>
                <a:spcPct val="100000"/>
              </a:lnSpc>
            </a:pPr>
            <a:r>
              <a:rPr b="1" lang="en-US" sz="2400" spc="-1" strike="noStrike">
                <a:solidFill>
                  <a:srgbClr val="000000"/>
                </a:solidFill>
                <a:uFill>
                  <a:solidFill>
                    <a:srgbClr val="ffffff"/>
                  </a:solidFill>
                </a:uFill>
                <a:latin typeface="Gill Sans"/>
              </a:rPr>
              <a:t>50’s – 70’s</a:t>
            </a:r>
            <a:endParaRPr lang="en-US" sz="1800" spc="-1" strike="noStrike">
              <a:solidFill>
                <a:srgbClr val="000000"/>
              </a:solidFill>
              <a:uFill>
                <a:solidFill>
                  <a:srgbClr val="ffffff"/>
                </a:solidFill>
              </a:uFill>
              <a:latin typeface="Arial"/>
            </a:endParaRPr>
          </a:p>
        </p:txBody>
      </p:sp>
      <p:sp>
        <p:nvSpPr>
          <p:cNvPr id="527" name="CustomShape 4"/>
          <p:cNvSpPr/>
          <p:nvPr/>
        </p:nvSpPr>
        <p:spPr>
          <a:xfrm>
            <a:off x="7100640" y="3473640"/>
            <a:ext cx="856080" cy="457560"/>
          </a:xfrm>
          <a:prstGeom prst="rect">
            <a:avLst/>
          </a:prstGeom>
          <a:noFill/>
          <a:ln>
            <a:noFill/>
          </a:ln>
        </p:spPr>
        <p:style>
          <a:lnRef idx="0"/>
          <a:fillRef idx="0"/>
          <a:effectRef idx="0"/>
          <a:fontRef idx="minor"/>
        </p:style>
        <p:txBody>
          <a:bodyPr wrap="none"/>
          <a:p>
            <a:pPr>
              <a:lnSpc>
                <a:spcPct val="100000"/>
              </a:lnSpc>
            </a:pPr>
            <a:r>
              <a:rPr b="1" lang="en-US" sz="2400" spc="-1" strike="noStrike">
                <a:solidFill>
                  <a:srgbClr val="000000"/>
                </a:solidFill>
                <a:uFill>
                  <a:solidFill>
                    <a:srgbClr val="ffffff"/>
                  </a:solidFill>
                </a:uFill>
                <a:latin typeface="Gill Sans"/>
              </a:rPr>
              <a:t>LHC</a:t>
            </a:r>
            <a:endParaRPr lang="en-US" sz="1800" spc="-1" strike="noStrike">
              <a:solidFill>
                <a:srgbClr val="000000"/>
              </a:solidFill>
              <a:uFill>
                <a:solidFill>
                  <a:srgbClr val="ffffff"/>
                </a:solidFill>
              </a:uFill>
              <a:latin typeface="Arial"/>
            </a:endParaRPr>
          </a:p>
        </p:txBody>
      </p:sp>
      <p:sp>
        <p:nvSpPr>
          <p:cNvPr id="528" name="CustomShape 5"/>
          <p:cNvSpPr/>
          <p:nvPr/>
        </p:nvSpPr>
        <p:spPr>
          <a:xfrm>
            <a:off x="2810520" y="3477600"/>
            <a:ext cx="2648520" cy="457560"/>
          </a:xfrm>
          <a:prstGeom prst="rect">
            <a:avLst/>
          </a:prstGeom>
          <a:noFill/>
          <a:ln>
            <a:noFill/>
          </a:ln>
        </p:spPr>
        <p:style>
          <a:lnRef idx="0"/>
          <a:fillRef idx="0"/>
          <a:effectRef idx="0"/>
          <a:fontRef idx="minor"/>
        </p:style>
        <p:txBody>
          <a:bodyPr wrap="none"/>
          <a:p>
            <a:pPr algn="ctr">
              <a:lnSpc>
                <a:spcPct val="100000"/>
              </a:lnSpc>
            </a:pPr>
            <a:r>
              <a:rPr b="1" lang="en-US" sz="2400" spc="-1" strike="noStrike">
                <a:solidFill>
                  <a:srgbClr val="000000"/>
                </a:solidFill>
                <a:uFill>
                  <a:solidFill>
                    <a:srgbClr val="ffffff"/>
                  </a:solidFill>
                </a:uFill>
                <a:latin typeface="Gill Sans"/>
              </a:rPr>
              <a:t>LEP: 88 - 2000</a:t>
            </a:r>
            <a:endParaRPr lang="en-US" sz="1800" spc="-1" strike="noStrike">
              <a:solidFill>
                <a:srgbClr val="000000"/>
              </a:solidFill>
              <a:uFill>
                <a:solidFill>
                  <a:srgbClr val="ffffff"/>
                </a:solidFill>
              </a:uFill>
              <a:latin typeface="Arial"/>
            </a:endParaRPr>
          </a:p>
        </p:txBody>
      </p:sp>
      <p:pic>
        <p:nvPicPr>
          <p:cNvPr id="529" name="Picture 2" descr=""/>
          <p:cNvPicPr/>
          <p:nvPr/>
        </p:nvPicPr>
        <p:blipFill>
          <a:blip r:embed="rId2"/>
          <a:stretch/>
        </p:blipFill>
        <p:spPr>
          <a:xfrm>
            <a:off x="2680200" y="3947400"/>
            <a:ext cx="3071160" cy="2135160"/>
          </a:xfrm>
          <a:prstGeom prst="rect">
            <a:avLst/>
          </a:prstGeom>
          <a:ln>
            <a:noFill/>
          </a:ln>
        </p:spPr>
      </p:pic>
      <p:pic>
        <p:nvPicPr>
          <p:cNvPr id="530" name="Picture 33" descr=""/>
          <p:cNvPicPr/>
          <p:nvPr/>
        </p:nvPicPr>
        <p:blipFill>
          <a:blip r:embed="rId3"/>
          <a:stretch/>
        </p:blipFill>
        <p:spPr>
          <a:xfrm>
            <a:off x="485640" y="1183680"/>
            <a:ext cx="1691280" cy="2255400"/>
          </a:xfrm>
          <a:prstGeom prst="rect">
            <a:avLst/>
          </a:prstGeom>
          <a:ln>
            <a:noFill/>
          </a:ln>
        </p:spPr>
      </p:pic>
      <p:pic>
        <p:nvPicPr>
          <p:cNvPr id="531" name="Picture 34" descr=""/>
          <p:cNvPicPr/>
          <p:nvPr/>
        </p:nvPicPr>
        <p:blipFill>
          <a:blip r:embed="rId4"/>
          <a:stretch/>
        </p:blipFill>
        <p:spPr>
          <a:xfrm>
            <a:off x="5691240" y="3977640"/>
            <a:ext cx="3557160" cy="2000880"/>
          </a:xfrm>
          <a:prstGeom prst="rect">
            <a:avLst/>
          </a:prstGeom>
          <a:ln>
            <a:noFill/>
          </a:ln>
        </p:spPr>
      </p:pic>
      <p:pic>
        <p:nvPicPr>
          <p:cNvPr id="532" name="Picture 35" descr=""/>
          <p:cNvPicPr/>
          <p:nvPr/>
        </p:nvPicPr>
        <p:blipFill>
          <a:blip r:embed="rId5"/>
          <a:stretch/>
        </p:blipFill>
        <p:spPr>
          <a:xfrm>
            <a:off x="6461280" y="1124640"/>
            <a:ext cx="1920240" cy="2355120"/>
          </a:xfrm>
          <a:prstGeom prst="rect">
            <a:avLst/>
          </a:prstGeom>
          <a:ln>
            <a:noFill/>
          </a:ln>
        </p:spPr>
      </p:pic>
      <p:pic>
        <p:nvPicPr>
          <p:cNvPr id="533" name="Picture 36" descr=""/>
          <p:cNvPicPr/>
          <p:nvPr/>
        </p:nvPicPr>
        <p:blipFill>
          <a:blip r:embed="rId6"/>
          <a:stretch/>
        </p:blipFill>
        <p:spPr>
          <a:xfrm>
            <a:off x="3348000" y="1124640"/>
            <a:ext cx="1656000" cy="2339640"/>
          </a:xfrm>
          <a:prstGeom prst="rect">
            <a:avLst/>
          </a:prstGeom>
          <a:ln>
            <a:noFill/>
          </a:ln>
        </p:spPr>
      </p:pic>
      <p:sp>
        <p:nvSpPr>
          <p:cNvPr id="534" name="TextShape 6"/>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35" name="TextShape 7"/>
          <p:cNvSpPr txBox="1"/>
          <p:nvPr/>
        </p:nvSpPr>
        <p:spPr>
          <a:xfrm>
            <a:off x="6553080" y="6520320"/>
            <a:ext cx="2133360" cy="364680"/>
          </a:xfrm>
          <a:prstGeom prst="rect">
            <a:avLst/>
          </a:prstGeom>
          <a:noFill/>
          <a:ln>
            <a:noFill/>
          </a:ln>
        </p:spPr>
        <p:txBody>
          <a:bodyPr anchor="ctr"/>
          <a:p>
            <a:pPr algn="r">
              <a:lnSpc>
                <a:spcPct val="100000"/>
              </a:lnSpc>
            </a:pPr>
            <a:fld id="{9AA357EC-EF31-4619-9B46-CD2621D97F5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362" name="Picture 4" descr=""/>
          <p:cNvPicPr/>
          <p:nvPr/>
        </p:nvPicPr>
        <p:blipFill>
          <a:blip r:embed="rId1"/>
          <a:stretch/>
        </p:blipFill>
        <p:spPr>
          <a:xfrm>
            <a:off x="1295280" y="2057400"/>
            <a:ext cx="5105160" cy="4129560"/>
          </a:xfrm>
          <a:prstGeom prst="rect">
            <a:avLst/>
          </a:prstGeom>
          <a:ln>
            <a:noFill/>
          </a:ln>
        </p:spPr>
      </p:pic>
      <p:sp>
        <p:nvSpPr>
          <p:cNvPr id="1363" name="CustomShape 1"/>
          <p:cNvSpPr/>
          <p:nvPr/>
        </p:nvSpPr>
        <p:spPr>
          <a:xfrm>
            <a:off x="4411800" y="990720"/>
            <a:ext cx="3549240" cy="364680"/>
          </a:xfrm>
          <a:prstGeom prst="rect">
            <a:avLst/>
          </a:prstGeom>
          <a:solidFill>
            <a:schemeClr val="bg1"/>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Compass (GEM, micromegas)</a:t>
            </a:r>
            <a:endParaRPr lang="en-US" sz="1800" spc="-1" strike="noStrike">
              <a:solidFill>
                <a:srgbClr val="000000"/>
              </a:solidFill>
              <a:uFill>
                <a:solidFill>
                  <a:srgbClr val="ffffff"/>
                </a:solidFill>
              </a:uFill>
              <a:latin typeface="Arial"/>
            </a:endParaRPr>
          </a:p>
        </p:txBody>
      </p:sp>
      <p:sp>
        <p:nvSpPr>
          <p:cNvPr id="1364" name="CustomShape 2"/>
          <p:cNvSpPr/>
          <p:nvPr/>
        </p:nvSpPr>
        <p:spPr>
          <a:xfrm>
            <a:off x="1858320" y="762120"/>
            <a:ext cx="1752480" cy="364680"/>
          </a:xfrm>
          <a:prstGeom prst="rect">
            <a:avLst/>
          </a:prstGeom>
          <a:solidFill>
            <a:schemeClr val="accent1">
              <a:lumMod val="40000"/>
              <a:lumOff val="60000"/>
            </a:schemeClr>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TOTEM (GEM)</a:t>
            </a:r>
            <a:endParaRPr lang="en-US" sz="1800" spc="-1" strike="noStrike">
              <a:solidFill>
                <a:srgbClr val="000000"/>
              </a:solidFill>
              <a:uFill>
                <a:solidFill>
                  <a:srgbClr val="ffffff"/>
                </a:solidFill>
              </a:uFill>
              <a:latin typeface="Arial"/>
            </a:endParaRPr>
          </a:p>
        </p:txBody>
      </p:sp>
      <p:sp>
        <p:nvSpPr>
          <p:cNvPr id="1365" name="CustomShape 3"/>
          <p:cNvSpPr/>
          <p:nvPr/>
        </p:nvSpPr>
        <p:spPr>
          <a:xfrm>
            <a:off x="6435720" y="2590920"/>
            <a:ext cx="1555920" cy="364680"/>
          </a:xfrm>
          <a:prstGeom prst="rect">
            <a:avLst/>
          </a:prstGeom>
          <a:solidFill>
            <a:schemeClr val="accent1">
              <a:lumMod val="40000"/>
              <a:lumOff val="60000"/>
            </a:schemeClr>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LHCb (GEM)</a:t>
            </a:r>
            <a:endParaRPr lang="en-US" sz="1800" spc="-1" strike="noStrike">
              <a:solidFill>
                <a:srgbClr val="000000"/>
              </a:solidFill>
              <a:uFill>
                <a:solidFill>
                  <a:srgbClr val="ffffff"/>
                </a:solidFill>
              </a:uFill>
              <a:latin typeface="Arial"/>
            </a:endParaRPr>
          </a:p>
        </p:txBody>
      </p:sp>
      <p:sp>
        <p:nvSpPr>
          <p:cNvPr id="1366" name="CustomShape 4"/>
          <p:cNvSpPr/>
          <p:nvPr/>
        </p:nvSpPr>
        <p:spPr>
          <a:xfrm>
            <a:off x="6090480" y="3809880"/>
            <a:ext cx="2441160" cy="364680"/>
          </a:xfrm>
          <a:prstGeom prst="rect">
            <a:avLst/>
          </a:prstGeom>
          <a:solidFill>
            <a:schemeClr val="bg1"/>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CAST (micromegas)</a:t>
            </a:r>
            <a:endParaRPr lang="en-US" sz="1800" spc="-1" strike="noStrike">
              <a:solidFill>
                <a:srgbClr val="000000"/>
              </a:solidFill>
              <a:uFill>
                <a:solidFill>
                  <a:srgbClr val="ffffff"/>
                </a:solidFill>
              </a:uFill>
              <a:latin typeface="Arial"/>
            </a:endParaRPr>
          </a:p>
        </p:txBody>
      </p:sp>
      <p:sp>
        <p:nvSpPr>
          <p:cNvPr id="1367" name="CustomShape 5"/>
          <p:cNvSpPr/>
          <p:nvPr/>
        </p:nvSpPr>
        <p:spPr>
          <a:xfrm>
            <a:off x="5375160" y="1840320"/>
            <a:ext cx="2456640" cy="364680"/>
          </a:xfrm>
          <a:prstGeom prst="rect">
            <a:avLst/>
          </a:prstGeom>
          <a:solidFill>
            <a:schemeClr val="bg1"/>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NA48 (micromegas)</a:t>
            </a:r>
            <a:endParaRPr lang="en-US" sz="1800" spc="-1" strike="noStrike">
              <a:solidFill>
                <a:srgbClr val="000000"/>
              </a:solidFill>
              <a:uFill>
                <a:solidFill>
                  <a:srgbClr val="ffffff"/>
                </a:solidFill>
              </a:uFill>
              <a:latin typeface="Arial"/>
            </a:endParaRPr>
          </a:p>
        </p:txBody>
      </p:sp>
      <p:sp>
        <p:nvSpPr>
          <p:cNvPr id="1368" name="CustomShape 6"/>
          <p:cNvSpPr/>
          <p:nvPr/>
        </p:nvSpPr>
        <p:spPr>
          <a:xfrm>
            <a:off x="5379840" y="5105520"/>
            <a:ext cx="2422800" cy="364680"/>
          </a:xfrm>
          <a:prstGeom prst="rect">
            <a:avLst/>
          </a:prstGeom>
          <a:solidFill>
            <a:schemeClr val="bg1"/>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DIRAC (MSGC-GEM)</a:t>
            </a:r>
            <a:endParaRPr lang="en-US" sz="1800" spc="-1" strike="noStrike">
              <a:solidFill>
                <a:srgbClr val="000000"/>
              </a:solidFill>
              <a:uFill>
                <a:solidFill>
                  <a:srgbClr val="ffffff"/>
                </a:solidFill>
              </a:uFill>
              <a:latin typeface="Arial"/>
            </a:endParaRPr>
          </a:p>
        </p:txBody>
      </p:sp>
      <p:sp>
        <p:nvSpPr>
          <p:cNvPr id="1369" name="CustomShape 7"/>
          <p:cNvSpPr/>
          <p:nvPr/>
        </p:nvSpPr>
        <p:spPr>
          <a:xfrm>
            <a:off x="2734920" y="1131480"/>
            <a:ext cx="998640" cy="115416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70" name="CustomShape 8"/>
          <p:cNvSpPr/>
          <p:nvPr/>
        </p:nvSpPr>
        <p:spPr>
          <a:xfrm flipH="1">
            <a:off x="3961800" y="1360080"/>
            <a:ext cx="2223720" cy="138276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71" name="CustomShape 9"/>
          <p:cNvSpPr/>
          <p:nvPr/>
        </p:nvSpPr>
        <p:spPr>
          <a:xfrm flipH="1">
            <a:off x="3961800" y="2209680"/>
            <a:ext cx="2640600" cy="53316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72" name="CustomShape 10"/>
          <p:cNvSpPr/>
          <p:nvPr/>
        </p:nvSpPr>
        <p:spPr>
          <a:xfrm flipH="1">
            <a:off x="5943600" y="2775600"/>
            <a:ext cx="609120" cy="19584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73" name="CustomShape 11"/>
          <p:cNvSpPr/>
          <p:nvPr/>
        </p:nvSpPr>
        <p:spPr>
          <a:xfrm flipH="1" flipV="1">
            <a:off x="5942880" y="2971080"/>
            <a:ext cx="1366920" cy="83772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74" name="CustomShape 12"/>
          <p:cNvSpPr/>
          <p:nvPr/>
        </p:nvSpPr>
        <p:spPr>
          <a:xfrm flipH="1" flipV="1">
            <a:off x="6019920" y="4571280"/>
            <a:ext cx="570960" cy="53316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75" name="CustomShape 13"/>
          <p:cNvSpPr/>
          <p:nvPr/>
        </p:nvSpPr>
        <p:spPr>
          <a:xfrm>
            <a:off x="-169560" y="152280"/>
            <a:ext cx="536436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MPGD  detectors already running  at CERN….</a:t>
            </a:r>
            <a:endParaRPr lang="en-US" sz="1800" spc="-1" strike="noStrike">
              <a:solidFill>
                <a:srgbClr val="000000"/>
              </a:solidFill>
              <a:uFill>
                <a:solidFill>
                  <a:srgbClr val="ffffff"/>
                </a:solidFill>
              </a:uFill>
              <a:latin typeface="Arial"/>
            </a:endParaRPr>
          </a:p>
        </p:txBody>
      </p:sp>
      <p:sp>
        <p:nvSpPr>
          <p:cNvPr id="1376" name="CustomShape 14"/>
          <p:cNvSpPr/>
          <p:nvPr/>
        </p:nvSpPr>
        <p:spPr>
          <a:xfrm>
            <a:off x="3170520" y="1066680"/>
            <a:ext cx="486000" cy="27288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000000"/>
                </a:solidFill>
                <a:uFill>
                  <a:solidFill>
                    <a:srgbClr val="ffffff"/>
                  </a:solidFill>
                </a:uFill>
                <a:latin typeface="Calibri"/>
              </a:rPr>
              <a:t>LHC</a:t>
            </a:r>
            <a:endParaRPr lang="en-US" sz="1800" spc="-1" strike="noStrike">
              <a:solidFill>
                <a:srgbClr val="000000"/>
              </a:solidFill>
              <a:uFill>
                <a:solidFill>
                  <a:srgbClr val="ffffff"/>
                </a:solidFill>
              </a:uFill>
              <a:latin typeface="Arial"/>
            </a:endParaRPr>
          </a:p>
        </p:txBody>
      </p:sp>
      <p:sp>
        <p:nvSpPr>
          <p:cNvPr id="1377" name="CustomShape 15"/>
          <p:cNvSpPr/>
          <p:nvPr/>
        </p:nvSpPr>
        <p:spPr>
          <a:xfrm>
            <a:off x="7513920" y="2895480"/>
            <a:ext cx="486000" cy="27288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000000"/>
                </a:solidFill>
                <a:uFill>
                  <a:solidFill>
                    <a:srgbClr val="ffffff"/>
                  </a:solidFill>
                </a:uFill>
                <a:latin typeface="Calibri"/>
              </a:rPr>
              <a:t>LHC</a:t>
            </a:r>
            <a:endParaRPr lang="en-US" sz="1800" spc="-1" strike="noStrike">
              <a:solidFill>
                <a:srgbClr val="000000"/>
              </a:solidFill>
              <a:uFill>
                <a:solidFill>
                  <a:srgbClr val="ffffff"/>
                </a:solidFill>
              </a:uFill>
              <a:latin typeface="Arial"/>
            </a:endParaRPr>
          </a:p>
        </p:txBody>
      </p:sp>
      <p:sp>
        <p:nvSpPr>
          <p:cNvPr id="1378" name="CustomShape 16"/>
          <p:cNvSpPr/>
          <p:nvPr/>
        </p:nvSpPr>
        <p:spPr>
          <a:xfrm>
            <a:off x="7062840" y="0"/>
            <a:ext cx="2345400" cy="333720"/>
          </a:xfrm>
          <a:prstGeom prst="rect">
            <a:avLst/>
          </a:prstGeom>
          <a:noFill/>
          <a:ln>
            <a:noFill/>
          </a:ln>
        </p:spPr>
        <p:style>
          <a:lnRef idx="0"/>
          <a:fillRef idx="0"/>
          <a:effectRef idx="0"/>
          <a:fontRef idx="minor"/>
        </p:style>
        <p:txBody>
          <a:bodyPr wrap="none" lIns="90000" rIns="90000" tIns="45000" bIns="45000"/>
          <a:p>
            <a:pPr>
              <a:lnSpc>
                <a:spcPct val="100000"/>
              </a:lnSpc>
            </a:pPr>
            <a:r>
              <a:rPr lang="en-US" sz="1600" spc="-1" strike="noStrike">
                <a:solidFill>
                  <a:srgbClr val="800000"/>
                </a:solidFill>
                <a:uFill>
                  <a:solidFill>
                    <a:srgbClr val="ffffff"/>
                  </a:solidFill>
                </a:uFill>
                <a:latin typeface="Gill Sans Light"/>
              </a:rPr>
              <a:t>Slide: E.Oliveri, CERN</a:t>
            </a:r>
            <a:endParaRPr lang="en-US" sz="1800" spc="-1" strike="noStrike">
              <a:solidFill>
                <a:srgbClr val="000000"/>
              </a:solidFill>
              <a:uFill>
                <a:solidFill>
                  <a:srgbClr val="ffffff"/>
                </a:solidFill>
              </a:uFill>
              <a:latin typeface="Arial"/>
            </a:endParaRPr>
          </a:p>
        </p:txBody>
      </p:sp>
    </p:spTree>
  </p:cSld>
</p:sld>
</file>

<file path=ppt/slides/slide6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379" name="Picture 4" descr=""/>
          <p:cNvPicPr/>
          <p:nvPr/>
        </p:nvPicPr>
        <p:blipFill>
          <a:blip r:embed="rId1"/>
          <a:stretch/>
        </p:blipFill>
        <p:spPr>
          <a:xfrm>
            <a:off x="1295280" y="2057400"/>
            <a:ext cx="5105160" cy="4129560"/>
          </a:xfrm>
          <a:prstGeom prst="rect">
            <a:avLst/>
          </a:prstGeom>
          <a:ln>
            <a:noFill/>
          </a:ln>
        </p:spPr>
      </p:pic>
      <p:sp>
        <p:nvSpPr>
          <p:cNvPr id="1380" name="CustomShape 1"/>
          <p:cNvSpPr/>
          <p:nvPr/>
        </p:nvSpPr>
        <p:spPr>
          <a:xfrm>
            <a:off x="4411800" y="990720"/>
            <a:ext cx="3549240" cy="364680"/>
          </a:xfrm>
          <a:prstGeom prst="rect">
            <a:avLst/>
          </a:prstGeom>
          <a:solidFill>
            <a:schemeClr val="bg1"/>
          </a:solidFill>
          <a:ln>
            <a:solidFill>
              <a:schemeClr val="bg1">
                <a:lumMod val="75000"/>
              </a:schemeClr>
            </a:solidFill>
          </a:ln>
        </p:spPr>
        <p:style>
          <a:lnRef idx="0"/>
          <a:fillRef idx="0"/>
          <a:effectRef idx="0"/>
          <a:fontRef idx="minor"/>
        </p:style>
        <p:txBody>
          <a:bodyPr wrap="none" lIns="90000" rIns="90000" tIns="45000" bIns="45000"/>
          <a:p>
            <a:pPr>
              <a:lnSpc>
                <a:spcPct val="100000"/>
              </a:lnSpc>
            </a:pPr>
            <a:r>
              <a:rPr lang="en-US" sz="1800" spc="-1" strike="noStrike">
                <a:solidFill>
                  <a:srgbClr val="bfbfbf"/>
                </a:solidFill>
                <a:uFill>
                  <a:solidFill>
                    <a:srgbClr val="ffffff"/>
                  </a:solidFill>
                </a:uFill>
                <a:latin typeface="Calibri"/>
              </a:rPr>
              <a:t>Compass (GEM, micromegas)</a:t>
            </a:r>
            <a:endParaRPr lang="en-US" sz="1800" spc="-1" strike="noStrike">
              <a:solidFill>
                <a:srgbClr val="000000"/>
              </a:solidFill>
              <a:uFill>
                <a:solidFill>
                  <a:srgbClr val="ffffff"/>
                </a:solidFill>
              </a:uFill>
              <a:latin typeface="Arial"/>
            </a:endParaRPr>
          </a:p>
        </p:txBody>
      </p:sp>
      <p:sp>
        <p:nvSpPr>
          <p:cNvPr id="1381" name="CustomShape 2"/>
          <p:cNvSpPr/>
          <p:nvPr/>
        </p:nvSpPr>
        <p:spPr>
          <a:xfrm>
            <a:off x="1858320" y="762120"/>
            <a:ext cx="1752480" cy="364680"/>
          </a:xfrm>
          <a:prstGeom prst="rect">
            <a:avLst/>
          </a:prstGeom>
          <a:solidFill>
            <a:schemeClr val="accent1">
              <a:lumMod val="20000"/>
              <a:lumOff val="80000"/>
            </a:schemeClr>
          </a:solidFill>
          <a:ln>
            <a:solidFill>
              <a:schemeClr val="bg1">
                <a:lumMod val="75000"/>
              </a:schemeClr>
            </a:solidFill>
          </a:ln>
        </p:spPr>
        <p:style>
          <a:lnRef idx="0"/>
          <a:fillRef idx="0"/>
          <a:effectRef idx="0"/>
          <a:fontRef idx="minor"/>
        </p:style>
        <p:txBody>
          <a:bodyPr wrap="none" lIns="90000" rIns="90000" tIns="45000" bIns="45000"/>
          <a:p>
            <a:pPr>
              <a:lnSpc>
                <a:spcPct val="100000"/>
              </a:lnSpc>
            </a:pPr>
            <a:r>
              <a:rPr lang="en-US" sz="1800" spc="-1" strike="noStrike">
                <a:solidFill>
                  <a:srgbClr val="bfbfbf"/>
                </a:solidFill>
                <a:uFill>
                  <a:solidFill>
                    <a:srgbClr val="ffffff"/>
                  </a:solidFill>
                </a:uFill>
                <a:latin typeface="Calibri"/>
              </a:rPr>
              <a:t>TOTEM (GEM)</a:t>
            </a:r>
            <a:endParaRPr lang="en-US" sz="1800" spc="-1" strike="noStrike">
              <a:solidFill>
                <a:srgbClr val="000000"/>
              </a:solidFill>
              <a:uFill>
                <a:solidFill>
                  <a:srgbClr val="ffffff"/>
                </a:solidFill>
              </a:uFill>
              <a:latin typeface="Arial"/>
            </a:endParaRPr>
          </a:p>
        </p:txBody>
      </p:sp>
      <p:sp>
        <p:nvSpPr>
          <p:cNvPr id="1382" name="CustomShape 3"/>
          <p:cNvSpPr/>
          <p:nvPr/>
        </p:nvSpPr>
        <p:spPr>
          <a:xfrm>
            <a:off x="6435720" y="2590920"/>
            <a:ext cx="1555920" cy="364680"/>
          </a:xfrm>
          <a:prstGeom prst="rect">
            <a:avLst/>
          </a:prstGeom>
          <a:solidFill>
            <a:schemeClr val="accent1">
              <a:lumMod val="20000"/>
              <a:lumOff val="80000"/>
            </a:schemeClr>
          </a:solidFill>
          <a:ln>
            <a:solidFill>
              <a:schemeClr val="bg1">
                <a:lumMod val="75000"/>
              </a:schemeClr>
            </a:solidFill>
          </a:ln>
        </p:spPr>
        <p:style>
          <a:lnRef idx="0"/>
          <a:fillRef idx="0"/>
          <a:effectRef idx="0"/>
          <a:fontRef idx="minor"/>
        </p:style>
        <p:txBody>
          <a:bodyPr wrap="none" lIns="90000" rIns="90000" tIns="45000" bIns="45000"/>
          <a:p>
            <a:pPr>
              <a:lnSpc>
                <a:spcPct val="100000"/>
              </a:lnSpc>
            </a:pPr>
            <a:r>
              <a:rPr lang="en-US" sz="1800" spc="-1" strike="noStrike">
                <a:solidFill>
                  <a:srgbClr val="bfbfbf"/>
                </a:solidFill>
                <a:uFill>
                  <a:solidFill>
                    <a:srgbClr val="ffffff"/>
                  </a:solidFill>
                </a:uFill>
                <a:latin typeface="Calibri"/>
              </a:rPr>
              <a:t>LHCb (GEM)</a:t>
            </a:r>
            <a:endParaRPr lang="en-US" sz="1800" spc="-1" strike="noStrike">
              <a:solidFill>
                <a:srgbClr val="000000"/>
              </a:solidFill>
              <a:uFill>
                <a:solidFill>
                  <a:srgbClr val="ffffff"/>
                </a:solidFill>
              </a:uFill>
              <a:latin typeface="Arial"/>
            </a:endParaRPr>
          </a:p>
        </p:txBody>
      </p:sp>
      <p:sp>
        <p:nvSpPr>
          <p:cNvPr id="1383" name="CustomShape 4"/>
          <p:cNvSpPr/>
          <p:nvPr/>
        </p:nvSpPr>
        <p:spPr>
          <a:xfrm>
            <a:off x="6090480" y="3809880"/>
            <a:ext cx="2441160" cy="364680"/>
          </a:xfrm>
          <a:prstGeom prst="rect">
            <a:avLst/>
          </a:prstGeom>
          <a:solidFill>
            <a:schemeClr val="bg1"/>
          </a:solidFill>
          <a:ln>
            <a:solidFill>
              <a:schemeClr val="bg1">
                <a:lumMod val="75000"/>
              </a:schemeClr>
            </a:solidFill>
          </a:ln>
        </p:spPr>
        <p:style>
          <a:lnRef idx="0"/>
          <a:fillRef idx="0"/>
          <a:effectRef idx="0"/>
          <a:fontRef idx="minor"/>
        </p:style>
        <p:txBody>
          <a:bodyPr wrap="none" lIns="90000" rIns="90000" tIns="45000" bIns="45000"/>
          <a:p>
            <a:pPr>
              <a:lnSpc>
                <a:spcPct val="100000"/>
              </a:lnSpc>
            </a:pPr>
            <a:r>
              <a:rPr lang="en-US" sz="1800" spc="-1" strike="noStrike">
                <a:solidFill>
                  <a:srgbClr val="bfbfbf"/>
                </a:solidFill>
                <a:uFill>
                  <a:solidFill>
                    <a:srgbClr val="ffffff"/>
                  </a:solidFill>
                </a:uFill>
                <a:latin typeface="Calibri"/>
              </a:rPr>
              <a:t>CAST (micromegas)</a:t>
            </a:r>
            <a:endParaRPr lang="en-US" sz="1800" spc="-1" strike="noStrike">
              <a:solidFill>
                <a:srgbClr val="000000"/>
              </a:solidFill>
              <a:uFill>
                <a:solidFill>
                  <a:srgbClr val="ffffff"/>
                </a:solidFill>
              </a:uFill>
              <a:latin typeface="Arial"/>
            </a:endParaRPr>
          </a:p>
        </p:txBody>
      </p:sp>
      <p:sp>
        <p:nvSpPr>
          <p:cNvPr id="1384" name="CustomShape 5"/>
          <p:cNvSpPr/>
          <p:nvPr/>
        </p:nvSpPr>
        <p:spPr>
          <a:xfrm>
            <a:off x="5375160" y="1840320"/>
            <a:ext cx="2456640" cy="364680"/>
          </a:xfrm>
          <a:prstGeom prst="rect">
            <a:avLst/>
          </a:prstGeom>
          <a:solidFill>
            <a:schemeClr val="bg1"/>
          </a:solidFill>
          <a:ln>
            <a:solidFill>
              <a:schemeClr val="bg1">
                <a:lumMod val="75000"/>
              </a:schemeClr>
            </a:solidFill>
          </a:ln>
        </p:spPr>
        <p:style>
          <a:lnRef idx="0"/>
          <a:fillRef idx="0"/>
          <a:effectRef idx="0"/>
          <a:fontRef idx="minor"/>
        </p:style>
        <p:txBody>
          <a:bodyPr wrap="none" lIns="90000" rIns="90000" tIns="45000" bIns="45000"/>
          <a:p>
            <a:pPr>
              <a:lnSpc>
                <a:spcPct val="100000"/>
              </a:lnSpc>
            </a:pPr>
            <a:r>
              <a:rPr lang="en-US" sz="1800" spc="-1" strike="noStrike">
                <a:solidFill>
                  <a:srgbClr val="bfbfbf"/>
                </a:solidFill>
                <a:uFill>
                  <a:solidFill>
                    <a:srgbClr val="ffffff"/>
                  </a:solidFill>
                </a:uFill>
                <a:latin typeface="Calibri"/>
              </a:rPr>
              <a:t>NA48 (micromegas)</a:t>
            </a:r>
            <a:endParaRPr lang="en-US" sz="1800" spc="-1" strike="noStrike">
              <a:solidFill>
                <a:srgbClr val="000000"/>
              </a:solidFill>
              <a:uFill>
                <a:solidFill>
                  <a:srgbClr val="ffffff"/>
                </a:solidFill>
              </a:uFill>
              <a:latin typeface="Arial"/>
            </a:endParaRPr>
          </a:p>
        </p:txBody>
      </p:sp>
      <p:sp>
        <p:nvSpPr>
          <p:cNvPr id="1385" name="CustomShape 6"/>
          <p:cNvSpPr/>
          <p:nvPr/>
        </p:nvSpPr>
        <p:spPr>
          <a:xfrm>
            <a:off x="5379840" y="5105520"/>
            <a:ext cx="2422800" cy="364680"/>
          </a:xfrm>
          <a:prstGeom prst="rect">
            <a:avLst/>
          </a:prstGeom>
          <a:solidFill>
            <a:schemeClr val="bg1"/>
          </a:solidFill>
          <a:ln>
            <a:solidFill>
              <a:schemeClr val="bg1">
                <a:lumMod val="75000"/>
              </a:schemeClr>
            </a:solidFill>
          </a:ln>
        </p:spPr>
        <p:style>
          <a:lnRef idx="0"/>
          <a:fillRef idx="0"/>
          <a:effectRef idx="0"/>
          <a:fontRef idx="minor"/>
        </p:style>
        <p:txBody>
          <a:bodyPr wrap="none" lIns="90000" rIns="90000" tIns="45000" bIns="45000"/>
          <a:p>
            <a:pPr>
              <a:lnSpc>
                <a:spcPct val="100000"/>
              </a:lnSpc>
            </a:pPr>
            <a:r>
              <a:rPr lang="en-US" sz="1800" spc="-1" strike="noStrike">
                <a:solidFill>
                  <a:srgbClr val="bfbfbf"/>
                </a:solidFill>
                <a:uFill>
                  <a:solidFill>
                    <a:srgbClr val="ffffff"/>
                  </a:solidFill>
                </a:uFill>
                <a:latin typeface="Calibri"/>
              </a:rPr>
              <a:t>DIRAC (MSGC-GEM)</a:t>
            </a:r>
            <a:endParaRPr lang="en-US" sz="1800" spc="-1" strike="noStrike">
              <a:solidFill>
                <a:srgbClr val="000000"/>
              </a:solidFill>
              <a:uFill>
                <a:solidFill>
                  <a:srgbClr val="ffffff"/>
                </a:solidFill>
              </a:uFill>
              <a:latin typeface="Arial"/>
            </a:endParaRPr>
          </a:p>
        </p:txBody>
      </p:sp>
      <p:sp>
        <p:nvSpPr>
          <p:cNvPr id="1386" name="CustomShape 7"/>
          <p:cNvSpPr/>
          <p:nvPr/>
        </p:nvSpPr>
        <p:spPr>
          <a:xfrm>
            <a:off x="2734920" y="1131480"/>
            <a:ext cx="998640" cy="1154160"/>
          </a:xfrm>
          <a:custGeom>
            <a:avLst/>
            <a:gdLst/>
            <a:ahLst/>
            <a:rect l="l" t="t" r="r" b="b"/>
            <a:pathLst>
              <a:path w="21600" h="21600">
                <a:moveTo>
                  <a:pt x="0" y="0"/>
                </a:moveTo>
                <a:lnTo>
                  <a:pt x="21600" y="21600"/>
                </a:lnTo>
              </a:path>
            </a:pathLst>
          </a:custGeom>
          <a:noFill/>
          <a:ln>
            <a:solidFill>
              <a:schemeClr val="bg1">
                <a:lumMod val="75000"/>
              </a:schemeClr>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87" name="CustomShape 8"/>
          <p:cNvSpPr/>
          <p:nvPr/>
        </p:nvSpPr>
        <p:spPr>
          <a:xfrm flipH="1">
            <a:off x="3961800" y="1360080"/>
            <a:ext cx="2223720" cy="1382760"/>
          </a:xfrm>
          <a:custGeom>
            <a:avLst/>
            <a:gdLst/>
            <a:ahLst/>
            <a:rect l="l" t="t" r="r" b="b"/>
            <a:pathLst>
              <a:path w="21600" h="21600">
                <a:moveTo>
                  <a:pt x="0" y="0"/>
                </a:moveTo>
                <a:lnTo>
                  <a:pt x="21600" y="21600"/>
                </a:lnTo>
              </a:path>
            </a:pathLst>
          </a:custGeom>
          <a:noFill/>
          <a:ln>
            <a:solidFill>
              <a:schemeClr val="bg1">
                <a:lumMod val="75000"/>
              </a:schemeClr>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88" name="CustomShape 9"/>
          <p:cNvSpPr/>
          <p:nvPr/>
        </p:nvSpPr>
        <p:spPr>
          <a:xfrm flipH="1">
            <a:off x="3961800" y="2209680"/>
            <a:ext cx="2640600" cy="533160"/>
          </a:xfrm>
          <a:custGeom>
            <a:avLst/>
            <a:gdLst/>
            <a:ahLst/>
            <a:rect l="l" t="t" r="r" b="b"/>
            <a:pathLst>
              <a:path w="21600" h="21600">
                <a:moveTo>
                  <a:pt x="0" y="0"/>
                </a:moveTo>
                <a:lnTo>
                  <a:pt x="21600" y="21600"/>
                </a:lnTo>
              </a:path>
            </a:pathLst>
          </a:custGeom>
          <a:noFill/>
          <a:ln>
            <a:solidFill>
              <a:schemeClr val="bg1">
                <a:lumMod val="75000"/>
              </a:schemeClr>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89" name="CustomShape 10"/>
          <p:cNvSpPr/>
          <p:nvPr/>
        </p:nvSpPr>
        <p:spPr>
          <a:xfrm flipH="1">
            <a:off x="5943600" y="2775600"/>
            <a:ext cx="609120" cy="195840"/>
          </a:xfrm>
          <a:custGeom>
            <a:avLst/>
            <a:gdLst/>
            <a:ahLst/>
            <a:rect l="l" t="t" r="r" b="b"/>
            <a:pathLst>
              <a:path w="21600" h="21600">
                <a:moveTo>
                  <a:pt x="0" y="0"/>
                </a:moveTo>
                <a:lnTo>
                  <a:pt x="21600" y="21600"/>
                </a:lnTo>
              </a:path>
            </a:pathLst>
          </a:custGeom>
          <a:noFill/>
          <a:ln>
            <a:solidFill>
              <a:schemeClr val="bg1">
                <a:lumMod val="75000"/>
              </a:schemeClr>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90" name="CustomShape 11"/>
          <p:cNvSpPr/>
          <p:nvPr/>
        </p:nvSpPr>
        <p:spPr>
          <a:xfrm flipH="1" flipV="1">
            <a:off x="5942880" y="2971080"/>
            <a:ext cx="1366920" cy="837720"/>
          </a:xfrm>
          <a:custGeom>
            <a:avLst/>
            <a:gdLst/>
            <a:ahLst/>
            <a:rect l="l" t="t" r="r" b="b"/>
            <a:pathLst>
              <a:path w="21600" h="21600">
                <a:moveTo>
                  <a:pt x="0" y="0"/>
                </a:moveTo>
                <a:lnTo>
                  <a:pt x="21600" y="21600"/>
                </a:lnTo>
              </a:path>
            </a:pathLst>
          </a:custGeom>
          <a:noFill/>
          <a:ln>
            <a:solidFill>
              <a:schemeClr val="bg1">
                <a:lumMod val="75000"/>
              </a:schemeClr>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91" name="CustomShape 12"/>
          <p:cNvSpPr/>
          <p:nvPr/>
        </p:nvSpPr>
        <p:spPr>
          <a:xfrm flipH="1" flipV="1">
            <a:off x="6019920" y="4571280"/>
            <a:ext cx="570960" cy="533160"/>
          </a:xfrm>
          <a:custGeom>
            <a:avLst/>
            <a:gdLst/>
            <a:ahLst/>
            <a:rect l="l" t="t" r="r" b="b"/>
            <a:pathLst>
              <a:path w="21600" h="21600">
                <a:moveTo>
                  <a:pt x="0" y="0"/>
                </a:moveTo>
                <a:lnTo>
                  <a:pt x="21600" y="21600"/>
                </a:lnTo>
              </a:path>
            </a:pathLst>
          </a:custGeom>
          <a:noFill/>
          <a:ln>
            <a:solidFill>
              <a:schemeClr val="bg1">
                <a:lumMod val="75000"/>
              </a:schemeClr>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92" name="CustomShape 13"/>
          <p:cNvSpPr/>
          <p:nvPr/>
        </p:nvSpPr>
        <p:spPr>
          <a:xfrm>
            <a:off x="-41400" y="152280"/>
            <a:ext cx="393156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
            </a:r>
            <a:r>
              <a:rPr lang="en-US" sz="1800" spc="-1" strike="noStrike">
                <a:solidFill>
                  <a:srgbClr val="000000"/>
                </a:solidFill>
                <a:uFill>
                  <a:solidFill>
                    <a:srgbClr val="ffffff"/>
                  </a:solidFill>
                </a:uFill>
                <a:latin typeface="Calibri"/>
              </a:rPr>
              <a:t>. And upgrades are on the way</a:t>
            </a:r>
            <a:endParaRPr lang="en-US" sz="1800" spc="-1" strike="noStrike">
              <a:solidFill>
                <a:srgbClr val="000000"/>
              </a:solidFill>
              <a:uFill>
                <a:solidFill>
                  <a:srgbClr val="ffffff"/>
                </a:solidFill>
              </a:uFill>
              <a:latin typeface="Arial"/>
            </a:endParaRPr>
          </a:p>
        </p:txBody>
      </p:sp>
      <p:sp>
        <p:nvSpPr>
          <p:cNvPr id="1393" name="CustomShape 14"/>
          <p:cNvSpPr/>
          <p:nvPr/>
        </p:nvSpPr>
        <p:spPr>
          <a:xfrm>
            <a:off x="3170520" y="1066680"/>
            <a:ext cx="486000" cy="27288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bfbfbf"/>
                </a:solidFill>
                <a:uFill>
                  <a:solidFill>
                    <a:srgbClr val="ffffff"/>
                  </a:solidFill>
                </a:uFill>
                <a:latin typeface="Calibri"/>
              </a:rPr>
              <a:t>LHC</a:t>
            </a:r>
            <a:endParaRPr lang="en-US" sz="1800" spc="-1" strike="noStrike">
              <a:solidFill>
                <a:srgbClr val="000000"/>
              </a:solidFill>
              <a:uFill>
                <a:solidFill>
                  <a:srgbClr val="ffffff"/>
                </a:solidFill>
              </a:uFill>
              <a:latin typeface="Arial"/>
            </a:endParaRPr>
          </a:p>
        </p:txBody>
      </p:sp>
      <p:sp>
        <p:nvSpPr>
          <p:cNvPr id="1394" name="CustomShape 15"/>
          <p:cNvSpPr/>
          <p:nvPr/>
        </p:nvSpPr>
        <p:spPr>
          <a:xfrm>
            <a:off x="7513920" y="2895480"/>
            <a:ext cx="486000" cy="27288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bfbfbf"/>
                </a:solidFill>
                <a:uFill>
                  <a:solidFill>
                    <a:srgbClr val="ffffff"/>
                  </a:solidFill>
                </a:uFill>
                <a:latin typeface="Calibri"/>
              </a:rPr>
              <a:t>LHC</a:t>
            </a:r>
            <a:endParaRPr lang="en-US" sz="1800" spc="-1" strike="noStrike">
              <a:solidFill>
                <a:srgbClr val="000000"/>
              </a:solidFill>
              <a:uFill>
                <a:solidFill>
                  <a:srgbClr val="ffffff"/>
                </a:solidFill>
              </a:uFill>
              <a:latin typeface="Arial"/>
            </a:endParaRPr>
          </a:p>
        </p:txBody>
      </p:sp>
      <p:sp>
        <p:nvSpPr>
          <p:cNvPr id="1395" name="CustomShape 16"/>
          <p:cNvSpPr/>
          <p:nvPr/>
        </p:nvSpPr>
        <p:spPr>
          <a:xfrm>
            <a:off x="4160880" y="609480"/>
            <a:ext cx="4703040" cy="364680"/>
          </a:xfrm>
          <a:prstGeom prst="rect">
            <a:avLst/>
          </a:prstGeom>
          <a:solidFill>
            <a:schemeClr val="bg1"/>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COMPASS(TGEM, micromegas upgrade)</a:t>
            </a:r>
            <a:endParaRPr lang="en-US" sz="1800" spc="-1" strike="noStrike">
              <a:solidFill>
                <a:srgbClr val="000000"/>
              </a:solidFill>
              <a:uFill>
                <a:solidFill>
                  <a:srgbClr val="ffffff"/>
                </a:solidFill>
              </a:uFill>
              <a:latin typeface="Arial"/>
            </a:endParaRPr>
          </a:p>
        </p:txBody>
      </p:sp>
      <p:sp>
        <p:nvSpPr>
          <p:cNvPr id="1396" name="CustomShape 17"/>
          <p:cNvSpPr/>
          <p:nvPr/>
        </p:nvSpPr>
        <p:spPr>
          <a:xfrm flipH="1">
            <a:off x="3961800" y="978840"/>
            <a:ext cx="2549880" cy="176400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397" name="CustomShape 18"/>
          <p:cNvSpPr/>
          <p:nvPr/>
        </p:nvSpPr>
        <p:spPr>
          <a:xfrm>
            <a:off x="199800" y="4811040"/>
            <a:ext cx="2499480" cy="151956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lang="en-US" sz="1200" spc="-1" strike="noStrike">
                <a:solidFill>
                  <a:srgbClr val="800000"/>
                </a:solidFill>
                <a:uFill>
                  <a:solidFill>
                    <a:srgbClr val="ffffff"/>
                  </a:solidFill>
                </a:uFill>
                <a:latin typeface="Calibri"/>
              </a:rPr>
              <a:t>Large-area (≈2 x 1 m</a:t>
            </a:r>
            <a:r>
              <a:rPr lang="en-US" sz="1200" spc="-1" strike="noStrike" baseline="30000">
                <a:solidFill>
                  <a:srgbClr val="800000"/>
                </a:solidFill>
                <a:uFill>
                  <a:solidFill>
                    <a:srgbClr val="ffffff"/>
                  </a:solidFill>
                </a:uFill>
                <a:latin typeface="Calibri"/>
              </a:rPr>
              <a:t>2</a:t>
            </a:r>
            <a:r>
              <a:rPr lang="en-US" sz="1200" spc="-1" strike="noStrike">
                <a:solidFill>
                  <a:srgbClr val="800000"/>
                </a:solidFill>
                <a:uFill>
                  <a:solidFill>
                    <a:srgbClr val="ffffff"/>
                  </a:solidFill>
                </a:uFill>
                <a:latin typeface="Calibri"/>
              </a:rPr>
              <a:t>) bulk-MicroMegas chambers for high-rate applications that </a:t>
            </a:r>
            <a:r>
              <a:rPr b="1" lang="en-US" sz="1200" spc="-1" strike="noStrike">
                <a:solidFill>
                  <a:srgbClr val="800000"/>
                </a:solidFill>
                <a:uFill>
                  <a:solidFill>
                    <a:srgbClr val="ffffff"/>
                  </a:solidFill>
                </a:uFill>
                <a:latin typeface="Calibri"/>
              </a:rPr>
              <a:t>combine precision measurement and trigger functionality</a:t>
            </a:r>
            <a:endParaRPr lang="en-US" sz="1800" spc="-1" strike="noStrike">
              <a:solidFill>
                <a:srgbClr val="000000"/>
              </a:solidFill>
              <a:uFill>
                <a:solidFill>
                  <a:srgbClr val="ffffff"/>
                </a:solidFill>
              </a:uFill>
              <a:latin typeface="Arial"/>
            </a:endParaRPr>
          </a:p>
          <a:p>
            <a:pPr marL="93600" indent="-93240">
              <a:lnSpc>
                <a:spcPct val="100000"/>
              </a:lnSpc>
              <a:buClr>
                <a:srgbClr val="ff6600"/>
              </a:buClr>
              <a:buFont typeface="Arial"/>
              <a:buChar char="•"/>
            </a:pPr>
            <a:r>
              <a:rPr lang="en-US" sz="1100" spc="-1" strike="noStrike">
                <a:solidFill>
                  <a:srgbClr val="800000"/>
                </a:solidFill>
                <a:uFill>
                  <a:solidFill>
                    <a:srgbClr val="ffffff"/>
                  </a:solidFill>
                </a:uFill>
                <a:latin typeface="Calibri"/>
                <a:ea typeface="ＭＳ Ｐゴシック"/>
              </a:rPr>
              <a:t>2M readout channels</a:t>
            </a:r>
            <a:endParaRPr lang="en-US" sz="1800" spc="-1" strike="noStrike">
              <a:solidFill>
                <a:srgbClr val="000000"/>
              </a:solidFill>
              <a:uFill>
                <a:solidFill>
                  <a:srgbClr val="ffffff"/>
                </a:solidFill>
              </a:uFill>
              <a:latin typeface="Arial"/>
            </a:endParaRPr>
          </a:p>
          <a:p>
            <a:pPr marL="93600" indent="-93240">
              <a:lnSpc>
                <a:spcPct val="100000"/>
              </a:lnSpc>
              <a:buClr>
                <a:srgbClr val="ff6600"/>
              </a:buClr>
              <a:buFont typeface="Arial"/>
              <a:buChar char="•"/>
            </a:pPr>
            <a:r>
              <a:rPr lang="en-US" sz="1100" spc="-1" strike="noStrike">
                <a:solidFill>
                  <a:srgbClr val="800000"/>
                </a:solidFill>
                <a:uFill>
                  <a:solidFill>
                    <a:srgbClr val="ffffff"/>
                  </a:solidFill>
                </a:uFill>
                <a:latin typeface="Calibri"/>
                <a:ea typeface="ＭＳ Ｐゴシック"/>
              </a:rPr>
              <a:t>1200 m</a:t>
            </a:r>
            <a:r>
              <a:rPr lang="en-US" sz="1100" spc="-1" strike="noStrike" baseline="30000">
                <a:solidFill>
                  <a:srgbClr val="800000"/>
                </a:solidFill>
                <a:uFill>
                  <a:solidFill>
                    <a:srgbClr val="ffffff"/>
                  </a:solidFill>
                </a:uFill>
                <a:latin typeface="Calibri"/>
                <a:ea typeface="ＭＳ Ｐゴシック"/>
              </a:rPr>
              <a:t>2</a:t>
            </a:r>
            <a:r>
              <a:rPr lang="en-US" sz="1100" spc="-1" strike="noStrike">
                <a:solidFill>
                  <a:srgbClr val="800000"/>
                </a:solidFill>
                <a:uFill>
                  <a:solidFill>
                    <a:srgbClr val="ffffff"/>
                  </a:solidFill>
                </a:uFill>
                <a:latin typeface="Calibri"/>
                <a:ea typeface="ＭＳ Ｐゴシック"/>
              </a:rPr>
              <a:t> of detection layers</a:t>
            </a:r>
            <a:endParaRPr lang="en-US" sz="1800" spc="-1" strike="noStrike">
              <a:solidFill>
                <a:srgbClr val="000000"/>
              </a:solidFill>
              <a:uFill>
                <a:solidFill>
                  <a:srgbClr val="ffffff"/>
                </a:solidFill>
              </a:uFill>
              <a:latin typeface="Arial"/>
            </a:endParaRPr>
          </a:p>
        </p:txBody>
      </p:sp>
      <p:sp>
        <p:nvSpPr>
          <p:cNvPr id="1398" name="CustomShape 19"/>
          <p:cNvSpPr/>
          <p:nvPr/>
        </p:nvSpPr>
        <p:spPr>
          <a:xfrm>
            <a:off x="2880" y="4419720"/>
            <a:ext cx="2479320" cy="364680"/>
          </a:xfrm>
          <a:prstGeom prst="rect">
            <a:avLst/>
          </a:prstGeom>
          <a:solidFill>
            <a:schemeClr val="accent1">
              <a:lumMod val="40000"/>
              <a:lumOff val="60000"/>
            </a:schemeClr>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ATLAS(micromegas)</a:t>
            </a:r>
            <a:endParaRPr lang="en-US" sz="1800" spc="-1" strike="noStrike">
              <a:solidFill>
                <a:srgbClr val="000000"/>
              </a:solidFill>
              <a:uFill>
                <a:solidFill>
                  <a:srgbClr val="ffffff"/>
                </a:solidFill>
              </a:uFill>
              <a:latin typeface="Arial"/>
            </a:endParaRPr>
          </a:p>
        </p:txBody>
      </p:sp>
      <p:sp>
        <p:nvSpPr>
          <p:cNvPr id="1399" name="CustomShape 20"/>
          <p:cNvSpPr/>
          <p:nvPr/>
        </p:nvSpPr>
        <p:spPr>
          <a:xfrm flipV="1">
            <a:off x="1242360" y="3657600"/>
            <a:ext cx="2490840" cy="76176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400" name="CustomShape 21"/>
          <p:cNvSpPr/>
          <p:nvPr/>
        </p:nvSpPr>
        <p:spPr>
          <a:xfrm>
            <a:off x="7818840" y="3533040"/>
            <a:ext cx="486000" cy="27288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000000"/>
                </a:solidFill>
                <a:uFill>
                  <a:solidFill>
                    <a:srgbClr val="ffffff"/>
                  </a:solidFill>
                </a:uFill>
                <a:latin typeface="Calibri"/>
              </a:rPr>
              <a:t>LHC</a:t>
            </a:r>
            <a:endParaRPr lang="en-US" sz="1800" spc="-1" strike="noStrike">
              <a:solidFill>
                <a:srgbClr val="000000"/>
              </a:solidFill>
              <a:uFill>
                <a:solidFill>
                  <a:srgbClr val="ffffff"/>
                </a:solidFill>
              </a:uFill>
              <a:latin typeface="Arial"/>
            </a:endParaRPr>
          </a:p>
        </p:txBody>
      </p:sp>
      <p:sp>
        <p:nvSpPr>
          <p:cNvPr id="1401" name="CustomShape 22"/>
          <p:cNvSpPr/>
          <p:nvPr/>
        </p:nvSpPr>
        <p:spPr>
          <a:xfrm>
            <a:off x="294840" y="1143000"/>
            <a:ext cx="1379160" cy="364680"/>
          </a:xfrm>
          <a:prstGeom prst="rect">
            <a:avLst/>
          </a:prstGeom>
          <a:solidFill>
            <a:schemeClr val="accent1">
              <a:lumMod val="40000"/>
              <a:lumOff val="60000"/>
            </a:schemeClr>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CMS(GEM)</a:t>
            </a:r>
            <a:endParaRPr lang="en-US" sz="1800" spc="-1" strike="noStrike">
              <a:solidFill>
                <a:srgbClr val="000000"/>
              </a:solidFill>
              <a:uFill>
                <a:solidFill>
                  <a:srgbClr val="ffffff"/>
                </a:solidFill>
              </a:uFill>
              <a:latin typeface="Arial"/>
            </a:endParaRPr>
          </a:p>
        </p:txBody>
      </p:sp>
      <p:sp>
        <p:nvSpPr>
          <p:cNvPr id="1402" name="CustomShape 23"/>
          <p:cNvSpPr/>
          <p:nvPr/>
        </p:nvSpPr>
        <p:spPr>
          <a:xfrm>
            <a:off x="984600" y="1512360"/>
            <a:ext cx="2725560" cy="77328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403" name="CustomShape 24"/>
          <p:cNvSpPr/>
          <p:nvPr/>
        </p:nvSpPr>
        <p:spPr>
          <a:xfrm>
            <a:off x="76320" y="3244320"/>
            <a:ext cx="1512000" cy="638280"/>
          </a:xfrm>
          <a:prstGeom prst="rect">
            <a:avLst/>
          </a:prstGeom>
          <a:solidFill>
            <a:schemeClr val="accent1">
              <a:lumMod val="40000"/>
              <a:lumOff val="60000"/>
            </a:schemeClr>
          </a:solidFill>
          <a:ln>
            <a:solidFill>
              <a:schemeClr val="tx1"/>
            </a:solid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Calibri"/>
              </a:rPr>
              <a:t>ALICE(GEM)</a:t>
            </a:r>
            <a:endParaRPr lang="en-US" sz="1800" spc="-1" strike="noStrike">
              <a:solidFill>
                <a:srgbClr val="000000"/>
              </a:solidFill>
              <a:uFill>
                <a:solidFill>
                  <a:srgbClr val="ffffff"/>
                </a:solidFill>
              </a:uFill>
              <a:latin typeface="Arial"/>
            </a:endParaRPr>
          </a:p>
        </p:txBody>
      </p:sp>
      <p:sp>
        <p:nvSpPr>
          <p:cNvPr id="1404" name="CustomShape 25"/>
          <p:cNvSpPr/>
          <p:nvPr/>
        </p:nvSpPr>
        <p:spPr>
          <a:xfrm flipV="1">
            <a:off x="832320" y="2895480"/>
            <a:ext cx="691200" cy="34848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405" name="CustomShape 26"/>
          <p:cNvSpPr/>
          <p:nvPr/>
        </p:nvSpPr>
        <p:spPr>
          <a:xfrm>
            <a:off x="6863040" y="1447920"/>
            <a:ext cx="1820880" cy="364680"/>
          </a:xfrm>
          <a:prstGeom prst="rect">
            <a:avLst/>
          </a:prstGeom>
          <a:solidFill>
            <a:schemeClr val="bg1"/>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GLACIER(LEM)</a:t>
            </a:r>
            <a:endParaRPr lang="en-US" sz="1800" spc="-1" strike="noStrike">
              <a:solidFill>
                <a:srgbClr val="000000"/>
              </a:solidFill>
              <a:uFill>
                <a:solidFill>
                  <a:srgbClr val="ffffff"/>
                </a:solidFill>
              </a:uFill>
              <a:latin typeface="Arial"/>
            </a:endParaRPr>
          </a:p>
        </p:txBody>
      </p:sp>
      <p:sp>
        <p:nvSpPr>
          <p:cNvPr id="1406" name="CustomShape 27"/>
          <p:cNvSpPr/>
          <p:nvPr/>
        </p:nvSpPr>
        <p:spPr>
          <a:xfrm flipH="1">
            <a:off x="4038480" y="1817280"/>
            <a:ext cx="3734640" cy="92556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407" name="CustomShape 28"/>
          <p:cNvSpPr/>
          <p:nvPr/>
        </p:nvSpPr>
        <p:spPr>
          <a:xfrm>
            <a:off x="6720480" y="4202640"/>
            <a:ext cx="1653480" cy="364680"/>
          </a:xfrm>
          <a:prstGeom prst="rect">
            <a:avLst/>
          </a:prstGeom>
          <a:solidFill>
            <a:schemeClr val="bg1"/>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CAST(InGrid)</a:t>
            </a:r>
            <a:endParaRPr lang="en-US" sz="1800" spc="-1" strike="noStrike">
              <a:solidFill>
                <a:srgbClr val="000000"/>
              </a:solidFill>
              <a:uFill>
                <a:solidFill>
                  <a:srgbClr val="ffffff"/>
                </a:solidFill>
              </a:uFill>
              <a:latin typeface="Arial"/>
            </a:endParaRPr>
          </a:p>
        </p:txBody>
      </p:sp>
      <p:sp>
        <p:nvSpPr>
          <p:cNvPr id="1408" name="CustomShape 29"/>
          <p:cNvSpPr/>
          <p:nvPr/>
        </p:nvSpPr>
        <p:spPr>
          <a:xfrm flipH="1" flipV="1">
            <a:off x="5943600" y="2971800"/>
            <a:ext cx="1603440" cy="123048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409" name="CustomShape 30"/>
          <p:cNvSpPr/>
          <p:nvPr/>
        </p:nvSpPr>
        <p:spPr>
          <a:xfrm>
            <a:off x="46440" y="3581280"/>
            <a:ext cx="486000" cy="27288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000000"/>
                </a:solidFill>
                <a:uFill>
                  <a:solidFill>
                    <a:srgbClr val="ffffff"/>
                  </a:solidFill>
                </a:uFill>
                <a:latin typeface="Calibri"/>
              </a:rPr>
              <a:t>LHC</a:t>
            </a:r>
            <a:endParaRPr lang="en-US" sz="1800" spc="-1" strike="noStrike">
              <a:solidFill>
                <a:srgbClr val="000000"/>
              </a:solidFill>
              <a:uFill>
                <a:solidFill>
                  <a:srgbClr val="ffffff"/>
                </a:solidFill>
              </a:uFill>
              <a:latin typeface="Arial"/>
            </a:endParaRPr>
          </a:p>
        </p:txBody>
      </p:sp>
      <p:sp>
        <p:nvSpPr>
          <p:cNvPr id="1410" name="CustomShape 31"/>
          <p:cNvSpPr/>
          <p:nvPr/>
        </p:nvSpPr>
        <p:spPr>
          <a:xfrm>
            <a:off x="6903000" y="3200400"/>
            <a:ext cx="1482840" cy="364680"/>
          </a:xfrm>
          <a:prstGeom prst="rect">
            <a:avLst/>
          </a:prstGeom>
          <a:solidFill>
            <a:schemeClr val="accent1">
              <a:lumMod val="40000"/>
              <a:lumOff val="60000"/>
            </a:schemeClr>
          </a:solidFill>
          <a:ln>
            <a:solidFill>
              <a:schemeClr val="tx1"/>
            </a:solid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LHCb(GEM)</a:t>
            </a:r>
            <a:endParaRPr lang="en-US" sz="1800" spc="-1" strike="noStrike">
              <a:solidFill>
                <a:srgbClr val="000000"/>
              </a:solidFill>
              <a:uFill>
                <a:solidFill>
                  <a:srgbClr val="ffffff"/>
                </a:solidFill>
              </a:uFill>
              <a:latin typeface="Arial"/>
            </a:endParaRPr>
          </a:p>
        </p:txBody>
      </p:sp>
      <p:sp>
        <p:nvSpPr>
          <p:cNvPr id="1411" name="CustomShape 32"/>
          <p:cNvSpPr/>
          <p:nvPr/>
        </p:nvSpPr>
        <p:spPr>
          <a:xfrm flipH="1" flipV="1">
            <a:off x="5943600" y="2971080"/>
            <a:ext cx="1066320" cy="412920"/>
          </a:xfrm>
          <a:custGeom>
            <a:avLst/>
            <a:gdLst/>
            <a:ahLst/>
            <a:rect l="l" t="t" r="r" b="b"/>
            <a:pathLst>
              <a:path w="21600" h="21600">
                <a:moveTo>
                  <a:pt x="0" y="0"/>
                </a:moveTo>
                <a:lnTo>
                  <a:pt x="21600" y="21600"/>
                </a:lnTo>
              </a:path>
            </a:pathLst>
          </a:custGeom>
          <a:noFill/>
          <a:ln>
            <a:solidFill>
              <a:schemeClr val="tx1"/>
            </a:solidFill>
            <a:round/>
            <a:headEnd len="med" type="oval" w="med"/>
            <a:tailEnd len="med" type="oval" w="med"/>
          </a:ln>
        </p:spPr>
        <p:style>
          <a:lnRef idx="1">
            <a:schemeClr val="accent1"/>
          </a:lnRef>
          <a:fillRef idx="0">
            <a:schemeClr val="accent1"/>
          </a:fillRef>
          <a:effectRef idx="0">
            <a:schemeClr val="accent1"/>
          </a:effectRef>
          <a:fontRef idx="minor"/>
        </p:style>
      </p:sp>
      <p:sp>
        <p:nvSpPr>
          <p:cNvPr id="1412" name="CustomShape 33"/>
          <p:cNvSpPr/>
          <p:nvPr/>
        </p:nvSpPr>
        <p:spPr>
          <a:xfrm>
            <a:off x="3171240" y="6336360"/>
            <a:ext cx="64036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000000"/>
                </a:solidFill>
                <a:uFill>
                  <a:solidFill>
                    <a:srgbClr val="ffffff"/>
                  </a:solidFill>
                </a:uFill>
                <a:latin typeface="Calibri"/>
              </a:rPr>
              <a:t>… </a:t>
            </a:r>
            <a:r>
              <a:rPr lang="en-US" sz="1800" spc="-1" strike="noStrike">
                <a:solidFill>
                  <a:srgbClr val="000000"/>
                </a:solidFill>
                <a:uFill>
                  <a:solidFill>
                    <a:srgbClr val="ffffff"/>
                  </a:solidFill>
                </a:uFill>
                <a:latin typeface="Calibri"/>
              </a:rPr>
              <a:t>and other proposals in progress for future upgrades</a:t>
            </a:r>
            <a:endParaRPr lang="en-US" sz="1800" spc="-1" strike="noStrike">
              <a:solidFill>
                <a:srgbClr val="000000"/>
              </a:solidFill>
              <a:uFill>
                <a:solidFill>
                  <a:srgbClr val="ffffff"/>
                </a:solidFill>
              </a:uFill>
              <a:latin typeface="Arial"/>
            </a:endParaRPr>
          </a:p>
        </p:txBody>
      </p:sp>
      <p:sp>
        <p:nvSpPr>
          <p:cNvPr id="1413" name="CustomShape 34"/>
          <p:cNvSpPr/>
          <p:nvPr/>
        </p:nvSpPr>
        <p:spPr>
          <a:xfrm>
            <a:off x="7062840" y="0"/>
            <a:ext cx="2345400" cy="333720"/>
          </a:xfrm>
          <a:prstGeom prst="rect">
            <a:avLst/>
          </a:prstGeom>
          <a:noFill/>
          <a:ln>
            <a:noFill/>
          </a:ln>
        </p:spPr>
        <p:style>
          <a:lnRef idx="0"/>
          <a:fillRef idx="0"/>
          <a:effectRef idx="0"/>
          <a:fontRef idx="minor"/>
        </p:style>
        <p:txBody>
          <a:bodyPr wrap="none" lIns="90000" rIns="90000" tIns="45000" bIns="45000"/>
          <a:p>
            <a:pPr>
              <a:lnSpc>
                <a:spcPct val="100000"/>
              </a:lnSpc>
            </a:pPr>
            <a:r>
              <a:rPr lang="en-US" sz="1600" spc="-1" strike="noStrike">
                <a:solidFill>
                  <a:srgbClr val="800000"/>
                </a:solidFill>
                <a:uFill>
                  <a:solidFill>
                    <a:srgbClr val="ffffff"/>
                  </a:solidFill>
                </a:uFill>
                <a:latin typeface="Gill Sans Light"/>
              </a:rPr>
              <a:t>Slide: E.Oliveri, CERN</a:t>
            </a:r>
            <a:endParaRPr lang="en-US" sz="1800" spc="-1" strike="noStrike">
              <a:solidFill>
                <a:srgbClr val="000000"/>
              </a:solidFill>
              <a:uFill>
                <a:solidFill>
                  <a:srgbClr val="ffffff"/>
                </a:solidFill>
              </a:uFill>
              <a:latin typeface="Arial"/>
            </a:endParaRPr>
          </a:p>
        </p:txBody>
      </p:sp>
      <p:sp>
        <p:nvSpPr>
          <p:cNvPr id="1414" name="CustomShape 35"/>
          <p:cNvSpPr/>
          <p:nvPr/>
        </p:nvSpPr>
        <p:spPr>
          <a:xfrm>
            <a:off x="271800" y="1556640"/>
            <a:ext cx="1563480" cy="63720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800000"/>
                </a:solidFill>
                <a:uFill>
                  <a:solidFill>
                    <a:srgbClr val="ffffff"/>
                  </a:solidFill>
                </a:uFill>
                <a:latin typeface="Calibri"/>
              </a:rPr>
              <a:t>1000 m</a:t>
            </a:r>
            <a:r>
              <a:rPr lang="en-US" sz="1200" spc="-1" strike="noStrike" baseline="30000">
                <a:solidFill>
                  <a:srgbClr val="800000"/>
                </a:solidFill>
                <a:uFill>
                  <a:solidFill>
                    <a:srgbClr val="ffffff"/>
                  </a:solidFill>
                </a:uFill>
                <a:latin typeface="Calibri"/>
              </a:rPr>
              <a:t>2</a:t>
            </a:r>
            <a:r>
              <a:rPr lang="en-US" sz="1200" spc="-1" strike="noStrike">
                <a:solidFill>
                  <a:srgbClr val="800000"/>
                </a:solidFill>
                <a:uFill>
                  <a:solidFill>
                    <a:srgbClr val="ffffff"/>
                  </a:solidFill>
                </a:uFill>
                <a:latin typeface="Calibri"/>
              </a:rPr>
              <a:t> Large-area Triple_GEM chambers</a:t>
            </a:r>
            <a:endParaRPr lang="en-US" sz="1800" spc="-1" strike="noStrike">
              <a:solidFill>
                <a:srgbClr val="000000"/>
              </a:solidFill>
              <a:uFill>
                <a:solidFill>
                  <a:srgbClr val="ffffff"/>
                </a:solidFill>
              </a:uFill>
              <a:latin typeface="Arial"/>
            </a:endParaRPr>
          </a:p>
        </p:txBody>
      </p:sp>
    </p:spTree>
  </p:cSld>
</p:sld>
</file>

<file path=ppt/slides/slide6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15" name="TextShape 1"/>
          <p:cNvSpPr txBox="1"/>
          <p:nvPr/>
        </p:nvSpPr>
        <p:spPr>
          <a:xfrm>
            <a:off x="6553080" y="6520320"/>
            <a:ext cx="2133360" cy="364680"/>
          </a:xfrm>
          <a:prstGeom prst="rect">
            <a:avLst/>
          </a:prstGeom>
          <a:noFill/>
          <a:ln>
            <a:noFill/>
          </a:ln>
        </p:spPr>
        <p:txBody>
          <a:bodyPr anchor="ctr"/>
          <a:p>
            <a:pPr algn="r">
              <a:lnSpc>
                <a:spcPct val="100000"/>
              </a:lnSpc>
            </a:pPr>
            <a:fld id="{3D7722BE-C49C-4CFD-A5ED-D3010C15B488}"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416" name="Picture 2" descr=""/>
          <p:cNvPicPr/>
          <p:nvPr/>
        </p:nvPicPr>
        <p:blipFill>
          <a:blip r:embed="rId1"/>
          <a:stretch/>
        </p:blipFill>
        <p:spPr>
          <a:xfrm>
            <a:off x="228600" y="609480"/>
            <a:ext cx="1314000" cy="1599840"/>
          </a:xfrm>
          <a:prstGeom prst="rect">
            <a:avLst/>
          </a:prstGeom>
          <a:ln w="9360">
            <a:noFill/>
          </a:ln>
        </p:spPr>
      </p:pic>
      <p:pic>
        <p:nvPicPr>
          <p:cNvPr id="1417" name="Picture 3" descr=""/>
          <p:cNvPicPr/>
          <p:nvPr/>
        </p:nvPicPr>
        <p:blipFill>
          <a:blip r:embed="rId2"/>
          <a:stretch/>
        </p:blipFill>
        <p:spPr>
          <a:xfrm>
            <a:off x="1676520" y="457200"/>
            <a:ext cx="2035800" cy="1645560"/>
          </a:xfrm>
          <a:prstGeom prst="rect">
            <a:avLst/>
          </a:prstGeom>
          <a:ln w="9360">
            <a:noFill/>
          </a:ln>
        </p:spPr>
      </p:pic>
      <p:sp>
        <p:nvSpPr>
          <p:cNvPr id="1418" name="CustomShape 2"/>
          <p:cNvSpPr/>
          <p:nvPr/>
        </p:nvSpPr>
        <p:spPr>
          <a:xfrm>
            <a:off x="228600" y="2362320"/>
            <a:ext cx="3276360" cy="45540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1f497d"/>
                </a:solidFill>
                <a:uFill>
                  <a:solidFill>
                    <a:srgbClr val="ffffff"/>
                  </a:solidFill>
                </a:uFill>
                <a:latin typeface="Calibri"/>
              </a:rPr>
              <a:t>Angelini F, et al. Nucl. Instrum. Methods A335:69 (1993)</a:t>
            </a:r>
            <a:endParaRPr lang="en-US" sz="1800" spc="-1" strike="noStrike">
              <a:solidFill>
                <a:srgbClr val="000000"/>
              </a:solidFill>
              <a:uFill>
                <a:solidFill>
                  <a:srgbClr val="ffffff"/>
                </a:solidFill>
              </a:uFill>
              <a:latin typeface="Arial"/>
            </a:endParaRPr>
          </a:p>
        </p:txBody>
      </p:sp>
      <p:sp>
        <p:nvSpPr>
          <p:cNvPr id="1419" name="CustomShape 3"/>
          <p:cNvSpPr/>
          <p:nvPr/>
        </p:nvSpPr>
        <p:spPr>
          <a:xfrm>
            <a:off x="114840" y="76320"/>
            <a:ext cx="25678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1f497d"/>
                </a:solidFill>
                <a:uFill>
                  <a:solidFill>
                    <a:srgbClr val="ffffff"/>
                  </a:solidFill>
                </a:uFill>
                <a:latin typeface="Calibri"/>
              </a:rPr>
              <a:t>Micro Gap Chambers</a:t>
            </a:r>
            <a:endParaRPr lang="en-US" sz="1800" spc="-1" strike="noStrike">
              <a:solidFill>
                <a:srgbClr val="000000"/>
              </a:solidFill>
              <a:uFill>
                <a:solidFill>
                  <a:srgbClr val="ffffff"/>
                </a:solidFill>
              </a:uFill>
              <a:latin typeface="Arial"/>
            </a:endParaRPr>
          </a:p>
        </p:txBody>
      </p:sp>
      <p:pic>
        <p:nvPicPr>
          <p:cNvPr id="1420" name="Picture 5" descr=""/>
          <p:cNvPicPr/>
          <p:nvPr/>
        </p:nvPicPr>
        <p:blipFill>
          <a:blip r:embed="rId3"/>
          <a:stretch/>
        </p:blipFill>
        <p:spPr>
          <a:xfrm>
            <a:off x="4204080" y="717840"/>
            <a:ext cx="1599840" cy="1525680"/>
          </a:xfrm>
          <a:prstGeom prst="rect">
            <a:avLst/>
          </a:prstGeom>
          <a:ln w="9360">
            <a:noFill/>
          </a:ln>
        </p:spPr>
      </p:pic>
      <p:sp>
        <p:nvSpPr>
          <p:cNvPr id="1421" name="CustomShape 4"/>
          <p:cNvSpPr/>
          <p:nvPr/>
        </p:nvSpPr>
        <p:spPr>
          <a:xfrm>
            <a:off x="3569040" y="467280"/>
            <a:ext cx="303408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1f497d"/>
                </a:solidFill>
                <a:uFill>
                  <a:solidFill>
                    <a:srgbClr val="ffffff"/>
                  </a:solidFill>
                </a:uFill>
                <a:latin typeface="Calibri"/>
              </a:rPr>
              <a:t>Micro Gap Wire Chamber</a:t>
            </a:r>
            <a:endParaRPr lang="en-US" sz="1800" spc="-1" strike="noStrike">
              <a:solidFill>
                <a:srgbClr val="000000"/>
              </a:solidFill>
              <a:uFill>
                <a:solidFill>
                  <a:srgbClr val="ffffff"/>
                </a:solidFill>
              </a:uFill>
              <a:latin typeface="Arial"/>
            </a:endParaRPr>
          </a:p>
        </p:txBody>
      </p:sp>
      <p:sp>
        <p:nvSpPr>
          <p:cNvPr id="1422" name="CustomShape 5"/>
          <p:cNvSpPr/>
          <p:nvPr/>
        </p:nvSpPr>
        <p:spPr>
          <a:xfrm>
            <a:off x="3983400" y="2209680"/>
            <a:ext cx="2388600" cy="63720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1f497d"/>
                </a:solidFill>
                <a:uFill>
                  <a:solidFill>
                    <a:srgbClr val="ffffff"/>
                  </a:solidFill>
                </a:uFill>
                <a:latin typeface="Calibri"/>
              </a:rPr>
              <a:t>E. Christophel et al, Nucl. Instr. and Meth, vol 398 (1997) 195</a:t>
            </a:r>
            <a:endParaRPr lang="en-US" sz="1800" spc="-1" strike="noStrike">
              <a:solidFill>
                <a:srgbClr val="000000"/>
              </a:solidFill>
              <a:uFill>
                <a:solidFill>
                  <a:srgbClr val="ffffff"/>
                </a:solidFill>
              </a:uFill>
              <a:latin typeface="Arial"/>
            </a:endParaRPr>
          </a:p>
        </p:txBody>
      </p:sp>
      <p:pic>
        <p:nvPicPr>
          <p:cNvPr id="1423" name="Picture 2" descr=""/>
          <p:cNvPicPr/>
          <p:nvPr/>
        </p:nvPicPr>
        <p:blipFill>
          <a:blip r:embed="rId4"/>
          <a:stretch/>
        </p:blipFill>
        <p:spPr>
          <a:xfrm>
            <a:off x="6964920" y="1077840"/>
            <a:ext cx="1828440" cy="1046520"/>
          </a:xfrm>
          <a:prstGeom prst="rect">
            <a:avLst/>
          </a:prstGeom>
          <a:ln w="9360">
            <a:noFill/>
          </a:ln>
        </p:spPr>
      </p:pic>
      <p:sp>
        <p:nvSpPr>
          <p:cNvPr id="1424" name="CustomShape 6"/>
          <p:cNvSpPr/>
          <p:nvPr/>
        </p:nvSpPr>
        <p:spPr>
          <a:xfrm>
            <a:off x="6660360" y="2220840"/>
            <a:ext cx="2514240" cy="45540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1f497d"/>
                </a:solidFill>
                <a:uFill>
                  <a:solidFill>
                    <a:srgbClr val="ffffff"/>
                  </a:solidFill>
                </a:uFill>
                <a:latin typeface="Calibri"/>
              </a:rPr>
              <a:t>B. Adeva et al., Nucl. Instr. And Meth. A435 (1999) 402</a:t>
            </a:r>
            <a:endParaRPr lang="en-US" sz="1800" spc="-1" strike="noStrike">
              <a:solidFill>
                <a:srgbClr val="000000"/>
              </a:solidFill>
              <a:uFill>
                <a:solidFill>
                  <a:srgbClr val="ffffff"/>
                </a:solidFill>
              </a:uFill>
              <a:latin typeface="Arial"/>
            </a:endParaRPr>
          </a:p>
        </p:txBody>
      </p:sp>
      <p:sp>
        <p:nvSpPr>
          <p:cNvPr id="1425" name="CustomShape 7"/>
          <p:cNvSpPr/>
          <p:nvPr/>
        </p:nvSpPr>
        <p:spPr>
          <a:xfrm>
            <a:off x="6650640" y="620640"/>
            <a:ext cx="24991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1f497d"/>
                </a:solidFill>
                <a:uFill>
                  <a:solidFill>
                    <a:srgbClr val="ffffff"/>
                  </a:solidFill>
                </a:uFill>
                <a:latin typeface="Calibri"/>
              </a:rPr>
              <a:t>Micro Wire Chamber</a:t>
            </a:r>
            <a:endParaRPr lang="en-US" sz="1800" spc="-1" strike="noStrike">
              <a:solidFill>
                <a:srgbClr val="000000"/>
              </a:solidFill>
              <a:uFill>
                <a:solidFill>
                  <a:srgbClr val="ffffff"/>
                </a:solidFill>
              </a:uFill>
              <a:latin typeface="Arial"/>
            </a:endParaRPr>
          </a:p>
        </p:txBody>
      </p:sp>
      <p:pic>
        <p:nvPicPr>
          <p:cNvPr id="1426" name="Picture 12" descr=""/>
          <p:cNvPicPr/>
          <p:nvPr/>
        </p:nvPicPr>
        <p:blipFill>
          <a:blip r:embed="rId5"/>
          <a:stretch/>
        </p:blipFill>
        <p:spPr>
          <a:xfrm>
            <a:off x="152280" y="4230360"/>
            <a:ext cx="1904760" cy="1597680"/>
          </a:xfrm>
          <a:prstGeom prst="rect">
            <a:avLst/>
          </a:prstGeom>
          <a:ln w="9360">
            <a:noFill/>
          </a:ln>
        </p:spPr>
      </p:pic>
      <p:sp>
        <p:nvSpPr>
          <p:cNvPr id="1427" name="CustomShape 8"/>
          <p:cNvSpPr/>
          <p:nvPr/>
        </p:nvSpPr>
        <p:spPr>
          <a:xfrm>
            <a:off x="228600" y="5601960"/>
            <a:ext cx="2666520" cy="819720"/>
          </a:xfrm>
          <a:prstGeom prst="rect">
            <a:avLst/>
          </a:prstGeom>
          <a:noFill/>
          <a:ln>
            <a:noFill/>
          </a:ln>
        </p:spPr>
        <p:style>
          <a:lnRef idx="0"/>
          <a:fillRef idx="0"/>
          <a:effectRef idx="0"/>
          <a:fontRef idx="minor"/>
        </p:style>
        <p:txBody>
          <a:bodyPr lIns="90000" rIns="90000" tIns="45000" bIns="45000"/>
          <a:p>
            <a:pPr>
              <a:lnSpc>
                <a:spcPct val="100000"/>
              </a:lnSpc>
            </a:pP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1f497d"/>
                </a:solidFill>
                <a:uFill>
                  <a:solidFill>
                    <a:srgbClr val="ffffff"/>
                  </a:solidFill>
                </a:uFill>
                <a:latin typeface="Calibri"/>
              </a:rPr>
              <a:t>R. Bellazzini et al</a:t>
            </a: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1f497d"/>
                </a:solidFill>
                <a:uFill>
                  <a:solidFill>
                    <a:srgbClr val="ffffff"/>
                  </a:solidFill>
                </a:uFill>
                <a:latin typeface="Calibri"/>
              </a:rPr>
              <a:t>Nucl. Instr. and Meth. A424(1999)444</a:t>
            </a:r>
            <a:endParaRPr lang="en-US" sz="1800" spc="-1" strike="noStrike">
              <a:solidFill>
                <a:srgbClr val="000000"/>
              </a:solidFill>
              <a:uFill>
                <a:solidFill>
                  <a:srgbClr val="ffffff"/>
                </a:solidFill>
              </a:uFill>
              <a:latin typeface="Arial"/>
            </a:endParaRPr>
          </a:p>
        </p:txBody>
      </p:sp>
      <p:sp>
        <p:nvSpPr>
          <p:cNvPr id="1428" name="CustomShape 9"/>
          <p:cNvSpPr/>
          <p:nvPr/>
        </p:nvSpPr>
        <p:spPr>
          <a:xfrm>
            <a:off x="62640" y="3742560"/>
            <a:ext cx="161532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1f497d"/>
                </a:solidFill>
                <a:uFill>
                  <a:solidFill>
                    <a:srgbClr val="ffffff"/>
                  </a:solidFill>
                </a:uFill>
                <a:latin typeface="Calibri"/>
              </a:rPr>
              <a:t>MicroGroove</a:t>
            </a:r>
            <a:endParaRPr lang="en-US" sz="1800" spc="-1" strike="noStrike">
              <a:solidFill>
                <a:srgbClr val="000000"/>
              </a:solidFill>
              <a:uFill>
                <a:solidFill>
                  <a:srgbClr val="ffffff"/>
                </a:solidFill>
              </a:uFill>
              <a:latin typeface="Arial"/>
            </a:endParaRPr>
          </a:p>
        </p:txBody>
      </p:sp>
      <p:pic>
        <p:nvPicPr>
          <p:cNvPr id="1429" name="Picture 2" descr=""/>
          <p:cNvPicPr/>
          <p:nvPr/>
        </p:nvPicPr>
        <p:blipFill>
          <a:blip r:embed="rId6"/>
          <a:stretch/>
        </p:blipFill>
        <p:spPr>
          <a:xfrm>
            <a:off x="2133720" y="3349440"/>
            <a:ext cx="2143800" cy="1145880"/>
          </a:xfrm>
          <a:prstGeom prst="rect">
            <a:avLst/>
          </a:prstGeom>
          <a:ln w="9360">
            <a:noFill/>
          </a:ln>
        </p:spPr>
      </p:pic>
      <p:sp>
        <p:nvSpPr>
          <p:cNvPr id="1430" name="CustomShape 10"/>
          <p:cNvSpPr/>
          <p:nvPr/>
        </p:nvSpPr>
        <p:spPr>
          <a:xfrm>
            <a:off x="2286000" y="4535280"/>
            <a:ext cx="2361960" cy="63792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1f497d"/>
                </a:solidFill>
                <a:uFill>
                  <a:solidFill>
                    <a:srgbClr val="ffffff"/>
                  </a:solidFill>
                </a:uFill>
                <a:latin typeface="Calibri"/>
              </a:rPr>
              <a:t>R. Bellazziniet al</a:t>
            </a:r>
            <a:endParaRPr lang="en-US" sz="1800" spc="-1" strike="noStrike">
              <a:solidFill>
                <a:srgbClr val="000000"/>
              </a:solidFill>
              <a:uFill>
                <a:solidFill>
                  <a:srgbClr val="ffffff"/>
                </a:solidFill>
              </a:uFill>
              <a:latin typeface="Arial"/>
            </a:endParaRPr>
          </a:p>
          <a:p>
            <a:pPr>
              <a:lnSpc>
                <a:spcPct val="100000"/>
              </a:lnSpc>
            </a:pPr>
            <a:r>
              <a:rPr lang="en-US" sz="1200" spc="-1" strike="noStrike">
                <a:solidFill>
                  <a:srgbClr val="1f497d"/>
                </a:solidFill>
                <a:uFill>
                  <a:solidFill>
                    <a:srgbClr val="ffffff"/>
                  </a:solidFill>
                </a:uFill>
                <a:latin typeface="Calibri"/>
              </a:rPr>
              <a:t>Nucl. Instr. and Meth. A423(1999)125</a:t>
            </a:r>
            <a:endParaRPr lang="en-US" sz="1800" spc="-1" strike="noStrike">
              <a:solidFill>
                <a:srgbClr val="000000"/>
              </a:solidFill>
              <a:uFill>
                <a:solidFill>
                  <a:srgbClr val="ffffff"/>
                </a:solidFill>
              </a:uFill>
              <a:latin typeface="Arial"/>
            </a:endParaRPr>
          </a:p>
        </p:txBody>
      </p:sp>
      <p:sp>
        <p:nvSpPr>
          <p:cNvPr id="1431" name="CustomShape 11"/>
          <p:cNvSpPr/>
          <p:nvPr/>
        </p:nvSpPr>
        <p:spPr>
          <a:xfrm>
            <a:off x="2129040" y="2983320"/>
            <a:ext cx="142020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1f497d"/>
                </a:solidFill>
                <a:uFill>
                  <a:solidFill>
                    <a:srgbClr val="ffffff"/>
                  </a:solidFill>
                </a:uFill>
                <a:latin typeface="Calibri"/>
              </a:rPr>
              <a:t>MicroWELL</a:t>
            </a:r>
            <a:endParaRPr lang="en-US" sz="1800" spc="-1" strike="noStrike">
              <a:solidFill>
                <a:srgbClr val="000000"/>
              </a:solidFill>
              <a:uFill>
                <a:solidFill>
                  <a:srgbClr val="ffffff"/>
                </a:solidFill>
              </a:uFill>
              <a:latin typeface="Arial"/>
            </a:endParaRPr>
          </a:p>
        </p:txBody>
      </p:sp>
      <p:pic>
        <p:nvPicPr>
          <p:cNvPr id="1432" name="Picture 4" descr=""/>
          <p:cNvPicPr/>
          <p:nvPr/>
        </p:nvPicPr>
        <p:blipFill>
          <a:blip r:embed="rId7"/>
          <a:stretch/>
        </p:blipFill>
        <p:spPr>
          <a:xfrm>
            <a:off x="5148000" y="3184200"/>
            <a:ext cx="2442960" cy="1371240"/>
          </a:xfrm>
          <a:prstGeom prst="rect">
            <a:avLst/>
          </a:prstGeom>
          <a:ln w="9360">
            <a:noFill/>
          </a:ln>
        </p:spPr>
      </p:pic>
      <p:sp>
        <p:nvSpPr>
          <p:cNvPr id="1433" name="CustomShape 12"/>
          <p:cNvSpPr/>
          <p:nvPr/>
        </p:nvSpPr>
        <p:spPr>
          <a:xfrm>
            <a:off x="5152680" y="4551480"/>
            <a:ext cx="2361960" cy="63720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1f497d"/>
                </a:solidFill>
                <a:uFill>
                  <a:solidFill>
                    <a:srgbClr val="ffffff"/>
                  </a:solidFill>
                </a:uFill>
                <a:latin typeface="Calibri"/>
              </a:rPr>
              <a:t>Biagi SF, Jones TJ. Nucl. Instrum. Methods A361:72 (1995)</a:t>
            </a:r>
            <a:endParaRPr lang="en-US" sz="1800" spc="-1" strike="noStrike">
              <a:solidFill>
                <a:srgbClr val="000000"/>
              </a:solidFill>
              <a:uFill>
                <a:solidFill>
                  <a:srgbClr val="ffffff"/>
                </a:solidFill>
              </a:uFill>
              <a:latin typeface="Arial"/>
            </a:endParaRPr>
          </a:p>
        </p:txBody>
      </p:sp>
      <p:sp>
        <p:nvSpPr>
          <p:cNvPr id="1434" name="CustomShape 13"/>
          <p:cNvSpPr/>
          <p:nvPr/>
        </p:nvSpPr>
        <p:spPr>
          <a:xfrm>
            <a:off x="5783400" y="2803320"/>
            <a:ext cx="120060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1f497d"/>
                </a:solidFill>
                <a:uFill>
                  <a:solidFill>
                    <a:srgbClr val="ffffff"/>
                  </a:solidFill>
                </a:uFill>
                <a:latin typeface="Calibri"/>
              </a:rPr>
              <a:t>MicroDot</a:t>
            </a:r>
            <a:endParaRPr lang="en-US" sz="1800" spc="-1" strike="noStrike">
              <a:solidFill>
                <a:srgbClr val="000000"/>
              </a:solidFill>
              <a:uFill>
                <a:solidFill>
                  <a:srgbClr val="ffffff"/>
                </a:solidFill>
              </a:uFill>
              <a:latin typeface="Arial"/>
            </a:endParaRPr>
          </a:p>
        </p:txBody>
      </p:sp>
      <p:pic>
        <p:nvPicPr>
          <p:cNvPr id="1435" name="Picture 3" descr=""/>
          <p:cNvPicPr/>
          <p:nvPr/>
        </p:nvPicPr>
        <p:blipFill>
          <a:blip r:embed="rId8"/>
          <a:stretch/>
        </p:blipFill>
        <p:spPr>
          <a:xfrm>
            <a:off x="3720600" y="5361120"/>
            <a:ext cx="1294920" cy="989280"/>
          </a:xfrm>
          <a:prstGeom prst="rect">
            <a:avLst/>
          </a:prstGeom>
          <a:ln w="9360">
            <a:noFill/>
          </a:ln>
        </p:spPr>
      </p:pic>
      <p:sp>
        <p:nvSpPr>
          <p:cNvPr id="1436" name="CustomShape 14"/>
          <p:cNvSpPr/>
          <p:nvPr/>
        </p:nvSpPr>
        <p:spPr>
          <a:xfrm>
            <a:off x="3492000" y="6351840"/>
            <a:ext cx="2088000" cy="63720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1f497d"/>
                </a:solidFill>
                <a:uFill>
                  <a:solidFill>
                    <a:srgbClr val="ffffff"/>
                  </a:solidFill>
                </a:uFill>
                <a:latin typeface="Calibri"/>
              </a:rPr>
              <a:t>P. Rehak et al., IEEE Nucl. Sci. Symposium seattle 1999</a:t>
            </a:r>
            <a:endParaRPr lang="en-US" sz="1800" spc="-1" strike="noStrike">
              <a:solidFill>
                <a:srgbClr val="000000"/>
              </a:solidFill>
              <a:uFill>
                <a:solidFill>
                  <a:srgbClr val="ffffff"/>
                </a:solidFill>
              </a:uFill>
              <a:latin typeface="Arial"/>
            </a:endParaRPr>
          </a:p>
        </p:txBody>
      </p:sp>
      <p:sp>
        <p:nvSpPr>
          <p:cNvPr id="1437" name="CustomShape 15"/>
          <p:cNvSpPr/>
          <p:nvPr/>
        </p:nvSpPr>
        <p:spPr>
          <a:xfrm>
            <a:off x="3879360" y="4872240"/>
            <a:ext cx="113364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1f497d"/>
                </a:solidFill>
                <a:uFill>
                  <a:solidFill>
                    <a:srgbClr val="ffffff"/>
                  </a:solidFill>
                </a:uFill>
                <a:latin typeface="Calibri"/>
              </a:rPr>
              <a:t>MicroPin</a:t>
            </a:r>
            <a:endParaRPr lang="en-US" sz="1800" spc="-1" strike="noStrike">
              <a:solidFill>
                <a:srgbClr val="000000"/>
              </a:solidFill>
              <a:uFill>
                <a:solidFill>
                  <a:srgbClr val="ffffff"/>
                </a:solidFill>
              </a:uFill>
              <a:latin typeface="Arial"/>
            </a:endParaRPr>
          </a:p>
        </p:txBody>
      </p:sp>
      <p:sp>
        <p:nvSpPr>
          <p:cNvPr id="1438" name="CustomShape 16"/>
          <p:cNvSpPr/>
          <p:nvPr/>
        </p:nvSpPr>
        <p:spPr>
          <a:xfrm>
            <a:off x="7018560" y="6608520"/>
            <a:ext cx="2095560" cy="45468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1f497d"/>
                </a:solidFill>
                <a:uFill>
                  <a:solidFill>
                    <a:srgbClr val="ffffff"/>
                  </a:solidFill>
                </a:uFill>
                <a:latin typeface="Calibri"/>
              </a:rPr>
              <a:t>Ochi et al NIMA471(2001)264 </a:t>
            </a:r>
            <a:endParaRPr lang="en-US" sz="1800" spc="-1" strike="noStrike">
              <a:solidFill>
                <a:srgbClr val="000000"/>
              </a:solidFill>
              <a:uFill>
                <a:solidFill>
                  <a:srgbClr val="ffffff"/>
                </a:solidFill>
              </a:uFill>
              <a:latin typeface="Arial"/>
            </a:endParaRPr>
          </a:p>
        </p:txBody>
      </p:sp>
      <p:sp>
        <p:nvSpPr>
          <p:cNvPr id="1439" name="CustomShape 17"/>
          <p:cNvSpPr/>
          <p:nvPr/>
        </p:nvSpPr>
        <p:spPr>
          <a:xfrm>
            <a:off x="7666920" y="4610880"/>
            <a:ext cx="675000" cy="364680"/>
          </a:xfrm>
          <a:prstGeom prst="rect">
            <a:avLst/>
          </a:prstGeom>
          <a:noFill/>
          <a:ln>
            <a:noFill/>
          </a:ln>
        </p:spPr>
        <p:style>
          <a:lnRef idx="0"/>
          <a:fillRef idx="0"/>
          <a:effectRef idx="0"/>
          <a:fontRef idx="minor"/>
        </p:style>
        <p:txBody>
          <a:bodyPr wrap="none" lIns="90000" rIns="90000" tIns="45000" bIns="45000"/>
          <a:p>
            <a:pPr>
              <a:lnSpc>
                <a:spcPct val="100000"/>
              </a:lnSpc>
            </a:pPr>
            <a:r>
              <a:rPr lang="en-US" sz="1800" spc="-1" strike="noStrike">
                <a:solidFill>
                  <a:srgbClr val="1f497d"/>
                </a:solidFill>
                <a:uFill>
                  <a:solidFill>
                    <a:srgbClr val="ffffff"/>
                  </a:solidFill>
                </a:uFill>
                <a:latin typeface="Symbol"/>
              </a:rPr>
              <a:t>m</a:t>
            </a:r>
            <a:r>
              <a:rPr lang="en-US" sz="1800" spc="-1" strike="noStrike">
                <a:solidFill>
                  <a:srgbClr val="1f497d"/>
                </a:solidFill>
                <a:uFill>
                  <a:solidFill>
                    <a:srgbClr val="ffffff"/>
                  </a:solidFill>
                </a:uFill>
                <a:latin typeface="Calibri"/>
              </a:rPr>
              <a:t>PIC</a:t>
            </a:r>
            <a:endParaRPr lang="en-US" sz="1800" spc="-1" strike="noStrike">
              <a:solidFill>
                <a:srgbClr val="000000"/>
              </a:solidFill>
              <a:uFill>
                <a:solidFill>
                  <a:srgbClr val="ffffff"/>
                </a:solidFill>
              </a:uFill>
              <a:latin typeface="Arial"/>
            </a:endParaRPr>
          </a:p>
        </p:txBody>
      </p:sp>
      <p:sp>
        <p:nvSpPr>
          <p:cNvPr id="1440" name="CustomShape 18"/>
          <p:cNvSpPr/>
          <p:nvPr/>
        </p:nvSpPr>
        <p:spPr>
          <a:xfrm>
            <a:off x="7062840" y="0"/>
            <a:ext cx="2345400" cy="333720"/>
          </a:xfrm>
          <a:prstGeom prst="rect">
            <a:avLst/>
          </a:prstGeom>
          <a:noFill/>
          <a:ln>
            <a:noFill/>
          </a:ln>
        </p:spPr>
        <p:style>
          <a:lnRef idx="0"/>
          <a:fillRef idx="0"/>
          <a:effectRef idx="0"/>
          <a:fontRef idx="minor"/>
        </p:style>
        <p:txBody>
          <a:bodyPr wrap="none" lIns="90000" rIns="90000" tIns="45000" bIns="45000"/>
          <a:p>
            <a:pPr>
              <a:lnSpc>
                <a:spcPct val="100000"/>
              </a:lnSpc>
            </a:pPr>
            <a:r>
              <a:rPr lang="en-US" sz="1600" spc="-1" strike="noStrike">
                <a:solidFill>
                  <a:srgbClr val="800000"/>
                </a:solidFill>
                <a:uFill>
                  <a:solidFill>
                    <a:srgbClr val="ffffff"/>
                  </a:solidFill>
                </a:uFill>
                <a:latin typeface="Gill Sans Light"/>
              </a:rPr>
              <a:t>Slide: E.Oliveri, CERN</a:t>
            </a:r>
            <a:endParaRPr lang="en-US" sz="1800" spc="-1" strike="noStrike">
              <a:solidFill>
                <a:srgbClr val="000000"/>
              </a:solidFill>
              <a:uFill>
                <a:solidFill>
                  <a:srgbClr val="ffffff"/>
                </a:solidFill>
              </a:uFill>
              <a:latin typeface="Arial"/>
            </a:endParaRPr>
          </a:p>
        </p:txBody>
      </p:sp>
      <p:pic>
        <p:nvPicPr>
          <p:cNvPr id="1441" name="" descr=""/>
          <p:cNvPicPr/>
          <p:nvPr/>
        </p:nvPicPr>
        <p:blipFill>
          <a:blip r:embed="rId9"/>
          <a:stretch/>
        </p:blipFill>
        <p:spPr>
          <a:xfrm>
            <a:off x="7048440" y="4952880"/>
            <a:ext cx="1866960" cy="1562040"/>
          </a:xfrm>
          <a:prstGeom prst="rect">
            <a:avLst/>
          </a:prstGeom>
          <a:ln>
            <a:noFill/>
          </a:ln>
        </p:spPr>
      </p:pic>
    </p:spTree>
  </p:cSld>
</p:sld>
</file>

<file path=ppt/slides/slide6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42" name="TextShape 1"/>
          <p:cNvSpPr txBox="1"/>
          <p:nvPr/>
        </p:nvSpPr>
        <p:spPr>
          <a:xfrm>
            <a:off x="457200" y="125640"/>
            <a:ext cx="843480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Muon Systems (Large&amp;Fast)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443" name="TextShape 2"/>
          <p:cNvSpPr txBox="1"/>
          <p:nvPr/>
        </p:nvSpPr>
        <p:spPr>
          <a:xfrm>
            <a:off x="323640" y="1700640"/>
            <a:ext cx="4608000" cy="4320000"/>
          </a:xfrm>
          <a:prstGeom prst="rect">
            <a:avLst/>
          </a:prstGeom>
          <a:noFill/>
          <a:ln>
            <a:noFill/>
          </a:ln>
        </p:spPr>
        <p:txBody>
          <a:bodyPr/>
          <a:p>
            <a:pPr marL="342720" indent="-342360">
              <a:lnSpc>
                <a:spcPct val="100000"/>
              </a:lnSpc>
              <a:buClr>
                <a:srgbClr val="000000"/>
              </a:buClr>
              <a:buFont typeface="Arial"/>
              <a:buChar char="•"/>
            </a:pPr>
            <a:r>
              <a:rPr lang="en-US" sz="1600" spc="-1" strike="noStrike">
                <a:solidFill>
                  <a:srgbClr val="000000"/>
                </a:solidFill>
                <a:uFill>
                  <a:solidFill>
                    <a:srgbClr val="ffffff"/>
                  </a:solidFill>
                </a:uFill>
                <a:latin typeface="Gill Sans"/>
              </a:rPr>
              <a:t>Function: </a:t>
            </a:r>
            <a:r>
              <a:rPr lang="en-US" sz="1600" spc="-1" strike="noStrike">
                <a:solidFill>
                  <a:srgbClr val="800000"/>
                </a:solidFill>
                <a:uFill>
                  <a:solidFill>
                    <a:srgbClr val="ffffff"/>
                  </a:solidFill>
                </a:uFill>
                <a:latin typeface="Gill Sans"/>
              </a:rPr>
              <a:t>muon detection</a:t>
            </a:r>
            <a:r>
              <a:rPr lang="en-US" sz="1600" spc="-1" strike="noStrike">
                <a:solidFill>
                  <a:srgbClr val="000000"/>
                </a:solidFill>
                <a:uFill>
                  <a:solidFill>
                    <a:srgbClr val="ffffff"/>
                  </a:solidFill>
                </a:uFill>
                <a:latin typeface="Gill Sans"/>
              </a:rPr>
              <a:t>; Muons are charged particles that are just like electrons and positrons, but 200 times heavier.</a:t>
            </a:r>
            <a:endParaRPr lang="en-US" sz="3200" spc="-1" strike="noStrike">
              <a:solidFill>
                <a:srgbClr val="000000"/>
              </a:solidFill>
              <a:uFill>
                <a:solidFill>
                  <a:srgbClr val="ffffff"/>
                </a:solidFill>
              </a:uFill>
              <a:latin typeface="Gill Sans"/>
            </a:endParaRPr>
          </a:p>
          <a:p>
            <a:pPr marL="355680">
              <a:lnSpc>
                <a:spcPct val="100000"/>
              </a:lnSpc>
            </a:pPr>
            <a:r>
              <a:rPr lang="en-US" sz="1600" spc="-1" strike="noStrike">
                <a:solidFill>
                  <a:srgbClr val="000000"/>
                </a:solidFill>
                <a:uFill>
                  <a:solidFill>
                    <a:srgbClr val="ffffff"/>
                  </a:solidFill>
                </a:uFill>
                <a:latin typeface="Gill Sans"/>
              </a:rPr>
              <a:t>Because muons can penetrate several metres of iron without interacting, unlike most particles they are not stopped by calorimeters. Therefore, chambers to detect muons are placed at the very edge of the experiment where they are the only particles likely to register a signal.</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600" spc="-1" strike="noStrike">
                <a:solidFill>
                  <a:srgbClr val="000000"/>
                </a:solidFill>
                <a:uFill>
                  <a:solidFill>
                    <a:srgbClr val="ffffff"/>
                  </a:solidFill>
                </a:uFill>
                <a:latin typeface="Gill Sans"/>
              </a:rPr>
              <a:t>Detection principle: Ionization detectors (gas), similar to precision trackers but usually of lower spatial resolution.</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600" spc="-1" strike="noStrike">
                <a:solidFill>
                  <a:srgbClr val="000000"/>
                </a:solidFill>
                <a:uFill>
                  <a:solidFill>
                    <a:srgbClr val="ffffff"/>
                  </a:solidFill>
                </a:uFill>
                <a:latin typeface="Gill Sans"/>
              </a:rPr>
              <a:t>They are fast detectors and are part of the Trigger system to select events</a:t>
            </a:r>
            <a:endParaRPr lang="en-US" sz="32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p:txBody>
      </p:sp>
      <p:sp>
        <p:nvSpPr>
          <p:cNvPr id="1444"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445" name="CustomShape 4"/>
          <p:cNvSpPr/>
          <p:nvPr/>
        </p:nvSpPr>
        <p:spPr>
          <a:xfrm>
            <a:off x="4789800" y="5788800"/>
            <a:ext cx="3915000" cy="578520"/>
          </a:xfrm>
          <a:prstGeom prst="rect">
            <a:avLst/>
          </a:prstGeom>
          <a:noFill/>
          <a:ln>
            <a:noFill/>
          </a:ln>
        </p:spPr>
        <p:style>
          <a:lnRef idx="0"/>
          <a:fillRef idx="0"/>
          <a:effectRef idx="0"/>
          <a:fontRef idx="minor"/>
        </p:style>
        <p:txBody>
          <a:bodyPr wrap="none"/>
          <a:p>
            <a:pPr algn="ctr">
              <a:lnSpc>
                <a:spcPct val="100000"/>
              </a:lnSpc>
            </a:pPr>
            <a:r>
              <a:rPr b="1" lang="en-US" sz="1600" spc="-1" strike="noStrike">
                <a:solidFill>
                  <a:srgbClr val="800000"/>
                </a:solidFill>
                <a:uFill>
                  <a:solidFill>
                    <a:srgbClr val="ffffff"/>
                  </a:solidFill>
                </a:uFill>
                <a:latin typeface="Gill Sans Light"/>
              </a:rPr>
              <a:t>ATLAS,12 000 m</a:t>
            </a:r>
            <a:r>
              <a:rPr b="1" lang="en-US" sz="1600" spc="-1" strike="noStrike" baseline="30000">
                <a:solidFill>
                  <a:srgbClr val="800000"/>
                </a:solidFill>
                <a:uFill>
                  <a:solidFill>
                    <a:srgbClr val="ffffff"/>
                  </a:solidFill>
                </a:uFill>
                <a:latin typeface="Gill Sans Light"/>
              </a:rPr>
              <a:t>2</a:t>
            </a:r>
            <a:r>
              <a:rPr b="1" lang="en-US" sz="1600" spc="-1" strike="noStrike">
                <a:solidFill>
                  <a:srgbClr val="800000"/>
                </a:solidFill>
                <a:uFill>
                  <a:solidFill>
                    <a:srgbClr val="ffffff"/>
                  </a:solidFill>
                </a:uFill>
                <a:latin typeface="Gill Sans Light"/>
              </a:rPr>
              <a:t>, 1.1 Mchannels</a:t>
            </a:r>
            <a:endParaRPr lang="en-US" sz="1800" spc="-1" strike="noStrike">
              <a:solidFill>
                <a:srgbClr val="000000"/>
              </a:solidFill>
              <a:uFill>
                <a:solidFill>
                  <a:srgbClr val="ffffff"/>
                </a:solidFill>
              </a:uFill>
              <a:latin typeface="Arial"/>
            </a:endParaRPr>
          </a:p>
          <a:p>
            <a:pPr algn="ctr">
              <a:lnSpc>
                <a:spcPct val="100000"/>
              </a:lnSpc>
            </a:pPr>
            <a:r>
              <a:rPr b="1" lang="en-US" sz="1600" spc="-1" strike="noStrike">
                <a:solidFill>
                  <a:srgbClr val="800000"/>
                </a:solidFill>
                <a:uFill>
                  <a:solidFill>
                    <a:srgbClr val="ffffff"/>
                  </a:solidFill>
                </a:uFill>
                <a:latin typeface="Gill Sans Light"/>
              </a:rPr>
              <a:t>Alignment precision &lt;±30 mm</a:t>
            </a:r>
            <a:endParaRPr lang="en-US" sz="1800" spc="-1" strike="noStrike">
              <a:solidFill>
                <a:srgbClr val="000000"/>
              </a:solidFill>
              <a:uFill>
                <a:solidFill>
                  <a:srgbClr val="ffffff"/>
                </a:solidFill>
              </a:uFill>
              <a:latin typeface="Arial"/>
            </a:endParaRPr>
          </a:p>
        </p:txBody>
      </p:sp>
      <p:pic>
        <p:nvPicPr>
          <p:cNvPr id="1446" name="Picture 7" descr=""/>
          <p:cNvPicPr/>
          <p:nvPr/>
        </p:nvPicPr>
        <p:blipFill>
          <a:blip r:embed="rId1"/>
          <a:stretch/>
        </p:blipFill>
        <p:spPr>
          <a:xfrm>
            <a:off x="5292000" y="1427040"/>
            <a:ext cx="2878200" cy="4324320"/>
          </a:xfrm>
          <a:prstGeom prst="rect">
            <a:avLst/>
          </a:prstGeom>
          <a:ln>
            <a:noFill/>
          </a:ln>
        </p:spPr>
      </p:pic>
      <p:sp>
        <p:nvSpPr>
          <p:cNvPr id="1447"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448" name="TextShape 6"/>
          <p:cNvSpPr txBox="1"/>
          <p:nvPr/>
        </p:nvSpPr>
        <p:spPr>
          <a:xfrm>
            <a:off x="6553080" y="6520320"/>
            <a:ext cx="2133360" cy="364680"/>
          </a:xfrm>
          <a:prstGeom prst="rect">
            <a:avLst/>
          </a:prstGeom>
          <a:noFill/>
          <a:ln>
            <a:noFill/>
          </a:ln>
        </p:spPr>
        <p:txBody>
          <a:bodyPr anchor="ctr"/>
          <a:p>
            <a:pPr algn="r">
              <a:lnSpc>
                <a:spcPct val="100000"/>
              </a:lnSpc>
            </a:pPr>
            <a:fld id="{64C0FDF7-6957-45DD-AD56-91C107A43D1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6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49" name="TextShape 1"/>
          <p:cNvSpPr txBox="1"/>
          <p:nvPr/>
        </p:nvSpPr>
        <p:spPr>
          <a:xfrm>
            <a:off x="457200" y="53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Muon Spectrometer</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450"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1451" name="Picture 6" descr=""/>
          <p:cNvPicPr/>
          <p:nvPr/>
        </p:nvPicPr>
        <p:blipFill>
          <a:blip r:embed="rId1"/>
          <a:stretch/>
        </p:blipFill>
        <p:spPr>
          <a:xfrm>
            <a:off x="107640" y="1143000"/>
            <a:ext cx="2880000" cy="2861640"/>
          </a:xfrm>
          <a:prstGeom prst="rect">
            <a:avLst/>
          </a:prstGeom>
          <a:ln>
            <a:noFill/>
          </a:ln>
        </p:spPr>
      </p:pic>
      <p:sp>
        <p:nvSpPr>
          <p:cNvPr id="1452" name="CustomShape 3"/>
          <p:cNvSpPr/>
          <p:nvPr/>
        </p:nvSpPr>
        <p:spPr>
          <a:xfrm>
            <a:off x="2979720" y="1991880"/>
            <a:ext cx="3444120" cy="9133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8000"/>
                </a:solidFill>
                <a:uFill>
                  <a:solidFill>
                    <a:srgbClr val="ffffff"/>
                  </a:solidFill>
                </a:uFill>
                <a:latin typeface="Gill Sans MT"/>
              </a:rPr>
              <a:t>DRIFT TUBES (DT)</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MT"/>
              </a:rPr>
              <a:t>4 Stations, Central coverage</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MT"/>
              </a:rPr>
              <a:t>Tracking (100</a:t>
            </a:r>
            <a:r>
              <a:rPr lang="en-US" sz="1800" spc="-1" strike="noStrike">
                <a:solidFill>
                  <a:srgbClr val="000000"/>
                </a:solidFill>
                <a:uFill>
                  <a:solidFill>
                    <a:srgbClr val="ffffff"/>
                  </a:solidFill>
                </a:uFill>
                <a:latin typeface="Symbol"/>
              </a:rPr>
              <a:t> m</a:t>
            </a:r>
            <a:r>
              <a:rPr lang="en-US" sz="1800" spc="-1" strike="noStrike">
                <a:solidFill>
                  <a:srgbClr val="000000"/>
                </a:solidFill>
                <a:uFill>
                  <a:solidFill>
                    <a:srgbClr val="ffffff"/>
                  </a:solidFill>
                </a:uFill>
                <a:latin typeface="Gill Sans MT"/>
              </a:rPr>
              <a:t>m) &amp; trigger</a:t>
            </a:r>
            <a:endParaRPr lang="en-US" sz="1800" spc="-1" strike="noStrike">
              <a:solidFill>
                <a:srgbClr val="000000"/>
              </a:solidFill>
              <a:uFill>
                <a:solidFill>
                  <a:srgbClr val="ffffff"/>
                </a:solidFill>
              </a:uFill>
              <a:latin typeface="Arial"/>
            </a:endParaRPr>
          </a:p>
        </p:txBody>
      </p:sp>
      <p:sp>
        <p:nvSpPr>
          <p:cNvPr id="1453" name="CustomShape 4"/>
          <p:cNvSpPr/>
          <p:nvPr/>
        </p:nvSpPr>
        <p:spPr>
          <a:xfrm>
            <a:off x="3207600" y="3215160"/>
            <a:ext cx="4529160" cy="1187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31859c"/>
                </a:solidFill>
                <a:uFill>
                  <a:solidFill>
                    <a:srgbClr val="ffffff"/>
                  </a:solidFill>
                </a:uFill>
                <a:latin typeface="Gill Sans MT"/>
              </a:rPr>
              <a:t>CATHODE STRIP CHAMBERS (CSC)</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MT"/>
              </a:rPr>
              <a:t>Forward coverage (6000 m2)</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MT"/>
              </a:rPr>
              <a:t>Tracking (1mm) &amp; trigger</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MT"/>
              </a:rPr>
              <a:t>540 detectors, 0.5 MChannels</a:t>
            </a:r>
            <a:endParaRPr lang="en-US" sz="1800" spc="-1" strike="noStrike">
              <a:solidFill>
                <a:srgbClr val="000000"/>
              </a:solidFill>
              <a:uFill>
                <a:solidFill>
                  <a:srgbClr val="ffffff"/>
                </a:solidFill>
              </a:uFill>
              <a:latin typeface="Arial"/>
            </a:endParaRPr>
          </a:p>
        </p:txBody>
      </p:sp>
      <p:sp>
        <p:nvSpPr>
          <p:cNvPr id="1454" name="CustomShape 5"/>
          <p:cNvSpPr/>
          <p:nvPr/>
        </p:nvSpPr>
        <p:spPr>
          <a:xfrm>
            <a:off x="3159360" y="4677120"/>
            <a:ext cx="4661640" cy="1187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ff0000"/>
                </a:solidFill>
                <a:uFill>
                  <a:solidFill>
                    <a:srgbClr val="ffffff"/>
                  </a:solidFill>
                </a:uFill>
                <a:latin typeface="Gill Sans MT"/>
              </a:rPr>
              <a:t>RESISTIVE PLATE CHAMBERS (RPC</a:t>
            </a:r>
            <a:r>
              <a:rPr lang="en-US" sz="1800" spc="-1" strike="noStrike">
                <a:solidFill>
                  <a:srgbClr val="ff0000"/>
                </a:solidFill>
                <a:uFill>
                  <a:solidFill>
                    <a:srgbClr val="ffffff"/>
                  </a:solidFill>
                </a:uFill>
                <a:latin typeface="Gill Sans MT"/>
              </a:rPr>
              <a:t>)</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MT"/>
              </a:rPr>
              <a:t>Central and forward coverage</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MT"/>
              </a:rPr>
              <a:t>Redundant Trigger (3 ns)</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MT"/>
              </a:rPr>
              <a:t>2000m</a:t>
            </a:r>
            <a:r>
              <a:rPr lang="en-US" sz="1800" spc="-1" strike="noStrike" baseline="30000">
                <a:solidFill>
                  <a:srgbClr val="000000"/>
                </a:solidFill>
                <a:uFill>
                  <a:solidFill>
                    <a:srgbClr val="ffffff"/>
                  </a:solidFill>
                </a:uFill>
                <a:latin typeface="Gill Sans MT"/>
              </a:rPr>
              <a:t>2</a:t>
            </a:r>
            <a:r>
              <a:rPr lang="en-US" sz="1800" spc="-1" strike="noStrike">
                <a:solidFill>
                  <a:srgbClr val="000000"/>
                </a:solidFill>
                <a:uFill>
                  <a:solidFill>
                    <a:srgbClr val="ffffff"/>
                  </a:solidFill>
                </a:uFill>
                <a:latin typeface="Gill Sans MT"/>
              </a:rPr>
              <a:t>, 612 detectors</a:t>
            </a:r>
            <a:endParaRPr lang="en-US" sz="1800" spc="-1" strike="noStrike">
              <a:solidFill>
                <a:srgbClr val="000000"/>
              </a:solidFill>
              <a:uFill>
                <a:solidFill>
                  <a:srgbClr val="ffffff"/>
                </a:solidFill>
              </a:uFill>
              <a:latin typeface="Arial"/>
            </a:endParaRPr>
          </a:p>
        </p:txBody>
      </p:sp>
      <p:sp>
        <p:nvSpPr>
          <p:cNvPr id="1455" name="CustomShape 6"/>
          <p:cNvSpPr/>
          <p:nvPr/>
        </p:nvSpPr>
        <p:spPr>
          <a:xfrm rot="19791600">
            <a:off x="5785200" y="1837440"/>
            <a:ext cx="2163960" cy="303120"/>
          </a:xfrm>
          <a:prstGeom prst="rect">
            <a:avLst/>
          </a:prstGeom>
          <a:noFill/>
          <a:ln>
            <a:noFill/>
          </a:ln>
        </p:spPr>
        <p:style>
          <a:lnRef idx="0"/>
          <a:fillRef idx="0"/>
          <a:effectRef idx="0"/>
          <a:fontRef idx="minor"/>
        </p:style>
        <p:txBody>
          <a:bodyPr wrap="none" lIns="90000" rIns="90000" tIns="45000" bIns="45000"/>
          <a:p>
            <a:pPr>
              <a:lnSpc>
                <a:spcPct val="100000"/>
              </a:lnSpc>
            </a:pPr>
            <a:r>
              <a:rPr i="1" lang="en-US" sz="1400" spc="-1" strike="noStrike">
                <a:solidFill>
                  <a:srgbClr val="000000"/>
                </a:solidFill>
                <a:uFill>
                  <a:solidFill>
                    <a:srgbClr val="ffffff"/>
                  </a:solidFill>
                </a:uFill>
                <a:latin typeface="Gill Sans MT"/>
              </a:rPr>
              <a:t>Traditional Technology</a:t>
            </a:r>
            <a:endParaRPr lang="en-US" sz="1800" spc="-1" strike="noStrike">
              <a:solidFill>
                <a:srgbClr val="000000"/>
              </a:solidFill>
              <a:uFill>
                <a:solidFill>
                  <a:srgbClr val="ffffff"/>
                </a:solidFill>
              </a:uFill>
              <a:latin typeface="Arial"/>
            </a:endParaRPr>
          </a:p>
        </p:txBody>
      </p:sp>
      <p:sp>
        <p:nvSpPr>
          <p:cNvPr id="1456" name="CustomShape 7"/>
          <p:cNvSpPr/>
          <p:nvPr/>
        </p:nvSpPr>
        <p:spPr>
          <a:xfrm rot="19677600">
            <a:off x="6804720" y="3278160"/>
            <a:ext cx="2417040" cy="942120"/>
          </a:xfrm>
          <a:prstGeom prst="rect">
            <a:avLst/>
          </a:prstGeom>
          <a:noFill/>
          <a:ln>
            <a:noFill/>
          </a:ln>
        </p:spPr>
        <p:style>
          <a:lnRef idx="0"/>
          <a:fillRef idx="0"/>
          <a:effectRef idx="0"/>
          <a:fontRef idx="minor"/>
        </p:style>
        <p:txBody>
          <a:bodyPr lIns="90000" rIns="90000" tIns="45000" bIns="45000"/>
          <a:p>
            <a:pPr>
              <a:lnSpc>
                <a:spcPct val="100000"/>
              </a:lnSpc>
            </a:pPr>
            <a:r>
              <a:rPr i="1" lang="en-US" sz="1400" spc="-1" strike="noStrike">
                <a:solidFill>
                  <a:srgbClr val="000000"/>
                </a:solidFill>
                <a:uFill>
                  <a:solidFill>
                    <a:srgbClr val="ffffff"/>
                  </a:solidFill>
                </a:uFill>
                <a:latin typeface="Gill Sans MT"/>
              </a:rPr>
              <a:t>Designed to operate in intense magnetic field and neutron background ~1 kHz/cm</a:t>
            </a:r>
            <a:r>
              <a:rPr i="1" lang="en-US" sz="1400" spc="-1" strike="noStrike" baseline="30000">
                <a:solidFill>
                  <a:srgbClr val="000000"/>
                </a:solidFill>
                <a:uFill>
                  <a:solidFill>
                    <a:srgbClr val="ffffff"/>
                  </a:solidFill>
                </a:uFill>
                <a:latin typeface="Gill Sans MT"/>
              </a:rPr>
              <a:t>2</a:t>
            </a:r>
            <a:endParaRPr lang="en-US" sz="1800" spc="-1" strike="noStrike">
              <a:solidFill>
                <a:srgbClr val="000000"/>
              </a:solidFill>
              <a:uFill>
                <a:solidFill>
                  <a:srgbClr val="ffffff"/>
                </a:solidFill>
              </a:uFill>
              <a:latin typeface="Arial"/>
            </a:endParaRPr>
          </a:p>
        </p:txBody>
      </p:sp>
      <p:sp>
        <p:nvSpPr>
          <p:cNvPr id="1457" name="CustomShape 8"/>
          <p:cNvSpPr/>
          <p:nvPr/>
        </p:nvSpPr>
        <p:spPr>
          <a:xfrm rot="19923000">
            <a:off x="121320" y="1126440"/>
            <a:ext cx="739080" cy="3643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800000"/>
                </a:solidFill>
                <a:uFill>
                  <a:solidFill>
                    <a:srgbClr val="ffffff"/>
                  </a:solidFill>
                </a:uFill>
                <a:latin typeface="Calibri"/>
              </a:rPr>
              <a:t>CMS</a:t>
            </a:r>
            <a:endParaRPr lang="en-US" sz="1800" spc="-1" strike="noStrike">
              <a:solidFill>
                <a:srgbClr val="000000"/>
              </a:solidFill>
              <a:uFill>
                <a:solidFill>
                  <a:srgbClr val="ffffff"/>
                </a:solidFill>
              </a:uFill>
              <a:latin typeface="Arial"/>
            </a:endParaRPr>
          </a:p>
        </p:txBody>
      </p:sp>
      <p:pic>
        <p:nvPicPr>
          <p:cNvPr id="1458" name="Picture 5" descr=""/>
          <p:cNvPicPr/>
          <p:nvPr/>
        </p:nvPicPr>
        <p:blipFill>
          <a:blip r:embed="rId2"/>
          <a:stretch/>
        </p:blipFill>
        <p:spPr>
          <a:xfrm>
            <a:off x="7920" y="4236120"/>
            <a:ext cx="3051720" cy="2244960"/>
          </a:xfrm>
          <a:prstGeom prst="rect">
            <a:avLst/>
          </a:prstGeom>
          <a:ln>
            <a:noFill/>
          </a:ln>
        </p:spPr>
      </p:pic>
      <p:sp>
        <p:nvSpPr>
          <p:cNvPr id="1459" name="TextShape 9"/>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460" name="TextShape 10"/>
          <p:cNvSpPr txBox="1"/>
          <p:nvPr/>
        </p:nvSpPr>
        <p:spPr>
          <a:xfrm>
            <a:off x="6553080" y="6520320"/>
            <a:ext cx="2133360" cy="364680"/>
          </a:xfrm>
          <a:prstGeom prst="rect">
            <a:avLst/>
          </a:prstGeom>
          <a:noFill/>
          <a:ln>
            <a:noFill/>
          </a:ln>
        </p:spPr>
        <p:txBody>
          <a:bodyPr anchor="ctr"/>
          <a:p>
            <a:pPr algn="r">
              <a:lnSpc>
                <a:spcPct val="100000"/>
              </a:lnSpc>
            </a:pPr>
            <a:fld id="{9D8D83E5-3BF9-410E-9449-C2766703D16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65.xml><?xml version="1.0" encoding="UTF-8" standalone="yes"?>
<p:sld xmlns:a="http://schemas.openxmlformats.org/drawingml/2006/main" xmlns:p="http://schemas.openxmlformats.org/presentationml/2006/main" xmlns:r="http://schemas.openxmlformats.org/officeDocument/2006/relationships"><p:cSld><p:spTree><p:nvGrpSpPr>        <p:cNvPr id="1" name=""/>        <p:cNvGrpSpPr/>        <p:nvPr/>      </p:nvGrpSpPr>      <p:grpSpPr>        <a:xfrm>          <a:off x="0" y="0"/>          <a:ext cx="0" cy="0"/>          <a:chOff x="0" y="0"/>          <a:chExt cx="0" cy="0"/>        </a:xfrm>      </p:grpSpPr><p:sp><p:nvSpPr><p:cNvPr id="1461" name="TextShape 1"/><p:cNvSpPr txBox="1"/><p:nvPr/></p:nvSpPr><p:spPr><a:xfrm><a:off x="468360" y="0"/><a:ext cx="8229240" cy="1142640"/></a:xfrm><a:prstGeom prst="rect"><a:avLst/></a:prstGeom><a:noFill/><a:ln><a:noFill/></a:ln></p:spPr><p:txBody><a:bodyPr anchor="ctr"></a:bodyPr><a:p><a:pPr algn="ctr"><a:lnSpc><a:spcPct val="100000"/></a:lnSpc></a:pPr><a:r><a:rPr b="1" lang="en-US" sz="4400" spc="-1" strike="noStrike"><a:solidFill><a:srgbClr val="c0504d"/></a:solidFill><a:uFill><a:solidFill><a:srgbClr val="ffffff"/></a:solidFill></a:uFill><a:latin typeface="AmericanTypewriter"/></a:rPr><a:t>• </a:t></a:r><a:r><a:rPr b="1" lang="en-US" sz="4400" spc="-1" strike="noStrike"><a:solidFill><a:srgbClr val="000000"/></a:solidFill><a:uFill><a:solidFill><a:srgbClr val="ffffff"/></a:solidFill></a:uFill><a:latin typeface="Gill Sans"/></a:rPr><a:t>Gas Detectors at LHC </a:t></a:r><a:r><a:rPr b="1" lang="en-US" sz="4400" spc="-1" strike="noStrike"><a:solidFill><a:srgbClr val="c0504d"/></a:solidFill><a:uFill><a:solidFill><a:srgbClr val="ffffff"/></a:solidFill></a:uFill><a:latin typeface="AmericanTypewriter"/></a:rPr><a:t>•</a:t></a:r><a:endParaRPr lang="en-US" sz="1800" spc="-1" strike="noStrike"><a:solidFill><a:srgbClr val="000000"/></a:solidFill><a:uFill><a:solidFill><a:srgbClr val="ffffff"/></a:solidFill></a:uFill><a:latin typeface="Calibri"/></a:endParaRPr></a:p></p:txBody></p:sp><p:graphicFrame><p:nvGraphicFramePr><p:cNvPr id="1462" name="Table 2"/><p:cNvGraphicFramePr/><p:nvPr/></p:nvGraphicFramePr><p:xfrm><a:off x="380880" y="2086200"/><a:ext cx="8381520" cy="3134520"/></p:xfrm><a:graphic><a:graphicData uri="http://schemas.openxmlformats.org/drawingml/2006/table"><a:tbl><a:tblPr/><a:tblGrid><a:gridCol w="1198440"/><a:gridCol w="1695960"/><a:gridCol w="2304000"/><a:gridCol w="1584000"/><a:gridCol w="1599120"/></a:tblGrid><a:tr h="628200"><a:tc><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a:txBody><a:bodyPr anchor="ctr"></a:bodyPr><a:p><a:pPr><a:lnSpc><a:spcPct val="100000"/></a:lnSpc></a:pPr><a:r><a:rPr b="1" lang="en-US" sz="1800" spc="-1" strike="noStrike"><a:solidFill><a:srgbClr val="000000"/></a:solidFill><a:uFill><a:solidFill><a:srgbClr val="ffffff"/></a:solidFill></a:uFill><a:latin typeface="Gill Sans"/></a:rPr><a:t>Tracking</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d9d9d9"/></a:solidFill></a:tcPr></a:tc><a:tc><a:txBody><a:bodyPr anchor="ctr"></a:bodyPr><a:p><a:pPr><a:lnSpc><a:spcPct val="100000"/></a:lnSpc></a:pPr><a:r><a:rPr b="1" lang="en-US" sz="1800" spc="-1" strike="noStrike"><a:solidFill><a:srgbClr val="000000"/></a:solidFill><a:uFill><a:solidFill><a:srgbClr val="ffffff"/></a:solidFill></a:uFill><a:latin typeface="Gill Sans"/></a:rPr><a:t>Particle Identification</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d9d9d9"/></a:solidFill></a:tcPr></a:tc><a:tc><a:txBody><a:bodyPr anchor="ctr"></a:bodyPr><a:p><a:pPr><a:lnSpc><a:spcPct val="100000"/></a:lnSpc></a:pPr><a:r><a:rPr b="1" lang="en-US" sz="1800" spc="-1" strike="noStrike"><a:solidFill><a:srgbClr val="000000"/></a:solidFill><a:uFill><a:solidFill><a:srgbClr val="ffffff"/></a:solidFill></a:uFill><a:latin typeface="Gill Sans"/></a:rPr><a:t>Tracking</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d9d9d9"/></a:solidFill></a:tcPr></a:tc><a:tc><a:txBody><a:bodyPr anchor="ctr"></a:bodyPr><a:p><a:pPr><a:lnSpc><a:spcPct val="100000"/></a:lnSpc></a:pPr><a:r><a:rPr b="1" lang="en-US" sz="1800" spc="-1" strike="noStrike"><a:solidFill><a:srgbClr val="000000"/></a:solidFill><a:uFill><a:solidFill><a:srgbClr val="ffffff"/></a:solidFill></a:uFill><a:latin typeface="Gill Sans"/></a:rPr><a:t>Triggering</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d9d9d9"/></a:solidFill></a:tcPr></a:tc></a:tr><a:tr h="1123560"><a:tc><a:txBody><a:bodyPr anchor="ctr"></a:bodyPr><a:p><a:pPr><a:lnSpc><a:spcPct val="100000"/></a:lnSpc></a:pPr><a:r><a:rPr b="1" lang="en-US" sz="1800" spc="-1" strike="noStrike"><a:solidFill><a:srgbClr val="000000"/></a:solidFill><a:uFill><a:solidFill><a:srgbClr val="ffffff"/></a:solidFill></a:uFill><a:latin typeface="Gill Sans"/></a:rPr><a:t>ALICE</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d9d9d9"/></a:solidFill></a:tcPr></a:tc><a:tc><a:txBody><a:bodyPr anchor="ctr"></a:bodyPr><a:p><a:pPr><a:lnSpc><a:spcPct val="100000"/></a:lnSpc></a:pPr><a:r><a:rPr b="1" lang="en-US" sz="1600" spc="-1" strike="noStrike"><a:solidFill><a:srgbClr val="77933c"/></a:solidFill><a:uFill><a:solidFill><a:srgbClr val="ffffff"/></a:solidFill></a:uFill><a:latin typeface="Gill Sans"/></a:rPr><a:t>TPC</a:t></a:r><a:endParaRPr lang="en-US" sz="1800" spc="-1" strike="noStrike"><a:solidFill><a:srgbClr val="000000"/></a:solidFill><a:uFill><a:solidFill><a:srgbClr val="ffffff"/></a:solidFill></a:uFill><a:latin typeface="Arial"/></a:endParaRPr></a:p><a:p><a:pPr><a:lnSpc><a:spcPct val="100000"/></a:lnSpc></a:pPr><a:r><a:rPr b="1" lang="en-US" sz="1600" spc="-1" strike="noStrike"><a:solidFill><a:srgbClr val="376092"/></a:solidFill><a:uFill><a:solidFill><a:srgbClr val="ffffff"/></a:solidFill></a:uFill><a:latin typeface="Gill Sans"/></a:rPr><a:t>Straw tubes</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a:txBody><a:bodyPr anchor="ctr"></a:bodyPr><a:p><a:pPr><a:lnSpc><a:spcPct val="100000"/></a:lnSpc></a:pPr><a:r><a:rPr b="1" lang="en-US" sz="1600" spc="-1" strike="noStrike"><a:solidFill><a:srgbClr val="e46c0a"/></a:solidFill><a:uFill><a:solidFill><a:srgbClr val="ffffff"/></a:solidFill></a:uFill><a:latin typeface="Gill Sans"/></a:rPr><a:t>RPC</a:t></a:r><a:endParaRPr lang="en-US" sz="1800" spc="-1" strike="noStrike"><a:solidFill><a:srgbClr val="000000"/></a:solidFill><a:uFill><a:solidFill><a:srgbClr val="ffffff"/></a:solidFill></a:uFill><a:latin typeface="Arial"/></a:endParaRPr></a:p><a:p><a:pPr><a:lnSpc><a:spcPct val="100000"/></a:lnSpc></a:pPr><a:r><a:rPr b="1" lang="en-US" sz="1600" spc="-1" strike="noStrike"><a:solidFill><a:srgbClr val="376092"/></a:solidFill><a:uFill><a:solidFill><a:srgbClr val="ffffff"/></a:solidFill></a:uFill><a:latin typeface="Gill Sans"/></a:rPr><a:t>Straw tubes</a:t></a:r><a:endParaRPr lang="en-US" sz="1800" spc="-1" strike="noStrike"><a:solidFill><a:srgbClr val="000000"/></a:solidFill><a:uFill><a:solidFill><a:srgbClr val="ffffff"/></a:solidFill></a:uFill><a:latin typeface="Arial"/></a:endParaRPr></a:p><a:p><a:pPr><a:lnSpc><a:spcPct val="100000"/></a:lnSpc></a:pPr><a:r><a:rPr b="1" lang="en-US" sz="1600" spc="-1" strike="noStrike"><a:solidFill><a:srgbClr val="b3a2c7"/></a:solidFill><a:uFill><a:solidFill><a:srgbClr val="ffffff"/></a:solidFill></a:uFill><a:latin typeface="Gill Sans"/></a:rPr><a:t>RICH Pad Chamber</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a:txBody><a:bodyPr anchor="ctr"></a:bodyPr><a:p><a:pPr><a:lnSpc><a:spcPct val="100000"/></a:lnSpc></a:pPr><a:r><a:rPr b="1" lang="en-US" sz="1600" spc="-1" strike="noStrike"><a:solidFill><a:srgbClr val="b3a2c7"/></a:solidFill><a:uFill><a:solidFill><a:srgbClr val="ffffff"/></a:solidFill></a:uFill><a:latin typeface="Gill Sans"/></a:rPr><a:t>Pad Chamber</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a:txBody><a:bodyPr anchor="ctr"></a:bodyPr><a:p><a:pPr><a:lnSpc><a:spcPct val="100000"/></a:lnSpc></a:pPr><a:r><a:rPr b="1" lang="en-US" sz="1600" spc="-1" strike="noStrike"><a:solidFill><a:srgbClr val="e46c0a"/></a:solidFill><a:uFill><a:solidFill><a:srgbClr val="ffffff"/></a:solidFill></a:uFill><a:latin typeface="Gill Sans"/></a:rPr><a:t>RPC</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r><a:tr h="607680"><a:tc><a:txBody><a:bodyPr anchor="ctr"></a:bodyPr><a:p><a:pPr><a:lnSpc><a:spcPct val="100000"/></a:lnSpc></a:pPr><a:r><a:rPr b="1" lang="en-US" sz="1800" spc="-1" strike="noStrike"><a:solidFill><a:srgbClr val="000000"/></a:solidFill><a:uFill><a:solidFill><a:srgbClr val="ffffff"/></a:solidFill></a:uFill><a:latin typeface="Gill Sans"/></a:rPr><a:t>ATLAS</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d9d9d9"/></a:solidFill></a:tcPr></a:tc><a:tc gridSpan="2"><a:txBody><a:bodyPr anchor="ctr"></a:bodyPr><a:p><a:pPr><a:lnSpc><a:spcPct val="100000"/></a:lnSpc></a:pPr><a:r><a:rPr b="1" lang="en-US" sz="1600" spc="-1" strike="noStrike"><a:solidFill><a:srgbClr val="376092"/></a:solidFill><a:uFill><a:solidFill><a:srgbClr val="ffffff"/></a:solidFill></a:uFill><a:latin typeface="Gill Sans"/></a:rPr><a:t>Straw tubes</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Pr><a:solidFill><a:srgbClr val="729fcf"/></a:solidFill></a:tcPr></a:tc><a:tc><a:txBody><a:bodyPr anchor="ctr"></a:bodyPr><a:p><a:pPr><a:lnSpc><a:spcPct val="100000"/></a:lnSpc></a:pPr><a:r><a:rPr b="1" lang="en-US" sz="1600" spc="-1" strike="noStrike"><a:solidFill><a:srgbClr val="77933c"/></a:solidFill><a:uFill><a:solidFill><a:srgbClr val="ffffff"/></a:solidFill></a:uFill><a:latin typeface="Gill Sans"/></a:rPr><a:t>Drift tubes</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a:txBody><a:bodyPr anchor="ctr"></a:bodyPr><a:p><a:pPr><a:lnSpc><a:spcPct val="100000"/></a:lnSpc></a:pPr><a:r><a:rPr b="1" lang="en-US" sz="1600" spc="-1" strike="noStrike"><a:solidFill><a:srgbClr val="e46c0a"/></a:solidFill><a:uFill><a:solidFill><a:srgbClr val="ffffff"/></a:solidFill></a:uFill><a:latin typeface="Gill Sans"/></a:rPr><a:t>RPC</a:t></a:r><a:endParaRPr lang="en-US" sz="1800" spc="-1" strike="noStrike"><a:solidFill><a:srgbClr val="000000"/></a:solidFill><a:uFill><a:solidFill><a:srgbClr val="ffffff"/></a:solidFill></a:uFill><a:latin typeface="Arial"/></a:endParaRPr></a:p><a:p><a:pPr><a:lnSpc><a:spcPct val="100000"/></a:lnSpc></a:pPr><a:r><a:rPr b="1" lang="en-US" sz="1600" spc="-1" strike="noStrike"><a:solidFill><a:srgbClr val="fac090"/></a:solidFill><a:uFill><a:solidFill><a:srgbClr val="ffffff"/></a:solidFill></a:uFill><a:latin typeface="Gill Sans"/></a:rPr><a:t>TGC</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r><a:tr h="607680"><a:tc><a:txBody><a:bodyPr anchor="ctr"></a:bodyPr><a:p><a:pPr><a:lnSpc><a:spcPct val="100000"/></a:lnSpc></a:pPr><a:r><a:rPr b="1" lang="en-US" sz="1800" spc="-1" strike="noStrike"><a:solidFill><a:srgbClr val="000000"/></a:solidFill><a:uFill><a:solidFill><a:srgbClr val="ffffff"/></a:solidFill></a:uFill><a:latin typeface="Gill Sans"/></a:rPr><a:t>CMS</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d9d9d9"/></a:solidFill></a:tcPr></a:tc><a:tc><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a:txBody><a:bodyPr anchor="ctr"></a:bodyPr><a:p><a:pPr><a:lnSpc><a:spcPct val="100000"/></a:lnSpc></a:pPr><a:r><a:rPr b="1" lang="en-US" sz="1600" spc="-1" strike="noStrike"><a:solidFill><a:srgbClr val="77933c"/></a:solidFill><a:uFill><a:solidFill><a:srgbClr val="ffffff"/></a:solidFill></a:uFill><a:latin typeface="Gill Sans"/></a:rPr><a:t>Drift tubes</a:t></a:r><a:endParaRPr lang="en-US" sz="1800" spc="-1" strike="noStrike"><a:solidFill><a:srgbClr val="000000"/></a:solidFill><a:uFill><a:solidFill><a:srgbClr val="ffffff"/></a:solidFill></a:uFill><a:latin typeface="Arial"/></a:endParaRPr></a:p><a:p><a:pPr><a:lnSpc><a:spcPct val="100000"/></a:lnSpc></a:pPr><a:r><a:rPr b="1" lang="en-US" sz="1600" spc="-1" strike="noStrike"><a:solidFill><a:srgbClr val="fac090"/></a:solidFill><a:uFill><a:solidFill><a:srgbClr val="ffffff"/></a:solidFill></a:uFill><a:latin typeface="Gill Sans"/></a:rPr><a:t>CSC</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a:txBody><a:bodyPr anchor="ctr"></a:bodyPr><a:p><a:pPr><a:lnSpc><a:spcPct val="100000"/></a:lnSpc></a:pPr><a:r><a:rPr b="1" lang="en-US" sz="1600" spc="-1" strike="noStrike"><a:solidFill><a:srgbClr val="e46c0a"/></a:solidFill><a:uFill><a:solidFill><a:srgbClr val="ffffff"/></a:solidFill></a:uFill><a:latin typeface="Gill Sans"/></a:rPr><a:t>RPC</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r><a:tr h="607680"><a:tc><a:txBody><a:bodyPr anchor="ctr"></a:bodyPr><a:p><a:pPr><a:lnSpc><a:spcPct val="100000"/></a:lnSpc></a:pPr><a:r><a:rPr b="1" lang="en-US" sz="1800" spc="-1" strike="noStrike"><a:solidFill><a:srgbClr val="000000"/></a:solidFill><a:uFill><a:solidFill><a:srgbClr val="ffffff"/></a:solidFill></a:uFill><a:latin typeface="Gill Sans"/></a:rPr><a:t>LHCb</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d9d9d9"/></a:solidFill></a:tcPr></a:tc><a:tc><a:txBody><a:bodyPr anchor="ctr"></a:bodyPr><a:p><a:pPr><a:lnSpc><a:spcPct val="100000"/></a:lnSpc></a:pPr><a:r><a:rPr b="1" lang="en-US" sz="1600" spc="-1" strike="noStrike"><a:solidFill><a:srgbClr val="376092"/></a:solidFill><a:uFill><a:solidFill><a:srgbClr val="ffffff"/></a:solidFill></a:uFill><a:latin typeface="Gill Sans"/></a:rPr><a:t>Straw tubes</a:t></a:r><a:endParaRPr lang="en-US" sz="1800" spc="-1" strike="noStrike"><a:solidFill><a:srgbClr val="000000"/></a:solidFill><a:uFill><a:solidFill><a:srgbClr val="ffffff"/></a:solidFill></a:uFill><a:latin typeface="Arial"/></a:endParaRPr></a:p><a:p><a:pPr><a:lnSpc><a:spcPct val="100000"/></a:lnSpc></a:pPr><a:r><a:rPr b="1" lang="en-US" sz="1600" spc="-1" strike="noStrike"><a:solidFill><a:srgbClr val="31859c"/></a:solidFill><a:uFill><a:solidFill><a:srgbClr val="ffffff"/></a:solidFill></a:uFill><a:latin typeface="Gill Sans"/></a:rPr><a:t>GEM</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a:txBody><a:bodyPr anchor="ctr"></a:bodyPr><a:p><a:pPr><a:lnSpc><a:spcPct val="100000"/></a:lnSpc></a:pPr><a:r><a:rPr b="1" lang="en-US" sz="1600" spc="-1" strike="noStrike"><a:solidFill><a:srgbClr val="b3a2c7"/></a:solidFill><a:uFill><a:solidFill><a:srgbClr val="ffffff"/></a:solidFill></a:uFill><a:latin typeface="Gill Sans"/></a:rPr><a:t>RICH</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 gridSpan="2"><a:txBody><a:bodyPr anchor="ctr"></a:bodyPr><a:p><a:pPr><a:lnSpc><a:spcPct val="100000"/></a:lnSpc></a:pPr><a:r><a:rPr b="1" lang="en-US" sz="1600" spc="-1" strike="noStrike"><a:solidFill><a:srgbClr val="77933c"/></a:solidFill><a:uFill><a:solidFill><a:srgbClr val="ffffff"/></a:solidFill></a:uFill><a:latin typeface="Gill Sans"/></a:rPr><a:t>MWPC</a:t></a:r><a:endParaRPr lang="en-US" sz="1800" spc="-1" strike="noStrike"><a:solidFill><a:srgbClr val="000000"/></a:solidFill><a:uFill><a:solidFill><a:srgbClr val="ffffff"/></a:solidFill></a:uFill><a:latin typeface="Arial"/></a:endParaRPr></a:p></a:txBody><a:tcPr marL="91440" marR="91440"><a:lnL w="6480"><a:solidFill><a:srgbClr val="000000"/></a:solidFill></a:lnL><a:lnR w="6480"><a:solidFill><a:srgbClr val="000000"/></a:solidFill></a:lnR><a:lnT w="6480"><a:solidFill><a:srgbClr val="000000"/></a:solidFill></a:lnT><a:lnB w="6480"><a:solidFill><a:srgbClr val="000000"/></a:solidFill></a:lnB><a:solidFill><a:srgbClr val="729fcf"/></a:solidFill></a:tcPr></a:tc><a:tcPr><a:solidFill><a:srgbClr val="729fcf"/></a:solidFill></a:tcPr></a:tc></a:tr></a:tbl></a:graphicData></a:graphic></p:graphicFrame><p:sp><p:nvSpPr><p:cNvPr id="1463" name="CustomShape 3"></p:cNvPr><p:cNvSpPr/><p:nvPr/></p:nvSpPr><p:spPr><a:xfrm><a:off x="988560" y="1315080"/><a:ext cx="3105720" cy="395280"/></a:xfrm><a:prstGeom prst="rect"><a:avLst></a:avLst></a:prstGeom><a:noFill/><a:ln><a:noFill/></a:ln></p:spPr><p:style><a:lnRef idx="0"/><a:fillRef idx="0"/><a:effectRef idx="0"/><a:fontRef idx="minor"/></p:style><p:txBody><a:bodyPr wrap="none" lIns="90000" rIns="90000" tIns="45000" bIns="45000"></a:bodyPr><a:p><a:pPr><a:lnSpc><a:spcPct val="100000"/></a:lnSpc></a:pPr><a:r><a:rPr lang="en-US" sz="2000" spc="-1" strike="noStrike"><a:solidFill><a:srgbClr val="000000"/></a:solidFill><a:uFill><a:solidFill><a:srgbClr val="ffffff"/></a:solidFill></a:uFill><a:latin typeface="Gill Sans Light"/><a:ea typeface="ＭＳ Ｐゴシック"/></a:rPr><a:t>High Accurate Trackers</a:t></a:r><a:endParaRPr lang="en-US" sz="1800" spc="-1" strike="noStrike"><a:solidFill><a:srgbClr val="000000"/></a:solidFill><a:uFill><a:solidFill><a:srgbClr val="ffffff"/></a:solidFill></a:uFill><a:latin typeface="Arial"/></a:endParaRPr></a:p></p:txBody></p:sp><p:sp><p:nvSpPr><p:cNvPr id="1464" name="CustomShape 4"></p:cNvPr><p:cNvSpPr/><p:nvPr/></p:nvSpPr><p:spPr><a:xfrm><a:off x="5429520" y="1315080"/><a:ext cx="3532320" cy="395280"/></a:xfrm><a:prstGeom prst="rect"><a:avLst></a:avLst></a:prstGeom><a:noFill/><a:ln><a:noFill/></a:ln></p:spPr><p:style><a:lnRef idx="0"/><a:fillRef idx="0"/><a:effectRef idx="0"/><a:fontRef idx="minor"/></p:style><p:txBody><a:bodyPr wrap="none" lIns="90000" rIns="90000" tIns="45000" bIns="45000"></a:bodyPr><a:p><a:pPr algn="ctr"><a:lnSpc><a:spcPct val="100000"/></a:lnSpc></a:pPr><a:r><a:rPr lang="en-US" sz="2000" spc="-1" strike="noStrike"><a:solidFill><a:srgbClr val="000000"/></a:solidFill><a:uFill><a:solidFill><a:srgbClr val="ffffff"/></a:solidFill></a:uFill><a:latin typeface="Gill Sans Light"/><a:ea typeface="ＭＳ Ｐゴシック"/></a:rPr><a:t>Large Area muon Systems</a:t></a:r><a:endParaRPr lang="en-US" sz="1800" spc="-1" strike="noStrike"><a:solidFill><a:srgbClr val="000000"/></a:solidFill><a:uFill><a:solidFill><a:srgbClr val="ffffff"/></a:solidFill></a:uFill><a:latin typeface="Arial"/></a:endParaRPr></a:p></p:txBody></p:sp><p:sp><p:nvSpPr><p:cNvPr id="1465" name="CustomShape 5"></p:cNvPr><p:cNvSpPr/><p:nvPr/></p:nvSpPr><p:spPr><a:xfrm rot="5400000"><a:off x="7086240" y="254520"/><a:ext cx="155880" cy="3168000"/></a:xfrm><a:prstGeom prst="leftBrace"><a:avLst><a:gd name="adj1" fmla="val 200000"/><a:gd name="adj2" fmla="val 50000"/></a:avLst></a:prstGeom><a:noFill/><a:ln w="9360"><a:solidFill><a:srgbClr val="b50c04"/></a:solidFill><a:round/></a:ln></p:spPr><p:style><a:lnRef idx="0"/><a:fillRef idx="0"/><a:effectRef idx="0"/><a:fontRef idx="minor"/></p:style></p:sp><p:sp><p:nvSpPr><p:cNvPr id="1466" name="CustomShape 6"></p:cNvPr><p:cNvSpPr/><p:nvPr/></p:nvSpPr><p:spPr><a:xfrm rot="5400000"><a:off x="2374200" y="1032480"/><a:ext cx="204480" cy="1599120"/></a:xfrm><a:prstGeom prst="leftBrace"><a:avLst><a:gd name="adj1" fmla="val 104167"/><a:gd name="adj2" fmla="val 49206"/></a:avLst></a:prstGeom><a:noFill/><a:ln w="9360"><a:solidFill><a:srgbClr val="b50c04"/></a:solidFill><a:round/></a:ln></p:spPr><p:style><a:lnRef idx="0"/><a:fillRef idx="0"/><a:effectRef idx="0"/><a:fontRef idx="minor"/></p:style></p:sp><p:graphicFrame><p:nvGraphicFramePr><p:cNvPr id="1467" name="Table 7"/><p:cNvGraphicFramePr/><p:nvPr/></p:nvGraphicFramePr><p:xfrm><a:off x="8737560" y="2235240"/><a:ext cx="208080" cy="4000320"/></p:xfrm><a:graphic><a:graphicData uri="http://schemas.openxmlformats.org/drawingml/2006/table"><a:tbl><a:tblPr/><a:tblGrid><a:gridCol w="218880"/></a:tblGrid><a:tr h="4000320"><a:tc><a:tcPr marL="91440" marR="91440"><a:lnL w="6480"><a:solidFill><a:srgbClr val="ffffff"/></a:solidFill></a:lnL><a:lnR w="6480"><a:solidFill><a:srgbClr val="ffffff"/></a:solidFill></a:lnR><a:lnT w="6480"><a:solidFill><a:srgbClr val="ffffff"/></a:solidFill></a:lnT><a:lnB w="6480"><a:solidFill><a:srgbClr val="ffffff"/></a:solidFill></a:lnB><a:solidFill><a:srgbClr val="e9ecf3"/></a:solidFill></a:tcPr></a:tc></a:tr></a:tbl></a:graphicData></a:graphic></p:graphicFrame></p:spTree></p:cSld></p:sld>
</file>

<file path=ppt/slides/slide6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68"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Gas Detectors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469" name="TextShape 2"/>
          <p:cNvSpPr txBox="1"/>
          <p:nvPr/>
        </p:nvSpPr>
        <p:spPr>
          <a:xfrm>
            <a:off x="457200" y="1600200"/>
            <a:ext cx="4042440" cy="4525560"/>
          </a:xfrm>
          <a:prstGeom prst="rect">
            <a:avLst/>
          </a:prstGeom>
          <a:noFill/>
          <a:ln>
            <a:noFill/>
          </a:ln>
        </p:spPr>
        <p:txBody>
          <a:bodyPr/>
          <a:p>
            <a:pPr lvl="1" marL="533520" indent="-342720">
              <a:lnSpc>
                <a:spcPct val="100000"/>
              </a:lnSpc>
              <a:buClr>
                <a:srgbClr val="d99694"/>
              </a:buClr>
              <a:buFont typeface="Wingdings" charset="2"/>
              <a:buChar char=""/>
            </a:pPr>
            <a:r>
              <a:rPr lang="en-US" sz="2800" spc="-1" strike="noStrike">
                <a:solidFill>
                  <a:srgbClr val="000000"/>
                </a:solidFill>
                <a:uFill>
                  <a:solidFill>
                    <a:srgbClr val="ffffff"/>
                  </a:solidFill>
                </a:uFill>
                <a:latin typeface="Gill Sans"/>
              </a:rPr>
              <a:t>Good spatial resolution</a:t>
            </a:r>
            <a:endParaRPr lang="en-US" sz="2400" spc="-1" strike="noStrike">
              <a:solidFill>
                <a:srgbClr val="000000"/>
              </a:solidFill>
              <a:uFill>
                <a:solidFill>
                  <a:srgbClr val="ffffff"/>
                </a:solidFill>
              </a:uFill>
              <a:latin typeface="Gill Sans"/>
            </a:endParaRPr>
          </a:p>
          <a:p>
            <a:pPr lvl="1" marL="533520" indent="-342720">
              <a:lnSpc>
                <a:spcPct val="100000"/>
              </a:lnSpc>
              <a:buClr>
                <a:srgbClr val="d99694"/>
              </a:buClr>
              <a:buFont typeface="Wingdings" charset="2"/>
              <a:buChar char=""/>
            </a:pPr>
            <a:r>
              <a:rPr lang="en-US" sz="2800" spc="-1" strike="noStrike">
                <a:solidFill>
                  <a:srgbClr val="000000"/>
                </a:solidFill>
                <a:uFill>
                  <a:solidFill>
                    <a:srgbClr val="ffffff"/>
                  </a:solidFill>
                </a:uFill>
                <a:latin typeface="Gill Sans"/>
              </a:rPr>
              <a:t>Good dE/dx</a:t>
            </a:r>
            <a:endParaRPr lang="en-US" sz="2400" spc="-1" strike="noStrike">
              <a:solidFill>
                <a:srgbClr val="000000"/>
              </a:solidFill>
              <a:uFill>
                <a:solidFill>
                  <a:srgbClr val="ffffff"/>
                </a:solidFill>
              </a:uFill>
              <a:latin typeface="Gill Sans"/>
            </a:endParaRPr>
          </a:p>
          <a:p>
            <a:pPr lvl="1" marL="533520" indent="-342720">
              <a:lnSpc>
                <a:spcPct val="100000"/>
              </a:lnSpc>
              <a:buClr>
                <a:srgbClr val="d99694"/>
              </a:buClr>
              <a:buFont typeface="Wingdings" charset="2"/>
              <a:buChar char=""/>
            </a:pPr>
            <a:r>
              <a:rPr lang="en-US" sz="2800" spc="-1" strike="noStrike">
                <a:solidFill>
                  <a:srgbClr val="000000"/>
                </a:solidFill>
                <a:uFill>
                  <a:solidFill>
                    <a:srgbClr val="ffffff"/>
                  </a:solidFill>
                </a:uFill>
                <a:latin typeface="Gill Sans"/>
              </a:rPr>
              <a:t>Good Rate capability</a:t>
            </a:r>
            <a:endParaRPr lang="en-US" sz="2400" spc="-1" strike="noStrike">
              <a:solidFill>
                <a:srgbClr val="000000"/>
              </a:solidFill>
              <a:uFill>
                <a:solidFill>
                  <a:srgbClr val="ffffff"/>
                </a:solidFill>
              </a:uFill>
              <a:latin typeface="Gill Sans"/>
            </a:endParaRPr>
          </a:p>
          <a:p>
            <a:pPr lvl="1" marL="533520" indent="-342720">
              <a:lnSpc>
                <a:spcPct val="100000"/>
              </a:lnSpc>
              <a:buClr>
                <a:srgbClr val="d99694"/>
              </a:buClr>
              <a:buFont typeface="Wingdings" charset="2"/>
              <a:buChar char=""/>
            </a:pPr>
            <a:r>
              <a:rPr lang="en-US" sz="2800" spc="-1" strike="noStrike">
                <a:solidFill>
                  <a:srgbClr val="000000"/>
                </a:solidFill>
                <a:uFill>
                  <a:solidFill>
                    <a:srgbClr val="ffffff"/>
                  </a:solidFill>
                </a:uFill>
                <a:latin typeface="Gill Sans"/>
              </a:rPr>
              <a:t>Fast &amp; Large Signals </a:t>
            </a:r>
            <a:endParaRPr lang="en-US" sz="2400" spc="-1" strike="noStrike">
              <a:solidFill>
                <a:srgbClr val="000000"/>
              </a:solidFill>
              <a:uFill>
                <a:solidFill>
                  <a:srgbClr val="ffffff"/>
                </a:solidFill>
              </a:uFill>
              <a:latin typeface="Gill Sans"/>
            </a:endParaRPr>
          </a:p>
          <a:p>
            <a:pPr lvl="1" marL="533520" indent="-342720">
              <a:lnSpc>
                <a:spcPct val="100000"/>
              </a:lnSpc>
              <a:buClr>
                <a:srgbClr val="d99694"/>
              </a:buClr>
              <a:buFont typeface="Wingdings" charset="2"/>
              <a:buChar char=""/>
            </a:pPr>
            <a:r>
              <a:rPr lang="en-US" sz="2800" spc="-1" strike="noStrike">
                <a:solidFill>
                  <a:srgbClr val="000000"/>
                </a:solidFill>
                <a:uFill>
                  <a:solidFill>
                    <a:srgbClr val="ffffff"/>
                  </a:solidFill>
                </a:uFill>
                <a:latin typeface="Gill Sans"/>
              </a:rPr>
              <a:t>Low radiation length</a:t>
            </a:r>
            <a:endParaRPr lang="en-US" sz="2400" spc="-1" strike="noStrike">
              <a:solidFill>
                <a:srgbClr val="000000"/>
              </a:solidFill>
              <a:uFill>
                <a:solidFill>
                  <a:srgbClr val="ffffff"/>
                </a:solidFill>
              </a:uFill>
              <a:latin typeface="Gill Sans"/>
            </a:endParaRPr>
          </a:p>
          <a:p>
            <a:pPr lvl="1" marL="533520" indent="-342720">
              <a:lnSpc>
                <a:spcPct val="100000"/>
              </a:lnSpc>
              <a:buClr>
                <a:srgbClr val="d99694"/>
              </a:buClr>
              <a:buFont typeface="Wingdings" charset="2"/>
              <a:buChar char=""/>
            </a:pPr>
            <a:r>
              <a:rPr lang="en-US" sz="2800" spc="-1" strike="noStrike">
                <a:solidFill>
                  <a:srgbClr val="000000"/>
                </a:solidFill>
                <a:uFill>
                  <a:solidFill>
                    <a:srgbClr val="ffffff"/>
                  </a:solidFill>
                </a:uFill>
                <a:latin typeface="Gill Sans"/>
              </a:rPr>
              <a:t>Large area coverage</a:t>
            </a:r>
            <a:endParaRPr lang="en-US" sz="2400" spc="-1" strike="noStrike">
              <a:solidFill>
                <a:srgbClr val="000000"/>
              </a:solidFill>
              <a:uFill>
                <a:solidFill>
                  <a:srgbClr val="ffffff"/>
                </a:solidFill>
              </a:uFill>
              <a:latin typeface="Gill Sans"/>
            </a:endParaRPr>
          </a:p>
          <a:p>
            <a:pPr lvl="1" marL="533520" indent="-342720">
              <a:lnSpc>
                <a:spcPct val="100000"/>
              </a:lnSpc>
              <a:buClr>
                <a:srgbClr val="d99694"/>
              </a:buClr>
              <a:buFont typeface="Wingdings" charset="2"/>
              <a:buChar char=""/>
            </a:pPr>
            <a:r>
              <a:rPr lang="en-US" sz="2800" spc="-1" strike="noStrike">
                <a:solidFill>
                  <a:srgbClr val="000000"/>
                </a:solidFill>
                <a:uFill>
                  <a:solidFill>
                    <a:srgbClr val="ffffff"/>
                  </a:solidFill>
                </a:uFill>
                <a:latin typeface="Gill Sans"/>
              </a:rPr>
              <a:t>Multiple configurations, flexible geometry</a:t>
            </a:r>
            <a:endParaRPr lang="en-US" sz="2400" spc="-1" strike="noStrike">
              <a:solidFill>
                <a:srgbClr val="000000"/>
              </a:solidFill>
              <a:uFill>
                <a:solidFill>
                  <a:srgbClr val="ffffff"/>
                </a:solidFill>
              </a:uFill>
              <a:latin typeface="Gill Sans"/>
            </a:endParaRPr>
          </a:p>
        </p:txBody>
      </p:sp>
      <p:sp>
        <p:nvSpPr>
          <p:cNvPr id="1470"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471"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472" name="TextShape 5"/>
          <p:cNvSpPr txBox="1"/>
          <p:nvPr/>
        </p:nvSpPr>
        <p:spPr>
          <a:xfrm>
            <a:off x="6553080" y="6520320"/>
            <a:ext cx="2133360" cy="364680"/>
          </a:xfrm>
          <a:prstGeom prst="rect">
            <a:avLst/>
          </a:prstGeom>
          <a:noFill/>
          <a:ln>
            <a:noFill/>
          </a:ln>
        </p:spPr>
        <p:txBody>
          <a:bodyPr anchor="ctr"/>
          <a:p>
            <a:pPr algn="r">
              <a:lnSpc>
                <a:spcPct val="100000"/>
              </a:lnSpc>
            </a:pPr>
            <a:fld id="{A351A4DC-4416-4475-971F-4B126C9ABA89}"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473" name="CustomShape 6"/>
          <p:cNvSpPr/>
          <p:nvPr/>
        </p:nvSpPr>
        <p:spPr>
          <a:xfrm>
            <a:off x="4834800" y="1603800"/>
            <a:ext cx="3851640" cy="5728680"/>
          </a:xfrm>
          <a:prstGeom prst="rect">
            <a:avLst/>
          </a:prstGeom>
          <a:noFill/>
          <a:ln>
            <a:noFill/>
          </a:ln>
        </p:spPr>
        <p:style>
          <a:lnRef idx="0"/>
          <a:fillRef idx="0"/>
          <a:effectRef idx="0"/>
          <a:fontRef idx="minor"/>
        </p:style>
        <p:txBody>
          <a:bodyPr lIns="90000" rIns="90000" tIns="45000" bIns="45000"/>
          <a:p>
            <a:pPr algn="ctr">
              <a:lnSpc>
                <a:spcPct val="100000"/>
              </a:lnSpc>
            </a:pPr>
            <a:r>
              <a:rPr b="1" i="1" lang="en-US" sz="1800" spc="-1" strike="noStrike">
                <a:solidFill>
                  <a:srgbClr val="800000"/>
                </a:solidFill>
                <a:uFill>
                  <a:solidFill>
                    <a:srgbClr val="ffffff"/>
                  </a:solidFill>
                </a:uFill>
                <a:latin typeface="Gill Sans MT"/>
              </a:rPr>
              <a:t>Gas VS Silicon</a:t>
            </a:r>
            <a:endParaRPr lang="en-US" sz="1800" spc="-1" strike="noStrike">
              <a:solidFill>
                <a:srgbClr val="000000"/>
              </a:solidFill>
              <a:uFill>
                <a:solidFill>
                  <a:srgbClr val="ffffff"/>
                </a:solidFill>
              </a:uFill>
              <a:latin typeface="Arial"/>
            </a:endParaRPr>
          </a:p>
          <a:p>
            <a:pPr>
              <a:lnSpc>
                <a:spcPct val="100000"/>
              </a:lnSpc>
            </a:pPr>
            <a:r>
              <a:rPr i="1" lang="en-US" sz="1800" spc="-1" strike="noStrike">
                <a:solidFill>
                  <a:srgbClr val="800000"/>
                </a:solidFill>
                <a:uFill>
                  <a:solidFill>
                    <a:srgbClr val="ffffff"/>
                  </a:solidFill>
                </a:uFill>
                <a:latin typeface="Gill Sans MT"/>
              </a:rPr>
              <a:t>Semiconductor detectors perform better very close to the interaction region, where a precision of a few microns is required and the radiation is extremely high.</a:t>
            </a:r>
            <a:endParaRPr lang="en-US" sz="1800" spc="-1" strike="noStrike">
              <a:solidFill>
                <a:srgbClr val="000000"/>
              </a:solidFill>
              <a:uFill>
                <a:solidFill>
                  <a:srgbClr val="ffffff"/>
                </a:solidFill>
              </a:uFill>
              <a:latin typeface="Arial"/>
            </a:endParaRPr>
          </a:p>
          <a:p>
            <a:pPr>
              <a:lnSpc>
                <a:spcPct val="100000"/>
              </a:lnSpc>
            </a:pPr>
            <a:r>
              <a:rPr i="1" lang="en-US" sz="1800" spc="-1" strike="noStrike">
                <a:solidFill>
                  <a:srgbClr val="800000"/>
                </a:solidFill>
                <a:uFill>
                  <a:solidFill>
                    <a:srgbClr val="ffffff"/>
                  </a:solidFill>
                </a:uFill>
                <a:latin typeface="Gill Sans MT"/>
              </a:rPr>
              <a:t>At large radius where large areas have to be covered, e.g. the muon chambers, it is unrealistic to use anything other than gas detectors.</a:t>
            </a:r>
            <a:endParaRPr lang="en-US" sz="1800" spc="-1" strike="noStrike">
              <a:solidFill>
                <a:srgbClr val="000000"/>
              </a:solidFill>
              <a:uFill>
                <a:solidFill>
                  <a:srgbClr val="ffffff"/>
                </a:solidFill>
              </a:uFill>
              <a:latin typeface="Arial"/>
            </a:endParaRPr>
          </a:p>
          <a:p>
            <a:pPr>
              <a:lnSpc>
                <a:spcPct val="100000"/>
              </a:lnSpc>
            </a:pPr>
            <a:r>
              <a:rPr i="1" lang="en-US" sz="1800" spc="-1" strike="noStrike">
                <a:solidFill>
                  <a:srgbClr val="800000"/>
                </a:solidFill>
                <a:uFill>
                  <a:solidFill>
                    <a:srgbClr val="ffffff"/>
                  </a:solidFill>
                </a:uFill>
                <a:latin typeface="Gill Sans MT"/>
              </a:rPr>
              <a:t>In the intermediate region between about 20 cm and 2 m radius silicon and micropattern gas detectors meet as rivals, as both fulfill all the necessary requirements concerning precision, rate capability and radiation hardness.</a:t>
            </a:r>
            <a:endParaRPr lang="en-US" sz="1800" spc="-1" strike="noStrike">
              <a:solidFill>
                <a:srgbClr val="000000"/>
              </a:solidFill>
              <a:uFill>
                <a:solidFill>
                  <a:srgbClr val="ffffff"/>
                </a:solidFill>
              </a:uFill>
              <a:latin typeface="Arial"/>
            </a:endParaRPr>
          </a:p>
        </p:txBody>
      </p:sp>
    </p:spTree>
  </p:cSld>
</p:sld>
</file>

<file path=ppt/slides/slide6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4"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000000"/>
                </a:solidFill>
                <a:uFill>
                  <a:solidFill>
                    <a:srgbClr val="ffffff"/>
                  </a:solidFill>
                </a:uFill>
                <a:latin typeface="Gill Sans"/>
              </a:rPr>
              <a:t>Recap</a:t>
            </a:r>
            <a:endParaRPr lang="en-US" sz="1800" spc="-1" strike="noStrike">
              <a:solidFill>
                <a:srgbClr val="000000"/>
              </a:solidFill>
              <a:uFill>
                <a:solidFill>
                  <a:srgbClr val="ffffff"/>
                </a:solidFill>
              </a:uFill>
              <a:latin typeface="Calibri"/>
            </a:endParaRPr>
          </a:p>
        </p:txBody>
      </p:sp>
      <p:sp>
        <p:nvSpPr>
          <p:cNvPr id="1475" name="TextShape 2"/>
          <p:cNvSpPr txBox="1"/>
          <p:nvPr/>
        </p:nvSpPr>
        <p:spPr>
          <a:xfrm>
            <a:off x="457200" y="1600200"/>
            <a:ext cx="8229240" cy="4525560"/>
          </a:xfrm>
          <a:prstGeom prst="rect">
            <a:avLst/>
          </a:prstGeom>
          <a:noFill/>
          <a:ln>
            <a:noFill/>
          </a:ln>
        </p:spPr>
        <p:txBody>
          <a:bodyPr/>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Challenges of detectors @ LHC</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Basics of interactions of particles with matter</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Detector technologies</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3200" spc="-1" strike="noStrike">
                <a:solidFill>
                  <a:srgbClr val="000000"/>
                </a:solidFill>
                <a:uFill>
                  <a:solidFill>
                    <a:srgbClr val="ffffff"/>
                  </a:solidFill>
                </a:uFill>
                <a:latin typeface="Gill Sans"/>
              </a:rPr>
              <a:t>Detector layers/functions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800" spc="-1" strike="noStrike">
                <a:solidFill>
                  <a:srgbClr val="000000"/>
                </a:solidFill>
                <a:uFill>
                  <a:solidFill>
                    <a:srgbClr val="ffffff"/>
                  </a:solidFill>
                </a:uFill>
                <a:latin typeface="Gill Sans"/>
              </a:rPr>
              <a:t>Tracking</a:t>
            </a:r>
            <a:endParaRPr lang="en-US" sz="24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400" spc="-1" strike="noStrike">
                <a:solidFill>
                  <a:srgbClr val="000000"/>
                </a:solidFill>
                <a:uFill>
                  <a:solidFill>
                    <a:srgbClr val="ffffff"/>
                  </a:solidFill>
                </a:uFill>
                <a:latin typeface="Gill Sans"/>
              </a:rPr>
              <a:t>Gas detectors</a:t>
            </a:r>
            <a:endParaRPr lang="en-US" sz="20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2400" spc="-1" strike="noStrike">
                <a:solidFill>
                  <a:srgbClr val="000000"/>
                </a:solidFill>
                <a:uFill>
                  <a:solidFill>
                    <a:srgbClr val="ffffff"/>
                  </a:solidFill>
                </a:uFill>
                <a:latin typeface="Gill Sans"/>
              </a:rPr>
              <a:t>New Gas detectors: improved timing, rate capability and spatial resolution</a:t>
            </a:r>
            <a:endParaRPr lang="en-US" sz="2000" spc="-1" strike="noStrike">
              <a:solidFill>
                <a:srgbClr val="000000"/>
              </a:solidFill>
              <a:uFill>
                <a:solidFill>
                  <a:srgbClr val="ffffff"/>
                </a:solidFill>
              </a:uFill>
              <a:latin typeface="Gill Sans"/>
            </a:endParaRPr>
          </a:p>
          <a:p>
            <a:pPr lvl="3" marL="1600200" indent="-22824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Future detectors for large area coverage: MPGD for LHC muon systems (tracking and triggering)</a:t>
            </a:r>
            <a:endParaRPr lang="en-US" sz="2000" spc="-1" strike="noStrike">
              <a:solidFill>
                <a:srgbClr val="000000"/>
              </a:solidFill>
              <a:uFill>
                <a:solidFill>
                  <a:srgbClr val="ffffff"/>
                </a:solidFill>
              </a:uFill>
              <a:latin typeface="Gill Sans"/>
            </a:endParaRPr>
          </a:p>
        </p:txBody>
      </p:sp>
      <p:sp>
        <p:nvSpPr>
          <p:cNvPr id="1476"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477"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478" name="TextShape 5"/>
          <p:cNvSpPr txBox="1"/>
          <p:nvPr/>
        </p:nvSpPr>
        <p:spPr>
          <a:xfrm>
            <a:off x="6553080" y="6520320"/>
            <a:ext cx="2133360" cy="364680"/>
          </a:xfrm>
          <a:prstGeom prst="rect">
            <a:avLst/>
          </a:prstGeom>
          <a:noFill/>
          <a:ln>
            <a:noFill/>
          </a:ln>
        </p:spPr>
        <p:txBody>
          <a:bodyPr anchor="ctr"/>
          <a:p>
            <a:pPr algn="r">
              <a:lnSpc>
                <a:spcPct val="100000"/>
              </a:lnSpc>
            </a:pPr>
            <a:fld id="{1B2D0AC6-78E8-48A0-80CC-E21C1FAD4F9C}"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6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9" name="TextShape 1"/>
          <p:cNvSpPr txBox="1"/>
          <p:nvPr/>
        </p:nvSpPr>
        <p:spPr>
          <a:xfrm>
            <a:off x="179640" y="44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ATLAS Tracker</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480"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1481" name="Picture 9" descr=""/>
          <p:cNvPicPr/>
          <p:nvPr/>
        </p:nvPicPr>
        <p:blipFill>
          <a:blip r:embed="rId1"/>
          <a:stretch/>
        </p:blipFill>
        <p:spPr>
          <a:xfrm>
            <a:off x="2980080" y="1196640"/>
            <a:ext cx="5471640" cy="5218920"/>
          </a:xfrm>
          <a:prstGeom prst="rect">
            <a:avLst/>
          </a:prstGeom>
          <a:ln>
            <a:noFill/>
          </a:ln>
        </p:spPr>
      </p:pic>
      <p:sp>
        <p:nvSpPr>
          <p:cNvPr id="1482" name="CustomShape 3"/>
          <p:cNvSpPr/>
          <p:nvPr/>
        </p:nvSpPr>
        <p:spPr>
          <a:xfrm>
            <a:off x="179640" y="2127960"/>
            <a:ext cx="2800440" cy="1065240"/>
          </a:xfrm>
          <a:prstGeom prst="rect">
            <a:avLst/>
          </a:prstGeom>
          <a:solidFill>
            <a:srgbClr val="ffffff"/>
          </a:solidFill>
          <a:ln>
            <a:noFill/>
          </a:ln>
        </p:spPr>
        <p:style>
          <a:lnRef idx="0"/>
          <a:fillRef idx="0"/>
          <a:effectRef idx="0"/>
          <a:fontRef idx="minor"/>
        </p:style>
        <p:txBody>
          <a:bodyPr/>
          <a:p>
            <a:pPr algn="r">
              <a:lnSpc>
                <a:spcPct val="100000"/>
              </a:lnSpc>
            </a:pPr>
            <a:r>
              <a:rPr b="1" lang="en-US" sz="1600" spc="-1" strike="noStrike">
                <a:solidFill>
                  <a:srgbClr val="e2d17f"/>
                </a:solidFill>
                <a:uFill>
                  <a:solidFill>
                    <a:srgbClr val="ffffff"/>
                  </a:solidFill>
                </a:uFill>
                <a:latin typeface="Gill Sans"/>
              </a:rPr>
              <a:t>TRT (Straws-Gas)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350 kchannels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36 track points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 </a:t>
            </a:r>
            <a:r>
              <a:rPr lang="en-US" sz="1600" spc="-1" strike="noStrike">
                <a:solidFill>
                  <a:srgbClr val="000000"/>
                </a:solidFill>
                <a:uFill>
                  <a:solidFill>
                    <a:srgbClr val="ffffff"/>
                  </a:solidFill>
                </a:uFill>
                <a:latin typeface="Gill Sans"/>
              </a:rPr>
              <a:t>~130 </a:t>
            </a:r>
            <a:r>
              <a:rPr lang="en-US" sz="1600" spc="-1" strike="noStrike">
                <a:solidFill>
                  <a:srgbClr val="000000"/>
                </a:solidFill>
                <a:uFill>
                  <a:solidFill>
                    <a:srgbClr val="ffffff"/>
                  </a:solidFill>
                </a:uFill>
                <a:latin typeface="Symbol"/>
              </a:rPr>
              <a:t>m</a:t>
            </a:r>
            <a:r>
              <a:rPr lang="en-US" sz="1600" spc="-1" strike="noStrike">
                <a:solidFill>
                  <a:srgbClr val="000000"/>
                </a:solidFill>
                <a:uFill>
                  <a:solidFill>
                    <a:srgbClr val="ffffff"/>
                  </a:solidFill>
                </a:uFill>
                <a:latin typeface="Gill Sans"/>
              </a:rPr>
              <a:t>m</a:t>
            </a:r>
            <a:endParaRPr lang="en-US" sz="1800" spc="-1" strike="noStrike">
              <a:solidFill>
                <a:srgbClr val="000000"/>
              </a:solidFill>
              <a:uFill>
                <a:solidFill>
                  <a:srgbClr val="ffffff"/>
                </a:solidFill>
              </a:uFill>
              <a:latin typeface="Arial"/>
            </a:endParaRPr>
          </a:p>
        </p:txBody>
      </p:sp>
      <p:sp>
        <p:nvSpPr>
          <p:cNvPr id="1483" name="CustomShape 4"/>
          <p:cNvSpPr/>
          <p:nvPr/>
        </p:nvSpPr>
        <p:spPr>
          <a:xfrm>
            <a:off x="179640" y="5139360"/>
            <a:ext cx="2800440" cy="1065240"/>
          </a:xfrm>
          <a:prstGeom prst="rect">
            <a:avLst/>
          </a:prstGeom>
          <a:solidFill>
            <a:srgbClr val="ffffff"/>
          </a:solidFill>
          <a:ln>
            <a:solidFill>
              <a:srgbClr val="ffffff"/>
            </a:solidFill>
          </a:ln>
        </p:spPr>
        <p:style>
          <a:lnRef idx="0"/>
          <a:fillRef idx="0"/>
          <a:effectRef idx="0"/>
          <a:fontRef idx="minor"/>
        </p:style>
        <p:txBody>
          <a:bodyPr/>
          <a:p>
            <a:pPr algn="r">
              <a:lnSpc>
                <a:spcPct val="100000"/>
              </a:lnSpc>
            </a:pPr>
            <a:r>
              <a:rPr b="1" lang="en-US" sz="1600" spc="-1" strike="noStrike">
                <a:solidFill>
                  <a:srgbClr val="ace46e"/>
                </a:solidFill>
                <a:uFill>
                  <a:solidFill>
                    <a:srgbClr val="ffffff"/>
                  </a:solidFill>
                </a:uFill>
                <a:latin typeface="Gill Sans"/>
              </a:rPr>
              <a:t>Pixel (Silicon pixels)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80 Mchannels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3 track points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 </a:t>
            </a:r>
            <a:r>
              <a:rPr lang="en-US" sz="1600" spc="-1" strike="noStrike">
                <a:solidFill>
                  <a:srgbClr val="000000"/>
                </a:solidFill>
                <a:uFill>
                  <a:solidFill>
                    <a:srgbClr val="ffffff"/>
                  </a:solidFill>
                </a:uFill>
                <a:latin typeface="Gill Sans"/>
              </a:rPr>
              <a:t>~10 </a:t>
            </a:r>
            <a:r>
              <a:rPr lang="en-US" sz="1600" spc="-1" strike="noStrike">
                <a:solidFill>
                  <a:srgbClr val="000000"/>
                </a:solidFill>
                <a:uFill>
                  <a:solidFill>
                    <a:srgbClr val="ffffff"/>
                  </a:solidFill>
                </a:uFill>
                <a:latin typeface="Symbol"/>
              </a:rPr>
              <a:t>m</a:t>
            </a:r>
            <a:r>
              <a:rPr lang="en-US" sz="1600" spc="-1" strike="noStrike">
                <a:solidFill>
                  <a:srgbClr val="000000"/>
                </a:solidFill>
                <a:uFill>
                  <a:solidFill>
                    <a:srgbClr val="ffffff"/>
                  </a:solidFill>
                </a:uFill>
                <a:latin typeface="Gill Sans"/>
              </a:rPr>
              <a:t>m</a:t>
            </a:r>
            <a:endParaRPr lang="en-US" sz="1800" spc="-1" strike="noStrike">
              <a:solidFill>
                <a:srgbClr val="000000"/>
              </a:solidFill>
              <a:uFill>
                <a:solidFill>
                  <a:srgbClr val="ffffff"/>
                </a:solidFill>
              </a:uFill>
              <a:latin typeface="Arial"/>
            </a:endParaRPr>
          </a:p>
        </p:txBody>
      </p:sp>
      <p:sp>
        <p:nvSpPr>
          <p:cNvPr id="1484" name="CustomShape 5"/>
          <p:cNvSpPr/>
          <p:nvPr/>
        </p:nvSpPr>
        <p:spPr>
          <a:xfrm>
            <a:off x="179640" y="3568320"/>
            <a:ext cx="2800440" cy="1065240"/>
          </a:xfrm>
          <a:prstGeom prst="rect">
            <a:avLst/>
          </a:prstGeom>
          <a:solidFill>
            <a:srgbClr val="ffffff"/>
          </a:solidFill>
          <a:ln>
            <a:solidFill>
              <a:srgbClr val="ffffff"/>
            </a:solidFill>
          </a:ln>
        </p:spPr>
        <p:style>
          <a:lnRef idx="0"/>
          <a:fillRef idx="0"/>
          <a:effectRef idx="0"/>
          <a:fontRef idx="minor"/>
        </p:style>
        <p:txBody>
          <a:bodyPr/>
          <a:p>
            <a:pPr algn="r">
              <a:lnSpc>
                <a:spcPct val="100000"/>
              </a:lnSpc>
            </a:pPr>
            <a:r>
              <a:rPr b="1" lang="en-US" sz="1600" spc="-1" strike="noStrike">
                <a:solidFill>
                  <a:srgbClr val="b0a2ff"/>
                </a:solidFill>
                <a:uFill>
                  <a:solidFill>
                    <a:srgbClr val="ffffff"/>
                  </a:solidFill>
                </a:uFill>
                <a:latin typeface="Gill Sans"/>
              </a:rPr>
              <a:t>SCT (Silicon strips)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6.2 Mchannels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4 track points</a:t>
            </a:r>
            <a:endParaRPr lang="en-US" sz="1800" spc="-1" strike="noStrike">
              <a:solidFill>
                <a:srgbClr val="000000"/>
              </a:solidFill>
              <a:uFill>
                <a:solidFill>
                  <a:srgbClr val="ffffff"/>
                </a:solidFill>
              </a:uFill>
              <a:latin typeface="Arial"/>
            </a:endParaRPr>
          </a:p>
          <a:p>
            <a:pPr algn="r">
              <a:lnSpc>
                <a:spcPct val="100000"/>
              </a:lnSpc>
            </a:pPr>
            <a:r>
              <a:rPr lang="en-US" sz="1600" spc="-1" strike="noStrike">
                <a:solidFill>
                  <a:srgbClr val="000000"/>
                </a:solidFill>
                <a:uFill>
                  <a:solidFill>
                    <a:srgbClr val="ffffff"/>
                  </a:solidFill>
                </a:uFill>
                <a:latin typeface="Gill Sans"/>
              </a:rPr>
              <a:t>? </a:t>
            </a:r>
            <a:r>
              <a:rPr lang="en-US" sz="1600" spc="-1" strike="noStrike">
                <a:solidFill>
                  <a:srgbClr val="000000"/>
                </a:solidFill>
                <a:uFill>
                  <a:solidFill>
                    <a:srgbClr val="ffffff"/>
                  </a:solidFill>
                </a:uFill>
                <a:latin typeface="Gill Sans"/>
              </a:rPr>
              <a:t>~16 </a:t>
            </a:r>
            <a:r>
              <a:rPr lang="en-US" sz="1600" spc="-1" strike="noStrike">
                <a:solidFill>
                  <a:srgbClr val="000000"/>
                </a:solidFill>
                <a:uFill>
                  <a:solidFill>
                    <a:srgbClr val="ffffff"/>
                  </a:solidFill>
                </a:uFill>
                <a:latin typeface="Symbol"/>
              </a:rPr>
              <a:t>m</a:t>
            </a:r>
            <a:r>
              <a:rPr lang="en-US" sz="1600" spc="-1" strike="noStrike">
                <a:solidFill>
                  <a:srgbClr val="000000"/>
                </a:solidFill>
                <a:uFill>
                  <a:solidFill>
                    <a:srgbClr val="ffffff"/>
                  </a:solidFill>
                </a:uFill>
                <a:latin typeface="Gill Sans"/>
              </a:rPr>
              <a:t>m</a:t>
            </a:r>
            <a:endParaRPr lang="en-US" sz="1800" spc="-1" strike="noStrike">
              <a:solidFill>
                <a:srgbClr val="000000"/>
              </a:solidFill>
              <a:uFill>
                <a:solidFill>
                  <a:srgbClr val="ffffff"/>
                </a:solidFill>
              </a:uFill>
              <a:latin typeface="Arial"/>
            </a:endParaRPr>
          </a:p>
        </p:txBody>
      </p:sp>
      <p:sp>
        <p:nvSpPr>
          <p:cNvPr id="1485" name="TextShape 6"/>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486" name="TextShape 7"/>
          <p:cNvSpPr txBox="1"/>
          <p:nvPr/>
        </p:nvSpPr>
        <p:spPr>
          <a:xfrm>
            <a:off x="6553080" y="6520320"/>
            <a:ext cx="2133360" cy="364680"/>
          </a:xfrm>
          <a:prstGeom prst="rect">
            <a:avLst/>
          </a:prstGeom>
          <a:noFill/>
          <a:ln>
            <a:noFill/>
          </a:ln>
        </p:spPr>
        <p:txBody>
          <a:bodyPr anchor="ctr"/>
          <a:p>
            <a:pPr algn="r">
              <a:lnSpc>
                <a:spcPct val="100000"/>
              </a:lnSpc>
            </a:pPr>
            <a:fld id="{F1C1E972-5983-4844-BD35-86B030246D8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6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87" name="TextShape 1"/>
          <p:cNvSpPr txBox="1"/>
          <p:nvPr/>
        </p:nvSpPr>
        <p:spPr>
          <a:xfrm>
            <a:off x="179640" y="-2736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Semiconductors</a:t>
            </a:r>
            <a:r>
              <a:rPr b="1" lang="en-US" sz="4400" spc="-1" strike="noStrike">
                <a:solidFill>
                  <a:srgbClr val="c0504d"/>
                </a:solidFill>
                <a:uFill>
                  <a:solidFill>
                    <a:srgbClr val="ffffff"/>
                  </a:solidFill>
                </a:uFill>
                <a:latin typeface="AmericanTypewriter"/>
              </a:rPr>
              <a:t> •</a:t>
            </a:r>
            <a:endParaRPr lang="en-US" sz="1800" spc="-1" strike="noStrike">
              <a:solidFill>
                <a:srgbClr val="000000"/>
              </a:solidFill>
              <a:uFill>
                <a:solidFill>
                  <a:srgbClr val="ffffff"/>
                </a:solidFill>
              </a:uFill>
              <a:latin typeface="Calibri"/>
            </a:endParaRPr>
          </a:p>
        </p:txBody>
      </p:sp>
      <p:sp>
        <p:nvSpPr>
          <p:cNvPr id="1488" name="TextShape 2"/>
          <p:cNvSpPr txBox="1"/>
          <p:nvPr/>
        </p:nvSpPr>
        <p:spPr>
          <a:xfrm>
            <a:off x="323640" y="1772640"/>
            <a:ext cx="8496720" cy="2664000"/>
          </a:xfrm>
          <a:prstGeom prst="rect">
            <a:avLst/>
          </a:prstGeom>
          <a:noFill/>
          <a:ln>
            <a:noFill/>
          </a:ln>
        </p:spPr>
        <p:txBody>
          <a:bodyPr/>
          <a:p>
            <a:pPr marL="342720" indent="-342360">
              <a:lnSpc>
                <a:spcPct val="100000"/>
              </a:lnSpc>
              <a:buClr>
                <a:srgbClr val="000000"/>
              </a:buClr>
              <a:buFont typeface="Arial"/>
              <a:buChar char="•"/>
            </a:pPr>
            <a:r>
              <a:rPr lang="en-US" sz="1800" spc="-1" strike="noStrike">
                <a:solidFill>
                  <a:srgbClr val="000000"/>
                </a:solidFill>
                <a:uFill>
                  <a:solidFill>
                    <a:srgbClr val="ffffff"/>
                  </a:solidFill>
                </a:uFill>
                <a:latin typeface="Gill Sans"/>
              </a:rPr>
              <a:t>Used in nuclear physics for Energy measurements since the 50ies</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800" spc="-1" strike="noStrike">
                <a:solidFill>
                  <a:srgbClr val="000000"/>
                </a:solidFill>
                <a:uFill>
                  <a:solidFill>
                    <a:srgbClr val="ffffff"/>
                  </a:solidFill>
                </a:uFill>
                <a:latin typeface="Gill Sans"/>
              </a:rPr>
              <a:t>Appear in HEP in the 70ies</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800" spc="-1" strike="noStrike">
                <a:solidFill>
                  <a:srgbClr val="000000"/>
                </a:solidFill>
                <a:uFill>
                  <a:solidFill>
                    <a:srgbClr val="ffffff"/>
                  </a:solidFill>
                </a:uFill>
                <a:latin typeface="Gill Sans"/>
              </a:rPr>
              <a:t>In the 80ies, planar technique of producing silicon radiation sensors, permitting segmentation of one side of the junction and the use of signals recorded on the segments to determine particle positions</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800" spc="-1" strike="noStrike">
                <a:solidFill>
                  <a:srgbClr val="000000"/>
                </a:solidFill>
                <a:uFill>
                  <a:solidFill>
                    <a:srgbClr val="ffffff"/>
                  </a:solidFill>
                </a:uFill>
                <a:latin typeface="Gill Sans"/>
              </a:rPr>
              <a:t>A Si detector takes advantage of the </a:t>
            </a:r>
            <a:r>
              <a:rPr b="1" lang="en-US" sz="1800" spc="-1" strike="noStrike">
                <a:solidFill>
                  <a:srgbClr val="000000"/>
                </a:solidFill>
                <a:uFill>
                  <a:solidFill>
                    <a:srgbClr val="ffffff"/>
                  </a:solidFill>
                </a:uFill>
                <a:latin typeface="Gill Sans"/>
              </a:rPr>
              <a:t>special electronic structure of a semiconductor</a:t>
            </a:r>
            <a:endParaRPr lang="en-US" sz="3200" spc="-1" strike="noStrike">
              <a:solidFill>
                <a:srgbClr val="000000"/>
              </a:solidFill>
              <a:uFill>
                <a:solidFill>
                  <a:srgbClr val="ffffff"/>
                </a:solidFill>
              </a:uFill>
              <a:latin typeface="Gill Sans"/>
            </a:endParaRPr>
          </a:p>
        </p:txBody>
      </p:sp>
      <p:sp>
        <p:nvSpPr>
          <p:cNvPr id="1489"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490" name="TextShape 4"/>
          <p:cNvSpPr txBox="1"/>
          <p:nvPr/>
        </p:nvSpPr>
        <p:spPr>
          <a:xfrm>
            <a:off x="6553080" y="6520320"/>
            <a:ext cx="2133360" cy="364680"/>
          </a:xfrm>
          <a:prstGeom prst="rect">
            <a:avLst/>
          </a:prstGeom>
          <a:noFill/>
          <a:ln>
            <a:noFill/>
          </a:ln>
        </p:spPr>
        <p:txBody>
          <a:bodyPr anchor="ctr"/>
          <a:p>
            <a:pPr algn="r">
              <a:lnSpc>
                <a:spcPct val="100000"/>
              </a:lnSpc>
            </a:pPr>
            <a:fld id="{326A9469-8AF6-4679-B819-9F46BF2BE54A}"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491" name="CustomShape 5"/>
          <p:cNvSpPr/>
          <p:nvPr/>
        </p:nvSpPr>
        <p:spPr>
          <a:xfrm>
            <a:off x="2027160" y="906480"/>
            <a:ext cx="51570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(more generally, solid state detectors)</a:t>
            </a:r>
            <a:endParaRPr lang="en-US" sz="1800" spc="-1" strike="noStrike">
              <a:solidFill>
                <a:srgbClr val="000000"/>
              </a:solidFill>
              <a:uFill>
                <a:solidFill>
                  <a:srgbClr val="ffffff"/>
                </a:solidFill>
              </a:uFill>
              <a:latin typeface="Arial"/>
            </a:endParaRPr>
          </a:p>
        </p:txBody>
      </p:sp>
      <p:sp>
        <p:nvSpPr>
          <p:cNvPr id="1492" name="CustomShape 6"/>
          <p:cNvSpPr/>
          <p:nvPr/>
        </p:nvSpPr>
        <p:spPr>
          <a:xfrm>
            <a:off x="683640" y="4437000"/>
            <a:ext cx="7848360" cy="2433960"/>
          </a:xfrm>
          <a:prstGeom prst="rect">
            <a:avLst/>
          </a:prstGeom>
          <a:noFill/>
          <a:ln>
            <a:noFill/>
          </a:ln>
        </p:spPr>
        <p:style>
          <a:lnRef idx="0"/>
          <a:fillRef idx="0"/>
          <a:effectRef idx="0"/>
          <a:fontRef idx="minor"/>
        </p:style>
        <p:txBody>
          <a:bodyPr lIns="90000" rIns="90000" tIns="45000" bIns="45000"/>
          <a:p>
            <a:pPr>
              <a:lnSpc>
                <a:spcPct val="100000"/>
              </a:lnSpc>
            </a:pPr>
            <a:r>
              <a:rPr lang="en-US" sz="1400" spc="-1" strike="noStrike">
                <a:solidFill>
                  <a:srgbClr val="800000"/>
                </a:solidFill>
                <a:uFill>
                  <a:solidFill>
                    <a:srgbClr val="ffffff"/>
                  </a:solidFill>
                </a:uFill>
                <a:latin typeface="Gill Sans MT"/>
              </a:rPr>
              <a:t>Semiconductors are crystalline or amorphous solids with distinct electrical characteristics.</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800000"/>
                </a:solidFill>
                <a:uFill>
                  <a:solidFill>
                    <a:srgbClr val="ffffff"/>
                  </a:solidFill>
                </a:uFill>
                <a:latin typeface="Gill Sans MT"/>
              </a:rPr>
              <a:t>They are of high resistance, but still of much lower resistance than insulators. Their resistance decreases as their temperature increases, which is behavior opposite to that of a metal. </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800000"/>
                </a:solidFill>
                <a:uFill>
                  <a:solidFill>
                    <a:srgbClr val="ffffff"/>
                  </a:solidFill>
                </a:uFill>
                <a:latin typeface="Gill Sans MT"/>
              </a:rPr>
              <a:t>Their </a:t>
            </a:r>
            <a:r>
              <a:rPr b="1" lang="en-US" sz="1400" spc="-1" strike="noStrike">
                <a:solidFill>
                  <a:srgbClr val="800000"/>
                </a:solidFill>
                <a:uFill>
                  <a:solidFill>
                    <a:srgbClr val="ffffff"/>
                  </a:solidFill>
                </a:uFill>
                <a:latin typeface="Gill Sans MT"/>
              </a:rPr>
              <a:t>conducting properties may be altered </a:t>
            </a:r>
            <a:r>
              <a:rPr lang="en-US" sz="1400" spc="-1" strike="noStrike">
                <a:solidFill>
                  <a:srgbClr val="800000"/>
                </a:solidFill>
                <a:uFill>
                  <a:solidFill>
                    <a:srgbClr val="ffffff"/>
                  </a:solidFill>
                </a:uFill>
                <a:latin typeface="Gill Sans MT"/>
              </a:rPr>
              <a:t>in useful ways by the deliberate, controlled introduction of impurities ("doping") into the crystal structure, which lowers its resistance but also permits the creation of semiconductor junctions between differently-doped regions of the extrinsic semiconductor crystal. </a:t>
            </a: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800000"/>
                </a:solidFill>
                <a:uFill>
                  <a:solidFill>
                    <a:srgbClr val="ffffff"/>
                  </a:solidFill>
                </a:uFill>
                <a:latin typeface="Gill Sans MT"/>
              </a:rPr>
              <a:t>The behavior of charge carriers which include electrons, ions and electron holes at these junctions is the basis of diodes, transistors and all modern electronics.</a:t>
            </a:r>
            <a:endParaRPr lang="en-US" sz="1800" spc="-1" strike="noStrike">
              <a:solidFill>
                <a:srgbClr val="000000"/>
              </a:solidFill>
              <a:uFill>
                <a:solidFill>
                  <a:srgbClr val="ffffff"/>
                </a:solidFill>
              </a:uFill>
              <a:latin typeface="Arial"/>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6"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ATLAS Event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537"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38"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39" name="TextShape 4"/>
          <p:cNvSpPr txBox="1"/>
          <p:nvPr/>
        </p:nvSpPr>
        <p:spPr>
          <a:xfrm>
            <a:off x="6553080" y="6520320"/>
            <a:ext cx="2133360" cy="364680"/>
          </a:xfrm>
          <a:prstGeom prst="rect">
            <a:avLst/>
          </a:prstGeom>
          <a:noFill/>
          <a:ln>
            <a:noFill/>
          </a:ln>
        </p:spPr>
        <p:txBody>
          <a:bodyPr anchor="ctr"/>
          <a:p>
            <a:pPr algn="r">
              <a:lnSpc>
                <a:spcPct val="100000"/>
              </a:lnSpc>
            </a:pPr>
            <a:fld id="{8C18190B-0E73-4CAC-9100-E8F8924879B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iming>
    <p:tnLst>
      <p:par>
        <p:cTn id="13" dur="indefinite" restart="never" nodeType="tmRoot">
          <p:childTnLst>
            <p:seq>
              <p:cTn id="14" restart="whenNotActive" nodeType="interactiveSeq" fill="hold">
                <p:childTnLst>
                  <p:par>
                    <p:cTn id="15" fill="hold">
                      <p:stCondLst/>
                      <p:childTnLst>
                        <p:par>
                          <p:cTn id="16" fill="hold">
                            <p:stCondLst>
                              <p:cond delay="0"/>
                            </p:stCondLst>
                            <p:childTnLst>
                              <p:par>
                                <p:cTn id="17" nodeType="click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93" name="TextShape 1"/>
          <p:cNvSpPr txBox="1"/>
          <p:nvPr/>
        </p:nvSpPr>
        <p:spPr>
          <a:xfrm>
            <a:off x="179640" y="3348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Semiconductors</a:t>
            </a:r>
            <a:r>
              <a:rPr b="1" lang="en-US" sz="4400" spc="-1" strike="noStrike">
                <a:solidFill>
                  <a:srgbClr val="c0504d"/>
                </a:solidFill>
                <a:uFill>
                  <a:solidFill>
                    <a:srgbClr val="ffffff"/>
                  </a:solidFill>
                </a:uFill>
                <a:latin typeface="AmericanTypewriter"/>
              </a:rPr>
              <a:t> •</a:t>
            </a:r>
            <a:endParaRPr lang="en-US" sz="1800" spc="-1" strike="noStrike">
              <a:solidFill>
                <a:srgbClr val="000000"/>
              </a:solidFill>
              <a:uFill>
                <a:solidFill>
                  <a:srgbClr val="ffffff"/>
                </a:solidFill>
              </a:uFill>
              <a:latin typeface="Calibri"/>
            </a:endParaRPr>
          </a:p>
        </p:txBody>
      </p:sp>
      <p:sp>
        <p:nvSpPr>
          <p:cNvPr id="1494"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495" name="CustomShape 3"/>
          <p:cNvSpPr/>
          <p:nvPr/>
        </p:nvSpPr>
        <p:spPr>
          <a:xfrm>
            <a:off x="534240" y="1392480"/>
            <a:ext cx="4757400" cy="173556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Gill Sans"/>
              </a:rPr>
              <a:t>Basic element of a solid state (silicon) detector is… a </a:t>
            </a:r>
            <a:r>
              <a:rPr b="1" lang="en-US" sz="1800" spc="-1" strike="noStrike">
                <a:solidFill>
                  <a:srgbClr val="000000"/>
                </a:solidFill>
                <a:uFill>
                  <a:solidFill>
                    <a:srgbClr val="ffffff"/>
                  </a:solidFill>
                </a:uFill>
                <a:latin typeface="Gill Sans"/>
              </a:rPr>
              <a:t>diode</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rPr>
              <a:t>p-type (more holes) and n-type (more electrons) doped silicon material is put together</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pic>
        <p:nvPicPr>
          <p:cNvPr id="1496" name="Picture 10" descr=""/>
          <p:cNvPicPr/>
          <p:nvPr/>
        </p:nvPicPr>
        <p:blipFill>
          <a:blip r:embed="rId1"/>
          <a:stretch/>
        </p:blipFill>
        <p:spPr>
          <a:xfrm>
            <a:off x="6019920" y="1550160"/>
            <a:ext cx="2676600" cy="1239120"/>
          </a:xfrm>
          <a:prstGeom prst="rect">
            <a:avLst/>
          </a:prstGeom>
          <a:ln>
            <a:noFill/>
          </a:ln>
        </p:spPr>
      </p:pic>
      <p:sp>
        <p:nvSpPr>
          <p:cNvPr id="1497" name="CustomShape 4"/>
          <p:cNvSpPr/>
          <p:nvPr/>
        </p:nvSpPr>
        <p:spPr>
          <a:xfrm>
            <a:off x="6477120" y="1123920"/>
            <a:ext cx="684000" cy="426240"/>
          </a:xfrm>
          <a:prstGeom prst="rect">
            <a:avLst/>
          </a:prstGeom>
          <a:noFill/>
          <a:ln>
            <a:noFill/>
          </a:ln>
        </p:spPr>
        <p:style>
          <a:lnRef idx="0"/>
          <a:fillRef idx="0"/>
          <a:effectRef idx="0"/>
          <a:fontRef idx="minor"/>
        </p:style>
        <p:txBody>
          <a:bodyPr wrap="none" lIns="0" rIns="0" tIns="0" bIns="0"/>
          <a:p>
            <a:pPr>
              <a:lnSpc>
                <a:spcPct val="87000"/>
              </a:lnSpc>
            </a:pPr>
            <a:r>
              <a:rPr lang="en-US" sz="1500" spc="-1" strike="noStrike">
                <a:solidFill>
                  <a:srgbClr val="000000"/>
                </a:solidFill>
                <a:uFill>
                  <a:solidFill>
                    <a:srgbClr val="ffffff"/>
                  </a:solidFill>
                </a:uFill>
                <a:latin typeface="Luxi Sans"/>
                <a:ea typeface="ＭＳ Ｐゴシック"/>
              </a:rPr>
              <a:t>  </a:t>
            </a:r>
            <a:r>
              <a:rPr lang="en-US" sz="1500" spc="-1" strike="noStrike">
                <a:solidFill>
                  <a:srgbClr val="000000"/>
                </a:solidFill>
                <a:uFill>
                  <a:solidFill>
                    <a:srgbClr val="ffffff"/>
                  </a:solidFill>
                </a:uFill>
                <a:latin typeface="Luxi Sans"/>
                <a:ea typeface="ＭＳ Ｐゴシック"/>
              </a:rPr>
              <a:t>hole</a:t>
            </a:r>
            <a:endParaRPr lang="en-US" sz="1800" spc="-1" strike="noStrike">
              <a:solidFill>
                <a:srgbClr val="000000"/>
              </a:solidFill>
              <a:uFill>
                <a:solidFill>
                  <a:srgbClr val="ffffff"/>
                </a:solidFill>
              </a:uFill>
              <a:latin typeface="Arial"/>
            </a:endParaRPr>
          </a:p>
          <a:p>
            <a:pPr>
              <a:lnSpc>
                <a:spcPct val="87000"/>
              </a:lnSpc>
            </a:pPr>
            <a:r>
              <a:rPr lang="en-US" sz="1500" spc="-1" strike="noStrike">
                <a:solidFill>
                  <a:srgbClr val="000000"/>
                </a:solidFill>
                <a:uFill>
                  <a:solidFill>
                    <a:srgbClr val="ffffff"/>
                  </a:solidFill>
                </a:uFill>
                <a:latin typeface="Luxi Sans"/>
                <a:ea typeface="ＭＳ Ｐゴシック"/>
              </a:rPr>
              <a:t>current</a:t>
            </a:r>
            <a:endParaRPr lang="en-US" sz="1800" spc="-1" strike="noStrike">
              <a:solidFill>
                <a:srgbClr val="000000"/>
              </a:solidFill>
              <a:uFill>
                <a:solidFill>
                  <a:srgbClr val="ffffff"/>
                </a:solidFill>
              </a:uFill>
              <a:latin typeface="Arial"/>
            </a:endParaRPr>
          </a:p>
        </p:txBody>
      </p:sp>
      <p:sp>
        <p:nvSpPr>
          <p:cNvPr id="1498" name="CustomShape 5"/>
          <p:cNvSpPr/>
          <p:nvPr/>
        </p:nvSpPr>
        <p:spPr>
          <a:xfrm>
            <a:off x="7450560" y="1123920"/>
            <a:ext cx="837720" cy="426240"/>
          </a:xfrm>
          <a:prstGeom prst="rect">
            <a:avLst/>
          </a:prstGeom>
          <a:noFill/>
          <a:ln>
            <a:noFill/>
          </a:ln>
        </p:spPr>
        <p:style>
          <a:lnRef idx="0"/>
          <a:fillRef idx="0"/>
          <a:effectRef idx="0"/>
          <a:fontRef idx="minor"/>
        </p:style>
        <p:txBody>
          <a:bodyPr wrap="none" lIns="0" rIns="0" tIns="0" bIns="0"/>
          <a:p>
            <a:pPr>
              <a:lnSpc>
                <a:spcPct val="87000"/>
              </a:lnSpc>
            </a:pPr>
            <a:r>
              <a:rPr lang="en-US" sz="1500" spc="-1" strike="noStrike">
                <a:solidFill>
                  <a:srgbClr val="000000"/>
                </a:solidFill>
                <a:uFill>
                  <a:solidFill>
                    <a:srgbClr val="ffffff"/>
                  </a:solidFill>
                </a:uFill>
                <a:latin typeface="Luxi Sans"/>
                <a:ea typeface="ＭＳ Ｐゴシック"/>
              </a:rPr>
              <a:t> </a:t>
            </a:r>
            <a:r>
              <a:rPr lang="en-US" sz="1500" spc="-1" strike="noStrike">
                <a:solidFill>
                  <a:srgbClr val="000000"/>
                </a:solidFill>
                <a:uFill>
                  <a:solidFill>
                    <a:srgbClr val="ffffff"/>
                  </a:solidFill>
                </a:uFill>
                <a:latin typeface="Luxi Sans"/>
                <a:ea typeface="ＭＳ Ｐゴシック"/>
              </a:rPr>
              <a:t>electron</a:t>
            </a:r>
            <a:endParaRPr lang="en-US" sz="1800" spc="-1" strike="noStrike">
              <a:solidFill>
                <a:srgbClr val="000000"/>
              </a:solidFill>
              <a:uFill>
                <a:solidFill>
                  <a:srgbClr val="ffffff"/>
                </a:solidFill>
              </a:uFill>
              <a:latin typeface="Arial"/>
            </a:endParaRPr>
          </a:p>
          <a:p>
            <a:pPr>
              <a:lnSpc>
                <a:spcPct val="87000"/>
              </a:lnSpc>
            </a:pPr>
            <a:r>
              <a:rPr lang="en-US" sz="1500" spc="-1" strike="noStrike">
                <a:solidFill>
                  <a:srgbClr val="000000"/>
                </a:solidFill>
                <a:uFill>
                  <a:solidFill>
                    <a:srgbClr val="ffffff"/>
                  </a:solidFill>
                </a:uFill>
                <a:latin typeface="Luxi Sans"/>
                <a:ea typeface="ＭＳ Ｐゴシック"/>
              </a:rPr>
              <a:t>  </a:t>
            </a:r>
            <a:r>
              <a:rPr lang="en-US" sz="1500" spc="-1" strike="noStrike">
                <a:solidFill>
                  <a:srgbClr val="000000"/>
                </a:solidFill>
                <a:uFill>
                  <a:solidFill>
                    <a:srgbClr val="ffffff"/>
                  </a:solidFill>
                </a:uFill>
                <a:latin typeface="Luxi Sans"/>
                <a:ea typeface="ＭＳ Ｐゴシック"/>
              </a:rPr>
              <a:t>current</a:t>
            </a:r>
            <a:endParaRPr lang="en-US" sz="1800" spc="-1" strike="noStrike">
              <a:solidFill>
                <a:srgbClr val="000000"/>
              </a:solidFill>
              <a:uFill>
                <a:solidFill>
                  <a:srgbClr val="ffffff"/>
                </a:solidFill>
              </a:uFill>
              <a:latin typeface="Arial"/>
            </a:endParaRPr>
          </a:p>
        </p:txBody>
      </p:sp>
      <p:sp>
        <p:nvSpPr>
          <p:cNvPr id="1499" name="CustomShape 6"/>
          <p:cNvSpPr/>
          <p:nvPr/>
        </p:nvSpPr>
        <p:spPr>
          <a:xfrm>
            <a:off x="5927760" y="2862000"/>
            <a:ext cx="2911680" cy="442800"/>
          </a:xfrm>
          <a:prstGeom prst="rect">
            <a:avLst/>
          </a:prstGeom>
          <a:noFill/>
          <a:ln w="3240">
            <a:noFill/>
          </a:ln>
        </p:spPr>
        <p:style>
          <a:lnRef idx="0"/>
          <a:fillRef idx="0"/>
          <a:effectRef idx="0"/>
          <a:fontRef idx="minor"/>
        </p:style>
        <p:txBody>
          <a:bodyPr wrap="none" lIns="8280" rIns="8280" tIns="8280" bIns="8280"/>
          <a:p>
            <a:pPr algn="ctr">
              <a:lnSpc>
                <a:spcPct val="87000"/>
              </a:lnSpc>
            </a:pPr>
            <a:r>
              <a:rPr b="1" lang="en-US" sz="1500" spc="-1" strike="noStrike">
                <a:solidFill>
                  <a:srgbClr val="1f497d"/>
                </a:solidFill>
                <a:uFill>
                  <a:solidFill>
                    <a:srgbClr val="ffffff"/>
                  </a:solidFill>
                </a:uFill>
                <a:latin typeface="Gill Sans"/>
                <a:ea typeface="ＭＳ Ｐゴシック"/>
              </a:rPr>
              <a:t> </a:t>
            </a:r>
            <a:r>
              <a:rPr b="1" lang="en-US" sz="1500" spc="-1" strike="noStrike">
                <a:solidFill>
                  <a:srgbClr val="1f497d"/>
                </a:solidFill>
                <a:uFill>
                  <a:solidFill>
                    <a:srgbClr val="ffffff"/>
                  </a:solidFill>
                </a:uFill>
                <a:latin typeface="Gill Sans"/>
                <a:ea typeface="ＭＳ Ｐゴシック"/>
              </a:rPr>
              <a:t>Current flow through</a:t>
            </a:r>
            <a:endParaRPr lang="en-US" sz="1800" spc="-1" strike="noStrike">
              <a:solidFill>
                <a:srgbClr val="000000"/>
              </a:solidFill>
              <a:uFill>
                <a:solidFill>
                  <a:srgbClr val="ffffff"/>
                </a:solidFill>
              </a:uFill>
              <a:latin typeface="Arial"/>
            </a:endParaRPr>
          </a:p>
          <a:p>
            <a:pPr algn="ctr">
              <a:lnSpc>
                <a:spcPct val="87000"/>
              </a:lnSpc>
            </a:pPr>
            <a:r>
              <a:rPr b="1" lang="en-US" sz="1500" spc="-1" strike="noStrike">
                <a:solidFill>
                  <a:srgbClr val="1f497d"/>
                </a:solidFill>
                <a:uFill>
                  <a:solidFill>
                    <a:srgbClr val="ffffff"/>
                  </a:solidFill>
                </a:uFill>
                <a:latin typeface="Gill Sans"/>
                <a:ea typeface="ＭＳ Ｐゴシック"/>
              </a:rPr>
              <a:t> </a:t>
            </a:r>
            <a:r>
              <a:rPr b="1" lang="en-US" sz="1500" spc="-1" strike="noStrike">
                <a:solidFill>
                  <a:srgbClr val="1f497d"/>
                </a:solidFill>
                <a:uFill>
                  <a:solidFill>
                    <a:srgbClr val="ffffff"/>
                  </a:solidFill>
                </a:uFill>
                <a:latin typeface="Gill Sans"/>
                <a:ea typeface="ＭＳ Ｐゴシック"/>
              </a:rPr>
              <a:t>diode if connects like this </a:t>
            </a:r>
            <a:endParaRPr lang="en-US" sz="1800" spc="-1" strike="noStrike">
              <a:solidFill>
                <a:srgbClr val="000000"/>
              </a:solidFill>
              <a:uFill>
                <a:solidFill>
                  <a:srgbClr val="ffffff"/>
                </a:solidFill>
              </a:uFill>
              <a:latin typeface="Arial"/>
            </a:endParaRPr>
          </a:p>
        </p:txBody>
      </p:sp>
      <p:sp>
        <p:nvSpPr>
          <p:cNvPr id="1500" name="CustomShape 7"/>
          <p:cNvSpPr/>
          <p:nvPr/>
        </p:nvSpPr>
        <p:spPr>
          <a:xfrm>
            <a:off x="539640" y="3927600"/>
            <a:ext cx="4757400" cy="262404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uFill>
                  <a:solidFill>
                    <a:srgbClr val="ffffff"/>
                  </a:solidFill>
                </a:uFill>
                <a:latin typeface="Gill Sans"/>
              </a:rPr>
              <a:t>For particle detectors</a:t>
            </a:r>
            <a:r>
              <a:rPr lang="en-US" sz="1800" spc="-1" strike="noStrike">
                <a:solidFill>
                  <a:srgbClr val="000000"/>
                </a:solidFill>
                <a:uFill>
                  <a:solidFill>
                    <a:srgbClr val="ffffff"/>
                  </a:solidFill>
                </a:uFill>
                <a:latin typeface="Gill Sans"/>
              </a:rPr>
              <a:t>: reverse bias the diode to create an active detection layer</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rPr>
              <a:t>Depletion layer: zone free of mobile charge carriers</a:t>
            </a:r>
            <a:endParaRPr lang="en-US" sz="1800" spc="-1" strike="noStrike">
              <a:solidFill>
                <a:srgbClr val="000000"/>
              </a:solidFill>
              <a:uFill>
                <a:solidFill>
                  <a:srgbClr val="ffffff"/>
                </a:solidFill>
              </a:uFill>
              <a:latin typeface="Arial"/>
            </a:endParaRPr>
          </a:p>
          <a:p>
            <a:pPr lvl="2" marL="531720" indent="-216000">
              <a:lnSpc>
                <a:spcPct val="87000"/>
              </a:lnSpc>
              <a:buBlip>
                <a:blip r:embed="rId2"/>
              </a:buBlip>
            </a:pPr>
            <a:r>
              <a:rPr lang="en-US" sz="1500" spc="-1" strike="noStrike">
                <a:solidFill>
                  <a:srgbClr val="000000"/>
                </a:solidFill>
                <a:uFill>
                  <a:solidFill>
                    <a:srgbClr val="ffffff"/>
                  </a:solidFill>
                </a:uFill>
                <a:latin typeface="Gill Sans"/>
              </a:rPr>
              <a:t>no free holes, no electrons so that we can observe the ionization charge</a:t>
            </a:r>
            <a:endParaRPr lang="en-US" sz="1800" spc="-1" strike="noStrike">
              <a:solidFill>
                <a:srgbClr val="000000"/>
              </a:solidFill>
              <a:uFill>
                <a:solidFill>
                  <a:srgbClr val="ffffff"/>
                </a:solidFill>
              </a:uFill>
              <a:latin typeface="Arial"/>
            </a:endParaRPr>
          </a:p>
          <a:p>
            <a:pPr lvl="2" marL="531720" indent="-216000">
              <a:lnSpc>
                <a:spcPct val="87000"/>
              </a:lnSpc>
              <a:buBlip>
                <a:blip r:embed="rId3"/>
              </a:buBlip>
            </a:pPr>
            <a:r>
              <a:rPr lang="en-US" sz="1500" spc="-1" strike="noStrike">
                <a:solidFill>
                  <a:srgbClr val="000000"/>
                </a:solidFill>
                <a:uFill>
                  <a:solidFill>
                    <a:srgbClr val="ffffff"/>
                  </a:solidFill>
                </a:uFill>
                <a:latin typeface="Gill Sans"/>
              </a:rPr>
              <a:t>thickness of depletion region depends on voltage, doping concentration</a:t>
            </a:r>
            <a:endParaRPr lang="en-US" sz="1800" spc="-1" strike="noStrike">
              <a:solidFill>
                <a:srgbClr val="000000"/>
              </a:solidFill>
              <a:uFill>
                <a:solidFill>
                  <a:srgbClr val="ffffff"/>
                </a:solidFill>
              </a:uFill>
              <a:latin typeface="Arial"/>
            </a:endParaRPr>
          </a:p>
        </p:txBody>
      </p:sp>
      <p:pic>
        <p:nvPicPr>
          <p:cNvPr id="1501" name="Picture 14" descr=""/>
          <p:cNvPicPr/>
          <p:nvPr/>
        </p:nvPicPr>
        <p:blipFill>
          <a:blip r:embed="rId4"/>
          <a:stretch/>
        </p:blipFill>
        <p:spPr>
          <a:xfrm>
            <a:off x="5984640" y="4311360"/>
            <a:ext cx="2676600" cy="1239120"/>
          </a:xfrm>
          <a:prstGeom prst="rect">
            <a:avLst/>
          </a:prstGeom>
          <a:ln>
            <a:noFill/>
          </a:ln>
        </p:spPr>
      </p:pic>
      <p:sp>
        <p:nvSpPr>
          <p:cNvPr id="1502" name="Line 8"/>
          <p:cNvSpPr/>
          <p:nvPr/>
        </p:nvSpPr>
        <p:spPr>
          <a:xfrm flipV="1">
            <a:off x="6676200" y="3861000"/>
            <a:ext cx="1201680" cy="1689480"/>
          </a:xfrm>
          <a:prstGeom prst="line">
            <a:avLst/>
          </a:prstGeom>
          <a:ln w="36720">
            <a:solidFill>
              <a:srgbClr val="ff0000"/>
            </a:solidFill>
            <a:round/>
            <a:tailEnd len="med" type="triangle" w="med"/>
          </a:ln>
        </p:spPr>
        <p:style>
          <a:lnRef idx="0"/>
          <a:fillRef idx="0"/>
          <a:effectRef idx="0"/>
          <a:fontRef idx="minor"/>
        </p:style>
      </p:sp>
      <p:sp>
        <p:nvSpPr>
          <p:cNvPr id="1503" name="CustomShape 9"/>
          <p:cNvSpPr/>
          <p:nvPr/>
        </p:nvSpPr>
        <p:spPr>
          <a:xfrm>
            <a:off x="6888240" y="3886920"/>
            <a:ext cx="840960" cy="426240"/>
          </a:xfrm>
          <a:prstGeom prst="rect">
            <a:avLst/>
          </a:prstGeom>
          <a:noFill/>
          <a:ln>
            <a:noFill/>
          </a:ln>
        </p:spPr>
        <p:style>
          <a:lnRef idx="0"/>
          <a:fillRef idx="0"/>
          <a:effectRef idx="0"/>
          <a:fontRef idx="minor"/>
        </p:style>
        <p:txBody>
          <a:bodyPr wrap="none" lIns="0" rIns="0" tIns="0" bIns="0"/>
          <a:p>
            <a:pPr>
              <a:lnSpc>
                <a:spcPct val="87000"/>
              </a:lnSpc>
            </a:pPr>
            <a:r>
              <a:rPr lang="en-US" sz="1500" spc="-1" strike="noStrike">
                <a:solidFill>
                  <a:srgbClr val="000000"/>
                </a:solidFill>
                <a:uFill>
                  <a:solidFill>
                    <a:srgbClr val="ffffff"/>
                  </a:solidFill>
                </a:uFill>
                <a:latin typeface="Luxi Sans"/>
                <a:ea typeface="ＭＳ Ｐゴシック"/>
              </a:rPr>
              <a:t>depleted</a:t>
            </a:r>
            <a:endParaRPr lang="en-US" sz="1800" spc="-1" strike="noStrike">
              <a:solidFill>
                <a:srgbClr val="000000"/>
              </a:solidFill>
              <a:uFill>
                <a:solidFill>
                  <a:srgbClr val="ffffff"/>
                </a:solidFill>
              </a:uFill>
              <a:latin typeface="Arial"/>
            </a:endParaRPr>
          </a:p>
          <a:p>
            <a:pPr>
              <a:lnSpc>
                <a:spcPct val="87000"/>
              </a:lnSpc>
            </a:pPr>
            <a:r>
              <a:rPr lang="en-US" sz="1500" spc="-1" strike="noStrike">
                <a:solidFill>
                  <a:srgbClr val="000000"/>
                </a:solidFill>
                <a:uFill>
                  <a:solidFill>
                    <a:srgbClr val="ffffff"/>
                  </a:solidFill>
                </a:uFill>
                <a:latin typeface="Luxi Sans"/>
                <a:ea typeface="ＭＳ Ｐゴシック"/>
              </a:rPr>
              <a:t> </a:t>
            </a:r>
            <a:r>
              <a:rPr lang="en-US" sz="1500" spc="-1" strike="noStrike">
                <a:solidFill>
                  <a:srgbClr val="000000"/>
                </a:solidFill>
                <a:uFill>
                  <a:solidFill>
                    <a:srgbClr val="ffffff"/>
                  </a:solidFill>
                </a:uFill>
                <a:latin typeface="Luxi Sans"/>
                <a:ea typeface="ＭＳ Ｐゴシック"/>
              </a:rPr>
              <a:t>region</a:t>
            </a:r>
            <a:endParaRPr lang="en-US" sz="1800" spc="-1" strike="noStrike">
              <a:solidFill>
                <a:srgbClr val="000000"/>
              </a:solidFill>
              <a:uFill>
                <a:solidFill>
                  <a:srgbClr val="ffffff"/>
                </a:solidFill>
              </a:uFill>
              <a:latin typeface="Arial"/>
            </a:endParaRPr>
          </a:p>
        </p:txBody>
      </p:sp>
      <p:sp>
        <p:nvSpPr>
          <p:cNvPr id="1504" name="CustomShape 10"/>
          <p:cNvSpPr/>
          <p:nvPr/>
        </p:nvSpPr>
        <p:spPr>
          <a:xfrm>
            <a:off x="5733360" y="5641560"/>
            <a:ext cx="3375000" cy="1236240"/>
          </a:xfrm>
          <a:prstGeom prst="rect">
            <a:avLst/>
          </a:prstGeom>
          <a:noFill/>
          <a:ln w="18360">
            <a:noFill/>
          </a:ln>
        </p:spPr>
        <p:style>
          <a:lnRef idx="0"/>
          <a:fillRef idx="0"/>
          <a:effectRef idx="0"/>
          <a:fontRef idx="minor"/>
        </p:style>
        <p:txBody>
          <a:bodyPr lIns="8280" rIns="8280" tIns="8280" bIns="8280"/>
          <a:p>
            <a:pPr algn="ctr">
              <a:lnSpc>
                <a:spcPct val="87000"/>
              </a:lnSpc>
            </a:pPr>
            <a:r>
              <a:rPr b="1" lang="en-US" sz="1500" spc="-1" strike="noStrike">
                <a:solidFill>
                  <a:srgbClr val="ff0000"/>
                </a:solidFill>
                <a:uFill>
                  <a:solidFill>
                    <a:srgbClr val="ffffff"/>
                  </a:solidFill>
                </a:uFill>
                <a:latin typeface="Gill Sans"/>
                <a:ea typeface="ＭＳ Ｐゴシック"/>
              </a:rPr>
              <a:t> </a:t>
            </a:r>
            <a:r>
              <a:rPr b="1" lang="en-US" sz="1500" spc="-1" strike="noStrike">
                <a:solidFill>
                  <a:srgbClr val="ff0000"/>
                </a:solidFill>
                <a:uFill>
                  <a:solidFill>
                    <a:srgbClr val="ffffff"/>
                  </a:solidFill>
                </a:uFill>
                <a:latin typeface="Gill Sans"/>
                <a:ea typeface="ＭＳ Ｐゴシック"/>
              </a:rPr>
              <a:t>Charged particle can create new </a:t>
            </a:r>
            <a:endParaRPr lang="en-US" sz="1800" spc="-1" strike="noStrike">
              <a:solidFill>
                <a:srgbClr val="000000"/>
              </a:solidFill>
              <a:uFill>
                <a:solidFill>
                  <a:srgbClr val="ffffff"/>
                </a:solidFill>
              </a:uFill>
              <a:latin typeface="Arial"/>
            </a:endParaRPr>
          </a:p>
          <a:p>
            <a:pPr algn="ctr">
              <a:lnSpc>
                <a:spcPct val="87000"/>
              </a:lnSpc>
            </a:pPr>
            <a:r>
              <a:rPr b="1" lang="en-US" sz="1500" spc="-1" strike="noStrike">
                <a:solidFill>
                  <a:srgbClr val="ff0000"/>
                </a:solidFill>
                <a:uFill>
                  <a:solidFill>
                    <a:srgbClr val="ffffff"/>
                  </a:solidFill>
                </a:uFill>
                <a:latin typeface="Gill Sans"/>
                <a:ea typeface="ＭＳ Ｐゴシック"/>
              </a:rPr>
              <a:t> </a:t>
            </a:r>
            <a:r>
              <a:rPr b="1" lang="en-US" sz="1500" spc="-1" strike="noStrike">
                <a:solidFill>
                  <a:srgbClr val="ff0000"/>
                </a:solidFill>
                <a:uFill>
                  <a:solidFill>
                    <a:srgbClr val="ffffff"/>
                  </a:solidFill>
                </a:uFill>
                <a:latin typeface="Gill Sans"/>
                <a:ea typeface="ＭＳ Ｐゴシック"/>
              </a:rPr>
              <a:t>electron/hole pairs in depletion </a:t>
            </a:r>
            <a:endParaRPr lang="en-US" sz="1800" spc="-1" strike="noStrike">
              <a:solidFill>
                <a:srgbClr val="000000"/>
              </a:solidFill>
              <a:uFill>
                <a:solidFill>
                  <a:srgbClr val="ffffff"/>
                </a:solidFill>
              </a:uFill>
              <a:latin typeface="Arial"/>
            </a:endParaRPr>
          </a:p>
          <a:p>
            <a:pPr algn="ctr">
              <a:lnSpc>
                <a:spcPct val="87000"/>
              </a:lnSpc>
            </a:pPr>
            <a:r>
              <a:rPr b="1" lang="en-US" sz="1500" spc="-1" strike="noStrike">
                <a:solidFill>
                  <a:srgbClr val="ff0000"/>
                </a:solidFill>
                <a:uFill>
                  <a:solidFill>
                    <a:srgbClr val="ffffff"/>
                  </a:solidFill>
                </a:uFill>
                <a:latin typeface="Gill Sans"/>
                <a:ea typeface="ＭＳ Ｐゴシック"/>
              </a:rPr>
              <a:t> </a:t>
            </a:r>
            <a:r>
              <a:rPr b="1" lang="en-US" sz="1500" spc="-1" strike="noStrike">
                <a:solidFill>
                  <a:srgbClr val="ff0000"/>
                </a:solidFill>
                <a:uFill>
                  <a:solidFill>
                    <a:srgbClr val="ffffff"/>
                  </a:solidFill>
                </a:uFill>
                <a:latin typeface="Gill Sans"/>
                <a:ea typeface="ＭＳ Ｐゴシック"/>
              </a:rPr>
              <a:t>area sufficient to create a signal </a:t>
            </a:r>
            <a:endParaRPr lang="en-US" sz="1800" spc="-1" strike="noStrike">
              <a:solidFill>
                <a:srgbClr val="000000"/>
              </a:solidFill>
              <a:uFill>
                <a:solidFill>
                  <a:srgbClr val="ffffff"/>
                </a:solidFill>
              </a:uFill>
              <a:latin typeface="Arial"/>
            </a:endParaRPr>
          </a:p>
        </p:txBody>
      </p:sp>
      <p:sp>
        <p:nvSpPr>
          <p:cNvPr id="1505" name="TextShape 11"/>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506" name="TextShape 12"/>
          <p:cNvSpPr txBox="1"/>
          <p:nvPr/>
        </p:nvSpPr>
        <p:spPr>
          <a:xfrm>
            <a:off x="6553080" y="6520320"/>
            <a:ext cx="2133360" cy="364680"/>
          </a:xfrm>
          <a:prstGeom prst="rect">
            <a:avLst/>
          </a:prstGeom>
          <a:noFill/>
          <a:ln>
            <a:noFill/>
          </a:ln>
        </p:spPr>
        <p:txBody>
          <a:bodyPr anchor="ctr"/>
          <a:p>
            <a:pPr algn="r">
              <a:lnSpc>
                <a:spcPct val="100000"/>
              </a:lnSpc>
            </a:pPr>
            <a:fld id="{6583CA1A-6BEC-47CF-BD84-384A3B7ABA89}"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507" name="CustomShape 13"/>
          <p:cNvSpPr/>
          <p:nvPr/>
        </p:nvSpPr>
        <p:spPr>
          <a:xfrm>
            <a:off x="155520" y="2872440"/>
            <a:ext cx="4491000" cy="516600"/>
          </a:xfrm>
          <a:prstGeom prst="rect">
            <a:avLst/>
          </a:prstGeom>
          <a:solidFill>
            <a:schemeClr val="bg1">
              <a:lumMod val="85000"/>
            </a:schemeClr>
          </a:solidFill>
          <a:ln>
            <a:noFill/>
          </a:ln>
        </p:spPr>
        <p:style>
          <a:lnRef idx="0"/>
          <a:fillRef idx="0"/>
          <a:effectRef idx="0"/>
          <a:fontRef idx="minor"/>
        </p:style>
        <p:txBody>
          <a:bodyPr wrap="none" lIns="90000" rIns="90000" tIns="45000" bIns="45000"/>
          <a:p>
            <a:pPr>
              <a:lnSpc>
                <a:spcPct val="100000"/>
              </a:lnSpc>
            </a:pPr>
            <a:r>
              <a:rPr i="1" lang="en-US" sz="1400" spc="-1" strike="noStrike">
                <a:solidFill>
                  <a:srgbClr val="ff0000"/>
                </a:solidFill>
                <a:uFill>
                  <a:solidFill>
                    <a:srgbClr val="ffffff"/>
                  </a:solidFill>
                </a:uFill>
                <a:latin typeface="Gill Sans"/>
              </a:rPr>
              <a:t>Please watch this fun video on transistors</a:t>
            </a:r>
            <a:endParaRPr lang="en-US" sz="1800" spc="-1" strike="noStrike">
              <a:solidFill>
                <a:srgbClr val="000000"/>
              </a:solidFill>
              <a:uFill>
                <a:solidFill>
                  <a:srgbClr val="ffffff"/>
                </a:solidFill>
              </a:uFill>
              <a:latin typeface="Arial"/>
            </a:endParaRPr>
          </a:p>
          <a:p>
            <a:pPr>
              <a:lnSpc>
                <a:spcPct val="100000"/>
              </a:lnSpc>
            </a:pPr>
            <a:r>
              <a:rPr i="1" lang="en-US" sz="1400" spc="-1" strike="noStrike" u="sng">
                <a:solidFill>
                  <a:srgbClr val="0000ff"/>
                </a:solidFill>
                <a:uFill>
                  <a:solidFill>
                    <a:srgbClr val="ffffff"/>
                  </a:solidFill>
                </a:uFill>
                <a:latin typeface="Gill Sans"/>
                <a:hlinkClick r:id="rId5"/>
              </a:rPr>
              <a:t>https://www.youtube.com/watch?v=</a:t>
            </a:r>
            <a:r>
              <a:rPr i="1" lang="en-US" sz="1400" spc="-1" strike="noStrike" u="sng">
                <a:solidFill>
                  <a:srgbClr val="0000ff"/>
                </a:solidFill>
                <a:uFill>
                  <a:solidFill>
                    <a:srgbClr val="ffffff"/>
                  </a:solidFill>
                </a:uFill>
                <a:latin typeface="Gill Sans"/>
                <a:hlinkClick r:id="rId6"/>
              </a:rPr>
              <a:t>IcrBqCFLHIY</a:t>
            </a:r>
            <a:endParaRPr lang="en-US" sz="1800" spc="-1" strike="noStrike">
              <a:solidFill>
                <a:srgbClr val="000000"/>
              </a:solidFill>
              <a:uFill>
                <a:solidFill>
                  <a:srgbClr val="ffffff"/>
                </a:solidFill>
              </a:uFill>
              <a:latin typeface="Arial"/>
            </a:endParaRPr>
          </a:p>
        </p:txBody>
      </p:sp>
      <p:pic>
        <p:nvPicPr>
          <p:cNvPr id="1508" name="Picture 5" descr=""/>
          <p:cNvPicPr/>
          <p:nvPr/>
        </p:nvPicPr>
        <p:blipFill>
          <a:blip r:embed="rId7"/>
          <a:stretch/>
        </p:blipFill>
        <p:spPr>
          <a:xfrm>
            <a:off x="4127760" y="2557080"/>
            <a:ext cx="1519560" cy="1286640"/>
          </a:xfrm>
          <a:prstGeom prst="rect">
            <a:avLst/>
          </a:prstGeom>
          <a:ln>
            <a:noFill/>
          </a:ln>
        </p:spPr>
      </p:pic>
    </p:spTree>
  </p:cSld>
</p:sld>
</file>

<file path=ppt/slides/slide7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09" name="TextShape 1"/>
          <p:cNvSpPr txBox="1"/>
          <p:nvPr/>
        </p:nvSpPr>
        <p:spPr>
          <a:xfrm>
            <a:off x="179640" y="3348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Semiconductors</a:t>
            </a:r>
            <a:r>
              <a:rPr b="1" lang="en-US" sz="4400" spc="-1" strike="noStrike">
                <a:solidFill>
                  <a:srgbClr val="c0504d"/>
                </a:solidFill>
                <a:uFill>
                  <a:solidFill>
                    <a:srgbClr val="ffffff"/>
                  </a:solidFill>
                </a:uFill>
                <a:latin typeface="AmericanTypewriter"/>
              </a:rPr>
              <a:t> •</a:t>
            </a:r>
            <a:endParaRPr lang="en-US" sz="1800" spc="-1" strike="noStrike">
              <a:solidFill>
                <a:srgbClr val="000000"/>
              </a:solidFill>
              <a:uFill>
                <a:solidFill>
                  <a:srgbClr val="ffffff"/>
                </a:solidFill>
              </a:uFill>
              <a:latin typeface="Calibri"/>
            </a:endParaRPr>
          </a:p>
        </p:txBody>
      </p:sp>
      <p:sp>
        <p:nvSpPr>
          <p:cNvPr id="1510"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511"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512" name="TextShape 4"/>
          <p:cNvSpPr txBox="1"/>
          <p:nvPr/>
        </p:nvSpPr>
        <p:spPr>
          <a:xfrm>
            <a:off x="6553080" y="6520320"/>
            <a:ext cx="2133360" cy="364680"/>
          </a:xfrm>
          <a:prstGeom prst="rect">
            <a:avLst/>
          </a:prstGeom>
          <a:noFill/>
          <a:ln>
            <a:noFill/>
          </a:ln>
        </p:spPr>
        <p:txBody>
          <a:bodyPr anchor="ctr"/>
          <a:p>
            <a:pPr algn="r">
              <a:lnSpc>
                <a:spcPct val="100000"/>
              </a:lnSpc>
            </a:pPr>
            <a:fld id="{44376752-A886-41FF-9EE7-53B0B10D981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513" name="TextShape 5"/>
          <p:cNvSpPr txBox="1"/>
          <p:nvPr/>
        </p:nvSpPr>
        <p:spPr>
          <a:xfrm>
            <a:off x="457200" y="1268640"/>
            <a:ext cx="8229240" cy="5040360"/>
          </a:xfrm>
          <a:prstGeom prst="rect">
            <a:avLst/>
          </a:prstGeom>
          <a:noFill/>
          <a:ln>
            <a:noFill/>
          </a:ln>
        </p:spPr>
        <p:txBody>
          <a:bodyPr/>
          <a:p>
            <a:pPr>
              <a:lnSpc>
                <a:spcPct val="100000"/>
              </a:lnSpc>
            </a:pPr>
            <a:r>
              <a:rPr lang="en-US" sz="2400" spc="-1" strike="noStrike">
                <a:solidFill>
                  <a:srgbClr val="000000"/>
                </a:solidFill>
                <a:uFill>
                  <a:solidFill>
                    <a:srgbClr val="ffffff"/>
                  </a:solidFill>
                </a:uFill>
                <a:latin typeface="Gill Sans"/>
              </a:rPr>
              <a:t>In order to understand well how a semiconductor works and how semiconductor particle detectors are done, one has to look/understand some fundamentals:</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1280" indent="-252000">
              <a:lnSpc>
                <a:spcPct val="100000"/>
              </a:lnSpc>
              <a:buClr>
                <a:srgbClr val="000000"/>
              </a:buClr>
              <a:buFont typeface="Arial"/>
              <a:buChar char="•"/>
            </a:pPr>
            <a:r>
              <a:rPr lang="en-US" sz="2000" spc="-1" strike="noStrike">
                <a:solidFill>
                  <a:srgbClr val="000000"/>
                </a:solidFill>
                <a:uFill>
                  <a:solidFill>
                    <a:srgbClr val="ffffff"/>
                  </a:solidFill>
                </a:uFill>
                <a:latin typeface="Gill Sans"/>
              </a:rPr>
              <a:t>Material properties of insulators, semiconductors and metals</a:t>
            </a:r>
            <a:endParaRPr lang="en-US" sz="3200" spc="-1" strike="noStrike">
              <a:solidFill>
                <a:srgbClr val="000000"/>
              </a:solidFill>
              <a:uFill>
                <a:solidFill>
                  <a:srgbClr val="ffffff"/>
                </a:solidFill>
              </a:uFill>
              <a:latin typeface="Gill Sans"/>
            </a:endParaRPr>
          </a:p>
          <a:p>
            <a:pPr marL="341280" indent="-252000">
              <a:lnSpc>
                <a:spcPct val="100000"/>
              </a:lnSpc>
              <a:buClr>
                <a:srgbClr val="000000"/>
              </a:buClr>
              <a:buFont typeface="Arial"/>
              <a:buChar char="•"/>
            </a:pPr>
            <a:r>
              <a:rPr lang="en-US" sz="2000" spc="-1" strike="noStrike">
                <a:solidFill>
                  <a:srgbClr val="000000"/>
                </a:solidFill>
                <a:uFill>
                  <a:solidFill>
                    <a:srgbClr val="ffffff"/>
                  </a:solidFill>
                </a:uFill>
                <a:latin typeface="Gill Sans"/>
              </a:rPr>
              <a:t>Crystal structure of semiconductors</a:t>
            </a:r>
            <a:endParaRPr lang="en-US" sz="3200" spc="-1" strike="noStrike">
              <a:solidFill>
                <a:srgbClr val="000000"/>
              </a:solidFill>
              <a:uFill>
                <a:solidFill>
                  <a:srgbClr val="ffffff"/>
                </a:solidFill>
              </a:uFill>
              <a:latin typeface="Gill Sans"/>
            </a:endParaRPr>
          </a:p>
          <a:p>
            <a:pPr marL="341280" indent="-252000">
              <a:lnSpc>
                <a:spcPct val="100000"/>
              </a:lnSpc>
              <a:buClr>
                <a:srgbClr val="000000"/>
              </a:buClr>
              <a:buFont typeface="Arial"/>
              <a:buChar char="•"/>
            </a:pPr>
            <a:r>
              <a:rPr lang="en-US" sz="2000" spc="-1" strike="noStrike">
                <a:solidFill>
                  <a:srgbClr val="000000"/>
                </a:solidFill>
                <a:uFill>
                  <a:solidFill>
                    <a:srgbClr val="ffffff"/>
                  </a:solidFill>
                </a:uFill>
                <a:latin typeface="Gill Sans"/>
              </a:rPr>
              <a:t>Doped materials</a:t>
            </a:r>
            <a:endParaRPr lang="en-US" sz="3200" spc="-1" strike="noStrike">
              <a:solidFill>
                <a:srgbClr val="000000"/>
              </a:solidFill>
              <a:uFill>
                <a:solidFill>
                  <a:srgbClr val="ffffff"/>
                </a:solidFill>
              </a:uFill>
              <a:latin typeface="Gill Sans"/>
            </a:endParaRPr>
          </a:p>
          <a:p>
            <a:pPr marL="341280" indent="-252000">
              <a:lnSpc>
                <a:spcPct val="100000"/>
              </a:lnSpc>
              <a:buClr>
                <a:srgbClr val="000000"/>
              </a:buClr>
              <a:buFont typeface="Arial"/>
              <a:buChar char="•"/>
            </a:pPr>
            <a:r>
              <a:rPr lang="en-US" sz="2000" spc="-1" strike="noStrike">
                <a:solidFill>
                  <a:srgbClr val="000000"/>
                </a:solidFill>
                <a:uFill>
                  <a:solidFill>
                    <a:srgbClr val="ffffff"/>
                  </a:solidFill>
                </a:uFill>
                <a:latin typeface="Gill Sans"/>
              </a:rPr>
              <a:t>Bond model of semiconductors</a:t>
            </a:r>
            <a:endParaRPr lang="en-US" sz="3200" spc="-1" strike="noStrike">
              <a:solidFill>
                <a:srgbClr val="000000"/>
              </a:solidFill>
              <a:uFill>
                <a:solidFill>
                  <a:srgbClr val="ffffff"/>
                </a:solidFill>
              </a:uFill>
              <a:latin typeface="Gill Sans"/>
            </a:endParaRPr>
          </a:p>
          <a:p>
            <a:pPr marL="341280" indent="-252000">
              <a:lnSpc>
                <a:spcPct val="100000"/>
              </a:lnSpc>
              <a:buClr>
                <a:srgbClr val="000000"/>
              </a:buClr>
              <a:buFont typeface="Arial"/>
              <a:buChar char="•"/>
            </a:pPr>
            <a:r>
              <a:rPr lang="en-US" sz="2000" spc="-1" strike="noStrike">
                <a:solidFill>
                  <a:srgbClr val="000000"/>
                </a:solidFill>
                <a:uFill>
                  <a:solidFill>
                    <a:srgbClr val="ffffff"/>
                  </a:solidFill>
                </a:uFill>
                <a:latin typeface="Gill Sans"/>
              </a:rPr>
              <a:t>Energy bands</a:t>
            </a:r>
            <a:endParaRPr lang="en-US" sz="3200" spc="-1" strike="noStrike">
              <a:solidFill>
                <a:srgbClr val="000000"/>
              </a:solidFill>
              <a:uFill>
                <a:solidFill>
                  <a:srgbClr val="ffffff"/>
                </a:solidFill>
              </a:uFill>
              <a:latin typeface="Gill Sans"/>
            </a:endParaRPr>
          </a:p>
          <a:p>
            <a:pPr marL="341280" indent="-252000">
              <a:lnSpc>
                <a:spcPct val="100000"/>
              </a:lnSpc>
              <a:buClr>
                <a:srgbClr val="000000"/>
              </a:buClr>
              <a:buFont typeface="Arial"/>
              <a:buChar char="•"/>
            </a:pPr>
            <a:r>
              <a:rPr lang="en-US" sz="2000" spc="-1" strike="noStrike">
                <a:solidFill>
                  <a:srgbClr val="000000"/>
                </a:solidFill>
                <a:uFill>
                  <a:solidFill>
                    <a:srgbClr val="ffffff"/>
                  </a:solidFill>
                </a:uFill>
                <a:latin typeface="Gill Sans"/>
              </a:rPr>
              <a:t>Drift velocity and mobility</a:t>
            </a:r>
            <a:endParaRPr lang="en-US" sz="3200" spc="-1" strike="noStrike">
              <a:solidFill>
                <a:srgbClr val="000000"/>
              </a:solidFill>
              <a:uFill>
                <a:solidFill>
                  <a:srgbClr val="ffffff"/>
                </a:solidFill>
              </a:uFill>
              <a:latin typeface="Gill Sans"/>
            </a:endParaRPr>
          </a:p>
          <a:p>
            <a:pPr marL="341280" indent="-252000">
              <a:lnSpc>
                <a:spcPct val="100000"/>
              </a:lnSpc>
              <a:buClr>
                <a:srgbClr val="000000"/>
              </a:buClr>
              <a:buFont typeface="Arial"/>
              <a:buChar char="•"/>
            </a:pPr>
            <a:r>
              <a:rPr lang="en-US" sz="2000" spc="-1" strike="noStrike">
                <a:solidFill>
                  <a:srgbClr val="000000"/>
                </a:solidFill>
                <a:uFill>
                  <a:solidFill>
                    <a:srgbClr val="ffffff"/>
                  </a:solidFill>
                </a:uFill>
                <a:latin typeface="Gill Sans"/>
              </a:rPr>
              <a:t>Resistivity of materials</a:t>
            </a:r>
            <a:endParaRPr lang="en-US" sz="3200" spc="-1" strike="noStrike">
              <a:solidFill>
                <a:srgbClr val="000000"/>
              </a:solidFill>
              <a:uFill>
                <a:solidFill>
                  <a:srgbClr val="ffffff"/>
                </a:solidFill>
              </a:uFill>
              <a:latin typeface="Gill Sans"/>
            </a:endParaRPr>
          </a:p>
          <a:p>
            <a:pPr marL="341280" indent="-252000">
              <a:lnSpc>
                <a:spcPct val="100000"/>
              </a:lnSpc>
              <a:buClr>
                <a:srgbClr val="000000"/>
              </a:buClr>
              <a:buFont typeface="Arial"/>
              <a:buChar char="•"/>
            </a:pPr>
            <a:r>
              <a:rPr lang="en-US" sz="2000" spc="-1" strike="noStrike">
                <a:solidFill>
                  <a:srgbClr val="000000"/>
                </a:solidFill>
                <a:uFill>
                  <a:solidFill>
                    <a:srgbClr val="ffffff"/>
                  </a:solidFill>
                </a:uFill>
                <a:latin typeface="Gill Sans"/>
              </a:rPr>
              <a:t>pn junctions</a:t>
            </a:r>
            <a:endParaRPr lang="en-US" sz="3200" spc="-1" strike="noStrike">
              <a:solidFill>
                <a:srgbClr val="000000"/>
              </a:solidFill>
              <a:uFill>
                <a:solidFill>
                  <a:srgbClr val="ffffff"/>
                </a:solidFill>
              </a:uFill>
              <a:latin typeface="Gill Sans"/>
            </a:endParaRPr>
          </a:p>
          <a:p>
            <a:pPr marL="341280" indent="-252000">
              <a:lnSpc>
                <a:spcPct val="100000"/>
              </a:lnSpc>
              <a:buClr>
                <a:srgbClr val="000000"/>
              </a:buClr>
              <a:buFont typeface="Arial"/>
              <a:buChar char="•"/>
            </a:pP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manufacturing silicon detectors</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514" name="CustomShape 6"/>
          <p:cNvSpPr/>
          <p:nvPr/>
        </p:nvSpPr>
        <p:spPr>
          <a:xfrm rot="20515800">
            <a:off x="4976640" y="3946680"/>
            <a:ext cx="3354120" cy="1065240"/>
          </a:xfrm>
          <a:prstGeom prst="rect">
            <a:avLst/>
          </a:prstGeom>
          <a:noFill/>
          <a:ln>
            <a:noFill/>
          </a:ln>
        </p:spPr>
        <p:style>
          <a:lnRef idx="0"/>
          <a:fillRef idx="0"/>
          <a:effectRef idx="0"/>
          <a:fontRef idx="minor"/>
        </p:style>
        <p:txBody>
          <a:bodyPr lIns="90000" rIns="90000" tIns="45000" bIns="45000"/>
          <a:p>
            <a:pPr>
              <a:lnSpc>
                <a:spcPct val="100000"/>
              </a:lnSpc>
            </a:pPr>
            <a:r>
              <a:rPr lang="en-US" sz="3200" spc="-1" strike="noStrike">
                <a:solidFill>
                  <a:srgbClr val="800000"/>
                </a:solidFill>
                <a:uFill>
                  <a:solidFill>
                    <a:srgbClr val="ffffff"/>
                  </a:solidFill>
                </a:uFill>
                <a:latin typeface="Gill Sans"/>
              </a:rPr>
              <a:t>Not the scope of this lecture!</a:t>
            </a:r>
            <a:endParaRPr lang="en-US" sz="1800" spc="-1" strike="noStrike">
              <a:solidFill>
                <a:srgbClr val="000000"/>
              </a:solidFill>
              <a:uFill>
                <a:solidFill>
                  <a:srgbClr val="ffffff"/>
                </a:solidFill>
              </a:uFill>
              <a:latin typeface="Arial"/>
            </a:endParaRPr>
          </a:p>
        </p:txBody>
      </p:sp>
    </p:spTree>
  </p:cSld>
</p:sld>
</file>

<file path=ppt/slides/slide7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15" name="TextShape 1"/>
          <p:cNvSpPr txBox="1"/>
          <p:nvPr/>
        </p:nvSpPr>
        <p:spPr>
          <a:xfrm>
            <a:off x="179640" y="-2736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Semiconductors</a:t>
            </a:r>
            <a:r>
              <a:rPr b="1" lang="en-US" sz="4400" spc="-1" strike="noStrike">
                <a:solidFill>
                  <a:srgbClr val="c0504d"/>
                </a:solidFill>
                <a:uFill>
                  <a:solidFill>
                    <a:srgbClr val="ffffff"/>
                  </a:solidFill>
                </a:uFill>
                <a:latin typeface="AmericanTypewriter"/>
              </a:rPr>
              <a:t> •</a:t>
            </a:r>
            <a:endParaRPr lang="en-US" sz="1800" spc="-1" strike="noStrike">
              <a:solidFill>
                <a:srgbClr val="000000"/>
              </a:solidFill>
              <a:uFill>
                <a:solidFill>
                  <a:srgbClr val="ffffff"/>
                </a:solidFill>
              </a:uFill>
              <a:latin typeface="Calibri"/>
            </a:endParaRPr>
          </a:p>
        </p:txBody>
      </p:sp>
      <p:sp>
        <p:nvSpPr>
          <p:cNvPr id="1516"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517" name="TextShape 3"/>
          <p:cNvSpPr txBox="1"/>
          <p:nvPr/>
        </p:nvSpPr>
        <p:spPr>
          <a:xfrm>
            <a:off x="6553080" y="6520320"/>
            <a:ext cx="2133360" cy="364680"/>
          </a:xfrm>
          <a:prstGeom prst="rect">
            <a:avLst/>
          </a:prstGeom>
          <a:noFill/>
          <a:ln>
            <a:noFill/>
          </a:ln>
        </p:spPr>
        <p:txBody>
          <a:bodyPr anchor="ctr"/>
          <a:p>
            <a:pPr algn="r">
              <a:lnSpc>
                <a:spcPct val="100000"/>
              </a:lnSpc>
            </a:pPr>
            <a:fld id="{0E6045E5-ADA2-4E2F-BAB6-3A9C26439DA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518" name="CustomShape 4"/>
          <p:cNvSpPr/>
          <p:nvPr/>
        </p:nvSpPr>
        <p:spPr>
          <a:xfrm>
            <a:off x="2027160" y="906480"/>
            <a:ext cx="51570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(more generally, solid state detectors)</a:t>
            </a:r>
            <a:endParaRPr lang="en-US" sz="1800" spc="-1" strike="noStrike">
              <a:solidFill>
                <a:srgbClr val="000000"/>
              </a:solidFill>
              <a:uFill>
                <a:solidFill>
                  <a:srgbClr val="ffffff"/>
                </a:solidFill>
              </a:uFill>
              <a:latin typeface="Arial"/>
            </a:endParaRPr>
          </a:p>
        </p:txBody>
      </p:sp>
      <p:pic>
        <p:nvPicPr>
          <p:cNvPr id="1519" name="Picture 5" descr=""/>
          <p:cNvPicPr/>
          <p:nvPr/>
        </p:nvPicPr>
        <p:blipFill>
          <a:blip r:embed="rId1"/>
          <a:stretch/>
        </p:blipFill>
        <p:spPr>
          <a:xfrm>
            <a:off x="5580000" y="2277000"/>
            <a:ext cx="2998080" cy="3168000"/>
          </a:xfrm>
          <a:prstGeom prst="rect">
            <a:avLst/>
          </a:prstGeom>
          <a:ln>
            <a:noFill/>
          </a:ln>
        </p:spPr>
      </p:pic>
      <p:sp>
        <p:nvSpPr>
          <p:cNvPr id="1520" name="CustomShape 5"/>
          <p:cNvSpPr/>
          <p:nvPr/>
        </p:nvSpPr>
        <p:spPr>
          <a:xfrm>
            <a:off x="539640" y="1845000"/>
            <a:ext cx="4752000" cy="4587840"/>
          </a:xfrm>
          <a:prstGeom prst="rect">
            <a:avLst/>
          </a:prstGeom>
          <a:noFill/>
          <a:ln>
            <a:noFill/>
          </a:ln>
        </p:spPr>
        <p:style>
          <a:lnRef idx="0"/>
          <a:fillRef idx="0"/>
          <a:effectRef idx="0"/>
          <a:fontRef idx="minor"/>
        </p:style>
        <p:txBody>
          <a:bodyPr lIns="90000" rIns="90000" tIns="45000" bIns="45000"/>
          <a:p>
            <a:pPr>
              <a:lnSpc>
                <a:spcPct val="100000"/>
              </a:lnSpc>
            </a:pPr>
            <a:r>
              <a:rPr lang="en-US" sz="2000" spc="-1" strike="noStrike">
                <a:solidFill>
                  <a:srgbClr val="800000"/>
                </a:solidFill>
                <a:uFill>
                  <a:solidFill>
                    <a:srgbClr val="ffffff"/>
                  </a:solidFill>
                </a:uFill>
                <a:latin typeface="Gill Sans"/>
                <a:ea typeface="ＭＳ Ｐゴシック"/>
              </a:rPr>
              <a:t>DC coupled strip detector</a:t>
            </a:r>
            <a:endParaRPr lang="en-US" sz="1800" spc="-1" strike="noStrike">
              <a:solidFill>
                <a:srgbClr val="000000"/>
              </a:solidFill>
              <a:uFill>
                <a:solidFill>
                  <a:srgbClr val="ffffff"/>
                </a:solidFill>
              </a:uFill>
              <a:latin typeface="Arial"/>
            </a:endParaRPr>
          </a:p>
          <a:p>
            <a:pPr>
              <a:lnSpc>
                <a:spcPct val="100000"/>
              </a:lnSpc>
            </a:pPr>
            <a:r>
              <a:rPr lang="en-US" sz="2000" spc="-1" strike="noStrike">
                <a:solidFill>
                  <a:srgbClr val="800000"/>
                </a:solidFill>
                <a:uFill>
                  <a:solidFill>
                    <a:srgbClr val="ffffff"/>
                  </a:solidFill>
                </a:uFill>
                <a:latin typeface="Gill Sans"/>
                <a:ea typeface="ＭＳ Ｐゴシック"/>
              </a:rPr>
              <a:t>Through going charged particles create e</a:t>
            </a:r>
            <a:r>
              <a:rPr lang="en-US" sz="2000" spc="-1" strike="noStrike" baseline="30000">
                <a:solidFill>
                  <a:srgbClr val="800000"/>
                </a:solidFill>
                <a:uFill>
                  <a:solidFill>
                    <a:srgbClr val="ffffff"/>
                  </a:solidFill>
                </a:uFill>
                <a:latin typeface="Gill Sans"/>
                <a:ea typeface="ＭＳ Ｐゴシック"/>
              </a:rPr>
              <a:t>-</a:t>
            </a:r>
            <a:r>
              <a:rPr lang="en-US" sz="2000" spc="-1" strike="noStrike">
                <a:solidFill>
                  <a:srgbClr val="800000"/>
                </a:solidFill>
                <a:uFill>
                  <a:solidFill>
                    <a:srgbClr val="ffffff"/>
                  </a:solidFill>
                </a:uFill>
                <a:latin typeface="Gill Sans"/>
                <a:ea typeface="ＭＳ Ｐゴシック"/>
              </a:rPr>
              <a:t>h</a:t>
            </a:r>
            <a:r>
              <a:rPr lang="en-US" sz="2000" spc="-1" strike="noStrike" baseline="30000">
                <a:solidFill>
                  <a:srgbClr val="800000"/>
                </a:solidFill>
                <a:uFill>
                  <a:solidFill>
                    <a:srgbClr val="ffffff"/>
                  </a:solidFill>
                </a:uFill>
                <a:latin typeface="Gill Sans"/>
                <a:ea typeface="ＭＳ Ｐゴシック"/>
              </a:rPr>
              <a:t>+</a:t>
            </a:r>
            <a:r>
              <a:rPr lang="en-US" sz="2000" spc="-1" strike="noStrike">
                <a:solidFill>
                  <a:srgbClr val="800000"/>
                </a:solidFill>
                <a:uFill>
                  <a:solidFill>
                    <a:srgbClr val="ffffff"/>
                  </a:solidFill>
                </a:uFill>
                <a:latin typeface="Gill Sans"/>
                <a:ea typeface="ＭＳ Ｐゴシック"/>
              </a:rPr>
              <a:t> pairs in the depletion zone (about ~25000 pairs in standard detector thickness). </a:t>
            </a:r>
            <a:endParaRPr lang="en-US" sz="1800" spc="-1" strike="noStrike">
              <a:solidFill>
                <a:srgbClr val="000000"/>
              </a:solidFill>
              <a:uFill>
                <a:solidFill>
                  <a:srgbClr val="ffffff"/>
                </a:solidFill>
              </a:uFill>
              <a:latin typeface="Arial"/>
            </a:endParaRPr>
          </a:p>
          <a:p>
            <a:pPr>
              <a:lnSpc>
                <a:spcPct val="100000"/>
              </a:lnSpc>
            </a:pPr>
            <a:r>
              <a:rPr lang="en-US" sz="2000" spc="-1" strike="noStrike">
                <a:solidFill>
                  <a:srgbClr val="800000"/>
                </a:solidFill>
                <a:uFill>
                  <a:solidFill>
                    <a:srgbClr val="ffffff"/>
                  </a:solidFill>
                </a:uFill>
                <a:latin typeface="Gill Sans"/>
                <a:ea typeface="ＭＳ Ｐゴシック"/>
              </a:rPr>
              <a:t>These charges drift to the electrodes. </a:t>
            </a:r>
            <a:endParaRPr lang="en-US" sz="1800" spc="-1" strike="noStrike">
              <a:solidFill>
                <a:srgbClr val="000000"/>
              </a:solidFill>
              <a:uFill>
                <a:solidFill>
                  <a:srgbClr val="ffffff"/>
                </a:solidFill>
              </a:uFill>
              <a:latin typeface="Arial"/>
            </a:endParaRPr>
          </a:p>
          <a:p>
            <a:pPr>
              <a:lnSpc>
                <a:spcPct val="100000"/>
              </a:lnSpc>
            </a:pPr>
            <a:r>
              <a:rPr lang="en-US" sz="2000" spc="-1" strike="noStrike">
                <a:solidFill>
                  <a:srgbClr val="800000"/>
                </a:solidFill>
                <a:uFill>
                  <a:solidFill>
                    <a:srgbClr val="ffffff"/>
                  </a:solidFill>
                </a:uFill>
                <a:latin typeface="Gill Sans"/>
                <a:ea typeface="ＭＳ Ｐゴシック"/>
              </a:rPr>
              <a:t>The drift (current) creates the signal which is amplified by an amplifier connected to each strip.</a:t>
            </a:r>
            <a:endParaRPr lang="en-US" sz="1800" spc="-1" strike="noStrike">
              <a:solidFill>
                <a:srgbClr val="000000"/>
              </a:solidFill>
              <a:uFill>
                <a:solidFill>
                  <a:srgbClr val="ffffff"/>
                </a:solidFill>
              </a:uFill>
              <a:latin typeface="Arial"/>
            </a:endParaRPr>
          </a:p>
          <a:p>
            <a:pPr>
              <a:lnSpc>
                <a:spcPct val="100000"/>
              </a:lnSpc>
            </a:pPr>
            <a:r>
              <a:rPr lang="en-US" sz="2000" spc="-1" strike="noStrike">
                <a:solidFill>
                  <a:srgbClr val="800000"/>
                </a:solidFill>
                <a:uFill>
                  <a:solidFill>
                    <a:srgbClr val="ffffff"/>
                  </a:solidFill>
                </a:uFill>
                <a:latin typeface="Gill Sans"/>
                <a:ea typeface="ＭＳ Ｐゴシック"/>
              </a:rPr>
              <a:t>From the signals on the individual strips the position of the through going particle is deduced.</a:t>
            </a:r>
            <a:endParaRPr lang="en-US" sz="1800" spc="-1" strike="noStrike">
              <a:solidFill>
                <a:srgbClr val="000000"/>
              </a:solidFill>
              <a:uFill>
                <a:solidFill>
                  <a:srgbClr val="ffffff"/>
                </a:solidFill>
              </a:uFill>
              <a:latin typeface="Arial"/>
            </a:endParaRPr>
          </a:p>
        </p:txBody>
      </p:sp>
    </p:spTree>
  </p:cSld>
</p:sld>
</file>

<file path=ppt/slides/slide7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21" name="TextShape 1"/>
          <p:cNvSpPr txBox="1"/>
          <p:nvPr/>
        </p:nvSpPr>
        <p:spPr>
          <a:xfrm>
            <a:off x="179640" y="27468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Semiconductors</a:t>
            </a:r>
            <a:r>
              <a:rPr b="1" lang="en-US" sz="4400" spc="-1" strike="noStrike">
                <a:solidFill>
                  <a:srgbClr val="c0504d"/>
                </a:solidFill>
                <a:uFill>
                  <a:solidFill>
                    <a:srgbClr val="ffffff"/>
                  </a:solidFill>
                </a:uFill>
                <a:latin typeface="AmericanTypewriter"/>
              </a:rPr>
              <a:t> •</a:t>
            </a:r>
            <a:endParaRPr lang="en-US" sz="1800" spc="-1" strike="noStrike">
              <a:solidFill>
                <a:srgbClr val="000000"/>
              </a:solidFill>
              <a:uFill>
                <a:solidFill>
                  <a:srgbClr val="ffffff"/>
                </a:solidFill>
              </a:uFill>
              <a:latin typeface="Calibri"/>
            </a:endParaRPr>
          </a:p>
        </p:txBody>
      </p:sp>
      <p:sp>
        <p:nvSpPr>
          <p:cNvPr id="1522" name="TextShape 2"/>
          <p:cNvSpPr txBox="1"/>
          <p:nvPr/>
        </p:nvSpPr>
        <p:spPr>
          <a:xfrm>
            <a:off x="251640" y="1340640"/>
            <a:ext cx="8712720" cy="4968360"/>
          </a:xfrm>
          <a:prstGeom prst="rect">
            <a:avLst/>
          </a:prstGeom>
          <a:noFill/>
          <a:ln>
            <a:noFill/>
          </a:ln>
        </p:spPr>
        <p:txBody>
          <a:bodyPr/>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2000" spc="-1" strike="noStrike">
                <a:solidFill>
                  <a:srgbClr val="000000"/>
                </a:solidFill>
                <a:uFill>
                  <a:solidFill>
                    <a:srgbClr val="ffffff"/>
                  </a:solidFill>
                </a:uFill>
                <a:latin typeface="Gill Sans"/>
              </a:rPr>
              <a:t>Very attractive in HEP because of:</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Good intrinsic </a:t>
            </a:r>
            <a:r>
              <a:rPr b="1" lang="en-US" sz="1800" spc="-1" strike="noStrike">
                <a:solidFill>
                  <a:srgbClr val="000000"/>
                </a:solidFill>
                <a:uFill>
                  <a:solidFill>
                    <a:srgbClr val="ffffff"/>
                  </a:solidFill>
                </a:uFill>
                <a:latin typeface="Gill Sans"/>
              </a:rPr>
              <a:t>energy resolution</a:t>
            </a:r>
            <a:endParaRPr lang="en-US" sz="24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1600" spc="-1" strike="noStrike">
                <a:solidFill>
                  <a:srgbClr val="000000"/>
                </a:solidFill>
                <a:uFill>
                  <a:solidFill>
                    <a:srgbClr val="ffffff"/>
                  </a:solidFill>
                </a:uFill>
                <a:latin typeface="Gill Sans"/>
              </a:rPr>
              <a:t>Silicon: 1 e-hole pair for every 3.6 eV released by a crossing particle</a:t>
            </a:r>
            <a:endParaRPr lang="en-US" sz="20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1600" spc="-1" strike="noStrike">
                <a:solidFill>
                  <a:srgbClr val="000000"/>
                </a:solidFill>
                <a:uFill>
                  <a:solidFill>
                    <a:srgbClr val="ffffff"/>
                  </a:solidFill>
                </a:uFill>
                <a:latin typeface="Gill Sans"/>
              </a:rPr>
              <a:t>Gas: 30 eV required to ionize a gas molecule</a:t>
            </a:r>
            <a:endParaRPr lang="en-US" sz="20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1600" spc="-1" strike="noStrike" u="sng">
                <a:solidFill>
                  <a:srgbClr val="000000"/>
                </a:solidFill>
                <a:uFill>
                  <a:solidFill>
                    <a:srgbClr val="ffffff"/>
                  </a:solidFill>
                </a:uFill>
                <a:latin typeface="Gill Sans"/>
              </a:rPr>
              <a:t>High primary ionization (larger signal), no amplification</a:t>
            </a:r>
            <a:endParaRPr lang="en-US" sz="20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Si high density reduces the range of secondary e, thus </a:t>
            </a:r>
            <a:r>
              <a:rPr b="1" lang="en-US" sz="1800" spc="-1" strike="noStrike">
                <a:solidFill>
                  <a:srgbClr val="000000"/>
                </a:solidFill>
                <a:uFill>
                  <a:solidFill>
                    <a:srgbClr val="ffffff"/>
                  </a:solidFill>
                </a:uFill>
                <a:latin typeface="Gill Sans"/>
              </a:rPr>
              <a:t>good spatial resolution</a:t>
            </a:r>
            <a:endParaRPr lang="en-US" sz="2400" spc="-1" strike="noStrike">
              <a:solidFill>
                <a:srgbClr val="000000"/>
              </a:solidFill>
              <a:uFill>
                <a:solidFill>
                  <a:srgbClr val="ffffff"/>
                </a:solidFill>
              </a:uFill>
              <a:latin typeface="Gill Sans"/>
            </a:endParaRPr>
          </a:p>
          <a:p>
            <a:pPr lvl="2" marL="1143000" indent="-228240">
              <a:lnSpc>
                <a:spcPct val="100000"/>
              </a:lnSpc>
              <a:buClr>
                <a:srgbClr val="000000"/>
              </a:buClr>
              <a:buFont typeface="Arial"/>
              <a:buChar char="•"/>
            </a:pPr>
            <a:r>
              <a:rPr lang="en-US" sz="1400" spc="-1" strike="noStrike">
                <a:solidFill>
                  <a:srgbClr val="000000"/>
                </a:solidFill>
                <a:uFill>
                  <a:solidFill>
                    <a:srgbClr val="ffffff"/>
                  </a:solidFill>
                </a:uFill>
                <a:latin typeface="Gill Sans"/>
              </a:rPr>
              <a:t>10 </a:t>
            </a:r>
            <a:r>
              <a:rPr lang="en-US" sz="1400" spc="-1" strike="noStrike">
                <a:solidFill>
                  <a:srgbClr val="000000"/>
                </a:solidFill>
                <a:uFill>
                  <a:solidFill>
                    <a:srgbClr val="ffffff"/>
                  </a:solidFill>
                </a:uFill>
                <a:latin typeface="Symbol"/>
              </a:rPr>
              <a:t>m</a:t>
            </a:r>
            <a:r>
              <a:rPr lang="en-US" sz="1400" spc="-1" strike="noStrike">
                <a:solidFill>
                  <a:srgbClr val="000000"/>
                </a:solidFill>
                <a:uFill>
                  <a:solidFill>
                    <a:srgbClr val="ffffff"/>
                  </a:solidFill>
                </a:uFill>
                <a:latin typeface="Gill Sans"/>
              </a:rPr>
              <a:t>m, the best ~1 </a:t>
            </a:r>
            <a:r>
              <a:rPr lang="en-US" sz="1400" spc="-1" strike="noStrike">
                <a:solidFill>
                  <a:srgbClr val="000000"/>
                </a:solidFill>
                <a:uFill>
                  <a:solidFill>
                    <a:srgbClr val="ffffff"/>
                  </a:solidFill>
                </a:uFill>
                <a:latin typeface="Symbol"/>
              </a:rPr>
              <a:t>m</a:t>
            </a:r>
            <a:r>
              <a:rPr lang="en-US" sz="1400" spc="-1" strike="noStrike">
                <a:solidFill>
                  <a:srgbClr val="000000"/>
                </a:solidFill>
                <a:uFill>
                  <a:solidFill>
                    <a:srgbClr val="ffffff"/>
                  </a:solidFill>
                </a:uFill>
                <a:latin typeface="Gill Sans"/>
              </a:rPr>
              <a:t>m</a:t>
            </a:r>
            <a:endParaRPr lang="en-US" sz="20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The </a:t>
            </a:r>
            <a:r>
              <a:rPr b="1" lang="en-US" sz="1800" spc="-1" strike="noStrike">
                <a:solidFill>
                  <a:srgbClr val="000000"/>
                </a:solidFill>
                <a:uFill>
                  <a:solidFill>
                    <a:srgbClr val="ffffff"/>
                  </a:solidFill>
                </a:uFill>
                <a:latin typeface="Gill Sans"/>
              </a:rPr>
              <a:t>granularity</a:t>
            </a:r>
            <a:r>
              <a:rPr lang="en-US" sz="1800" spc="-1" strike="noStrike">
                <a:solidFill>
                  <a:srgbClr val="000000"/>
                </a:solidFill>
                <a:uFill>
                  <a:solidFill>
                    <a:srgbClr val="ffffff"/>
                  </a:solidFill>
                </a:uFill>
                <a:latin typeface="Gill Sans"/>
              </a:rPr>
              <a:t> (cell size) can be very high</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b="1" lang="en-US" sz="1800" spc="-1" strike="noStrike">
                <a:solidFill>
                  <a:srgbClr val="000000"/>
                </a:solidFill>
                <a:uFill>
                  <a:solidFill>
                    <a:srgbClr val="ffffff"/>
                  </a:solidFill>
                </a:uFill>
                <a:latin typeface="Gill Sans"/>
              </a:rPr>
              <a:t>Thin</a:t>
            </a:r>
            <a:r>
              <a:rPr lang="en-US" sz="1800" spc="-1" strike="noStrike">
                <a:solidFill>
                  <a:srgbClr val="000000"/>
                </a:solidFill>
                <a:uFill>
                  <a:solidFill>
                    <a:srgbClr val="ffffff"/>
                  </a:solidFill>
                </a:uFill>
                <a:latin typeface="Gill Sans"/>
              </a:rPr>
              <a:t>, therefore can be positioned close to the interaction point</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b="1" lang="en-US" sz="1800" spc="-1" strike="noStrike">
                <a:solidFill>
                  <a:srgbClr val="000000"/>
                </a:solidFill>
                <a:uFill>
                  <a:solidFill>
                    <a:srgbClr val="ffffff"/>
                  </a:solidFill>
                </a:uFill>
                <a:latin typeface="Gill Sans"/>
              </a:rPr>
              <a:t>Easy integration </a:t>
            </a:r>
            <a:r>
              <a:rPr lang="en-US" sz="1800" spc="-1" strike="noStrike">
                <a:solidFill>
                  <a:srgbClr val="000000"/>
                </a:solidFill>
                <a:uFill>
                  <a:solidFill>
                    <a:srgbClr val="ffffff"/>
                  </a:solidFill>
                </a:uFill>
                <a:latin typeface="Gill Sans"/>
              </a:rPr>
              <a:t>with electronics (both made of silicon)</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b="1" lang="en-US" sz="1800" spc="-1" strike="noStrike">
                <a:solidFill>
                  <a:srgbClr val="000000"/>
                </a:solidFill>
                <a:uFill>
                  <a:solidFill>
                    <a:srgbClr val="ffffff"/>
                  </a:solidFill>
                </a:uFill>
                <a:latin typeface="Gill Sans"/>
              </a:rPr>
              <a:t>Industrial process </a:t>
            </a:r>
            <a:r>
              <a:rPr lang="en-US" sz="1800" spc="-1" strike="noStrike">
                <a:solidFill>
                  <a:srgbClr val="000000"/>
                </a:solidFill>
                <a:uFill>
                  <a:solidFill>
                    <a:srgbClr val="ffffff"/>
                  </a:solidFill>
                </a:uFill>
                <a:latin typeface="Gill Sans"/>
              </a:rPr>
              <a:t>(high yield, continuous development…)</a:t>
            </a:r>
            <a:endParaRPr lang="en-US" sz="24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523"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524"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525" name="TextShape 5"/>
          <p:cNvSpPr txBox="1"/>
          <p:nvPr/>
        </p:nvSpPr>
        <p:spPr>
          <a:xfrm>
            <a:off x="6553080" y="6520320"/>
            <a:ext cx="2133360" cy="364680"/>
          </a:xfrm>
          <a:prstGeom prst="rect">
            <a:avLst/>
          </a:prstGeom>
          <a:noFill/>
          <a:ln>
            <a:noFill/>
          </a:ln>
        </p:spPr>
        <p:txBody>
          <a:bodyPr anchor="ctr"/>
          <a:p>
            <a:pPr algn="r">
              <a:lnSpc>
                <a:spcPct val="100000"/>
              </a:lnSpc>
            </a:pPr>
            <a:fld id="{4348F690-228F-4CBC-8208-BA54CC85A515}"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7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526" name="Picture 5" descr=""/>
          <p:cNvPicPr/>
          <p:nvPr/>
        </p:nvPicPr>
        <p:blipFill>
          <a:blip r:embed="rId1"/>
          <a:stretch/>
        </p:blipFill>
        <p:spPr>
          <a:xfrm>
            <a:off x="4500000" y="1095840"/>
            <a:ext cx="2520000" cy="2520000"/>
          </a:xfrm>
          <a:prstGeom prst="rect">
            <a:avLst/>
          </a:prstGeom>
          <a:ln>
            <a:noFill/>
          </a:ln>
        </p:spPr>
      </p:pic>
      <p:sp>
        <p:nvSpPr>
          <p:cNvPr id="1527"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Strips VS Pixels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1528" name="Picture 3" descr=""/>
          <p:cNvPicPr/>
          <p:nvPr/>
        </p:nvPicPr>
        <p:blipFill>
          <a:blip r:embed="rId2"/>
          <a:stretch/>
        </p:blipFill>
        <p:spPr>
          <a:xfrm>
            <a:off x="2195640" y="1052640"/>
            <a:ext cx="2664000" cy="2664000"/>
          </a:xfrm>
          <a:prstGeom prst="rect">
            <a:avLst/>
          </a:prstGeom>
          <a:ln>
            <a:noFill/>
          </a:ln>
        </p:spPr>
      </p:pic>
      <p:sp>
        <p:nvSpPr>
          <p:cNvPr id="1529" name="CustomShape 2"/>
          <p:cNvSpPr/>
          <p:nvPr/>
        </p:nvSpPr>
        <p:spPr>
          <a:xfrm>
            <a:off x="179640" y="3699360"/>
            <a:ext cx="4608000" cy="34887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uFill>
                  <a:solidFill>
                    <a:srgbClr val="ffffff"/>
                  </a:solidFill>
                </a:uFill>
                <a:latin typeface="Gill Sans"/>
              </a:rPr>
              <a:t>Strips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Each strip is connected to one electronic readout channel</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First prototypes: ~ 1980</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Strip pitch: ~10-100 µm</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Position resolution: ~few µm due to charge sharing between neighboring strips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i="1" lang="en-US" sz="1800" spc="-1" strike="noStrike">
                <a:solidFill>
                  <a:srgbClr val="000000"/>
                </a:solidFill>
                <a:uFill>
                  <a:solidFill>
                    <a:srgbClr val="ffffff"/>
                  </a:solidFill>
                </a:uFill>
                <a:latin typeface="Gill Sans"/>
              </a:rPr>
              <a:t>Double-sided: Production, handling, tests are more complicated and hence are expensive</a:t>
            </a:r>
            <a:endParaRPr lang="en-US" sz="1800" spc="-1" strike="noStrike">
              <a:solidFill>
                <a:srgbClr val="000000"/>
              </a:solidFill>
              <a:uFill>
                <a:solidFill>
                  <a:srgbClr val="ffffff"/>
                </a:solidFill>
              </a:uFill>
              <a:latin typeface="Arial"/>
            </a:endParaRPr>
          </a:p>
        </p:txBody>
      </p:sp>
      <p:pic>
        <p:nvPicPr>
          <p:cNvPr id="1530" name="Picture 4" descr=""/>
          <p:cNvPicPr/>
          <p:nvPr/>
        </p:nvPicPr>
        <p:blipFill>
          <a:blip r:embed="rId3"/>
          <a:stretch/>
        </p:blipFill>
        <p:spPr>
          <a:xfrm>
            <a:off x="6675120" y="1052640"/>
            <a:ext cx="2505240" cy="2505240"/>
          </a:xfrm>
          <a:prstGeom prst="rect">
            <a:avLst/>
          </a:prstGeom>
          <a:ln>
            <a:noFill/>
          </a:ln>
        </p:spPr>
      </p:pic>
      <p:sp>
        <p:nvSpPr>
          <p:cNvPr id="1531" name="CustomShape 3"/>
          <p:cNvSpPr/>
          <p:nvPr/>
        </p:nvSpPr>
        <p:spPr>
          <a:xfrm>
            <a:off x="4788000" y="3679560"/>
            <a:ext cx="4283640" cy="36867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uFill>
                  <a:solidFill>
                    <a:srgbClr val="ffffff"/>
                  </a:solidFill>
                </a:uFill>
                <a:latin typeface="Gill Sans"/>
              </a:rPr>
              <a:t>Pixels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2D resolution</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First prototypes ~1990</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Can be used for tracking or imaging:</a:t>
            </a:r>
            <a:endParaRPr lang="en-US" sz="1800" spc="-1" strike="noStrike">
              <a:solidFill>
                <a:srgbClr val="000000"/>
              </a:solidFill>
              <a:uFill>
                <a:solidFill>
                  <a:srgbClr val="ffffff"/>
                </a:solidFill>
              </a:uFill>
              <a:latin typeface="Arial"/>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particle tracking =  detection of individual charged particles</a:t>
            </a:r>
            <a:endParaRPr lang="en-US" sz="1800" spc="-1" strike="noStrike">
              <a:solidFill>
                <a:srgbClr val="000000"/>
              </a:solidFill>
              <a:uFill>
                <a:solidFill>
                  <a:srgbClr val="ffffff"/>
                </a:solidFill>
              </a:uFill>
              <a:latin typeface="Arial"/>
            </a:endParaRPr>
          </a:p>
          <a:p>
            <a:pPr lvl="1" marL="7430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imaging = count/integrate particles or photons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i="1" lang="en-US" sz="1800" spc="-1" strike="noStrike">
                <a:solidFill>
                  <a:srgbClr val="000000"/>
                </a:solidFill>
                <a:uFill>
                  <a:solidFill>
                    <a:srgbClr val="ffffff"/>
                  </a:solidFill>
                </a:uFill>
                <a:latin typeface="Gill Sans"/>
              </a:rPr>
              <a:t>Pixels: large nb of elec channels, power...</a:t>
            </a:r>
            <a:endParaRPr lang="en-US" sz="1800" spc="-1" strike="noStrike">
              <a:solidFill>
                <a:srgbClr val="000000"/>
              </a:solidFill>
              <a:uFill>
                <a:solidFill>
                  <a:srgbClr val="ffffff"/>
                </a:solidFill>
              </a:uFill>
              <a:latin typeface="Arial"/>
            </a:endParaRPr>
          </a:p>
        </p:txBody>
      </p:sp>
      <p:pic>
        <p:nvPicPr>
          <p:cNvPr id="1532" name="Picture 1028" descr=""/>
          <p:cNvPicPr/>
          <p:nvPr/>
        </p:nvPicPr>
        <p:blipFill>
          <a:blip r:embed="rId4"/>
          <a:stretch/>
        </p:blipFill>
        <p:spPr>
          <a:xfrm>
            <a:off x="-36360" y="1196640"/>
            <a:ext cx="2626920" cy="2468880"/>
          </a:xfrm>
          <a:prstGeom prst="rect">
            <a:avLst/>
          </a:prstGeom>
          <a:ln>
            <a:noFill/>
          </a:ln>
        </p:spPr>
      </p:pic>
      <p:sp>
        <p:nvSpPr>
          <p:cNvPr id="1533" name="TextShape 4"/>
          <p:cNvSpPr txBox="1"/>
          <p:nvPr/>
        </p:nvSpPr>
        <p:spPr>
          <a:xfrm>
            <a:off x="6553080" y="6520320"/>
            <a:ext cx="2133360" cy="364680"/>
          </a:xfrm>
          <a:prstGeom prst="rect">
            <a:avLst/>
          </a:prstGeom>
          <a:noFill/>
          <a:ln>
            <a:noFill/>
          </a:ln>
        </p:spPr>
        <p:txBody>
          <a:bodyPr anchor="ctr"/>
          <a:p>
            <a:pPr algn="r">
              <a:lnSpc>
                <a:spcPct val="100000"/>
              </a:lnSpc>
            </a:pPr>
            <a:fld id="{032A5A31-B4B8-4291-B517-FF37108B1D3D}"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7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34" name="TextShape 1"/>
          <p:cNvSpPr txBox="1"/>
          <p:nvPr/>
        </p:nvSpPr>
        <p:spPr>
          <a:xfrm>
            <a:off x="179640" y="53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Hybrid Pixels</a:t>
            </a:r>
            <a:r>
              <a:rPr b="1" lang="en-US" sz="4400" spc="-1" strike="noStrike">
                <a:solidFill>
                  <a:srgbClr val="c0504d"/>
                </a:solidFill>
                <a:uFill>
                  <a:solidFill>
                    <a:srgbClr val="ffffff"/>
                  </a:solidFill>
                </a:uFill>
                <a:latin typeface="AmericanTypewriter"/>
              </a:rPr>
              <a:t> •</a:t>
            </a:r>
            <a:endParaRPr lang="en-US" sz="1800" spc="-1" strike="noStrike">
              <a:solidFill>
                <a:srgbClr val="000000"/>
              </a:solidFill>
              <a:uFill>
                <a:solidFill>
                  <a:srgbClr val="ffffff"/>
                </a:solidFill>
              </a:uFill>
              <a:latin typeface="Calibri"/>
            </a:endParaRPr>
          </a:p>
        </p:txBody>
      </p:sp>
      <p:sp>
        <p:nvSpPr>
          <p:cNvPr id="1535" name="TextShape 2"/>
          <p:cNvSpPr txBox="1"/>
          <p:nvPr/>
        </p:nvSpPr>
        <p:spPr>
          <a:xfrm>
            <a:off x="395640" y="1124640"/>
            <a:ext cx="8424720" cy="2304000"/>
          </a:xfrm>
          <a:prstGeom prst="rect">
            <a:avLst/>
          </a:prstGeom>
          <a:noFill/>
          <a:ln>
            <a:noFill/>
          </a:ln>
        </p:spPr>
        <p:txBody>
          <a:bodyPr/>
          <a:p>
            <a:pPr>
              <a:lnSpc>
                <a:spcPct val="100000"/>
              </a:lnSpc>
            </a:pPr>
            <a:r>
              <a:rPr b="1" lang="en-US" sz="2000" spc="-1" strike="noStrike">
                <a:solidFill>
                  <a:srgbClr val="000000"/>
                </a:solidFill>
                <a:uFill>
                  <a:solidFill>
                    <a:srgbClr val="ffffff"/>
                  </a:solidFill>
                </a:uFill>
                <a:latin typeface="Gill Sans"/>
              </a:rPr>
              <a:t>Development closely linked to progress in microelectronics and interconexión technologies (sensor &amp; chip)</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900" spc="-1" strike="noStrike">
                <a:solidFill>
                  <a:srgbClr val="000000"/>
                </a:solidFill>
                <a:uFill>
                  <a:solidFill>
                    <a:srgbClr val="ffffff"/>
                  </a:solidFill>
                </a:uFill>
                <a:latin typeface="Gill Sans"/>
              </a:rPr>
              <a:t>Each pixel cell in the sensor is connected to a pixel cell in the readout chip via a bump bond</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900" spc="-1" strike="noStrike" u="sng">
                <a:solidFill>
                  <a:srgbClr val="000000"/>
                </a:solidFill>
                <a:uFill>
                  <a:solidFill>
                    <a:srgbClr val="ffffff"/>
                  </a:solidFill>
                </a:uFill>
                <a:latin typeface="Gill Sans"/>
              </a:rPr>
              <a:t>Sensor and readout are optimized separately</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900" spc="-1" strike="noStrike">
                <a:solidFill>
                  <a:srgbClr val="000000"/>
                </a:solidFill>
                <a:uFill>
                  <a:solidFill>
                    <a:srgbClr val="ffffff"/>
                  </a:solidFill>
                </a:uFill>
                <a:latin typeface="Gill Sans"/>
              </a:rPr>
              <a:t>Thinning of readout wafers (~150µm at LHC)</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1900" spc="-1" strike="noStrike">
                <a:solidFill>
                  <a:srgbClr val="000000"/>
                </a:solidFill>
                <a:uFill>
                  <a:solidFill>
                    <a:srgbClr val="ffffff"/>
                  </a:solidFill>
                </a:uFill>
                <a:latin typeface="Gill Sans"/>
              </a:rPr>
              <a:t>Mature technology employed in all LHC experiments</a:t>
            </a:r>
            <a:endParaRPr lang="en-US" sz="3200" spc="-1" strike="noStrike">
              <a:solidFill>
                <a:srgbClr val="000000"/>
              </a:solidFill>
              <a:uFill>
                <a:solidFill>
                  <a:srgbClr val="ffffff"/>
                </a:solidFill>
              </a:uFill>
              <a:latin typeface="Gill Sans"/>
            </a:endParaRPr>
          </a:p>
        </p:txBody>
      </p:sp>
      <p:sp>
        <p:nvSpPr>
          <p:cNvPr id="1536" name="CustomShape 3"/>
          <p:cNvSpPr/>
          <p:nvPr/>
        </p:nvSpPr>
        <p:spPr>
          <a:xfrm>
            <a:off x="3395520" y="4213800"/>
            <a:ext cx="5181120" cy="2095200"/>
          </a:xfrm>
          <a:prstGeom prst="cube">
            <a:avLst>
              <a:gd name="adj" fmla="val 80019"/>
            </a:avLst>
          </a:prstGeom>
          <a:solidFill>
            <a:srgbClr val="218d23"/>
          </a:solidFill>
          <a:ln w="9360">
            <a:solidFill>
              <a:srgbClr val="218d23"/>
            </a:solidFill>
            <a:miter/>
          </a:ln>
          <a:effectLst>
            <a:outerShdw algn="ctr" blurRad="63500" dir="2700000" dist="107763" rotWithShape="0">
              <a:schemeClr val="bg2">
                <a:alpha val="74998"/>
              </a:schemeClr>
            </a:outerShdw>
          </a:effectLst>
        </p:spPr>
        <p:style>
          <a:lnRef idx="0"/>
          <a:fillRef idx="0"/>
          <a:effectRef idx="0"/>
          <a:fontRef idx="minor"/>
        </p:style>
      </p:sp>
      <p:sp>
        <p:nvSpPr>
          <p:cNvPr id="1537" name="CustomShape 4"/>
          <p:cNvSpPr/>
          <p:nvPr/>
        </p:nvSpPr>
        <p:spPr>
          <a:xfrm>
            <a:off x="3395520" y="4023360"/>
            <a:ext cx="5181120" cy="2095200"/>
          </a:xfrm>
          <a:prstGeom prst="cube">
            <a:avLst>
              <a:gd name="adj" fmla="val 80019"/>
            </a:avLst>
          </a:prstGeom>
          <a:solidFill>
            <a:srgbClr val="3af93e"/>
          </a:solidFill>
          <a:ln w="9360">
            <a:solidFill>
              <a:srgbClr val="3af93e"/>
            </a:solidFill>
            <a:miter/>
          </a:ln>
        </p:spPr>
        <p:style>
          <a:lnRef idx="0"/>
          <a:fillRef idx="0"/>
          <a:effectRef idx="0"/>
          <a:fontRef idx="minor"/>
        </p:style>
      </p:sp>
      <p:sp>
        <p:nvSpPr>
          <p:cNvPr id="1538" name="CustomShape 5"/>
          <p:cNvSpPr/>
          <p:nvPr/>
        </p:nvSpPr>
        <p:spPr>
          <a:xfrm>
            <a:off x="4665600" y="573768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39" name="CustomShape 6"/>
          <p:cNvSpPr/>
          <p:nvPr/>
        </p:nvSpPr>
        <p:spPr>
          <a:xfrm>
            <a:off x="5732280" y="573768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0" name="CustomShape 7"/>
          <p:cNvSpPr/>
          <p:nvPr/>
        </p:nvSpPr>
        <p:spPr>
          <a:xfrm>
            <a:off x="3598920" y="573768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1" name="CustomShape 8"/>
          <p:cNvSpPr/>
          <p:nvPr/>
        </p:nvSpPr>
        <p:spPr>
          <a:xfrm>
            <a:off x="5072040" y="535680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2" name="CustomShape 9"/>
          <p:cNvSpPr/>
          <p:nvPr/>
        </p:nvSpPr>
        <p:spPr>
          <a:xfrm>
            <a:off x="6138720" y="535680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3" name="CustomShape 10"/>
          <p:cNvSpPr/>
          <p:nvPr/>
        </p:nvSpPr>
        <p:spPr>
          <a:xfrm>
            <a:off x="4005360" y="535680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4" name="CustomShape 11"/>
          <p:cNvSpPr/>
          <p:nvPr/>
        </p:nvSpPr>
        <p:spPr>
          <a:xfrm>
            <a:off x="5478480" y="497592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5" name="CustomShape 12"/>
          <p:cNvSpPr/>
          <p:nvPr/>
        </p:nvSpPr>
        <p:spPr>
          <a:xfrm>
            <a:off x="6545160" y="497592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6" name="CustomShape 13"/>
          <p:cNvSpPr/>
          <p:nvPr/>
        </p:nvSpPr>
        <p:spPr>
          <a:xfrm>
            <a:off x="4411440" y="497592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7" name="CustomShape 14"/>
          <p:cNvSpPr/>
          <p:nvPr/>
        </p:nvSpPr>
        <p:spPr>
          <a:xfrm>
            <a:off x="5884920" y="459468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8" name="CustomShape 15"/>
          <p:cNvSpPr/>
          <p:nvPr/>
        </p:nvSpPr>
        <p:spPr>
          <a:xfrm>
            <a:off x="6951600" y="459468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49" name="CustomShape 16"/>
          <p:cNvSpPr/>
          <p:nvPr/>
        </p:nvSpPr>
        <p:spPr>
          <a:xfrm>
            <a:off x="4817880" y="459468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50" name="CustomShape 17"/>
          <p:cNvSpPr/>
          <p:nvPr/>
        </p:nvSpPr>
        <p:spPr>
          <a:xfrm>
            <a:off x="6291360" y="421380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51" name="CustomShape 18"/>
          <p:cNvSpPr/>
          <p:nvPr/>
        </p:nvSpPr>
        <p:spPr>
          <a:xfrm>
            <a:off x="7358040" y="421380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52" name="CustomShape 19"/>
          <p:cNvSpPr/>
          <p:nvPr/>
        </p:nvSpPr>
        <p:spPr>
          <a:xfrm>
            <a:off x="5224320" y="4213800"/>
            <a:ext cx="711000" cy="95040"/>
          </a:xfrm>
          <a:prstGeom prst="rect">
            <a:avLst/>
          </a:prstGeom>
          <a:solidFill>
            <a:srgbClr val="218d23"/>
          </a:solidFill>
          <a:ln w="9360">
            <a:noFill/>
          </a:ln>
          <a:scene3d>
            <a:camera prst="legacyObliqueTopRight"/>
            <a:lightRig dir="b" rig="legacyFlat3"/>
          </a:scene3d>
          <a:sp3d extrusionH="430200" prstMaterial="legacyMatte">
            <a:bevelT prst="angle" w="13500" h="13500"/>
            <a:bevelB prst="angle" w="13500" h="13500"/>
            <a:extrusionClr>
              <a:srgbClr val="218d23"/>
            </a:extrusionClr>
          </a:sp3d>
        </p:spPr>
        <p:style>
          <a:lnRef idx="0"/>
          <a:fillRef idx="0"/>
          <a:effectRef idx="0"/>
          <a:fontRef idx="minor"/>
        </p:style>
      </p:sp>
      <p:sp>
        <p:nvSpPr>
          <p:cNvPr id="1553" name="CustomShape 20"/>
          <p:cNvSpPr/>
          <p:nvPr/>
        </p:nvSpPr>
        <p:spPr>
          <a:xfrm>
            <a:off x="615240" y="5788800"/>
            <a:ext cx="1525320" cy="3952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000" spc="-1" strike="noStrike">
                <a:solidFill>
                  <a:srgbClr val="218d23"/>
                </a:solidFill>
                <a:uFill>
                  <a:solidFill>
                    <a:srgbClr val="ffffff"/>
                  </a:solidFill>
                </a:uFill>
                <a:latin typeface="Calibri"/>
              </a:rPr>
              <a:t>Si Sensor</a:t>
            </a:r>
            <a:endParaRPr lang="en-US" sz="1800" spc="-1" strike="noStrike">
              <a:solidFill>
                <a:srgbClr val="000000"/>
              </a:solidFill>
              <a:uFill>
                <a:solidFill>
                  <a:srgbClr val="ffffff"/>
                </a:solidFill>
              </a:uFill>
              <a:latin typeface="Arial"/>
            </a:endParaRPr>
          </a:p>
        </p:txBody>
      </p:sp>
      <p:sp>
        <p:nvSpPr>
          <p:cNvPr id="1554" name="CustomShape 21"/>
          <p:cNvSpPr/>
          <p:nvPr/>
        </p:nvSpPr>
        <p:spPr>
          <a:xfrm>
            <a:off x="533880" y="4558320"/>
            <a:ext cx="1974960" cy="3952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000" spc="-1" strike="noStrike">
                <a:solidFill>
                  <a:srgbClr val="000000"/>
                </a:solidFill>
                <a:uFill>
                  <a:solidFill>
                    <a:srgbClr val="ffffff"/>
                  </a:solidFill>
                </a:uFill>
                <a:latin typeface="Calibri"/>
              </a:rPr>
              <a:t>Bump Bonds</a:t>
            </a:r>
            <a:endParaRPr lang="en-US" sz="1800" spc="-1" strike="noStrike">
              <a:solidFill>
                <a:srgbClr val="000000"/>
              </a:solidFill>
              <a:uFill>
                <a:solidFill>
                  <a:srgbClr val="ffffff"/>
                </a:solidFill>
              </a:uFill>
              <a:latin typeface="Arial"/>
            </a:endParaRPr>
          </a:p>
        </p:txBody>
      </p:sp>
      <p:sp>
        <p:nvSpPr>
          <p:cNvPr id="1555" name="CustomShape 22"/>
          <p:cNvSpPr/>
          <p:nvPr/>
        </p:nvSpPr>
        <p:spPr>
          <a:xfrm>
            <a:off x="5402160" y="3871080"/>
            <a:ext cx="304560" cy="285480"/>
          </a:xfrm>
          <a:prstGeom prst="ellipse">
            <a:avLst/>
          </a:prstGeom>
          <a:solidFill>
            <a:schemeClr val="tx1"/>
          </a:solidFill>
          <a:ln w="9360">
            <a:solidFill>
              <a:schemeClr val="bg2"/>
            </a:solidFill>
            <a:round/>
          </a:ln>
        </p:spPr>
        <p:style>
          <a:lnRef idx="0"/>
          <a:fillRef idx="0"/>
          <a:effectRef idx="0"/>
          <a:fontRef idx="minor"/>
        </p:style>
      </p:sp>
      <p:sp>
        <p:nvSpPr>
          <p:cNvPr id="1556" name="CustomShape 23"/>
          <p:cNvSpPr/>
          <p:nvPr/>
        </p:nvSpPr>
        <p:spPr>
          <a:xfrm>
            <a:off x="6519960" y="3871080"/>
            <a:ext cx="304560" cy="285480"/>
          </a:xfrm>
          <a:prstGeom prst="ellipse">
            <a:avLst/>
          </a:prstGeom>
          <a:solidFill>
            <a:schemeClr val="tx1"/>
          </a:solidFill>
          <a:ln w="9360">
            <a:solidFill>
              <a:schemeClr val="bg2"/>
            </a:solidFill>
            <a:round/>
          </a:ln>
        </p:spPr>
        <p:style>
          <a:lnRef idx="0"/>
          <a:fillRef idx="0"/>
          <a:effectRef idx="0"/>
          <a:fontRef idx="minor"/>
        </p:style>
      </p:sp>
      <p:sp>
        <p:nvSpPr>
          <p:cNvPr id="1557" name="CustomShape 24"/>
          <p:cNvSpPr/>
          <p:nvPr/>
        </p:nvSpPr>
        <p:spPr>
          <a:xfrm>
            <a:off x="7637400" y="3871080"/>
            <a:ext cx="304560" cy="285480"/>
          </a:xfrm>
          <a:prstGeom prst="ellipse">
            <a:avLst/>
          </a:prstGeom>
          <a:solidFill>
            <a:schemeClr val="tx1"/>
          </a:solidFill>
          <a:ln w="9360">
            <a:solidFill>
              <a:schemeClr val="bg2"/>
            </a:solidFill>
            <a:round/>
          </a:ln>
        </p:spPr>
        <p:style>
          <a:lnRef idx="0"/>
          <a:fillRef idx="0"/>
          <a:effectRef idx="0"/>
          <a:fontRef idx="minor"/>
        </p:style>
      </p:sp>
      <p:sp>
        <p:nvSpPr>
          <p:cNvPr id="1558" name="CustomShape 25"/>
          <p:cNvSpPr/>
          <p:nvPr/>
        </p:nvSpPr>
        <p:spPr>
          <a:xfrm>
            <a:off x="4995720" y="4251960"/>
            <a:ext cx="304560" cy="285480"/>
          </a:xfrm>
          <a:prstGeom prst="ellipse">
            <a:avLst/>
          </a:prstGeom>
          <a:solidFill>
            <a:schemeClr val="tx1"/>
          </a:solidFill>
          <a:ln w="9360">
            <a:solidFill>
              <a:schemeClr val="bg2"/>
            </a:solidFill>
            <a:round/>
          </a:ln>
        </p:spPr>
        <p:style>
          <a:lnRef idx="0"/>
          <a:fillRef idx="0"/>
          <a:effectRef idx="0"/>
          <a:fontRef idx="minor"/>
        </p:style>
      </p:sp>
      <p:sp>
        <p:nvSpPr>
          <p:cNvPr id="1559" name="CustomShape 26"/>
          <p:cNvSpPr/>
          <p:nvPr/>
        </p:nvSpPr>
        <p:spPr>
          <a:xfrm>
            <a:off x="6113520" y="4251960"/>
            <a:ext cx="304560" cy="285480"/>
          </a:xfrm>
          <a:prstGeom prst="ellipse">
            <a:avLst/>
          </a:prstGeom>
          <a:solidFill>
            <a:schemeClr val="tx1"/>
          </a:solidFill>
          <a:ln w="9360">
            <a:solidFill>
              <a:schemeClr val="bg2"/>
            </a:solidFill>
            <a:round/>
          </a:ln>
        </p:spPr>
        <p:style>
          <a:lnRef idx="0"/>
          <a:fillRef idx="0"/>
          <a:effectRef idx="0"/>
          <a:fontRef idx="minor"/>
        </p:style>
      </p:sp>
      <p:sp>
        <p:nvSpPr>
          <p:cNvPr id="1560" name="CustomShape 27"/>
          <p:cNvSpPr/>
          <p:nvPr/>
        </p:nvSpPr>
        <p:spPr>
          <a:xfrm>
            <a:off x="7230960" y="4251960"/>
            <a:ext cx="304560" cy="285480"/>
          </a:xfrm>
          <a:prstGeom prst="ellipse">
            <a:avLst/>
          </a:prstGeom>
          <a:solidFill>
            <a:schemeClr val="tx1"/>
          </a:solidFill>
          <a:ln w="9360">
            <a:solidFill>
              <a:schemeClr val="bg2"/>
            </a:solidFill>
            <a:round/>
          </a:ln>
        </p:spPr>
        <p:style>
          <a:lnRef idx="0"/>
          <a:fillRef idx="0"/>
          <a:effectRef idx="0"/>
          <a:fontRef idx="minor"/>
        </p:style>
      </p:sp>
      <p:sp>
        <p:nvSpPr>
          <p:cNvPr id="1561" name="CustomShape 28"/>
          <p:cNvSpPr/>
          <p:nvPr/>
        </p:nvSpPr>
        <p:spPr>
          <a:xfrm>
            <a:off x="4589280" y="4632840"/>
            <a:ext cx="304560" cy="285480"/>
          </a:xfrm>
          <a:prstGeom prst="ellipse">
            <a:avLst/>
          </a:prstGeom>
          <a:solidFill>
            <a:schemeClr val="tx1"/>
          </a:solidFill>
          <a:ln w="9360">
            <a:solidFill>
              <a:schemeClr val="bg2"/>
            </a:solidFill>
            <a:round/>
          </a:ln>
        </p:spPr>
        <p:style>
          <a:lnRef idx="0"/>
          <a:fillRef idx="0"/>
          <a:effectRef idx="0"/>
          <a:fontRef idx="minor"/>
        </p:style>
      </p:sp>
      <p:sp>
        <p:nvSpPr>
          <p:cNvPr id="1562" name="CustomShape 29"/>
          <p:cNvSpPr/>
          <p:nvPr/>
        </p:nvSpPr>
        <p:spPr>
          <a:xfrm>
            <a:off x="5707080" y="4632840"/>
            <a:ext cx="304560" cy="285480"/>
          </a:xfrm>
          <a:prstGeom prst="ellipse">
            <a:avLst/>
          </a:prstGeom>
          <a:solidFill>
            <a:schemeClr val="tx1"/>
          </a:solidFill>
          <a:ln w="9360">
            <a:solidFill>
              <a:schemeClr val="bg2"/>
            </a:solidFill>
            <a:round/>
          </a:ln>
        </p:spPr>
        <p:style>
          <a:lnRef idx="0"/>
          <a:fillRef idx="0"/>
          <a:effectRef idx="0"/>
          <a:fontRef idx="minor"/>
        </p:style>
      </p:sp>
      <p:sp>
        <p:nvSpPr>
          <p:cNvPr id="1563" name="CustomShape 30"/>
          <p:cNvSpPr/>
          <p:nvPr/>
        </p:nvSpPr>
        <p:spPr>
          <a:xfrm>
            <a:off x="6824520" y="4632840"/>
            <a:ext cx="304560" cy="285480"/>
          </a:xfrm>
          <a:prstGeom prst="ellipse">
            <a:avLst/>
          </a:prstGeom>
          <a:solidFill>
            <a:schemeClr val="tx1"/>
          </a:solidFill>
          <a:ln w="9360">
            <a:solidFill>
              <a:schemeClr val="bg2"/>
            </a:solidFill>
            <a:round/>
          </a:ln>
        </p:spPr>
        <p:style>
          <a:lnRef idx="0"/>
          <a:fillRef idx="0"/>
          <a:effectRef idx="0"/>
          <a:fontRef idx="minor"/>
        </p:style>
      </p:sp>
      <p:sp>
        <p:nvSpPr>
          <p:cNvPr id="1564" name="CustomShape 31"/>
          <p:cNvSpPr/>
          <p:nvPr/>
        </p:nvSpPr>
        <p:spPr>
          <a:xfrm>
            <a:off x="4182840" y="5014080"/>
            <a:ext cx="304560" cy="285480"/>
          </a:xfrm>
          <a:prstGeom prst="ellipse">
            <a:avLst/>
          </a:prstGeom>
          <a:solidFill>
            <a:schemeClr val="tx1"/>
          </a:solidFill>
          <a:ln w="9360">
            <a:solidFill>
              <a:schemeClr val="bg2"/>
            </a:solidFill>
            <a:round/>
          </a:ln>
        </p:spPr>
        <p:style>
          <a:lnRef idx="0"/>
          <a:fillRef idx="0"/>
          <a:effectRef idx="0"/>
          <a:fontRef idx="minor"/>
        </p:style>
      </p:sp>
      <p:sp>
        <p:nvSpPr>
          <p:cNvPr id="1565" name="CustomShape 32"/>
          <p:cNvSpPr/>
          <p:nvPr/>
        </p:nvSpPr>
        <p:spPr>
          <a:xfrm>
            <a:off x="5300640" y="5014080"/>
            <a:ext cx="304560" cy="285480"/>
          </a:xfrm>
          <a:prstGeom prst="ellipse">
            <a:avLst/>
          </a:prstGeom>
          <a:solidFill>
            <a:schemeClr val="tx1"/>
          </a:solidFill>
          <a:ln w="9360">
            <a:solidFill>
              <a:schemeClr val="bg2"/>
            </a:solidFill>
            <a:round/>
          </a:ln>
        </p:spPr>
        <p:style>
          <a:lnRef idx="0"/>
          <a:fillRef idx="0"/>
          <a:effectRef idx="0"/>
          <a:fontRef idx="minor"/>
        </p:style>
      </p:sp>
      <p:sp>
        <p:nvSpPr>
          <p:cNvPr id="1566" name="CustomShape 33"/>
          <p:cNvSpPr/>
          <p:nvPr/>
        </p:nvSpPr>
        <p:spPr>
          <a:xfrm>
            <a:off x="6418080" y="5014080"/>
            <a:ext cx="304560" cy="285480"/>
          </a:xfrm>
          <a:prstGeom prst="ellipse">
            <a:avLst/>
          </a:prstGeom>
          <a:solidFill>
            <a:schemeClr val="tx1"/>
          </a:solidFill>
          <a:ln w="9360">
            <a:solidFill>
              <a:schemeClr val="bg2"/>
            </a:solidFill>
            <a:round/>
          </a:ln>
        </p:spPr>
        <p:style>
          <a:lnRef idx="0"/>
          <a:fillRef idx="0"/>
          <a:effectRef idx="0"/>
          <a:fontRef idx="minor"/>
        </p:style>
      </p:sp>
      <p:sp>
        <p:nvSpPr>
          <p:cNvPr id="1567" name="CustomShape 34"/>
          <p:cNvSpPr/>
          <p:nvPr/>
        </p:nvSpPr>
        <p:spPr>
          <a:xfrm>
            <a:off x="3776760" y="5394960"/>
            <a:ext cx="304560" cy="285480"/>
          </a:xfrm>
          <a:prstGeom prst="ellipse">
            <a:avLst/>
          </a:prstGeom>
          <a:solidFill>
            <a:schemeClr val="tx1"/>
          </a:solidFill>
          <a:ln w="9360">
            <a:solidFill>
              <a:schemeClr val="bg2"/>
            </a:solidFill>
            <a:round/>
          </a:ln>
        </p:spPr>
        <p:style>
          <a:lnRef idx="0"/>
          <a:fillRef idx="0"/>
          <a:effectRef idx="0"/>
          <a:fontRef idx="minor"/>
        </p:style>
      </p:sp>
      <p:sp>
        <p:nvSpPr>
          <p:cNvPr id="1568" name="CustomShape 35"/>
          <p:cNvSpPr/>
          <p:nvPr/>
        </p:nvSpPr>
        <p:spPr>
          <a:xfrm>
            <a:off x="4894200" y="5394960"/>
            <a:ext cx="304560" cy="285480"/>
          </a:xfrm>
          <a:prstGeom prst="ellipse">
            <a:avLst/>
          </a:prstGeom>
          <a:solidFill>
            <a:schemeClr val="tx1"/>
          </a:solidFill>
          <a:ln w="9360">
            <a:solidFill>
              <a:schemeClr val="bg2"/>
            </a:solidFill>
            <a:round/>
          </a:ln>
        </p:spPr>
        <p:style>
          <a:lnRef idx="0"/>
          <a:fillRef idx="0"/>
          <a:effectRef idx="0"/>
          <a:fontRef idx="minor"/>
        </p:style>
      </p:sp>
      <p:sp>
        <p:nvSpPr>
          <p:cNvPr id="1569" name="CustomShape 36"/>
          <p:cNvSpPr/>
          <p:nvPr/>
        </p:nvSpPr>
        <p:spPr>
          <a:xfrm>
            <a:off x="6011640" y="5394960"/>
            <a:ext cx="304560" cy="285480"/>
          </a:xfrm>
          <a:prstGeom prst="ellipse">
            <a:avLst/>
          </a:prstGeom>
          <a:solidFill>
            <a:schemeClr val="tx1"/>
          </a:solidFill>
          <a:ln w="9360">
            <a:solidFill>
              <a:schemeClr val="bg2"/>
            </a:solidFill>
            <a:round/>
          </a:ln>
        </p:spPr>
        <p:style>
          <a:lnRef idx="0"/>
          <a:fillRef idx="0"/>
          <a:effectRef idx="0"/>
          <a:fontRef idx="minor"/>
        </p:style>
      </p:sp>
      <p:sp>
        <p:nvSpPr>
          <p:cNvPr id="1570" name="CustomShape 37"/>
          <p:cNvSpPr/>
          <p:nvPr/>
        </p:nvSpPr>
        <p:spPr>
          <a:xfrm>
            <a:off x="510840" y="3751920"/>
            <a:ext cx="2108880" cy="3952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000" spc="-1" strike="noStrike">
                <a:solidFill>
                  <a:srgbClr val="f97627"/>
                </a:solidFill>
                <a:uFill>
                  <a:solidFill>
                    <a:srgbClr val="ffffff"/>
                  </a:solidFill>
                </a:uFill>
                <a:latin typeface="Calibri"/>
              </a:rPr>
              <a:t>Readout Chip</a:t>
            </a:r>
            <a:endParaRPr lang="en-US" sz="1800" spc="-1" strike="noStrike">
              <a:solidFill>
                <a:srgbClr val="000000"/>
              </a:solidFill>
              <a:uFill>
                <a:solidFill>
                  <a:srgbClr val="ffffff"/>
                </a:solidFill>
              </a:uFill>
              <a:latin typeface="Arial"/>
            </a:endParaRPr>
          </a:p>
        </p:txBody>
      </p:sp>
      <p:sp>
        <p:nvSpPr>
          <p:cNvPr id="1571" name="CustomShape 38"/>
          <p:cNvSpPr/>
          <p:nvPr/>
        </p:nvSpPr>
        <p:spPr>
          <a:xfrm>
            <a:off x="3395520" y="3375720"/>
            <a:ext cx="5181120" cy="2095200"/>
          </a:xfrm>
          <a:prstGeom prst="cube">
            <a:avLst>
              <a:gd name="adj" fmla="val 80019"/>
            </a:avLst>
          </a:prstGeom>
          <a:solidFill>
            <a:srgbClr val="f97627">
              <a:alpha val="47000"/>
            </a:srgbClr>
          </a:solidFill>
          <a:ln w="9360">
            <a:solidFill>
              <a:srgbClr val="f97627"/>
            </a:solidFill>
            <a:miter/>
          </a:ln>
        </p:spPr>
        <p:style>
          <a:lnRef idx="0"/>
          <a:fillRef idx="0"/>
          <a:effectRef idx="0"/>
          <a:fontRef idx="minor"/>
        </p:style>
      </p:sp>
      <p:sp>
        <p:nvSpPr>
          <p:cNvPr id="1572" name="CustomShape 39"/>
          <p:cNvSpPr/>
          <p:nvPr/>
        </p:nvSpPr>
        <p:spPr>
          <a:xfrm>
            <a:off x="4767120" y="537588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73" name="CustomShape 40"/>
          <p:cNvSpPr/>
          <p:nvPr/>
        </p:nvSpPr>
        <p:spPr>
          <a:xfrm>
            <a:off x="5834160" y="537588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74" name="CustomShape 41"/>
          <p:cNvSpPr/>
          <p:nvPr/>
        </p:nvSpPr>
        <p:spPr>
          <a:xfrm>
            <a:off x="3700440" y="537588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75" name="CustomShape 42"/>
          <p:cNvSpPr/>
          <p:nvPr/>
        </p:nvSpPr>
        <p:spPr>
          <a:xfrm>
            <a:off x="5173560" y="499500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76" name="CustomShape 43"/>
          <p:cNvSpPr/>
          <p:nvPr/>
        </p:nvSpPr>
        <p:spPr>
          <a:xfrm>
            <a:off x="6240240" y="499500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77" name="CustomShape 44"/>
          <p:cNvSpPr/>
          <p:nvPr/>
        </p:nvSpPr>
        <p:spPr>
          <a:xfrm>
            <a:off x="4106880" y="499500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78" name="CustomShape 45"/>
          <p:cNvSpPr/>
          <p:nvPr/>
        </p:nvSpPr>
        <p:spPr>
          <a:xfrm>
            <a:off x="5580000" y="461376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79" name="CustomShape 46"/>
          <p:cNvSpPr/>
          <p:nvPr/>
        </p:nvSpPr>
        <p:spPr>
          <a:xfrm>
            <a:off x="6646680" y="461376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80" name="CustomShape 47"/>
          <p:cNvSpPr/>
          <p:nvPr/>
        </p:nvSpPr>
        <p:spPr>
          <a:xfrm>
            <a:off x="4513320" y="461376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81" name="CustomShape 48"/>
          <p:cNvSpPr/>
          <p:nvPr/>
        </p:nvSpPr>
        <p:spPr>
          <a:xfrm>
            <a:off x="5986440" y="423288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82" name="CustomShape 49"/>
          <p:cNvSpPr/>
          <p:nvPr/>
        </p:nvSpPr>
        <p:spPr>
          <a:xfrm>
            <a:off x="7053120" y="423288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83" name="CustomShape 50"/>
          <p:cNvSpPr/>
          <p:nvPr/>
        </p:nvSpPr>
        <p:spPr>
          <a:xfrm>
            <a:off x="4919760" y="423288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84" name="CustomShape 51"/>
          <p:cNvSpPr/>
          <p:nvPr/>
        </p:nvSpPr>
        <p:spPr>
          <a:xfrm>
            <a:off x="6392880" y="385200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85" name="CustomShape 52"/>
          <p:cNvSpPr/>
          <p:nvPr/>
        </p:nvSpPr>
        <p:spPr>
          <a:xfrm>
            <a:off x="7459560" y="385200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86" name="CustomShape 53"/>
          <p:cNvSpPr/>
          <p:nvPr/>
        </p:nvSpPr>
        <p:spPr>
          <a:xfrm>
            <a:off x="5325840" y="3852000"/>
            <a:ext cx="711000" cy="95040"/>
          </a:xfrm>
          <a:prstGeom prst="rect">
            <a:avLst/>
          </a:prstGeom>
          <a:solidFill>
            <a:srgbClr val="ce5956">
              <a:alpha val="11000"/>
            </a:srgbClr>
          </a:solidFill>
          <a:ln w="9360">
            <a:noFill/>
          </a:ln>
          <a:scene3d>
            <a:camera prst="legacyObliqueTopRight"/>
            <a:lightRig dir="b" rig="legacyFlat3"/>
          </a:scene3d>
          <a:sp3d extrusionH="430200" prstMaterial="legacyMatte">
            <a:bevelT prst="angle" w="13500" h="13500"/>
            <a:bevelB prst="angle" w="13500" h="13500"/>
            <a:extrusionClr>
              <a:srgbClr val="ce5956"/>
            </a:extrusionClr>
          </a:sp3d>
        </p:spPr>
        <p:style>
          <a:lnRef idx="0"/>
          <a:fillRef idx="0"/>
          <a:effectRef idx="0"/>
          <a:fontRef idx="minor"/>
        </p:style>
      </p:sp>
      <p:sp>
        <p:nvSpPr>
          <p:cNvPr id="1587" name="TextShape 5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588" name="CustomShape 55"/>
          <p:cNvSpPr/>
          <p:nvPr/>
        </p:nvSpPr>
        <p:spPr>
          <a:xfrm>
            <a:off x="7211880" y="-27360"/>
            <a:ext cx="2160720" cy="303480"/>
          </a:xfrm>
          <a:prstGeom prst="rect">
            <a:avLst/>
          </a:prstGeom>
          <a:noFill/>
          <a:ln>
            <a:noFill/>
          </a:ln>
        </p:spPr>
        <p:style>
          <a:lnRef idx="0"/>
          <a:fillRef idx="0"/>
          <a:effectRef idx="0"/>
          <a:fontRef idx="minor"/>
        </p:style>
        <p:txBody>
          <a:bodyPr wrap="none" lIns="90000" rIns="90000" tIns="45000" bIns="45000"/>
          <a:p>
            <a:pPr>
              <a:lnSpc>
                <a:spcPct val="100000"/>
              </a:lnSpc>
            </a:pPr>
            <a:r>
              <a:rPr lang="en-US" sz="1400" spc="-1" strike="noStrike">
                <a:solidFill>
                  <a:srgbClr val="ff0000"/>
                </a:solidFill>
                <a:uFill>
                  <a:solidFill>
                    <a:srgbClr val="ffffff"/>
                  </a:solidFill>
                </a:uFill>
                <a:latin typeface="Gill Sans Light"/>
              </a:rPr>
              <a:t>Slide: P. Riedler, CERN</a:t>
            </a:r>
            <a:endParaRPr lang="en-US" sz="1800" spc="-1" strike="noStrike">
              <a:solidFill>
                <a:srgbClr val="000000"/>
              </a:solidFill>
              <a:uFill>
                <a:solidFill>
                  <a:srgbClr val="ffffff"/>
                </a:solidFill>
              </a:uFill>
              <a:latin typeface="Arial"/>
            </a:endParaRPr>
          </a:p>
        </p:txBody>
      </p:sp>
      <p:sp>
        <p:nvSpPr>
          <p:cNvPr id="1589" name="TextShape 56"/>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590" name="TextShape 57"/>
          <p:cNvSpPr txBox="1"/>
          <p:nvPr/>
        </p:nvSpPr>
        <p:spPr>
          <a:xfrm>
            <a:off x="6553080" y="6520320"/>
            <a:ext cx="2133360" cy="364680"/>
          </a:xfrm>
          <a:prstGeom prst="rect">
            <a:avLst/>
          </a:prstGeom>
          <a:noFill/>
          <a:ln>
            <a:noFill/>
          </a:ln>
        </p:spPr>
        <p:txBody>
          <a:bodyPr anchor="ctr"/>
          <a:p>
            <a:pPr algn="r">
              <a:lnSpc>
                <a:spcPct val="100000"/>
              </a:lnSpc>
            </a:pPr>
            <a:fld id="{7C976954-688E-4729-85DC-8ABCDAC358CB}"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timing>
    <p:tnLst>
      <p:par>
        <p:cTn id="18" dur="indefinite" restart="never" nodeType="tmRoot">
          <p:childTnLst>
            <p:seq>
              <p:cTn id="19" dur="indefinite" nodeType="mainSeq">
                <p:childTnLst>
                  <p:par>
                    <p:cTn id="20" fill="hold">
                      <p:stCondLst>
                        <p:cond delay="indefinite"/>
                      </p:stCondLst>
                      <p:childTnLst>
                        <p:par>
                          <p:cTn id="21" fill="hold">
                            <p:stCondLst>
                              <p:cond delay="0"/>
                            </p:stCondLst>
                            <p:childTnLst>
                              <p:par>
                                <p:cTn id="22" nodeType="clickEffect" fill="hold" presetClass="entr" presetID="1">
                                  <p:stCondLst>
                                    <p:cond delay="0"/>
                                  </p:stCondLst>
                                  <p:childTnLst>
                                    <p:set>
                                      <p:cBhvr>
                                        <p:cTn id="23" dur="1" fill="hold">
                                          <p:stCondLst>
                                            <p:cond delay="499"/>
                                          </p:stCondLst>
                                        </p:cTn>
                                        <p:tgtEl>
                                          <p:spTgt spid="-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nodeType="clickEffect" fill="hold" presetClass="entr" presetID="2" presetSubtype="1">
                                  <p:stCondLst>
                                    <p:cond delay="0"/>
                                  </p:stCondLst>
                                  <p:childTnLst>
                                    <p:set>
                                      <p:cBhvr>
                                        <p:cTn id="27" dur="1" fill="hold">
                                          <p:stCondLst>
                                            <p:cond delay="0"/>
                                          </p:stCondLst>
                                        </p:cTn>
                                        <p:tgtEl>
                                          <p:spTgt spid="-1"/>
                                        </p:tgtEl>
                                        <p:attrNameLst>
                                          <p:attrName>style.visibility</p:attrName>
                                        </p:attrNameLst>
                                      </p:cBhvr>
                                      <p:to>
                                        <p:strVal val="visible"/>
                                      </p:to>
                                    </p:set>
                                    <p:anim calcmode="lin" valueType="num">
                                      <p:cBhvr additive="repl">
                                        <p:cTn id="28" dur="500" fill="hold"/>
                                        <p:tgtEl>
                                          <p:spTgt spid="-1"/>
                                        </p:tgtEl>
                                        <p:attrNameLst>
                                          <p:attrName>ppt_x</p:attrName>
                                        </p:attrNameLst>
                                      </p:cBhvr>
                                      <p:tavLst>
                                        <p:tav tm="0">
                                          <p:val>
                                            <p:strVal val="#ppt_x"/>
                                          </p:val>
                                        </p:tav>
                                        <p:tav tm="100000">
                                          <p:val>
                                            <p:strVal val="#ppt_x"/>
                                          </p:val>
                                        </p:tav>
                                      </p:tavLst>
                                    </p:anim>
                                    <p:anim calcmode="lin" valueType="num">
                                      <p:cBhvr additive="repl">
                                        <p:cTn id="29" dur="500" fill="hold"/>
                                        <p:tgtEl>
                                          <p:spTgt spid="-1"/>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nodeType="clickEffect" fill="hold" presetClass="entr" presetID="2" presetSubtype="1">
                                  <p:stCondLst>
                                    <p:cond delay="0"/>
                                  </p:stCondLst>
                                  <p:childTnLst>
                                    <p:set>
                                      <p:cBhvr>
                                        <p:cTn id="33" dur="1" fill="hold">
                                          <p:stCondLst>
                                            <p:cond delay="0"/>
                                          </p:stCondLst>
                                        </p:cTn>
                                        <p:tgtEl>
                                          <p:spTgt spid="-1"/>
                                        </p:tgtEl>
                                        <p:attrNameLst>
                                          <p:attrName>style.visibility</p:attrName>
                                        </p:attrNameLst>
                                      </p:cBhvr>
                                      <p:to>
                                        <p:strVal val="visible"/>
                                      </p:to>
                                    </p:set>
                                    <p:anim calcmode="lin" valueType="num">
                                      <p:cBhvr additive="repl">
                                        <p:cTn id="34" dur="500" fill="hold"/>
                                        <p:tgtEl>
                                          <p:spTgt spid="-1"/>
                                        </p:tgtEl>
                                        <p:attrNameLst>
                                          <p:attrName>ppt_x</p:attrName>
                                        </p:attrNameLst>
                                      </p:cBhvr>
                                      <p:tavLst>
                                        <p:tav tm="0">
                                          <p:val>
                                            <p:strVal val="#ppt_x"/>
                                          </p:val>
                                        </p:tav>
                                        <p:tav tm="100000">
                                          <p:val>
                                            <p:strVal val="#ppt_x"/>
                                          </p:val>
                                        </p:tav>
                                      </p:tavLst>
                                    </p:anim>
                                    <p:anim calcmode="lin" valueType="num">
                                      <p:cBhvr additive="repl">
                                        <p:cTn id="35" dur="500" fill="hold"/>
                                        <p:tgtEl>
                                          <p:spTgt spid="-1"/>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91" name="TextShape 1"/>
          <p:cNvSpPr txBox="1"/>
          <p:nvPr/>
        </p:nvSpPr>
        <p:spPr>
          <a:xfrm>
            <a:off x="254160" y="4320"/>
            <a:ext cx="8432280" cy="1033920"/>
          </a:xfrm>
          <a:prstGeom prst="rect">
            <a:avLst/>
          </a:prstGeom>
          <a:noFill/>
          <a:ln>
            <a:noFill/>
          </a:ln>
        </p:spPr>
        <p:txBody>
          <a:bodyPr anchor="ctr"/>
          <a:p>
            <a:pPr algn="ctr">
              <a:lnSpc>
                <a:spcPct val="100000"/>
              </a:lnSpc>
            </a:pPr>
            <a:r>
              <a:rPr b="1" lang="en-US" sz="4400" spc="-1" strike="noStrike">
                <a:solidFill>
                  <a:srgbClr val="000000"/>
                </a:solidFill>
                <a:uFill>
                  <a:solidFill>
                    <a:srgbClr val="ffffff"/>
                  </a:solidFill>
                </a:uFill>
                <a:latin typeface="Gill Sans"/>
              </a:rPr>
              <a:t>Silicon Detectors at LHC</a:t>
            </a:r>
            <a:endParaRPr lang="en-US" sz="1800" spc="-1" strike="noStrike">
              <a:solidFill>
                <a:srgbClr val="000000"/>
              </a:solidFill>
              <a:uFill>
                <a:solidFill>
                  <a:srgbClr val="ffffff"/>
                </a:solidFill>
              </a:uFill>
              <a:latin typeface="Calibri"/>
            </a:endParaRPr>
          </a:p>
        </p:txBody>
      </p:sp>
      <p:sp>
        <p:nvSpPr>
          <p:cNvPr id="1592" name="TextShape 2"/>
          <p:cNvSpPr txBox="1"/>
          <p:nvPr/>
        </p:nvSpPr>
        <p:spPr>
          <a:xfrm>
            <a:off x="311652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1593" name="Picture 48" descr=""/>
          <p:cNvPicPr/>
          <p:nvPr/>
        </p:nvPicPr>
        <p:blipFill>
          <a:blip r:embed="rId1"/>
          <a:stretch/>
        </p:blipFill>
        <p:spPr>
          <a:xfrm>
            <a:off x="6517440" y="3782880"/>
            <a:ext cx="2219760" cy="2300040"/>
          </a:xfrm>
          <a:prstGeom prst="rect">
            <a:avLst/>
          </a:prstGeom>
          <a:ln>
            <a:noFill/>
          </a:ln>
        </p:spPr>
      </p:pic>
      <p:pic>
        <p:nvPicPr>
          <p:cNvPr id="1594" name="Picture 6" descr=""/>
          <p:cNvPicPr/>
          <p:nvPr/>
        </p:nvPicPr>
        <p:blipFill>
          <a:blip r:embed="rId2"/>
          <a:stretch/>
        </p:blipFill>
        <p:spPr>
          <a:xfrm>
            <a:off x="4421520" y="1151640"/>
            <a:ext cx="1854360" cy="1934280"/>
          </a:xfrm>
          <a:prstGeom prst="rect">
            <a:avLst/>
          </a:prstGeom>
          <a:ln>
            <a:noFill/>
          </a:ln>
        </p:spPr>
      </p:pic>
      <p:sp>
        <p:nvSpPr>
          <p:cNvPr id="1595" name="CustomShape 3"/>
          <p:cNvSpPr/>
          <p:nvPr/>
        </p:nvSpPr>
        <p:spPr>
          <a:xfrm>
            <a:off x="6734880" y="6071760"/>
            <a:ext cx="201924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CMS</a:t>
            </a:r>
            <a:r>
              <a:rPr lang="en-US" sz="1400" spc="-1" strike="noStrike">
                <a:solidFill>
                  <a:srgbClr val="000000"/>
                </a:solidFill>
                <a:uFill>
                  <a:solidFill>
                    <a:srgbClr val="ffffff"/>
                  </a:solidFill>
                </a:uFill>
                <a:latin typeface="Gill Sans"/>
              </a:rPr>
              <a:t> Strip Tracker IB</a:t>
            </a:r>
            <a:endParaRPr lang="en-US" sz="1800" spc="-1" strike="noStrike">
              <a:solidFill>
                <a:srgbClr val="000000"/>
              </a:solidFill>
              <a:uFill>
                <a:solidFill>
                  <a:srgbClr val="ffffff"/>
                </a:solidFill>
              </a:uFill>
              <a:latin typeface="Arial"/>
            </a:endParaRPr>
          </a:p>
        </p:txBody>
      </p:sp>
      <p:sp>
        <p:nvSpPr>
          <p:cNvPr id="1596" name="CustomShape 4"/>
          <p:cNvSpPr/>
          <p:nvPr/>
        </p:nvSpPr>
        <p:spPr>
          <a:xfrm>
            <a:off x="4271400" y="3090240"/>
            <a:ext cx="210924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ATLAS</a:t>
            </a:r>
            <a:r>
              <a:rPr lang="en-US" sz="1400" spc="-1" strike="noStrike">
                <a:solidFill>
                  <a:srgbClr val="000000"/>
                </a:solidFill>
                <a:uFill>
                  <a:solidFill>
                    <a:srgbClr val="ffffff"/>
                  </a:solidFill>
                </a:uFill>
                <a:latin typeface="Gill Sans"/>
              </a:rPr>
              <a:t> Pixel Detector</a:t>
            </a:r>
            <a:endParaRPr lang="en-US" sz="1800" spc="-1" strike="noStrike">
              <a:solidFill>
                <a:srgbClr val="000000"/>
              </a:solidFill>
              <a:uFill>
                <a:solidFill>
                  <a:srgbClr val="ffffff"/>
                </a:solidFill>
              </a:uFill>
              <a:latin typeface="Arial"/>
            </a:endParaRPr>
          </a:p>
        </p:txBody>
      </p:sp>
      <p:pic>
        <p:nvPicPr>
          <p:cNvPr id="1597" name="Picture 2" descr=""/>
          <p:cNvPicPr/>
          <p:nvPr/>
        </p:nvPicPr>
        <p:blipFill>
          <a:blip r:embed="rId3">
            <a:lum bright="20000"/>
          </a:blip>
          <a:stretch/>
        </p:blipFill>
        <p:spPr>
          <a:xfrm>
            <a:off x="202320" y="1151640"/>
            <a:ext cx="1943280" cy="1934280"/>
          </a:xfrm>
          <a:prstGeom prst="rect">
            <a:avLst/>
          </a:prstGeom>
          <a:ln w="12600">
            <a:noFill/>
          </a:ln>
        </p:spPr>
      </p:pic>
      <p:sp>
        <p:nvSpPr>
          <p:cNvPr id="1598" name="CustomShape 5"/>
          <p:cNvSpPr/>
          <p:nvPr/>
        </p:nvSpPr>
        <p:spPr>
          <a:xfrm>
            <a:off x="234360" y="3090240"/>
            <a:ext cx="205596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ALICE</a:t>
            </a:r>
            <a:r>
              <a:rPr lang="en-US" sz="1400" spc="-1" strike="noStrike">
                <a:solidFill>
                  <a:srgbClr val="000000"/>
                </a:solidFill>
                <a:uFill>
                  <a:solidFill>
                    <a:srgbClr val="ffffff"/>
                  </a:solidFill>
                </a:uFill>
                <a:latin typeface="Gill Sans"/>
              </a:rPr>
              <a:t> Pixel Detector</a:t>
            </a:r>
            <a:endParaRPr lang="en-US" sz="1800" spc="-1" strike="noStrike">
              <a:solidFill>
                <a:srgbClr val="000000"/>
              </a:solidFill>
              <a:uFill>
                <a:solidFill>
                  <a:srgbClr val="ffffff"/>
                </a:solidFill>
              </a:uFill>
              <a:latin typeface="Arial"/>
            </a:endParaRPr>
          </a:p>
        </p:txBody>
      </p:sp>
      <p:pic>
        <p:nvPicPr>
          <p:cNvPr id="1599" name="Picture 3" descr=""/>
          <p:cNvPicPr/>
          <p:nvPr/>
        </p:nvPicPr>
        <p:blipFill>
          <a:blip r:embed="rId4"/>
          <a:stretch/>
        </p:blipFill>
        <p:spPr>
          <a:xfrm>
            <a:off x="6490440" y="1151640"/>
            <a:ext cx="2091960" cy="1934280"/>
          </a:xfrm>
          <a:prstGeom prst="rect">
            <a:avLst/>
          </a:prstGeom>
          <a:ln>
            <a:noFill/>
          </a:ln>
        </p:spPr>
      </p:pic>
      <p:sp>
        <p:nvSpPr>
          <p:cNvPr id="1600" name="CustomShape 6"/>
          <p:cNvSpPr/>
          <p:nvPr/>
        </p:nvSpPr>
        <p:spPr>
          <a:xfrm>
            <a:off x="6608160" y="3090240"/>
            <a:ext cx="191880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CMS</a:t>
            </a:r>
            <a:r>
              <a:rPr lang="en-US" sz="1400" spc="-1" strike="noStrike">
                <a:solidFill>
                  <a:srgbClr val="000000"/>
                </a:solidFill>
                <a:uFill>
                  <a:solidFill>
                    <a:srgbClr val="ffffff"/>
                  </a:solidFill>
                </a:uFill>
                <a:latin typeface="Gill Sans"/>
              </a:rPr>
              <a:t> Pixel Detector</a:t>
            </a:r>
            <a:endParaRPr lang="en-US" sz="1800" spc="-1" strike="noStrike">
              <a:solidFill>
                <a:srgbClr val="000000"/>
              </a:solidFill>
              <a:uFill>
                <a:solidFill>
                  <a:srgbClr val="ffffff"/>
                </a:solidFill>
              </a:uFill>
              <a:latin typeface="Arial"/>
            </a:endParaRPr>
          </a:p>
        </p:txBody>
      </p:sp>
      <p:pic>
        <p:nvPicPr>
          <p:cNvPr id="1601" name="Picture 71" descr=""/>
          <p:cNvPicPr/>
          <p:nvPr/>
        </p:nvPicPr>
        <p:blipFill>
          <a:blip r:embed="rId5"/>
          <a:stretch/>
        </p:blipFill>
        <p:spPr>
          <a:xfrm>
            <a:off x="371520" y="3816720"/>
            <a:ext cx="1591920" cy="2388600"/>
          </a:xfrm>
          <a:prstGeom prst="rect">
            <a:avLst/>
          </a:prstGeom>
          <a:ln w="9360">
            <a:noFill/>
          </a:ln>
        </p:spPr>
      </p:pic>
      <p:pic>
        <p:nvPicPr>
          <p:cNvPr id="1602" name="Picture 29" descr=""/>
          <p:cNvPicPr/>
          <p:nvPr/>
        </p:nvPicPr>
        <p:blipFill>
          <a:blip r:embed="rId6"/>
          <a:stretch/>
        </p:blipFill>
        <p:spPr>
          <a:xfrm rot="16200000">
            <a:off x="1848960" y="4446360"/>
            <a:ext cx="2636640" cy="1118160"/>
          </a:xfrm>
          <a:prstGeom prst="rect">
            <a:avLst/>
          </a:prstGeom>
          <a:ln w="9360">
            <a:noFill/>
          </a:ln>
        </p:spPr>
      </p:pic>
      <p:pic>
        <p:nvPicPr>
          <p:cNvPr id="1603" name="Picture 15" descr=""/>
          <p:cNvPicPr/>
          <p:nvPr/>
        </p:nvPicPr>
        <p:blipFill>
          <a:blip r:embed="rId7"/>
          <a:stretch/>
        </p:blipFill>
        <p:spPr>
          <a:xfrm>
            <a:off x="4034520" y="3782880"/>
            <a:ext cx="2300040" cy="2300040"/>
          </a:xfrm>
          <a:prstGeom prst="rect">
            <a:avLst/>
          </a:prstGeom>
          <a:ln>
            <a:noFill/>
          </a:ln>
        </p:spPr>
      </p:pic>
      <p:sp>
        <p:nvSpPr>
          <p:cNvPr id="1604" name="CustomShape 7"/>
          <p:cNvSpPr/>
          <p:nvPr/>
        </p:nvSpPr>
        <p:spPr>
          <a:xfrm>
            <a:off x="4324320" y="6138000"/>
            <a:ext cx="179352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ATLAS</a:t>
            </a:r>
            <a:r>
              <a:rPr lang="en-US" sz="1400" spc="-1" strike="noStrike">
                <a:solidFill>
                  <a:srgbClr val="000000"/>
                </a:solidFill>
                <a:uFill>
                  <a:solidFill>
                    <a:srgbClr val="ffffff"/>
                  </a:solidFill>
                </a:uFill>
                <a:latin typeface="Gill Sans"/>
              </a:rPr>
              <a:t> SCT Barrel</a:t>
            </a:r>
            <a:endParaRPr lang="en-US" sz="1800" spc="-1" strike="noStrike">
              <a:solidFill>
                <a:srgbClr val="000000"/>
              </a:solidFill>
              <a:uFill>
                <a:solidFill>
                  <a:srgbClr val="ffffff"/>
                </a:solidFill>
              </a:uFill>
              <a:latin typeface="Arial"/>
            </a:endParaRPr>
          </a:p>
        </p:txBody>
      </p:sp>
      <p:pic>
        <p:nvPicPr>
          <p:cNvPr id="1605" name="Picture 1" descr=""/>
          <p:cNvPicPr/>
          <p:nvPr/>
        </p:nvPicPr>
        <p:blipFill>
          <a:blip r:embed="rId8"/>
          <a:stretch/>
        </p:blipFill>
        <p:spPr>
          <a:xfrm>
            <a:off x="2269800" y="1151640"/>
            <a:ext cx="2018160" cy="1934280"/>
          </a:xfrm>
          <a:prstGeom prst="rect">
            <a:avLst/>
          </a:prstGeom>
          <a:ln>
            <a:noFill/>
          </a:ln>
        </p:spPr>
      </p:pic>
      <p:sp>
        <p:nvSpPr>
          <p:cNvPr id="1606" name="CustomShape 8"/>
          <p:cNvSpPr/>
          <p:nvPr/>
        </p:nvSpPr>
        <p:spPr>
          <a:xfrm>
            <a:off x="2746080" y="3090240"/>
            <a:ext cx="12250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LHCb</a:t>
            </a:r>
            <a:r>
              <a:rPr lang="en-US" sz="1400" spc="-1" strike="noStrike">
                <a:solidFill>
                  <a:srgbClr val="000000"/>
                </a:solidFill>
                <a:uFill>
                  <a:solidFill>
                    <a:srgbClr val="ffffff"/>
                  </a:solidFill>
                </a:uFill>
                <a:latin typeface="Gill Sans"/>
              </a:rPr>
              <a:t> VELO</a:t>
            </a:r>
            <a:endParaRPr lang="en-US" sz="1800" spc="-1" strike="noStrike">
              <a:solidFill>
                <a:srgbClr val="000000"/>
              </a:solidFill>
              <a:uFill>
                <a:solidFill>
                  <a:srgbClr val="ffffff"/>
                </a:solidFill>
              </a:uFill>
              <a:latin typeface="Arial"/>
            </a:endParaRPr>
          </a:p>
        </p:txBody>
      </p:sp>
      <p:sp>
        <p:nvSpPr>
          <p:cNvPr id="1607" name="CustomShape 9"/>
          <p:cNvSpPr/>
          <p:nvPr/>
        </p:nvSpPr>
        <p:spPr>
          <a:xfrm>
            <a:off x="201600" y="6185160"/>
            <a:ext cx="1943280" cy="516600"/>
          </a:xfrm>
          <a:prstGeom prst="rect">
            <a:avLst/>
          </a:prstGeom>
          <a:solidFill>
            <a:srgbClr val="ffffff"/>
          </a:solid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   </a:t>
            </a:r>
            <a:r>
              <a:rPr b="1" lang="en-US" sz="1400" spc="-1" strike="noStrike">
                <a:solidFill>
                  <a:srgbClr val="000000"/>
                </a:solidFill>
                <a:uFill>
                  <a:solidFill>
                    <a:srgbClr val="ffffff"/>
                  </a:solidFill>
                </a:uFill>
                <a:latin typeface="Gill Sans"/>
              </a:rPr>
              <a:t>ALICE</a:t>
            </a:r>
            <a:r>
              <a:rPr lang="en-US" sz="1400" spc="-1" strike="noStrike">
                <a:solidFill>
                  <a:srgbClr val="000000"/>
                </a:solidFill>
                <a:uFill>
                  <a:solidFill>
                    <a:srgbClr val="ffffff"/>
                  </a:solidFill>
                </a:uFill>
                <a:latin typeface="Gill Sans"/>
              </a:rPr>
              <a:t> Detector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
        <p:nvSpPr>
          <p:cNvPr id="1608" name="CustomShape 10"/>
          <p:cNvSpPr/>
          <p:nvPr/>
        </p:nvSpPr>
        <p:spPr>
          <a:xfrm>
            <a:off x="2224440" y="6174360"/>
            <a:ext cx="206172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ALICE</a:t>
            </a:r>
            <a:r>
              <a:rPr lang="en-US" sz="1400" spc="-1" strike="noStrike">
                <a:solidFill>
                  <a:srgbClr val="000000"/>
                </a:solidFill>
                <a:uFill>
                  <a:solidFill>
                    <a:srgbClr val="ffffff"/>
                  </a:solidFill>
                </a:uFill>
                <a:latin typeface="Gill Sans"/>
              </a:rPr>
              <a:t> Strip Detector</a:t>
            </a:r>
            <a:endParaRPr lang="en-US" sz="1800" spc="-1" strike="noStrike">
              <a:solidFill>
                <a:srgbClr val="000000"/>
              </a:solidFill>
              <a:uFill>
                <a:solidFill>
                  <a:srgbClr val="ffffff"/>
                </a:solidFill>
              </a:uFill>
              <a:latin typeface="Arial"/>
            </a:endParaRPr>
          </a:p>
        </p:txBody>
      </p:sp>
      <p:sp>
        <p:nvSpPr>
          <p:cNvPr id="1609" name="TextShape 11"/>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610" name="TextShape 12"/>
          <p:cNvSpPr txBox="1"/>
          <p:nvPr/>
        </p:nvSpPr>
        <p:spPr>
          <a:xfrm>
            <a:off x="6553080" y="6520320"/>
            <a:ext cx="2133360" cy="364680"/>
          </a:xfrm>
          <a:prstGeom prst="rect">
            <a:avLst/>
          </a:prstGeom>
          <a:noFill/>
          <a:ln>
            <a:noFill/>
          </a:ln>
        </p:spPr>
        <p:txBody>
          <a:bodyPr anchor="ctr"/>
          <a:p>
            <a:pPr algn="r">
              <a:lnSpc>
                <a:spcPct val="100000"/>
              </a:lnSpc>
            </a:pPr>
            <a:fld id="{B1FD4173-39B0-4519-B219-75ED32058D80}"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7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11" name="CustomShape 1"/>
          <p:cNvSpPr/>
          <p:nvPr/>
        </p:nvSpPr>
        <p:spPr>
          <a:xfrm>
            <a:off x="6802560" y="2933640"/>
            <a:ext cx="2017440" cy="981000"/>
          </a:xfrm>
          <a:prstGeom prst="rect">
            <a:avLst/>
          </a:prstGeom>
          <a:noFill/>
          <a:ln>
            <a:noFill/>
          </a:ln>
        </p:spPr>
        <p:style>
          <a:lnRef idx="0"/>
          <a:fillRef idx="0"/>
          <a:effectRef idx="0"/>
          <a:fontRef idx="minor"/>
        </p:style>
        <p:txBody>
          <a:bodyPr lIns="45720" rIns="45720" tIns="18360" bIns="18360"/>
          <a:p>
            <a:pPr algn="ctr">
              <a:lnSpc>
                <a:spcPct val="100000"/>
              </a:lnSpc>
            </a:pPr>
            <a:r>
              <a:rPr b="1" lang="en-US" sz="1400" spc="-1" strike="noStrike">
                <a:solidFill>
                  <a:srgbClr val="ff0000"/>
                </a:solidFill>
                <a:uFill>
                  <a:solidFill>
                    <a:srgbClr val="ffffff"/>
                  </a:solidFill>
                </a:uFill>
                <a:latin typeface="Times New Roman"/>
                <a:ea typeface="ＭＳ Ｐゴシック"/>
              </a:rPr>
              <a:t>768 </a:t>
            </a:r>
            <a:r>
              <a:rPr b="1" i="1" lang="en-US" sz="1400" spc="-1" strike="noStrike">
                <a:solidFill>
                  <a:srgbClr val="ff0000"/>
                </a:solidFill>
                <a:uFill>
                  <a:solidFill>
                    <a:srgbClr val="ffffff"/>
                  </a:solidFill>
                </a:uFill>
                <a:latin typeface="Times New Roman"/>
                <a:ea typeface="ＭＳ Ｐゴシック"/>
              </a:rPr>
              <a:t>p</a:t>
            </a:r>
            <a:r>
              <a:rPr b="1" lang="en-US" sz="1400" spc="-1" strike="noStrike" baseline="30000">
                <a:solidFill>
                  <a:srgbClr val="ff0000"/>
                </a:solidFill>
                <a:uFill>
                  <a:solidFill>
                    <a:srgbClr val="ffffff"/>
                  </a:solidFill>
                </a:uFill>
                <a:latin typeface="Times New Roman"/>
                <a:ea typeface="ＭＳ Ｐゴシック"/>
              </a:rPr>
              <a:t>+</a:t>
            </a:r>
            <a:r>
              <a:rPr b="1" lang="en-US" sz="1400" spc="-1" strike="noStrike">
                <a:solidFill>
                  <a:srgbClr val="ff0000"/>
                </a:solidFill>
                <a:uFill>
                  <a:solidFill>
                    <a:srgbClr val="ffffff"/>
                  </a:solidFill>
                </a:uFill>
                <a:latin typeface="Times New Roman"/>
                <a:ea typeface="ＭＳ Ｐゴシック"/>
              </a:rPr>
              <a:t> microstrips Cell size: 80 </a:t>
            </a:r>
            <a:r>
              <a:rPr b="1" lang="en-US" sz="1400" spc="-1" strike="noStrike">
                <a:solidFill>
                  <a:srgbClr val="ff0000"/>
                </a:solidFill>
                <a:uFill>
                  <a:solidFill>
                    <a:srgbClr val="ffffff"/>
                  </a:solidFill>
                </a:uFill>
                <a:latin typeface="Symbol"/>
                <a:ea typeface="ＭＳ Ｐゴシック"/>
              </a:rPr>
              <a:t></a:t>
            </a:r>
            <a:r>
              <a:rPr b="1" lang="en-US" sz="1400" spc="-1" strike="noStrike">
                <a:solidFill>
                  <a:srgbClr val="ff0000"/>
                </a:solidFill>
                <a:uFill>
                  <a:solidFill>
                    <a:srgbClr val="ffffff"/>
                  </a:solidFill>
                </a:uFill>
                <a:latin typeface="Times New Roman"/>
                <a:ea typeface="ＭＳ Ｐゴシック"/>
              </a:rPr>
              <a:t>m [</a:t>
            </a:r>
            <a:r>
              <a:rPr b="1" i="1" lang="en-US" sz="1400" spc="-1" strike="noStrike">
                <a:solidFill>
                  <a:srgbClr val="ff0000"/>
                </a:solidFill>
                <a:uFill>
                  <a:solidFill>
                    <a:srgbClr val="ffffff"/>
                  </a:solidFill>
                </a:uFill>
                <a:latin typeface="Symbol"/>
                <a:ea typeface="ＭＳ Ｐゴシック"/>
              </a:rPr>
              <a:t></a:t>
            </a:r>
            <a:r>
              <a:rPr b="1" lang="en-US" sz="1400" spc="-1" strike="noStrike">
                <a:solidFill>
                  <a:srgbClr val="ff0000"/>
                </a:solidFill>
                <a:uFill>
                  <a:solidFill>
                    <a:srgbClr val="ffffff"/>
                  </a:solidFill>
                </a:uFill>
                <a:latin typeface="Times New Roman"/>
                <a:ea typeface="ＭＳ Ｐゴシック"/>
              </a:rPr>
              <a:t> pitch] </a:t>
            </a:r>
            <a:r>
              <a:rPr b="1" lang="en-US" sz="1400" spc="-1" strike="noStrike">
                <a:solidFill>
                  <a:srgbClr val="ff0000"/>
                </a:solidFill>
                <a:uFill>
                  <a:solidFill>
                    <a:srgbClr val="ffffff"/>
                  </a:solidFill>
                </a:uFill>
                <a:latin typeface="Symbol"/>
                <a:ea typeface="ＭＳ Ｐゴシック"/>
              </a:rPr>
              <a:t></a:t>
            </a:r>
            <a:r>
              <a:rPr b="1" lang="en-US" sz="1400" spc="-1" strike="noStrike">
                <a:solidFill>
                  <a:srgbClr val="ff0000"/>
                </a:solidFill>
                <a:uFill>
                  <a:solidFill>
                    <a:srgbClr val="ffffff"/>
                  </a:solidFill>
                </a:uFill>
                <a:latin typeface="Times New Roman"/>
                <a:ea typeface="ＭＳ Ｐゴシック"/>
              </a:rPr>
              <a:t> 13 cm [z]</a:t>
            </a:r>
            <a:endParaRPr lang="en-US" sz="1800" spc="-1" strike="noStrike">
              <a:solidFill>
                <a:srgbClr val="000000"/>
              </a:solidFill>
              <a:uFill>
                <a:solidFill>
                  <a:srgbClr val="ffffff"/>
                </a:solidFill>
              </a:uFill>
              <a:latin typeface="Arial"/>
            </a:endParaRPr>
          </a:p>
          <a:p>
            <a:pPr algn="ctr">
              <a:lnSpc>
                <a:spcPct val="100000"/>
              </a:lnSpc>
            </a:pPr>
            <a:r>
              <a:rPr b="1" lang="en-US" sz="600" spc="-1" strike="noStrike">
                <a:solidFill>
                  <a:srgbClr val="ff0000"/>
                </a:solidFill>
                <a:uFill>
                  <a:solidFill>
                    <a:srgbClr val="ffffff"/>
                  </a:solidFill>
                </a:uFill>
                <a:latin typeface="Times New Roman"/>
                <a:ea typeface="ＭＳ Ｐゴシック"/>
              </a:rPr>
              <a:t> </a:t>
            </a:r>
            <a:endParaRPr lang="en-US" sz="1800" spc="-1" strike="noStrike">
              <a:solidFill>
                <a:srgbClr val="000000"/>
              </a:solidFill>
              <a:uFill>
                <a:solidFill>
                  <a:srgbClr val="ffffff"/>
                </a:solidFill>
              </a:uFill>
              <a:latin typeface="Arial"/>
            </a:endParaRPr>
          </a:p>
          <a:p>
            <a:pPr algn="ctr">
              <a:lnSpc>
                <a:spcPct val="100000"/>
              </a:lnSpc>
            </a:pPr>
            <a:r>
              <a:rPr lang="en-US" sz="1400" spc="-1" strike="noStrike">
                <a:solidFill>
                  <a:srgbClr val="ff0000"/>
                </a:solidFill>
                <a:uFill>
                  <a:solidFill>
                    <a:srgbClr val="ffffff"/>
                  </a:solidFill>
                </a:uFill>
                <a:latin typeface="Times New Roman"/>
                <a:ea typeface="ＭＳ Ｐゴシック"/>
              </a:rPr>
              <a:t>Overall </a:t>
            </a:r>
            <a:r>
              <a:rPr lang="en-US" sz="1400" spc="-1" strike="noStrike">
                <a:solidFill>
                  <a:srgbClr val="ff0000"/>
                </a:solidFill>
                <a:uFill>
                  <a:solidFill>
                    <a:srgbClr val="ffffff"/>
                  </a:solidFill>
                </a:uFill>
                <a:latin typeface="Times New Roman"/>
                <a:ea typeface="ＭＳ Ｐゴシック"/>
              </a:rPr>
              <a:t>6.3 10</a:t>
            </a:r>
            <a:r>
              <a:rPr lang="en-US" sz="1400" spc="-1" strike="noStrike" baseline="30000">
                <a:solidFill>
                  <a:srgbClr val="ff0000"/>
                </a:solidFill>
                <a:uFill>
                  <a:solidFill>
                    <a:srgbClr val="ffffff"/>
                  </a:solidFill>
                </a:uFill>
                <a:latin typeface="Times New Roman"/>
                <a:ea typeface="ＭＳ Ｐゴシック"/>
              </a:rPr>
              <a:t>6</a:t>
            </a:r>
            <a:r>
              <a:rPr lang="en-US" sz="1400" spc="-1" strike="noStrike">
                <a:solidFill>
                  <a:srgbClr val="ff0000"/>
                </a:solidFill>
                <a:uFill>
                  <a:solidFill>
                    <a:srgbClr val="ffffff"/>
                  </a:solidFill>
                </a:uFill>
                <a:latin typeface="Times New Roman"/>
                <a:ea typeface="ＭＳ Ｐゴシック"/>
              </a:rPr>
              <a:t> channels</a:t>
            </a:r>
            <a:endParaRPr lang="en-US" sz="1800" spc="-1" strike="noStrike">
              <a:solidFill>
                <a:srgbClr val="000000"/>
              </a:solidFill>
              <a:uFill>
                <a:solidFill>
                  <a:srgbClr val="ffffff"/>
                </a:solidFill>
              </a:uFill>
              <a:latin typeface="Arial"/>
            </a:endParaRPr>
          </a:p>
        </p:txBody>
      </p:sp>
      <p:pic>
        <p:nvPicPr>
          <p:cNvPr id="1612" name="Picture 3" descr=""/>
          <p:cNvPicPr/>
          <p:nvPr/>
        </p:nvPicPr>
        <p:blipFill>
          <a:blip r:embed="rId1"/>
          <a:stretch/>
        </p:blipFill>
        <p:spPr>
          <a:xfrm>
            <a:off x="2273040" y="1827360"/>
            <a:ext cx="4275720" cy="3897000"/>
          </a:xfrm>
          <a:prstGeom prst="rect">
            <a:avLst/>
          </a:prstGeom>
          <a:ln>
            <a:noFill/>
          </a:ln>
        </p:spPr>
      </p:pic>
      <p:sp>
        <p:nvSpPr>
          <p:cNvPr id="1613" name="Line 2"/>
          <p:cNvSpPr/>
          <p:nvPr/>
        </p:nvSpPr>
        <p:spPr>
          <a:xfrm>
            <a:off x="1525680" y="3159000"/>
            <a:ext cx="1786320" cy="425520"/>
          </a:xfrm>
          <a:prstGeom prst="line">
            <a:avLst/>
          </a:prstGeom>
          <a:ln w="25560">
            <a:solidFill>
              <a:srgbClr val="ff0000"/>
            </a:solidFill>
            <a:round/>
            <a:tailEnd len="lg" type="oval" w="lg"/>
          </a:ln>
        </p:spPr>
        <p:style>
          <a:lnRef idx="0"/>
          <a:fillRef idx="0"/>
          <a:effectRef idx="0"/>
          <a:fontRef idx="minor"/>
        </p:style>
      </p:sp>
      <p:sp>
        <p:nvSpPr>
          <p:cNvPr id="1614" name="CustomShape 3"/>
          <p:cNvSpPr/>
          <p:nvPr/>
        </p:nvSpPr>
        <p:spPr>
          <a:xfrm>
            <a:off x="379800" y="1962000"/>
            <a:ext cx="1661400" cy="1244520"/>
          </a:xfrm>
          <a:prstGeom prst="rect">
            <a:avLst/>
          </a:prstGeom>
          <a:noFill/>
          <a:ln>
            <a:noFill/>
          </a:ln>
        </p:spPr>
        <p:style>
          <a:lnRef idx="0"/>
          <a:fillRef idx="0"/>
          <a:effectRef idx="0"/>
          <a:fontRef idx="minor"/>
        </p:style>
        <p:txBody>
          <a:bodyPr lIns="90000" rIns="90000" tIns="46800" bIns="46800"/>
          <a:p>
            <a:pPr algn="ctr">
              <a:lnSpc>
                <a:spcPct val="100000"/>
              </a:lnSpc>
            </a:pPr>
            <a:r>
              <a:rPr b="1" lang="en-US" sz="1400" spc="-1" strike="noStrike">
                <a:solidFill>
                  <a:srgbClr val="ff0000"/>
                </a:solidFill>
                <a:uFill>
                  <a:solidFill>
                    <a:srgbClr val="ffffff"/>
                  </a:solidFill>
                </a:uFill>
                <a:latin typeface="Times New Roman"/>
                <a:ea typeface="ＭＳ Ｐゴシック"/>
              </a:rPr>
              <a:t>4 Silicon sensors</a:t>
            </a:r>
            <a:endParaRPr lang="en-US" sz="1800" spc="-1" strike="noStrike">
              <a:solidFill>
                <a:srgbClr val="000000"/>
              </a:solidFill>
              <a:uFill>
                <a:solidFill>
                  <a:srgbClr val="ffffff"/>
                </a:solidFill>
              </a:uFill>
              <a:latin typeface="Arial"/>
            </a:endParaRPr>
          </a:p>
          <a:p>
            <a:pPr algn="ctr">
              <a:lnSpc>
                <a:spcPct val="140000"/>
              </a:lnSpc>
            </a:pPr>
            <a:r>
              <a:rPr lang="en-US" sz="1400" spc="-1" strike="noStrike">
                <a:solidFill>
                  <a:srgbClr val="ff0000"/>
                </a:solidFill>
                <a:uFill>
                  <a:solidFill>
                    <a:srgbClr val="ffffff"/>
                  </a:solidFill>
                </a:uFill>
                <a:latin typeface="Times New Roman"/>
                <a:ea typeface="ＭＳ Ｐゴシック"/>
              </a:rPr>
              <a:t>280 </a:t>
            </a:r>
            <a:r>
              <a:rPr lang="en-US" sz="1400" spc="-1" strike="noStrike">
                <a:solidFill>
                  <a:srgbClr val="ff0000"/>
                </a:solidFill>
                <a:uFill>
                  <a:solidFill>
                    <a:srgbClr val="ffffff"/>
                  </a:solidFill>
                </a:uFill>
                <a:latin typeface="Symbol"/>
                <a:ea typeface="ＭＳ Ｐゴシック"/>
              </a:rPr>
              <a:t></a:t>
            </a:r>
            <a:r>
              <a:rPr lang="en-US" sz="1400" spc="-1" strike="noStrike">
                <a:solidFill>
                  <a:srgbClr val="ff0000"/>
                </a:solidFill>
                <a:uFill>
                  <a:solidFill>
                    <a:srgbClr val="ffffff"/>
                  </a:solidFill>
                </a:uFill>
                <a:latin typeface="Times New Roman"/>
                <a:ea typeface="ＭＳ Ｐゴシック"/>
              </a:rPr>
              <a:t>m thick</a:t>
            </a:r>
            <a:endParaRPr lang="en-US" sz="1800" spc="-1" strike="noStrike">
              <a:solidFill>
                <a:srgbClr val="000000"/>
              </a:solidFill>
              <a:uFill>
                <a:solidFill>
                  <a:srgbClr val="ffffff"/>
                </a:solidFill>
              </a:uFill>
              <a:latin typeface="Arial"/>
            </a:endParaRPr>
          </a:p>
          <a:p>
            <a:pPr algn="ctr">
              <a:lnSpc>
                <a:spcPct val="100000"/>
              </a:lnSpc>
            </a:pPr>
            <a:r>
              <a:rPr lang="en-US" sz="1400" spc="-1" strike="noStrike">
                <a:solidFill>
                  <a:srgbClr val="ff0000"/>
                </a:solidFill>
                <a:uFill>
                  <a:solidFill>
                    <a:srgbClr val="ffffff"/>
                  </a:solidFill>
                </a:uFill>
                <a:latin typeface="Times New Roman"/>
                <a:ea typeface="ＭＳ Ｐゴシック"/>
              </a:rPr>
              <a:t>2.3</a:t>
            </a:r>
            <a:r>
              <a:rPr lang="en-US" sz="1400" spc="-1" strike="noStrike">
                <a:solidFill>
                  <a:srgbClr val="ff0000"/>
                </a:solidFill>
                <a:uFill>
                  <a:solidFill>
                    <a:srgbClr val="ffffff"/>
                  </a:solidFill>
                </a:uFill>
                <a:latin typeface="Times New Roman"/>
                <a:ea typeface="ＭＳ Ｐゴシック"/>
              </a:rPr>
              <a:t>°</a:t>
            </a:r>
            <a:r>
              <a:rPr lang="en-US" sz="1400" spc="-1" strike="noStrike">
                <a:solidFill>
                  <a:srgbClr val="ff0000"/>
                </a:solidFill>
                <a:uFill>
                  <a:solidFill>
                    <a:srgbClr val="ffffff"/>
                  </a:solidFill>
                </a:uFill>
                <a:latin typeface="Times New Roman"/>
                <a:ea typeface="ＭＳ Ｐゴシック"/>
              </a:rPr>
              <a:t> stereo angle</a:t>
            </a:r>
            <a:endParaRPr lang="en-US" sz="1800" spc="-1" strike="noStrike">
              <a:solidFill>
                <a:srgbClr val="000000"/>
              </a:solidFill>
              <a:uFill>
                <a:solidFill>
                  <a:srgbClr val="ffffff"/>
                </a:solidFill>
              </a:uFill>
              <a:latin typeface="Arial"/>
            </a:endParaRPr>
          </a:p>
          <a:p>
            <a:pPr algn="ctr">
              <a:lnSpc>
                <a:spcPct val="100000"/>
              </a:lnSpc>
            </a:pPr>
            <a:r>
              <a:rPr lang="en-US" sz="1400" spc="-1" strike="noStrike">
                <a:solidFill>
                  <a:srgbClr val="ff0000"/>
                </a:solidFill>
                <a:uFill>
                  <a:solidFill>
                    <a:srgbClr val="ffffff"/>
                  </a:solidFill>
                </a:uFill>
                <a:latin typeface="Times New Roman"/>
                <a:ea typeface="ＭＳ Ｐゴシック"/>
              </a:rPr>
              <a:t>Overlap in </a:t>
            </a:r>
            <a:r>
              <a:rPr i="1" lang="en-US" sz="1400" spc="-1" strike="noStrike">
                <a:solidFill>
                  <a:srgbClr val="ff0000"/>
                </a:solidFill>
                <a:uFill>
                  <a:solidFill>
                    <a:srgbClr val="ffffff"/>
                  </a:solidFill>
                </a:uFill>
                <a:latin typeface="Symbol"/>
                <a:ea typeface="ＭＳ Ｐゴシック"/>
              </a:rPr>
              <a:t></a:t>
            </a:r>
            <a:r>
              <a:rPr lang="en-US" sz="1400" spc="-1" strike="noStrike">
                <a:solidFill>
                  <a:srgbClr val="ff0000"/>
                </a:solidFill>
                <a:uFill>
                  <a:solidFill>
                    <a:srgbClr val="ffffff"/>
                  </a:solidFill>
                </a:uFill>
                <a:latin typeface="Times New Roman"/>
                <a:ea typeface="ＭＳ Ｐゴシック"/>
              </a:rPr>
              <a:t> &amp; </a:t>
            </a:r>
            <a:r>
              <a:rPr i="1" lang="en-US" sz="1400" spc="-1" strike="noStrike">
                <a:solidFill>
                  <a:srgbClr val="ff0000"/>
                </a:solidFill>
                <a:uFill>
                  <a:solidFill>
                    <a:srgbClr val="ffffff"/>
                  </a:solidFill>
                </a:uFill>
                <a:latin typeface="Times New Roman"/>
                <a:ea typeface="ＭＳ Ｐゴシック"/>
              </a:rPr>
              <a:t>z</a:t>
            </a:r>
            <a:r>
              <a:rPr lang="en-US" sz="1400" spc="-1" strike="noStrike">
                <a:solidFill>
                  <a:srgbClr val="ff0000"/>
                </a:solidFill>
                <a:uFill>
                  <a:solidFill>
                    <a:srgbClr val="ffffff"/>
                  </a:solidFill>
                </a:uFill>
                <a:latin typeface="Times New Roman"/>
                <a:ea typeface="ＭＳ Ｐゴシック"/>
              </a:rPr>
              <a:t> to adjacent modules</a:t>
            </a:r>
            <a:endParaRPr lang="en-US" sz="1800" spc="-1" strike="noStrike">
              <a:solidFill>
                <a:srgbClr val="000000"/>
              </a:solidFill>
              <a:uFill>
                <a:solidFill>
                  <a:srgbClr val="ffffff"/>
                </a:solidFill>
              </a:uFill>
              <a:latin typeface="Arial"/>
            </a:endParaRPr>
          </a:p>
        </p:txBody>
      </p:sp>
      <p:sp>
        <p:nvSpPr>
          <p:cNvPr id="1615" name="Line 4"/>
          <p:cNvSpPr/>
          <p:nvPr/>
        </p:nvSpPr>
        <p:spPr>
          <a:xfrm>
            <a:off x="1525680" y="3159000"/>
            <a:ext cx="1433160" cy="1125360"/>
          </a:xfrm>
          <a:prstGeom prst="line">
            <a:avLst/>
          </a:prstGeom>
          <a:ln w="25560">
            <a:solidFill>
              <a:srgbClr val="ff0000"/>
            </a:solidFill>
            <a:round/>
            <a:tailEnd len="lg" type="oval" w="lg"/>
          </a:ln>
        </p:spPr>
        <p:style>
          <a:lnRef idx="0"/>
          <a:fillRef idx="0"/>
          <a:effectRef idx="0"/>
          <a:fontRef idx="minor"/>
        </p:style>
      </p:sp>
      <p:sp>
        <p:nvSpPr>
          <p:cNvPr id="1616" name="CustomShape 5"/>
          <p:cNvSpPr/>
          <p:nvPr/>
        </p:nvSpPr>
        <p:spPr>
          <a:xfrm>
            <a:off x="3543480" y="1556640"/>
            <a:ext cx="903960" cy="250200"/>
          </a:xfrm>
          <a:prstGeom prst="rect">
            <a:avLst/>
          </a:prstGeom>
          <a:solidFill>
            <a:schemeClr val="bg1">
              <a:alpha val="87057"/>
            </a:schemeClr>
          </a:solidFill>
          <a:ln>
            <a:noFill/>
          </a:ln>
        </p:spPr>
        <p:style>
          <a:lnRef idx="0"/>
          <a:fillRef idx="0"/>
          <a:effectRef idx="0"/>
          <a:fontRef idx="minor"/>
        </p:style>
        <p:txBody>
          <a:bodyPr lIns="45720" rIns="45720" tIns="18360" bIns="18360"/>
          <a:p>
            <a:pPr algn="ctr">
              <a:lnSpc>
                <a:spcPct val="100000"/>
              </a:lnSpc>
            </a:pPr>
            <a:r>
              <a:rPr b="1" lang="en-US" sz="1400" spc="-1" strike="noStrike">
                <a:solidFill>
                  <a:srgbClr val="ff0000"/>
                </a:solidFill>
                <a:uFill>
                  <a:solidFill>
                    <a:srgbClr val="ffffff"/>
                  </a:solidFill>
                </a:uFill>
                <a:latin typeface="Times New Roman"/>
                <a:ea typeface="ＭＳ Ｐゴシック"/>
              </a:rPr>
              <a:t>12.8 cm</a:t>
            </a:r>
            <a:endParaRPr lang="en-US" sz="1800" spc="-1" strike="noStrike">
              <a:solidFill>
                <a:srgbClr val="000000"/>
              </a:solidFill>
              <a:uFill>
                <a:solidFill>
                  <a:srgbClr val="ffffff"/>
                </a:solidFill>
              </a:uFill>
              <a:latin typeface="Arial"/>
            </a:endParaRPr>
          </a:p>
        </p:txBody>
      </p:sp>
      <p:sp>
        <p:nvSpPr>
          <p:cNvPr id="1617" name="Line 6"/>
          <p:cNvSpPr/>
          <p:nvPr/>
        </p:nvSpPr>
        <p:spPr>
          <a:xfrm>
            <a:off x="4350960" y="1719000"/>
            <a:ext cx="1951920" cy="0"/>
          </a:xfrm>
          <a:prstGeom prst="line">
            <a:avLst/>
          </a:prstGeom>
          <a:ln w="25560">
            <a:solidFill>
              <a:srgbClr val="ff0000"/>
            </a:solidFill>
            <a:round/>
            <a:tailEnd len="med" type="triangle" w="med"/>
          </a:ln>
        </p:spPr>
        <p:style>
          <a:lnRef idx="0"/>
          <a:fillRef idx="0"/>
          <a:effectRef idx="0"/>
          <a:fontRef idx="minor"/>
        </p:style>
      </p:sp>
      <p:sp>
        <p:nvSpPr>
          <p:cNvPr id="1618" name="Line 7"/>
          <p:cNvSpPr/>
          <p:nvPr/>
        </p:nvSpPr>
        <p:spPr>
          <a:xfrm flipH="1">
            <a:off x="2397600" y="1719000"/>
            <a:ext cx="1247040" cy="0"/>
          </a:xfrm>
          <a:prstGeom prst="line">
            <a:avLst/>
          </a:prstGeom>
          <a:ln w="25560">
            <a:solidFill>
              <a:srgbClr val="ff0000"/>
            </a:solidFill>
            <a:round/>
            <a:tailEnd len="med" type="triangle" w="med"/>
          </a:ln>
        </p:spPr>
        <p:style>
          <a:lnRef idx="0"/>
          <a:fillRef idx="0"/>
          <a:effectRef idx="0"/>
          <a:fontRef idx="minor"/>
        </p:style>
      </p:sp>
      <p:sp>
        <p:nvSpPr>
          <p:cNvPr id="1619" name="CustomShape 8"/>
          <p:cNvSpPr/>
          <p:nvPr/>
        </p:nvSpPr>
        <p:spPr>
          <a:xfrm rot="21334200">
            <a:off x="6482880" y="2875320"/>
            <a:ext cx="248760" cy="611280"/>
          </a:xfrm>
          <a:prstGeom prst="rightBrace">
            <a:avLst>
              <a:gd name="adj1" fmla="val 62549"/>
              <a:gd name="adj2" fmla="val 50000"/>
            </a:avLst>
          </a:prstGeom>
          <a:noFill/>
          <a:ln w="25560">
            <a:solidFill>
              <a:srgbClr val="ff0000"/>
            </a:solidFill>
            <a:round/>
          </a:ln>
        </p:spPr>
        <p:style>
          <a:lnRef idx="0"/>
          <a:fillRef idx="0"/>
          <a:effectRef idx="0"/>
          <a:fontRef idx="minor"/>
        </p:style>
      </p:sp>
      <p:sp>
        <p:nvSpPr>
          <p:cNvPr id="1620" name="Line 9"/>
          <p:cNvSpPr/>
          <p:nvPr/>
        </p:nvSpPr>
        <p:spPr>
          <a:xfrm>
            <a:off x="1982880" y="1962000"/>
            <a:ext cx="2866320" cy="476280"/>
          </a:xfrm>
          <a:prstGeom prst="line">
            <a:avLst/>
          </a:prstGeom>
          <a:ln w="25560">
            <a:solidFill>
              <a:srgbClr val="ff0000"/>
            </a:solidFill>
            <a:round/>
            <a:tailEnd len="lg" type="oval" w="lg"/>
          </a:ln>
        </p:spPr>
        <p:style>
          <a:lnRef idx="0"/>
          <a:fillRef idx="0"/>
          <a:effectRef idx="0"/>
          <a:fontRef idx="minor"/>
        </p:style>
      </p:sp>
      <p:sp>
        <p:nvSpPr>
          <p:cNvPr id="1621" name="CustomShape 10"/>
          <p:cNvSpPr/>
          <p:nvPr/>
        </p:nvSpPr>
        <p:spPr>
          <a:xfrm>
            <a:off x="652320" y="1154160"/>
            <a:ext cx="1953000" cy="650880"/>
          </a:xfrm>
          <a:prstGeom prst="rect">
            <a:avLst/>
          </a:prstGeom>
          <a:noFill/>
          <a:ln>
            <a:noFill/>
          </a:ln>
        </p:spPr>
        <p:style>
          <a:lnRef idx="0"/>
          <a:fillRef idx="0"/>
          <a:effectRef idx="0"/>
          <a:fontRef idx="minor"/>
        </p:style>
        <p:txBody>
          <a:bodyPr lIns="90000" rIns="90000" tIns="46800" bIns="46800"/>
          <a:p>
            <a:pPr algn="ctr">
              <a:lnSpc>
                <a:spcPct val="100000"/>
              </a:lnSpc>
            </a:pPr>
            <a:r>
              <a:rPr b="1" lang="en-US" sz="1400" spc="-1" strike="noStrike">
                <a:solidFill>
                  <a:srgbClr val="ff0000"/>
                </a:solidFill>
                <a:uFill>
                  <a:solidFill>
                    <a:srgbClr val="ffffff"/>
                  </a:solidFill>
                </a:uFill>
                <a:latin typeface="Times New Roman"/>
                <a:ea typeface="ＭＳ Ｐゴシック"/>
              </a:rPr>
              <a:t>Hybrid assembly</a:t>
            </a:r>
            <a:endParaRPr lang="en-US" sz="1800" spc="-1" strike="noStrike">
              <a:solidFill>
                <a:srgbClr val="000000"/>
              </a:solidFill>
              <a:uFill>
                <a:solidFill>
                  <a:srgbClr val="ffffff"/>
                </a:solidFill>
              </a:uFill>
              <a:latin typeface="Arial"/>
            </a:endParaRPr>
          </a:p>
          <a:p>
            <a:pPr algn="ctr">
              <a:lnSpc>
                <a:spcPct val="140000"/>
              </a:lnSpc>
            </a:pPr>
            <a:r>
              <a:rPr lang="en-US" sz="1400" spc="-1" strike="noStrike">
                <a:solidFill>
                  <a:srgbClr val="ff0000"/>
                </a:solidFill>
                <a:uFill>
                  <a:solidFill>
                    <a:srgbClr val="ffffff"/>
                  </a:solidFill>
                </a:uFill>
                <a:latin typeface="Times New Roman"/>
                <a:ea typeface="ＭＳ Ｐゴシック"/>
              </a:rPr>
              <a:t>with readout chips</a:t>
            </a:r>
            <a:endParaRPr lang="en-US" sz="1800" spc="-1" strike="noStrike">
              <a:solidFill>
                <a:srgbClr val="000000"/>
              </a:solidFill>
              <a:uFill>
                <a:solidFill>
                  <a:srgbClr val="ffffff"/>
                </a:solidFill>
              </a:uFill>
              <a:latin typeface="Arial"/>
            </a:endParaRPr>
          </a:p>
          <a:p>
            <a:pPr algn="ctr">
              <a:lnSpc>
                <a:spcPct val="100000"/>
              </a:lnSpc>
            </a:pPr>
            <a:endParaRPr lang="en-US" sz="1800" spc="-1" strike="noStrike">
              <a:solidFill>
                <a:srgbClr val="000000"/>
              </a:solidFill>
              <a:uFill>
                <a:solidFill>
                  <a:srgbClr val="ffffff"/>
                </a:solidFill>
              </a:uFill>
              <a:latin typeface="Arial"/>
            </a:endParaRPr>
          </a:p>
        </p:txBody>
      </p:sp>
      <p:sp>
        <p:nvSpPr>
          <p:cNvPr id="1622" name="Line 11"/>
          <p:cNvSpPr/>
          <p:nvPr/>
        </p:nvSpPr>
        <p:spPr>
          <a:xfrm flipV="1">
            <a:off x="2523600" y="4689360"/>
            <a:ext cx="1619280" cy="371520"/>
          </a:xfrm>
          <a:prstGeom prst="line">
            <a:avLst/>
          </a:prstGeom>
          <a:ln w="25560">
            <a:solidFill>
              <a:srgbClr val="ff0000"/>
            </a:solidFill>
            <a:round/>
            <a:tailEnd len="lg" type="oval" w="lg"/>
          </a:ln>
        </p:spPr>
        <p:style>
          <a:lnRef idx="0"/>
          <a:fillRef idx="0"/>
          <a:effectRef idx="0"/>
          <a:fontRef idx="minor"/>
        </p:style>
      </p:sp>
      <p:sp>
        <p:nvSpPr>
          <p:cNvPr id="1623" name="CustomShape 12"/>
          <p:cNvSpPr/>
          <p:nvPr/>
        </p:nvSpPr>
        <p:spPr>
          <a:xfrm>
            <a:off x="445680" y="4508640"/>
            <a:ext cx="2159640" cy="1464120"/>
          </a:xfrm>
          <a:prstGeom prst="rect">
            <a:avLst/>
          </a:prstGeom>
          <a:noFill/>
          <a:ln>
            <a:noFill/>
          </a:ln>
        </p:spPr>
        <p:style>
          <a:lnRef idx="0"/>
          <a:fillRef idx="0"/>
          <a:effectRef idx="0"/>
          <a:fontRef idx="minor"/>
        </p:style>
        <p:txBody>
          <a:bodyPr lIns="90000" rIns="90000" tIns="46800" bIns="46800"/>
          <a:p>
            <a:pPr algn="ctr">
              <a:lnSpc>
                <a:spcPct val="100000"/>
              </a:lnSpc>
            </a:pPr>
            <a:r>
              <a:rPr b="1" lang="en-US" sz="1400" spc="-1" strike="noStrike">
                <a:solidFill>
                  <a:srgbClr val="ff0000"/>
                </a:solidFill>
                <a:uFill>
                  <a:solidFill>
                    <a:srgbClr val="ffffff"/>
                  </a:solidFill>
                </a:uFill>
                <a:latin typeface="Times New Roman"/>
                <a:ea typeface="ＭＳ Ｐゴシック"/>
              </a:rPr>
              <a:t>Be module baseboard with mounting points &amp; central TPG</a:t>
            </a:r>
            <a:endParaRPr lang="en-US" sz="1800" spc="-1" strike="noStrike">
              <a:solidFill>
                <a:srgbClr val="000000"/>
              </a:solidFill>
              <a:uFill>
                <a:solidFill>
                  <a:srgbClr val="ffffff"/>
                </a:solidFill>
              </a:uFill>
              <a:latin typeface="Arial"/>
            </a:endParaRPr>
          </a:p>
          <a:p>
            <a:pPr algn="ctr">
              <a:lnSpc>
                <a:spcPct val="100000"/>
              </a:lnSpc>
            </a:pPr>
            <a:endParaRPr lang="en-US" sz="1800" spc="-1" strike="noStrike">
              <a:solidFill>
                <a:srgbClr val="000000"/>
              </a:solidFill>
              <a:uFill>
                <a:solidFill>
                  <a:srgbClr val="ffffff"/>
                </a:solidFill>
              </a:uFill>
              <a:latin typeface="Arial"/>
            </a:endParaRPr>
          </a:p>
          <a:p>
            <a:pPr algn="ctr">
              <a:lnSpc>
                <a:spcPct val="100000"/>
              </a:lnSpc>
            </a:pPr>
            <a:r>
              <a:rPr lang="en-US" sz="1400" spc="-1" strike="noStrike">
                <a:solidFill>
                  <a:srgbClr val="ff0000"/>
                </a:solidFill>
                <a:uFill>
                  <a:solidFill>
                    <a:srgbClr val="ffffff"/>
                  </a:solidFill>
                </a:uFill>
                <a:latin typeface="Times New Roman"/>
                <a:ea typeface="ＭＳ Ｐゴシック"/>
              </a:rPr>
              <a:t>TPG (thermal pyrolythic graphite) plate for sensor cooling</a:t>
            </a:r>
            <a:endParaRPr lang="en-US" sz="1800" spc="-1" strike="noStrike">
              <a:solidFill>
                <a:srgbClr val="000000"/>
              </a:solidFill>
              <a:uFill>
                <a:solidFill>
                  <a:srgbClr val="ffffff"/>
                </a:solidFill>
              </a:uFill>
              <a:latin typeface="Arial"/>
            </a:endParaRPr>
          </a:p>
        </p:txBody>
      </p:sp>
      <p:sp>
        <p:nvSpPr>
          <p:cNvPr id="1624" name="Line 13"/>
          <p:cNvSpPr/>
          <p:nvPr/>
        </p:nvSpPr>
        <p:spPr>
          <a:xfrm flipH="1">
            <a:off x="5014800" y="5230800"/>
            <a:ext cx="2410560" cy="312480"/>
          </a:xfrm>
          <a:prstGeom prst="line">
            <a:avLst/>
          </a:prstGeom>
          <a:ln w="25560">
            <a:solidFill>
              <a:srgbClr val="ff0000"/>
            </a:solidFill>
            <a:round/>
            <a:tailEnd len="lg" type="oval" w="lg"/>
          </a:ln>
        </p:spPr>
        <p:style>
          <a:lnRef idx="0"/>
          <a:fillRef idx="0"/>
          <a:effectRef idx="0"/>
          <a:fontRef idx="minor"/>
        </p:style>
      </p:sp>
      <p:sp>
        <p:nvSpPr>
          <p:cNvPr id="1625" name="CustomShape 14"/>
          <p:cNvSpPr/>
          <p:nvPr/>
        </p:nvSpPr>
        <p:spPr>
          <a:xfrm>
            <a:off x="7500240" y="5060880"/>
            <a:ext cx="1164240" cy="583200"/>
          </a:xfrm>
          <a:prstGeom prst="rect">
            <a:avLst/>
          </a:prstGeom>
          <a:noFill/>
          <a:ln>
            <a:noFill/>
          </a:ln>
        </p:spPr>
        <p:style>
          <a:lnRef idx="0"/>
          <a:fillRef idx="0"/>
          <a:effectRef idx="0"/>
          <a:fontRef idx="minor"/>
        </p:style>
        <p:txBody>
          <a:bodyPr wrap="none" lIns="90000" rIns="90000" tIns="46800" bIns="46800"/>
          <a:p>
            <a:pPr algn="ctr">
              <a:lnSpc>
                <a:spcPct val="100000"/>
              </a:lnSpc>
            </a:pPr>
            <a:r>
              <a:rPr b="1" lang="en-US" sz="1400" spc="-1" strike="noStrike">
                <a:solidFill>
                  <a:srgbClr val="ff0000"/>
                </a:solidFill>
                <a:uFill>
                  <a:solidFill>
                    <a:srgbClr val="ffffff"/>
                  </a:solidFill>
                </a:uFill>
                <a:latin typeface="Times New Roman"/>
                <a:ea typeface="ＭＳ Ｐゴシック"/>
              </a:rPr>
              <a:t>Connector</a:t>
            </a:r>
            <a:endParaRPr lang="en-US" sz="1800" spc="-1" strike="noStrike">
              <a:solidFill>
                <a:srgbClr val="000000"/>
              </a:solidFill>
              <a:uFill>
                <a:solidFill>
                  <a:srgbClr val="ffffff"/>
                </a:solidFill>
              </a:uFill>
              <a:latin typeface="Arial"/>
            </a:endParaRPr>
          </a:p>
          <a:p>
            <a:pPr algn="ctr">
              <a:lnSpc>
                <a:spcPct val="130000"/>
              </a:lnSpc>
            </a:pPr>
            <a:r>
              <a:rPr lang="en-US" sz="1400" spc="-1" strike="noStrike">
                <a:solidFill>
                  <a:srgbClr val="ff0000"/>
                </a:solidFill>
                <a:uFill>
                  <a:solidFill>
                    <a:srgbClr val="ffffff"/>
                  </a:solidFill>
                </a:uFill>
                <a:latin typeface="Times New Roman"/>
                <a:ea typeface="ＭＳ Ｐゴシック"/>
              </a:rPr>
              <a:t>Power &amp; data</a:t>
            </a:r>
            <a:endParaRPr lang="en-US" sz="1800" spc="-1" strike="noStrike">
              <a:solidFill>
                <a:srgbClr val="000000"/>
              </a:solidFill>
              <a:uFill>
                <a:solidFill>
                  <a:srgbClr val="ffffff"/>
                </a:solidFill>
              </a:uFill>
              <a:latin typeface="Arial"/>
            </a:endParaRPr>
          </a:p>
        </p:txBody>
      </p:sp>
      <p:sp>
        <p:nvSpPr>
          <p:cNvPr id="1626" name="CustomShape 15"/>
          <p:cNvSpPr/>
          <p:nvPr/>
        </p:nvSpPr>
        <p:spPr>
          <a:xfrm>
            <a:off x="2009880" y="5904000"/>
            <a:ext cx="5211720" cy="276480"/>
          </a:xfrm>
          <a:prstGeom prst="rect">
            <a:avLst/>
          </a:prstGeom>
          <a:noFill/>
          <a:ln>
            <a:noFill/>
          </a:ln>
        </p:spPr>
        <p:style>
          <a:lnRef idx="0"/>
          <a:fillRef idx="0"/>
          <a:effectRef idx="0"/>
          <a:fontRef idx="minor"/>
        </p:style>
        <p:txBody>
          <a:bodyPr wrap="none" lIns="90000" rIns="90000" tIns="46800" bIns="46800"/>
          <a:p>
            <a:pPr algn="ctr">
              <a:lnSpc>
                <a:spcPct val="100000"/>
              </a:lnSpc>
            </a:pPr>
            <a:r>
              <a:rPr lang="en-US" sz="1200" spc="-1" strike="noStrike">
                <a:solidFill>
                  <a:srgbClr val="000000"/>
                </a:solidFill>
                <a:uFill>
                  <a:solidFill>
                    <a:srgbClr val="ffffff"/>
                  </a:solidFill>
                </a:uFill>
                <a:latin typeface="Times New Roman"/>
                <a:ea typeface="ＭＳ Ｐゴシック"/>
              </a:rPr>
              <a:t>Fully equipped double sided electrical module with baseboard and readout hybrids</a:t>
            </a:r>
            <a:endParaRPr lang="en-US" sz="1800" spc="-1" strike="noStrike">
              <a:solidFill>
                <a:srgbClr val="000000"/>
              </a:solidFill>
              <a:uFill>
                <a:solidFill>
                  <a:srgbClr val="ffffff"/>
                </a:solidFill>
              </a:uFill>
              <a:latin typeface="Arial"/>
            </a:endParaRPr>
          </a:p>
        </p:txBody>
      </p:sp>
      <p:sp>
        <p:nvSpPr>
          <p:cNvPr id="1627" name="CustomShape 16"/>
          <p:cNvSpPr/>
          <p:nvPr/>
        </p:nvSpPr>
        <p:spPr>
          <a:xfrm>
            <a:off x="7133760" y="1449360"/>
            <a:ext cx="1548720" cy="1067400"/>
          </a:xfrm>
          <a:prstGeom prst="rect">
            <a:avLst/>
          </a:prstGeom>
          <a:noFill/>
          <a:ln w="3240">
            <a:solidFill>
              <a:schemeClr val="bg2"/>
            </a:solidFill>
            <a:miter/>
          </a:ln>
        </p:spPr>
        <p:style>
          <a:lnRef idx="0"/>
          <a:fillRef idx="0"/>
          <a:effectRef idx="0"/>
          <a:fontRef idx="minor"/>
        </p:style>
        <p:txBody>
          <a:bodyPr lIns="90000" rIns="90000" tIns="46800" bIns="46800"/>
          <a:p>
            <a:pPr algn="ctr">
              <a:lnSpc>
                <a:spcPct val="100000"/>
              </a:lnSpc>
            </a:pPr>
            <a:r>
              <a:rPr lang="en-US" sz="1600" spc="-1" strike="noStrike">
                <a:solidFill>
                  <a:srgbClr val="000066"/>
                </a:solidFill>
                <a:uFill>
                  <a:solidFill>
                    <a:srgbClr val="ffffff"/>
                  </a:solidFill>
                </a:uFill>
                <a:latin typeface="Times New Roman"/>
                <a:ea typeface="ＭＳ Ｐゴシック"/>
              </a:rPr>
              <a:t>6 binary readout chips on either sensor side; sig:noise = 14:1</a:t>
            </a:r>
            <a:endParaRPr lang="en-US" sz="1800" spc="-1" strike="noStrike">
              <a:solidFill>
                <a:srgbClr val="000000"/>
              </a:solidFill>
              <a:uFill>
                <a:solidFill>
                  <a:srgbClr val="ffffff"/>
                </a:solidFill>
              </a:uFill>
              <a:latin typeface="Arial"/>
            </a:endParaRPr>
          </a:p>
        </p:txBody>
      </p:sp>
      <p:sp>
        <p:nvSpPr>
          <p:cNvPr id="1628" name="TextShape 17"/>
          <p:cNvSpPr txBox="1"/>
          <p:nvPr/>
        </p:nvSpPr>
        <p:spPr>
          <a:xfrm>
            <a:off x="406080" y="228600"/>
            <a:ext cx="7899480" cy="380520"/>
          </a:xfrm>
          <a:prstGeom prst="rect">
            <a:avLst/>
          </a:prstGeom>
          <a:noFill/>
          <a:ln>
            <a:noFill/>
          </a:ln>
        </p:spPr>
        <p:txBody>
          <a:bodyPr anchor="b"/>
          <a:p>
            <a:pPr algn="ctr">
              <a:lnSpc>
                <a:spcPct val="100000"/>
              </a:lnSpc>
            </a:pPr>
            <a:r>
              <a:rPr b="1" i="1" lang="en-US" sz="2400" spc="-1" strike="noStrike">
                <a:solidFill>
                  <a:srgbClr val="000066"/>
                </a:solidFill>
                <a:uFill>
                  <a:solidFill>
                    <a:srgbClr val="ffffff"/>
                  </a:solidFill>
                </a:uFill>
                <a:latin typeface="Tahoma"/>
                <a:ea typeface="ＭＳ Ｐゴシック"/>
              </a:rPr>
              <a:t>ATLAS, Barrel SCT module</a:t>
            </a:r>
            <a:endParaRPr lang="en-US" sz="1800" spc="-1" strike="noStrike">
              <a:solidFill>
                <a:srgbClr val="000000"/>
              </a:solidFill>
              <a:uFill>
                <a:solidFill>
                  <a:srgbClr val="ffffff"/>
                </a:solidFill>
              </a:uFill>
              <a:latin typeface="Tahoma"/>
            </a:endParaRPr>
          </a:p>
        </p:txBody>
      </p:sp>
      <p:sp>
        <p:nvSpPr>
          <p:cNvPr id="1629" name="TextShape 18"/>
          <p:cNvSpPr txBox="1"/>
          <p:nvPr/>
        </p:nvSpPr>
        <p:spPr>
          <a:xfrm>
            <a:off x="2895480" y="6400800"/>
            <a:ext cx="2895120" cy="456840"/>
          </a:xfrm>
          <a:prstGeom prst="rect">
            <a:avLst/>
          </a:prstGeom>
          <a:noFill/>
          <a:ln>
            <a:noFill/>
          </a:ln>
        </p:spPr>
        <p:txBody>
          <a:bodyPr anchor="b"/>
          <a:p>
            <a:pPr algn="ctr">
              <a:lnSpc>
                <a:spcPct val="100000"/>
              </a:lnSpc>
            </a:pPr>
            <a:r>
              <a:rPr i="1" lang="en-US" sz="900" spc="-1" strike="noStrike">
                <a:solidFill>
                  <a:srgbClr val="0e06a6"/>
                </a:solidFill>
                <a:uFill>
                  <a:solidFill>
                    <a:srgbClr val="ffffff"/>
                  </a:solidFill>
                </a:uFill>
                <a:latin typeface="Tahoma"/>
                <a:ea typeface="ＭＳ Ｐゴシック"/>
              </a:rPr>
              <a:t>September 2016</a:t>
            </a:r>
            <a:endParaRPr lang="en-US" sz="1400" spc="-1" strike="noStrike">
              <a:solidFill>
                <a:srgbClr val="000000"/>
              </a:solidFill>
              <a:uFill>
                <a:solidFill>
                  <a:srgbClr val="ffffff"/>
                </a:solidFill>
              </a:uFill>
              <a:latin typeface="Times New Roman"/>
            </a:endParaRPr>
          </a:p>
        </p:txBody>
      </p:sp>
      <p:sp>
        <p:nvSpPr>
          <p:cNvPr id="1630" name="TextShape 19"/>
          <p:cNvSpPr txBox="1"/>
          <p:nvPr/>
        </p:nvSpPr>
        <p:spPr>
          <a:xfrm>
            <a:off x="0" y="6400800"/>
            <a:ext cx="1904760" cy="456840"/>
          </a:xfrm>
          <a:prstGeom prst="rect">
            <a:avLst/>
          </a:prstGeom>
          <a:noFill/>
          <a:ln>
            <a:noFill/>
          </a:ln>
        </p:spPr>
        <p:txBody>
          <a:bodyPr anchor="b"/>
          <a:p>
            <a:pPr>
              <a:lnSpc>
                <a:spcPct val="100000"/>
              </a:lnSpc>
            </a:pPr>
            <a:r>
              <a:rPr i="1" lang="en-US" sz="900" spc="-1" strike="noStrike">
                <a:solidFill>
                  <a:srgbClr val="0e06a6"/>
                </a:solidFill>
                <a:uFill>
                  <a:solidFill>
                    <a:srgbClr val="ffffff"/>
                  </a:solidFill>
                </a:uFill>
                <a:latin typeface="Tahoma"/>
              </a:rPr>
              <a:t>mar.capeans@cern.ch</a:t>
            </a:r>
            <a:endParaRPr lang="en-US" sz="1400" spc="-1" strike="noStrike">
              <a:solidFill>
                <a:srgbClr val="000000"/>
              </a:solidFill>
              <a:uFill>
                <a:solidFill>
                  <a:srgbClr val="ffffff"/>
                </a:solidFill>
              </a:uFill>
              <a:latin typeface="Times New Roman"/>
            </a:endParaRPr>
          </a:p>
        </p:txBody>
      </p:sp>
      <p:sp>
        <p:nvSpPr>
          <p:cNvPr id="1631" name="TextShape 20"/>
          <p:cNvSpPr txBox="1"/>
          <p:nvPr/>
        </p:nvSpPr>
        <p:spPr>
          <a:xfrm>
            <a:off x="7238880" y="6400800"/>
            <a:ext cx="1904760" cy="456840"/>
          </a:xfrm>
          <a:prstGeom prst="rect">
            <a:avLst/>
          </a:prstGeom>
          <a:noFill/>
          <a:ln>
            <a:noFill/>
          </a:ln>
        </p:spPr>
        <p:txBody>
          <a:bodyPr anchor="b"/>
          <a:p>
            <a:pPr algn="r">
              <a:lnSpc>
                <a:spcPct val="100000"/>
              </a:lnSpc>
            </a:pPr>
            <a:fld id="{E220E51A-7A24-42DB-B501-2237C36FCB7D}" type="slidenum">
              <a:rPr i="1" lang="en-US" sz="1200" spc="-1" strike="noStrike">
                <a:solidFill>
                  <a:srgbClr val="0e06a6"/>
                </a:solidFill>
                <a:uFill>
                  <a:solidFill>
                    <a:srgbClr val="ffffff"/>
                  </a:solidFill>
                </a:uFill>
                <a:latin typeface="Tahoma"/>
              </a:rPr>
              <a:t>&lt;number&gt;</a:t>
            </a:fld>
            <a:endParaRPr lang="en-US" sz="1400" spc="-1" strike="noStrike">
              <a:solidFill>
                <a:srgbClr val="000000"/>
              </a:solidFill>
              <a:uFill>
                <a:solidFill>
                  <a:srgbClr val="ffffff"/>
                </a:solidFill>
              </a:uFill>
              <a:latin typeface="Times New Roman"/>
            </a:endParaRPr>
          </a:p>
        </p:txBody>
      </p:sp>
    </p:spTree>
  </p:cSld>
</p:sld>
</file>

<file path=ppt/slides/slide7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32"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Systems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633"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634" name="TextShape 3"/>
          <p:cNvSpPr txBox="1"/>
          <p:nvPr/>
        </p:nvSpPr>
        <p:spPr>
          <a:xfrm>
            <a:off x="179640" y="1052640"/>
            <a:ext cx="8830440" cy="1439640"/>
          </a:xfrm>
          <a:prstGeom prst="rect">
            <a:avLst/>
          </a:prstGeom>
          <a:noFill/>
          <a:ln>
            <a:noFill/>
          </a:ln>
        </p:spPr>
        <p:txBody>
          <a:bodyPr/>
          <a:p>
            <a:pPr marL="342720" indent="-342360">
              <a:lnSpc>
                <a:spcPct val="100000"/>
              </a:lnSpc>
              <a:buClr>
                <a:srgbClr val="000000"/>
              </a:buClr>
              <a:buFont typeface="Arial"/>
              <a:buChar char="•"/>
            </a:pPr>
            <a:r>
              <a:rPr b="1" lang="en-US" sz="2000" spc="-1" strike="noStrike">
                <a:solidFill>
                  <a:srgbClr val="000000"/>
                </a:solidFill>
                <a:uFill>
                  <a:solidFill>
                    <a:srgbClr val="ffffff"/>
                  </a:solidFill>
                </a:uFill>
                <a:latin typeface="Gill Sans"/>
              </a:rPr>
              <a:t>How to efficiently cover large surfaces? Ladders (modules)</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sensor size limited by wafer size and bump bonding requirements (flatness!), LHC experiments today: ~7cm x 2cm</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chip size limited by process rules (larger chip means lower yield in production)</a:t>
            </a:r>
            <a:endParaRPr lang="en-US" sz="2400" spc="-1" strike="noStrike">
              <a:solidFill>
                <a:srgbClr val="000000"/>
              </a:solidFill>
              <a:uFill>
                <a:solidFill>
                  <a:srgbClr val="ffffff"/>
                </a:solidFill>
              </a:uFill>
              <a:latin typeface="Gill Sans"/>
            </a:endParaRPr>
          </a:p>
        </p:txBody>
      </p:sp>
      <p:sp>
        <p:nvSpPr>
          <p:cNvPr id="1635" name="CustomShape 4"/>
          <p:cNvSpPr/>
          <p:nvPr/>
        </p:nvSpPr>
        <p:spPr>
          <a:xfrm>
            <a:off x="748800" y="2862000"/>
            <a:ext cx="2742840" cy="990360"/>
          </a:xfrm>
          <a:prstGeom prst="rect">
            <a:avLst/>
          </a:prstGeom>
          <a:solidFill>
            <a:srgbClr val="22cc71"/>
          </a:solidFill>
          <a:ln>
            <a:noFill/>
          </a:ln>
        </p:spPr>
        <p:style>
          <a:lnRef idx="0"/>
          <a:fillRef idx="0"/>
          <a:effectRef idx="0"/>
          <a:fontRef idx="minor"/>
        </p:style>
      </p:sp>
      <p:sp>
        <p:nvSpPr>
          <p:cNvPr id="1636" name="CustomShape 5"/>
          <p:cNvSpPr/>
          <p:nvPr/>
        </p:nvSpPr>
        <p:spPr>
          <a:xfrm>
            <a:off x="824760" y="2709720"/>
            <a:ext cx="456840" cy="609120"/>
          </a:xfrm>
          <a:prstGeom prst="rect">
            <a:avLst/>
          </a:prstGeom>
          <a:solidFill>
            <a:schemeClr val="accent1"/>
          </a:solidFill>
          <a:ln>
            <a:noFill/>
          </a:ln>
        </p:spPr>
        <p:style>
          <a:lnRef idx="0"/>
          <a:fillRef idx="0"/>
          <a:effectRef idx="0"/>
          <a:fontRef idx="minor"/>
        </p:style>
      </p:sp>
      <p:sp>
        <p:nvSpPr>
          <p:cNvPr id="1637" name="CustomShape 6"/>
          <p:cNvSpPr/>
          <p:nvPr/>
        </p:nvSpPr>
        <p:spPr>
          <a:xfrm>
            <a:off x="1358280" y="2709720"/>
            <a:ext cx="456840" cy="609120"/>
          </a:xfrm>
          <a:prstGeom prst="rect">
            <a:avLst/>
          </a:prstGeom>
          <a:solidFill>
            <a:schemeClr val="accent1"/>
          </a:solidFill>
          <a:ln>
            <a:noFill/>
          </a:ln>
        </p:spPr>
        <p:style>
          <a:lnRef idx="0"/>
          <a:fillRef idx="0"/>
          <a:effectRef idx="0"/>
          <a:fontRef idx="minor"/>
        </p:style>
      </p:sp>
      <p:sp>
        <p:nvSpPr>
          <p:cNvPr id="1638" name="CustomShape 7"/>
          <p:cNvSpPr/>
          <p:nvPr/>
        </p:nvSpPr>
        <p:spPr>
          <a:xfrm>
            <a:off x="1891800" y="2709720"/>
            <a:ext cx="456840" cy="609120"/>
          </a:xfrm>
          <a:prstGeom prst="rect">
            <a:avLst/>
          </a:prstGeom>
          <a:solidFill>
            <a:schemeClr val="accent1"/>
          </a:solidFill>
          <a:ln>
            <a:noFill/>
          </a:ln>
        </p:spPr>
        <p:style>
          <a:lnRef idx="0"/>
          <a:fillRef idx="0"/>
          <a:effectRef idx="0"/>
          <a:fontRef idx="minor"/>
        </p:style>
      </p:sp>
      <p:sp>
        <p:nvSpPr>
          <p:cNvPr id="1639" name="CustomShape 8"/>
          <p:cNvSpPr/>
          <p:nvPr/>
        </p:nvSpPr>
        <p:spPr>
          <a:xfrm>
            <a:off x="2424960" y="2709720"/>
            <a:ext cx="456840" cy="609120"/>
          </a:xfrm>
          <a:prstGeom prst="rect">
            <a:avLst/>
          </a:prstGeom>
          <a:solidFill>
            <a:schemeClr val="accent1"/>
          </a:solidFill>
          <a:ln>
            <a:noFill/>
          </a:ln>
        </p:spPr>
        <p:style>
          <a:lnRef idx="0"/>
          <a:fillRef idx="0"/>
          <a:effectRef idx="0"/>
          <a:fontRef idx="minor"/>
        </p:style>
      </p:sp>
      <p:sp>
        <p:nvSpPr>
          <p:cNvPr id="1640" name="CustomShape 9"/>
          <p:cNvSpPr/>
          <p:nvPr/>
        </p:nvSpPr>
        <p:spPr>
          <a:xfrm>
            <a:off x="2958480" y="2709720"/>
            <a:ext cx="456840" cy="609120"/>
          </a:xfrm>
          <a:prstGeom prst="rect">
            <a:avLst/>
          </a:prstGeom>
          <a:solidFill>
            <a:schemeClr val="accent1"/>
          </a:solidFill>
          <a:ln>
            <a:noFill/>
          </a:ln>
        </p:spPr>
        <p:style>
          <a:lnRef idx="0"/>
          <a:fillRef idx="0"/>
          <a:effectRef idx="0"/>
          <a:fontRef idx="minor"/>
        </p:style>
      </p:sp>
      <p:sp>
        <p:nvSpPr>
          <p:cNvPr id="1641" name="CustomShape 10"/>
          <p:cNvSpPr/>
          <p:nvPr/>
        </p:nvSpPr>
        <p:spPr>
          <a:xfrm>
            <a:off x="824760" y="3395520"/>
            <a:ext cx="456840" cy="609120"/>
          </a:xfrm>
          <a:prstGeom prst="rect">
            <a:avLst/>
          </a:prstGeom>
          <a:solidFill>
            <a:schemeClr val="accent1"/>
          </a:solidFill>
          <a:ln>
            <a:noFill/>
          </a:ln>
        </p:spPr>
        <p:style>
          <a:lnRef idx="0"/>
          <a:fillRef idx="0"/>
          <a:effectRef idx="0"/>
          <a:fontRef idx="minor"/>
        </p:style>
      </p:sp>
      <p:sp>
        <p:nvSpPr>
          <p:cNvPr id="1642" name="CustomShape 11"/>
          <p:cNvSpPr/>
          <p:nvPr/>
        </p:nvSpPr>
        <p:spPr>
          <a:xfrm>
            <a:off x="1358280" y="3395520"/>
            <a:ext cx="456840" cy="609120"/>
          </a:xfrm>
          <a:prstGeom prst="rect">
            <a:avLst/>
          </a:prstGeom>
          <a:solidFill>
            <a:schemeClr val="accent1"/>
          </a:solidFill>
          <a:ln>
            <a:noFill/>
          </a:ln>
        </p:spPr>
        <p:style>
          <a:lnRef idx="0"/>
          <a:fillRef idx="0"/>
          <a:effectRef idx="0"/>
          <a:fontRef idx="minor"/>
        </p:style>
      </p:sp>
      <p:sp>
        <p:nvSpPr>
          <p:cNvPr id="1643" name="CustomShape 12"/>
          <p:cNvSpPr/>
          <p:nvPr/>
        </p:nvSpPr>
        <p:spPr>
          <a:xfrm>
            <a:off x="1891800" y="3395520"/>
            <a:ext cx="456840" cy="609120"/>
          </a:xfrm>
          <a:prstGeom prst="rect">
            <a:avLst/>
          </a:prstGeom>
          <a:solidFill>
            <a:schemeClr val="accent1"/>
          </a:solidFill>
          <a:ln>
            <a:noFill/>
          </a:ln>
        </p:spPr>
        <p:style>
          <a:lnRef idx="0"/>
          <a:fillRef idx="0"/>
          <a:effectRef idx="0"/>
          <a:fontRef idx="minor"/>
        </p:style>
      </p:sp>
      <p:sp>
        <p:nvSpPr>
          <p:cNvPr id="1644" name="CustomShape 13"/>
          <p:cNvSpPr/>
          <p:nvPr/>
        </p:nvSpPr>
        <p:spPr>
          <a:xfrm>
            <a:off x="2424960" y="3395520"/>
            <a:ext cx="456840" cy="609120"/>
          </a:xfrm>
          <a:prstGeom prst="rect">
            <a:avLst/>
          </a:prstGeom>
          <a:solidFill>
            <a:schemeClr val="accent1"/>
          </a:solidFill>
          <a:ln>
            <a:noFill/>
          </a:ln>
        </p:spPr>
        <p:style>
          <a:lnRef idx="0"/>
          <a:fillRef idx="0"/>
          <a:effectRef idx="0"/>
          <a:fontRef idx="minor"/>
        </p:style>
      </p:sp>
      <p:sp>
        <p:nvSpPr>
          <p:cNvPr id="1645" name="CustomShape 14"/>
          <p:cNvSpPr/>
          <p:nvPr/>
        </p:nvSpPr>
        <p:spPr>
          <a:xfrm>
            <a:off x="2958480" y="3395520"/>
            <a:ext cx="456840" cy="609120"/>
          </a:xfrm>
          <a:prstGeom prst="rect">
            <a:avLst/>
          </a:prstGeom>
          <a:solidFill>
            <a:schemeClr val="accent1"/>
          </a:solidFill>
          <a:ln>
            <a:noFill/>
          </a:ln>
        </p:spPr>
        <p:style>
          <a:lnRef idx="0"/>
          <a:fillRef idx="0"/>
          <a:effectRef idx="0"/>
          <a:fontRef idx="minor"/>
        </p:style>
      </p:sp>
      <p:sp>
        <p:nvSpPr>
          <p:cNvPr id="1646" name="CustomShape 15"/>
          <p:cNvSpPr/>
          <p:nvPr/>
        </p:nvSpPr>
        <p:spPr>
          <a:xfrm>
            <a:off x="731880" y="4310640"/>
            <a:ext cx="2819160" cy="990360"/>
          </a:xfrm>
          <a:prstGeom prst="rect">
            <a:avLst/>
          </a:prstGeom>
          <a:solidFill>
            <a:srgbClr val="22cc71"/>
          </a:solidFill>
          <a:ln>
            <a:noFill/>
          </a:ln>
        </p:spPr>
        <p:style>
          <a:lnRef idx="0"/>
          <a:fillRef idx="0"/>
          <a:effectRef idx="0"/>
          <a:fontRef idx="minor"/>
        </p:style>
      </p:sp>
      <p:sp>
        <p:nvSpPr>
          <p:cNvPr id="1647" name="CustomShape 16"/>
          <p:cNvSpPr/>
          <p:nvPr/>
        </p:nvSpPr>
        <p:spPr>
          <a:xfrm>
            <a:off x="808200" y="4158360"/>
            <a:ext cx="609120" cy="1066320"/>
          </a:xfrm>
          <a:prstGeom prst="rect">
            <a:avLst/>
          </a:prstGeom>
          <a:solidFill>
            <a:schemeClr val="accent1"/>
          </a:solidFill>
          <a:ln>
            <a:noFill/>
          </a:ln>
        </p:spPr>
        <p:style>
          <a:lnRef idx="0"/>
          <a:fillRef idx="0"/>
          <a:effectRef idx="0"/>
          <a:fontRef idx="minor"/>
        </p:style>
      </p:sp>
      <p:sp>
        <p:nvSpPr>
          <p:cNvPr id="1648" name="CustomShape 17"/>
          <p:cNvSpPr/>
          <p:nvPr/>
        </p:nvSpPr>
        <p:spPr>
          <a:xfrm>
            <a:off x="1494000" y="4158360"/>
            <a:ext cx="609120" cy="1066320"/>
          </a:xfrm>
          <a:prstGeom prst="rect">
            <a:avLst/>
          </a:prstGeom>
          <a:solidFill>
            <a:schemeClr val="accent1"/>
          </a:solidFill>
          <a:ln>
            <a:noFill/>
          </a:ln>
        </p:spPr>
        <p:style>
          <a:lnRef idx="0"/>
          <a:fillRef idx="0"/>
          <a:effectRef idx="0"/>
          <a:fontRef idx="minor"/>
        </p:style>
      </p:sp>
      <p:sp>
        <p:nvSpPr>
          <p:cNvPr id="1649" name="CustomShape 18"/>
          <p:cNvSpPr/>
          <p:nvPr/>
        </p:nvSpPr>
        <p:spPr>
          <a:xfrm>
            <a:off x="2179800" y="4158360"/>
            <a:ext cx="609120" cy="1066320"/>
          </a:xfrm>
          <a:prstGeom prst="rect">
            <a:avLst/>
          </a:prstGeom>
          <a:solidFill>
            <a:schemeClr val="accent1"/>
          </a:solidFill>
          <a:ln>
            <a:noFill/>
          </a:ln>
        </p:spPr>
        <p:style>
          <a:lnRef idx="0"/>
          <a:fillRef idx="0"/>
          <a:effectRef idx="0"/>
          <a:fontRef idx="minor"/>
        </p:style>
      </p:sp>
      <p:sp>
        <p:nvSpPr>
          <p:cNvPr id="1650" name="CustomShape 19"/>
          <p:cNvSpPr/>
          <p:nvPr/>
        </p:nvSpPr>
        <p:spPr>
          <a:xfrm>
            <a:off x="2865600" y="4158360"/>
            <a:ext cx="609120" cy="1066320"/>
          </a:xfrm>
          <a:prstGeom prst="rect">
            <a:avLst/>
          </a:prstGeom>
          <a:solidFill>
            <a:schemeClr val="accent1"/>
          </a:solidFill>
          <a:ln>
            <a:noFill/>
          </a:ln>
        </p:spPr>
        <p:style>
          <a:lnRef idx="0"/>
          <a:fillRef idx="0"/>
          <a:effectRef idx="0"/>
          <a:fontRef idx="minor"/>
        </p:style>
      </p:sp>
      <p:pic>
        <p:nvPicPr>
          <p:cNvPr id="1651" name="Picture 52" descr=""/>
          <p:cNvPicPr/>
          <p:nvPr/>
        </p:nvPicPr>
        <p:blipFill>
          <a:blip r:embed="rId1"/>
          <a:stretch/>
        </p:blipFill>
        <p:spPr>
          <a:xfrm>
            <a:off x="3708000" y="2999160"/>
            <a:ext cx="2710440" cy="2147400"/>
          </a:xfrm>
          <a:prstGeom prst="rect">
            <a:avLst/>
          </a:prstGeom>
          <a:ln>
            <a:noFill/>
          </a:ln>
        </p:spPr>
      </p:pic>
      <p:sp>
        <p:nvSpPr>
          <p:cNvPr id="1652" name="CustomShape 20"/>
          <p:cNvSpPr/>
          <p:nvPr/>
        </p:nvSpPr>
        <p:spPr>
          <a:xfrm>
            <a:off x="5362920" y="2997000"/>
            <a:ext cx="1296720" cy="364680"/>
          </a:xfrm>
          <a:prstGeom prst="rect">
            <a:avLst/>
          </a:prstGeom>
          <a:noFill/>
          <a:ln>
            <a:noFill/>
          </a:ln>
        </p:spPr>
        <p:style>
          <a:lnRef idx="0"/>
          <a:fillRef idx="0"/>
          <a:effectRef idx="0"/>
          <a:fontRef idx="minor"/>
        </p:style>
        <p:txBody>
          <a:bodyPr lIns="90000" rIns="90000" tIns="45000" bIns="45000"/>
          <a:p>
            <a:pPr>
              <a:lnSpc>
                <a:spcPct val="100000"/>
              </a:lnSpc>
            </a:pPr>
            <a:r>
              <a:rPr lang="en-US" sz="900" spc="-1" strike="noStrike">
                <a:solidFill>
                  <a:srgbClr val="64d719"/>
                </a:solidFill>
                <a:uFill>
                  <a:solidFill>
                    <a:srgbClr val="ffffff"/>
                  </a:solidFill>
                </a:uFill>
                <a:latin typeface="Comic Sans MS"/>
              </a:rPr>
              <a:t>A. Pepato/INFN Padova</a:t>
            </a:r>
            <a:endParaRPr lang="en-US" sz="1800" spc="-1" strike="noStrike">
              <a:solidFill>
                <a:srgbClr val="000000"/>
              </a:solidFill>
              <a:uFill>
                <a:solidFill>
                  <a:srgbClr val="ffffff"/>
                </a:solidFill>
              </a:uFill>
              <a:latin typeface="Arial"/>
            </a:endParaRPr>
          </a:p>
        </p:txBody>
      </p:sp>
      <p:pic>
        <p:nvPicPr>
          <p:cNvPr id="1653" name="Picture 6" descr=""/>
          <p:cNvPicPr/>
          <p:nvPr/>
        </p:nvPicPr>
        <p:blipFill>
          <a:blip r:embed="rId2"/>
          <a:stretch/>
        </p:blipFill>
        <p:spPr>
          <a:xfrm>
            <a:off x="323640" y="5364360"/>
            <a:ext cx="8686440" cy="1202760"/>
          </a:xfrm>
          <a:prstGeom prst="rect">
            <a:avLst/>
          </a:prstGeom>
          <a:ln>
            <a:noFill/>
          </a:ln>
        </p:spPr>
      </p:pic>
      <p:pic>
        <p:nvPicPr>
          <p:cNvPr id="1654" name="Picture 7" descr=""/>
          <p:cNvPicPr/>
          <p:nvPr/>
        </p:nvPicPr>
        <p:blipFill>
          <a:blip r:embed="rId3"/>
          <a:stretch/>
        </p:blipFill>
        <p:spPr>
          <a:xfrm>
            <a:off x="6416640" y="2899080"/>
            <a:ext cx="2696760" cy="2160000"/>
          </a:xfrm>
          <a:prstGeom prst="rect">
            <a:avLst/>
          </a:prstGeom>
          <a:ln>
            <a:noFill/>
          </a:ln>
        </p:spPr>
      </p:pic>
      <p:sp>
        <p:nvSpPr>
          <p:cNvPr id="1655" name="CustomShape 21"/>
          <p:cNvSpPr/>
          <p:nvPr/>
        </p:nvSpPr>
        <p:spPr>
          <a:xfrm>
            <a:off x="7211880" y="29880"/>
            <a:ext cx="2160720" cy="303480"/>
          </a:xfrm>
          <a:prstGeom prst="rect">
            <a:avLst/>
          </a:prstGeom>
          <a:noFill/>
          <a:ln>
            <a:noFill/>
          </a:ln>
        </p:spPr>
        <p:style>
          <a:lnRef idx="0"/>
          <a:fillRef idx="0"/>
          <a:effectRef idx="0"/>
          <a:fontRef idx="minor"/>
        </p:style>
        <p:txBody>
          <a:bodyPr wrap="none" lIns="90000" rIns="90000" tIns="45000" bIns="45000"/>
          <a:p>
            <a:pPr>
              <a:lnSpc>
                <a:spcPct val="100000"/>
              </a:lnSpc>
            </a:pPr>
            <a:r>
              <a:rPr lang="en-US" sz="1400" spc="-1" strike="noStrike">
                <a:solidFill>
                  <a:srgbClr val="ff0000"/>
                </a:solidFill>
                <a:uFill>
                  <a:solidFill>
                    <a:srgbClr val="ffffff"/>
                  </a:solidFill>
                </a:uFill>
                <a:latin typeface="Gill Sans Light"/>
              </a:rPr>
              <a:t>Slide: P. Riedler, CERN</a:t>
            </a:r>
            <a:endParaRPr lang="en-US" sz="1800" spc="-1" strike="noStrike">
              <a:solidFill>
                <a:srgbClr val="000000"/>
              </a:solidFill>
              <a:uFill>
                <a:solidFill>
                  <a:srgbClr val="ffffff"/>
                </a:solidFill>
              </a:uFill>
              <a:latin typeface="Arial"/>
            </a:endParaRPr>
          </a:p>
        </p:txBody>
      </p:sp>
      <p:sp>
        <p:nvSpPr>
          <p:cNvPr id="1656" name="TextShape 2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657" name="TextShape 23"/>
          <p:cNvSpPr txBox="1"/>
          <p:nvPr/>
        </p:nvSpPr>
        <p:spPr>
          <a:xfrm>
            <a:off x="6553080" y="6520320"/>
            <a:ext cx="2133360" cy="364680"/>
          </a:xfrm>
          <a:prstGeom prst="rect">
            <a:avLst/>
          </a:prstGeom>
          <a:noFill/>
          <a:ln>
            <a:noFill/>
          </a:ln>
        </p:spPr>
        <p:txBody>
          <a:bodyPr anchor="ctr"/>
          <a:p>
            <a:pPr algn="r">
              <a:lnSpc>
                <a:spcPct val="100000"/>
              </a:lnSpc>
            </a:pPr>
            <a:fld id="{9171B326-6785-4C13-B9A9-E4A2851F6E38}"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7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58"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Systems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659"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660" name="TextShape 3"/>
          <p:cNvSpPr txBox="1"/>
          <p:nvPr/>
        </p:nvSpPr>
        <p:spPr>
          <a:xfrm>
            <a:off x="179640" y="1917000"/>
            <a:ext cx="8830440" cy="3816000"/>
          </a:xfrm>
          <a:prstGeom prst="rect">
            <a:avLst/>
          </a:prstGeom>
          <a:noFill/>
          <a:ln>
            <a:noFill/>
          </a:ln>
        </p:spPr>
        <p:txBody>
          <a:bodyPr/>
          <a:p>
            <a:pPr>
              <a:lnSpc>
                <a:spcPct val="100000"/>
              </a:lnSpc>
            </a:pPr>
            <a:r>
              <a:rPr b="1" lang="en-US" sz="2400" spc="-1" strike="noStrike">
                <a:solidFill>
                  <a:srgbClr val="000000"/>
                </a:solidFill>
                <a:uFill>
                  <a:solidFill>
                    <a:srgbClr val="ffffff"/>
                  </a:solidFill>
                </a:uFill>
                <a:latin typeface="Gill Sans"/>
              </a:rPr>
              <a:t>    </a:t>
            </a:r>
            <a:r>
              <a:rPr b="1" lang="en-US" sz="2400" spc="-1" strike="noStrike">
                <a:solidFill>
                  <a:srgbClr val="000000"/>
                </a:solidFill>
                <a:uFill>
                  <a:solidFill>
                    <a:srgbClr val="ffffff"/>
                  </a:solidFill>
                </a:uFill>
                <a:latin typeface="Gill Sans"/>
              </a:rPr>
              <a:t>What is a system?</a:t>
            </a:r>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Sensor</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Readout electronics</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Interconnections</a:t>
            </a:r>
            <a:endParaRPr lang="en-US" sz="24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Mechanical supports</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Cooling, thermal aspects</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Power supplies</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Services: cables, pipes, fiber links…</a:t>
            </a:r>
            <a:endParaRPr lang="en-US" sz="2400" spc="-1" strike="noStrike">
              <a:solidFill>
                <a:srgbClr val="000000"/>
              </a:solidFill>
              <a:uFill>
                <a:solidFill>
                  <a:srgbClr val="ffffff"/>
                </a:solidFill>
              </a:uFill>
              <a:latin typeface="Gill Sans"/>
            </a:endParaRPr>
          </a:p>
          <a:p>
            <a:pPr lvl="1" marL="7430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Monitoring, sensors, alignment</a:t>
            </a:r>
            <a:endParaRPr lang="en-US" sz="2400" spc="-1" strike="noStrike">
              <a:solidFill>
                <a:srgbClr val="000000"/>
              </a:solidFill>
              <a:uFill>
                <a:solidFill>
                  <a:srgbClr val="ffffff"/>
                </a:solidFill>
              </a:uFill>
              <a:latin typeface="Gill Sans"/>
            </a:endParaRPr>
          </a:p>
        </p:txBody>
      </p:sp>
      <p:pic>
        <p:nvPicPr>
          <p:cNvPr id="1661" name="Picture 8" descr=""/>
          <p:cNvPicPr/>
          <p:nvPr/>
        </p:nvPicPr>
        <p:blipFill>
          <a:blip r:embed="rId1"/>
          <a:stretch/>
        </p:blipFill>
        <p:spPr>
          <a:xfrm>
            <a:off x="3852000" y="1211040"/>
            <a:ext cx="5316120" cy="3558240"/>
          </a:xfrm>
          <a:prstGeom prst="rect">
            <a:avLst/>
          </a:prstGeom>
          <a:ln>
            <a:noFill/>
          </a:ln>
        </p:spPr>
      </p:pic>
      <p:sp>
        <p:nvSpPr>
          <p:cNvPr id="1662"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663" name="TextShape 5"/>
          <p:cNvSpPr txBox="1"/>
          <p:nvPr/>
        </p:nvSpPr>
        <p:spPr>
          <a:xfrm>
            <a:off x="6553080" y="6520320"/>
            <a:ext cx="2133360" cy="364680"/>
          </a:xfrm>
          <a:prstGeom prst="rect">
            <a:avLst/>
          </a:prstGeom>
          <a:noFill/>
          <a:ln>
            <a:noFill/>
          </a:ln>
        </p:spPr>
        <p:txBody>
          <a:bodyPr anchor="ctr"/>
          <a:p>
            <a:pPr algn="r">
              <a:lnSpc>
                <a:spcPct val="100000"/>
              </a:lnSpc>
            </a:pPr>
            <a:fld id="{C5B97871-0429-4795-BCA0-F25BADEC02B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0"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41" name="TextShape 2"/>
          <p:cNvSpPr txBox="1"/>
          <p:nvPr/>
        </p:nvSpPr>
        <p:spPr>
          <a:xfrm>
            <a:off x="683640" y="3240"/>
            <a:ext cx="77763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LHC</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542" name="Picture 14" descr=""/>
          <p:cNvPicPr/>
          <p:nvPr/>
        </p:nvPicPr>
        <p:blipFill>
          <a:blip r:embed="rId1"/>
          <a:stretch/>
        </p:blipFill>
        <p:spPr>
          <a:xfrm>
            <a:off x="743040" y="1340640"/>
            <a:ext cx="7860960" cy="4800240"/>
          </a:xfrm>
          <a:prstGeom prst="rect">
            <a:avLst/>
          </a:prstGeom>
          <a:ln>
            <a:noFill/>
          </a:ln>
        </p:spPr>
      </p:pic>
      <p:sp>
        <p:nvSpPr>
          <p:cNvPr id="543" name="CustomShape 3"/>
          <p:cNvSpPr/>
          <p:nvPr/>
        </p:nvSpPr>
        <p:spPr>
          <a:xfrm>
            <a:off x="6034320" y="1415520"/>
            <a:ext cx="2569680" cy="1065240"/>
          </a:xfrm>
          <a:prstGeom prst="rect">
            <a:avLst/>
          </a:prstGeom>
          <a:solidFill>
            <a:srgbClr val="ffffff"/>
          </a:solidFill>
          <a:ln>
            <a:noFill/>
          </a:ln>
        </p:spPr>
        <p:style>
          <a:lnRef idx="0"/>
          <a:fillRef idx="0"/>
          <a:effectRef idx="0"/>
          <a:fontRef idx="minor"/>
        </p:style>
        <p:txBody>
          <a:bodyPr/>
          <a:p>
            <a:pPr>
              <a:lnSpc>
                <a:spcPct val="100000"/>
              </a:lnSpc>
            </a:pPr>
            <a:r>
              <a:rPr lang="en-US" sz="1600" spc="-1" strike="noStrike">
                <a:solidFill>
                  <a:srgbClr val="000000"/>
                </a:solidFill>
                <a:uFill>
                  <a:solidFill>
                    <a:srgbClr val="ffffff"/>
                  </a:solidFill>
                </a:uFill>
                <a:latin typeface="Calibri"/>
              </a:rPr>
              <a:t>p-p Beam Energy</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Calibri"/>
              </a:rPr>
              <a:t>Luminosity</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Calibri"/>
              </a:rPr>
              <a:t>Nb of bunches</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Calibri"/>
              </a:rPr>
              <a:t>Nb p/bunch</a:t>
            </a:r>
            <a:endParaRPr lang="en-US" sz="1800" spc="-1" strike="noStrike">
              <a:solidFill>
                <a:srgbClr val="000000"/>
              </a:solidFill>
              <a:uFill>
                <a:solidFill>
                  <a:srgbClr val="ffffff"/>
                </a:solidFill>
              </a:uFill>
              <a:latin typeface="Arial"/>
            </a:endParaRPr>
          </a:p>
        </p:txBody>
      </p:sp>
      <p:sp>
        <p:nvSpPr>
          <p:cNvPr id="544" name="CustomShape 4"/>
          <p:cNvSpPr/>
          <p:nvPr/>
        </p:nvSpPr>
        <p:spPr>
          <a:xfrm>
            <a:off x="3204000" y="4582800"/>
            <a:ext cx="5616360" cy="821160"/>
          </a:xfrm>
          <a:prstGeom prst="rect">
            <a:avLst/>
          </a:prstGeom>
          <a:solidFill>
            <a:srgbClr val="ffffff"/>
          </a:solidFill>
          <a:ln>
            <a:noFill/>
          </a:ln>
        </p:spPr>
        <p:style>
          <a:lnRef idx="0"/>
          <a:fillRef idx="0"/>
          <a:effectRef idx="0"/>
          <a:fontRef idx="minor"/>
        </p:style>
        <p:txBody>
          <a:bodyPr/>
          <a:p>
            <a:pPr>
              <a:lnSpc>
                <a:spcPct val="100000"/>
              </a:lnSpc>
            </a:pPr>
            <a:r>
              <a:rPr lang="en-US" sz="1600" spc="-1" strike="noStrike">
                <a:solidFill>
                  <a:srgbClr val="000000"/>
                </a:solidFill>
                <a:uFill>
                  <a:solidFill>
                    <a:srgbClr val="ffffff"/>
                  </a:solidFill>
                </a:uFill>
                <a:latin typeface="Calibri"/>
              </a:rPr>
              <a:t>~25 interactions / Bunch crossing overlapping in time and space</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Calibri"/>
              </a:rPr>
              <a:t>1000 x 10</a:t>
            </a:r>
            <a:r>
              <a:rPr lang="en-US" sz="1600" spc="-1" strike="noStrike" baseline="30000">
                <a:solidFill>
                  <a:srgbClr val="000000"/>
                </a:solidFill>
                <a:uFill>
                  <a:solidFill>
                    <a:srgbClr val="ffffff"/>
                  </a:solidFill>
                </a:uFill>
                <a:latin typeface="Calibri"/>
              </a:rPr>
              <a:t>6</a:t>
            </a:r>
            <a:r>
              <a:rPr lang="en-US" sz="1600" spc="-1" strike="noStrike">
                <a:solidFill>
                  <a:srgbClr val="000000"/>
                </a:solidFill>
                <a:uFill>
                  <a:solidFill>
                    <a:srgbClr val="ffffff"/>
                  </a:solidFill>
                </a:uFill>
                <a:latin typeface="Calibri"/>
              </a:rPr>
              <a:t> events/s</a:t>
            </a:r>
            <a:endParaRPr lang="en-US" sz="1800" spc="-1" strike="noStrike">
              <a:solidFill>
                <a:srgbClr val="000000"/>
              </a:solidFill>
              <a:uFill>
                <a:solidFill>
                  <a:srgbClr val="ffffff"/>
                </a:solidFill>
              </a:uFill>
              <a:latin typeface="Arial"/>
            </a:endParaRPr>
          </a:p>
        </p:txBody>
      </p:sp>
      <p:sp>
        <p:nvSpPr>
          <p:cNvPr id="545" name="CustomShape 5"/>
          <p:cNvSpPr/>
          <p:nvPr/>
        </p:nvSpPr>
        <p:spPr>
          <a:xfrm>
            <a:off x="3276000" y="4149000"/>
            <a:ext cx="3240000" cy="335160"/>
          </a:xfrm>
          <a:prstGeom prst="rect">
            <a:avLst/>
          </a:prstGeom>
          <a:solidFill>
            <a:srgbClr val="ffffff"/>
          </a:solidFill>
          <a:ln>
            <a:noFill/>
          </a:ln>
        </p:spPr>
        <p:style>
          <a:lnRef idx="0"/>
          <a:fillRef idx="0"/>
          <a:effectRef idx="0"/>
          <a:fontRef idx="minor"/>
        </p:style>
        <p:txBody>
          <a:bodyPr/>
          <a:p>
            <a:pPr>
              <a:lnSpc>
                <a:spcPct val="100000"/>
              </a:lnSpc>
            </a:pPr>
            <a:r>
              <a:rPr lang="en-US" sz="1600" spc="-1" strike="noStrike">
                <a:solidFill>
                  <a:srgbClr val="000000"/>
                </a:solidFill>
                <a:uFill>
                  <a:solidFill>
                    <a:srgbClr val="ffffff"/>
                  </a:solidFill>
                </a:uFill>
                <a:latin typeface="Calibri"/>
              </a:rPr>
              <a:t>Bunch collisions 40 million/s </a:t>
            </a:r>
            <a:endParaRPr lang="en-US" sz="1800" spc="-1" strike="noStrike">
              <a:solidFill>
                <a:srgbClr val="000000"/>
              </a:solidFill>
              <a:uFill>
                <a:solidFill>
                  <a:srgbClr val="ffffff"/>
                </a:solidFill>
              </a:uFill>
              <a:latin typeface="Arial"/>
            </a:endParaRPr>
          </a:p>
        </p:txBody>
      </p:sp>
      <p:sp>
        <p:nvSpPr>
          <p:cNvPr id="546" name="CustomShape 6"/>
          <p:cNvSpPr/>
          <p:nvPr/>
        </p:nvSpPr>
        <p:spPr>
          <a:xfrm>
            <a:off x="3906720" y="5592240"/>
            <a:ext cx="5597280" cy="578520"/>
          </a:xfrm>
          <a:prstGeom prst="rect">
            <a:avLst/>
          </a:prstGeom>
          <a:solidFill>
            <a:srgbClr val="ffffff"/>
          </a:solidFill>
          <a:ln>
            <a:noFill/>
          </a:ln>
        </p:spPr>
        <p:style>
          <a:lnRef idx="0"/>
          <a:fillRef idx="0"/>
          <a:effectRef idx="0"/>
          <a:fontRef idx="minor"/>
        </p:style>
        <p:txBody>
          <a:bodyPr wrap="none"/>
          <a:p>
            <a:pPr>
              <a:lnSpc>
                <a:spcPct val="100000"/>
              </a:lnSpc>
            </a:pPr>
            <a:r>
              <a:rPr lang="en-US" sz="1600" spc="-1" strike="noStrike">
                <a:solidFill>
                  <a:srgbClr val="000000"/>
                </a:solidFill>
                <a:uFill>
                  <a:solidFill>
                    <a:srgbClr val="ffffff"/>
                  </a:solidFill>
                </a:uFill>
                <a:latin typeface="Calibri"/>
              </a:rPr>
              <a:t>&gt; 1000 particle signals in the detector at 40MHz rate</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Calibri"/>
              </a:rPr>
              <a:t>1 interesting collision in 10</a:t>
            </a:r>
            <a:r>
              <a:rPr lang="en-US" sz="1600" spc="-1" strike="noStrike" baseline="30000">
                <a:solidFill>
                  <a:srgbClr val="000000"/>
                </a:solidFill>
                <a:uFill>
                  <a:solidFill>
                    <a:srgbClr val="ffffff"/>
                  </a:solidFill>
                </a:uFill>
                <a:latin typeface="Calibri"/>
              </a:rPr>
              <a:t>13</a:t>
            </a:r>
            <a:endParaRPr lang="en-US" sz="1800" spc="-1" strike="noStrike">
              <a:solidFill>
                <a:srgbClr val="000000"/>
              </a:solidFill>
              <a:uFill>
                <a:solidFill>
                  <a:srgbClr val="ffffff"/>
                </a:solidFill>
              </a:uFill>
              <a:latin typeface="Arial"/>
            </a:endParaRPr>
          </a:p>
        </p:txBody>
      </p:sp>
      <p:sp>
        <p:nvSpPr>
          <p:cNvPr id="547" name="TextShape 7"/>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48" name="TextShape 8"/>
          <p:cNvSpPr txBox="1"/>
          <p:nvPr/>
        </p:nvSpPr>
        <p:spPr>
          <a:xfrm>
            <a:off x="6553080" y="6520320"/>
            <a:ext cx="2133360" cy="364680"/>
          </a:xfrm>
          <a:prstGeom prst="rect">
            <a:avLst/>
          </a:prstGeom>
          <a:noFill/>
          <a:ln>
            <a:noFill/>
          </a:ln>
        </p:spPr>
        <p:txBody>
          <a:bodyPr anchor="ctr"/>
          <a:p>
            <a:pPr algn="r">
              <a:lnSpc>
                <a:spcPct val="100000"/>
              </a:lnSpc>
            </a:pPr>
            <a:fld id="{7FBDDF4C-BA4A-4BA7-B9E4-BBBB0FD2E118}"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8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64" name="TextShape 1"/>
          <p:cNvSpPr txBox="1"/>
          <p:nvPr/>
        </p:nvSpPr>
        <p:spPr>
          <a:xfrm>
            <a:off x="457200" y="125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Large systems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665"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666" name="TextShape 3"/>
          <p:cNvSpPr txBox="1"/>
          <p:nvPr/>
        </p:nvSpPr>
        <p:spPr>
          <a:xfrm>
            <a:off x="182160" y="1772640"/>
            <a:ext cx="8830440" cy="4392000"/>
          </a:xfrm>
          <a:prstGeom prst="rect">
            <a:avLst/>
          </a:prstGeom>
          <a:noFill/>
          <a:ln>
            <a:noFill/>
          </a:ln>
        </p:spPr>
        <p:txBody>
          <a:bodyPr/>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Pursuing simplicity for ease of construction</a:t>
            </a:r>
            <a:endParaRPr lang="en-US" sz="3200" spc="-1" strike="noStrike">
              <a:solidFill>
                <a:srgbClr val="000000"/>
              </a:solidFill>
              <a:uFill>
                <a:solidFill>
                  <a:srgbClr val="ffffff"/>
                </a:solidFill>
              </a:uFill>
              <a:latin typeface="Gill Sans"/>
            </a:endParaRPr>
          </a:p>
          <a:p>
            <a:pPr lvl="1" marL="743040" indent="-342720">
              <a:lnSpc>
                <a:spcPct val="100000"/>
              </a:lnSpc>
              <a:buClr>
                <a:srgbClr val="000000"/>
              </a:buClr>
              <a:buFont typeface="Arial"/>
              <a:buChar char="–"/>
            </a:pPr>
            <a:r>
              <a:rPr lang="en-US" sz="1800" spc="-1" strike="noStrike">
                <a:solidFill>
                  <a:srgbClr val="000000"/>
                </a:solidFill>
                <a:uFill>
                  <a:solidFill>
                    <a:srgbClr val="ffffff"/>
                  </a:solidFill>
                </a:uFill>
                <a:latin typeface="Gill Sans"/>
              </a:rPr>
              <a:t>E.g. silicon modules glued directly onto a cooled carbon fibre sandwich structure</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Designed to reduce radiation length</a:t>
            </a:r>
            <a:endParaRPr lang="en-US" sz="3200" spc="-1" strike="noStrike">
              <a:solidFill>
                <a:srgbClr val="000000"/>
              </a:solidFill>
              <a:uFill>
                <a:solidFill>
                  <a:srgbClr val="ffffff"/>
                </a:solidFill>
              </a:uFill>
              <a:latin typeface="Gill Sans"/>
            </a:endParaRPr>
          </a:p>
          <a:p>
            <a:pPr lvl="1" marL="743040" indent="-342720">
              <a:lnSpc>
                <a:spcPct val="100000"/>
              </a:lnSpc>
              <a:buClr>
                <a:srgbClr val="000000"/>
              </a:buClr>
              <a:buFont typeface="Arial"/>
              <a:buChar char="–"/>
            </a:pPr>
            <a:r>
              <a:rPr lang="en-US" sz="1800" spc="-1" strike="noStrike">
                <a:solidFill>
                  <a:srgbClr val="000000"/>
                </a:solidFill>
                <a:uFill>
                  <a:solidFill>
                    <a:srgbClr val="ffffff"/>
                  </a:solidFill>
                </a:uFill>
                <a:latin typeface="Gill Sans"/>
              </a:rPr>
              <a:t>Minimizes material by shortening cooling path </a:t>
            </a:r>
            <a:endParaRPr lang="en-US" sz="2400" spc="-1" strike="noStrike">
              <a:solidFill>
                <a:srgbClr val="000000"/>
              </a:solidFill>
              <a:uFill>
                <a:solidFill>
                  <a:srgbClr val="ffffff"/>
                </a:solidFill>
              </a:uFill>
              <a:latin typeface="Gill Sans"/>
            </a:endParaRPr>
          </a:p>
          <a:p>
            <a:pPr lvl="1" marL="743040" indent="-342720">
              <a:lnSpc>
                <a:spcPct val="100000"/>
              </a:lnSpc>
              <a:buClr>
                <a:srgbClr val="000000"/>
              </a:buClr>
              <a:buFont typeface="Arial"/>
              <a:buChar char="–"/>
            </a:pPr>
            <a:r>
              <a:rPr lang="en-US" sz="1800" spc="-1" strike="noStrike">
                <a:solidFill>
                  <a:srgbClr val="000000"/>
                </a:solidFill>
                <a:uFill>
                  <a:solidFill>
                    <a:srgbClr val="ffffff"/>
                  </a:solidFill>
                </a:uFill>
                <a:latin typeface="Gill Sans"/>
              </a:rPr>
              <a:t>Manifold and multiplex services</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Components tested independently before construction</a:t>
            </a:r>
            <a:endParaRPr lang="en-US" sz="3200" spc="-1" strike="noStrike">
              <a:solidFill>
                <a:srgbClr val="000000"/>
              </a:solidFill>
              <a:uFill>
                <a:solidFill>
                  <a:srgbClr val="ffffff"/>
                </a:solidFill>
              </a:uFill>
              <a:latin typeface="Gill Sans"/>
            </a:endParaRPr>
          </a:p>
          <a:p>
            <a:pPr lvl="1" marL="743040" indent="-342720">
              <a:lnSpc>
                <a:spcPct val="100000"/>
              </a:lnSpc>
              <a:buClr>
                <a:srgbClr val="000000"/>
              </a:buClr>
              <a:buFont typeface="Arial"/>
              <a:buChar char="–"/>
            </a:pPr>
            <a:r>
              <a:rPr lang="en-US" sz="1800" spc="-1" strike="noStrike">
                <a:solidFill>
                  <a:srgbClr val="000000"/>
                </a:solidFill>
                <a:uFill>
                  <a:solidFill>
                    <a:srgbClr val="ffffff"/>
                  </a:solidFill>
                </a:uFill>
                <a:latin typeface="Gill Sans"/>
              </a:rPr>
              <a:t>Leads to early systems-like testing</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Design aims to be low cost</a:t>
            </a:r>
            <a:endParaRPr lang="en-US" sz="3200" spc="-1" strike="noStrike">
              <a:solidFill>
                <a:srgbClr val="000000"/>
              </a:solidFill>
              <a:uFill>
                <a:solidFill>
                  <a:srgbClr val="ffffff"/>
                </a:solidFill>
              </a:uFill>
              <a:latin typeface="Gill Sans"/>
            </a:endParaRPr>
          </a:p>
          <a:p>
            <a:pPr lvl="1" marL="743040" indent="-342720">
              <a:lnSpc>
                <a:spcPct val="100000"/>
              </a:lnSpc>
              <a:buClr>
                <a:srgbClr val="000000"/>
              </a:buClr>
              <a:buFont typeface="Arial"/>
              <a:buChar char="–"/>
            </a:pPr>
            <a:r>
              <a:rPr lang="en-US" sz="1800" spc="-1" strike="noStrike">
                <a:solidFill>
                  <a:srgbClr val="000000"/>
                </a:solidFill>
                <a:uFill>
                  <a:solidFill>
                    <a:srgbClr val="ffffff"/>
                  </a:solidFill>
                </a:uFill>
                <a:latin typeface="Gill Sans"/>
              </a:rPr>
              <a:t> </a:t>
            </a:r>
            <a:r>
              <a:rPr lang="en-US" sz="1800" spc="-1" strike="noStrike">
                <a:solidFill>
                  <a:srgbClr val="000000"/>
                </a:solidFill>
                <a:uFill>
                  <a:solidFill>
                    <a:srgbClr val="ffffff"/>
                  </a:solidFill>
                </a:uFill>
                <a:latin typeface="Gill Sans"/>
              </a:rPr>
              <a:t>Minimize specialist components</a:t>
            </a:r>
            <a:endParaRPr lang="en-US" sz="2400" spc="-1" strike="noStrike">
              <a:solidFill>
                <a:srgbClr val="000000"/>
              </a:solidFill>
              <a:uFill>
                <a:solidFill>
                  <a:srgbClr val="ffffff"/>
                </a:solidFill>
              </a:uFill>
              <a:latin typeface="Gill Sans"/>
            </a:endParaRPr>
          </a:p>
        </p:txBody>
      </p:sp>
      <p:sp>
        <p:nvSpPr>
          <p:cNvPr id="1667"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668" name="TextShape 5"/>
          <p:cNvSpPr txBox="1"/>
          <p:nvPr/>
        </p:nvSpPr>
        <p:spPr>
          <a:xfrm>
            <a:off x="6553080" y="6520320"/>
            <a:ext cx="2133360" cy="364680"/>
          </a:xfrm>
          <a:prstGeom prst="rect">
            <a:avLst/>
          </a:prstGeom>
          <a:noFill/>
          <a:ln>
            <a:noFill/>
          </a:ln>
        </p:spPr>
        <p:txBody>
          <a:bodyPr anchor="ctr"/>
          <a:p>
            <a:pPr algn="r">
              <a:lnSpc>
                <a:spcPct val="100000"/>
              </a:lnSpc>
            </a:pPr>
            <a:fld id="{282F10C0-6B4C-4C95-8D8A-7D6A9994F89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669" name="Picture 8" descr=""/>
          <p:cNvPicPr/>
          <p:nvPr/>
        </p:nvPicPr>
        <p:blipFill>
          <a:blip r:embed="rId1"/>
          <a:stretch/>
        </p:blipFill>
        <p:spPr>
          <a:xfrm>
            <a:off x="4015800" y="4509000"/>
            <a:ext cx="4920480" cy="1872000"/>
          </a:xfrm>
          <a:prstGeom prst="rect">
            <a:avLst/>
          </a:prstGeom>
          <a:ln>
            <a:noFill/>
          </a:ln>
        </p:spPr>
      </p:pic>
      <p:sp>
        <p:nvSpPr>
          <p:cNvPr id="1670" name="CustomShape 6"/>
          <p:cNvSpPr/>
          <p:nvPr/>
        </p:nvSpPr>
        <p:spPr>
          <a:xfrm>
            <a:off x="6538680" y="75240"/>
            <a:ext cx="2858760" cy="303480"/>
          </a:xfrm>
          <a:prstGeom prst="rect">
            <a:avLst/>
          </a:prstGeom>
          <a:noFill/>
          <a:ln>
            <a:noFill/>
          </a:ln>
        </p:spPr>
        <p:style>
          <a:lnRef idx="0"/>
          <a:fillRef idx="0"/>
          <a:effectRef idx="0"/>
          <a:fontRef idx="minor"/>
        </p:style>
        <p:txBody>
          <a:bodyPr wrap="none" lIns="90000" rIns="90000" tIns="45000" bIns="45000"/>
          <a:p>
            <a:pPr>
              <a:lnSpc>
                <a:spcPct val="100000"/>
              </a:lnSpc>
            </a:pPr>
            <a:r>
              <a:rPr lang="en-US" sz="1400" spc="-1" strike="noStrike">
                <a:solidFill>
                  <a:srgbClr val="ff0000"/>
                </a:solidFill>
                <a:uFill>
                  <a:solidFill>
                    <a:srgbClr val="ffffff"/>
                  </a:solidFill>
                </a:uFill>
                <a:latin typeface="Gill Sans Light"/>
              </a:rPr>
              <a:t>Slide: S.McMahon, Oxford/RAL</a:t>
            </a:r>
            <a:endParaRPr lang="en-US" sz="1800" spc="-1" strike="noStrike">
              <a:solidFill>
                <a:srgbClr val="000000"/>
              </a:solidFill>
              <a:uFill>
                <a:solidFill>
                  <a:srgbClr val="ffffff"/>
                </a:solidFill>
              </a:uFill>
              <a:latin typeface="Arial"/>
            </a:endParaRPr>
          </a:p>
        </p:txBody>
      </p:sp>
    </p:spTree>
  </p:cSld>
</p:sld>
</file>

<file path=ppt/slides/slide8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71" name="TextShape 1"/>
          <p:cNvSpPr txBox="1"/>
          <p:nvPr/>
        </p:nvSpPr>
        <p:spPr>
          <a:xfrm>
            <a:off x="457200" y="4464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Pushing the Limits Now</a:t>
            </a:r>
            <a:r>
              <a:rPr b="1" lang="en-US" sz="36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1672" name="Picture 5" descr=""/>
          <p:cNvPicPr/>
          <p:nvPr/>
        </p:nvPicPr>
        <p:blipFill>
          <a:blip r:embed="rId1"/>
          <a:stretch/>
        </p:blipFill>
        <p:spPr>
          <a:xfrm>
            <a:off x="3564000" y="2709000"/>
            <a:ext cx="5320800" cy="4176000"/>
          </a:xfrm>
          <a:prstGeom prst="rect">
            <a:avLst/>
          </a:prstGeom>
          <a:ln>
            <a:noFill/>
          </a:ln>
        </p:spPr>
      </p:pic>
      <p:sp>
        <p:nvSpPr>
          <p:cNvPr id="1673" name="TextShape 2"/>
          <p:cNvSpPr txBox="1"/>
          <p:nvPr/>
        </p:nvSpPr>
        <p:spPr>
          <a:xfrm>
            <a:off x="380880" y="2493720"/>
            <a:ext cx="3577680" cy="3959280"/>
          </a:xfrm>
          <a:prstGeom prst="rect">
            <a:avLst/>
          </a:prstGeom>
          <a:noFill/>
          <a:ln>
            <a:noFill/>
          </a:ln>
        </p:spPr>
        <p:txBody>
          <a:bodyPr/>
          <a:p>
            <a:pPr>
              <a:lnSpc>
                <a:spcPct val="100000"/>
              </a:lnSpc>
            </a:pPr>
            <a:r>
              <a:rPr b="1" lang="en-US" sz="1600" spc="-1" strike="noStrike">
                <a:solidFill>
                  <a:srgbClr val="000000"/>
                </a:solidFill>
                <a:uFill>
                  <a:solidFill>
                    <a:srgbClr val="ffffff"/>
                  </a:solidFill>
                </a:uFill>
                <a:latin typeface="Gill Sans"/>
              </a:rPr>
              <a:t>Light weight, compact modules to minimize material budget:</a:t>
            </a:r>
            <a:endParaRPr lang="en-US" sz="3200" spc="-1" strike="noStrike">
              <a:solidFill>
                <a:srgbClr val="000000"/>
              </a:solidFill>
              <a:uFill>
                <a:solidFill>
                  <a:srgbClr val="ffffff"/>
                </a:solidFill>
              </a:uFill>
              <a:latin typeface="Gill Sans"/>
            </a:endParaRPr>
          </a:p>
          <a:p>
            <a:pPr marL="266760" indent="-266400">
              <a:lnSpc>
                <a:spcPct val="100000"/>
              </a:lnSpc>
              <a:buClr>
                <a:srgbClr val="000000"/>
              </a:buClr>
              <a:buFont typeface="Arial"/>
              <a:buChar char="•"/>
            </a:pPr>
            <a:r>
              <a:rPr lang="en-US" sz="1500" spc="-1" strike="noStrike" u="sng">
                <a:solidFill>
                  <a:srgbClr val="000000"/>
                </a:solidFill>
                <a:uFill>
                  <a:solidFill>
                    <a:srgbClr val="ffffff"/>
                  </a:solidFill>
                </a:uFill>
                <a:latin typeface="Gill Sans"/>
              </a:rPr>
              <a:t>Monolithic sensors: </a:t>
            </a:r>
            <a:r>
              <a:rPr lang="en-US" sz="1500" spc="-1" strike="noStrike">
                <a:solidFill>
                  <a:srgbClr val="000000"/>
                </a:solidFill>
                <a:uFill>
                  <a:solidFill>
                    <a:srgbClr val="ffffff"/>
                  </a:solidFill>
                </a:uFill>
                <a:latin typeface="Gill Sans"/>
              </a:rPr>
              <a:t>integrated sensor and electronics</a:t>
            </a:r>
            <a:endParaRPr lang="en-US" sz="3200" spc="-1" strike="noStrike">
              <a:solidFill>
                <a:srgbClr val="000000"/>
              </a:solidFill>
              <a:uFill>
                <a:solidFill>
                  <a:srgbClr val="ffffff"/>
                </a:solidFill>
              </a:uFill>
              <a:latin typeface="Gill Sans"/>
            </a:endParaRPr>
          </a:p>
          <a:p>
            <a:pPr marL="266760" indent="-266400">
              <a:lnSpc>
                <a:spcPct val="100000"/>
              </a:lnSpc>
              <a:buClr>
                <a:srgbClr val="000000"/>
              </a:buClr>
              <a:buFont typeface="Arial"/>
              <a:buChar char="•"/>
            </a:pPr>
            <a:r>
              <a:rPr lang="en-US" sz="1500" spc="-1" strike="noStrike" u="sng">
                <a:solidFill>
                  <a:srgbClr val="000000"/>
                </a:solidFill>
                <a:uFill>
                  <a:solidFill>
                    <a:srgbClr val="ffffff"/>
                  </a:solidFill>
                </a:uFill>
                <a:latin typeface="Gill Sans"/>
              </a:rPr>
              <a:t>Integrated</a:t>
            </a:r>
            <a:r>
              <a:rPr lang="en-US" sz="1500" spc="-1" strike="noStrike">
                <a:solidFill>
                  <a:srgbClr val="000000"/>
                </a:solidFill>
                <a:uFill>
                  <a:solidFill>
                    <a:srgbClr val="ffffff"/>
                  </a:solidFill>
                </a:uFill>
                <a:latin typeface="Gill Sans"/>
              </a:rPr>
              <a:t> mechanical support and cooling</a:t>
            </a:r>
            <a:endParaRPr lang="en-US" sz="3200" spc="-1" strike="noStrike">
              <a:solidFill>
                <a:srgbClr val="000000"/>
              </a:solidFill>
              <a:uFill>
                <a:solidFill>
                  <a:srgbClr val="ffffff"/>
                </a:solidFill>
              </a:uFill>
              <a:latin typeface="Gill Sans"/>
            </a:endParaRPr>
          </a:p>
          <a:p>
            <a:pPr marL="266760" indent="-266400">
              <a:lnSpc>
                <a:spcPct val="100000"/>
              </a:lnSpc>
              <a:buClr>
                <a:srgbClr val="000000"/>
              </a:buClr>
              <a:buFont typeface="Arial"/>
              <a:buChar char="•"/>
            </a:pPr>
            <a:r>
              <a:rPr lang="en-US" sz="1500" spc="-1" strike="noStrike">
                <a:solidFill>
                  <a:srgbClr val="000000"/>
                </a:solidFill>
                <a:uFill>
                  <a:solidFill>
                    <a:srgbClr val="ffffff"/>
                  </a:solidFill>
                </a:uFill>
                <a:latin typeface="Gill Sans"/>
              </a:rPr>
              <a:t>50 µm silicon sensors connected via solder points </a:t>
            </a:r>
            <a:r>
              <a:rPr lang="en-US" sz="1500" spc="-1" strike="noStrike" u="sng">
                <a:solidFill>
                  <a:srgbClr val="000000"/>
                </a:solidFill>
                <a:uFill>
                  <a:solidFill>
                    <a:srgbClr val="ffffff"/>
                  </a:solidFill>
                </a:uFill>
                <a:latin typeface="Gill Sans"/>
              </a:rPr>
              <a:t>(direct on chip laser soldering/wire-bonding)</a:t>
            </a:r>
            <a:r>
              <a:rPr lang="en-US" sz="1500" spc="-1" strike="noStrike">
                <a:solidFill>
                  <a:srgbClr val="000000"/>
                </a:solidFill>
                <a:uFill>
                  <a:solidFill>
                    <a:srgbClr val="ffffff"/>
                  </a:solidFill>
                </a:uFill>
                <a:latin typeface="Gill Sans"/>
              </a:rPr>
              <a:t> to a 2-layer Al(Cu)-polyimide flex cable</a:t>
            </a:r>
            <a:endParaRPr lang="en-US" sz="3200" spc="-1" strike="noStrike">
              <a:solidFill>
                <a:srgbClr val="000000"/>
              </a:solidFill>
              <a:uFill>
                <a:solidFill>
                  <a:srgbClr val="ffffff"/>
                </a:solidFill>
              </a:uFill>
              <a:latin typeface="Gill Sans"/>
            </a:endParaRPr>
          </a:p>
          <a:p>
            <a:pPr marL="266760" indent="-266400">
              <a:lnSpc>
                <a:spcPct val="100000"/>
              </a:lnSpc>
              <a:buClr>
                <a:srgbClr val="000000"/>
              </a:buClr>
              <a:buFont typeface="Arial"/>
              <a:buChar char="•"/>
            </a:pPr>
            <a:r>
              <a:rPr lang="en-US" sz="1500" spc="-1" strike="noStrike">
                <a:solidFill>
                  <a:srgbClr val="000000"/>
                </a:solidFill>
                <a:uFill>
                  <a:solidFill>
                    <a:srgbClr val="ffffff"/>
                  </a:solidFill>
                </a:uFill>
                <a:latin typeface="Gill Sans"/>
              </a:rPr>
              <a:t>Power and signal connections to each chip</a:t>
            </a:r>
            <a:endParaRPr lang="en-US" sz="3200" spc="-1" strike="noStrike">
              <a:solidFill>
                <a:srgbClr val="000000"/>
              </a:solidFill>
              <a:uFill>
                <a:solidFill>
                  <a:srgbClr val="ffffff"/>
                </a:solidFill>
              </a:uFill>
              <a:latin typeface="Gill Sans"/>
            </a:endParaRPr>
          </a:p>
        </p:txBody>
      </p:sp>
      <p:sp>
        <p:nvSpPr>
          <p:cNvPr id="1674" name="CustomShape 3"/>
          <p:cNvSpPr/>
          <p:nvPr/>
        </p:nvSpPr>
        <p:spPr>
          <a:xfrm>
            <a:off x="251640" y="1383120"/>
            <a:ext cx="5024520" cy="6390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800000"/>
                </a:solidFill>
                <a:uFill>
                  <a:solidFill>
                    <a:srgbClr val="ffffff"/>
                  </a:solidFill>
                </a:uFill>
                <a:latin typeface="Gill Sans"/>
              </a:rPr>
              <a:t>ALICE ITS Upgrade: Inner Layer Stave</a:t>
            </a:r>
            <a:endParaRPr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800000"/>
                </a:solidFill>
                <a:uFill>
                  <a:solidFill>
                    <a:srgbClr val="ffffff"/>
                  </a:solidFill>
                </a:uFill>
                <a:latin typeface="Gill Sans"/>
              </a:rPr>
              <a:t>Installation in 2019</a:t>
            </a:r>
            <a:endParaRPr lang="en-US" sz="1800" spc="-1" strike="noStrike">
              <a:solidFill>
                <a:srgbClr val="000000"/>
              </a:solidFill>
              <a:uFill>
                <a:solidFill>
                  <a:srgbClr val="ffffff"/>
                </a:solidFill>
              </a:uFill>
              <a:latin typeface="Arial"/>
            </a:endParaRPr>
          </a:p>
        </p:txBody>
      </p:sp>
      <p:sp>
        <p:nvSpPr>
          <p:cNvPr id="1675"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676" name="CustomShape 5"/>
          <p:cNvSpPr/>
          <p:nvPr/>
        </p:nvSpPr>
        <p:spPr>
          <a:xfrm>
            <a:off x="7211880" y="-27360"/>
            <a:ext cx="2160720" cy="303480"/>
          </a:xfrm>
          <a:prstGeom prst="rect">
            <a:avLst/>
          </a:prstGeom>
          <a:noFill/>
          <a:ln>
            <a:noFill/>
          </a:ln>
        </p:spPr>
        <p:style>
          <a:lnRef idx="0"/>
          <a:fillRef idx="0"/>
          <a:effectRef idx="0"/>
          <a:fontRef idx="minor"/>
        </p:style>
        <p:txBody>
          <a:bodyPr wrap="none" lIns="90000" rIns="90000" tIns="45000" bIns="45000"/>
          <a:p>
            <a:pPr>
              <a:lnSpc>
                <a:spcPct val="100000"/>
              </a:lnSpc>
            </a:pPr>
            <a:r>
              <a:rPr lang="en-US" sz="1400" spc="-1" strike="noStrike">
                <a:solidFill>
                  <a:srgbClr val="ff0000"/>
                </a:solidFill>
                <a:uFill>
                  <a:solidFill>
                    <a:srgbClr val="ffffff"/>
                  </a:solidFill>
                </a:uFill>
                <a:latin typeface="Gill Sans Light"/>
              </a:rPr>
              <a:t>Slide: P. Riedler, CERN</a:t>
            </a:r>
            <a:endParaRPr lang="en-US" sz="1800" spc="-1" strike="noStrike">
              <a:solidFill>
                <a:srgbClr val="000000"/>
              </a:solidFill>
              <a:uFill>
                <a:solidFill>
                  <a:srgbClr val="ffffff"/>
                </a:solidFill>
              </a:uFill>
              <a:latin typeface="Arial"/>
            </a:endParaRPr>
          </a:p>
        </p:txBody>
      </p:sp>
      <p:pic>
        <p:nvPicPr>
          <p:cNvPr id="1677" name="Picture 10" descr=""/>
          <p:cNvPicPr/>
          <p:nvPr/>
        </p:nvPicPr>
        <p:blipFill>
          <a:blip r:embed="rId2"/>
          <a:stretch/>
        </p:blipFill>
        <p:spPr>
          <a:xfrm>
            <a:off x="5469120" y="1382760"/>
            <a:ext cx="1805760" cy="1507680"/>
          </a:xfrm>
          <a:prstGeom prst="rect">
            <a:avLst/>
          </a:prstGeom>
          <a:ln>
            <a:noFill/>
          </a:ln>
        </p:spPr>
      </p:pic>
      <p:sp>
        <p:nvSpPr>
          <p:cNvPr id="1678" name="CustomShape 6"/>
          <p:cNvSpPr/>
          <p:nvPr/>
        </p:nvSpPr>
        <p:spPr>
          <a:xfrm flipV="1">
            <a:off x="3708000" y="2348280"/>
            <a:ext cx="1583640" cy="935640"/>
          </a:xfrm>
          <a:custGeom>
            <a:avLst/>
            <a:gdLst/>
            <a:ahLst/>
            <a:rect l="l" t="t" r="r" b="b"/>
            <a:pathLst>
              <a:path w="21600" h="21600">
                <a:moveTo>
                  <a:pt x="0" y="0"/>
                </a:moveTo>
                <a:lnTo>
                  <a:pt x="21600" y="21600"/>
                </a:lnTo>
              </a:path>
            </a:pathLst>
          </a:custGeom>
          <a:noFill/>
          <a:ln>
            <a:solidFill>
              <a:schemeClr val="accent2"/>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679" name="CustomShape 7"/>
          <p:cNvSpPr/>
          <p:nvPr/>
        </p:nvSpPr>
        <p:spPr>
          <a:xfrm flipV="1">
            <a:off x="3564000" y="3807000"/>
            <a:ext cx="863640" cy="360"/>
          </a:xfrm>
          <a:custGeom>
            <a:avLst/>
            <a:gdLst/>
            <a:ahLst/>
            <a:rect l="l" t="t" r="r" b="b"/>
            <a:pathLst>
              <a:path w="21600" h="21600">
                <a:moveTo>
                  <a:pt x="0" y="0"/>
                </a:moveTo>
                <a:lnTo>
                  <a:pt x="21600" y="21600"/>
                </a:lnTo>
              </a:path>
            </a:pathLst>
          </a:custGeom>
          <a:noFill/>
          <a:ln>
            <a:solidFill>
              <a:schemeClr val="accent2"/>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680" name="CustomShape 8"/>
          <p:cNvSpPr/>
          <p:nvPr/>
        </p:nvSpPr>
        <p:spPr>
          <a:xfrm flipV="1">
            <a:off x="3555000" y="4580280"/>
            <a:ext cx="656640" cy="360"/>
          </a:xfrm>
          <a:custGeom>
            <a:avLst/>
            <a:gdLst/>
            <a:ahLst/>
            <a:rect l="l" t="t" r="r" b="b"/>
            <a:pathLst>
              <a:path w="21600" h="21600">
                <a:moveTo>
                  <a:pt x="0" y="0"/>
                </a:moveTo>
                <a:lnTo>
                  <a:pt x="21600" y="21600"/>
                </a:lnTo>
              </a:path>
            </a:pathLst>
          </a:custGeom>
          <a:noFill/>
          <a:ln>
            <a:solidFill>
              <a:schemeClr val="accent2"/>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681" name="TextShape 9"/>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682" name="TextShape 10"/>
          <p:cNvSpPr txBox="1"/>
          <p:nvPr/>
        </p:nvSpPr>
        <p:spPr>
          <a:xfrm>
            <a:off x="6553080" y="6520320"/>
            <a:ext cx="2133360" cy="364680"/>
          </a:xfrm>
          <a:prstGeom prst="rect">
            <a:avLst/>
          </a:prstGeom>
          <a:noFill/>
          <a:ln>
            <a:noFill/>
          </a:ln>
        </p:spPr>
        <p:txBody>
          <a:bodyPr anchor="ctr"/>
          <a:p>
            <a:pPr algn="r">
              <a:lnSpc>
                <a:spcPct val="100000"/>
              </a:lnSpc>
            </a:pPr>
            <a:fld id="{74ED8D72-BF96-461C-AB06-02A8DFD1684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683" name="CustomShape 11"/>
          <p:cNvSpPr/>
          <p:nvPr/>
        </p:nvSpPr>
        <p:spPr>
          <a:xfrm flipV="1">
            <a:off x="3771000" y="5372640"/>
            <a:ext cx="656640" cy="360"/>
          </a:xfrm>
          <a:custGeom>
            <a:avLst/>
            <a:gdLst/>
            <a:ahLst/>
            <a:rect l="l" t="t" r="r" b="b"/>
            <a:pathLst>
              <a:path w="21600" h="21600">
                <a:moveTo>
                  <a:pt x="0" y="0"/>
                </a:moveTo>
                <a:lnTo>
                  <a:pt x="21600" y="21600"/>
                </a:lnTo>
              </a:path>
            </a:pathLst>
          </a:custGeom>
          <a:noFill/>
          <a:ln>
            <a:solidFill>
              <a:schemeClr val="accent2"/>
            </a:solidFill>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Tree>
  </p:cSld>
</p:sld>
</file>

<file path=ppt/slides/slide8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84" name="TextShape 1"/>
          <p:cNvSpPr txBox="1"/>
          <p:nvPr/>
        </p:nvSpPr>
        <p:spPr>
          <a:xfrm>
            <a:off x="251640" y="116640"/>
            <a:ext cx="8741520" cy="1142640"/>
          </a:xfrm>
          <a:prstGeom prst="rect">
            <a:avLst/>
          </a:prstGeom>
          <a:noFill/>
          <a:ln>
            <a:noFill/>
          </a:ln>
        </p:spPr>
        <p:txBody>
          <a:bodyPr anchor="ctr"/>
          <a:p>
            <a:pPr algn="ctr">
              <a:lnSpc>
                <a:spcPct val="100000"/>
              </a:lnSpc>
            </a:pPr>
            <a:r>
              <a:rPr b="1" lang="en-US" sz="4000" spc="-1" strike="noStrike">
                <a:solidFill>
                  <a:srgbClr val="c0504d"/>
                </a:solidFill>
                <a:uFill>
                  <a:solidFill>
                    <a:srgbClr val="ffffff"/>
                  </a:solidFill>
                </a:uFill>
                <a:latin typeface="AmericanTypewriter"/>
              </a:rPr>
              <a:t>•</a:t>
            </a:r>
            <a:r>
              <a:rPr b="1" lang="en-US" sz="4000" spc="-1" strike="noStrike">
                <a:solidFill>
                  <a:srgbClr val="000000"/>
                </a:solidFill>
                <a:uFill>
                  <a:solidFill>
                    <a:srgbClr val="ffffff"/>
                  </a:solidFill>
                </a:uFill>
                <a:latin typeface="Gill Sans"/>
              </a:rPr>
              <a:t>Hybrid VS Monolithic</a:t>
            </a:r>
            <a:r>
              <a:rPr b="1" lang="en-US" sz="40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pic>
        <p:nvPicPr>
          <p:cNvPr id="1685" name="Picture 2" descr=""/>
          <p:cNvPicPr/>
          <p:nvPr/>
        </p:nvPicPr>
        <p:blipFill>
          <a:blip r:embed="rId1"/>
          <a:stretch/>
        </p:blipFill>
        <p:spPr>
          <a:xfrm>
            <a:off x="797760" y="2171880"/>
            <a:ext cx="2012400" cy="3468600"/>
          </a:xfrm>
          <a:prstGeom prst="rect">
            <a:avLst/>
          </a:prstGeom>
          <a:ln>
            <a:noFill/>
          </a:ln>
        </p:spPr>
      </p:pic>
      <p:sp>
        <p:nvSpPr>
          <p:cNvPr id="1686" name="CustomShape 2"/>
          <p:cNvSpPr/>
          <p:nvPr/>
        </p:nvSpPr>
        <p:spPr>
          <a:xfrm>
            <a:off x="723960" y="1484640"/>
            <a:ext cx="2337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Hybrid Pixel Detector</a:t>
            </a:r>
            <a:endParaRPr lang="en-US" sz="1800" spc="-1" strike="noStrike">
              <a:solidFill>
                <a:srgbClr val="000000"/>
              </a:solidFill>
              <a:uFill>
                <a:solidFill>
                  <a:srgbClr val="ffffff"/>
                </a:solidFill>
              </a:uFill>
              <a:latin typeface="Arial"/>
            </a:endParaRPr>
          </a:p>
        </p:txBody>
      </p:sp>
      <p:sp>
        <p:nvSpPr>
          <p:cNvPr id="1687" name="CustomShape 3"/>
          <p:cNvSpPr/>
          <p:nvPr/>
        </p:nvSpPr>
        <p:spPr>
          <a:xfrm>
            <a:off x="3951360" y="1491120"/>
            <a:ext cx="378864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uFill>
                  <a:solidFill>
                    <a:srgbClr val="ffffff"/>
                  </a:solidFill>
                </a:uFill>
                <a:latin typeface="Gill Sans"/>
              </a:rPr>
              <a:t>Monolithic Pixel Detector (example)</a:t>
            </a:r>
            <a:endParaRPr lang="en-US" sz="1800" spc="-1" strike="noStrike">
              <a:solidFill>
                <a:srgbClr val="000000"/>
              </a:solidFill>
              <a:uFill>
                <a:solidFill>
                  <a:srgbClr val="ffffff"/>
                </a:solidFill>
              </a:uFill>
              <a:latin typeface="Arial"/>
            </a:endParaRPr>
          </a:p>
        </p:txBody>
      </p:sp>
      <p:pic>
        <p:nvPicPr>
          <p:cNvPr id="1688" name="Picture 2" descr=""/>
          <p:cNvPicPr/>
          <p:nvPr/>
        </p:nvPicPr>
        <p:blipFill>
          <a:blip r:embed="rId2"/>
          <a:stretch/>
        </p:blipFill>
        <p:spPr>
          <a:xfrm>
            <a:off x="4619520" y="1986120"/>
            <a:ext cx="2610720" cy="2207520"/>
          </a:xfrm>
          <a:prstGeom prst="rect">
            <a:avLst/>
          </a:prstGeom>
          <a:ln>
            <a:noFill/>
          </a:ln>
        </p:spPr>
      </p:pic>
      <p:sp>
        <p:nvSpPr>
          <p:cNvPr id="1689" name="CustomShape 4"/>
          <p:cNvSpPr/>
          <p:nvPr/>
        </p:nvSpPr>
        <p:spPr>
          <a:xfrm>
            <a:off x="7337160" y="2943000"/>
            <a:ext cx="668880" cy="27288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000000"/>
                </a:solidFill>
                <a:uFill>
                  <a:solidFill>
                    <a:srgbClr val="ffffff"/>
                  </a:solidFill>
                </a:uFill>
                <a:latin typeface="Calibri"/>
              </a:rPr>
              <a:t>50 µm</a:t>
            </a:r>
            <a:endParaRPr lang="en-US" sz="1800" spc="-1" strike="noStrike">
              <a:solidFill>
                <a:srgbClr val="000000"/>
              </a:solidFill>
              <a:uFill>
                <a:solidFill>
                  <a:srgbClr val="ffffff"/>
                </a:solidFill>
              </a:uFill>
              <a:latin typeface="Arial"/>
            </a:endParaRPr>
          </a:p>
        </p:txBody>
      </p:sp>
      <p:sp>
        <p:nvSpPr>
          <p:cNvPr id="1690" name="CustomShape 5"/>
          <p:cNvSpPr/>
          <p:nvPr/>
        </p:nvSpPr>
        <p:spPr>
          <a:xfrm flipH="1" flipV="1">
            <a:off x="7671240" y="2228400"/>
            <a:ext cx="360" cy="714240"/>
          </a:xfrm>
          <a:custGeom>
            <a:avLst/>
            <a:gdLst/>
            <a:ahLst/>
            <a:rect l="l" t="t" r="r" b="b"/>
            <a:pathLst>
              <a:path w="21600" h="21600">
                <a:moveTo>
                  <a:pt x="0" y="0"/>
                </a:moveTo>
                <a:lnTo>
                  <a:pt x="21600" y="21600"/>
                </a:lnTo>
              </a:path>
            </a:pathLst>
          </a:custGeom>
          <a:noFill/>
          <a:ln>
            <a:solidFill>
              <a:schemeClr val="tx1"/>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691" name="CustomShape 6"/>
          <p:cNvSpPr/>
          <p:nvPr/>
        </p:nvSpPr>
        <p:spPr>
          <a:xfrm>
            <a:off x="7669440" y="3390120"/>
            <a:ext cx="360" cy="416880"/>
          </a:xfrm>
          <a:custGeom>
            <a:avLst/>
            <a:gdLst/>
            <a:ahLst/>
            <a:rect l="l" t="t" r="r" b="b"/>
            <a:pathLst>
              <a:path w="21600" h="21600">
                <a:moveTo>
                  <a:pt x="0" y="0"/>
                </a:moveTo>
                <a:lnTo>
                  <a:pt x="21600" y="21600"/>
                </a:lnTo>
              </a:path>
            </a:pathLst>
          </a:custGeom>
          <a:noFill/>
          <a:ln>
            <a:solidFill>
              <a:schemeClr val="tx1"/>
            </a:solidFill>
            <a:roun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692" name="TextShape 7"/>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693" name="CustomShape 8"/>
          <p:cNvSpPr/>
          <p:nvPr/>
        </p:nvSpPr>
        <p:spPr>
          <a:xfrm>
            <a:off x="7211880" y="-27360"/>
            <a:ext cx="2160720" cy="303480"/>
          </a:xfrm>
          <a:prstGeom prst="rect">
            <a:avLst/>
          </a:prstGeom>
          <a:noFill/>
          <a:ln>
            <a:noFill/>
          </a:ln>
        </p:spPr>
        <p:style>
          <a:lnRef idx="0"/>
          <a:fillRef idx="0"/>
          <a:effectRef idx="0"/>
          <a:fontRef idx="minor"/>
        </p:style>
        <p:txBody>
          <a:bodyPr wrap="none" lIns="90000" rIns="90000" tIns="45000" bIns="45000"/>
          <a:p>
            <a:pPr>
              <a:lnSpc>
                <a:spcPct val="100000"/>
              </a:lnSpc>
            </a:pPr>
            <a:r>
              <a:rPr lang="en-US" sz="1400" spc="-1" strike="noStrike">
                <a:solidFill>
                  <a:srgbClr val="ff0000"/>
                </a:solidFill>
                <a:uFill>
                  <a:solidFill>
                    <a:srgbClr val="ffffff"/>
                  </a:solidFill>
                </a:uFill>
                <a:latin typeface="Gill Sans Light"/>
              </a:rPr>
              <a:t>Slide: P. Riedler, CERN</a:t>
            </a:r>
            <a:endParaRPr lang="en-US" sz="1800" spc="-1" strike="noStrike">
              <a:solidFill>
                <a:srgbClr val="000000"/>
              </a:solidFill>
              <a:uFill>
                <a:solidFill>
                  <a:srgbClr val="ffffff"/>
                </a:solidFill>
              </a:uFill>
              <a:latin typeface="Arial"/>
            </a:endParaRPr>
          </a:p>
        </p:txBody>
      </p:sp>
      <p:sp>
        <p:nvSpPr>
          <p:cNvPr id="1694" name="CustomShape 9"/>
          <p:cNvSpPr/>
          <p:nvPr/>
        </p:nvSpPr>
        <p:spPr>
          <a:xfrm>
            <a:off x="3348000" y="4193640"/>
            <a:ext cx="5645160" cy="267804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800000"/>
                </a:solidFill>
                <a:uFill>
                  <a:solidFill>
                    <a:srgbClr val="ffffff"/>
                  </a:solidFill>
                </a:uFill>
                <a:latin typeface="Gill Sans"/>
              </a:rPr>
              <a:t>Goal:</a:t>
            </a:r>
            <a:r>
              <a:rPr lang="en-US" sz="1800" spc="-1" strike="noStrike">
                <a:solidFill>
                  <a:srgbClr val="800000"/>
                </a:solidFill>
                <a:uFill>
                  <a:solidFill>
                    <a:srgbClr val="ffffff"/>
                  </a:solidFill>
                </a:uFill>
                <a:latin typeface="Gill Sans"/>
              </a:rPr>
              <a:t> </a:t>
            </a:r>
            <a:r>
              <a:rPr lang="en-US" sz="1800" spc="-1" strike="noStrike">
                <a:solidFill>
                  <a:srgbClr val="000000"/>
                </a:solidFill>
                <a:uFill>
                  <a:solidFill>
                    <a:srgbClr val="ffffff"/>
                  </a:solidFill>
                </a:uFill>
                <a:latin typeface="Gill Sans"/>
              </a:rPr>
              <a:t>get low mass, highly granular silicon pixel detectors without interconnection to a sensor.</a:t>
            </a:r>
            <a:endParaRPr lang="en-US" sz="1800" spc="-1" strike="noStrike">
              <a:solidFill>
                <a:srgbClr val="000000"/>
              </a:solidFill>
              <a:uFill>
                <a:solidFill>
                  <a:srgbClr val="ffffff"/>
                </a:solidFill>
              </a:uFill>
              <a:latin typeface="Arial"/>
            </a:endParaRPr>
          </a:p>
          <a:p>
            <a:pPr indent="-216000">
              <a:lnSpc>
                <a:spcPct val="100000"/>
              </a:lnSpc>
              <a:buClr>
                <a:srgbClr val="000000"/>
              </a:buClr>
              <a:buFont typeface="Symbol"/>
              <a:buChar char="Þ"/>
            </a:pPr>
            <a:r>
              <a:rPr lang="en-US" sz="1800" spc="-1" strike="noStrike">
                <a:solidFill>
                  <a:srgbClr val="000000"/>
                </a:solidFill>
                <a:uFill>
                  <a:solidFill>
                    <a:srgbClr val="ffffff"/>
                  </a:solidFill>
                </a:uFill>
                <a:latin typeface="Gill Sans"/>
              </a:rPr>
              <a:t> </a:t>
            </a:r>
            <a:r>
              <a:rPr lang="en-US" sz="1800" spc="-1" strike="noStrike">
                <a:solidFill>
                  <a:srgbClr val="000000"/>
                </a:solidFill>
                <a:uFill>
                  <a:solidFill>
                    <a:srgbClr val="ffffff"/>
                  </a:solidFill>
                </a:uFill>
                <a:latin typeface="Gill Sans"/>
              </a:rPr>
              <a:t>Integrate charge generation volume into readout chip.</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b="1" lang="en-US" sz="1600" spc="-1" strike="noStrike">
                <a:solidFill>
                  <a:srgbClr val="3366ff"/>
                </a:solidFill>
                <a:uFill>
                  <a:solidFill>
                    <a:srgbClr val="ffffff"/>
                  </a:solidFill>
                </a:uFill>
                <a:latin typeface="Gill Sans"/>
              </a:rPr>
              <a:t>“</a:t>
            </a:r>
            <a:r>
              <a:rPr b="1" lang="en-US" sz="1600" spc="-1" strike="noStrike">
                <a:solidFill>
                  <a:srgbClr val="3366ff"/>
                </a:solidFill>
                <a:uFill>
                  <a:solidFill>
                    <a:srgbClr val="ffffff"/>
                  </a:solidFill>
                </a:uFill>
                <a:latin typeface="Gill Sans"/>
              </a:rPr>
              <a:t>Disadvantages”</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a:rPr>
              <a:t>Signal ~ 80e-h/µm: &lt;1000 e-h</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a:rPr>
              <a:t>Less radiation tolerant compared to hybrid pixel</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a:rPr>
              <a:t>New technology</a:t>
            </a:r>
            <a:endParaRPr lang="en-US" sz="1800" spc="-1" strike="noStrike">
              <a:solidFill>
                <a:srgbClr val="000000"/>
              </a:solidFill>
              <a:uFill>
                <a:solidFill>
                  <a:srgbClr val="ffffff"/>
                </a:solidFill>
              </a:uFill>
              <a:latin typeface="Arial"/>
            </a:endParaRPr>
          </a:p>
        </p:txBody>
      </p:sp>
      <p:sp>
        <p:nvSpPr>
          <p:cNvPr id="1695" name="TextShape 10"/>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696" name="TextShape 11"/>
          <p:cNvSpPr txBox="1"/>
          <p:nvPr/>
        </p:nvSpPr>
        <p:spPr>
          <a:xfrm>
            <a:off x="6553080" y="6520320"/>
            <a:ext cx="2133360" cy="364680"/>
          </a:xfrm>
          <a:prstGeom prst="rect">
            <a:avLst/>
          </a:prstGeom>
          <a:noFill/>
          <a:ln>
            <a:noFill/>
          </a:ln>
        </p:spPr>
        <p:txBody>
          <a:bodyPr anchor="ctr"/>
          <a:p>
            <a:pPr algn="r">
              <a:lnSpc>
                <a:spcPct val="100000"/>
              </a:lnSpc>
            </a:pPr>
            <a:fld id="{AF8FF5E6-D246-447D-B137-9072132CA342}"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8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97" name="TextShape 1"/>
          <p:cNvSpPr txBox="1"/>
          <p:nvPr/>
        </p:nvSpPr>
        <p:spPr>
          <a:xfrm>
            <a:off x="251640" y="197640"/>
            <a:ext cx="8568720" cy="1142640"/>
          </a:xfrm>
          <a:prstGeom prst="rect">
            <a:avLst/>
          </a:prstGeom>
          <a:noFill/>
          <a:ln>
            <a:noFill/>
          </a:ln>
        </p:spPr>
        <p:txBody>
          <a:bodyPr anchor="ctr"/>
          <a:p>
            <a:pPr algn="ctr">
              <a:lnSpc>
                <a:spcPct val="100000"/>
              </a:lnSpc>
            </a:pPr>
            <a:r>
              <a:rPr b="1" lang="en-US" sz="4000" spc="-1" strike="noStrike">
                <a:solidFill>
                  <a:srgbClr val="c0504d"/>
                </a:solidFill>
                <a:uFill>
                  <a:solidFill>
                    <a:srgbClr val="ffffff"/>
                  </a:solidFill>
                </a:uFill>
                <a:latin typeface="AmericanTypewriter"/>
              </a:rPr>
              <a:t>• </a:t>
            </a:r>
            <a:r>
              <a:rPr b="1" lang="en-US" sz="4000" spc="-1" strike="noStrike">
                <a:solidFill>
                  <a:srgbClr val="000000"/>
                </a:solidFill>
                <a:uFill>
                  <a:solidFill>
                    <a:srgbClr val="ffffff"/>
                  </a:solidFill>
                </a:uFill>
                <a:latin typeface="Gill Sans"/>
              </a:rPr>
              <a:t>Other Si Detector Structures</a:t>
            </a:r>
            <a:r>
              <a:rPr b="1" lang="en-US" sz="32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698"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699"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700" name="TextShape 4"/>
          <p:cNvSpPr txBox="1"/>
          <p:nvPr/>
        </p:nvSpPr>
        <p:spPr>
          <a:xfrm>
            <a:off x="6553080" y="6520320"/>
            <a:ext cx="2133360" cy="364680"/>
          </a:xfrm>
          <a:prstGeom prst="rect">
            <a:avLst/>
          </a:prstGeom>
          <a:noFill/>
          <a:ln>
            <a:noFill/>
          </a:ln>
        </p:spPr>
        <p:txBody>
          <a:bodyPr anchor="ctr"/>
          <a:p>
            <a:pPr algn="r">
              <a:lnSpc>
                <a:spcPct val="100000"/>
              </a:lnSpc>
            </a:pPr>
            <a:fld id="{8034CC02-D59A-456E-9705-4D11A11658D5}"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701" name="CustomShape 5"/>
          <p:cNvSpPr/>
          <p:nvPr/>
        </p:nvSpPr>
        <p:spPr>
          <a:xfrm>
            <a:off x="611640" y="1700640"/>
            <a:ext cx="8074800" cy="4176000"/>
          </a:xfrm>
          <a:prstGeom prst="rect">
            <a:avLst/>
          </a:prstGeom>
          <a:noFill/>
          <a:ln>
            <a:noFill/>
          </a:ln>
        </p:spPr>
        <p:style>
          <a:lnRef idx="0"/>
          <a:fillRef idx="0"/>
          <a:effectRef idx="0"/>
          <a:fontRef idx="minor"/>
        </p:style>
        <p:txBody>
          <a:bodyPr lIns="90000" rIns="90000" tIns="45000" bIns="45000"/>
          <a:p>
            <a:pPr>
              <a:lnSpc>
                <a:spcPct val="100000"/>
              </a:lnSpc>
            </a:pPr>
            <a:endParaRPr lang="en-US" sz="1800" spc="-1" strike="noStrike">
              <a:solidFill>
                <a:srgbClr val="000000"/>
              </a:solidFill>
              <a:uFill>
                <a:solidFill>
                  <a:srgbClr val="ffffff"/>
                </a:solidFill>
              </a:uFill>
              <a:latin typeface="Arial"/>
            </a:endParaRPr>
          </a:p>
          <a:p>
            <a:pPr>
              <a:lnSpc>
                <a:spcPct val="100000"/>
              </a:lnSpc>
            </a:pPr>
            <a:r>
              <a:rPr lang="en-US" sz="2400" spc="-1" strike="noStrike">
                <a:solidFill>
                  <a:srgbClr val="000000"/>
                </a:solidFill>
                <a:uFill>
                  <a:solidFill>
                    <a:srgbClr val="ffffff"/>
                  </a:solidFill>
                </a:uFill>
                <a:latin typeface="Gill Sans"/>
              </a:rPr>
              <a:t>Additional interesting silicon detector structures are:</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Charged Coupled Devices (CCD)</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Silicon Drift Detectors (SDD)</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Monolithic Active Pixels (MAPS)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Depleted Field Effect detectors (DEPFET)</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Silicon On Oxide (SOI)</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3D detectors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Avalanche Photo Diodes (APD) and Silicon Photo Multiplier (SiPM)</a:t>
            </a:r>
            <a:endParaRPr lang="en-US" sz="1800" spc="-1" strike="noStrike">
              <a:solidFill>
                <a:srgbClr val="000000"/>
              </a:solidFill>
              <a:uFill>
                <a:solidFill>
                  <a:srgbClr val="ffffff"/>
                </a:solidFill>
              </a:uFill>
              <a:latin typeface="Arial"/>
            </a:endParaRPr>
          </a:p>
        </p:txBody>
      </p:sp>
    </p:spTree>
  </p:cSld>
</p:sld>
</file>

<file path=ppt/slides/slide8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02" name="TextShape 1"/>
          <p:cNvSpPr txBox="1"/>
          <p:nvPr/>
        </p:nvSpPr>
        <p:spPr>
          <a:xfrm>
            <a:off x="343080" y="275040"/>
            <a:ext cx="8432280" cy="1033920"/>
          </a:xfrm>
          <a:prstGeom prst="rect">
            <a:avLst/>
          </a:prstGeom>
          <a:noFill/>
          <a:ln>
            <a:noFill/>
          </a:ln>
        </p:spPr>
        <p:txBody>
          <a:bodyPr anchor="ctr"/>
          <a:p>
            <a:pPr algn="ctr">
              <a:lnSpc>
                <a:spcPct val="100000"/>
              </a:lnSpc>
            </a:pPr>
            <a:r>
              <a:rPr b="1" lang="en-US" sz="4400" spc="-1" strike="noStrike">
                <a:solidFill>
                  <a:srgbClr val="000000"/>
                </a:solidFill>
                <a:uFill>
                  <a:solidFill>
                    <a:srgbClr val="ffffff"/>
                  </a:solidFill>
                </a:uFill>
                <a:latin typeface="Gill Sans"/>
              </a:rPr>
              <a:t>Scintillation Particle Detector</a:t>
            </a:r>
            <a:endParaRPr lang="en-US" sz="1800" spc="-1" strike="noStrike">
              <a:solidFill>
                <a:srgbClr val="000000"/>
              </a:solidFill>
              <a:uFill>
                <a:solidFill>
                  <a:srgbClr val="ffffff"/>
                </a:solidFill>
              </a:uFill>
              <a:latin typeface="Calibri"/>
            </a:endParaRPr>
          </a:p>
        </p:txBody>
      </p:sp>
      <p:pic>
        <p:nvPicPr>
          <p:cNvPr id="1703" name="Picture 8" descr=""/>
          <p:cNvPicPr/>
          <p:nvPr/>
        </p:nvPicPr>
        <p:blipFill>
          <a:blip r:embed="rId1"/>
          <a:stretch/>
        </p:blipFill>
        <p:spPr>
          <a:xfrm>
            <a:off x="3600720" y="3822480"/>
            <a:ext cx="6371280" cy="2918520"/>
          </a:xfrm>
          <a:prstGeom prst="rect">
            <a:avLst/>
          </a:prstGeom>
          <a:ln>
            <a:noFill/>
          </a:ln>
        </p:spPr>
      </p:pic>
      <p:sp>
        <p:nvSpPr>
          <p:cNvPr id="1704" name="CustomShape 2"/>
          <p:cNvSpPr/>
          <p:nvPr/>
        </p:nvSpPr>
        <p:spPr>
          <a:xfrm>
            <a:off x="343080" y="1557720"/>
            <a:ext cx="6636240" cy="4257720"/>
          </a:xfrm>
          <a:prstGeom prst="rect">
            <a:avLst/>
          </a:prstGeom>
          <a:noFill/>
          <a:ln>
            <a:noFill/>
          </a:ln>
        </p:spPr>
        <p:style>
          <a:lnRef idx="0"/>
          <a:fillRef idx="0"/>
          <a:effectRef idx="0"/>
          <a:fontRef idx="minor"/>
        </p:style>
        <p:txBody>
          <a:bodyPr lIns="90000" rIns="90000" tIns="45000" bIns="45000"/>
          <a:p>
            <a:pPr>
              <a:lnSpc>
                <a:spcPct val="100000"/>
              </a:lnSpc>
            </a:pPr>
            <a:r>
              <a:rPr b="1" lang="en-US" sz="1600" spc="-1" strike="noStrike">
                <a:solidFill>
                  <a:srgbClr val="000000"/>
                </a:solidFill>
                <a:uFill>
                  <a:solidFill>
                    <a:srgbClr val="ffffff"/>
                  </a:solidFill>
                </a:uFill>
                <a:latin typeface="Gill Sans"/>
              </a:rPr>
              <a:t>Scintillators are materials that produce sparks or scintillations of light when ionizing radiation passes through them.  The charged particle excites atoms in the scintillator, e- returns to ground state by emitting a photon</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b="1" lang="en-US" sz="1600" spc="-1" strike="noStrike">
                <a:solidFill>
                  <a:srgbClr val="000000"/>
                </a:solidFill>
                <a:uFill>
                  <a:solidFill>
                    <a:srgbClr val="ffffff"/>
                  </a:solidFill>
                </a:uFill>
                <a:latin typeface="Gill Sans"/>
              </a:rPr>
              <a:t>Principle</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dE/dx converted into visible light </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Detection via photosensor [e.g. photomultiplier, SiPM, human eye ...]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b="1" lang="en-US" sz="1600" spc="-1" strike="noStrike">
                <a:solidFill>
                  <a:srgbClr val="000000"/>
                </a:solidFill>
                <a:uFill>
                  <a:solidFill>
                    <a:srgbClr val="ffffff"/>
                  </a:solidFill>
                </a:uFill>
                <a:latin typeface="Gill Sans"/>
              </a:rPr>
              <a:t>Main Features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Sensitivity to energy</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Good linearity over large dynamic range</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Fast time response</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600" spc="-1" strike="noStrike">
                <a:solidFill>
                  <a:srgbClr val="000000"/>
                </a:solidFill>
                <a:uFill>
                  <a:solidFill>
                    <a:srgbClr val="ffffff"/>
                  </a:solidFill>
                </a:uFill>
                <a:latin typeface="Gill Sans"/>
              </a:rPr>
              <a:t>Pulse shape discrimination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pic>
        <p:nvPicPr>
          <p:cNvPr id="1705" name="Picture 2" descr=""/>
          <p:cNvPicPr/>
          <p:nvPr/>
        </p:nvPicPr>
        <p:blipFill>
          <a:blip r:embed="rId2"/>
          <a:stretch/>
        </p:blipFill>
        <p:spPr>
          <a:xfrm>
            <a:off x="6979320" y="1760760"/>
            <a:ext cx="1796040" cy="1981080"/>
          </a:xfrm>
          <a:prstGeom prst="rect">
            <a:avLst/>
          </a:prstGeom>
          <a:ln>
            <a:noFill/>
          </a:ln>
        </p:spPr>
      </p:pic>
      <p:sp>
        <p:nvSpPr>
          <p:cNvPr id="1706" name="CustomShape 3"/>
          <p:cNvSpPr/>
          <p:nvPr/>
        </p:nvSpPr>
        <p:spPr>
          <a:xfrm>
            <a:off x="6793200" y="3742200"/>
            <a:ext cx="2305800" cy="364680"/>
          </a:xfrm>
          <a:prstGeom prst="rect">
            <a:avLst/>
          </a:prstGeom>
          <a:noFill/>
          <a:ln>
            <a:noFill/>
          </a:ln>
        </p:spPr>
        <p:style>
          <a:lnRef idx="0"/>
          <a:fillRef idx="0"/>
          <a:effectRef idx="0"/>
          <a:fontRef idx="minor"/>
        </p:style>
        <p:txBody>
          <a:bodyPr wrap="none" lIns="90000" rIns="90000" tIns="45000" bIns="45000"/>
          <a:p>
            <a:pPr algn="ctr">
              <a:lnSpc>
                <a:spcPct val="100000"/>
              </a:lnSpc>
            </a:pPr>
            <a:r>
              <a:rPr i="1" lang="en-US" sz="1800" spc="-1" strike="noStrike">
                <a:solidFill>
                  <a:srgbClr val="000000"/>
                </a:solidFill>
                <a:uFill>
                  <a:solidFill>
                    <a:srgbClr val="ffffff"/>
                  </a:solidFill>
                </a:uFill>
                <a:latin typeface="Gill Sans Light"/>
              </a:rPr>
              <a:t>Scintillating fibres </a:t>
            </a:r>
            <a:endParaRPr lang="en-US" sz="1800" spc="-1" strike="noStrike">
              <a:solidFill>
                <a:srgbClr val="000000"/>
              </a:solidFill>
              <a:uFill>
                <a:solidFill>
                  <a:srgbClr val="ffffff"/>
                </a:solidFill>
              </a:uFill>
              <a:latin typeface="Arial"/>
            </a:endParaRPr>
          </a:p>
        </p:txBody>
      </p:sp>
      <p:sp>
        <p:nvSpPr>
          <p:cNvPr id="1707" name="TextShape 4"/>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708"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709" name="TextShape 6"/>
          <p:cNvSpPr txBox="1"/>
          <p:nvPr/>
        </p:nvSpPr>
        <p:spPr>
          <a:xfrm>
            <a:off x="6553080" y="6520320"/>
            <a:ext cx="2133360" cy="364680"/>
          </a:xfrm>
          <a:prstGeom prst="rect">
            <a:avLst/>
          </a:prstGeom>
          <a:noFill/>
          <a:ln>
            <a:noFill/>
          </a:ln>
        </p:spPr>
        <p:txBody>
          <a:bodyPr anchor="ctr"/>
          <a:p>
            <a:pPr algn="r">
              <a:lnSpc>
                <a:spcPct val="100000"/>
              </a:lnSpc>
            </a:pPr>
            <a:fld id="{8176E2C4-D5BD-42E9-8606-0DE4C318E3A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710" name="CustomShape 7"/>
          <p:cNvSpPr/>
          <p:nvPr/>
        </p:nvSpPr>
        <p:spPr>
          <a:xfrm>
            <a:off x="6732360" y="4725000"/>
            <a:ext cx="935640" cy="431640"/>
          </a:xfrm>
          <a:prstGeom prst="ellipse">
            <a:avLst/>
          </a:prstGeom>
          <a:solidFill>
            <a:schemeClr val="bg1">
              <a:lumMod val="75000"/>
              <a:alpha val="38000"/>
            </a:schemeClr>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Tree>
  </p:cSld>
</p:sld>
</file>

<file path=ppt/slides/slide8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11" name="TextShape 1"/>
          <p:cNvSpPr txBox="1"/>
          <p:nvPr/>
        </p:nvSpPr>
        <p:spPr>
          <a:xfrm>
            <a:off x="179640" y="125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Scintillators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712" name="TextShape 2"/>
          <p:cNvSpPr txBox="1"/>
          <p:nvPr/>
        </p:nvSpPr>
        <p:spPr>
          <a:xfrm>
            <a:off x="323640" y="1268640"/>
            <a:ext cx="8208720" cy="5112360"/>
          </a:xfrm>
          <a:prstGeom prst="rect">
            <a:avLst/>
          </a:prstGeom>
          <a:noFill/>
          <a:ln>
            <a:noFill/>
          </a:ln>
        </p:spPr>
        <p:txBody>
          <a:bodyPr/>
          <a:p>
            <a:pPr>
              <a:lnSpc>
                <a:spcPct val="100000"/>
              </a:lnSpc>
            </a:pPr>
            <a:endParaRPr lang="en-US" sz="3200" spc="-1" strike="noStrike">
              <a:solidFill>
                <a:srgbClr val="000000"/>
              </a:solidFill>
              <a:uFill>
                <a:solidFill>
                  <a:srgbClr val="ffffff"/>
                </a:solidFill>
              </a:uFill>
              <a:latin typeface="Gill Sans"/>
            </a:endParaRPr>
          </a:p>
          <a:p>
            <a:pPr marL="342720" indent="-342360">
              <a:lnSpc>
                <a:spcPct val="90000"/>
              </a:lnSpc>
              <a:buClr>
                <a:srgbClr val="000000"/>
              </a:buClr>
              <a:buFont typeface="Arial"/>
              <a:buChar char="•"/>
            </a:pPr>
            <a:r>
              <a:rPr lang="en-US" sz="2000" spc="-1" strike="noStrike">
                <a:solidFill>
                  <a:srgbClr val="000000"/>
                </a:solidFill>
                <a:uFill>
                  <a:solidFill>
                    <a:srgbClr val="ffffff"/>
                  </a:solidFill>
                </a:uFill>
                <a:latin typeface="Gill Sans"/>
              </a:rPr>
              <a:t>Different types of scintillators</a:t>
            </a:r>
            <a:endParaRPr lang="en-US" sz="3200" spc="-1" strike="noStrike">
              <a:solidFill>
                <a:srgbClr val="000000"/>
              </a:solidFill>
              <a:uFill>
                <a:solidFill>
                  <a:srgbClr val="ffffff"/>
                </a:solidFill>
              </a:uFill>
              <a:latin typeface="Gill Sans"/>
            </a:endParaRPr>
          </a:p>
          <a:p>
            <a:pPr lvl="1" marL="743040" indent="-285480">
              <a:lnSpc>
                <a:spcPct val="90000"/>
              </a:lnSpc>
              <a:buClr>
                <a:srgbClr val="000000"/>
              </a:buClr>
              <a:buFont typeface="Arial"/>
              <a:buChar char="–"/>
            </a:pPr>
            <a:r>
              <a:rPr lang="en-US" sz="1800" spc="-1" strike="noStrike">
                <a:solidFill>
                  <a:srgbClr val="000000"/>
                </a:solidFill>
                <a:uFill>
                  <a:solidFill>
                    <a:srgbClr val="ffffff"/>
                  </a:solidFill>
                </a:uFill>
                <a:latin typeface="Gill Sans"/>
              </a:rPr>
              <a:t>Inorganic crystalline scintillators (NaI, CsI, BaF</a:t>
            </a:r>
            <a:r>
              <a:rPr lang="en-US" sz="1800" spc="-1" strike="noStrike" baseline="-25000">
                <a:solidFill>
                  <a:srgbClr val="000000"/>
                </a:solidFill>
                <a:uFill>
                  <a:solidFill>
                    <a:srgbClr val="ffffff"/>
                  </a:solidFill>
                </a:uFill>
                <a:latin typeface="Gill Sans"/>
              </a:rPr>
              <a:t>2</a:t>
            </a:r>
            <a:r>
              <a:rPr lang="en-US" sz="1800" spc="-1" strike="noStrike">
                <a:solidFill>
                  <a:srgbClr val="000000"/>
                </a:solidFill>
                <a:uFill>
                  <a:solidFill>
                    <a:srgbClr val="ffffff"/>
                  </a:solidFill>
                </a:uFill>
                <a:latin typeface="Gill Sans"/>
              </a:rPr>
              <a:t>...)</a:t>
            </a:r>
            <a:endParaRPr lang="en-US" sz="2400" spc="-1" strike="noStrike">
              <a:solidFill>
                <a:srgbClr val="000000"/>
              </a:solidFill>
              <a:uFill>
                <a:solidFill>
                  <a:srgbClr val="ffffff"/>
                </a:solidFill>
              </a:uFill>
              <a:latin typeface="Gill Sans"/>
            </a:endParaRPr>
          </a:p>
          <a:p>
            <a:pPr lvl="1" marL="743040" indent="-285480">
              <a:lnSpc>
                <a:spcPct val="90000"/>
              </a:lnSpc>
              <a:buClr>
                <a:srgbClr val="000000"/>
              </a:buClr>
              <a:buFont typeface="Arial"/>
              <a:buChar char="–"/>
            </a:pPr>
            <a:r>
              <a:rPr lang="en-US" sz="1800" spc="-1" strike="noStrike">
                <a:solidFill>
                  <a:srgbClr val="000000"/>
                </a:solidFill>
                <a:uFill>
                  <a:solidFill>
                    <a:srgbClr val="ffffff"/>
                  </a:solidFill>
                </a:uFill>
                <a:latin typeface="Gill Sans"/>
              </a:rPr>
              <a:t>Nobel Gas (Ar)</a:t>
            </a:r>
            <a:endParaRPr lang="en-US" sz="2400" spc="-1" strike="noStrike">
              <a:solidFill>
                <a:srgbClr val="000000"/>
              </a:solidFill>
              <a:uFill>
                <a:solidFill>
                  <a:srgbClr val="ffffff"/>
                </a:solidFill>
              </a:uFill>
              <a:latin typeface="Gill Sans"/>
            </a:endParaRPr>
          </a:p>
          <a:p>
            <a:pPr lvl="1" marL="743040" indent="-285480">
              <a:lnSpc>
                <a:spcPct val="90000"/>
              </a:lnSpc>
              <a:buClr>
                <a:srgbClr val="000000"/>
              </a:buClr>
              <a:buFont typeface="Arial"/>
              <a:buChar char="–"/>
            </a:pPr>
            <a:r>
              <a:rPr lang="en-US" sz="1800" spc="-1" strike="noStrike">
                <a:solidFill>
                  <a:srgbClr val="000000"/>
                </a:solidFill>
                <a:uFill>
                  <a:solidFill>
                    <a:srgbClr val="ffffff"/>
                  </a:solidFill>
                </a:uFill>
                <a:latin typeface="Gill Sans"/>
              </a:rPr>
              <a:t>Organic (Liquids or plastic scintillators)</a:t>
            </a:r>
            <a:endParaRPr lang="en-US" sz="2400" spc="-1" strike="noStrike">
              <a:solidFill>
                <a:srgbClr val="000000"/>
              </a:solidFill>
              <a:uFill>
                <a:solidFill>
                  <a:srgbClr val="ffffff"/>
                </a:solidFill>
              </a:uFill>
              <a:latin typeface="Gill Sans"/>
            </a:endParaRPr>
          </a:p>
          <a:p>
            <a:pPr>
              <a:lnSpc>
                <a:spcPct val="90000"/>
              </a:lnSpc>
            </a:pPr>
            <a:endParaRPr lang="en-US" sz="3200" spc="-1" strike="noStrike">
              <a:solidFill>
                <a:srgbClr val="000000"/>
              </a:solidFill>
              <a:uFill>
                <a:solidFill>
                  <a:srgbClr val="ffffff"/>
                </a:solidFill>
              </a:uFill>
              <a:latin typeface="Gill Sans"/>
            </a:endParaRPr>
          </a:p>
          <a:p>
            <a:pPr marL="342720" indent="-342360">
              <a:lnSpc>
                <a:spcPct val="90000"/>
              </a:lnSpc>
              <a:buClr>
                <a:srgbClr val="000000"/>
              </a:buClr>
              <a:buFont typeface="Arial"/>
              <a:buChar char="•"/>
            </a:pPr>
            <a:r>
              <a:rPr lang="en-US" sz="2000" spc="-1" strike="noStrike">
                <a:solidFill>
                  <a:srgbClr val="000000"/>
                </a:solidFill>
                <a:uFill>
                  <a:solidFill>
                    <a:srgbClr val="ffffff"/>
                  </a:solidFill>
                </a:uFill>
                <a:latin typeface="Gill Sans"/>
              </a:rPr>
              <a:t>Many different geometries</a:t>
            </a:r>
            <a:endParaRPr lang="en-US" sz="3200" spc="-1" strike="noStrike">
              <a:solidFill>
                <a:srgbClr val="000000"/>
              </a:solidFill>
              <a:uFill>
                <a:solidFill>
                  <a:srgbClr val="ffffff"/>
                </a:solidFill>
              </a:uFill>
              <a:latin typeface="Gill Sans"/>
            </a:endParaRPr>
          </a:p>
          <a:p>
            <a:pPr>
              <a:lnSpc>
                <a:spcPct val="90000"/>
              </a:lnSpc>
            </a:pPr>
            <a:endParaRPr lang="en-US" sz="3200" spc="-1" strike="noStrike">
              <a:solidFill>
                <a:srgbClr val="000000"/>
              </a:solidFill>
              <a:uFill>
                <a:solidFill>
                  <a:srgbClr val="ffffff"/>
                </a:solidFill>
              </a:uFill>
              <a:latin typeface="Gill Sans"/>
            </a:endParaRPr>
          </a:p>
          <a:p>
            <a:pPr>
              <a:lnSpc>
                <a:spcPct val="90000"/>
              </a:lnSpc>
            </a:pPr>
            <a:endParaRPr lang="en-US" sz="3200" spc="-1" strike="noStrike">
              <a:solidFill>
                <a:srgbClr val="000000"/>
              </a:solidFill>
              <a:uFill>
                <a:solidFill>
                  <a:srgbClr val="ffffff"/>
                </a:solidFill>
              </a:uFill>
              <a:latin typeface="Gill Sans"/>
            </a:endParaRPr>
          </a:p>
          <a:p>
            <a:pPr>
              <a:lnSpc>
                <a:spcPct val="90000"/>
              </a:lnSpc>
            </a:pPr>
            <a:endParaRPr lang="en-US" sz="3200" spc="-1" strike="noStrike">
              <a:solidFill>
                <a:srgbClr val="000000"/>
              </a:solidFill>
              <a:uFill>
                <a:solidFill>
                  <a:srgbClr val="ffffff"/>
                </a:solidFill>
              </a:uFill>
              <a:latin typeface="Gill Sans"/>
            </a:endParaRPr>
          </a:p>
          <a:p>
            <a:pPr marL="342720" indent="-342360">
              <a:lnSpc>
                <a:spcPct val="90000"/>
              </a:lnSpc>
              <a:buClr>
                <a:srgbClr val="800000"/>
              </a:buClr>
              <a:buFont typeface="Arial"/>
              <a:buChar char="•"/>
            </a:pPr>
            <a:r>
              <a:rPr lang="en-US" sz="2000" spc="-1" strike="noStrike">
                <a:solidFill>
                  <a:srgbClr val="800000"/>
                </a:solidFill>
                <a:uFill>
                  <a:solidFill>
                    <a:srgbClr val="ffffff"/>
                  </a:solidFill>
                </a:uFill>
                <a:latin typeface="Gill Sans"/>
              </a:rPr>
              <a:t>The amount of light produced in the scintillator is very small. It must be amplified before it can be recorded as a pulse or in any other way.</a:t>
            </a:r>
            <a:endParaRPr lang="en-US" sz="3200" spc="-1" strike="noStrike">
              <a:solidFill>
                <a:srgbClr val="000000"/>
              </a:solidFill>
              <a:uFill>
                <a:solidFill>
                  <a:srgbClr val="ffffff"/>
                </a:solidFill>
              </a:uFill>
              <a:latin typeface="Gill Sans"/>
            </a:endParaRPr>
          </a:p>
          <a:p>
            <a:pPr marL="342720" indent="-342360">
              <a:lnSpc>
                <a:spcPct val="90000"/>
              </a:lnSpc>
              <a:buClr>
                <a:srgbClr val="800000"/>
              </a:buClr>
              <a:buFont typeface="Arial"/>
              <a:buChar char="•"/>
            </a:pPr>
            <a:r>
              <a:rPr lang="en-US" sz="2000" spc="-1" strike="noStrike">
                <a:solidFill>
                  <a:srgbClr val="800000"/>
                </a:solidFill>
                <a:uFill>
                  <a:solidFill>
                    <a:srgbClr val="ffffff"/>
                  </a:solidFill>
                </a:uFill>
                <a:latin typeface="Gill Sans"/>
              </a:rPr>
              <a:t>External wavelength shifters and light guides are used to aid light collection in complicated geometries.</a:t>
            </a:r>
            <a:endParaRPr lang="en-US" sz="3200" spc="-1" strike="noStrike">
              <a:solidFill>
                <a:srgbClr val="000000"/>
              </a:solidFill>
              <a:uFill>
                <a:solidFill>
                  <a:srgbClr val="ffffff"/>
                </a:solidFill>
              </a:uFill>
              <a:latin typeface="Gill Sans"/>
            </a:endParaRPr>
          </a:p>
        </p:txBody>
      </p:sp>
      <p:sp>
        <p:nvSpPr>
          <p:cNvPr id="1713"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714" name="CustomShape 4"/>
          <p:cNvSpPr/>
          <p:nvPr/>
        </p:nvSpPr>
        <p:spPr>
          <a:xfrm>
            <a:off x="5560200" y="4005000"/>
            <a:ext cx="2434680" cy="416160"/>
          </a:xfrm>
          <a:prstGeom prst="rect">
            <a:avLst/>
          </a:prstGeom>
          <a:solidFill>
            <a:srgbClr val="ffffff"/>
          </a:solidFill>
          <a:ln w="18360">
            <a:solidFill>
              <a:srgbClr val="ffffff"/>
            </a:solidFill>
            <a:round/>
          </a:ln>
        </p:spPr>
        <p:style>
          <a:lnRef idx="0"/>
          <a:fillRef idx="0"/>
          <a:effectRef idx="0"/>
          <a:fontRef idx="minor"/>
        </p:style>
        <p:txBody>
          <a:bodyPr wrap="none" lIns="9000" rIns="9000" tIns="9000" bIns="9000"/>
          <a:p>
            <a:pPr algn="ctr">
              <a:lnSpc>
                <a:spcPct val="87000"/>
              </a:lnSpc>
            </a:pPr>
            <a:r>
              <a:rPr i="1" lang="en-US" sz="1400" spc="-1" strike="noStrike">
                <a:solidFill>
                  <a:srgbClr val="000000"/>
                </a:solidFill>
                <a:uFill>
                  <a:solidFill>
                    <a:srgbClr val="ffffff"/>
                  </a:solidFill>
                </a:uFill>
                <a:latin typeface="Gill Sans Light"/>
                <a:ea typeface="ＭＳ Ｐゴシック"/>
              </a:rPr>
              <a:t>Large plates of scintillators</a:t>
            </a:r>
            <a:endParaRPr lang="en-US" sz="1800" spc="-1" strike="noStrike">
              <a:solidFill>
                <a:srgbClr val="000000"/>
              </a:solidFill>
              <a:uFill>
                <a:solidFill>
                  <a:srgbClr val="ffffff"/>
                </a:solidFill>
              </a:uFill>
              <a:latin typeface="Arial"/>
            </a:endParaRPr>
          </a:p>
          <a:p>
            <a:pPr algn="ctr">
              <a:lnSpc>
                <a:spcPct val="87000"/>
              </a:lnSpc>
            </a:pPr>
            <a:r>
              <a:rPr i="1" lang="en-US" sz="1400" spc="-1" strike="noStrike">
                <a:solidFill>
                  <a:srgbClr val="000000"/>
                </a:solidFill>
                <a:uFill>
                  <a:solidFill>
                    <a:srgbClr val="ffffff"/>
                  </a:solidFill>
                </a:uFill>
                <a:latin typeface="Gill Sans Light"/>
                <a:ea typeface="ＭＳ Ｐゴシック"/>
              </a:rPr>
              <a:t>Coupled to single PMT </a:t>
            </a:r>
            <a:endParaRPr lang="en-US" sz="1800" spc="-1" strike="noStrike">
              <a:solidFill>
                <a:srgbClr val="000000"/>
              </a:solidFill>
              <a:uFill>
                <a:solidFill>
                  <a:srgbClr val="ffffff"/>
                </a:solidFill>
              </a:uFill>
              <a:latin typeface="Arial"/>
            </a:endParaRPr>
          </a:p>
        </p:txBody>
      </p:sp>
      <p:sp>
        <p:nvSpPr>
          <p:cNvPr id="1715"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716" name="TextShape 6"/>
          <p:cNvSpPr txBox="1"/>
          <p:nvPr/>
        </p:nvSpPr>
        <p:spPr>
          <a:xfrm>
            <a:off x="6553080" y="6520320"/>
            <a:ext cx="2133360" cy="364680"/>
          </a:xfrm>
          <a:prstGeom prst="rect">
            <a:avLst/>
          </a:prstGeom>
          <a:noFill/>
          <a:ln>
            <a:noFill/>
          </a:ln>
        </p:spPr>
        <p:txBody>
          <a:bodyPr anchor="ctr"/>
          <a:p>
            <a:pPr algn="r">
              <a:lnSpc>
                <a:spcPct val="100000"/>
              </a:lnSpc>
            </a:pPr>
            <a:fld id="{BEB252F6-FEA1-40BC-9988-F893C211E1FF}"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717" name="" descr=""/>
          <p:cNvPicPr/>
          <p:nvPr/>
        </p:nvPicPr>
        <p:blipFill>
          <a:blip r:embed="rId1"/>
          <a:stretch/>
        </p:blipFill>
        <p:spPr>
          <a:xfrm>
            <a:off x="5067360" y="2768760"/>
            <a:ext cx="3238560" cy="1257480"/>
          </a:xfrm>
          <a:prstGeom prst="rect">
            <a:avLst/>
          </a:prstGeom>
          <a:ln>
            <a:noFill/>
          </a:ln>
        </p:spPr>
      </p:pic>
    </p:spTree>
  </p:cSld>
</p:sld>
</file>

<file path=ppt/slides/slide8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18" name="TextShape 1"/>
          <p:cNvSpPr txBox="1"/>
          <p:nvPr/>
        </p:nvSpPr>
        <p:spPr>
          <a:xfrm>
            <a:off x="179640" y="125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Photo-detectors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719" name="TextShape 2"/>
          <p:cNvSpPr txBox="1"/>
          <p:nvPr/>
        </p:nvSpPr>
        <p:spPr>
          <a:xfrm>
            <a:off x="457200" y="1481040"/>
            <a:ext cx="8436240" cy="4755960"/>
          </a:xfrm>
          <a:prstGeom prst="rect">
            <a:avLst/>
          </a:prstGeom>
          <a:noFill/>
          <a:ln>
            <a:noFill/>
          </a:ln>
        </p:spPr>
        <p:txBody>
          <a:bodyPr/>
          <a:p>
            <a:pPr marL="342720" indent="-342360">
              <a:lnSpc>
                <a:spcPct val="130000"/>
              </a:lnSpc>
            </a:pPr>
            <a:r>
              <a:rPr b="1" lang="en-US" sz="1600" spc="-1" strike="noStrike">
                <a:solidFill>
                  <a:srgbClr val="c00000"/>
                </a:solidFill>
                <a:uFill>
                  <a:solidFill>
                    <a:srgbClr val="ffffff"/>
                  </a:solidFill>
                </a:uFill>
                <a:latin typeface="Gill Sans"/>
              </a:rPr>
              <a:t>Purpose: </a:t>
            </a:r>
            <a:r>
              <a:rPr lang="en-US" sz="1600" spc="-1" strike="noStrike">
                <a:solidFill>
                  <a:srgbClr val="000000"/>
                </a:solidFill>
                <a:uFill>
                  <a:solidFill>
                    <a:srgbClr val="ffffff"/>
                  </a:solidFill>
                </a:uFill>
                <a:latin typeface="Gill Sans"/>
              </a:rPr>
              <a:t>Convert light into detectable electronic signal </a:t>
            </a:r>
            <a:endParaRPr lang="en-US" sz="3200" spc="-1" strike="noStrike">
              <a:solidFill>
                <a:srgbClr val="000000"/>
              </a:solidFill>
              <a:uFill>
                <a:solidFill>
                  <a:srgbClr val="ffffff"/>
                </a:solidFill>
              </a:uFill>
              <a:latin typeface="Gill Sans"/>
            </a:endParaRPr>
          </a:p>
          <a:p>
            <a:pPr marL="342720" indent="-342360">
              <a:lnSpc>
                <a:spcPct val="130000"/>
              </a:lnSpc>
            </a:pPr>
            <a:r>
              <a:rPr b="1" lang="en-US" sz="1600" spc="-1" strike="noStrike">
                <a:solidFill>
                  <a:srgbClr val="c00000"/>
                </a:solidFill>
                <a:uFill>
                  <a:solidFill>
                    <a:srgbClr val="ffffff"/>
                  </a:solidFill>
                </a:uFill>
                <a:latin typeface="Gill Sans"/>
              </a:rPr>
              <a:t>Principle: </a:t>
            </a:r>
            <a:r>
              <a:rPr lang="en-US" sz="1600" spc="-1" strike="noStrike">
                <a:solidFill>
                  <a:srgbClr val="000000"/>
                </a:solidFill>
                <a:uFill>
                  <a:solidFill>
                    <a:srgbClr val="ffffff"/>
                  </a:solidFill>
                </a:uFill>
                <a:latin typeface="Gill Sans"/>
              </a:rPr>
              <a:t>Use photoelectric effect to ‘convert’ photons (</a:t>
            </a:r>
            <a:r>
              <a:rPr b="1" lang="en-US" sz="1600" spc="-1" strike="noStrike">
                <a:solidFill>
                  <a:srgbClr val="000000"/>
                </a:solidFill>
                <a:uFill>
                  <a:solidFill>
                    <a:srgbClr val="ffffff"/>
                  </a:solidFill>
                </a:uFill>
                <a:latin typeface="Symbol"/>
              </a:rPr>
              <a:t>g</a:t>
            </a:r>
            <a:r>
              <a:rPr lang="en-US" sz="1600" spc="-1" strike="noStrike">
                <a:solidFill>
                  <a:srgbClr val="000000"/>
                </a:solidFill>
                <a:uFill>
                  <a:solidFill>
                    <a:srgbClr val="ffffff"/>
                  </a:solidFill>
                </a:uFill>
                <a:latin typeface="Gill Sans"/>
              </a:rPr>
              <a:t>) to photoelectrons (pe)</a:t>
            </a:r>
            <a:endParaRPr lang="en-US" sz="3200" spc="-1" strike="noStrike">
              <a:solidFill>
                <a:srgbClr val="000000"/>
              </a:solidFill>
              <a:uFill>
                <a:solidFill>
                  <a:srgbClr val="ffffff"/>
                </a:solidFill>
              </a:uFill>
              <a:latin typeface="Gill Sans"/>
            </a:endParaRPr>
          </a:p>
          <a:p>
            <a:pPr marL="342720" indent="-342360">
              <a:lnSpc>
                <a:spcPct val="130000"/>
              </a:lnSpc>
            </a:pPr>
            <a:endParaRPr lang="en-US" sz="3200" spc="-1" strike="noStrike">
              <a:solidFill>
                <a:srgbClr val="000000"/>
              </a:solidFill>
              <a:uFill>
                <a:solidFill>
                  <a:srgbClr val="ffffff"/>
                </a:solidFill>
              </a:uFill>
              <a:latin typeface="Gill Sans"/>
            </a:endParaRPr>
          </a:p>
          <a:p>
            <a:pPr marL="342720" indent="-342360">
              <a:lnSpc>
                <a:spcPct val="130000"/>
              </a:lnSpc>
            </a:pPr>
            <a:endParaRPr lang="en-US" sz="3200" spc="-1" strike="noStrike">
              <a:solidFill>
                <a:srgbClr val="000000"/>
              </a:solidFill>
              <a:uFill>
                <a:solidFill>
                  <a:srgbClr val="ffffff"/>
                </a:solidFill>
              </a:uFill>
              <a:latin typeface="Gill Sans"/>
            </a:endParaRPr>
          </a:p>
          <a:p>
            <a:pPr marL="342720" indent="-342360">
              <a:lnSpc>
                <a:spcPct val="130000"/>
              </a:lnSpc>
            </a:pPr>
            <a:endParaRPr lang="en-US" sz="3200" spc="-1" strike="noStrike">
              <a:solidFill>
                <a:srgbClr val="000000"/>
              </a:solidFill>
              <a:uFill>
                <a:solidFill>
                  <a:srgbClr val="ffffff"/>
                </a:solidFill>
              </a:uFill>
              <a:latin typeface="Gill Sans"/>
            </a:endParaRPr>
          </a:p>
          <a:p>
            <a:pPr marL="342720" indent="-342360">
              <a:lnSpc>
                <a:spcPct val="130000"/>
              </a:lnSpc>
            </a:pPr>
            <a:endParaRPr lang="en-US" sz="3200" spc="-1" strike="noStrike">
              <a:solidFill>
                <a:srgbClr val="000000"/>
              </a:solidFill>
              <a:uFill>
                <a:solidFill>
                  <a:srgbClr val="ffffff"/>
                </a:solidFill>
              </a:uFill>
              <a:latin typeface="Gill Sans"/>
            </a:endParaRPr>
          </a:p>
          <a:p>
            <a:pPr>
              <a:lnSpc>
                <a:spcPct val="130000"/>
              </a:lnSpc>
            </a:pPr>
            <a:endParaRPr lang="en-US" sz="3200" spc="-1" strike="noStrike">
              <a:solidFill>
                <a:srgbClr val="000000"/>
              </a:solidFill>
              <a:uFill>
                <a:solidFill>
                  <a:srgbClr val="ffffff"/>
                </a:solidFill>
              </a:uFill>
              <a:latin typeface="Gill Sans"/>
            </a:endParaRPr>
          </a:p>
          <a:p>
            <a:pPr>
              <a:lnSpc>
                <a:spcPct val="130000"/>
              </a:lnSpc>
            </a:pPr>
            <a:endParaRPr lang="en-US" sz="3200" spc="-1" strike="noStrike">
              <a:solidFill>
                <a:srgbClr val="000000"/>
              </a:solidFill>
              <a:uFill>
                <a:solidFill>
                  <a:srgbClr val="ffffff"/>
                </a:solidFill>
              </a:uFill>
              <a:latin typeface="Gill Sans"/>
            </a:endParaRPr>
          </a:p>
          <a:p>
            <a:pPr>
              <a:lnSpc>
                <a:spcPct val="130000"/>
              </a:lnSpc>
            </a:pPr>
            <a:r>
              <a:rPr lang="en-US" sz="1600" spc="-1" strike="noStrike">
                <a:solidFill>
                  <a:srgbClr val="000000"/>
                </a:solidFill>
                <a:uFill>
                  <a:solidFill>
                    <a:srgbClr val="ffffff"/>
                  </a:solidFill>
                </a:uFill>
                <a:latin typeface="Gill Sans"/>
              </a:rPr>
              <a:t>Details depend on the type of the photosensitive material.</a:t>
            </a:r>
            <a:r>
              <a:rPr lang="en-US" sz="1600" spc="-1" strike="noStrike">
                <a:solidFill>
                  <a:srgbClr val="f79646"/>
                </a:solidFill>
                <a:uFill>
                  <a:solidFill>
                    <a:srgbClr val="ffffff"/>
                  </a:solidFill>
                </a:uFill>
                <a:latin typeface="Gill Sans"/>
              </a:rPr>
              <a:t> </a:t>
            </a:r>
            <a:r>
              <a:rPr lang="en-US" sz="1600" spc="-1" strike="noStrike">
                <a:solidFill>
                  <a:srgbClr val="000000"/>
                </a:solidFill>
                <a:uFill>
                  <a:solidFill>
                    <a:srgbClr val="ffffff"/>
                  </a:solidFill>
                </a:uFill>
                <a:latin typeface="Gill Sans"/>
              </a:rPr>
              <a:t>Many photosensitive materials are semiconductors, but photoeffect can also be observed from gases and liquids.  </a:t>
            </a:r>
            <a:endParaRPr lang="en-US" sz="3200" spc="-1" strike="noStrike">
              <a:solidFill>
                <a:srgbClr val="000000"/>
              </a:solidFill>
              <a:uFill>
                <a:solidFill>
                  <a:srgbClr val="ffffff"/>
                </a:solidFill>
              </a:uFill>
              <a:latin typeface="Gill Sans"/>
            </a:endParaRPr>
          </a:p>
          <a:p>
            <a:pPr>
              <a:lnSpc>
                <a:spcPct val="130000"/>
              </a:lnSpc>
            </a:pPr>
            <a:r>
              <a:rPr lang="en-US" sz="1600" spc="-1" strike="noStrike">
                <a:solidFill>
                  <a:srgbClr val="000000"/>
                </a:solidFill>
                <a:uFill>
                  <a:solidFill>
                    <a:srgbClr val="ffffff"/>
                  </a:solidFill>
                </a:uFill>
                <a:latin typeface="Gill Sans"/>
              </a:rPr>
              <a:t>Photon detection involves often materials like K, Na, Rb, Cs (alkali metals) . They have the smallest electronegativity </a:t>
            </a:r>
            <a:r>
              <a:rPr lang="en-US" sz="1600" spc="-1" strike="noStrike">
                <a:solidFill>
                  <a:srgbClr val="000000"/>
                </a:solidFill>
                <a:uFill>
                  <a:solidFill>
                    <a:srgbClr val="ffffff"/>
                  </a:solidFill>
                </a:uFill>
                <a:latin typeface="Wingdings"/>
              </a:rPr>
              <a:t></a:t>
            </a:r>
            <a:r>
              <a:rPr lang="en-US" sz="1600" spc="-1" strike="noStrike">
                <a:solidFill>
                  <a:srgbClr val="000000"/>
                </a:solidFill>
                <a:uFill>
                  <a:solidFill>
                    <a:srgbClr val="ffffff"/>
                  </a:solidFill>
                </a:uFill>
                <a:latin typeface="Gill Sans"/>
              </a:rPr>
              <a:t> highest tendency to release electrons.    </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720"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721" name="CustomShape 4"/>
          <p:cNvSpPr/>
          <p:nvPr/>
        </p:nvSpPr>
        <p:spPr>
          <a:xfrm>
            <a:off x="7231680" y="15480"/>
            <a:ext cx="204336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953735"/>
                </a:solidFill>
                <a:uFill>
                  <a:solidFill>
                    <a:srgbClr val="ffffff"/>
                  </a:solidFill>
                </a:uFill>
                <a:latin typeface="Gill Sans Light"/>
              </a:rPr>
              <a:t>Slide: C.Joram, CERN</a:t>
            </a:r>
            <a:endParaRPr lang="en-US" sz="1800" spc="-1" strike="noStrike">
              <a:solidFill>
                <a:srgbClr val="000000"/>
              </a:solidFill>
              <a:uFill>
                <a:solidFill>
                  <a:srgbClr val="ffffff"/>
                </a:solidFill>
              </a:uFill>
              <a:latin typeface="Arial"/>
            </a:endParaRPr>
          </a:p>
        </p:txBody>
      </p:sp>
      <p:pic>
        <p:nvPicPr>
          <p:cNvPr id="1722" name="Picture 49" descr=""/>
          <p:cNvPicPr/>
          <p:nvPr/>
        </p:nvPicPr>
        <p:blipFill>
          <a:blip r:embed="rId1"/>
          <a:stretch/>
        </p:blipFill>
        <p:spPr>
          <a:xfrm>
            <a:off x="2267640" y="2336400"/>
            <a:ext cx="4051440" cy="2024640"/>
          </a:xfrm>
          <a:prstGeom prst="rect">
            <a:avLst/>
          </a:prstGeom>
          <a:ln>
            <a:noFill/>
          </a:ln>
        </p:spPr>
      </p:pic>
      <p:sp>
        <p:nvSpPr>
          <p:cNvPr id="1723"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724" name="TextShape 6"/>
          <p:cNvSpPr txBox="1"/>
          <p:nvPr/>
        </p:nvSpPr>
        <p:spPr>
          <a:xfrm>
            <a:off x="6553080" y="6520320"/>
            <a:ext cx="2133360" cy="364680"/>
          </a:xfrm>
          <a:prstGeom prst="rect">
            <a:avLst/>
          </a:prstGeom>
          <a:noFill/>
          <a:ln>
            <a:noFill/>
          </a:ln>
        </p:spPr>
        <p:txBody>
          <a:bodyPr anchor="ctr"/>
          <a:p>
            <a:pPr algn="r">
              <a:lnSpc>
                <a:spcPct val="100000"/>
              </a:lnSpc>
            </a:pPr>
            <a:fld id="{8F82F59E-9B95-47D0-82F9-F9ACC7F185D4}"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8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25" name="TextShape 1"/>
          <p:cNvSpPr txBox="1"/>
          <p:nvPr/>
        </p:nvSpPr>
        <p:spPr>
          <a:xfrm>
            <a:off x="179640" y="12564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Photo-detection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726" name="TextShape 2"/>
          <p:cNvSpPr txBox="1"/>
          <p:nvPr/>
        </p:nvSpPr>
        <p:spPr>
          <a:xfrm>
            <a:off x="457200" y="1628640"/>
            <a:ext cx="8436240" cy="4320000"/>
          </a:xfrm>
          <a:prstGeom prst="rect">
            <a:avLst/>
          </a:prstGeom>
          <a:noFill/>
          <a:ln>
            <a:noFill/>
          </a:ln>
        </p:spPr>
        <p:txBody>
          <a:bodyPr/>
          <a:p>
            <a:pPr marL="342720" indent="-342360">
              <a:lnSpc>
                <a:spcPct val="100000"/>
              </a:lnSpc>
            </a:pPr>
            <a:r>
              <a:rPr b="1" lang="en-US" sz="2800" spc="-1" strike="noStrike">
                <a:solidFill>
                  <a:srgbClr val="000000"/>
                </a:solidFill>
                <a:uFill>
                  <a:solidFill>
                    <a:srgbClr val="ffffff"/>
                  </a:solidFill>
                </a:uFill>
                <a:latin typeface="Gill Sans"/>
              </a:rPr>
              <a:t>The classical domains of application:</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2400" spc="-1" strike="noStrike">
                <a:solidFill>
                  <a:srgbClr val="000000"/>
                </a:solidFill>
                <a:uFill>
                  <a:solidFill>
                    <a:srgbClr val="ffffff"/>
                  </a:solidFill>
                </a:uFill>
                <a:latin typeface="Gill Sans"/>
              </a:rPr>
              <a:t>Calorimetry</a:t>
            </a:r>
            <a:endParaRPr lang="en-US" sz="3200" spc="-1" strike="noStrike">
              <a:solidFill>
                <a:srgbClr val="000000"/>
              </a:solidFill>
              <a:uFill>
                <a:solidFill>
                  <a:srgbClr val="ffffff"/>
                </a:solidFill>
              </a:uFill>
              <a:latin typeface="Gill Sans"/>
            </a:endParaRPr>
          </a:p>
          <a:p>
            <a:pPr lvl="1" marL="747720" indent="-290160">
              <a:lnSpc>
                <a:spcPct val="100000"/>
              </a:lnSpc>
              <a:buClr>
                <a:srgbClr val="000000"/>
              </a:buClr>
              <a:buFont typeface="Arial"/>
              <a:buChar char="•"/>
            </a:pPr>
            <a:r>
              <a:rPr lang="en-US" sz="1800" spc="-1" strike="noStrike">
                <a:solidFill>
                  <a:srgbClr val="000000"/>
                </a:solidFill>
                <a:uFill>
                  <a:solidFill>
                    <a:srgbClr val="ffffff"/>
                  </a:solidFill>
                </a:uFill>
                <a:latin typeface="Gill Sans"/>
              </a:rPr>
              <a:t>Readout of organic and inorganic scintillators, lead glass, scint. or quartz fibres </a:t>
            </a:r>
            <a:r>
              <a:rPr lang="en-US" sz="1800" spc="-1" strike="noStrike">
                <a:solidFill>
                  <a:srgbClr val="000000"/>
                </a:solidFill>
                <a:uFill>
                  <a:solidFill>
                    <a:srgbClr val="ffffff"/>
                  </a:solidFill>
                </a:uFill>
                <a:latin typeface="Wingdings"/>
              </a:rPr>
              <a:t></a:t>
            </a:r>
            <a:r>
              <a:rPr lang="en-US" sz="1800" spc="-1" strike="noStrike">
                <a:solidFill>
                  <a:srgbClr val="000000"/>
                </a:solidFill>
                <a:uFill>
                  <a:solidFill>
                    <a:srgbClr val="ffffff"/>
                  </a:solidFill>
                </a:uFill>
                <a:latin typeface="Gill Sans"/>
              </a:rPr>
              <a:t> Blue/VIS, usually 10s – 10000s of photons</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2400" spc="-1" strike="noStrike">
                <a:solidFill>
                  <a:srgbClr val="000000"/>
                </a:solidFill>
                <a:uFill>
                  <a:solidFill>
                    <a:srgbClr val="ffffff"/>
                  </a:solidFill>
                </a:uFill>
                <a:latin typeface="Gill Sans"/>
              </a:rPr>
              <a:t>Particle Identification</a:t>
            </a:r>
            <a:r>
              <a:rPr lang="en-US" sz="2400" spc="-1" strike="noStrike">
                <a:solidFill>
                  <a:srgbClr val="000000"/>
                </a:solidFill>
                <a:uFill>
                  <a:solidFill>
                    <a:srgbClr val="ffffff"/>
                  </a:solidFill>
                </a:uFill>
                <a:latin typeface="Gill Sans"/>
              </a:rPr>
              <a:t> </a:t>
            </a:r>
            <a:endParaRPr lang="en-US" sz="3200" spc="-1" strike="noStrike">
              <a:solidFill>
                <a:srgbClr val="000000"/>
              </a:solidFill>
              <a:uFill>
                <a:solidFill>
                  <a:srgbClr val="ffffff"/>
                </a:solidFill>
              </a:uFill>
              <a:latin typeface="Gill Sans"/>
            </a:endParaRPr>
          </a:p>
          <a:p>
            <a:pPr lvl="1" marL="747720" indent="-290160">
              <a:lnSpc>
                <a:spcPct val="100000"/>
              </a:lnSpc>
              <a:buClr>
                <a:srgbClr val="000000"/>
              </a:buClr>
              <a:buFont typeface="Arial"/>
              <a:buChar char="•"/>
            </a:pPr>
            <a:r>
              <a:rPr lang="en-US" sz="1800" spc="-1" strike="noStrike">
                <a:solidFill>
                  <a:srgbClr val="000000"/>
                </a:solidFill>
                <a:uFill>
                  <a:solidFill>
                    <a:srgbClr val="ffffff"/>
                  </a:solidFill>
                </a:uFill>
                <a:latin typeface="Gill Sans"/>
              </a:rPr>
              <a:t>Detection of Cherenkov light </a:t>
            </a:r>
            <a:r>
              <a:rPr lang="en-US" sz="1800" spc="-1" strike="noStrike">
                <a:solidFill>
                  <a:srgbClr val="000000"/>
                </a:solidFill>
                <a:uFill>
                  <a:solidFill>
                    <a:srgbClr val="ffffff"/>
                  </a:solidFill>
                </a:uFill>
                <a:latin typeface="Wingdings"/>
              </a:rPr>
              <a:t></a:t>
            </a:r>
            <a:r>
              <a:rPr lang="en-US" sz="1800" spc="-1" strike="noStrike">
                <a:solidFill>
                  <a:srgbClr val="000000"/>
                </a:solidFill>
                <a:uFill>
                  <a:solidFill>
                    <a:srgbClr val="ffffff"/>
                  </a:solidFill>
                </a:uFill>
                <a:latin typeface="Gill Sans"/>
              </a:rPr>
              <a:t>UV/blue, single photons</a:t>
            </a:r>
            <a:endParaRPr lang="en-US" sz="2400" spc="-1" strike="noStrike">
              <a:solidFill>
                <a:srgbClr val="000000"/>
              </a:solidFill>
              <a:uFill>
                <a:solidFill>
                  <a:srgbClr val="ffffff"/>
                </a:solidFill>
              </a:uFill>
              <a:latin typeface="Gill Sans"/>
            </a:endParaRPr>
          </a:p>
          <a:p>
            <a:pPr lvl="1" marL="747720" indent="-290160">
              <a:lnSpc>
                <a:spcPct val="100000"/>
              </a:lnSpc>
              <a:buClr>
                <a:srgbClr val="000000"/>
              </a:buClr>
              <a:buFont typeface="Arial"/>
              <a:buChar char="•"/>
            </a:pPr>
            <a:r>
              <a:rPr lang="en-US" sz="1800" spc="-1" strike="noStrike">
                <a:solidFill>
                  <a:srgbClr val="000000"/>
                </a:solidFill>
                <a:uFill>
                  <a:solidFill>
                    <a:srgbClr val="ffffff"/>
                  </a:solidFill>
                </a:uFill>
                <a:latin typeface="Gill Sans"/>
              </a:rPr>
              <a:t>Time Of Flight </a:t>
            </a:r>
            <a:r>
              <a:rPr lang="en-US" sz="1800" spc="-1" strike="noStrike">
                <a:solidFill>
                  <a:srgbClr val="000000"/>
                </a:solidFill>
                <a:uFill>
                  <a:solidFill>
                    <a:srgbClr val="ffffff"/>
                  </a:solidFill>
                </a:uFill>
                <a:latin typeface="Wingdings"/>
              </a:rPr>
              <a:t></a:t>
            </a:r>
            <a:r>
              <a:rPr lang="en-US" sz="1800" spc="-1" strike="noStrike">
                <a:solidFill>
                  <a:srgbClr val="000000"/>
                </a:solidFill>
                <a:uFill>
                  <a:solidFill>
                    <a:srgbClr val="ffffff"/>
                  </a:solidFill>
                </a:uFill>
                <a:latin typeface="Gill Sans"/>
              </a:rPr>
              <a:t> Usually readout of organic scintillators (not competitive at high momenta) or Cherenkov radiators</a:t>
            </a:r>
            <a:endParaRPr lang="en-US" sz="24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b="1" lang="en-US" sz="2400" spc="-1" strike="noStrike">
                <a:solidFill>
                  <a:srgbClr val="000000"/>
                </a:solidFill>
                <a:uFill>
                  <a:solidFill>
                    <a:srgbClr val="ffffff"/>
                  </a:solidFill>
                </a:uFill>
                <a:latin typeface="Gill Sans"/>
              </a:rPr>
              <a:t>Tracking</a:t>
            </a:r>
            <a:endParaRPr lang="en-US" sz="3200" spc="-1" strike="noStrike">
              <a:solidFill>
                <a:srgbClr val="000000"/>
              </a:solidFill>
              <a:uFill>
                <a:solidFill>
                  <a:srgbClr val="ffffff"/>
                </a:solidFill>
              </a:uFill>
              <a:latin typeface="Gill Sans"/>
            </a:endParaRPr>
          </a:p>
          <a:p>
            <a:pPr lvl="1" marL="747720" indent="-290160">
              <a:lnSpc>
                <a:spcPct val="100000"/>
              </a:lnSpc>
              <a:buClr>
                <a:srgbClr val="000000"/>
              </a:buClr>
              <a:buFont typeface="Arial"/>
              <a:buChar char="•"/>
            </a:pPr>
            <a:r>
              <a:rPr lang="en-US" sz="1800" spc="-1" strike="noStrike">
                <a:solidFill>
                  <a:srgbClr val="000000"/>
                </a:solidFill>
                <a:uFill>
                  <a:solidFill>
                    <a:srgbClr val="ffffff"/>
                  </a:solidFill>
                </a:uFill>
                <a:latin typeface="Gill Sans"/>
              </a:rPr>
              <a:t> </a:t>
            </a:r>
            <a:r>
              <a:rPr lang="en-US" sz="1800" spc="-1" strike="noStrike">
                <a:solidFill>
                  <a:srgbClr val="000000"/>
                </a:solidFill>
                <a:uFill>
                  <a:solidFill>
                    <a:srgbClr val="ffffff"/>
                  </a:solidFill>
                </a:uFill>
                <a:latin typeface="Gill Sans"/>
              </a:rPr>
              <a:t>Readout of scintillating fibres </a:t>
            </a:r>
            <a:r>
              <a:rPr lang="en-US" sz="1800" spc="-1" strike="noStrike">
                <a:solidFill>
                  <a:srgbClr val="000000"/>
                </a:solidFill>
                <a:uFill>
                  <a:solidFill>
                    <a:srgbClr val="ffffff"/>
                  </a:solidFill>
                </a:uFill>
                <a:latin typeface="Wingdings"/>
              </a:rPr>
              <a:t></a:t>
            </a:r>
            <a:r>
              <a:rPr lang="en-US" sz="1800" spc="-1" strike="noStrike">
                <a:solidFill>
                  <a:srgbClr val="000000"/>
                </a:solidFill>
                <a:uFill>
                  <a:solidFill>
                    <a:srgbClr val="ffffff"/>
                  </a:solidFill>
                </a:uFill>
                <a:latin typeface="Gill Sans"/>
              </a:rPr>
              <a:t> blue/VIS, few photons</a:t>
            </a:r>
            <a:endParaRPr lang="en-US" sz="2400" spc="-1" strike="noStrike">
              <a:solidFill>
                <a:srgbClr val="000000"/>
              </a:solidFill>
              <a:uFill>
                <a:solidFill>
                  <a:srgbClr val="ffffff"/>
                </a:solidFill>
              </a:uFill>
              <a:latin typeface="Gill Sans"/>
            </a:endParaRPr>
          </a:p>
        </p:txBody>
      </p:sp>
      <p:sp>
        <p:nvSpPr>
          <p:cNvPr id="1727"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728" name="CustomShape 4"/>
          <p:cNvSpPr/>
          <p:nvPr/>
        </p:nvSpPr>
        <p:spPr>
          <a:xfrm>
            <a:off x="7231680" y="15480"/>
            <a:ext cx="204336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953735"/>
                </a:solidFill>
                <a:uFill>
                  <a:solidFill>
                    <a:srgbClr val="ffffff"/>
                  </a:solidFill>
                </a:uFill>
                <a:latin typeface="Gill Sans Light"/>
              </a:rPr>
              <a:t>Slide: C.Joram, CERN</a:t>
            </a:r>
            <a:endParaRPr lang="en-US" sz="1800" spc="-1" strike="noStrike">
              <a:solidFill>
                <a:srgbClr val="000000"/>
              </a:solidFill>
              <a:uFill>
                <a:solidFill>
                  <a:srgbClr val="ffffff"/>
                </a:solidFill>
              </a:uFill>
              <a:latin typeface="Arial"/>
            </a:endParaRPr>
          </a:p>
        </p:txBody>
      </p:sp>
      <p:sp>
        <p:nvSpPr>
          <p:cNvPr id="1729"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730" name="TextShape 6"/>
          <p:cNvSpPr txBox="1"/>
          <p:nvPr/>
        </p:nvSpPr>
        <p:spPr>
          <a:xfrm>
            <a:off x="6553080" y="6520320"/>
            <a:ext cx="2133360" cy="364680"/>
          </a:xfrm>
          <a:prstGeom prst="rect">
            <a:avLst/>
          </a:prstGeom>
          <a:noFill/>
          <a:ln>
            <a:noFill/>
          </a:ln>
        </p:spPr>
        <p:txBody>
          <a:bodyPr anchor="ctr"/>
          <a:p>
            <a:pPr algn="r">
              <a:lnSpc>
                <a:spcPct val="100000"/>
              </a:lnSpc>
            </a:pPr>
            <a:fld id="{672659BA-AA94-48F7-998F-08AFE3FE7D05}"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8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31" name="TextShape 1"/>
          <p:cNvSpPr txBox="1"/>
          <p:nvPr/>
        </p:nvSpPr>
        <p:spPr>
          <a:xfrm>
            <a:off x="179640" y="188640"/>
            <a:ext cx="8784720" cy="1142640"/>
          </a:xfrm>
          <a:prstGeom prst="rect">
            <a:avLst/>
          </a:prstGeom>
          <a:noFill/>
          <a:ln>
            <a:noFill/>
          </a:ln>
        </p:spPr>
        <p:txBody>
          <a:bodyPr anchor="ctr"/>
          <a:p>
            <a:pPr algn="ctr">
              <a:lnSpc>
                <a:spcPct val="100000"/>
              </a:lnSpc>
            </a:pPr>
            <a:r>
              <a:rPr b="1" lang="en-US" sz="3600" spc="-1" strike="noStrike">
                <a:solidFill>
                  <a:srgbClr val="c0504d"/>
                </a:solidFill>
                <a:uFill>
                  <a:solidFill>
                    <a:srgbClr val="ffffff"/>
                  </a:solidFill>
                </a:uFill>
                <a:latin typeface="AmericanTypewriter"/>
              </a:rPr>
              <a:t>• </a:t>
            </a:r>
            <a:r>
              <a:rPr b="1" lang="en-US" sz="3600" spc="-1" strike="noStrike">
                <a:solidFill>
                  <a:srgbClr val="000000"/>
                </a:solidFill>
                <a:uFill>
                  <a:solidFill>
                    <a:srgbClr val="ffffff"/>
                  </a:solidFill>
                </a:uFill>
                <a:latin typeface="Gill Sans"/>
              </a:rPr>
              <a:t>Photodetector Requirements </a:t>
            </a:r>
            <a:r>
              <a:rPr b="1" lang="en-US" sz="36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732" name="TextShape 2"/>
          <p:cNvSpPr txBox="1"/>
          <p:nvPr/>
        </p:nvSpPr>
        <p:spPr>
          <a:xfrm>
            <a:off x="457200" y="1845000"/>
            <a:ext cx="8436240" cy="4320000"/>
          </a:xfrm>
          <a:prstGeom prst="rect">
            <a:avLst/>
          </a:prstGeom>
          <a:noFill/>
          <a:ln>
            <a:noFill/>
          </a:ln>
        </p:spPr>
        <p:txBody>
          <a:bodyPr/>
          <a:p>
            <a:pPr marL="342720" indent="-342360">
              <a:lnSpc>
                <a:spcPct val="90000"/>
              </a:lnSpc>
              <a:buClr>
                <a:srgbClr val="000000"/>
              </a:buClr>
              <a:buSzPct val="70000"/>
              <a:buFont typeface="Arial"/>
              <a:buChar char="•"/>
            </a:pPr>
            <a:r>
              <a:rPr lang="en-US" sz="2000" spc="-1" strike="noStrike">
                <a:solidFill>
                  <a:srgbClr val="000000"/>
                </a:solidFill>
                <a:uFill>
                  <a:solidFill>
                    <a:srgbClr val="ffffff"/>
                  </a:solidFill>
                </a:uFill>
                <a:latin typeface="Gill Sans"/>
              </a:rPr>
              <a:t>High </a:t>
            </a:r>
            <a:r>
              <a:rPr lang="en-US" sz="2000" spc="-1" strike="noStrike">
                <a:solidFill>
                  <a:srgbClr val="c00000"/>
                </a:solidFill>
                <a:uFill>
                  <a:solidFill>
                    <a:srgbClr val="ffffff"/>
                  </a:solidFill>
                </a:uFill>
                <a:latin typeface="Gill Sans"/>
              </a:rPr>
              <a:t>sensitivity</a:t>
            </a:r>
            <a:r>
              <a:rPr lang="en-US" sz="2000" spc="-1" strike="noStrike">
                <a:solidFill>
                  <a:srgbClr val="000000"/>
                </a:solidFill>
                <a:uFill>
                  <a:solidFill>
                    <a:srgbClr val="ffffff"/>
                  </a:solidFill>
                </a:uFill>
                <a:latin typeface="Gill Sans"/>
              </a:rPr>
              <a:t>, usually expressed as </a:t>
            </a:r>
            <a:r>
              <a:rPr lang="en-US" sz="2000" spc="-1" strike="noStrike" u="sng">
                <a:solidFill>
                  <a:srgbClr val="2d2d8a"/>
                </a:solidFill>
                <a:uFill>
                  <a:solidFill>
                    <a:srgbClr val="ffffff"/>
                  </a:solidFill>
                </a:uFill>
                <a:latin typeface="Gill Sans"/>
              </a:rPr>
              <a:t>quantum efficiency</a:t>
            </a: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	</a:t>
            </a:r>
            <a:r>
              <a:rPr lang="en-US" sz="2000" spc="-1" strike="noStrike">
                <a:solidFill>
                  <a:srgbClr val="000000"/>
                </a:solidFill>
                <a:uFill>
                  <a:solidFill>
                    <a:srgbClr val="ffffff"/>
                  </a:solidFill>
                </a:uFill>
                <a:latin typeface="Gill Sans"/>
              </a:rPr>
              <a:t> </a:t>
            </a:r>
            <a:r>
              <a:rPr lang="en-US" sz="2000" spc="-1" strike="noStrike">
                <a:solidFill>
                  <a:srgbClr val="333399"/>
                </a:solidFill>
                <a:uFill>
                  <a:solidFill>
                    <a:srgbClr val="ffffff"/>
                  </a:solidFill>
                </a:uFill>
                <a:latin typeface="Gill Sans"/>
              </a:rPr>
              <a:t>	</a:t>
            </a:r>
            <a:endParaRPr lang="en-US" sz="3200" spc="-1" strike="noStrike">
              <a:solidFill>
                <a:srgbClr val="000000"/>
              </a:solidFill>
              <a:uFill>
                <a:solidFill>
                  <a:srgbClr val="ffffff"/>
                </a:solidFill>
              </a:uFill>
              <a:latin typeface="Gill Sans"/>
            </a:endParaRPr>
          </a:p>
          <a:p>
            <a:pPr marL="342720" indent="-342360">
              <a:lnSpc>
                <a:spcPct val="90000"/>
              </a:lnSpc>
              <a:buClr>
                <a:srgbClr val="2d2d8a"/>
              </a:buClr>
              <a:buSzPct val="70000"/>
              <a:buFont typeface="Arial"/>
              <a:buChar char="•"/>
            </a:pPr>
            <a:r>
              <a:rPr lang="en-US" sz="2000" spc="-1" strike="noStrike">
                <a:solidFill>
                  <a:srgbClr val="2d2d8a"/>
                </a:solidFill>
                <a:uFill>
                  <a:solidFill>
                    <a:srgbClr val="ffffff"/>
                  </a:solidFill>
                </a:uFill>
                <a:latin typeface="Gill Sans"/>
              </a:rPr>
              <a:t>Good</a:t>
            </a:r>
            <a:r>
              <a:rPr lang="en-US" sz="2000" spc="-1" strike="noStrike">
                <a:solidFill>
                  <a:srgbClr val="c00000"/>
                </a:solidFill>
                <a:uFill>
                  <a:solidFill>
                    <a:srgbClr val="ffffff"/>
                  </a:solidFill>
                </a:uFill>
                <a:latin typeface="Gill Sans"/>
              </a:rPr>
              <a:t> Linearity: </a:t>
            </a:r>
            <a:r>
              <a:rPr lang="en-US" sz="2000" spc="-1" strike="noStrike">
                <a:solidFill>
                  <a:srgbClr val="000000"/>
                </a:solidFill>
                <a:uFill>
                  <a:solidFill>
                    <a:srgbClr val="ffffff"/>
                  </a:solidFill>
                </a:uFill>
                <a:latin typeface="Gill Sans"/>
              </a:rPr>
              <a:t>Output signal </a:t>
            </a:r>
            <a:r>
              <a:rPr lang="en-US" sz="2000" spc="-1" strike="noStrike">
                <a:solidFill>
                  <a:srgbClr val="000000"/>
                </a:solidFill>
                <a:uFill>
                  <a:solidFill>
                    <a:srgbClr val="ffffff"/>
                  </a:solidFill>
                </a:uFill>
                <a:latin typeface="Symbol"/>
              </a:rPr>
              <a:t></a:t>
            </a:r>
            <a:r>
              <a:rPr lang="en-US" sz="2000" spc="-1" strike="noStrike">
                <a:solidFill>
                  <a:srgbClr val="000000"/>
                </a:solidFill>
                <a:uFill>
                  <a:solidFill>
                    <a:srgbClr val="ffffff"/>
                  </a:solidFill>
                </a:uFill>
                <a:latin typeface="Gill Sans"/>
              </a:rPr>
              <a:t> light intensity, over a large dynamic range (critical e.g. in calorimetry (energy measurement).</a:t>
            </a:r>
            <a:endParaRPr lang="en-US" sz="3200" spc="-1" strike="noStrike">
              <a:solidFill>
                <a:srgbClr val="000000"/>
              </a:solidFill>
              <a:uFill>
                <a:solidFill>
                  <a:srgbClr val="ffffff"/>
                </a:solidFill>
              </a:uFill>
              <a:latin typeface="Gill Sans"/>
            </a:endParaRPr>
          </a:p>
          <a:p>
            <a:pPr marL="342720" indent="-342360">
              <a:lnSpc>
                <a:spcPct val="90000"/>
              </a:lnSpc>
              <a:buClr>
                <a:srgbClr val="000000"/>
              </a:buClr>
              <a:buSzPct val="70000"/>
              <a:buFont typeface="Arial"/>
              <a:buChar char="•"/>
            </a:pPr>
            <a:r>
              <a:rPr lang="en-US" sz="2000" spc="-1" strike="noStrike">
                <a:solidFill>
                  <a:srgbClr val="000000"/>
                </a:solidFill>
                <a:uFill>
                  <a:solidFill>
                    <a:srgbClr val="ffffff"/>
                  </a:solidFill>
                </a:uFill>
                <a:latin typeface="Gill Sans"/>
              </a:rPr>
              <a:t>Fast </a:t>
            </a:r>
            <a:r>
              <a:rPr lang="en-US" sz="2000" spc="-1" strike="noStrike">
                <a:solidFill>
                  <a:srgbClr val="c00000"/>
                </a:solidFill>
                <a:uFill>
                  <a:solidFill>
                    <a:srgbClr val="ffffff"/>
                  </a:solidFill>
                </a:uFill>
                <a:latin typeface="Gill Sans"/>
              </a:rPr>
              <a:t>Time response</a:t>
            </a:r>
            <a:r>
              <a:rPr lang="en-US" sz="2000" spc="-1" strike="noStrike">
                <a:solidFill>
                  <a:srgbClr val="000000"/>
                </a:solidFill>
                <a:uFill>
                  <a:solidFill>
                    <a:srgbClr val="ffffff"/>
                  </a:solidFill>
                </a:uFill>
                <a:latin typeface="Gill Sans"/>
              </a:rPr>
              <a:t>: Signal is produced instantaneously (within ns), low jitter (&lt;ns), no afterpulses.</a:t>
            </a:r>
            <a:endParaRPr lang="en-US" sz="3200" spc="-1" strike="noStrike">
              <a:solidFill>
                <a:srgbClr val="000000"/>
              </a:solidFill>
              <a:uFill>
                <a:solidFill>
                  <a:srgbClr val="ffffff"/>
                </a:solidFill>
              </a:uFill>
              <a:latin typeface="Gill Sans"/>
            </a:endParaRPr>
          </a:p>
          <a:p>
            <a:pPr marL="342720" indent="-342360">
              <a:lnSpc>
                <a:spcPct val="90000"/>
              </a:lnSpc>
              <a:buClr>
                <a:srgbClr val="000000"/>
              </a:buClr>
              <a:buSzPct val="70000"/>
              <a:buFont typeface="Arial"/>
              <a:buChar char="•"/>
            </a:pPr>
            <a:r>
              <a:rPr lang="en-US" sz="2000" spc="-1" strike="noStrike">
                <a:solidFill>
                  <a:srgbClr val="000000"/>
                </a:solidFill>
                <a:uFill>
                  <a:solidFill>
                    <a:srgbClr val="ffffff"/>
                  </a:solidFill>
                </a:uFill>
                <a:latin typeface="Gill Sans"/>
              </a:rPr>
              <a:t>Low intrinsic noise. A noise-free detector doesn’t exist. Thermally created photoelectrons represent the lower limit for the noise rate </a:t>
            </a:r>
            <a:r>
              <a:rPr lang="en-US" sz="2000" spc="-1" strike="noStrike">
                <a:solidFill>
                  <a:srgbClr val="000000"/>
                </a:solidFill>
                <a:uFill>
                  <a:solidFill>
                    <a:srgbClr val="ffffff"/>
                  </a:solidFill>
                </a:uFill>
                <a:latin typeface="Symbol"/>
              </a:rPr>
              <a:t></a:t>
            </a:r>
            <a:r>
              <a:rPr b="1" lang="en-US" sz="2000" spc="-1" strike="noStrike">
                <a:solidFill>
                  <a:srgbClr val="0000ff"/>
                </a:solidFill>
                <a:uFill>
                  <a:solidFill>
                    <a:srgbClr val="ffffff"/>
                  </a:solidFill>
                </a:uFill>
                <a:latin typeface="Gill Sans"/>
              </a:rPr>
              <a:t> </a:t>
            </a:r>
            <a:r>
              <a:rPr lang="en-US" sz="1400" spc="-1" strike="noStrike">
                <a:solidFill>
                  <a:srgbClr val="0000ff"/>
                </a:solidFill>
                <a:uFill>
                  <a:solidFill>
                    <a:srgbClr val="ffffff"/>
                  </a:solidFill>
                </a:uFill>
                <a:latin typeface="Gill Sans"/>
              </a:rPr>
              <a:t>A</a:t>
            </a:r>
            <a:r>
              <a:rPr lang="en-US" sz="1400" spc="-1" strike="noStrike" baseline="-25000">
                <a:solidFill>
                  <a:srgbClr val="0000ff"/>
                </a:solidFill>
                <a:uFill>
                  <a:solidFill>
                    <a:srgbClr val="ffffff"/>
                  </a:solidFill>
                </a:uFill>
                <a:latin typeface="Gill Sans"/>
              </a:rPr>
              <a:t>o</a:t>
            </a:r>
            <a:r>
              <a:rPr lang="en-US" sz="1400" spc="-1" strike="noStrike">
                <a:solidFill>
                  <a:srgbClr val="0000ff"/>
                </a:solidFill>
                <a:uFill>
                  <a:solidFill>
                    <a:srgbClr val="ffffff"/>
                  </a:solidFill>
                </a:uFill>
                <a:latin typeface="Gill Sans"/>
              </a:rPr>
              <a:t>T</a:t>
            </a:r>
            <a:r>
              <a:rPr lang="en-US" sz="1400" spc="-1" strike="noStrike" baseline="30000">
                <a:solidFill>
                  <a:srgbClr val="0000ff"/>
                </a:solidFill>
                <a:uFill>
                  <a:solidFill>
                    <a:srgbClr val="ffffff"/>
                  </a:solidFill>
                </a:uFill>
                <a:latin typeface="Gill Sans"/>
              </a:rPr>
              <a:t>2</a:t>
            </a:r>
            <a:r>
              <a:rPr lang="en-US" sz="1400" spc="-1" strike="noStrike">
                <a:solidFill>
                  <a:srgbClr val="0000ff"/>
                </a:solidFill>
                <a:uFill>
                  <a:solidFill>
                    <a:srgbClr val="ffffff"/>
                  </a:solidFill>
                </a:uFill>
                <a:latin typeface="Gill Sans"/>
              </a:rPr>
              <a:t>exp(-eW</a:t>
            </a:r>
            <a:r>
              <a:rPr lang="en-US" sz="1400" spc="-1" strike="noStrike" baseline="-25000">
                <a:solidFill>
                  <a:srgbClr val="0000ff"/>
                </a:solidFill>
                <a:uFill>
                  <a:solidFill>
                    <a:srgbClr val="ffffff"/>
                  </a:solidFill>
                </a:uFill>
                <a:latin typeface="Gill Sans"/>
              </a:rPr>
              <a:t>ph</a:t>
            </a:r>
            <a:r>
              <a:rPr lang="en-US" sz="1400" spc="-1" strike="noStrike">
                <a:solidFill>
                  <a:srgbClr val="0000ff"/>
                </a:solidFill>
                <a:uFill>
                  <a:solidFill>
                    <a:srgbClr val="ffffff"/>
                  </a:solidFill>
                </a:uFill>
                <a:latin typeface="Gill Sans"/>
              </a:rPr>
              <a:t> /kT). </a:t>
            </a:r>
            <a:r>
              <a:rPr lang="en-US" sz="2000" spc="-1" strike="noStrike">
                <a:solidFill>
                  <a:srgbClr val="000000"/>
                </a:solidFill>
                <a:uFill>
                  <a:solidFill>
                    <a:srgbClr val="ffffff"/>
                  </a:solidFill>
                </a:uFill>
                <a:latin typeface="Gill Sans"/>
              </a:rPr>
              <a:t>In many detector types, noise is dominated by other sources.</a:t>
            </a:r>
            <a:endParaRPr lang="en-US" sz="3200" spc="-1" strike="noStrike">
              <a:solidFill>
                <a:srgbClr val="000000"/>
              </a:solidFill>
              <a:uFill>
                <a:solidFill>
                  <a:srgbClr val="ffffff"/>
                </a:solidFill>
              </a:uFill>
              <a:latin typeface="Gill Sans"/>
            </a:endParaRPr>
          </a:p>
          <a:p>
            <a:pPr marL="342720" indent="-342360">
              <a:lnSpc>
                <a:spcPct val="90000"/>
              </a:lnSpc>
              <a:buClr>
                <a:srgbClr val="000000"/>
              </a:buClr>
              <a:buSzPct val="70000"/>
              <a:buFont typeface="Arial"/>
              <a:buChar char="•"/>
            </a:pPr>
            <a:r>
              <a:rPr lang="en-US" sz="2000" spc="-1" strike="noStrike">
                <a:solidFill>
                  <a:srgbClr val="000000"/>
                </a:solidFill>
                <a:uFill>
                  <a:solidFill>
                    <a:srgbClr val="ffffff"/>
                  </a:solidFill>
                </a:uFill>
                <a:latin typeface="Gill Sans"/>
              </a:rPr>
              <a:t>+ many more: size, fill factor, radiation hardness, cost, tolerance/immunity to B-field...</a:t>
            </a:r>
            <a:endParaRPr lang="en-US" sz="3200" spc="-1" strike="noStrike">
              <a:solidFill>
                <a:srgbClr val="000000"/>
              </a:solidFill>
              <a:uFill>
                <a:solidFill>
                  <a:srgbClr val="ffffff"/>
                </a:solidFill>
              </a:uFill>
              <a:latin typeface="Gill Sans"/>
            </a:endParaRPr>
          </a:p>
        </p:txBody>
      </p:sp>
      <p:sp>
        <p:nvSpPr>
          <p:cNvPr id="1733"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734" name="CustomShape 4"/>
          <p:cNvSpPr/>
          <p:nvPr/>
        </p:nvSpPr>
        <p:spPr>
          <a:xfrm>
            <a:off x="7231680" y="15480"/>
            <a:ext cx="204336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953735"/>
                </a:solidFill>
                <a:uFill>
                  <a:solidFill>
                    <a:srgbClr val="ffffff"/>
                  </a:solidFill>
                </a:uFill>
                <a:latin typeface="Gill Sans Light"/>
              </a:rPr>
              <a:t>Slide: C.Joram, CERN</a:t>
            </a:r>
            <a:endParaRPr lang="en-US" sz="1800" spc="-1" strike="noStrike">
              <a:solidFill>
                <a:srgbClr val="000000"/>
              </a:solidFill>
              <a:uFill>
                <a:solidFill>
                  <a:srgbClr val="ffffff"/>
                </a:solidFill>
              </a:uFill>
              <a:latin typeface="Arial"/>
            </a:endParaRPr>
          </a:p>
        </p:txBody>
      </p:sp>
      <p:sp>
        <p:nvSpPr>
          <p:cNvPr id="1735"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736" name="TextShape 6"/>
          <p:cNvSpPr txBox="1"/>
          <p:nvPr/>
        </p:nvSpPr>
        <p:spPr>
          <a:xfrm>
            <a:off x="6553080" y="6520320"/>
            <a:ext cx="2133360" cy="364680"/>
          </a:xfrm>
          <a:prstGeom prst="rect">
            <a:avLst/>
          </a:prstGeom>
          <a:noFill/>
          <a:ln>
            <a:noFill/>
          </a:ln>
        </p:spPr>
        <p:txBody>
          <a:bodyPr anchor="ctr"/>
          <a:p>
            <a:pPr algn="r">
              <a:lnSpc>
                <a:spcPct val="100000"/>
              </a:lnSpc>
            </a:pPr>
            <a:fld id="{562DF3D9-4BEE-411F-B5B1-15D17F649C0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737" name="" descr=""/>
          <p:cNvPicPr/>
          <p:nvPr/>
        </p:nvPicPr>
        <p:blipFill>
          <a:blip r:embed="rId1"/>
          <a:stretch/>
        </p:blipFill>
        <p:spPr>
          <a:xfrm>
            <a:off x="6730920" y="1689120"/>
            <a:ext cx="1219320" cy="647640"/>
          </a:xfrm>
          <a:prstGeom prst="rect">
            <a:avLst/>
          </a:prstGeom>
          <a:ln>
            <a:noFill/>
          </a:ln>
        </p:spPr>
      </p:pic>
    </p:spTree>
  </p:cSld>
</p:sld>
</file>

<file path=ppt/slides/slide8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38" name="TextShape 1"/>
          <p:cNvSpPr txBox="1"/>
          <p:nvPr/>
        </p:nvSpPr>
        <p:spPr>
          <a:xfrm>
            <a:off x="1691640" y="6545520"/>
            <a:ext cx="4680000" cy="364680"/>
          </a:xfrm>
          <a:prstGeom prst="rect">
            <a:avLst/>
          </a:prstGeom>
          <a:noFill/>
          <a:ln>
            <a:noFill/>
          </a:ln>
        </p:spPr>
        <p:txBody>
          <a:bodyPr anchor="ctr"/>
          <a:p>
            <a:pPr algn="ctr">
              <a:lnSpc>
                <a:spcPct val="100000"/>
              </a:lnSpc>
            </a:pPr>
            <a:r>
              <a:rPr lang="en-US" sz="1200" spc="-1" strike="noStrike">
                <a:solidFill>
                  <a:srgbClr val="ffffff"/>
                </a:solidFill>
                <a:uFill>
                  <a:solidFill>
                    <a:srgbClr val="ffffff"/>
                  </a:solidFill>
                </a:uFill>
                <a:latin typeface="Calibri"/>
              </a:rPr>
              <a:t>September 2016</a:t>
            </a:r>
            <a:endParaRPr lang="en-US" sz="1400" spc="-1" strike="noStrike">
              <a:solidFill>
                <a:srgbClr val="000000"/>
              </a:solidFill>
              <a:uFill>
                <a:solidFill>
                  <a:srgbClr val="ffffff"/>
                </a:solidFill>
              </a:uFill>
              <a:latin typeface="Times New Roman"/>
            </a:endParaRPr>
          </a:p>
        </p:txBody>
      </p:sp>
      <p:pic>
        <p:nvPicPr>
          <p:cNvPr id="1739" name="Picture 5" descr=""/>
          <p:cNvPicPr/>
          <p:nvPr/>
        </p:nvPicPr>
        <p:blipFill>
          <a:blip r:embed="rId1"/>
          <a:stretch/>
        </p:blipFill>
        <p:spPr>
          <a:xfrm>
            <a:off x="3903840" y="2724120"/>
            <a:ext cx="5060160" cy="2887560"/>
          </a:xfrm>
          <a:prstGeom prst="rect">
            <a:avLst/>
          </a:prstGeom>
          <a:ln w="28440">
            <a:noFill/>
          </a:ln>
          <a:effectLst>
            <a:outerShdw blurRad="40000" dir="5400000" dist="23000" rotWithShape="0">
              <a:srgbClr val="000000">
                <a:alpha val="35000"/>
              </a:srgbClr>
            </a:outerShdw>
          </a:effectLst>
        </p:spPr>
      </p:pic>
      <p:sp>
        <p:nvSpPr>
          <p:cNvPr id="1740" name="CustomShape 2"/>
          <p:cNvSpPr/>
          <p:nvPr/>
        </p:nvSpPr>
        <p:spPr>
          <a:xfrm>
            <a:off x="5513040" y="3154680"/>
            <a:ext cx="259920" cy="2174040"/>
          </a:xfrm>
          <a:prstGeom prst="rect">
            <a:avLst/>
          </a:prstGeom>
          <a:ln w="6480">
            <a:round/>
          </a:ln>
        </p:spPr>
        <p:style>
          <a:lnRef idx="2">
            <a:schemeClr val="accent1">
              <a:shade val="50000"/>
            </a:schemeClr>
          </a:lnRef>
          <a:fillRef idx="1">
            <a:schemeClr val="accent1"/>
          </a:fillRef>
          <a:effectRef idx="0">
            <a:schemeClr val="accent1"/>
          </a:effectRef>
          <a:fontRef idx="minor"/>
        </p:style>
      </p:sp>
      <p:sp>
        <p:nvSpPr>
          <p:cNvPr id="1741" name="CustomShape 3"/>
          <p:cNvSpPr/>
          <p:nvPr/>
        </p:nvSpPr>
        <p:spPr>
          <a:xfrm>
            <a:off x="5064840" y="2953800"/>
            <a:ext cx="448560" cy="323640"/>
          </a:xfrm>
          <a:custGeom>
            <a:avLst/>
            <a:gdLst/>
            <a:ahLst/>
            <a:rect l="l" t="t" r="r" b="b"/>
            <a:pathLst>
              <a:path w="21600" h="21600">
                <a:moveTo>
                  <a:pt x="0" y="0"/>
                </a:moveTo>
                <a:lnTo>
                  <a:pt x="21600" y="21600"/>
                </a:lnTo>
              </a:path>
            </a:pathLst>
          </a:custGeom>
          <a:noFill/>
          <a:ln w="28440">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742" name="CustomShape 4"/>
          <p:cNvSpPr/>
          <p:nvPr/>
        </p:nvSpPr>
        <p:spPr>
          <a:xfrm>
            <a:off x="1322640" y="1922040"/>
            <a:ext cx="1493640" cy="5763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600" spc="-1" strike="noStrike">
                <a:solidFill>
                  <a:srgbClr val="0070c0"/>
                </a:solidFill>
                <a:uFill>
                  <a:solidFill>
                    <a:srgbClr val="ffffff"/>
                  </a:solidFill>
                </a:uFill>
                <a:latin typeface="Calibri"/>
              </a:rPr>
              <a:t>SciFi Module </a:t>
            </a:r>
            <a:endParaRPr lang="en-US" sz="1800" spc="-1" strike="noStrike">
              <a:solidFill>
                <a:srgbClr val="000000"/>
              </a:solidFill>
              <a:uFill>
                <a:solidFill>
                  <a:srgbClr val="ffffff"/>
                </a:solidFill>
              </a:uFill>
              <a:latin typeface="Arial"/>
            </a:endParaRPr>
          </a:p>
        </p:txBody>
      </p:sp>
      <p:sp>
        <p:nvSpPr>
          <p:cNvPr id="1743" name="CustomShape 5"/>
          <p:cNvSpPr/>
          <p:nvPr/>
        </p:nvSpPr>
        <p:spPr>
          <a:xfrm>
            <a:off x="1279440" y="2427840"/>
            <a:ext cx="1572840" cy="6390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70c0"/>
                </a:solidFill>
                <a:uFill>
                  <a:solidFill>
                    <a:srgbClr val="ffffff"/>
                  </a:solidFill>
                </a:uFill>
                <a:latin typeface="Calibri"/>
              </a:rPr>
              <a:t>Detector Layer</a:t>
            </a:r>
            <a:endParaRPr lang="en-US" sz="1800" spc="-1" strike="noStrike">
              <a:solidFill>
                <a:srgbClr val="000000"/>
              </a:solidFill>
              <a:uFill>
                <a:solidFill>
                  <a:srgbClr val="ffffff"/>
                </a:solidFill>
              </a:uFill>
              <a:latin typeface="Arial"/>
            </a:endParaRPr>
          </a:p>
        </p:txBody>
      </p:sp>
      <p:sp>
        <p:nvSpPr>
          <p:cNvPr id="1744" name="CustomShape 6"/>
          <p:cNvSpPr/>
          <p:nvPr/>
        </p:nvSpPr>
        <p:spPr>
          <a:xfrm>
            <a:off x="2049120" y="2293560"/>
            <a:ext cx="165240" cy="198720"/>
          </a:xfrm>
          <a:prstGeom prst="down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1745" name="CustomShape 7"/>
          <p:cNvSpPr/>
          <p:nvPr/>
        </p:nvSpPr>
        <p:spPr>
          <a:xfrm>
            <a:off x="2129400" y="2226240"/>
            <a:ext cx="670320" cy="333720"/>
          </a:xfrm>
          <a:prstGeom prst="rect">
            <a:avLst/>
          </a:prstGeom>
          <a:noFill/>
          <a:ln>
            <a:noFill/>
          </a:ln>
        </p:spPr>
        <p:style>
          <a:lnRef idx="0"/>
          <a:fillRef idx="0"/>
          <a:effectRef idx="0"/>
          <a:fontRef idx="minor"/>
        </p:style>
        <p:txBody>
          <a:bodyPr lIns="90000" rIns="90000" tIns="45000" bIns="45000"/>
          <a:p>
            <a:pPr>
              <a:lnSpc>
                <a:spcPct val="100000"/>
              </a:lnSpc>
            </a:pPr>
            <a:r>
              <a:rPr lang="en-US" sz="1600" spc="-1" strike="noStrike">
                <a:solidFill>
                  <a:srgbClr val="000000"/>
                </a:solidFill>
                <a:uFill>
                  <a:solidFill>
                    <a:srgbClr val="ffffff"/>
                  </a:solidFill>
                </a:uFill>
                <a:latin typeface="Times New Roman"/>
              </a:rPr>
              <a:t> </a:t>
            </a:r>
            <a:r>
              <a:rPr lang="en-US" sz="1600" spc="-1" strike="noStrike">
                <a:solidFill>
                  <a:srgbClr val="000000"/>
                </a:solidFill>
                <a:uFill>
                  <a:solidFill>
                    <a:srgbClr val="ffffff"/>
                  </a:solidFill>
                </a:uFill>
                <a:latin typeface="Times New Roman"/>
              </a:rPr>
              <a:t>× 12</a:t>
            </a:r>
            <a:endParaRPr lang="en-US" sz="1800" spc="-1" strike="noStrike">
              <a:solidFill>
                <a:srgbClr val="000000"/>
              </a:solidFill>
              <a:uFill>
                <a:solidFill>
                  <a:srgbClr val="ffffff"/>
                </a:solidFill>
              </a:uFill>
              <a:latin typeface="Arial"/>
            </a:endParaRPr>
          </a:p>
        </p:txBody>
      </p:sp>
      <p:sp>
        <p:nvSpPr>
          <p:cNvPr id="1746" name="CustomShape 8"/>
          <p:cNvSpPr/>
          <p:nvPr/>
        </p:nvSpPr>
        <p:spPr>
          <a:xfrm>
            <a:off x="2158560" y="2766600"/>
            <a:ext cx="1553040" cy="440280"/>
          </a:xfrm>
          <a:prstGeom prst="rect">
            <a:avLst/>
          </a:prstGeom>
          <a:noFill/>
          <a:ln>
            <a:noFill/>
          </a:ln>
        </p:spPr>
        <p:style>
          <a:lnRef idx="0"/>
          <a:fillRef idx="0"/>
          <a:effectRef idx="0"/>
          <a:fontRef idx="minor"/>
        </p:style>
        <p:txBody>
          <a:bodyPr wrap="none" lIns="90000" rIns="90000" tIns="45000" bIns="45000"/>
          <a:p>
            <a:pPr>
              <a:lnSpc>
                <a:spcPct val="100000"/>
              </a:lnSpc>
            </a:pPr>
            <a:r>
              <a:rPr lang="en-US" sz="1100" spc="-1" strike="noStrike">
                <a:solidFill>
                  <a:srgbClr val="000000"/>
                </a:solidFill>
                <a:uFill>
                  <a:solidFill>
                    <a:srgbClr val="ffffff"/>
                  </a:solidFill>
                </a:uFill>
                <a:latin typeface="Calibri"/>
              </a:rPr>
              <a:t> </a:t>
            </a:r>
            <a:r>
              <a:rPr lang="en-US" sz="1200" spc="-1" strike="noStrike">
                <a:solidFill>
                  <a:srgbClr val="000000"/>
                </a:solidFill>
                <a:uFill>
                  <a:solidFill>
                    <a:srgbClr val="ffffff"/>
                  </a:solidFill>
                </a:uFill>
                <a:latin typeface="Calibri"/>
              </a:rPr>
              <a:t>× 4 (</a:t>
            </a:r>
            <a:r>
              <a:rPr lang="en-US" sz="1100" spc="-1" strike="noStrike">
                <a:solidFill>
                  <a:srgbClr val="000000"/>
                </a:solidFill>
                <a:uFill>
                  <a:solidFill>
                    <a:srgbClr val="ffffff"/>
                  </a:solidFill>
                </a:uFill>
                <a:latin typeface="Calibri"/>
              </a:rPr>
              <a:t>stereo angles</a:t>
            </a:r>
            <a:endParaRPr lang="en-US" sz="1800" spc="-1" strike="noStrike">
              <a:solidFill>
                <a:srgbClr val="000000"/>
              </a:solidFill>
              <a:uFill>
                <a:solidFill>
                  <a:srgbClr val="ffffff"/>
                </a:solidFill>
              </a:uFill>
              <a:latin typeface="Arial"/>
            </a:endParaRPr>
          </a:p>
          <a:p>
            <a:pPr algn="ctr">
              <a:lnSpc>
                <a:spcPct val="100000"/>
              </a:lnSpc>
            </a:pPr>
            <a:r>
              <a:rPr lang="en-US" sz="1100" spc="-1" strike="noStrike">
                <a:solidFill>
                  <a:srgbClr val="000000"/>
                </a:solidFill>
                <a:uFill>
                  <a:solidFill>
                    <a:srgbClr val="ffffff"/>
                  </a:solidFill>
                </a:uFill>
                <a:latin typeface="Calibri"/>
              </a:rPr>
              <a:t>0°, +5°, -5°, 0°)</a:t>
            </a:r>
            <a:endParaRPr lang="en-US" sz="1800" spc="-1" strike="noStrike">
              <a:solidFill>
                <a:srgbClr val="000000"/>
              </a:solidFill>
              <a:uFill>
                <a:solidFill>
                  <a:srgbClr val="ffffff"/>
                </a:solidFill>
              </a:uFill>
              <a:latin typeface="Arial"/>
            </a:endParaRPr>
          </a:p>
        </p:txBody>
      </p:sp>
      <p:sp>
        <p:nvSpPr>
          <p:cNvPr id="1747" name="CustomShape 9"/>
          <p:cNvSpPr/>
          <p:nvPr/>
        </p:nvSpPr>
        <p:spPr>
          <a:xfrm>
            <a:off x="1083240" y="3216600"/>
            <a:ext cx="1931760" cy="6994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000" spc="-1" strike="noStrike">
                <a:solidFill>
                  <a:srgbClr val="0070c0"/>
                </a:solidFill>
                <a:uFill>
                  <a:solidFill>
                    <a:srgbClr val="ffffff"/>
                  </a:solidFill>
                </a:uFill>
                <a:latin typeface="Calibri"/>
              </a:rPr>
              <a:t>Tracking Station</a:t>
            </a:r>
            <a:endParaRPr lang="en-US" sz="1800" spc="-1" strike="noStrike">
              <a:solidFill>
                <a:srgbClr val="000000"/>
              </a:solidFill>
              <a:uFill>
                <a:solidFill>
                  <a:srgbClr val="ffffff"/>
                </a:solidFill>
              </a:uFill>
              <a:latin typeface="Arial"/>
            </a:endParaRPr>
          </a:p>
        </p:txBody>
      </p:sp>
      <p:sp>
        <p:nvSpPr>
          <p:cNvPr id="1748" name="CustomShape 10"/>
          <p:cNvSpPr/>
          <p:nvPr/>
        </p:nvSpPr>
        <p:spPr>
          <a:xfrm>
            <a:off x="2150280" y="3563640"/>
            <a:ext cx="56412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Times New Roman"/>
              </a:rPr>
              <a:t> </a:t>
            </a:r>
            <a:r>
              <a:rPr lang="en-US" sz="1600" spc="-1" strike="noStrike">
                <a:solidFill>
                  <a:srgbClr val="000000"/>
                </a:solidFill>
                <a:uFill>
                  <a:solidFill>
                    <a:srgbClr val="ffffff"/>
                  </a:solidFill>
                </a:uFill>
                <a:latin typeface="Times New Roman"/>
              </a:rPr>
              <a:t>× 3</a:t>
            </a:r>
            <a:endParaRPr lang="en-US" sz="1800" spc="-1" strike="noStrike">
              <a:solidFill>
                <a:srgbClr val="000000"/>
              </a:solidFill>
              <a:uFill>
                <a:solidFill>
                  <a:srgbClr val="ffffff"/>
                </a:solidFill>
              </a:uFill>
              <a:latin typeface="Arial"/>
            </a:endParaRPr>
          </a:p>
        </p:txBody>
      </p:sp>
      <p:sp>
        <p:nvSpPr>
          <p:cNvPr id="1749" name="CustomShape 11"/>
          <p:cNvSpPr/>
          <p:nvPr/>
        </p:nvSpPr>
        <p:spPr>
          <a:xfrm>
            <a:off x="290520" y="3883320"/>
            <a:ext cx="3427560" cy="8211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70c0"/>
                </a:solidFill>
                <a:uFill>
                  <a:solidFill>
                    <a:srgbClr val="ffffff"/>
                  </a:solidFill>
                </a:uFill>
                <a:latin typeface="Calibri"/>
              </a:rPr>
              <a:t>Scintillating Fibre Tracker</a:t>
            </a:r>
            <a:endParaRPr lang="en-US" sz="1800" spc="-1" strike="noStrike">
              <a:solidFill>
                <a:srgbClr val="000000"/>
              </a:solidFill>
              <a:uFill>
                <a:solidFill>
                  <a:srgbClr val="ffffff"/>
                </a:solidFill>
              </a:uFill>
              <a:latin typeface="Arial"/>
            </a:endParaRPr>
          </a:p>
        </p:txBody>
      </p:sp>
      <p:sp>
        <p:nvSpPr>
          <p:cNvPr id="1750" name="CustomShape 12"/>
          <p:cNvSpPr/>
          <p:nvPr/>
        </p:nvSpPr>
        <p:spPr>
          <a:xfrm>
            <a:off x="4420080" y="2692080"/>
            <a:ext cx="1289160" cy="250200"/>
          </a:xfrm>
          <a:prstGeom prst="rect">
            <a:avLst/>
          </a:prstGeom>
          <a:noFill/>
          <a:ln>
            <a:noFill/>
          </a:ln>
        </p:spPr>
        <p:style>
          <a:lnRef idx="0"/>
          <a:fillRef idx="0"/>
          <a:effectRef idx="0"/>
          <a:fontRef idx="minor"/>
        </p:style>
        <p:txBody>
          <a:bodyPr lIns="90000" rIns="90000" tIns="45000" bIns="45000"/>
          <a:p>
            <a:pPr>
              <a:lnSpc>
                <a:spcPct val="100000"/>
              </a:lnSpc>
            </a:pPr>
            <a:r>
              <a:rPr lang="en-US" sz="1050" spc="-1" strike="noStrike">
                <a:solidFill>
                  <a:srgbClr val="000000"/>
                </a:solidFill>
                <a:uFill>
                  <a:solidFill>
                    <a:srgbClr val="ffffff"/>
                  </a:solidFill>
                </a:uFill>
                <a:latin typeface="Times New Roman"/>
              </a:rPr>
              <a:t>1× SciFi Module</a:t>
            </a:r>
            <a:endParaRPr lang="en-US" sz="1800" spc="-1" strike="noStrike">
              <a:solidFill>
                <a:srgbClr val="000000"/>
              </a:solidFill>
              <a:uFill>
                <a:solidFill>
                  <a:srgbClr val="ffffff"/>
                </a:solidFill>
              </a:uFill>
              <a:latin typeface="Arial"/>
            </a:endParaRPr>
          </a:p>
        </p:txBody>
      </p:sp>
      <p:sp>
        <p:nvSpPr>
          <p:cNvPr id="1751" name="CustomShape 13"/>
          <p:cNvSpPr/>
          <p:nvPr/>
        </p:nvSpPr>
        <p:spPr>
          <a:xfrm>
            <a:off x="395640" y="5058000"/>
            <a:ext cx="6576840" cy="1549800"/>
          </a:xfrm>
          <a:prstGeom prst="rect">
            <a:avLst/>
          </a:prstGeom>
          <a:noFill/>
          <a:ln>
            <a:noFill/>
          </a:ln>
        </p:spPr>
        <p:style>
          <a:lnRef idx="0"/>
          <a:fillRef idx="0"/>
          <a:effectRef idx="0"/>
          <a:fontRef idx="minor"/>
        </p:style>
        <p:txBody>
          <a:bodyPr lIns="90000" rIns="90000" tIns="45000" bIns="45000"/>
          <a:p>
            <a:pPr marL="285840" indent="-285480">
              <a:lnSpc>
                <a:spcPct val="100000"/>
              </a:lnSpc>
              <a:buClr>
                <a:srgbClr val="000000"/>
              </a:buClr>
              <a:buFont typeface="StarSymbol"/>
              <a:buChar char="-"/>
            </a:pPr>
            <a:r>
              <a:rPr lang="en-US" sz="1600" spc="-1" strike="noStrike">
                <a:solidFill>
                  <a:srgbClr val="000000"/>
                </a:solidFill>
                <a:uFill>
                  <a:solidFill>
                    <a:srgbClr val="ffffff"/>
                  </a:solidFill>
                </a:uFill>
                <a:latin typeface="Calibri"/>
              </a:rPr>
              <a:t>1152 mats, 144 modules</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b="1" lang="en-US" sz="1600" spc="-1" strike="noStrike">
                <a:solidFill>
                  <a:srgbClr val="000000"/>
                </a:solidFill>
                <a:uFill>
                  <a:solidFill>
                    <a:srgbClr val="ffffff"/>
                  </a:solidFill>
                </a:uFill>
                <a:latin typeface="Calibri"/>
              </a:rPr>
              <a:t>360 m</a:t>
            </a:r>
            <a:r>
              <a:rPr b="1" lang="en-US" sz="1600" spc="-1" strike="noStrike" baseline="30000">
                <a:solidFill>
                  <a:srgbClr val="000000"/>
                </a:solidFill>
                <a:uFill>
                  <a:solidFill>
                    <a:srgbClr val="ffffff"/>
                  </a:solidFill>
                </a:uFill>
                <a:latin typeface="Calibri"/>
              </a:rPr>
              <a:t>2</a:t>
            </a:r>
            <a:r>
              <a:rPr b="1" lang="en-US" sz="1600" spc="-1" strike="noStrike">
                <a:solidFill>
                  <a:srgbClr val="000000"/>
                </a:solidFill>
                <a:uFill>
                  <a:solidFill>
                    <a:srgbClr val="ffffff"/>
                  </a:solidFill>
                </a:uFill>
                <a:latin typeface="Calibri"/>
              </a:rPr>
              <a:t> </a:t>
            </a:r>
            <a:r>
              <a:rPr lang="en-US" sz="1600" spc="-1" strike="noStrike">
                <a:solidFill>
                  <a:srgbClr val="000000"/>
                </a:solidFill>
                <a:uFill>
                  <a:solidFill>
                    <a:srgbClr val="ffffff"/>
                  </a:solidFill>
                </a:uFill>
                <a:latin typeface="Calibri"/>
              </a:rPr>
              <a:t>total area</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en-US" sz="1600" spc="-1" strike="noStrike">
                <a:solidFill>
                  <a:srgbClr val="000000"/>
                </a:solidFill>
                <a:uFill>
                  <a:solidFill>
                    <a:srgbClr val="ffffff"/>
                  </a:solidFill>
                </a:uFill>
                <a:latin typeface="Calibri"/>
              </a:rPr>
              <a:t>almost </a:t>
            </a:r>
            <a:r>
              <a:rPr b="1" lang="en-US" sz="1600" spc="-1" strike="noStrike">
                <a:solidFill>
                  <a:srgbClr val="000000"/>
                </a:solidFill>
                <a:uFill>
                  <a:solidFill>
                    <a:srgbClr val="ffffff"/>
                  </a:solidFill>
                </a:uFill>
                <a:latin typeface="Calibri"/>
              </a:rPr>
              <a:t>11,000 km </a:t>
            </a:r>
            <a:r>
              <a:rPr lang="en-US" sz="1600" spc="-1" strike="noStrike">
                <a:solidFill>
                  <a:srgbClr val="000000"/>
                </a:solidFill>
                <a:uFill>
                  <a:solidFill>
                    <a:srgbClr val="ffffff"/>
                  </a:solidFill>
                </a:uFill>
                <a:latin typeface="Calibri"/>
              </a:rPr>
              <a:t>of fibre</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b="1" lang="en-US" sz="1600" spc="-1" strike="noStrike">
                <a:solidFill>
                  <a:srgbClr val="000000"/>
                </a:solidFill>
                <a:uFill>
                  <a:solidFill>
                    <a:srgbClr val="ffffff"/>
                  </a:solidFill>
                </a:uFill>
                <a:latin typeface="Calibri"/>
              </a:rPr>
              <a:t>~590’000 </a:t>
            </a:r>
            <a:r>
              <a:rPr lang="en-US" sz="1600" spc="-1" strike="noStrike">
                <a:solidFill>
                  <a:srgbClr val="000000"/>
                </a:solidFill>
                <a:uFill>
                  <a:solidFill>
                    <a:srgbClr val="ffffff"/>
                  </a:solidFill>
                </a:uFill>
                <a:latin typeface="Calibri"/>
              </a:rPr>
              <a:t>SiPM channels, operation of SiPM at -40°C (radiation damage)</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
        <p:nvSpPr>
          <p:cNvPr id="1752" name="CustomShape 14"/>
          <p:cNvSpPr/>
          <p:nvPr/>
        </p:nvSpPr>
        <p:spPr>
          <a:xfrm>
            <a:off x="2049120" y="3069000"/>
            <a:ext cx="165240" cy="198720"/>
          </a:xfrm>
          <a:prstGeom prst="down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1753" name="CustomShape 15"/>
          <p:cNvSpPr/>
          <p:nvPr/>
        </p:nvSpPr>
        <p:spPr>
          <a:xfrm>
            <a:off x="2049120" y="3636000"/>
            <a:ext cx="165240" cy="198720"/>
          </a:xfrm>
          <a:prstGeom prst="down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1754" name="CustomShape 16"/>
          <p:cNvSpPr/>
          <p:nvPr/>
        </p:nvSpPr>
        <p:spPr>
          <a:xfrm flipH="1">
            <a:off x="5083560" y="3125880"/>
            <a:ext cx="360" cy="2226600"/>
          </a:xfrm>
          <a:custGeom>
            <a:avLst/>
            <a:gdLst/>
            <a:ahLst/>
            <a:rect l="l" t="t" r="r" b="b"/>
            <a:pathLst>
              <a:path w="21600" h="21600">
                <a:moveTo>
                  <a:pt x="0" y="0"/>
                </a:moveTo>
                <a:lnTo>
                  <a:pt x="21600" y="21600"/>
                </a:lnTo>
              </a:path>
            </a:pathLst>
          </a:custGeom>
          <a:noFill/>
          <a:ln w="28440">
            <a:solidFill>
              <a:srgbClr val="ff0000"/>
            </a:solidFill>
            <a:round/>
            <a:headEnd len="med" type="triangle" w="med"/>
            <a:tailEnd len="med" type="triangle" w="med"/>
          </a:ln>
        </p:spPr>
        <p:style>
          <a:lnRef idx="1">
            <a:schemeClr val="accent1"/>
          </a:lnRef>
          <a:fillRef idx="0">
            <a:schemeClr val="accent1"/>
          </a:fillRef>
          <a:effectRef idx="0">
            <a:schemeClr val="accent1"/>
          </a:effectRef>
          <a:fontRef idx="minor"/>
        </p:style>
      </p:sp>
      <p:sp>
        <p:nvSpPr>
          <p:cNvPr id="1755" name="CustomShape 17"/>
          <p:cNvSpPr/>
          <p:nvPr/>
        </p:nvSpPr>
        <p:spPr>
          <a:xfrm>
            <a:off x="4751280" y="4059720"/>
            <a:ext cx="411120" cy="27288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ff0000"/>
                </a:solidFill>
                <a:uFill>
                  <a:solidFill>
                    <a:srgbClr val="ffffff"/>
                  </a:solidFill>
                </a:uFill>
                <a:latin typeface="Times New Roman"/>
              </a:rPr>
              <a:t>5m</a:t>
            </a:r>
            <a:endParaRPr lang="en-US" sz="1800" spc="-1" strike="noStrike">
              <a:solidFill>
                <a:srgbClr val="000000"/>
              </a:solidFill>
              <a:uFill>
                <a:solidFill>
                  <a:srgbClr val="ffffff"/>
                </a:solidFill>
              </a:uFill>
              <a:latin typeface="Arial"/>
            </a:endParaRPr>
          </a:p>
        </p:txBody>
      </p:sp>
      <p:sp>
        <p:nvSpPr>
          <p:cNvPr id="1756" name="CustomShape 18"/>
          <p:cNvSpPr/>
          <p:nvPr/>
        </p:nvSpPr>
        <p:spPr>
          <a:xfrm>
            <a:off x="5248440" y="5539320"/>
            <a:ext cx="3402720" cy="360"/>
          </a:xfrm>
          <a:custGeom>
            <a:avLst/>
            <a:gdLst/>
            <a:ahLst/>
            <a:rect l="l" t="t" r="r" b="b"/>
            <a:pathLst>
              <a:path w="21600" h="21600">
                <a:moveTo>
                  <a:pt x="0" y="0"/>
                </a:moveTo>
                <a:lnTo>
                  <a:pt x="21600" y="21600"/>
                </a:lnTo>
              </a:path>
            </a:pathLst>
          </a:custGeom>
          <a:noFill/>
          <a:ln w="28440">
            <a:solidFill>
              <a:srgbClr val="ff0000"/>
            </a:solidFill>
            <a:round/>
            <a:headEnd len="med" type="triangle" w="med"/>
            <a:tailEnd len="med" type="triangle" w="med"/>
          </a:ln>
        </p:spPr>
        <p:style>
          <a:lnRef idx="1">
            <a:schemeClr val="accent1"/>
          </a:lnRef>
          <a:fillRef idx="0">
            <a:schemeClr val="accent1"/>
          </a:fillRef>
          <a:effectRef idx="0">
            <a:schemeClr val="accent1"/>
          </a:effectRef>
          <a:fontRef idx="minor"/>
        </p:style>
      </p:sp>
      <p:sp>
        <p:nvSpPr>
          <p:cNvPr id="1757" name="CustomShape 19"/>
          <p:cNvSpPr/>
          <p:nvPr/>
        </p:nvSpPr>
        <p:spPr>
          <a:xfrm>
            <a:off x="6781680" y="5600160"/>
            <a:ext cx="496080" cy="272880"/>
          </a:xfrm>
          <a:prstGeom prst="rect">
            <a:avLst/>
          </a:prstGeom>
          <a:noFill/>
          <a:ln>
            <a:noFill/>
          </a:ln>
        </p:spPr>
        <p:style>
          <a:lnRef idx="0"/>
          <a:fillRef idx="0"/>
          <a:effectRef idx="0"/>
          <a:fontRef idx="minor"/>
        </p:style>
        <p:txBody>
          <a:bodyPr lIns="90000" rIns="90000" tIns="45000" bIns="45000"/>
          <a:p>
            <a:pPr>
              <a:lnSpc>
                <a:spcPct val="100000"/>
              </a:lnSpc>
            </a:pPr>
            <a:r>
              <a:rPr lang="en-US" sz="1200" spc="-1" strike="noStrike">
                <a:solidFill>
                  <a:srgbClr val="ff0000"/>
                </a:solidFill>
                <a:uFill>
                  <a:solidFill>
                    <a:srgbClr val="ffffff"/>
                  </a:solidFill>
                </a:uFill>
                <a:latin typeface="Times New Roman"/>
              </a:rPr>
              <a:t>6m</a:t>
            </a:r>
            <a:endParaRPr lang="en-US" sz="1800" spc="-1" strike="noStrike">
              <a:solidFill>
                <a:srgbClr val="000000"/>
              </a:solidFill>
              <a:uFill>
                <a:solidFill>
                  <a:srgbClr val="ffffff"/>
                </a:solidFill>
              </a:uFill>
              <a:latin typeface="Arial"/>
            </a:endParaRPr>
          </a:p>
        </p:txBody>
      </p:sp>
      <p:sp>
        <p:nvSpPr>
          <p:cNvPr id="1758" name="Line 20"/>
          <p:cNvSpPr/>
          <p:nvPr/>
        </p:nvSpPr>
        <p:spPr>
          <a:xfrm>
            <a:off x="6849720" y="4251960"/>
            <a:ext cx="241560" cy="0"/>
          </a:xfrm>
          <a:prstGeom prst="line">
            <a:avLst/>
          </a:prstGeom>
          <a:ln w="28440">
            <a:solidFill>
              <a:srgbClr val="4a7ebb"/>
            </a:solidFill>
            <a:round/>
          </a:ln>
        </p:spPr>
        <p:style>
          <a:lnRef idx="1">
            <a:schemeClr val="accent1"/>
          </a:lnRef>
          <a:fillRef idx="0">
            <a:schemeClr val="accent1"/>
          </a:fillRef>
          <a:effectRef idx="0">
            <a:schemeClr val="accent1"/>
          </a:effectRef>
          <a:fontRef idx="minor"/>
        </p:style>
      </p:sp>
      <p:sp>
        <p:nvSpPr>
          <p:cNvPr id="1759" name="Line 21"/>
          <p:cNvSpPr/>
          <p:nvPr/>
        </p:nvSpPr>
        <p:spPr>
          <a:xfrm>
            <a:off x="6967440" y="4118760"/>
            <a:ext cx="360" cy="272160"/>
          </a:xfrm>
          <a:prstGeom prst="line">
            <a:avLst/>
          </a:prstGeom>
          <a:ln w="28440">
            <a:solidFill>
              <a:srgbClr val="4a7ebb"/>
            </a:solidFill>
            <a:round/>
          </a:ln>
        </p:spPr>
        <p:style>
          <a:lnRef idx="1">
            <a:schemeClr val="accent1"/>
          </a:lnRef>
          <a:fillRef idx="0">
            <a:schemeClr val="accent1"/>
          </a:fillRef>
          <a:effectRef idx="0">
            <a:schemeClr val="accent1"/>
          </a:effectRef>
          <a:fontRef idx="minor"/>
        </p:style>
      </p:sp>
      <p:sp>
        <p:nvSpPr>
          <p:cNvPr id="1760" name="CustomShape 22"/>
          <p:cNvSpPr/>
          <p:nvPr/>
        </p:nvSpPr>
        <p:spPr>
          <a:xfrm>
            <a:off x="7278120" y="4299480"/>
            <a:ext cx="666000" cy="410040"/>
          </a:xfrm>
          <a:prstGeom prst="rect">
            <a:avLst/>
          </a:prstGeom>
          <a:noFill/>
          <a:ln>
            <a:noFill/>
          </a:ln>
        </p:spPr>
        <p:style>
          <a:lnRef idx="0"/>
          <a:fillRef idx="0"/>
          <a:effectRef idx="0"/>
          <a:fontRef idx="minor"/>
        </p:style>
        <p:txBody>
          <a:bodyPr lIns="90000" rIns="90000" tIns="45000" bIns="45000"/>
          <a:p>
            <a:pPr>
              <a:lnSpc>
                <a:spcPct val="100000"/>
              </a:lnSpc>
            </a:pPr>
            <a:r>
              <a:rPr lang="en-US" sz="1050" spc="-1" strike="noStrike">
                <a:solidFill>
                  <a:srgbClr val="ffffff"/>
                </a:solidFill>
                <a:uFill>
                  <a:solidFill>
                    <a:srgbClr val="ffffff"/>
                  </a:solidFill>
                </a:uFill>
                <a:latin typeface="Times New Roman"/>
              </a:rPr>
              <a:t>Beam pipe</a:t>
            </a:r>
            <a:endParaRPr lang="en-US" sz="1800" spc="-1" strike="noStrike">
              <a:solidFill>
                <a:srgbClr val="000000"/>
              </a:solidFill>
              <a:uFill>
                <a:solidFill>
                  <a:srgbClr val="ffffff"/>
                </a:solidFill>
              </a:uFill>
              <a:latin typeface="Arial"/>
            </a:endParaRPr>
          </a:p>
        </p:txBody>
      </p:sp>
      <p:sp>
        <p:nvSpPr>
          <p:cNvPr id="1761" name="CustomShape 23"/>
          <p:cNvSpPr/>
          <p:nvPr/>
        </p:nvSpPr>
        <p:spPr>
          <a:xfrm flipH="1" flipV="1">
            <a:off x="7029360" y="4316040"/>
            <a:ext cx="206280" cy="73800"/>
          </a:xfrm>
          <a:custGeom>
            <a:avLst/>
            <a:gdLst/>
            <a:ahLst/>
            <a:rect l="l" t="t" r="r" b="b"/>
            <a:pathLst>
              <a:path w="21600" h="21600">
                <a:moveTo>
                  <a:pt x="0" y="0"/>
                </a:moveTo>
                <a:lnTo>
                  <a:pt x="21600" y="21600"/>
                </a:lnTo>
              </a:path>
            </a:pathLst>
          </a:custGeom>
          <a:noFill/>
          <a:ln w="28440">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762" name="CustomShape 24"/>
          <p:cNvSpPr/>
          <p:nvPr/>
        </p:nvSpPr>
        <p:spPr>
          <a:xfrm>
            <a:off x="-85680" y="817560"/>
            <a:ext cx="4149720" cy="516960"/>
          </a:xfrm>
          <a:prstGeom prst="rect">
            <a:avLst/>
          </a:prstGeom>
          <a:noFill/>
          <a:ln>
            <a:noFill/>
          </a:ln>
        </p:spPr>
        <p:style>
          <a:lnRef idx="0"/>
          <a:fillRef idx="0"/>
          <a:effectRef idx="0"/>
          <a:fontRef idx="minor"/>
        </p:style>
        <p:txBody>
          <a:bodyPr wrap="none" lIns="90000" rIns="90000" tIns="45000" bIns="45000"/>
          <a:p>
            <a:pPr>
              <a:lnSpc>
                <a:spcPct val="100000"/>
              </a:lnSpc>
            </a:pPr>
            <a:r>
              <a:rPr lang="en-US" sz="2800" spc="-1" strike="noStrike">
                <a:solidFill>
                  <a:srgbClr val="0070c0"/>
                </a:solidFill>
                <a:uFill>
                  <a:solidFill>
                    <a:srgbClr val="ffffff"/>
                  </a:solidFill>
                </a:uFill>
                <a:latin typeface="Calibri"/>
              </a:rPr>
              <a:t>LHCb SciFi in numbers</a:t>
            </a:r>
            <a:endParaRPr lang="en-US" sz="1800" spc="-1" strike="noStrike">
              <a:solidFill>
                <a:srgbClr val="000000"/>
              </a:solidFill>
              <a:uFill>
                <a:solidFill>
                  <a:srgbClr val="ffffff"/>
                </a:solidFill>
              </a:uFill>
              <a:latin typeface="Arial"/>
            </a:endParaRPr>
          </a:p>
        </p:txBody>
      </p:sp>
      <p:sp>
        <p:nvSpPr>
          <p:cNvPr id="1763" name="CustomShape 25"/>
          <p:cNvSpPr/>
          <p:nvPr/>
        </p:nvSpPr>
        <p:spPr>
          <a:xfrm>
            <a:off x="1349640" y="1412640"/>
            <a:ext cx="1493640" cy="333720"/>
          </a:xfrm>
          <a:prstGeom prst="rect">
            <a:avLst/>
          </a:prstGeom>
          <a:noFill/>
          <a:ln>
            <a:noFill/>
          </a:ln>
        </p:spPr>
        <p:style>
          <a:lnRef idx="0"/>
          <a:fillRef idx="0"/>
          <a:effectRef idx="0"/>
          <a:fontRef idx="minor"/>
        </p:style>
        <p:txBody>
          <a:bodyPr lIns="90000" rIns="90000" tIns="45000" bIns="45000"/>
          <a:p>
            <a:pPr algn="ctr">
              <a:lnSpc>
                <a:spcPct val="100000"/>
              </a:lnSpc>
            </a:pPr>
            <a:r>
              <a:rPr lang="en-US" sz="1600" spc="-1" strike="noStrike">
                <a:solidFill>
                  <a:srgbClr val="0070c0"/>
                </a:solidFill>
                <a:uFill>
                  <a:solidFill>
                    <a:srgbClr val="ffffff"/>
                  </a:solidFill>
                </a:uFill>
                <a:latin typeface="Calibri"/>
              </a:rPr>
              <a:t>Fibre mat</a:t>
            </a:r>
            <a:endParaRPr lang="en-US" sz="1800" spc="-1" strike="noStrike">
              <a:solidFill>
                <a:srgbClr val="000000"/>
              </a:solidFill>
              <a:uFill>
                <a:solidFill>
                  <a:srgbClr val="ffffff"/>
                </a:solidFill>
              </a:uFill>
              <a:latin typeface="Arial"/>
            </a:endParaRPr>
          </a:p>
        </p:txBody>
      </p:sp>
      <p:sp>
        <p:nvSpPr>
          <p:cNvPr id="1764" name="CustomShape 26"/>
          <p:cNvSpPr/>
          <p:nvPr/>
        </p:nvSpPr>
        <p:spPr>
          <a:xfrm>
            <a:off x="2036160" y="1717560"/>
            <a:ext cx="165240" cy="198720"/>
          </a:xfrm>
          <a:prstGeom prst="down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1765" name="CustomShape 27"/>
          <p:cNvSpPr/>
          <p:nvPr/>
        </p:nvSpPr>
        <p:spPr>
          <a:xfrm>
            <a:off x="2217600" y="1628640"/>
            <a:ext cx="557280" cy="333720"/>
          </a:xfrm>
          <a:prstGeom prst="rect">
            <a:avLst/>
          </a:prstGeom>
          <a:noFill/>
          <a:ln>
            <a:noFill/>
          </a:ln>
        </p:spPr>
        <p:style>
          <a:lnRef idx="0"/>
          <a:fillRef idx="0"/>
          <a:effectRef idx="0"/>
          <a:fontRef idx="minor"/>
        </p:style>
        <p:txBody>
          <a:bodyPr lIns="90000" rIns="90000" tIns="45000" bIns="45000"/>
          <a:p>
            <a:pPr>
              <a:lnSpc>
                <a:spcPct val="100000"/>
              </a:lnSpc>
            </a:pPr>
            <a:r>
              <a:rPr lang="en-US" sz="1600" spc="-1" strike="noStrike">
                <a:solidFill>
                  <a:srgbClr val="000000"/>
                </a:solidFill>
                <a:uFill>
                  <a:solidFill>
                    <a:srgbClr val="ffffff"/>
                  </a:solidFill>
                </a:uFill>
                <a:latin typeface="Times New Roman"/>
              </a:rPr>
              <a:t> </a:t>
            </a:r>
            <a:r>
              <a:rPr lang="en-US" sz="1600" spc="-1" strike="noStrike">
                <a:solidFill>
                  <a:srgbClr val="000000"/>
                </a:solidFill>
                <a:uFill>
                  <a:solidFill>
                    <a:srgbClr val="ffffff"/>
                  </a:solidFill>
                </a:uFill>
                <a:latin typeface="Times New Roman"/>
              </a:rPr>
              <a:t>× 8</a:t>
            </a:r>
            <a:endParaRPr lang="en-US" sz="1800" spc="-1" strike="noStrike">
              <a:solidFill>
                <a:srgbClr val="000000"/>
              </a:solidFill>
              <a:uFill>
                <a:solidFill>
                  <a:srgbClr val="ffffff"/>
                </a:solidFill>
              </a:uFill>
              <a:latin typeface="Arial"/>
            </a:endParaRPr>
          </a:p>
        </p:txBody>
      </p:sp>
      <p:sp>
        <p:nvSpPr>
          <p:cNvPr id="1766" name="CustomShape 28"/>
          <p:cNvSpPr/>
          <p:nvPr/>
        </p:nvSpPr>
        <p:spPr>
          <a:xfrm>
            <a:off x="5519160" y="3160440"/>
            <a:ext cx="64440" cy="1086840"/>
          </a:xfrm>
          <a:prstGeom prst="rect">
            <a:avLst/>
          </a:prstGeom>
          <a:noFill/>
          <a:ln w="6480">
            <a:solidFill>
              <a:srgbClr val="ffff00"/>
            </a:solidFill>
            <a:round/>
          </a:ln>
        </p:spPr>
        <p:style>
          <a:lnRef idx="2">
            <a:schemeClr val="accent1">
              <a:shade val="50000"/>
            </a:schemeClr>
          </a:lnRef>
          <a:fillRef idx="1">
            <a:schemeClr val="accent1"/>
          </a:fillRef>
          <a:effectRef idx="0">
            <a:schemeClr val="accent1"/>
          </a:effectRef>
          <a:fontRef idx="minor"/>
        </p:style>
      </p:sp>
      <p:sp>
        <p:nvSpPr>
          <p:cNvPr id="1767" name="CustomShape 29"/>
          <p:cNvSpPr/>
          <p:nvPr/>
        </p:nvSpPr>
        <p:spPr>
          <a:xfrm>
            <a:off x="5583600" y="3160080"/>
            <a:ext cx="64440" cy="1086840"/>
          </a:xfrm>
          <a:prstGeom prst="rect">
            <a:avLst/>
          </a:prstGeom>
          <a:noFill/>
          <a:ln w="6480">
            <a:solidFill>
              <a:srgbClr val="ffff00"/>
            </a:solidFill>
            <a:round/>
          </a:ln>
        </p:spPr>
        <p:style>
          <a:lnRef idx="2">
            <a:schemeClr val="accent1">
              <a:shade val="50000"/>
            </a:schemeClr>
          </a:lnRef>
          <a:fillRef idx="1">
            <a:schemeClr val="accent1"/>
          </a:fillRef>
          <a:effectRef idx="0">
            <a:schemeClr val="accent1"/>
          </a:effectRef>
          <a:fontRef idx="minor"/>
        </p:style>
      </p:sp>
      <p:sp>
        <p:nvSpPr>
          <p:cNvPr id="1768" name="CustomShape 30"/>
          <p:cNvSpPr/>
          <p:nvPr/>
        </p:nvSpPr>
        <p:spPr>
          <a:xfrm>
            <a:off x="5647680" y="3160080"/>
            <a:ext cx="64440" cy="1086840"/>
          </a:xfrm>
          <a:prstGeom prst="rect">
            <a:avLst/>
          </a:prstGeom>
          <a:noFill/>
          <a:ln w="6480">
            <a:solidFill>
              <a:srgbClr val="ffff00"/>
            </a:solidFill>
            <a:round/>
          </a:ln>
        </p:spPr>
        <p:style>
          <a:lnRef idx="2">
            <a:schemeClr val="accent1">
              <a:shade val="50000"/>
            </a:schemeClr>
          </a:lnRef>
          <a:fillRef idx="1">
            <a:schemeClr val="accent1"/>
          </a:fillRef>
          <a:effectRef idx="0">
            <a:schemeClr val="accent1"/>
          </a:effectRef>
          <a:fontRef idx="minor"/>
        </p:style>
      </p:sp>
      <p:sp>
        <p:nvSpPr>
          <p:cNvPr id="1769" name="CustomShape 31"/>
          <p:cNvSpPr/>
          <p:nvPr/>
        </p:nvSpPr>
        <p:spPr>
          <a:xfrm>
            <a:off x="5709600" y="3160440"/>
            <a:ext cx="64440" cy="1086840"/>
          </a:xfrm>
          <a:prstGeom prst="rect">
            <a:avLst/>
          </a:prstGeom>
          <a:noFill/>
          <a:ln w="6480">
            <a:solidFill>
              <a:srgbClr val="ffff00"/>
            </a:solidFill>
            <a:round/>
          </a:ln>
        </p:spPr>
        <p:style>
          <a:lnRef idx="2">
            <a:schemeClr val="accent1">
              <a:shade val="50000"/>
            </a:schemeClr>
          </a:lnRef>
          <a:fillRef idx="1">
            <a:schemeClr val="accent1"/>
          </a:fillRef>
          <a:effectRef idx="0">
            <a:schemeClr val="accent1"/>
          </a:effectRef>
          <a:fontRef idx="minor"/>
        </p:style>
      </p:sp>
      <p:sp>
        <p:nvSpPr>
          <p:cNvPr id="1770" name="CustomShape 32"/>
          <p:cNvSpPr/>
          <p:nvPr/>
        </p:nvSpPr>
        <p:spPr>
          <a:xfrm>
            <a:off x="5519880" y="4253760"/>
            <a:ext cx="64440" cy="1086840"/>
          </a:xfrm>
          <a:prstGeom prst="rect">
            <a:avLst/>
          </a:prstGeom>
          <a:noFill/>
          <a:ln w="6480">
            <a:solidFill>
              <a:srgbClr val="ffff00"/>
            </a:solidFill>
            <a:round/>
          </a:ln>
        </p:spPr>
        <p:style>
          <a:lnRef idx="2">
            <a:schemeClr val="accent1">
              <a:shade val="50000"/>
            </a:schemeClr>
          </a:lnRef>
          <a:fillRef idx="1">
            <a:schemeClr val="accent1"/>
          </a:fillRef>
          <a:effectRef idx="0">
            <a:schemeClr val="accent1"/>
          </a:effectRef>
          <a:fontRef idx="minor"/>
        </p:style>
      </p:sp>
      <p:sp>
        <p:nvSpPr>
          <p:cNvPr id="1771" name="CustomShape 33"/>
          <p:cNvSpPr/>
          <p:nvPr/>
        </p:nvSpPr>
        <p:spPr>
          <a:xfrm>
            <a:off x="5584680" y="4253400"/>
            <a:ext cx="64440" cy="1086840"/>
          </a:xfrm>
          <a:prstGeom prst="rect">
            <a:avLst/>
          </a:prstGeom>
          <a:noFill/>
          <a:ln w="6480">
            <a:solidFill>
              <a:srgbClr val="ffff00"/>
            </a:solidFill>
            <a:round/>
          </a:ln>
        </p:spPr>
        <p:style>
          <a:lnRef idx="2">
            <a:schemeClr val="accent1">
              <a:shade val="50000"/>
            </a:schemeClr>
          </a:lnRef>
          <a:fillRef idx="1">
            <a:schemeClr val="accent1"/>
          </a:fillRef>
          <a:effectRef idx="0">
            <a:schemeClr val="accent1"/>
          </a:effectRef>
          <a:fontRef idx="minor"/>
        </p:style>
      </p:sp>
      <p:sp>
        <p:nvSpPr>
          <p:cNvPr id="1772" name="CustomShape 34"/>
          <p:cNvSpPr/>
          <p:nvPr/>
        </p:nvSpPr>
        <p:spPr>
          <a:xfrm>
            <a:off x="5648760" y="4253400"/>
            <a:ext cx="64440" cy="1086840"/>
          </a:xfrm>
          <a:prstGeom prst="rect">
            <a:avLst/>
          </a:prstGeom>
          <a:noFill/>
          <a:ln w="6480">
            <a:solidFill>
              <a:srgbClr val="ffff00"/>
            </a:solidFill>
            <a:round/>
          </a:ln>
        </p:spPr>
        <p:style>
          <a:lnRef idx="2">
            <a:schemeClr val="accent1">
              <a:shade val="50000"/>
            </a:schemeClr>
          </a:lnRef>
          <a:fillRef idx="1">
            <a:schemeClr val="accent1"/>
          </a:fillRef>
          <a:effectRef idx="0">
            <a:schemeClr val="accent1"/>
          </a:effectRef>
          <a:fontRef idx="minor"/>
        </p:style>
      </p:sp>
      <p:sp>
        <p:nvSpPr>
          <p:cNvPr id="1773" name="CustomShape 35"/>
          <p:cNvSpPr/>
          <p:nvPr/>
        </p:nvSpPr>
        <p:spPr>
          <a:xfrm>
            <a:off x="5710680" y="4253760"/>
            <a:ext cx="64440" cy="1086840"/>
          </a:xfrm>
          <a:prstGeom prst="rect">
            <a:avLst/>
          </a:prstGeom>
          <a:noFill/>
          <a:ln w="6480">
            <a:solidFill>
              <a:srgbClr val="ffff00"/>
            </a:solidFill>
            <a:round/>
          </a:ln>
        </p:spPr>
        <p:style>
          <a:lnRef idx="2">
            <a:schemeClr val="accent1">
              <a:shade val="50000"/>
            </a:schemeClr>
          </a:lnRef>
          <a:fillRef idx="1">
            <a:schemeClr val="accent1"/>
          </a:fillRef>
          <a:effectRef idx="0">
            <a:schemeClr val="accent1"/>
          </a:effectRef>
          <a:fontRef idx="minor"/>
        </p:style>
      </p:sp>
      <p:sp>
        <p:nvSpPr>
          <p:cNvPr id="1774" name="Line 36"/>
          <p:cNvSpPr/>
          <p:nvPr/>
        </p:nvSpPr>
        <p:spPr>
          <a:xfrm>
            <a:off x="5254560" y="4249080"/>
            <a:ext cx="1460880" cy="0"/>
          </a:xfrm>
          <a:prstGeom prst="line">
            <a:avLst/>
          </a:prstGeom>
          <a:ln>
            <a:solidFill>
              <a:srgbClr val="ff0000"/>
            </a:solidFill>
            <a:round/>
          </a:ln>
        </p:spPr>
        <p:style>
          <a:lnRef idx="1">
            <a:schemeClr val="accent1"/>
          </a:lnRef>
          <a:fillRef idx="0">
            <a:schemeClr val="accent1"/>
          </a:fillRef>
          <a:effectRef idx="0">
            <a:schemeClr val="accent1"/>
          </a:effectRef>
          <a:fontRef idx="minor"/>
        </p:style>
      </p:sp>
      <p:sp>
        <p:nvSpPr>
          <p:cNvPr id="1775" name="CustomShape 37"/>
          <p:cNvSpPr/>
          <p:nvPr/>
        </p:nvSpPr>
        <p:spPr>
          <a:xfrm>
            <a:off x="5867280" y="4029480"/>
            <a:ext cx="642960" cy="27288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ff0000"/>
                </a:solidFill>
                <a:uFill>
                  <a:solidFill>
                    <a:srgbClr val="ffffff"/>
                  </a:solidFill>
                </a:uFill>
                <a:latin typeface="Calibri"/>
              </a:rPr>
              <a:t>mirror</a:t>
            </a:r>
            <a:endParaRPr lang="en-US" sz="1800" spc="-1" strike="noStrike">
              <a:solidFill>
                <a:srgbClr val="000000"/>
              </a:solidFill>
              <a:uFill>
                <a:solidFill>
                  <a:srgbClr val="ffffff"/>
                </a:solidFill>
              </a:uFill>
              <a:latin typeface="Arial"/>
            </a:endParaRPr>
          </a:p>
        </p:txBody>
      </p:sp>
      <p:sp>
        <p:nvSpPr>
          <p:cNvPr id="1776" name="CustomShape 38"/>
          <p:cNvSpPr/>
          <p:nvPr/>
        </p:nvSpPr>
        <p:spPr>
          <a:xfrm>
            <a:off x="5519880" y="5340600"/>
            <a:ext cx="252720" cy="103680"/>
          </a:xfrm>
          <a:prstGeom prst="rect">
            <a:avLst/>
          </a:prstGeom>
          <a:noFill/>
          <a:ln w="3240">
            <a:solidFill>
              <a:srgbClr val="ff0000"/>
            </a:solidFill>
            <a:round/>
          </a:ln>
        </p:spPr>
        <p:style>
          <a:lnRef idx="2">
            <a:schemeClr val="accent1">
              <a:shade val="50000"/>
            </a:schemeClr>
          </a:lnRef>
          <a:fillRef idx="1">
            <a:schemeClr val="accent1"/>
          </a:fillRef>
          <a:effectRef idx="0">
            <a:schemeClr val="accent1"/>
          </a:effectRef>
          <a:fontRef idx="minor"/>
        </p:style>
      </p:sp>
      <p:sp>
        <p:nvSpPr>
          <p:cNvPr id="1777" name="CustomShape 39"/>
          <p:cNvSpPr/>
          <p:nvPr/>
        </p:nvSpPr>
        <p:spPr>
          <a:xfrm>
            <a:off x="5446440" y="5297400"/>
            <a:ext cx="423360" cy="212040"/>
          </a:xfrm>
          <a:prstGeom prst="rect">
            <a:avLst/>
          </a:prstGeom>
          <a:noFill/>
          <a:ln>
            <a:noFill/>
          </a:ln>
        </p:spPr>
        <p:style>
          <a:lnRef idx="0"/>
          <a:fillRef idx="0"/>
          <a:effectRef idx="0"/>
          <a:fontRef idx="minor"/>
        </p:style>
        <p:txBody>
          <a:bodyPr wrap="none" lIns="90000" rIns="90000" tIns="45000" bIns="45000"/>
          <a:p>
            <a:pPr>
              <a:lnSpc>
                <a:spcPct val="100000"/>
              </a:lnSpc>
            </a:pPr>
            <a:r>
              <a:rPr lang="en-US" sz="800" spc="-1" strike="noStrike">
                <a:solidFill>
                  <a:srgbClr val="ff0000"/>
                </a:solidFill>
                <a:uFill>
                  <a:solidFill>
                    <a:srgbClr val="ffffff"/>
                  </a:solidFill>
                </a:uFill>
                <a:latin typeface="Calibri"/>
              </a:rPr>
              <a:t>SiPM</a:t>
            </a:r>
            <a:endParaRPr lang="en-US" sz="1800" spc="-1" strike="noStrike">
              <a:solidFill>
                <a:srgbClr val="000000"/>
              </a:solidFill>
              <a:uFill>
                <a:solidFill>
                  <a:srgbClr val="ffffff"/>
                </a:solidFill>
              </a:uFill>
              <a:latin typeface="Arial"/>
            </a:endParaRPr>
          </a:p>
        </p:txBody>
      </p:sp>
      <p:sp>
        <p:nvSpPr>
          <p:cNvPr id="1778" name="CustomShape 40"/>
          <p:cNvSpPr/>
          <p:nvPr/>
        </p:nvSpPr>
        <p:spPr>
          <a:xfrm>
            <a:off x="5512680" y="3038760"/>
            <a:ext cx="252720" cy="103680"/>
          </a:xfrm>
          <a:prstGeom prst="rect">
            <a:avLst/>
          </a:prstGeom>
          <a:noFill/>
          <a:ln w="3240">
            <a:solidFill>
              <a:srgbClr val="ff0000"/>
            </a:solidFill>
            <a:round/>
          </a:ln>
        </p:spPr>
        <p:style>
          <a:lnRef idx="2">
            <a:schemeClr val="accent1">
              <a:shade val="50000"/>
            </a:schemeClr>
          </a:lnRef>
          <a:fillRef idx="1">
            <a:schemeClr val="accent1"/>
          </a:fillRef>
          <a:effectRef idx="0">
            <a:schemeClr val="accent1"/>
          </a:effectRef>
          <a:fontRef idx="minor"/>
        </p:style>
      </p:sp>
      <p:sp>
        <p:nvSpPr>
          <p:cNvPr id="1779" name="CustomShape 41"/>
          <p:cNvSpPr/>
          <p:nvPr/>
        </p:nvSpPr>
        <p:spPr>
          <a:xfrm>
            <a:off x="5436720" y="2992680"/>
            <a:ext cx="423360" cy="212040"/>
          </a:xfrm>
          <a:prstGeom prst="rect">
            <a:avLst/>
          </a:prstGeom>
          <a:noFill/>
          <a:ln>
            <a:noFill/>
          </a:ln>
        </p:spPr>
        <p:style>
          <a:lnRef idx="0"/>
          <a:fillRef idx="0"/>
          <a:effectRef idx="0"/>
          <a:fontRef idx="minor"/>
        </p:style>
        <p:txBody>
          <a:bodyPr wrap="none" lIns="90000" rIns="90000" tIns="45000" bIns="45000"/>
          <a:p>
            <a:pPr>
              <a:lnSpc>
                <a:spcPct val="100000"/>
              </a:lnSpc>
            </a:pPr>
            <a:r>
              <a:rPr lang="en-US" sz="800" spc="-1" strike="noStrike">
                <a:solidFill>
                  <a:srgbClr val="ff0000"/>
                </a:solidFill>
                <a:uFill>
                  <a:solidFill>
                    <a:srgbClr val="ffffff"/>
                  </a:solidFill>
                </a:uFill>
                <a:latin typeface="Calibri"/>
              </a:rPr>
              <a:t>SiPM</a:t>
            </a:r>
            <a:endParaRPr lang="en-US" sz="1800" spc="-1" strike="noStrike">
              <a:solidFill>
                <a:srgbClr val="000000"/>
              </a:solidFill>
              <a:uFill>
                <a:solidFill>
                  <a:srgbClr val="ffffff"/>
                </a:solidFill>
              </a:uFill>
              <a:latin typeface="Arial"/>
            </a:endParaRPr>
          </a:p>
        </p:txBody>
      </p:sp>
      <p:sp>
        <p:nvSpPr>
          <p:cNvPr id="1780" name="TextShape 42"/>
          <p:cNvSpPr txBox="1"/>
          <p:nvPr/>
        </p:nvSpPr>
        <p:spPr>
          <a:xfrm>
            <a:off x="6794640" y="6558480"/>
            <a:ext cx="2133360" cy="364680"/>
          </a:xfrm>
          <a:prstGeom prst="rect">
            <a:avLst/>
          </a:prstGeom>
          <a:noFill/>
          <a:ln>
            <a:noFill/>
          </a:ln>
        </p:spPr>
        <p:txBody>
          <a:bodyPr anchor="ctr"/>
          <a:p>
            <a:pPr algn="r">
              <a:lnSpc>
                <a:spcPct val="100000"/>
              </a:lnSpc>
            </a:pPr>
            <a:fld id="{15A56790-2147-4E29-B650-49DE6BD1D128}" type="slidenum">
              <a:rPr lang="en-US" sz="1200" spc="-1" strike="noStrike">
                <a:solidFill>
                  <a:srgbClr val="ffffff"/>
                </a:solidFill>
                <a:uFill>
                  <a:solidFill>
                    <a:srgbClr val="ffffff"/>
                  </a:solidFill>
                </a:uFill>
                <a:latin typeface="Calibri"/>
              </a:rPr>
              <a:t>&lt;number&gt;</a:t>
            </a:fld>
            <a:endParaRPr lang="en-US" sz="1400" spc="-1" strike="noStrike">
              <a:solidFill>
                <a:srgbClr val="000000"/>
              </a:solidFill>
              <a:uFill>
                <a:solidFill>
                  <a:srgbClr val="ffffff"/>
                </a:solidFill>
              </a:uFill>
              <a:latin typeface="Times New Roman"/>
            </a:endParaRPr>
          </a:p>
        </p:txBody>
      </p:sp>
      <p:sp>
        <p:nvSpPr>
          <p:cNvPr id="1781" name="CustomShape 43"/>
          <p:cNvSpPr/>
          <p:nvPr/>
        </p:nvSpPr>
        <p:spPr>
          <a:xfrm>
            <a:off x="7298640" y="-12240"/>
            <a:ext cx="2043360" cy="304920"/>
          </a:xfrm>
          <a:prstGeom prst="rect">
            <a:avLst/>
          </a:prstGeom>
          <a:noFill/>
          <a:ln>
            <a:noFill/>
          </a:ln>
        </p:spPr>
        <p:style>
          <a:lnRef idx="0"/>
          <a:fillRef idx="0"/>
          <a:effectRef idx="0"/>
          <a:fontRef idx="minor"/>
        </p:style>
        <p:txBody>
          <a:bodyPr wrap="none"/>
          <a:p>
            <a:pPr>
              <a:lnSpc>
                <a:spcPct val="100000"/>
              </a:lnSpc>
            </a:pPr>
            <a:r>
              <a:rPr lang="en-US" sz="1400" spc="-1" strike="noStrike">
                <a:solidFill>
                  <a:srgbClr val="953735"/>
                </a:solidFill>
                <a:uFill>
                  <a:solidFill>
                    <a:srgbClr val="ffffff"/>
                  </a:solidFill>
                </a:uFill>
                <a:latin typeface="Gill Sans Light"/>
              </a:rPr>
              <a:t>Slide: C.Joram, CERN</a:t>
            </a:r>
            <a:endParaRPr lang="en-US" sz="1800" spc="-1" strike="noStrike">
              <a:solidFill>
                <a:srgbClr val="000000"/>
              </a:solidFill>
              <a:uFill>
                <a:solidFill>
                  <a:srgbClr val="ffffff"/>
                </a:solidFill>
              </a:uFill>
              <a:latin typeface="Arial"/>
            </a:endParaRPr>
          </a:p>
        </p:txBody>
      </p:sp>
      <p:sp>
        <p:nvSpPr>
          <p:cNvPr id="1782" name="CustomShape 44"/>
          <p:cNvSpPr/>
          <p:nvPr/>
        </p:nvSpPr>
        <p:spPr>
          <a:xfrm>
            <a:off x="3903840" y="1067400"/>
            <a:ext cx="4916160" cy="2036520"/>
          </a:xfrm>
          <a:prstGeom prst="rect">
            <a:avLst/>
          </a:prstGeom>
          <a:noFill/>
          <a:ln>
            <a:noFill/>
          </a:ln>
        </p:spPr>
        <p:style>
          <a:lnRef idx="0"/>
          <a:fillRef idx="0"/>
          <a:effectRef idx="0"/>
          <a:fontRef idx="minor"/>
        </p:style>
        <p:txBody>
          <a:bodyPr lIns="90000" rIns="90000" tIns="45000" bIns="45000"/>
          <a:p>
            <a:pPr>
              <a:lnSpc>
                <a:spcPct val="100000"/>
              </a:lnSpc>
            </a:pPr>
            <a:r>
              <a:rPr b="1" lang="en-US" sz="1600" spc="-1" strike="noStrike">
                <a:solidFill>
                  <a:srgbClr val="800000"/>
                </a:solidFill>
                <a:uFill>
                  <a:solidFill>
                    <a:srgbClr val="ffffff"/>
                  </a:solidFill>
                </a:uFill>
                <a:latin typeface="Gill Sans MT"/>
              </a:rPr>
              <a:t>Fi-based downstream tracking stations</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800000"/>
                </a:solidFill>
                <a:uFill>
                  <a:solidFill>
                    <a:srgbClr val="ffffff"/>
                  </a:solidFill>
                </a:uFill>
                <a:latin typeface="Gill Sans MT"/>
              </a:rPr>
              <a:t>Single technology that can perform similarly to a silicon tracker, but cost-effective enough to cover the 30m2 of acceptance of each layer. The result is a light and uniform tracking detector without the need for cooling or signal cables entering into the detector acceptance.</a:t>
            </a:r>
            <a:endParaRPr lang="en-US" sz="1800" spc="-1" strike="noStrike">
              <a:solidFill>
                <a:srgbClr val="000000"/>
              </a:solidFill>
              <a:uFill>
                <a:solidFill>
                  <a:srgbClr val="ffffff"/>
                </a:solidFill>
              </a:uFill>
              <a:latin typeface="Arial"/>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9" name="TextShape 1"/>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550" name="TextShape 2"/>
          <p:cNvSpPr txBox="1"/>
          <p:nvPr/>
        </p:nvSpPr>
        <p:spPr>
          <a:xfrm>
            <a:off x="683640" y="3240"/>
            <a:ext cx="777636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Past VS LHC</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graphicFrame>
        <p:nvGraphicFramePr>
          <p:cNvPr id="551" name="Table 3"/>
          <p:cNvGraphicFramePr/>
          <p:nvPr/>
        </p:nvGraphicFramePr>
        <p:xfrm>
          <a:off x="1598400" y="1476720"/>
          <a:ext cx="6501960" cy="1303920"/>
        </p:xfrm>
        <a:graphic>
          <a:graphicData uri="http://schemas.openxmlformats.org/drawingml/2006/table">
            <a:tbl>
              <a:tblPr/>
              <a:tblGrid>
                <a:gridCol w="2395080"/>
                <a:gridCol w="934560"/>
                <a:gridCol w="3172320"/>
              </a:tblGrid>
              <a:tr h="689400">
                <a:tc>
                  <a:txBody>
                    <a:bodyPr/>
                    <a:p>
                      <a:pPr algn="r">
                        <a:lnSpc>
                          <a:spcPct val="100000"/>
                        </a:lnSpc>
                      </a:pPr>
                      <a:r>
                        <a:rPr lang="en-US" sz="2000" spc="-1" strike="noStrike">
                          <a:solidFill>
                            <a:srgbClr val="000000"/>
                          </a:solidFill>
                          <a:uFill>
                            <a:solidFill>
                              <a:srgbClr val="ffffff"/>
                            </a:solidFill>
                          </a:uFill>
                          <a:latin typeface="Gill Sans"/>
                        </a:rPr>
                        <a:t>Dozens of particles/s </a:t>
                      </a:r>
                      <a:endParaRPr lang="en-US" sz="1800" spc="-1" strike="noStrike">
                        <a:solidFill>
                          <a:srgbClr val="000000"/>
                        </a:solidFill>
                        <a:uFill>
                          <a:solidFill>
                            <a:srgbClr val="ffffff"/>
                          </a:solidFill>
                        </a:uFill>
                        <a:latin typeface="Arial"/>
                      </a:endParaRPr>
                    </a:p>
                  </a:txBody>
                  <a:tcPr marL="91440" marR="91440">
                    <a:noFill/>
                  </a:tcPr>
                </a:tc>
                <a:tc rowSpan="3">
                  <a:txBody>
                    <a:bodyPr anchor="ctr"/>
                    <a:p>
                      <a:pPr algn="ctr">
                        <a:lnSpc>
                          <a:spcPct val="100000"/>
                        </a:lnSpc>
                      </a:pPr>
                      <a:r>
                        <a:rPr b="1" lang="en-US" sz="2000" spc="-1" strike="noStrike">
                          <a:solidFill>
                            <a:srgbClr val="ff0000"/>
                          </a:solidFill>
                          <a:uFill>
                            <a:solidFill>
                              <a:srgbClr val="ffffff"/>
                            </a:solidFill>
                          </a:uFill>
                          <a:latin typeface="Gill Sans"/>
                        </a:rPr>
                        <a:t>VS</a:t>
                      </a:r>
                      <a:endParaRPr lang="en-US" sz="1800" spc="-1" strike="noStrike">
                        <a:solidFill>
                          <a:srgbClr val="000000"/>
                        </a:solidFill>
                        <a:uFill>
                          <a:solidFill>
                            <a:srgbClr val="ffffff"/>
                          </a:solidFill>
                        </a:uFill>
                        <a:latin typeface="Arial"/>
                      </a:endParaRPr>
                    </a:p>
                  </a:txBody>
                  <a:tcPr marL="91440" marR="91440">
                    <a:noFill/>
                  </a:tcPr>
                </a:tc>
                <a:tc>
                  <a:txBody>
                    <a:bodyPr/>
                    <a:p>
                      <a:pPr>
                        <a:lnSpc>
                          <a:spcPct val="100000"/>
                        </a:lnSpc>
                      </a:pPr>
                      <a:r>
                        <a:rPr lang="en-US" sz="2000" spc="-1" strike="noStrike">
                          <a:solidFill>
                            <a:srgbClr val="000000"/>
                          </a:solidFill>
                          <a:uFill>
                            <a:solidFill>
                              <a:srgbClr val="ffffff"/>
                            </a:solidFill>
                          </a:uFill>
                          <a:latin typeface="Gill Sans"/>
                        </a:rPr>
                        <a:t>10</a:t>
                      </a:r>
                      <a:r>
                        <a:rPr lang="en-US" sz="2000" spc="-1" strike="noStrike" baseline="30000">
                          <a:solidFill>
                            <a:srgbClr val="000000"/>
                          </a:solidFill>
                          <a:uFill>
                            <a:solidFill>
                              <a:srgbClr val="ffffff"/>
                            </a:solidFill>
                          </a:uFill>
                          <a:latin typeface="Gill Sans"/>
                        </a:rPr>
                        <a:t>9</a:t>
                      </a:r>
                      <a:r>
                        <a:rPr lang="en-US" sz="2000" spc="-1" strike="noStrike">
                          <a:solidFill>
                            <a:srgbClr val="000000"/>
                          </a:solidFill>
                          <a:uFill>
                            <a:solidFill>
                              <a:srgbClr val="ffffff"/>
                            </a:solidFill>
                          </a:uFill>
                          <a:latin typeface="Gill Sans"/>
                        </a:rPr>
                        <a:t> collisions/s</a:t>
                      </a:r>
                      <a:endParaRPr lang="en-US" sz="1800" spc="-1" strike="noStrike">
                        <a:solidFill>
                          <a:srgbClr val="000000"/>
                        </a:solidFill>
                        <a:uFill>
                          <a:solidFill>
                            <a:srgbClr val="ffffff"/>
                          </a:solidFill>
                        </a:uFill>
                        <a:latin typeface="Arial"/>
                      </a:endParaRPr>
                    </a:p>
                  </a:txBody>
                  <a:tcPr marL="91440" marR="91440">
                    <a:noFill/>
                  </a:tcPr>
                </a:tc>
              </a:tr>
              <a:tr h="689400">
                <a:tc>
                  <a:txBody>
                    <a:bodyPr/>
                    <a:p>
                      <a:pPr algn="r">
                        <a:lnSpc>
                          <a:spcPct val="100000"/>
                        </a:lnSpc>
                      </a:pPr>
                      <a:r>
                        <a:rPr lang="en-US" sz="2000" spc="-1" strike="noStrike">
                          <a:solidFill>
                            <a:srgbClr val="000000"/>
                          </a:solidFill>
                          <a:uFill>
                            <a:solidFill>
                              <a:srgbClr val="ffffff"/>
                            </a:solidFill>
                          </a:uFill>
                          <a:latin typeface="Gill Sans"/>
                        </a:rPr>
                        <a:t>No event selection </a:t>
                      </a:r>
                      <a:endParaRPr lang="en-US" sz="1800" spc="-1" strike="noStrike">
                        <a:solidFill>
                          <a:srgbClr val="000000"/>
                        </a:solidFill>
                        <a:uFill>
                          <a:solidFill>
                            <a:srgbClr val="ffffff"/>
                          </a:solidFill>
                        </a:uFill>
                        <a:latin typeface="Arial"/>
                      </a:endParaRPr>
                    </a:p>
                  </a:txBody>
                  <a:tcPr marL="91440" marR="91440">
                    <a:noFill/>
                  </a:tcPr>
                </a:tc>
                <a:tc vMerge="1">
                  <a:tcPr>
                    <a:solidFill>
                      <a:srgbClr val="729fcf"/>
                    </a:solidFill>
                  </a:tcPr>
                </a:tc>
                <a:tc>
                  <a:txBody>
                    <a:bodyPr/>
                    <a:p>
                      <a:pPr>
                        <a:lnSpc>
                          <a:spcPct val="100000"/>
                        </a:lnSpc>
                      </a:pPr>
                      <a:r>
                        <a:rPr lang="en-US" sz="2000" spc="-1" strike="noStrike">
                          <a:solidFill>
                            <a:srgbClr val="000000"/>
                          </a:solidFill>
                          <a:uFill>
                            <a:solidFill>
                              <a:srgbClr val="ffffff"/>
                            </a:solidFill>
                          </a:uFill>
                          <a:latin typeface="Gill Sans"/>
                        </a:rPr>
                        <a:t>Registering 1/10</a:t>
                      </a:r>
                      <a:r>
                        <a:rPr lang="en-US" sz="2000" spc="-1" strike="noStrike" baseline="30000">
                          <a:solidFill>
                            <a:srgbClr val="000000"/>
                          </a:solidFill>
                          <a:uFill>
                            <a:solidFill>
                              <a:srgbClr val="ffffff"/>
                            </a:solidFill>
                          </a:uFill>
                          <a:latin typeface="Gill Sans"/>
                        </a:rPr>
                        <a:t>12 </a:t>
                      </a:r>
                      <a:r>
                        <a:rPr lang="en-US" sz="2000" spc="-1" strike="noStrike">
                          <a:solidFill>
                            <a:srgbClr val="000000"/>
                          </a:solidFill>
                          <a:uFill>
                            <a:solidFill>
                              <a:srgbClr val="ffffff"/>
                            </a:solidFill>
                          </a:uFill>
                          <a:latin typeface="Gill Sans"/>
                        </a:rPr>
                        <a:t>events</a:t>
                      </a:r>
                      <a:endParaRPr lang="en-US" sz="1800" spc="-1" strike="noStrike">
                        <a:solidFill>
                          <a:srgbClr val="000000"/>
                        </a:solidFill>
                        <a:uFill>
                          <a:solidFill>
                            <a:srgbClr val="ffffff"/>
                          </a:solidFill>
                        </a:uFill>
                        <a:latin typeface="Arial"/>
                      </a:endParaRPr>
                    </a:p>
                  </a:txBody>
                  <a:tcPr marL="91440" marR="91440">
                    <a:noFill/>
                  </a:tcPr>
                </a:tc>
              </a:tr>
              <a:tr h="390600">
                <a:tc>
                  <a:txBody>
                    <a:bodyPr/>
                    <a:p>
                      <a:pPr algn="r">
                        <a:lnSpc>
                          <a:spcPct val="100000"/>
                        </a:lnSpc>
                      </a:pPr>
                      <a:r>
                        <a:rPr lang="en-US" sz="2000" spc="-1" strike="noStrike">
                          <a:solidFill>
                            <a:srgbClr val="000000"/>
                          </a:solidFill>
                          <a:uFill>
                            <a:solidFill>
                              <a:srgbClr val="ffffff"/>
                            </a:solidFill>
                          </a:uFill>
                          <a:latin typeface="Gill Sans"/>
                        </a:rPr>
                        <a:t>‘</a:t>
                      </a:r>
                      <a:r>
                        <a:rPr lang="en-US" sz="2000" spc="-1" strike="noStrike">
                          <a:solidFill>
                            <a:srgbClr val="000000"/>
                          </a:solidFill>
                          <a:uFill>
                            <a:solidFill>
                              <a:srgbClr val="ffffff"/>
                            </a:solidFill>
                          </a:uFill>
                          <a:latin typeface="Gill Sans"/>
                        </a:rPr>
                        <a:t>Eye’ analysis </a:t>
                      </a:r>
                      <a:endParaRPr lang="en-US" sz="1800" spc="-1" strike="noStrike">
                        <a:solidFill>
                          <a:srgbClr val="000000"/>
                        </a:solidFill>
                        <a:uFill>
                          <a:solidFill>
                            <a:srgbClr val="ffffff"/>
                          </a:solidFill>
                        </a:uFill>
                        <a:latin typeface="Arial"/>
                      </a:endParaRPr>
                    </a:p>
                  </a:txBody>
                  <a:tcPr marL="91440" marR="91440">
                    <a:noFill/>
                  </a:tcPr>
                </a:tc>
                <a:tc vMerge="1">
                  <a:tcPr>
                    <a:solidFill>
                      <a:srgbClr val="729fcf"/>
                    </a:solidFill>
                  </a:tcPr>
                </a:tc>
                <a:tc>
                  <a:txBody>
                    <a:bodyPr/>
                    <a:p>
                      <a:pPr>
                        <a:lnSpc>
                          <a:spcPct val="100000"/>
                        </a:lnSpc>
                      </a:pPr>
                      <a:r>
                        <a:rPr lang="en-US" sz="2000" spc="-1" strike="noStrike">
                          <a:solidFill>
                            <a:srgbClr val="000000"/>
                          </a:solidFill>
                          <a:uFill>
                            <a:solidFill>
                              <a:srgbClr val="ffffff"/>
                            </a:solidFill>
                          </a:uFill>
                          <a:latin typeface="Gill Sans"/>
                        </a:rPr>
                        <a:t>GRID computing</a:t>
                      </a:r>
                      <a:endParaRPr lang="en-US" sz="1800" spc="-1" strike="noStrike">
                        <a:solidFill>
                          <a:srgbClr val="000000"/>
                        </a:solidFill>
                        <a:uFill>
                          <a:solidFill>
                            <a:srgbClr val="ffffff"/>
                          </a:solidFill>
                        </a:uFill>
                        <a:latin typeface="Arial"/>
                      </a:endParaRPr>
                    </a:p>
                  </a:txBody>
                  <a:tcPr marL="91440" marR="91440">
                    <a:noFill/>
                  </a:tcPr>
                </a:tc>
              </a:tr>
            </a:tbl>
          </a:graphicData>
        </a:graphic>
      </p:graphicFrame>
      <p:sp>
        <p:nvSpPr>
          <p:cNvPr id="552" name="CustomShape 4"/>
          <p:cNvSpPr/>
          <p:nvPr/>
        </p:nvSpPr>
        <p:spPr>
          <a:xfrm>
            <a:off x="611640" y="3861000"/>
            <a:ext cx="7920360" cy="2647080"/>
          </a:xfrm>
          <a:prstGeom prst="rect">
            <a:avLst/>
          </a:prstGeom>
          <a:noFill/>
          <a:ln>
            <a:noFill/>
          </a:ln>
        </p:spPr>
        <p:style>
          <a:lnRef idx="0"/>
          <a:fillRef idx="0"/>
          <a:effectRef idx="0"/>
          <a:fontRef idx="minor"/>
        </p:style>
        <p:txBody>
          <a:bodyPr lIns="90000" rIns="90000" tIns="45000" bIns="45000"/>
          <a:p>
            <a:pPr>
              <a:lnSpc>
                <a:spcPct val="100000"/>
              </a:lnSpc>
            </a:pPr>
            <a:r>
              <a:rPr lang="en-US" sz="1400" spc="-1" strike="noStrike">
                <a:solidFill>
                  <a:srgbClr val="000000"/>
                </a:solidFill>
                <a:uFill>
                  <a:solidFill>
                    <a:srgbClr val="ffffff"/>
                  </a:solidFill>
                </a:uFill>
                <a:latin typeface="Gill Sans"/>
                <a:ea typeface="ＭＳ Ｐゴシック"/>
              </a:rPr>
              <a:t>At each bunch crossing ~1000 individual particles to be identified every 25 ns …. </a:t>
            </a:r>
            <a:r>
              <a:rPr lang="en-US" sz="1400" spc="-1" strike="noStrike">
                <a:solidFill>
                  <a:srgbClr val="953735"/>
                </a:solidFill>
                <a:uFill>
                  <a:solidFill>
                    <a:srgbClr val="ffffff"/>
                  </a:solidFill>
                </a:uFill>
                <a:latin typeface="Gill Sans"/>
                <a:ea typeface="ＭＳ Ｐゴシック"/>
              </a:rPr>
              <a:t>High density of particles imply high granularity</a:t>
            </a:r>
            <a:r>
              <a:rPr lang="en-US" sz="1400" spc="-1" strike="noStrike">
                <a:solidFill>
                  <a:srgbClr val="000000"/>
                </a:solidFill>
                <a:uFill>
                  <a:solidFill>
                    <a:srgbClr val="ffffff"/>
                  </a:solidFill>
                </a:uFill>
                <a:latin typeface="Gill Sans"/>
                <a:ea typeface="ＭＳ Ｐゴシック"/>
              </a:rPr>
              <a:t> in the detection system … </a:t>
            </a:r>
            <a:r>
              <a:rPr b="1" lang="en-US" sz="1400" spc="-1" strike="noStrike">
                <a:solidFill>
                  <a:srgbClr val="000000"/>
                </a:solidFill>
                <a:uFill>
                  <a:solidFill>
                    <a:srgbClr val="ffffff"/>
                  </a:solidFill>
                </a:uFill>
                <a:latin typeface="Gill Sans"/>
                <a:ea typeface="ＭＳ Ｐゴシック"/>
              </a:rPr>
              <a:t>Large quantity of readout services (100 M channels/active components)</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b="1" lang="en-US" sz="1400" spc="-1" strike="noStrike">
                <a:solidFill>
                  <a:srgbClr val="000000"/>
                </a:solidFill>
                <a:uFill>
                  <a:solidFill>
                    <a:srgbClr val="ffffff"/>
                  </a:solidFill>
                </a:uFill>
                <a:latin typeface="Gill Sans"/>
                <a:ea typeface="ＭＳ Ｐゴシック"/>
              </a:rPr>
              <a:t>Large neutron fluxes, large photon fluxes</a:t>
            </a:r>
            <a:r>
              <a:rPr lang="en-US" sz="1400" spc="-1" strike="noStrike">
                <a:solidFill>
                  <a:srgbClr val="953735"/>
                </a:solidFill>
                <a:uFill>
                  <a:solidFill>
                    <a:srgbClr val="ffffff"/>
                  </a:solidFill>
                </a:uFill>
                <a:latin typeface="Gill Sans"/>
                <a:ea typeface="ＭＳ Ｐゴシック"/>
              </a:rPr>
              <a:t> </a:t>
            </a:r>
            <a:r>
              <a:rPr lang="en-US" sz="1400" spc="-1" strike="noStrike">
                <a:solidFill>
                  <a:srgbClr val="000000"/>
                </a:solidFill>
                <a:uFill>
                  <a:solidFill>
                    <a:srgbClr val="ffffff"/>
                  </a:solidFill>
                </a:uFill>
                <a:latin typeface="Gill Sans"/>
                <a:ea typeface="ＭＳ Ｐゴシック"/>
              </a:rPr>
              <a:t>capable of compromising the mechanical properties of materials and electronics components. </a:t>
            </a:r>
            <a:r>
              <a:rPr lang="en-US" sz="1400" spc="-1" strike="noStrike">
                <a:solidFill>
                  <a:srgbClr val="953735"/>
                </a:solidFill>
                <a:uFill>
                  <a:solidFill>
                    <a:srgbClr val="ffffff"/>
                  </a:solidFill>
                </a:uFill>
                <a:latin typeface="Gill Sans"/>
                <a:ea typeface="ＭＳ Ｐゴシック"/>
              </a:rPr>
              <a:t>Induced radioactivity </a:t>
            </a:r>
            <a:r>
              <a:rPr lang="en-US" sz="1400" spc="-1" strike="noStrike">
                <a:solidFill>
                  <a:srgbClr val="000000"/>
                </a:solidFill>
                <a:uFill>
                  <a:solidFill>
                    <a:srgbClr val="ffffff"/>
                  </a:solidFill>
                </a:uFill>
                <a:latin typeface="Gill Sans"/>
                <a:ea typeface="ＭＳ Ｐゴシック"/>
              </a:rPr>
              <a:t>in high Z materials (activation) which will add complexity to the </a:t>
            </a:r>
            <a:r>
              <a:rPr b="1" lang="en-US" sz="1400" spc="-1" strike="noStrike">
                <a:solidFill>
                  <a:srgbClr val="000000"/>
                </a:solidFill>
                <a:uFill>
                  <a:solidFill>
                    <a:srgbClr val="ffffff"/>
                  </a:solidFill>
                </a:uFill>
                <a:latin typeface="Gill Sans"/>
                <a:ea typeface="ＭＳ Ｐゴシック"/>
              </a:rPr>
              <a:t>maintenance process</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a:p>
            <a:pPr>
              <a:lnSpc>
                <a:spcPct val="100000"/>
              </a:lnSpc>
            </a:pPr>
            <a:r>
              <a:rPr lang="en-US" sz="1400" spc="-1" strike="noStrike">
                <a:solidFill>
                  <a:srgbClr val="000000"/>
                </a:solidFill>
                <a:uFill>
                  <a:solidFill>
                    <a:srgbClr val="ffffff"/>
                  </a:solidFill>
                </a:uFill>
                <a:latin typeface="Gill Sans"/>
                <a:ea typeface="ＭＳ Ｐゴシック"/>
              </a:rPr>
              <a:t>Large </a:t>
            </a:r>
            <a:r>
              <a:rPr lang="en-US" sz="1400" spc="-1" strike="noStrike">
                <a:solidFill>
                  <a:srgbClr val="953735"/>
                </a:solidFill>
                <a:uFill>
                  <a:solidFill>
                    <a:srgbClr val="ffffff"/>
                  </a:solidFill>
                </a:uFill>
                <a:latin typeface="Gill Sans"/>
                <a:ea typeface="ＭＳ Ｐゴシック"/>
              </a:rPr>
              <a:t>Magnetic Fields </a:t>
            </a:r>
            <a:r>
              <a:rPr lang="en-US" sz="1400" spc="-1" strike="noStrike">
                <a:solidFill>
                  <a:srgbClr val="000000"/>
                </a:solidFill>
                <a:uFill>
                  <a:solidFill>
                    <a:srgbClr val="ffffff"/>
                  </a:solidFill>
                </a:uFill>
                <a:latin typeface="Gill Sans"/>
                <a:ea typeface="ＭＳ Ｐゴシック"/>
              </a:rPr>
              <a:t>in large volumes, which imply usage of </a:t>
            </a:r>
            <a:r>
              <a:rPr b="1" lang="en-US" sz="1400" spc="-1" strike="noStrike">
                <a:solidFill>
                  <a:srgbClr val="000000"/>
                </a:solidFill>
                <a:uFill>
                  <a:solidFill>
                    <a:srgbClr val="ffffff"/>
                  </a:solidFill>
                </a:uFill>
                <a:latin typeface="Gill Sans"/>
                <a:ea typeface="ＭＳ Ｐゴシック"/>
              </a:rPr>
              <a:t>superconductivity (cryogenics) </a:t>
            </a:r>
            <a:r>
              <a:rPr lang="en-US" sz="1400" spc="-1" strike="noStrike">
                <a:solidFill>
                  <a:srgbClr val="000000"/>
                </a:solidFill>
                <a:uFill>
                  <a:solidFill>
                    <a:srgbClr val="ffffff"/>
                  </a:solidFill>
                </a:uFill>
                <a:latin typeface="Gill Sans"/>
                <a:ea typeface="ＭＳ Ｐゴシック"/>
              </a:rPr>
              <a:t>and attention to </a:t>
            </a:r>
            <a:r>
              <a:rPr b="1" lang="en-US" sz="1400" spc="-1" strike="noStrike">
                <a:solidFill>
                  <a:srgbClr val="000000"/>
                </a:solidFill>
                <a:uFill>
                  <a:solidFill>
                    <a:srgbClr val="ffffff"/>
                  </a:solidFill>
                </a:uFill>
                <a:latin typeface="Gill Sans"/>
                <a:ea typeface="ＭＳ Ｐゴシック"/>
              </a:rPr>
              <a:t>magnetic components </a:t>
            </a:r>
            <a:r>
              <a:rPr lang="en-US" sz="1400" spc="-1" strike="noStrike">
                <a:solidFill>
                  <a:srgbClr val="000000"/>
                </a:solidFill>
                <a:uFill>
                  <a:solidFill>
                    <a:srgbClr val="ffffff"/>
                  </a:solidFill>
                </a:uFill>
                <a:latin typeface="Gill Sans"/>
                <a:ea typeface="ＭＳ Ｐゴシック"/>
              </a:rPr>
              <a:t>(electronics components, mechanical stress, ….)</a:t>
            </a:r>
            <a:endParaRPr lang="en-US" sz="1800" spc="-1" strike="noStrike">
              <a:solidFill>
                <a:srgbClr val="000000"/>
              </a:solidFill>
              <a:uFill>
                <a:solidFill>
                  <a:srgbClr val="ffffff"/>
                </a:solidFill>
              </a:uFill>
              <a:latin typeface="Arial"/>
            </a:endParaRPr>
          </a:p>
        </p:txBody>
      </p:sp>
      <p:sp>
        <p:nvSpPr>
          <p:cNvPr id="553" name="CustomShape 5"/>
          <p:cNvSpPr/>
          <p:nvPr/>
        </p:nvSpPr>
        <p:spPr>
          <a:xfrm>
            <a:off x="1202040" y="3252240"/>
            <a:ext cx="6617160" cy="5169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800" spc="-1" strike="noStrike">
                <a:solidFill>
                  <a:srgbClr val="800000"/>
                </a:solidFill>
                <a:uFill>
                  <a:solidFill>
                    <a:srgbClr val="ffffff"/>
                  </a:solidFill>
                </a:uFill>
                <a:latin typeface="Gill Sans"/>
              </a:rPr>
              <a:t>LHC</a:t>
            </a:r>
            <a:r>
              <a:rPr b="1" lang="en-US" sz="2800" spc="-1" strike="noStrike">
                <a:solidFill>
                  <a:srgbClr val="000000"/>
                </a:solidFill>
                <a:uFill>
                  <a:solidFill>
                    <a:srgbClr val="ffffff"/>
                  </a:solidFill>
                </a:uFill>
                <a:latin typeface="Gill Sans"/>
              </a:rPr>
              <a:t>: “</a:t>
            </a:r>
            <a:r>
              <a:rPr b="1" lang="en-US" sz="2800" spc="-1" strike="noStrike">
                <a:solidFill>
                  <a:srgbClr val="800000"/>
                </a:solidFill>
                <a:uFill>
                  <a:solidFill>
                    <a:srgbClr val="ffffff"/>
                  </a:solidFill>
                </a:uFill>
                <a:latin typeface="Gill Sans"/>
              </a:rPr>
              <a:t>L</a:t>
            </a:r>
            <a:r>
              <a:rPr b="1" lang="en-US" sz="2800" spc="-1" strike="noStrike">
                <a:solidFill>
                  <a:srgbClr val="000000"/>
                </a:solidFill>
                <a:uFill>
                  <a:solidFill>
                    <a:srgbClr val="ffffff"/>
                  </a:solidFill>
                </a:uFill>
                <a:latin typeface="Gill Sans"/>
              </a:rPr>
              <a:t>arge </a:t>
            </a:r>
            <a:r>
              <a:rPr b="1" lang="en-US" sz="2800" spc="-1" strike="noStrike">
                <a:solidFill>
                  <a:srgbClr val="800000"/>
                </a:solidFill>
                <a:uFill>
                  <a:solidFill>
                    <a:srgbClr val="ffffff"/>
                  </a:solidFill>
                </a:uFill>
                <a:latin typeface="Gill Sans"/>
              </a:rPr>
              <a:t>H</a:t>
            </a:r>
            <a:r>
              <a:rPr b="1" lang="en-US" sz="2800" spc="-1" strike="noStrike">
                <a:solidFill>
                  <a:srgbClr val="000000"/>
                </a:solidFill>
                <a:uFill>
                  <a:solidFill>
                    <a:srgbClr val="ffffff"/>
                  </a:solidFill>
                </a:uFill>
                <a:latin typeface="Gill Sans"/>
              </a:rPr>
              <a:t>ostile </a:t>
            </a:r>
            <a:r>
              <a:rPr b="1" lang="en-US" sz="2800" spc="-1" strike="noStrike">
                <a:solidFill>
                  <a:srgbClr val="800000"/>
                </a:solidFill>
                <a:uFill>
                  <a:solidFill>
                    <a:srgbClr val="ffffff"/>
                  </a:solidFill>
                </a:uFill>
                <a:latin typeface="Gill Sans"/>
              </a:rPr>
              <a:t>C</a:t>
            </a:r>
            <a:r>
              <a:rPr b="1" lang="en-US" sz="2800" spc="-1" strike="noStrike">
                <a:solidFill>
                  <a:srgbClr val="000000"/>
                </a:solidFill>
                <a:uFill>
                  <a:solidFill>
                    <a:srgbClr val="ffffff"/>
                  </a:solidFill>
                </a:uFill>
                <a:latin typeface="Gill Sans"/>
              </a:rPr>
              <a:t>onditions”</a:t>
            </a:r>
            <a:endParaRPr lang="en-US" sz="1800" spc="-1" strike="noStrike">
              <a:solidFill>
                <a:srgbClr val="000000"/>
              </a:solidFill>
              <a:uFill>
                <a:solidFill>
                  <a:srgbClr val="ffffff"/>
                </a:solidFill>
              </a:uFill>
              <a:latin typeface="Arial"/>
            </a:endParaRPr>
          </a:p>
        </p:txBody>
      </p:sp>
      <p:sp>
        <p:nvSpPr>
          <p:cNvPr id="554" name="TextShape 6"/>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555" name="TextShape 7"/>
          <p:cNvSpPr txBox="1"/>
          <p:nvPr/>
        </p:nvSpPr>
        <p:spPr>
          <a:xfrm>
            <a:off x="6553080" y="6520320"/>
            <a:ext cx="2133360" cy="364680"/>
          </a:xfrm>
          <a:prstGeom prst="rect">
            <a:avLst/>
          </a:prstGeom>
          <a:noFill/>
          <a:ln>
            <a:noFill/>
          </a:ln>
        </p:spPr>
        <p:txBody>
          <a:bodyPr anchor="ctr"/>
          <a:p>
            <a:pPr algn="r">
              <a:lnSpc>
                <a:spcPct val="100000"/>
              </a:lnSpc>
            </a:pPr>
            <a:fld id="{FBCBF333-BB6E-41AD-B692-78DB4A630D2C}"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9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83"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Calorimeters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784" name="TextShape 2"/>
          <p:cNvSpPr txBox="1"/>
          <p:nvPr/>
        </p:nvSpPr>
        <p:spPr>
          <a:xfrm>
            <a:off x="323640" y="1412640"/>
            <a:ext cx="8362800" cy="3456000"/>
          </a:xfrm>
          <a:prstGeom prst="rect">
            <a:avLst/>
          </a:prstGeom>
          <a:noFill/>
          <a:ln>
            <a:noFill/>
          </a:ln>
        </p:spPr>
        <p:txBody>
          <a:bodyPr/>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Experimental technique in nuclear and particle physics where the detection of a particle and the measurement of its properties is based </a:t>
            </a:r>
            <a:r>
              <a:rPr b="1" lang="en-US" sz="2000" spc="-1" strike="noStrike">
                <a:solidFill>
                  <a:srgbClr val="000000"/>
                </a:solidFill>
                <a:uFill>
                  <a:solidFill>
                    <a:srgbClr val="ffffff"/>
                  </a:solidFill>
                </a:uFill>
                <a:latin typeface="Gill Sans"/>
              </a:rPr>
              <a:t>on total or partial absorption in the detector volume </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It is a </a:t>
            </a:r>
            <a:r>
              <a:rPr b="1" lang="en-US" sz="2000" spc="-1" strike="noStrike">
                <a:solidFill>
                  <a:srgbClr val="000000"/>
                </a:solidFill>
                <a:uFill>
                  <a:solidFill>
                    <a:srgbClr val="ffffff"/>
                  </a:solidFill>
                </a:uFill>
                <a:latin typeface="Gill Sans"/>
              </a:rPr>
              <a:t>destructive process</a:t>
            </a:r>
            <a:r>
              <a:rPr lang="en-US" sz="2000" spc="-1" strike="noStrike">
                <a:solidFill>
                  <a:srgbClr val="000000"/>
                </a:solidFill>
                <a:uFill>
                  <a:solidFill>
                    <a:srgbClr val="ffffff"/>
                  </a:solidFill>
                </a:uFill>
                <a:latin typeface="Gill Sans"/>
              </a:rPr>
              <a:t>:  particle’s energy is converted in a detectable signal until the particle is absorbed (or leave the detector)</a:t>
            </a:r>
            <a:endParaRPr lang="en-US" sz="3200" spc="-1" strike="noStrike">
              <a:solidFill>
                <a:srgbClr val="000000"/>
              </a:solidFill>
              <a:uFill>
                <a:solidFill>
                  <a:srgbClr val="ffffff"/>
                </a:solidFill>
              </a:uFill>
              <a:latin typeface="Gill Sans"/>
            </a:endParaRPr>
          </a:p>
          <a:p>
            <a:pPr marL="342720" indent="-342360">
              <a:lnSpc>
                <a:spcPct val="100000"/>
              </a:lnSpc>
              <a:buClr>
                <a:srgbClr val="000000"/>
              </a:buClr>
              <a:buFont typeface="Arial"/>
              <a:buChar char="•"/>
            </a:pPr>
            <a:r>
              <a:rPr lang="en-US" sz="2000" spc="-1" strike="noStrike">
                <a:solidFill>
                  <a:srgbClr val="000000"/>
                </a:solidFill>
                <a:uFill>
                  <a:solidFill>
                    <a:srgbClr val="ffffff"/>
                  </a:solidFill>
                </a:uFill>
                <a:latin typeface="Gill Sans"/>
              </a:rPr>
              <a:t>First calorimeters in Particle Physics appeared in the ‘70s as need to measure energies of all particles, charged and neutrals, </a:t>
            </a:r>
            <a:r>
              <a:rPr i="1" lang="en-US" sz="2000" spc="-1" strike="noStrike">
                <a:solidFill>
                  <a:srgbClr val="000000"/>
                </a:solidFill>
                <a:uFill>
                  <a:solidFill>
                    <a:srgbClr val="ffffff"/>
                  </a:solidFill>
                </a:uFill>
                <a:latin typeface="Gill Sans"/>
              </a:rPr>
              <a:t>except muon (heavy) &amp; neutrinos (weak interaction)</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p:txBody>
      </p:sp>
      <p:sp>
        <p:nvSpPr>
          <p:cNvPr id="1785"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786"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787" name="TextShape 5"/>
          <p:cNvSpPr txBox="1"/>
          <p:nvPr/>
        </p:nvSpPr>
        <p:spPr>
          <a:xfrm>
            <a:off x="6553080" y="6520320"/>
            <a:ext cx="2133360" cy="364680"/>
          </a:xfrm>
          <a:prstGeom prst="rect">
            <a:avLst/>
          </a:prstGeom>
          <a:noFill/>
          <a:ln>
            <a:noFill/>
          </a:ln>
        </p:spPr>
        <p:txBody>
          <a:bodyPr anchor="ctr"/>
          <a:p>
            <a:pPr algn="r">
              <a:lnSpc>
                <a:spcPct val="100000"/>
              </a:lnSpc>
            </a:pPr>
            <a:fld id="{5DBEC754-5D92-44BB-A168-A26EDCC3F90D}"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
        <p:nvSpPr>
          <p:cNvPr id="1788" name="CustomShape 6"/>
          <p:cNvSpPr/>
          <p:nvPr/>
        </p:nvSpPr>
        <p:spPr>
          <a:xfrm>
            <a:off x="683640" y="4797000"/>
            <a:ext cx="7776360" cy="1614240"/>
          </a:xfrm>
          <a:prstGeom prst="rect">
            <a:avLst/>
          </a:prstGeom>
          <a:solidFill>
            <a:schemeClr val="accent2">
              <a:lumMod val="20000"/>
              <a:lumOff val="80000"/>
            </a:schemeClr>
          </a:solidFill>
          <a:ln>
            <a:noFill/>
          </a:ln>
        </p:spPr>
        <p:style>
          <a:lnRef idx="0"/>
          <a:fillRef idx="0"/>
          <a:effectRef idx="0"/>
          <a:fontRef idx="minor"/>
        </p:style>
        <p:txBody>
          <a:bodyPr lIns="90000" rIns="90000" tIns="45000" bIns="45000"/>
          <a:p>
            <a:pPr>
              <a:lnSpc>
                <a:spcPct val="100000"/>
              </a:lnSpc>
            </a:pPr>
            <a:r>
              <a:rPr lang="en-US" sz="2000" spc="-1" strike="noStrike">
                <a:solidFill>
                  <a:srgbClr val="000000"/>
                </a:solidFill>
                <a:uFill>
                  <a:solidFill>
                    <a:srgbClr val="ffffff"/>
                  </a:solidFill>
                </a:uFill>
                <a:latin typeface="Gill Sans"/>
              </a:rPr>
              <a:t>Calorimeters measure charged and neutral particles (</a:t>
            </a:r>
            <a:r>
              <a:rPr lang="en-US" sz="2000" spc="-1" strike="noStrike">
                <a:solidFill>
                  <a:srgbClr val="000000"/>
                </a:solidFill>
                <a:uFill>
                  <a:solidFill>
                    <a:srgbClr val="ffffff"/>
                  </a:solidFill>
                </a:uFill>
                <a:latin typeface="Symbol"/>
              </a:rPr>
              <a:t>g</a:t>
            </a:r>
            <a:r>
              <a:rPr lang="en-US" sz="2000" spc="-1" strike="noStrike">
                <a:solidFill>
                  <a:srgbClr val="000000"/>
                </a:solidFill>
                <a:uFill>
                  <a:solidFill>
                    <a:srgbClr val="ffffff"/>
                  </a:solidFill>
                </a:uFill>
                <a:latin typeface="Gill Sans"/>
              </a:rPr>
              <a:t>, e, jets (q,g), missing transverse energy i.e. neutrinos), performance improves with energy and is ~constant over 4</a:t>
            </a:r>
            <a:r>
              <a:rPr lang="en-US" sz="2000" spc="-1" strike="noStrike">
                <a:solidFill>
                  <a:srgbClr val="000000"/>
                </a:solidFill>
                <a:uFill>
                  <a:solidFill>
                    <a:srgbClr val="ffffff"/>
                  </a:solidFill>
                </a:uFill>
                <a:latin typeface="Symbol"/>
              </a:rPr>
              <a:t>p</a:t>
            </a:r>
            <a:r>
              <a:rPr lang="en-US" sz="2000" spc="-1" strike="noStrike">
                <a:solidFill>
                  <a:srgbClr val="000000"/>
                </a:solidFill>
                <a:uFill>
                  <a:solidFill>
                    <a:srgbClr val="ffffff"/>
                  </a:solidFill>
                </a:uFill>
                <a:latin typeface="Gill Sans"/>
              </a:rPr>
              <a:t>, high rate capabilities and fast making them suitable for trigger applications. </a:t>
            </a:r>
            <a:endParaRPr lang="en-US" sz="1800" spc="-1" strike="noStrike">
              <a:solidFill>
                <a:srgbClr val="000000"/>
              </a:solidFill>
              <a:uFill>
                <a:solidFill>
                  <a:srgbClr val="ffffff"/>
                </a:solidFill>
              </a:uFill>
              <a:latin typeface="Arial"/>
            </a:endParaRPr>
          </a:p>
        </p:txBody>
      </p:sp>
    </p:spTree>
  </p:cSld>
</p:sld>
</file>

<file path=ppt/slides/slide9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89"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Calorimeters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790" name="TextShape 2"/>
          <p:cNvSpPr txBox="1"/>
          <p:nvPr/>
        </p:nvSpPr>
        <p:spPr>
          <a:xfrm>
            <a:off x="457200" y="1412640"/>
            <a:ext cx="8229240" cy="4536000"/>
          </a:xfrm>
          <a:prstGeom prst="rect">
            <a:avLst/>
          </a:prstGeom>
          <a:noFill/>
          <a:ln>
            <a:noFill/>
          </a:ln>
        </p:spPr>
        <p:txBody>
          <a:bodyPr/>
          <a:p>
            <a:pPr marL="322200" indent="-366480">
              <a:lnSpc>
                <a:spcPct val="100000"/>
              </a:lnSpc>
              <a:buClr>
                <a:srgbClr val="000000"/>
              </a:buClr>
              <a:buFont typeface="Calibri"/>
              <a:buAutoNum type="arabicPeriod"/>
            </a:pPr>
            <a:r>
              <a:rPr lang="en-US" sz="1800" spc="-1" strike="noStrike">
                <a:solidFill>
                  <a:srgbClr val="000000"/>
                </a:solidFill>
                <a:uFill>
                  <a:solidFill>
                    <a:srgbClr val="ffffff"/>
                  </a:solidFill>
                </a:uFill>
                <a:latin typeface="Gill Sans"/>
              </a:rPr>
              <a:t>An incident particle interacts with the calorimeter passive and active material</a:t>
            </a:r>
            <a:endParaRPr lang="en-US" sz="3200" spc="-1" strike="noStrike">
              <a:solidFill>
                <a:srgbClr val="000000"/>
              </a:solidFill>
              <a:uFill>
                <a:solidFill>
                  <a:srgbClr val="ffffff"/>
                </a:solidFill>
              </a:uFill>
              <a:latin typeface="Gill Sans"/>
            </a:endParaRPr>
          </a:p>
          <a:p>
            <a:pPr marL="322200" indent="-366480">
              <a:lnSpc>
                <a:spcPct val="100000"/>
              </a:lnSpc>
              <a:buClr>
                <a:srgbClr val="000000"/>
              </a:buClr>
              <a:buFont typeface="Calibri"/>
              <a:buAutoNum type="arabicPeriod"/>
            </a:pPr>
            <a:r>
              <a:rPr lang="en-US" sz="1800" spc="-1" strike="noStrike" u="sng">
                <a:solidFill>
                  <a:srgbClr val="000000"/>
                </a:solidFill>
                <a:uFill>
                  <a:solidFill>
                    <a:srgbClr val="ffffff"/>
                  </a:solidFill>
                </a:uFill>
                <a:latin typeface="Gill Sans"/>
              </a:rPr>
              <a:t>A cascade process is initiated:  shower development depends on particle type and on detector material  </a:t>
            </a:r>
            <a:endParaRPr lang="en-US" sz="3200" spc="-1" strike="noStrike">
              <a:solidFill>
                <a:srgbClr val="000000"/>
              </a:solidFill>
              <a:uFill>
                <a:solidFill>
                  <a:srgbClr val="ffffff"/>
                </a:solidFill>
              </a:uFill>
              <a:latin typeface="Gill Sans"/>
            </a:endParaRPr>
          </a:p>
          <a:p>
            <a:pPr marL="322200" indent="-366480">
              <a:lnSpc>
                <a:spcPct val="100000"/>
              </a:lnSpc>
              <a:buClr>
                <a:srgbClr val="000000"/>
              </a:buClr>
              <a:buFont typeface="Calibri"/>
              <a:buAutoNum type="arabicPeriod"/>
            </a:pPr>
            <a:r>
              <a:rPr lang="en-US" sz="1800" spc="-1" strike="noStrike">
                <a:solidFill>
                  <a:srgbClr val="000000"/>
                </a:solidFill>
                <a:uFill>
                  <a:solidFill>
                    <a:srgbClr val="ffffff"/>
                  </a:solidFill>
                </a:uFill>
                <a:latin typeface="Gill Sans"/>
              </a:rPr>
              <a:t>Visible energy -</a:t>
            </a:r>
            <a:r>
              <a:rPr lang="en-US" sz="1800" spc="-1" strike="noStrike" u="sng">
                <a:solidFill>
                  <a:srgbClr val="000000"/>
                </a:solidFill>
                <a:uFill>
                  <a:solidFill>
                    <a:srgbClr val="ffffff"/>
                  </a:solidFill>
                </a:uFill>
                <a:latin typeface="Gill Sans"/>
              </a:rPr>
              <a:t>heat, ionization, excitation of atoms, Cherenkov light</a:t>
            </a:r>
            <a:r>
              <a:rPr lang="en-US" sz="1800" spc="-1" strike="noStrike">
                <a:solidFill>
                  <a:srgbClr val="000000"/>
                </a:solidFill>
                <a:uFill>
                  <a:solidFill>
                    <a:srgbClr val="ffffff"/>
                  </a:solidFill>
                </a:uFill>
                <a:latin typeface="Gill Sans"/>
              </a:rPr>
              <a:t>- deposited in the active media of the calorimeter produces a detectable signal</a:t>
            </a:r>
            <a:endParaRPr lang="en-US" sz="3200" spc="-1" strike="noStrike">
              <a:solidFill>
                <a:srgbClr val="000000"/>
              </a:solidFill>
              <a:uFill>
                <a:solidFill>
                  <a:srgbClr val="ffffff"/>
                </a:solidFill>
              </a:uFill>
              <a:latin typeface="Gill Sans"/>
            </a:endParaRPr>
          </a:p>
          <a:p>
            <a:pPr marL="322200" indent="-366480">
              <a:lnSpc>
                <a:spcPct val="100000"/>
              </a:lnSpc>
              <a:buClr>
                <a:srgbClr val="000000"/>
              </a:buClr>
              <a:buFont typeface="Calibri"/>
              <a:buAutoNum type="arabicPeriod"/>
            </a:pPr>
            <a:r>
              <a:rPr lang="en-US" sz="1800" spc="-1" strike="noStrike">
                <a:solidFill>
                  <a:srgbClr val="000000"/>
                </a:solidFill>
                <a:uFill>
                  <a:solidFill>
                    <a:srgbClr val="ffffff"/>
                  </a:solidFill>
                </a:uFill>
                <a:latin typeface="Gill Sans"/>
              </a:rPr>
              <a:t>Signal produced is proportional to the total energy deposited by the particle</a:t>
            </a:r>
            <a:endParaRPr lang="en-US" sz="3200" spc="-1" strike="noStrike">
              <a:solidFill>
                <a:srgbClr val="000000"/>
              </a:solidFill>
              <a:uFill>
                <a:solidFill>
                  <a:srgbClr val="ffffff"/>
                </a:solidFill>
              </a:uFill>
              <a:latin typeface="Gill Sans"/>
            </a:endParaRPr>
          </a:p>
          <a:p>
            <a:pPr marL="322200" indent="-366480">
              <a:lnSpc>
                <a:spcPct val="100000"/>
              </a:lnSpc>
              <a:buClr>
                <a:srgbClr val="000000"/>
              </a:buClr>
              <a:buFont typeface="Calibri"/>
              <a:buAutoNum type="arabicPeriod"/>
            </a:pPr>
            <a:r>
              <a:rPr b="1" lang="en-US" sz="1800" spc="-1" strike="noStrike">
                <a:solidFill>
                  <a:srgbClr val="000000"/>
                </a:solidFill>
                <a:uFill>
                  <a:solidFill>
                    <a:srgbClr val="ffffff"/>
                  </a:solidFill>
                </a:uFill>
                <a:latin typeface="Gill Sans"/>
              </a:rPr>
              <a:t>Calorimeter’s calibration establishes a precise relationship between the ‘visible energy’ detected and the energy of the incoming particle</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p:txBody>
      </p:sp>
      <p:sp>
        <p:nvSpPr>
          <p:cNvPr id="1791" name="TextShape 3"/>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792" name="TextShape 4"/>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793" name="TextShape 5"/>
          <p:cNvSpPr txBox="1"/>
          <p:nvPr/>
        </p:nvSpPr>
        <p:spPr>
          <a:xfrm>
            <a:off x="6553080" y="6520320"/>
            <a:ext cx="2133360" cy="364680"/>
          </a:xfrm>
          <a:prstGeom prst="rect">
            <a:avLst/>
          </a:prstGeom>
          <a:noFill/>
          <a:ln>
            <a:noFill/>
          </a:ln>
        </p:spPr>
        <p:txBody>
          <a:bodyPr anchor="ctr"/>
          <a:p>
            <a:pPr algn="r">
              <a:lnSpc>
                <a:spcPct val="100000"/>
              </a:lnSpc>
            </a:pPr>
            <a:fld id="{90FF3962-7A16-4BEE-9C36-4795BF2AC66D}"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9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94" name="TextShape 1"/>
          <p:cNvSpPr txBox="1"/>
          <p:nvPr/>
        </p:nvSpPr>
        <p:spPr>
          <a:xfrm>
            <a:off x="457200" y="-2736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Calorimeter Types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795" name="TextShape 2"/>
          <p:cNvSpPr txBox="1"/>
          <p:nvPr/>
        </p:nvSpPr>
        <p:spPr>
          <a:xfrm>
            <a:off x="6553080" y="6520320"/>
            <a:ext cx="2133360" cy="364680"/>
          </a:xfrm>
          <a:prstGeom prst="rect">
            <a:avLst/>
          </a:prstGeom>
          <a:noFill/>
          <a:ln>
            <a:noFill/>
          </a:ln>
        </p:spPr>
        <p:txBody>
          <a:bodyPr anchor="ctr"/>
          <a:p>
            <a:pPr algn="r">
              <a:lnSpc>
                <a:spcPct val="100000"/>
              </a:lnSpc>
            </a:pPr>
            <a:fld id="{2ABAAFA7-D00F-45DD-8106-A48AEB23502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graphicFrame>
        <p:nvGraphicFramePr>
          <p:cNvPr id="1796" name="Table 3"/>
          <p:cNvGraphicFramePr/>
          <p:nvPr/>
        </p:nvGraphicFramePr>
        <p:xfrm>
          <a:off x="457200" y="1196640"/>
          <a:ext cx="8362800" cy="1245240"/>
        </p:xfrm>
        <a:graphic>
          <a:graphicData uri="http://schemas.openxmlformats.org/drawingml/2006/table">
            <a:tbl>
              <a:tblPr/>
              <a:tblGrid>
                <a:gridCol w="4181400"/>
                <a:gridCol w="4181400"/>
              </a:tblGrid>
              <a:tr h="504000">
                <a:tc gridSpan="2">
                  <a:txBody>
                    <a:bodyPr/>
                    <a:p>
                      <a:pPr>
                        <a:lnSpc>
                          <a:spcPct val="100000"/>
                        </a:lnSpc>
                      </a:pPr>
                      <a:r>
                        <a:rPr b="1" lang="en-US" sz="2000" spc="-1" strike="noStrike">
                          <a:solidFill>
                            <a:srgbClr val="ffffff"/>
                          </a:solidFill>
                          <a:uFill>
                            <a:solidFill>
                              <a:srgbClr val="ffffff"/>
                            </a:solidFill>
                          </a:uFill>
                          <a:latin typeface="Gill Sans"/>
                        </a:rPr>
                        <a:t>By Particle Type</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25200">
                      <a:solidFill>
                        <a:srgbClr val="ffffff"/>
                      </a:solidFill>
                    </a:lnB>
                    <a:solidFill>
                      <a:srgbClr val="4f81bd"/>
                    </a:solidFill>
                  </a:tcPr>
                </a:tc>
                <a:tc hMerge="1">
                  <a:tcPr>
                    <a:solidFill>
                      <a:srgbClr val="729fcf"/>
                    </a:solidFill>
                  </a:tcPr>
                </a:tc>
              </a:tr>
              <a:tr h="370800">
                <a:tc>
                  <a:txBody>
                    <a:bodyPr/>
                    <a:p>
                      <a:pPr>
                        <a:lnSpc>
                          <a:spcPct val="100000"/>
                        </a:lnSpc>
                      </a:pPr>
                      <a:r>
                        <a:rPr b="1" lang="en-US" sz="1800" spc="-1" strike="noStrike">
                          <a:solidFill>
                            <a:srgbClr val="000000"/>
                          </a:solidFill>
                          <a:uFill>
                            <a:solidFill>
                              <a:srgbClr val="ffffff"/>
                            </a:solidFill>
                          </a:uFill>
                          <a:latin typeface="Gill Sans"/>
                        </a:rPr>
                        <a:t>Electromagnetic Calorimeter</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92b3e4"/>
                    </a:solidFill>
                  </a:tcPr>
                </a:tc>
                <a:tc>
                  <a:txBody>
                    <a:bodyPr/>
                    <a:p>
                      <a:pPr>
                        <a:lnSpc>
                          <a:spcPct val="100000"/>
                        </a:lnSpc>
                      </a:pPr>
                      <a:r>
                        <a:rPr b="1" lang="en-US" sz="1800" spc="-1" strike="noStrike">
                          <a:solidFill>
                            <a:srgbClr val="000000"/>
                          </a:solidFill>
                          <a:uFill>
                            <a:solidFill>
                              <a:srgbClr val="ffffff"/>
                            </a:solidFill>
                          </a:uFill>
                          <a:latin typeface="Gill Sans"/>
                        </a:rPr>
                        <a:t>Hadronic Calorimeter</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92b3e4"/>
                    </a:solidFill>
                  </a:tcPr>
                </a:tc>
              </a:tr>
              <a:tr h="370800">
                <a:tc>
                  <a:txBody>
                    <a:bodyPr/>
                    <a:p>
                      <a:pPr>
                        <a:lnSpc>
                          <a:spcPct val="100000"/>
                        </a:lnSpc>
                      </a:pPr>
                      <a:r>
                        <a:rPr lang="en-US" sz="1800" spc="-1" strike="noStrike">
                          <a:solidFill>
                            <a:srgbClr val="000000"/>
                          </a:solidFill>
                          <a:uFill>
                            <a:solidFill>
                              <a:srgbClr val="ffffff"/>
                            </a:solidFill>
                          </a:uFill>
                          <a:latin typeface="Gill Sans"/>
                        </a:rPr>
                        <a:t>Photons and electron showers (γ,e,π</a:t>
                      </a:r>
                      <a:r>
                        <a:rPr lang="en-US" sz="1800" spc="-1" strike="noStrike" baseline="30000">
                          <a:solidFill>
                            <a:srgbClr val="000000"/>
                          </a:solidFill>
                          <a:uFill>
                            <a:solidFill>
                              <a:srgbClr val="ffffff"/>
                            </a:solidFill>
                          </a:uFill>
                          <a:latin typeface="Gill Sans"/>
                        </a:rPr>
                        <a:t>o</a:t>
                      </a:r>
                      <a:r>
                        <a:rPr lang="en-US" sz="1800" spc="-1" strike="noStrike">
                          <a:solidFill>
                            <a:srgbClr val="000000"/>
                          </a:solidFill>
                          <a:uFill>
                            <a:solidFill>
                              <a:srgbClr val="ffffff"/>
                            </a:solidFill>
                          </a:uFill>
                          <a:latin typeface="Gill Sans"/>
                        </a:rPr>
                        <a:t>) </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bfd4fe"/>
                    </a:solidFill>
                  </a:tcPr>
                </a:tc>
                <a:tc>
                  <a:txBody>
                    <a:bodyPr/>
                    <a:p>
                      <a:pPr>
                        <a:lnSpc>
                          <a:spcPct val="100000"/>
                        </a:lnSpc>
                      </a:pPr>
                      <a:r>
                        <a:rPr lang="en-US" sz="1800" spc="-1" strike="noStrike">
                          <a:solidFill>
                            <a:srgbClr val="000000"/>
                          </a:solidFill>
                          <a:uFill>
                            <a:solidFill>
                              <a:srgbClr val="ffffff"/>
                            </a:solidFill>
                          </a:uFill>
                          <a:latin typeface="Gill Sans"/>
                        </a:rPr>
                        <a:t>Charged and neutral hadrons, jets </a:t>
                      </a:r>
                      <a:r>
                        <a:rPr lang="en-US" sz="1600" spc="-1" strike="noStrike">
                          <a:solidFill>
                            <a:srgbClr val="000000"/>
                          </a:solidFill>
                          <a:uFill>
                            <a:solidFill>
                              <a:srgbClr val="ffffff"/>
                            </a:solidFill>
                          </a:uFill>
                          <a:latin typeface="Gill Sans"/>
                        </a:rPr>
                        <a:t>(π, p, n)</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bfd4fe"/>
                    </a:solidFill>
                  </a:tcPr>
                </a:tc>
              </a:tr>
            </a:tbl>
          </a:graphicData>
        </a:graphic>
      </p:graphicFrame>
      <p:sp>
        <p:nvSpPr>
          <p:cNvPr id="1797" name="CustomShape 4"/>
          <p:cNvSpPr/>
          <p:nvPr/>
        </p:nvSpPr>
        <p:spPr>
          <a:xfrm>
            <a:off x="323640" y="2706840"/>
            <a:ext cx="4176000" cy="283248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uFill>
                  <a:solidFill>
                    <a:srgbClr val="ffffff"/>
                  </a:solidFill>
                </a:uFill>
                <a:latin typeface="Gill Sans"/>
              </a:rPr>
              <a:t>EM Shower</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rPr>
              <a:t>Energy losses result from different mechanisms, at high energy the most important processes:</a:t>
            </a:r>
            <a:endParaRPr lang="en-US" sz="1800" spc="-1" strike="noStrike">
              <a:solidFill>
                <a:srgbClr val="000000"/>
              </a:solidFill>
              <a:uFill>
                <a:solidFill>
                  <a:srgbClr val="ffffff"/>
                </a:solidFill>
              </a:uFill>
              <a:latin typeface="Arial"/>
            </a:endParaRPr>
          </a:p>
          <a:p>
            <a:pPr lvl="1"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Electron/Positrons: </a:t>
            </a:r>
            <a:r>
              <a:rPr b="1" lang="en-US" sz="1800" spc="-1" strike="noStrike">
                <a:solidFill>
                  <a:srgbClr val="000000"/>
                </a:solidFill>
                <a:uFill>
                  <a:solidFill>
                    <a:srgbClr val="ffffff"/>
                  </a:solidFill>
                </a:uFill>
                <a:latin typeface="Gill Sans"/>
              </a:rPr>
              <a:t>Bremsstrahlung</a:t>
            </a:r>
            <a:r>
              <a:rPr lang="en-US" sz="1800" spc="-1" strike="noStrike">
                <a:solidFill>
                  <a:srgbClr val="000000"/>
                </a:solidFill>
                <a:uFill>
                  <a:solidFill>
                    <a:srgbClr val="ffffff"/>
                  </a:solidFill>
                </a:uFill>
                <a:latin typeface="Gill Sans"/>
              </a:rPr>
              <a:t> </a:t>
            </a:r>
            <a:r>
              <a:rPr lang="en-US" sz="1600" spc="-1" strike="noStrike">
                <a:solidFill>
                  <a:srgbClr val="000000"/>
                </a:solidFill>
                <a:uFill>
                  <a:solidFill>
                    <a:srgbClr val="ffffff"/>
                  </a:solidFill>
                </a:uFill>
                <a:latin typeface="Gill Sans"/>
              </a:rPr>
              <a:t>dE</a:t>
            </a:r>
            <a:r>
              <a:rPr lang="en-US" sz="1600" spc="-1" strike="noStrike" baseline="-25000">
                <a:solidFill>
                  <a:srgbClr val="000000"/>
                </a:solidFill>
                <a:uFill>
                  <a:solidFill>
                    <a:srgbClr val="ffffff"/>
                  </a:solidFill>
                </a:uFill>
                <a:latin typeface="Gill Sans"/>
              </a:rPr>
              <a:t>e±</a:t>
            </a:r>
            <a:r>
              <a:rPr lang="en-US" sz="1600" spc="-1" strike="noStrike">
                <a:solidFill>
                  <a:srgbClr val="000000"/>
                </a:solidFill>
                <a:uFill>
                  <a:solidFill>
                    <a:srgbClr val="ffffff"/>
                  </a:solidFill>
                </a:uFill>
                <a:latin typeface="Gill Sans"/>
              </a:rPr>
              <a:t>/E</a:t>
            </a:r>
            <a:r>
              <a:rPr lang="en-US" sz="1600" spc="-1" strike="noStrike" baseline="-25000">
                <a:solidFill>
                  <a:srgbClr val="000000"/>
                </a:solidFill>
                <a:uFill>
                  <a:solidFill>
                    <a:srgbClr val="ffffff"/>
                  </a:solidFill>
                </a:uFill>
                <a:latin typeface="Gill Sans"/>
              </a:rPr>
              <a:t>e±</a:t>
            </a:r>
            <a:r>
              <a:rPr lang="en-US" sz="1600" spc="-1" strike="noStrike">
                <a:solidFill>
                  <a:srgbClr val="000000"/>
                </a:solidFill>
                <a:uFill>
                  <a:solidFill>
                    <a:srgbClr val="ffffff"/>
                  </a:solidFill>
                </a:uFill>
                <a:latin typeface="Gill Sans"/>
              </a:rPr>
              <a:t> = - dx/Xo </a:t>
            </a:r>
            <a:endParaRPr lang="en-US" sz="1800" spc="-1" strike="noStrike">
              <a:solidFill>
                <a:srgbClr val="000000"/>
              </a:solidFill>
              <a:uFill>
                <a:solidFill>
                  <a:srgbClr val="ffffff"/>
                </a:solidFill>
              </a:uFill>
              <a:latin typeface="Arial"/>
            </a:endParaRPr>
          </a:p>
          <a:p>
            <a:pPr lvl="1"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rPr>
              <a:t>Photons: </a:t>
            </a:r>
            <a:r>
              <a:rPr b="1" lang="en-US" sz="1800" spc="-1" strike="noStrike">
                <a:solidFill>
                  <a:srgbClr val="000000"/>
                </a:solidFill>
                <a:uFill>
                  <a:solidFill>
                    <a:srgbClr val="ffffff"/>
                  </a:solidFill>
                </a:uFill>
                <a:latin typeface="Gill Sans"/>
              </a:rPr>
              <a:t>Pair productions</a:t>
            </a:r>
            <a:r>
              <a:rPr lang="en-US" sz="1800" spc="-1" strike="noStrike">
                <a:solidFill>
                  <a:srgbClr val="000000"/>
                </a:solidFill>
                <a:uFill>
                  <a:solidFill>
                    <a:srgbClr val="ffffff"/>
                  </a:solidFill>
                </a:uFill>
                <a:latin typeface="Gill Sans"/>
              </a:rPr>
              <a:t> </a:t>
            </a:r>
            <a:r>
              <a:rPr lang="en-US" sz="1600" spc="-1" strike="noStrike">
                <a:solidFill>
                  <a:srgbClr val="000000"/>
                </a:solidFill>
                <a:uFill>
                  <a:solidFill>
                    <a:srgbClr val="ffffff"/>
                  </a:solidFill>
                </a:uFill>
                <a:latin typeface="Gill Sans"/>
              </a:rPr>
              <a:t>dE</a:t>
            </a:r>
            <a:r>
              <a:rPr lang="en-US" sz="1600" spc="-1" strike="noStrike" baseline="-25000">
                <a:solidFill>
                  <a:srgbClr val="000000"/>
                </a:solidFill>
                <a:uFill>
                  <a:solidFill>
                    <a:srgbClr val="ffffff"/>
                  </a:solidFill>
                </a:uFill>
                <a:latin typeface="Gill Sans"/>
              </a:rPr>
              <a:t>γ</a:t>
            </a:r>
            <a:r>
              <a:rPr lang="en-US" sz="1600" spc="-1" strike="noStrike">
                <a:solidFill>
                  <a:srgbClr val="000000"/>
                </a:solidFill>
                <a:uFill>
                  <a:solidFill>
                    <a:srgbClr val="ffffff"/>
                  </a:solidFill>
                </a:uFill>
                <a:latin typeface="Gill Sans"/>
              </a:rPr>
              <a:t>/E</a:t>
            </a:r>
            <a:r>
              <a:rPr lang="en-US" sz="1600" spc="-1" strike="noStrike" baseline="-25000">
                <a:solidFill>
                  <a:srgbClr val="000000"/>
                </a:solidFill>
                <a:uFill>
                  <a:solidFill>
                    <a:srgbClr val="ffffff"/>
                  </a:solidFill>
                </a:uFill>
                <a:latin typeface="Gill Sans"/>
              </a:rPr>
              <a:t>γ</a:t>
            </a:r>
            <a:r>
              <a:rPr lang="en-US" sz="1600" spc="-1" strike="noStrike">
                <a:solidFill>
                  <a:srgbClr val="000000"/>
                </a:solidFill>
                <a:uFill>
                  <a:solidFill>
                    <a:srgbClr val="ffffff"/>
                  </a:solidFill>
                </a:uFill>
                <a:latin typeface="Gill Sans"/>
              </a:rPr>
              <a:t> = - (7/9)dx/Xo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sp>
        <p:nvSpPr>
          <p:cNvPr id="1798" name="CustomShape 5"/>
          <p:cNvSpPr/>
          <p:nvPr/>
        </p:nvSpPr>
        <p:spPr>
          <a:xfrm>
            <a:off x="4645080" y="2706840"/>
            <a:ext cx="4041360" cy="365580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uFill>
                  <a:solidFill>
                    <a:srgbClr val="ffffff"/>
                  </a:solidFill>
                </a:uFill>
                <a:latin typeface="Gill Sans"/>
              </a:rPr>
              <a:t>Hadronic Shower</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rPr>
              <a:t>They develop as result of inelastic interaction with the media nuclei through a cascade process </a:t>
            </a:r>
            <a:endParaRPr lang="en-US" sz="1800" spc="-1" strike="noStrike">
              <a:solidFill>
                <a:srgbClr val="000000"/>
              </a:solidFill>
              <a:uFill>
                <a:solidFill>
                  <a:srgbClr val="ffffff"/>
                </a:solidFill>
              </a:uFill>
              <a:latin typeface="Arial"/>
            </a:endParaRPr>
          </a:p>
          <a:p>
            <a:pPr>
              <a:lnSpc>
                <a:spcPct val="100000"/>
              </a:lnSpc>
            </a:pPr>
            <a:r>
              <a:rPr lang="en-US" sz="1800" spc="-1" strike="noStrike">
                <a:solidFill>
                  <a:srgbClr val="000000"/>
                </a:solidFill>
                <a:uFill>
                  <a:solidFill>
                    <a:srgbClr val="ffffff"/>
                  </a:solidFill>
                </a:uFill>
                <a:latin typeface="Gill Sans"/>
              </a:rPr>
              <a:t>A multitude of effects are produced in the shower development which make the hadron calorimeters a more complicated detector to optimize and with a significantly worse intrinsic resolution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pic>
        <p:nvPicPr>
          <p:cNvPr id="1799" name="Picture 11" descr=""/>
          <p:cNvPicPr/>
          <p:nvPr/>
        </p:nvPicPr>
        <p:blipFill>
          <a:blip r:embed="rId1"/>
          <a:stretch/>
        </p:blipFill>
        <p:spPr>
          <a:xfrm>
            <a:off x="4645080" y="5301360"/>
            <a:ext cx="4290120" cy="1253520"/>
          </a:xfrm>
          <a:prstGeom prst="rect">
            <a:avLst/>
          </a:prstGeom>
          <a:ln>
            <a:noFill/>
          </a:ln>
        </p:spPr>
      </p:pic>
      <p:pic>
        <p:nvPicPr>
          <p:cNvPr id="1800" name="Picture 12" descr=""/>
          <p:cNvPicPr/>
          <p:nvPr/>
        </p:nvPicPr>
        <p:blipFill>
          <a:blip r:embed="rId2"/>
          <a:stretch/>
        </p:blipFill>
        <p:spPr>
          <a:xfrm>
            <a:off x="817920" y="5157360"/>
            <a:ext cx="2952000" cy="1253160"/>
          </a:xfrm>
          <a:prstGeom prst="rect">
            <a:avLst/>
          </a:prstGeom>
          <a:ln>
            <a:noFill/>
          </a:ln>
        </p:spPr>
      </p:pic>
    </p:spTree>
  </p:cSld>
</p:sld>
</file>

<file path=ppt/slides/slide9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01" name="TextShape 1"/>
          <p:cNvSpPr txBox="1"/>
          <p:nvPr/>
        </p:nvSpPr>
        <p:spPr>
          <a:xfrm>
            <a:off x="457200" y="274680"/>
            <a:ext cx="822924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Calorimeter Types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802"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803"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804" name="TextShape 4"/>
          <p:cNvSpPr txBox="1"/>
          <p:nvPr/>
        </p:nvSpPr>
        <p:spPr>
          <a:xfrm>
            <a:off x="6553080" y="6520320"/>
            <a:ext cx="2133360" cy="364680"/>
          </a:xfrm>
          <a:prstGeom prst="rect">
            <a:avLst/>
          </a:prstGeom>
          <a:noFill/>
          <a:ln>
            <a:noFill/>
          </a:ln>
        </p:spPr>
        <p:txBody>
          <a:bodyPr anchor="ctr"/>
          <a:p>
            <a:pPr algn="r">
              <a:lnSpc>
                <a:spcPct val="100000"/>
              </a:lnSpc>
            </a:pPr>
            <a:fld id="{B3622DDF-23BA-4F37-B602-A54C0D703EE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graphicFrame>
        <p:nvGraphicFramePr>
          <p:cNvPr id="1805" name="Table 5"/>
          <p:cNvGraphicFramePr/>
          <p:nvPr/>
        </p:nvGraphicFramePr>
        <p:xfrm>
          <a:off x="539640" y="1558440"/>
          <a:ext cx="8146800" cy="1627920"/>
        </p:xfrm>
        <a:graphic>
          <a:graphicData uri="http://schemas.openxmlformats.org/drawingml/2006/table">
            <a:tbl>
              <a:tblPr/>
              <a:tblGrid>
                <a:gridCol w="4073400"/>
                <a:gridCol w="4073400"/>
              </a:tblGrid>
              <a:tr h="390600">
                <a:tc gridSpan="2">
                  <a:txBody>
                    <a:bodyPr/>
                    <a:p>
                      <a:pPr>
                        <a:lnSpc>
                          <a:spcPct val="100000"/>
                        </a:lnSpc>
                      </a:pPr>
                      <a:r>
                        <a:rPr b="1" lang="en-US" sz="2000" spc="-1" strike="noStrike">
                          <a:solidFill>
                            <a:srgbClr val="ffffff"/>
                          </a:solidFill>
                          <a:uFill>
                            <a:solidFill>
                              <a:srgbClr val="ffffff"/>
                            </a:solidFill>
                          </a:uFill>
                          <a:latin typeface="Gill Sans"/>
                        </a:rPr>
                        <a:t>By Construction Type</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25200">
                      <a:solidFill>
                        <a:srgbClr val="ffffff"/>
                      </a:solidFill>
                    </a:lnB>
                    <a:solidFill>
                      <a:srgbClr val="4f81bd"/>
                    </a:solidFill>
                  </a:tcPr>
                </a:tc>
                <a:tc hMerge="1">
                  <a:tcPr>
                    <a:solidFill>
                      <a:srgbClr val="729fcf"/>
                    </a:solidFill>
                  </a:tcPr>
                </a:tc>
              </a:tr>
              <a:tr h="360000">
                <a:tc>
                  <a:txBody>
                    <a:bodyPr/>
                    <a:p>
                      <a:pPr>
                        <a:lnSpc>
                          <a:spcPct val="100000"/>
                        </a:lnSpc>
                      </a:pPr>
                      <a:r>
                        <a:rPr b="1" lang="en-US" sz="1800" spc="-1" strike="noStrike">
                          <a:solidFill>
                            <a:srgbClr val="000000"/>
                          </a:solidFill>
                          <a:uFill>
                            <a:solidFill>
                              <a:srgbClr val="ffffff"/>
                            </a:solidFill>
                          </a:uFill>
                          <a:latin typeface="Gill Sans"/>
                        </a:rPr>
                        <a:t>Homogenous Calorimeter</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92b3e4"/>
                    </a:solidFill>
                  </a:tcPr>
                </a:tc>
                <a:tc>
                  <a:txBody>
                    <a:bodyPr/>
                    <a:p>
                      <a:pPr>
                        <a:lnSpc>
                          <a:spcPct val="100000"/>
                        </a:lnSpc>
                      </a:pPr>
                      <a:r>
                        <a:rPr b="1" lang="en-US" sz="1800" spc="-1" strike="noStrike">
                          <a:solidFill>
                            <a:srgbClr val="000000"/>
                          </a:solidFill>
                          <a:uFill>
                            <a:solidFill>
                              <a:srgbClr val="ffffff"/>
                            </a:solidFill>
                          </a:uFill>
                          <a:latin typeface="Gill Sans"/>
                        </a:rPr>
                        <a:t>Sampling Calorimeters</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92b3e4"/>
                    </a:solidFill>
                  </a:tcPr>
                </a:tc>
              </a:tr>
              <a:tr h="1164600">
                <a:tc>
                  <a:txBody>
                    <a:bodyPr/>
                    <a:p>
                      <a:pPr>
                        <a:lnSpc>
                          <a:spcPct val="100000"/>
                        </a:lnSpc>
                      </a:pPr>
                      <a:r>
                        <a:rPr lang="en-US" sz="1800" spc="-1" strike="noStrike">
                          <a:solidFill>
                            <a:srgbClr val="000000"/>
                          </a:solidFill>
                          <a:uFill>
                            <a:solidFill>
                              <a:srgbClr val="ffffff"/>
                            </a:solidFill>
                          </a:uFill>
                          <a:latin typeface="Gill Sans"/>
                        </a:rPr>
                        <a:t>Full absorption detectors, fully active medium for both energy degradation and signal generation </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bfd4fe"/>
                    </a:solidFill>
                  </a:tcPr>
                </a:tc>
                <a:tc>
                  <a:txBody>
                    <a:bodyPr/>
                    <a:p>
                      <a:pPr>
                        <a:lnSpc>
                          <a:spcPct val="100000"/>
                        </a:lnSpc>
                      </a:pPr>
                      <a:r>
                        <a:rPr lang="en-US" sz="1800" spc="-1" strike="noStrike">
                          <a:solidFill>
                            <a:srgbClr val="000000"/>
                          </a:solidFill>
                          <a:uFill>
                            <a:solidFill>
                              <a:srgbClr val="ffffff"/>
                            </a:solidFill>
                          </a:uFill>
                          <a:latin typeface="Gill Sans"/>
                        </a:rPr>
                        <a:t>Alternating layers of absorber material to degrade the particle energy and active media to provide detectable signals </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bfd4fe"/>
                    </a:solidFill>
                  </a:tcPr>
                </a:tc>
              </a:tr>
              <a:tr h="1042200">
                <a:tc>
                  <a:txBody>
                    <a:bodyPr/>
                    <a:p>
                      <a:pPr>
                        <a:lnSpc>
                          <a:spcPct val="100000"/>
                        </a:lnSpc>
                      </a:pPr>
                      <a:r>
                        <a:rPr lang="en-US" sz="1600" spc="-1" strike="noStrike">
                          <a:solidFill>
                            <a:srgbClr val="000000"/>
                          </a:solidFill>
                          <a:uFill>
                            <a:solidFill>
                              <a:srgbClr val="ffffff"/>
                            </a:solidFill>
                          </a:uFill>
                          <a:latin typeface="Gill Sans"/>
                        </a:rPr>
                        <a:t>Scintillation</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a:rPr>
                        <a:t>Semiconductor</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a:rPr>
                        <a:t>Cherenkov</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000000"/>
                          </a:solidFill>
                          <a:uFill>
                            <a:solidFill>
                              <a:srgbClr val="ffffff"/>
                            </a:solidFill>
                          </a:uFill>
                          <a:latin typeface="Gill Sans"/>
                        </a:rPr>
                        <a:t>Ionization (Common: LAr)</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c2d6f9"/>
                    </a:solidFill>
                  </a:tcPr>
                </a:tc>
                <a:tc>
                  <a:txBody>
                    <a:bodyPr/>
                    <a:p>
                      <a:pPr>
                        <a:lnSpc>
                          <a:spcPct val="100000"/>
                        </a:lnSpc>
                      </a:pPr>
                      <a:r>
                        <a:rPr lang="en-US" sz="1600" spc="-1" strike="noStrike">
                          <a:solidFill>
                            <a:srgbClr val="000000"/>
                          </a:solidFill>
                          <a:uFill>
                            <a:solidFill>
                              <a:srgbClr val="ffffff"/>
                            </a:solidFill>
                          </a:uFill>
                          <a:latin typeface="Gill Sans"/>
                        </a:rPr>
                        <a:t>Common absorbers are Pb, Fe, Cu, U</a:t>
                      </a:r>
                      <a:endParaRPr lang="en-US" sz="1800" spc="-1" strike="noStrike">
                        <a:solidFill>
                          <a:srgbClr val="000000"/>
                        </a:solidFill>
                        <a:uFill>
                          <a:solidFill>
                            <a:srgbClr val="ffffff"/>
                          </a:solidFill>
                        </a:uFill>
                        <a:latin typeface="Arial"/>
                      </a:endParaRPr>
                    </a:p>
                  </a:txBody>
                  <a:tcPr marL="91440" marR="91440">
                    <a:lnL w="9360">
                      <a:solidFill>
                        <a:srgbClr val="4a7ebb"/>
                      </a:solidFill>
                    </a:lnL>
                    <a:lnR w="9360">
                      <a:solidFill>
                        <a:srgbClr val="4a7ebb"/>
                      </a:solidFill>
                    </a:lnR>
                    <a:lnT w="9360">
                      <a:solidFill>
                        <a:srgbClr val="4a7ebb"/>
                      </a:solidFill>
                    </a:lnT>
                    <a:lnB w="9360">
                      <a:solidFill>
                        <a:srgbClr val="4a7ebb"/>
                      </a:solidFill>
                    </a:lnB>
                    <a:solidFill>
                      <a:srgbClr val="c2d6f9"/>
                    </a:solidFill>
                  </a:tcPr>
                </a:tc>
              </a:tr>
            </a:tbl>
          </a:graphicData>
        </a:graphic>
      </p:graphicFrame>
      <p:pic>
        <p:nvPicPr>
          <p:cNvPr id="1806" name="Picture 2" descr=""/>
          <p:cNvPicPr/>
          <p:nvPr/>
        </p:nvPicPr>
        <p:blipFill>
          <a:blip r:embed="rId1"/>
          <a:stretch/>
        </p:blipFill>
        <p:spPr>
          <a:xfrm>
            <a:off x="406440" y="4846680"/>
            <a:ext cx="4165200" cy="1177920"/>
          </a:xfrm>
          <a:prstGeom prst="rect">
            <a:avLst/>
          </a:prstGeom>
          <a:ln>
            <a:noFill/>
          </a:ln>
        </p:spPr>
      </p:pic>
      <p:pic>
        <p:nvPicPr>
          <p:cNvPr id="1807" name="Picture 5" descr=""/>
          <p:cNvPicPr/>
          <p:nvPr/>
        </p:nvPicPr>
        <p:blipFill>
          <a:blip r:embed="rId2"/>
          <a:stretch/>
        </p:blipFill>
        <p:spPr>
          <a:xfrm>
            <a:off x="4813560" y="4858560"/>
            <a:ext cx="3872880" cy="1234440"/>
          </a:xfrm>
          <a:prstGeom prst="rect">
            <a:avLst/>
          </a:prstGeom>
          <a:ln>
            <a:noFill/>
          </a:ln>
        </p:spPr>
      </p:pic>
    </p:spTree>
  </p:cSld>
</p:sld>
</file>

<file path=ppt/slides/slide9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08" name="TextShape 1"/>
          <p:cNvSpPr txBox="1"/>
          <p:nvPr/>
        </p:nvSpPr>
        <p:spPr>
          <a:xfrm>
            <a:off x="457200" y="0"/>
            <a:ext cx="8229240" cy="98028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Calorimeters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809" name="TextShape 2"/>
          <p:cNvSpPr txBox="1"/>
          <p:nvPr/>
        </p:nvSpPr>
        <p:spPr>
          <a:xfrm>
            <a:off x="179640" y="1052640"/>
            <a:ext cx="4536000" cy="495360"/>
          </a:xfrm>
          <a:prstGeom prst="rect">
            <a:avLst/>
          </a:prstGeom>
          <a:noFill/>
          <a:ln>
            <a:noFill/>
          </a:ln>
        </p:spPr>
        <p:txBody>
          <a:bodyPr anchor="b"/>
          <a:p>
            <a:pPr>
              <a:lnSpc>
                <a:spcPct val="100000"/>
              </a:lnSpc>
            </a:pPr>
            <a:r>
              <a:rPr b="1" lang="en-US" sz="1800" spc="-1" strike="noStrike">
                <a:solidFill>
                  <a:srgbClr val="000000"/>
                </a:solidFill>
                <a:uFill>
                  <a:solidFill>
                    <a:srgbClr val="ffffff"/>
                  </a:solidFill>
                </a:uFill>
                <a:latin typeface="Gill Sans"/>
              </a:rPr>
              <a:t>Homogeneous EM Calorimeter (CMS)</a:t>
            </a:r>
            <a:endParaRPr lang="en-US" sz="3200" spc="-1" strike="noStrike">
              <a:solidFill>
                <a:srgbClr val="000000"/>
              </a:solidFill>
              <a:uFill>
                <a:solidFill>
                  <a:srgbClr val="ffffff"/>
                </a:solidFill>
              </a:uFill>
              <a:latin typeface="Gill Sans"/>
            </a:endParaRPr>
          </a:p>
        </p:txBody>
      </p:sp>
      <p:sp>
        <p:nvSpPr>
          <p:cNvPr id="1810" name="TextShape 3"/>
          <p:cNvSpPr txBox="1"/>
          <p:nvPr/>
        </p:nvSpPr>
        <p:spPr>
          <a:xfrm>
            <a:off x="64800" y="1648800"/>
            <a:ext cx="4537080" cy="3951000"/>
          </a:xfrm>
          <a:prstGeom prst="rect">
            <a:avLst/>
          </a:prstGeom>
          <a:noFill/>
          <a:ln>
            <a:noFill/>
          </a:ln>
        </p:spPr>
        <p:txBody>
          <a:bodyPr/>
          <a:p>
            <a:pPr marL="451800" indent="-321840">
              <a:lnSpc>
                <a:spcPct val="100000"/>
              </a:lnSpc>
              <a:buClr>
                <a:srgbClr val="000000"/>
              </a:buClr>
              <a:buFont typeface="Arial"/>
              <a:buChar char="•"/>
            </a:pPr>
            <a:r>
              <a:rPr lang="en-US" sz="1800" spc="-1" strike="noStrike">
                <a:solidFill>
                  <a:srgbClr val="000000"/>
                </a:solidFill>
                <a:uFill>
                  <a:solidFill>
                    <a:srgbClr val="ffffff"/>
                  </a:solidFill>
                </a:uFill>
                <a:latin typeface="Gill Sans"/>
              </a:rPr>
              <a:t>Clear advantage: good energy resolution, good linearity</a:t>
            </a:r>
            <a:endParaRPr lang="en-US" sz="3200" spc="-1" strike="noStrike">
              <a:solidFill>
                <a:srgbClr val="000000"/>
              </a:solidFill>
              <a:uFill>
                <a:solidFill>
                  <a:srgbClr val="ffffff"/>
                </a:solidFill>
              </a:uFill>
              <a:latin typeface="Gill Sans"/>
            </a:endParaRPr>
          </a:p>
          <a:p>
            <a:pPr lvl="1" marL="712440" indent="-258840">
              <a:lnSpc>
                <a:spcPct val="100000"/>
              </a:lnSpc>
              <a:buClr>
                <a:srgbClr val="000000"/>
              </a:buClr>
              <a:buSzPct val="71000"/>
              <a:buFont typeface="Arial"/>
              <a:buChar char="–"/>
            </a:pPr>
            <a:r>
              <a:rPr lang="en-US" sz="1600" spc="-1" strike="noStrike">
                <a:solidFill>
                  <a:srgbClr val="000000"/>
                </a:solidFill>
                <a:uFill>
                  <a:solidFill>
                    <a:srgbClr val="ffffff"/>
                  </a:solidFill>
                </a:uFill>
                <a:latin typeface="Gill Sans"/>
              </a:rPr>
              <a:t>The entire shower is kept in active detector material (no shower particle is lost in passive absorber)</a:t>
            </a:r>
            <a:endParaRPr lang="en-US" sz="2400" spc="-1" strike="noStrike">
              <a:solidFill>
                <a:srgbClr val="000000"/>
              </a:solidFill>
              <a:uFill>
                <a:solidFill>
                  <a:srgbClr val="ffffff"/>
                </a:solidFill>
              </a:uFill>
              <a:latin typeface="Gill Sans"/>
            </a:endParaRPr>
          </a:p>
          <a:p>
            <a:pPr marL="451800" indent="-321840">
              <a:lnSpc>
                <a:spcPct val="100000"/>
              </a:lnSpc>
              <a:buClr>
                <a:srgbClr val="000000"/>
              </a:buClr>
              <a:buFont typeface="Arial"/>
              <a:buChar char="•"/>
            </a:pPr>
            <a:r>
              <a:rPr lang="en-US" sz="1800" spc="-1" strike="noStrike">
                <a:solidFill>
                  <a:srgbClr val="000000"/>
                </a:solidFill>
                <a:uFill>
                  <a:solidFill>
                    <a:srgbClr val="ffffff"/>
                  </a:solidFill>
                </a:uFill>
                <a:latin typeface="Gill Sans"/>
              </a:rPr>
              <a:t>Disadvantages</a:t>
            </a:r>
            <a:endParaRPr lang="en-US" sz="3200" spc="-1" strike="noStrike">
              <a:solidFill>
                <a:srgbClr val="000000"/>
              </a:solidFill>
              <a:uFill>
                <a:solidFill>
                  <a:srgbClr val="ffffff"/>
                </a:solidFill>
              </a:uFill>
              <a:latin typeface="Gill Sans"/>
            </a:endParaRPr>
          </a:p>
          <a:p>
            <a:pPr lvl="1" marL="712440" indent="-258840">
              <a:lnSpc>
                <a:spcPct val="100000"/>
              </a:lnSpc>
              <a:buClr>
                <a:srgbClr val="000000"/>
              </a:buClr>
              <a:buSzPct val="71000"/>
              <a:buFont typeface="Arial"/>
              <a:buChar char="–"/>
            </a:pPr>
            <a:r>
              <a:rPr lang="en-US" sz="1600" spc="-1" strike="noStrike">
                <a:solidFill>
                  <a:srgbClr val="000000"/>
                </a:solidFill>
                <a:uFill>
                  <a:solidFill>
                    <a:srgbClr val="ffffff"/>
                  </a:solidFill>
                </a:uFill>
                <a:latin typeface="Gill Sans"/>
              </a:rPr>
              <a:t>Limited granularity, no information on shower shape in longitudinal direction (along particle flight direction), cost</a:t>
            </a:r>
            <a:endParaRPr lang="en-US" sz="2400" spc="-1" strike="noStrike">
              <a:solidFill>
                <a:srgbClr val="000000"/>
              </a:solidFill>
              <a:uFill>
                <a:solidFill>
                  <a:srgbClr val="ffffff"/>
                </a:solidFill>
              </a:uFill>
              <a:latin typeface="Gill Sans"/>
            </a:endParaRPr>
          </a:p>
        </p:txBody>
      </p:sp>
      <p:sp>
        <p:nvSpPr>
          <p:cNvPr id="1811" name="TextShape 4"/>
          <p:cNvSpPr txBox="1"/>
          <p:nvPr/>
        </p:nvSpPr>
        <p:spPr>
          <a:xfrm>
            <a:off x="4860000" y="1060920"/>
            <a:ext cx="4246920" cy="495360"/>
          </a:xfrm>
          <a:prstGeom prst="rect">
            <a:avLst/>
          </a:prstGeom>
          <a:noFill/>
          <a:ln>
            <a:noFill/>
          </a:ln>
        </p:spPr>
        <p:txBody>
          <a:bodyPr anchor="b"/>
          <a:p>
            <a:pPr>
              <a:lnSpc>
                <a:spcPct val="100000"/>
              </a:lnSpc>
            </a:pPr>
            <a:r>
              <a:rPr b="1" lang="en-US" sz="1800" spc="-1" strike="noStrike">
                <a:solidFill>
                  <a:srgbClr val="000000"/>
                </a:solidFill>
                <a:uFill>
                  <a:solidFill>
                    <a:srgbClr val="ffffff"/>
                  </a:solidFill>
                </a:uFill>
                <a:latin typeface="Gill Sans"/>
              </a:rPr>
              <a:t>Sampling EM Calorimeter (ATLAS)</a:t>
            </a:r>
            <a:endParaRPr lang="en-US" sz="3200" spc="-1" strike="noStrike">
              <a:solidFill>
                <a:srgbClr val="000000"/>
              </a:solidFill>
              <a:uFill>
                <a:solidFill>
                  <a:srgbClr val="ffffff"/>
                </a:solidFill>
              </a:uFill>
              <a:latin typeface="Gill Sans"/>
            </a:endParaRPr>
          </a:p>
        </p:txBody>
      </p:sp>
      <p:sp>
        <p:nvSpPr>
          <p:cNvPr id="1812" name="TextShape 5"/>
          <p:cNvSpPr txBox="1"/>
          <p:nvPr/>
        </p:nvSpPr>
        <p:spPr>
          <a:xfrm>
            <a:off x="4637520" y="1666440"/>
            <a:ext cx="4391280" cy="3951000"/>
          </a:xfrm>
          <a:prstGeom prst="rect">
            <a:avLst/>
          </a:prstGeom>
          <a:noFill/>
          <a:ln>
            <a:noFill/>
          </a:ln>
        </p:spPr>
        <p:txBody>
          <a:bodyPr/>
          <a:p>
            <a:pPr marL="451800" indent="-321840">
              <a:lnSpc>
                <a:spcPct val="100000"/>
              </a:lnSpc>
              <a:buClr>
                <a:srgbClr val="000000"/>
              </a:buClr>
              <a:buFont typeface="Arial"/>
              <a:buChar char="•"/>
            </a:pPr>
            <a:r>
              <a:rPr lang="en-US" sz="1600" spc="-1" strike="noStrike">
                <a:solidFill>
                  <a:srgbClr val="000000"/>
                </a:solidFill>
                <a:uFill>
                  <a:solidFill>
                    <a:srgbClr val="ffffff"/>
                  </a:solidFill>
                </a:uFill>
                <a:latin typeface="Gill Sans"/>
              </a:rPr>
              <a:t>Only a fraction of the energy deposited is detectable: less precision </a:t>
            </a:r>
            <a:endParaRPr lang="en-US" sz="3200" spc="-1" strike="noStrike">
              <a:solidFill>
                <a:srgbClr val="000000"/>
              </a:solidFill>
              <a:uFill>
                <a:solidFill>
                  <a:srgbClr val="ffffff"/>
                </a:solidFill>
              </a:uFill>
              <a:latin typeface="Gill Sans"/>
            </a:endParaRPr>
          </a:p>
          <a:p>
            <a:pPr marL="451800" indent="-321840">
              <a:lnSpc>
                <a:spcPct val="100000"/>
              </a:lnSpc>
              <a:buClr>
                <a:srgbClr val="000000"/>
              </a:buClr>
              <a:buFont typeface="Arial"/>
              <a:buChar char="•"/>
            </a:pPr>
            <a:r>
              <a:rPr lang="en-US" sz="1600" spc="-1" strike="noStrike">
                <a:solidFill>
                  <a:srgbClr val="000000"/>
                </a:solidFill>
                <a:uFill>
                  <a:solidFill>
                    <a:srgbClr val="ffffff"/>
                  </a:solidFill>
                </a:uFill>
                <a:latin typeface="Gill Sans"/>
              </a:rPr>
              <a:t>Typical sampling calorimeters use iron or lead absorber material, variety of detectors in between possible</a:t>
            </a:r>
            <a:endParaRPr lang="en-US" sz="3200" spc="-1" strike="noStrike">
              <a:solidFill>
                <a:srgbClr val="000000"/>
              </a:solidFill>
              <a:uFill>
                <a:solidFill>
                  <a:srgbClr val="ffffff"/>
                </a:solidFill>
              </a:uFill>
              <a:latin typeface="Gill Sans"/>
            </a:endParaRPr>
          </a:p>
          <a:p>
            <a:pPr marL="451800" indent="-321840">
              <a:lnSpc>
                <a:spcPct val="100000"/>
              </a:lnSpc>
              <a:buClr>
                <a:srgbClr val="000000"/>
              </a:buClr>
              <a:buFont typeface="Arial"/>
              <a:buChar char="•"/>
            </a:pPr>
            <a:r>
              <a:rPr lang="en-US" sz="1600" spc="-1" strike="noStrike">
                <a:solidFill>
                  <a:srgbClr val="000000"/>
                </a:solidFill>
                <a:uFill>
                  <a:solidFill>
                    <a:srgbClr val="ffffff"/>
                  </a:solidFill>
                </a:uFill>
                <a:latin typeface="Gill Sans"/>
              </a:rPr>
              <a:t>ATLAS is using LAr with “accordion” shaped steel absorbers (accordion geometry to provide better uniformity of response, less cabling, and fast signal extraction) </a:t>
            </a:r>
            <a:endParaRPr lang="en-US" sz="3200" spc="-1" strike="noStrike">
              <a:solidFill>
                <a:srgbClr val="000000"/>
              </a:solidFill>
              <a:uFill>
                <a:solidFill>
                  <a:srgbClr val="ffffff"/>
                </a:solidFill>
              </a:uFill>
              <a:latin typeface="Gill Sans"/>
            </a:endParaRPr>
          </a:p>
          <a:p>
            <a:pPr lvl="1" marL="622440" indent="-169560">
              <a:lnSpc>
                <a:spcPct val="100000"/>
              </a:lnSpc>
              <a:buClr>
                <a:srgbClr val="000000"/>
              </a:buClr>
              <a:buSzPct val="71000"/>
              <a:buFont typeface="Arial"/>
              <a:buChar char="–"/>
            </a:pPr>
            <a:r>
              <a:rPr lang="en-US" sz="1200" spc="-1" strike="noStrike">
                <a:solidFill>
                  <a:srgbClr val="000000"/>
                </a:solidFill>
                <a:uFill>
                  <a:solidFill>
                    <a:srgbClr val="ffffff"/>
                  </a:solidFill>
                </a:uFill>
                <a:latin typeface="Gill Sans"/>
              </a:rPr>
              <a:t>LAr is ionized by charged shower particles</a:t>
            </a:r>
            <a:endParaRPr lang="en-US" sz="2400" spc="-1" strike="noStrike">
              <a:solidFill>
                <a:srgbClr val="000000"/>
              </a:solidFill>
              <a:uFill>
                <a:solidFill>
                  <a:srgbClr val="ffffff"/>
                </a:solidFill>
              </a:uFill>
              <a:latin typeface="Gill Sans"/>
            </a:endParaRPr>
          </a:p>
          <a:p>
            <a:pPr lvl="1" marL="622440" indent="-169560">
              <a:lnSpc>
                <a:spcPct val="100000"/>
              </a:lnSpc>
              <a:buClr>
                <a:srgbClr val="000000"/>
              </a:buClr>
              <a:buSzPct val="71000"/>
              <a:buFont typeface="Arial"/>
              <a:buChar char="–"/>
            </a:pPr>
            <a:r>
              <a:rPr lang="en-US" sz="1200" spc="-1" strike="noStrike">
                <a:solidFill>
                  <a:srgbClr val="000000"/>
                </a:solidFill>
                <a:uFill>
                  <a:solidFill>
                    <a:srgbClr val="ffffff"/>
                  </a:solidFill>
                </a:uFill>
                <a:latin typeface="Gill Sans"/>
              </a:rPr>
              <a:t>Charge collected on pads</a:t>
            </a:r>
            <a:endParaRPr lang="en-US" sz="2400" spc="-1" strike="noStrike">
              <a:solidFill>
                <a:srgbClr val="000000"/>
              </a:solidFill>
              <a:uFill>
                <a:solidFill>
                  <a:srgbClr val="ffffff"/>
                </a:solidFill>
              </a:uFill>
              <a:latin typeface="Gill Sans"/>
            </a:endParaRPr>
          </a:p>
          <a:p>
            <a:pPr lvl="3" marL="1079280" indent="-169560">
              <a:lnSpc>
                <a:spcPct val="100000"/>
              </a:lnSpc>
              <a:buClr>
                <a:srgbClr val="000000"/>
              </a:buClr>
              <a:buSzPct val="33000"/>
              <a:buFont typeface="Arial"/>
              <a:buChar char="–"/>
            </a:pPr>
            <a:r>
              <a:rPr lang="en-US" sz="1000" spc="-1" strike="noStrike">
                <a:solidFill>
                  <a:srgbClr val="000000"/>
                </a:solidFill>
                <a:uFill>
                  <a:solidFill>
                    <a:srgbClr val="ffffff"/>
                  </a:solidFill>
                </a:uFill>
                <a:latin typeface="Gill Sans"/>
              </a:rPr>
              <a:t>ionization chamber, no “gas” amplification</a:t>
            </a:r>
            <a:endParaRPr lang="en-US" sz="2000" spc="-1" strike="noStrike">
              <a:solidFill>
                <a:srgbClr val="000000"/>
              </a:solidFill>
              <a:uFill>
                <a:solidFill>
                  <a:srgbClr val="ffffff"/>
                </a:solidFill>
              </a:uFill>
              <a:latin typeface="Gill Sans"/>
            </a:endParaRPr>
          </a:p>
          <a:p>
            <a:pPr lvl="3" marL="1079280" indent="-169560">
              <a:lnSpc>
                <a:spcPct val="100000"/>
              </a:lnSpc>
              <a:buClr>
                <a:srgbClr val="000000"/>
              </a:buClr>
              <a:buSzPct val="33000"/>
              <a:buFont typeface="Arial"/>
              <a:buChar char="–"/>
            </a:pPr>
            <a:r>
              <a:rPr lang="en-US" sz="1000" spc="-1" strike="noStrike">
                <a:solidFill>
                  <a:srgbClr val="000000"/>
                </a:solidFill>
                <a:uFill>
                  <a:solidFill>
                    <a:srgbClr val="ffffff"/>
                  </a:solidFill>
                </a:uFill>
                <a:latin typeface="Gill Sans"/>
              </a:rPr>
              <a:t>pads can be formed as needed  high granularity</a:t>
            </a:r>
            <a:endParaRPr lang="en-US" sz="20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813" name="TextShape 6"/>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1814" name="Picture 5" descr=""/>
          <p:cNvPicPr/>
          <p:nvPr/>
        </p:nvPicPr>
        <p:blipFill>
          <a:blip r:embed="rId1"/>
          <a:stretch/>
        </p:blipFill>
        <p:spPr>
          <a:xfrm>
            <a:off x="5007960" y="4924800"/>
            <a:ext cx="2293920" cy="1676160"/>
          </a:xfrm>
          <a:prstGeom prst="rect">
            <a:avLst/>
          </a:prstGeom>
          <a:ln>
            <a:noFill/>
          </a:ln>
        </p:spPr>
      </p:pic>
      <p:pic>
        <p:nvPicPr>
          <p:cNvPr id="1815" name="Picture 7" descr=""/>
          <p:cNvPicPr/>
          <p:nvPr/>
        </p:nvPicPr>
        <p:blipFill>
          <a:blip r:embed="rId2"/>
          <a:stretch/>
        </p:blipFill>
        <p:spPr>
          <a:xfrm>
            <a:off x="7338960" y="4924800"/>
            <a:ext cx="1698120" cy="1909440"/>
          </a:xfrm>
          <a:prstGeom prst="rect">
            <a:avLst/>
          </a:prstGeom>
          <a:ln>
            <a:noFill/>
          </a:ln>
        </p:spPr>
      </p:pic>
      <p:sp>
        <p:nvSpPr>
          <p:cNvPr id="1816" name="CustomShape 7"/>
          <p:cNvSpPr/>
          <p:nvPr/>
        </p:nvSpPr>
        <p:spPr>
          <a:xfrm>
            <a:off x="7338960" y="4924800"/>
            <a:ext cx="1698120" cy="1909440"/>
          </a:xfrm>
          <a:prstGeom prst="roundRect">
            <a:avLst>
              <a:gd name="adj" fmla="val 65"/>
            </a:avLst>
          </a:prstGeom>
          <a:noFill/>
          <a:ln w="9360">
            <a:solidFill>
              <a:srgbClr val="000000"/>
            </a:solidFill>
            <a:round/>
          </a:ln>
        </p:spPr>
        <p:style>
          <a:lnRef idx="0"/>
          <a:fillRef idx="0"/>
          <a:effectRef idx="0"/>
          <a:fontRef idx="minor"/>
        </p:style>
      </p:sp>
      <p:pic>
        <p:nvPicPr>
          <p:cNvPr id="1817" name="Picture 5" descr=""/>
          <p:cNvPicPr/>
          <p:nvPr/>
        </p:nvPicPr>
        <p:blipFill>
          <a:blip r:embed="rId3"/>
          <a:stretch/>
        </p:blipFill>
        <p:spPr>
          <a:xfrm>
            <a:off x="827640" y="4426200"/>
            <a:ext cx="3169800" cy="1875240"/>
          </a:xfrm>
          <a:prstGeom prst="rect">
            <a:avLst/>
          </a:prstGeom>
          <a:ln>
            <a:noFill/>
          </a:ln>
        </p:spPr>
      </p:pic>
      <p:sp>
        <p:nvSpPr>
          <p:cNvPr id="1818" name="TextShape 8"/>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819" name="TextShape 9"/>
          <p:cNvSpPr txBox="1"/>
          <p:nvPr/>
        </p:nvSpPr>
        <p:spPr>
          <a:xfrm>
            <a:off x="6553080" y="6520320"/>
            <a:ext cx="2133360" cy="364680"/>
          </a:xfrm>
          <a:prstGeom prst="rect">
            <a:avLst/>
          </a:prstGeom>
          <a:noFill/>
          <a:ln>
            <a:noFill/>
          </a:ln>
        </p:spPr>
        <p:txBody>
          <a:bodyPr anchor="ctr"/>
          <a:p>
            <a:pPr algn="r">
              <a:lnSpc>
                <a:spcPct val="100000"/>
              </a:lnSpc>
            </a:pPr>
            <a:fld id="{65128E53-05D2-47F9-A3DC-08A2EEA6F255}"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9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20" name="TextShape 1"/>
          <p:cNvSpPr txBox="1"/>
          <p:nvPr/>
        </p:nvSpPr>
        <p:spPr>
          <a:xfrm>
            <a:off x="457200" y="0"/>
            <a:ext cx="8229240" cy="98028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Calorimeter Systems </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821"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822" name="TextShape 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823" name="TextShape 4"/>
          <p:cNvSpPr txBox="1"/>
          <p:nvPr/>
        </p:nvSpPr>
        <p:spPr>
          <a:xfrm>
            <a:off x="6553080" y="6520320"/>
            <a:ext cx="2133360" cy="364680"/>
          </a:xfrm>
          <a:prstGeom prst="rect">
            <a:avLst/>
          </a:prstGeom>
          <a:noFill/>
          <a:ln>
            <a:noFill/>
          </a:ln>
        </p:spPr>
        <p:txBody>
          <a:bodyPr anchor="ctr"/>
          <a:p>
            <a:pPr algn="r">
              <a:lnSpc>
                <a:spcPct val="100000"/>
              </a:lnSpc>
            </a:pPr>
            <a:fld id="{9342863A-E754-40B7-ADD4-A775A6FB6103}"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pic>
        <p:nvPicPr>
          <p:cNvPr id="1824" name="Picture 18" descr=""/>
          <p:cNvPicPr/>
          <p:nvPr/>
        </p:nvPicPr>
        <p:blipFill>
          <a:blip r:embed="rId1"/>
          <a:stretch/>
        </p:blipFill>
        <p:spPr>
          <a:xfrm>
            <a:off x="0" y="836640"/>
            <a:ext cx="9143640" cy="3713760"/>
          </a:xfrm>
          <a:prstGeom prst="rect">
            <a:avLst/>
          </a:prstGeom>
          <a:ln>
            <a:noFill/>
          </a:ln>
        </p:spPr>
      </p:pic>
      <p:sp>
        <p:nvSpPr>
          <p:cNvPr id="1825" name="CustomShape 5"/>
          <p:cNvSpPr/>
          <p:nvPr/>
        </p:nvSpPr>
        <p:spPr>
          <a:xfrm>
            <a:off x="4680360" y="4509000"/>
            <a:ext cx="4499640" cy="2036520"/>
          </a:xfrm>
          <a:prstGeom prst="rect">
            <a:avLst/>
          </a:prstGeom>
          <a:noFill/>
          <a:ln>
            <a:noFill/>
          </a:ln>
        </p:spPr>
        <p:style>
          <a:lnRef idx="0"/>
          <a:fillRef idx="0"/>
          <a:effectRef idx="0"/>
          <a:fontRef idx="minor"/>
        </p:style>
        <p:txBody>
          <a:bodyPr lIns="90000" rIns="90000" tIns="45000" bIns="45000"/>
          <a:p>
            <a:pPr>
              <a:lnSpc>
                <a:spcPct val="100000"/>
              </a:lnSpc>
            </a:pPr>
            <a:r>
              <a:rPr lang="en-US" sz="1600" spc="-1" strike="noStrike">
                <a:solidFill>
                  <a:srgbClr val="e555a9"/>
                </a:solidFill>
                <a:uFill>
                  <a:solidFill>
                    <a:srgbClr val="ffffff"/>
                  </a:solidFill>
                </a:uFill>
                <a:latin typeface="Gill Sans"/>
              </a:rPr>
              <a:t>ECAL based on liquid argon sampling calorimeter; Lead absorber. In the forward regions (FCAL), used Cu rods.</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e46c0a"/>
                </a:solidFill>
                <a:uFill>
                  <a:solidFill>
                    <a:srgbClr val="ffffff"/>
                  </a:solidFill>
                </a:uFill>
                <a:latin typeface="Gill Sans"/>
              </a:rPr>
              <a:t>HCAL is a sampling calorimeter using iron as absorber material and scintillating tiles as active material</a:t>
            </a:r>
            <a:r>
              <a:rPr lang="en-US" sz="1600" spc="-1" strike="noStrike">
                <a:solidFill>
                  <a:srgbClr val="000000"/>
                </a:solidFill>
                <a:uFill>
                  <a:solidFill>
                    <a:srgbClr val="ffffff"/>
                  </a:solidFill>
                </a:uFill>
                <a:latin typeface="Gill Sans"/>
              </a:rPr>
              <a:t>. </a:t>
            </a:r>
            <a:r>
              <a:rPr lang="en-US" sz="1600" spc="-1" strike="noStrike">
                <a:solidFill>
                  <a:srgbClr val="e555a9"/>
                </a:solidFill>
                <a:uFill>
                  <a:solidFill>
                    <a:srgbClr val="ffffff"/>
                  </a:solidFill>
                </a:uFill>
                <a:latin typeface="Gill Sans"/>
              </a:rPr>
              <a:t>The HEC (End-Cap calo) is an LAr sampling calorimeter with Cu plate absorbers.</a:t>
            </a:r>
            <a:endParaRPr lang="en-US" sz="1800" spc="-1" strike="noStrike">
              <a:solidFill>
                <a:srgbClr val="000000"/>
              </a:solidFill>
              <a:uFill>
                <a:solidFill>
                  <a:srgbClr val="ffffff"/>
                </a:solidFill>
              </a:uFill>
              <a:latin typeface="Arial"/>
            </a:endParaRPr>
          </a:p>
        </p:txBody>
      </p:sp>
      <p:sp>
        <p:nvSpPr>
          <p:cNvPr id="1826" name="CustomShape 6"/>
          <p:cNvSpPr/>
          <p:nvPr/>
        </p:nvSpPr>
        <p:spPr>
          <a:xfrm>
            <a:off x="323640" y="4530960"/>
            <a:ext cx="4222800" cy="2523240"/>
          </a:xfrm>
          <a:prstGeom prst="rect">
            <a:avLst/>
          </a:prstGeom>
          <a:noFill/>
          <a:ln>
            <a:noFill/>
          </a:ln>
        </p:spPr>
        <p:style>
          <a:lnRef idx="0"/>
          <a:fillRef idx="0"/>
          <a:effectRef idx="0"/>
          <a:fontRef idx="minor"/>
        </p:style>
        <p:txBody>
          <a:bodyPr lIns="90000" rIns="90000" tIns="45000" bIns="45000"/>
          <a:p>
            <a:pPr>
              <a:lnSpc>
                <a:spcPct val="100000"/>
              </a:lnSpc>
            </a:pPr>
            <a:r>
              <a:rPr lang="en-US" sz="1600" spc="-1" strike="noStrike">
                <a:solidFill>
                  <a:srgbClr val="008000"/>
                </a:solidFill>
                <a:uFill>
                  <a:solidFill>
                    <a:srgbClr val="ffffff"/>
                  </a:solidFill>
                </a:uFill>
                <a:latin typeface="Gill Sans"/>
              </a:rPr>
              <a:t>Homogenous ECAL based on scintillating Lead/Tungstate crystals. </a:t>
            </a:r>
            <a:endParaRPr lang="en-US" sz="1800" spc="-1" strike="noStrike">
              <a:solidFill>
                <a:srgbClr val="000000"/>
              </a:solidFill>
              <a:uFill>
                <a:solidFill>
                  <a:srgbClr val="ffffff"/>
                </a:solidFill>
              </a:uFill>
              <a:latin typeface="Arial"/>
            </a:endParaRPr>
          </a:p>
          <a:p>
            <a:pPr>
              <a:lnSpc>
                <a:spcPct val="100000"/>
              </a:lnSpc>
            </a:pPr>
            <a:r>
              <a:rPr lang="en-US" sz="1600" spc="-1" strike="noStrike">
                <a:solidFill>
                  <a:srgbClr val="3799ea"/>
                </a:solidFill>
                <a:uFill>
                  <a:solidFill>
                    <a:srgbClr val="ffffff"/>
                  </a:solidFill>
                </a:uFill>
                <a:latin typeface="Gill Sans"/>
              </a:rPr>
              <a:t>HCAL: The hadron barrel (HB) and hadron endcap (HE) calorimeters are sampling calorimeters with 50 mm thick copper absorber plates interleaved with 4 mm thick scintillator sheets. </a:t>
            </a:r>
            <a:r>
              <a:rPr lang="en-US" sz="1600" spc="-1" strike="noStrike">
                <a:solidFill>
                  <a:srgbClr val="000000"/>
                </a:solidFill>
                <a:uFill>
                  <a:solidFill>
                    <a:srgbClr val="ffffff"/>
                  </a:solidFill>
                </a:uFill>
                <a:latin typeface="Gill Sans"/>
              </a:rPr>
              <a:t>Hadron Forward (HF) is a SS absorber and quartz fibers emitting Cherenkov light.</a:t>
            </a:r>
            <a:endParaRPr lang="en-US" sz="1800" spc="-1" strike="noStrike">
              <a:solidFill>
                <a:srgbClr val="000000"/>
              </a:solidFill>
              <a:uFill>
                <a:solidFill>
                  <a:srgbClr val="ffffff"/>
                </a:solidFill>
              </a:uFill>
              <a:latin typeface="Arial"/>
            </a:endParaRPr>
          </a:p>
        </p:txBody>
      </p:sp>
    </p:spTree>
  </p:cSld>
</p:sld>
</file>

<file path=ppt/slides/slide9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27" name="TextShape 1"/>
          <p:cNvSpPr txBox="1"/>
          <p:nvPr/>
        </p:nvSpPr>
        <p:spPr>
          <a:xfrm>
            <a:off x="193320" y="274680"/>
            <a:ext cx="878472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Signals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828"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pic>
        <p:nvPicPr>
          <p:cNvPr id="1829" name="Picture 9" descr=""/>
          <p:cNvPicPr/>
          <p:nvPr/>
        </p:nvPicPr>
        <p:blipFill>
          <a:blip r:embed="rId1"/>
          <a:stretch/>
        </p:blipFill>
        <p:spPr>
          <a:xfrm>
            <a:off x="539640" y="1495080"/>
            <a:ext cx="7991280" cy="4309560"/>
          </a:xfrm>
          <a:prstGeom prst="rect">
            <a:avLst/>
          </a:prstGeom>
          <a:ln>
            <a:noFill/>
          </a:ln>
        </p:spPr>
      </p:pic>
      <p:sp>
        <p:nvSpPr>
          <p:cNvPr id="1830" name="CustomShape 3"/>
          <p:cNvSpPr/>
          <p:nvPr/>
        </p:nvSpPr>
        <p:spPr>
          <a:xfrm>
            <a:off x="971640" y="1642680"/>
            <a:ext cx="5554800" cy="1641960"/>
          </a:xfrm>
          <a:prstGeom prst="rect">
            <a:avLst/>
          </a:prstGeom>
          <a:solidFill>
            <a:srgbClr val="ffffff"/>
          </a:solidFill>
          <a:ln>
            <a:solidFill>
              <a:srgbClr val="ffffff"/>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831" name="CustomShape 4"/>
          <p:cNvSpPr/>
          <p:nvPr/>
        </p:nvSpPr>
        <p:spPr>
          <a:xfrm>
            <a:off x="1089360" y="1845000"/>
            <a:ext cx="107892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Energy</a:t>
            </a:r>
            <a:endParaRPr lang="en-US" sz="1800" spc="-1" strike="noStrike">
              <a:solidFill>
                <a:srgbClr val="000000"/>
              </a:solidFill>
              <a:uFill>
                <a:solidFill>
                  <a:srgbClr val="ffffff"/>
                </a:solidFill>
              </a:uFill>
              <a:latin typeface="Arial"/>
            </a:endParaRPr>
          </a:p>
        </p:txBody>
      </p:sp>
      <p:sp>
        <p:nvSpPr>
          <p:cNvPr id="1832" name="CustomShape 5"/>
          <p:cNvSpPr/>
          <p:nvPr/>
        </p:nvSpPr>
        <p:spPr>
          <a:xfrm>
            <a:off x="1170360" y="2737800"/>
            <a:ext cx="83952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Light</a:t>
            </a:r>
            <a:endParaRPr lang="en-US" sz="1800" spc="-1" strike="noStrike">
              <a:solidFill>
                <a:srgbClr val="000000"/>
              </a:solidFill>
              <a:uFill>
                <a:solidFill>
                  <a:srgbClr val="ffffff"/>
                </a:solidFill>
              </a:uFill>
              <a:latin typeface="Arial"/>
            </a:endParaRPr>
          </a:p>
        </p:txBody>
      </p:sp>
      <p:sp>
        <p:nvSpPr>
          <p:cNvPr id="1833" name="CustomShape 6"/>
          <p:cNvSpPr/>
          <p:nvPr/>
        </p:nvSpPr>
        <p:spPr>
          <a:xfrm>
            <a:off x="2319480" y="1845000"/>
            <a:ext cx="83952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Light</a:t>
            </a:r>
            <a:endParaRPr lang="en-US" sz="1800" spc="-1" strike="noStrike">
              <a:solidFill>
                <a:srgbClr val="000000"/>
              </a:solidFill>
              <a:uFill>
                <a:solidFill>
                  <a:srgbClr val="ffffff"/>
                </a:solidFill>
              </a:uFill>
              <a:latin typeface="Arial"/>
            </a:endParaRPr>
          </a:p>
        </p:txBody>
      </p:sp>
      <p:sp>
        <p:nvSpPr>
          <p:cNvPr id="1834" name="CustomShape 7"/>
          <p:cNvSpPr/>
          <p:nvPr/>
        </p:nvSpPr>
        <p:spPr>
          <a:xfrm>
            <a:off x="2182680" y="2737800"/>
            <a:ext cx="116424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Current</a:t>
            </a:r>
            <a:endParaRPr lang="en-US" sz="1800" spc="-1" strike="noStrike">
              <a:solidFill>
                <a:srgbClr val="000000"/>
              </a:solidFill>
              <a:uFill>
                <a:solidFill>
                  <a:srgbClr val="ffffff"/>
                </a:solidFill>
              </a:uFill>
              <a:latin typeface="Arial"/>
            </a:endParaRPr>
          </a:p>
        </p:txBody>
      </p:sp>
      <p:sp>
        <p:nvSpPr>
          <p:cNvPr id="1835" name="CustomShape 8"/>
          <p:cNvSpPr/>
          <p:nvPr/>
        </p:nvSpPr>
        <p:spPr>
          <a:xfrm>
            <a:off x="3379680" y="1845000"/>
            <a:ext cx="116424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Current</a:t>
            </a:r>
            <a:endParaRPr lang="en-US" sz="1800" spc="-1" strike="noStrike">
              <a:solidFill>
                <a:srgbClr val="000000"/>
              </a:solidFill>
              <a:uFill>
                <a:solidFill>
                  <a:srgbClr val="ffffff"/>
                </a:solidFill>
              </a:uFill>
              <a:latin typeface="Arial"/>
            </a:endParaRPr>
          </a:p>
        </p:txBody>
      </p:sp>
      <p:sp>
        <p:nvSpPr>
          <p:cNvPr id="1836" name="CustomShape 9"/>
          <p:cNvSpPr/>
          <p:nvPr/>
        </p:nvSpPr>
        <p:spPr>
          <a:xfrm>
            <a:off x="3386160" y="2737800"/>
            <a:ext cx="115956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Voltage</a:t>
            </a:r>
            <a:endParaRPr lang="en-US" sz="1800" spc="-1" strike="noStrike">
              <a:solidFill>
                <a:srgbClr val="000000"/>
              </a:solidFill>
              <a:uFill>
                <a:solidFill>
                  <a:srgbClr val="ffffff"/>
                </a:solidFill>
              </a:uFill>
              <a:latin typeface="Arial"/>
            </a:endParaRPr>
          </a:p>
        </p:txBody>
      </p:sp>
      <p:sp>
        <p:nvSpPr>
          <p:cNvPr id="1837" name="CustomShape 10"/>
          <p:cNvSpPr/>
          <p:nvPr/>
        </p:nvSpPr>
        <p:spPr>
          <a:xfrm>
            <a:off x="4543560" y="1845000"/>
            <a:ext cx="115956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Voltage</a:t>
            </a:r>
            <a:endParaRPr lang="en-US" sz="1800" spc="-1" strike="noStrike">
              <a:solidFill>
                <a:srgbClr val="000000"/>
              </a:solidFill>
              <a:uFill>
                <a:solidFill>
                  <a:srgbClr val="ffffff"/>
                </a:solidFill>
              </a:uFill>
              <a:latin typeface="Arial"/>
            </a:endParaRPr>
          </a:p>
        </p:txBody>
      </p:sp>
      <p:sp>
        <p:nvSpPr>
          <p:cNvPr id="1838" name="CustomShape 11"/>
          <p:cNvSpPr/>
          <p:nvPr/>
        </p:nvSpPr>
        <p:spPr>
          <a:xfrm>
            <a:off x="4710960" y="2737800"/>
            <a:ext cx="67644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Bits</a:t>
            </a:r>
            <a:endParaRPr lang="en-US" sz="1800" spc="-1" strike="noStrike">
              <a:solidFill>
                <a:srgbClr val="000000"/>
              </a:solidFill>
              <a:uFill>
                <a:solidFill>
                  <a:srgbClr val="ffffff"/>
                </a:solidFill>
              </a:uFill>
              <a:latin typeface="Arial"/>
            </a:endParaRPr>
          </a:p>
        </p:txBody>
      </p:sp>
      <p:sp>
        <p:nvSpPr>
          <p:cNvPr id="1839" name="CustomShape 12"/>
          <p:cNvSpPr/>
          <p:nvPr/>
        </p:nvSpPr>
        <p:spPr>
          <a:xfrm>
            <a:off x="5731560" y="1845000"/>
            <a:ext cx="67644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Bits</a:t>
            </a:r>
            <a:endParaRPr lang="en-US" sz="1800" spc="-1" strike="noStrike">
              <a:solidFill>
                <a:srgbClr val="000000"/>
              </a:solidFill>
              <a:uFill>
                <a:solidFill>
                  <a:srgbClr val="ffffff"/>
                </a:solidFill>
              </a:uFill>
              <a:latin typeface="Arial"/>
            </a:endParaRPr>
          </a:p>
        </p:txBody>
      </p:sp>
      <p:sp>
        <p:nvSpPr>
          <p:cNvPr id="1840" name="CustomShape 13"/>
          <p:cNvSpPr/>
          <p:nvPr/>
        </p:nvSpPr>
        <p:spPr>
          <a:xfrm>
            <a:off x="5634720" y="2737800"/>
            <a:ext cx="839520" cy="3646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uFill>
                  <a:solidFill>
                    <a:srgbClr val="ffffff"/>
                  </a:solidFill>
                </a:uFill>
                <a:latin typeface="Gill Sans"/>
              </a:rPr>
              <a:t>Light</a:t>
            </a:r>
            <a:endParaRPr lang="en-US" sz="1800" spc="-1" strike="noStrike">
              <a:solidFill>
                <a:srgbClr val="000000"/>
              </a:solidFill>
              <a:uFill>
                <a:solidFill>
                  <a:srgbClr val="ffffff"/>
                </a:solidFill>
              </a:uFill>
              <a:latin typeface="Arial"/>
            </a:endParaRPr>
          </a:p>
        </p:txBody>
      </p:sp>
      <p:sp>
        <p:nvSpPr>
          <p:cNvPr id="1841" name="CustomShape 14"/>
          <p:cNvSpPr/>
          <p:nvPr/>
        </p:nvSpPr>
        <p:spPr>
          <a:xfrm>
            <a:off x="1556640" y="2243160"/>
            <a:ext cx="360" cy="539640"/>
          </a:xfrm>
          <a:custGeom>
            <a:avLst/>
            <a:gdLst/>
            <a:ahLst/>
            <a:rect l="l" t="t" r="r" b="b"/>
            <a:pathLst>
              <a:path w="21600" h="21600">
                <a:moveTo>
                  <a:pt x="0" y="0"/>
                </a:moveTo>
                <a:lnTo>
                  <a:pt x="21600" y="21600"/>
                </a:lnTo>
              </a:path>
            </a:pathLst>
          </a:custGeom>
          <a:solidFill>
            <a:schemeClr val="bg1"/>
          </a:solid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842" name="CustomShape 15"/>
          <p:cNvSpPr/>
          <p:nvPr/>
        </p:nvSpPr>
        <p:spPr>
          <a:xfrm>
            <a:off x="2780640" y="2243160"/>
            <a:ext cx="360" cy="539640"/>
          </a:xfrm>
          <a:custGeom>
            <a:avLst/>
            <a:gdLst/>
            <a:ahLst/>
            <a:rect l="l" t="t" r="r" b="b"/>
            <a:pathLst>
              <a:path w="21600" h="21600">
                <a:moveTo>
                  <a:pt x="0" y="0"/>
                </a:moveTo>
                <a:lnTo>
                  <a:pt x="21600" y="21600"/>
                </a:lnTo>
              </a:path>
            </a:pathLst>
          </a:custGeom>
          <a:solidFill>
            <a:schemeClr val="bg1"/>
          </a:solid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843" name="CustomShape 16"/>
          <p:cNvSpPr/>
          <p:nvPr/>
        </p:nvSpPr>
        <p:spPr>
          <a:xfrm>
            <a:off x="3932640" y="2243160"/>
            <a:ext cx="360" cy="539640"/>
          </a:xfrm>
          <a:custGeom>
            <a:avLst/>
            <a:gdLst/>
            <a:ahLst/>
            <a:rect l="l" t="t" r="r" b="b"/>
            <a:pathLst>
              <a:path w="21600" h="21600">
                <a:moveTo>
                  <a:pt x="0" y="0"/>
                </a:moveTo>
                <a:lnTo>
                  <a:pt x="21600" y="21600"/>
                </a:lnTo>
              </a:path>
            </a:pathLst>
          </a:custGeom>
          <a:solidFill>
            <a:schemeClr val="bg1"/>
          </a:solid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844" name="CustomShape 17"/>
          <p:cNvSpPr/>
          <p:nvPr/>
        </p:nvSpPr>
        <p:spPr>
          <a:xfrm>
            <a:off x="5013000" y="2243160"/>
            <a:ext cx="360" cy="539640"/>
          </a:xfrm>
          <a:custGeom>
            <a:avLst/>
            <a:gdLst/>
            <a:ahLst/>
            <a:rect l="l" t="t" r="r" b="b"/>
            <a:pathLst>
              <a:path w="21600" h="21600">
                <a:moveTo>
                  <a:pt x="0" y="0"/>
                </a:moveTo>
                <a:lnTo>
                  <a:pt x="21600" y="21600"/>
                </a:lnTo>
              </a:path>
            </a:pathLst>
          </a:custGeom>
          <a:solidFill>
            <a:schemeClr val="bg1"/>
          </a:solid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845" name="CustomShape 18"/>
          <p:cNvSpPr/>
          <p:nvPr/>
        </p:nvSpPr>
        <p:spPr>
          <a:xfrm>
            <a:off x="6006600" y="2243160"/>
            <a:ext cx="360" cy="539640"/>
          </a:xfrm>
          <a:custGeom>
            <a:avLst/>
            <a:gdLst/>
            <a:ahLst/>
            <a:rect l="l" t="t" r="r" b="b"/>
            <a:pathLst>
              <a:path w="21600" h="21600">
                <a:moveTo>
                  <a:pt x="0" y="0"/>
                </a:moveTo>
                <a:lnTo>
                  <a:pt x="21600" y="21600"/>
                </a:lnTo>
              </a:path>
            </a:pathLst>
          </a:custGeom>
          <a:solidFill>
            <a:schemeClr val="bg1"/>
          </a:solid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846" name="CustomShape 19"/>
          <p:cNvSpPr/>
          <p:nvPr/>
        </p:nvSpPr>
        <p:spPr>
          <a:xfrm flipV="1">
            <a:off x="1844640" y="2395800"/>
            <a:ext cx="500760" cy="323280"/>
          </a:xfrm>
          <a:custGeom>
            <a:avLst/>
            <a:gdLst/>
            <a:ahLst/>
            <a:rect l="l" t="t" r="r" b="b"/>
            <a:pathLst>
              <a:path w="21600" h="21600">
                <a:moveTo>
                  <a:pt x="0" y="0"/>
                </a:moveTo>
                <a:lnTo>
                  <a:pt x="21600" y="21600"/>
                </a:lnTo>
              </a:path>
            </a:pathLst>
          </a:custGeom>
          <a:solidFill>
            <a:schemeClr val="bg1"/>
          </a:solid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847" name="CustomShape 20"/>
          <p:cNvSpPr/>
          <p:nvPr/>
        </p:nvSpPr>
        <p:spPr>
          <a:xfrm flipV="1">
            <a:off x="3133080" y="2414160"/>
            <a:ext cx="500760" cy="323280"/>
          </a:xfrm>
          <a:custGeom>
            <a:avLst/>
            <a:gdLst/>
            <a:ahLst/>
            <a:rect l="l" t="t" r="r" b="b"/>
            <a:pathLst>
              <a:path w="21600" h="21600">
                <a:moveTo>
                  <a:pt x="0" y="0"/>
                </a:moveTo>
                <a:lnTo>
                  <a:pt x="21600" y="21600"/>
                </a:lnTo>
              </a:path>
            </a:pathLst>
          </a:custGeom>
          <a:solidFill>
            <a:schemeClr val="bg1"/>
          </a:solid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848" name="CustomShape 21"/>
          <p:cNvSpPr/>
          <p:nvPr/>
        </p:nvSpPr>
        <p:spPr>
          <a:xfrm flipV="1">
            <a:off x="4274640" y="2386440"/>
            <a:ext cx="500760" cy="323280"/>
          </a:xfrm>
          <a:custGeom>
            <a:avLst/>
            <a:gdLst/>
            <a:ahLst/>
            <a:rect l="l" t="t" r="r" b="b"/>
            <a:pathLst>
              <a:path w="21600" h="21600">
                <a:moveTo>
                  <a:pt x="0" y="0"/>
                </a:moveTo>
                <a:lnTo>
                  <a:pt x="21600" y="21600"/>
                </a:lnTo>
              </a:path>
            </a:pathLst>
          </a:custGeom>
          <a:solidFill>
            <a:schemeClr val="bg1"/>
          </a:solid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849" name="CustomShape 22"/>
          <p:cNvSpPr/>
          <p:nvPr/>
        </p:nvSpPr>
        <p:spPr>
          <a:xfrm flipV="1">
            <a:off x="5333760" y="2324160"/>
            <a:ext cx="500760" cy="323280"/>
          </a:xfrm>
          <a:custGeom>
            <a:avLst/>
            <a:gdLst/>
            <a:ahLst/>
            <a:rect l="l" t="t" r="r" b="b"/>
            <a:pathLst>
              <a:path w="21600" h="21600">
                <a:moveTo>
                  <a:pt x="0" y="0"/>
                </a:moveTo>
                <a:lnTo>
                  <a:pt x="21600" y="21600"/>
                </a:lnTo>
              </a:path>
            </a:pathLst>
          </a:custGeom>
          <a:solidFill>
            <a:schemeClr val="bg1"/>
          </a:solidFill>
          <a:ln>
            <a:round/>
            <a:tailEnd len="med" type="arrow"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850" name="TextShape 23"/>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851" name="TextShape 24"/>
          <p:cNvSpPr txBox="1"/>
          <p:nvPr/>
        </p:nvSpPr>
        <p:spPr>
          <a:xfrm>
            <a:off x="6553080" y="6520320"/>
            <a:ext cx="2133360" cy="364680"/>
          </a:xfrm>
          <a:prstGeom prst="rect">
            <a:avLst/>
          </a:prstGeom>
          <a:noFill/>
          <a:ln>
            <a:noFill/>
          </a:ln>
        </p:spPr>
        <p:txBody>
          <a:bodyPr anchor="ctr"/>
          <a:p>
            <a:pPr algn="r">
              <a:lnSpc>
                <a:spcPct val="100000"/>
              </a:lnSpc>
            </a:pPr>
            <a:fld id="{7FCAE99A-A8AF-467A-86ED-3F4C0A81DD4D}"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9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52" name="TextShape 1"/>
          <p:cNvSpPr txBox="1"/>
          <p:nvPr/>
        </p:nvSpPr>
        <p:spPr>
          <a:xfrm>
            <a:off x="775800" y="332640"/>
            <a:ext cx="7848360" cy="2160000"/>
          </a:xfrm>
          <a:prstGeom prst="rect">
            <a:avLst/>
          </a:prstGeom>
          <a:noFill/>
          <a:ln>
            <a:noFill/>
          </a:ln>
        </p:spPr>
        <p:txBody>
          <a:bodyPr/>
          <a:p>
            <a:pPr algn="ctr">
              <a:lnSpc>
                <a:spcPct val="100000"/>
              </a:lnSpc>
            </a:pPr>
            <a:r>
              <a:rPr b="1" lang="en-US" sz="3600" spc="-1" strike="noStrike">
                <a:solidFill>
                  <a:srgbClr val="000000"/>
                </a:solidFill>
                <a:uFill>
                  <a:solidFill>
                    <a:srgbClr val="ffffff"/>
                  </a:solidFill>
                </a:uFill>
                <a:latin typeface="Gill Sans"/>
              </a:rPr>
              <a:t>Data Acquisition, Storage, Distribution and Processing is as complex as the detector itself</a:t>
            </a:r>
            <a:endParaRPr lang="en-US" sz="3200" spc="-1" strike="noStrike">
              <a:solidFill>
                <a:srgbClr val="000000"/>
              </a:solidFill>
              <a:uFill>
                <a:solidFill>
                  <a:srgbClr val="ffffff"/>
                </a:solidFill>
              </a:uFill>
              <a:latin typeface="Gill Sans"/>
            </a:endParaRPr>
          </a:p>
          <a:p>
            <a:pPr algn="ctr">
              <a:lnSpc>
                <a:spcPct val="100000"/>
              </a:lnSpc>
            </a:pPr>
            <a:endParaRPr lang="en-US" sz="3200" spc="-1" strike="noStrike">
              <a:solidFill>
                <a:srgbClr val="000000"/>
              </a:solidFill>
              <a:uFill>
                <a:solidFill>
                  <a:srgbClr val="ffffff"/>
                </a:solidFill>
              </a:uFill>
              <a:latin typeface="Gill Sans"/>
            </a:endParaRPr>
          </a:p>
        </p:txBody>
      </p:sp>
      <p:sp>
        <p:nvSpPr>
          <p:cNvPr id="1853"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854" name="CustomShape 3"/>
          <p:cNvSpPr/>
          <p:nvPr/>
        </p:nvSpPr>
        <p:spPr>
          <a:xfrm>
            <a:off x="683640" y="2311560"/>
            <a:ext cx="7597440" cy="1463400"/>
          </a:xfrm>
          <a:prstGeom prst="rect">
            <a:avLst/>
          </a:prstGeom>
          <a:noFill/>
          <a:ln>
            <a:noFill/>
          </a:ln>
        </p:spPr>
        <p:style>
          <a:lnRef idx="0"/>
          <a:fillRef idx="0"/>
          <a:effectRef idx="0"/>
          <a:fontRef idx="minor"/>
        </p:style>
        <p:txBody>
          <a:bodyPr/>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ea typeface="ＭＳ Ｐゴシック"/>
              </a:rPr>
              <a:t>Large data production (~PB/sec) versus storage capability (~GB/sec) forces huge online selection</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ea typeface="ＭＳ Ｐゴシック"/>
              </a:rPr>
              <a:t>3 levels of triggers (first level fully electronics based)</a:t>
            </a:r>
            <a:endParaRPr lang="en-US" sz="1800" spc="-1" strike="noStrike">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spc="-1" strike="noStrike">
                <a:solidFill>
                  <a:srgbClr val="000000"/>
                </a:solidFill>
                <a:uFill>
                  <a:solidFill>
                    <a:srgbClr val="ffffff"/>
                  </a:solidFill>
                </a:uFill>
                <a:latin typeface="Gill Sans"/>
                <a:ea typeface="ＭＳ Ｐゴシック"/>
              </a:rPr>
              <a:t>Data distribution for offline processing using GRID system </a:t>
            </a:r>
            <a:endParaRPr lang="en-US" sz="1800" spc="-1" strike="noStrike">
              <a:solidFill>
                <a:srgbClr val="000000"/>
              </a:solidFill>
              <a:uFill>
                <a:solidFill>
                  <a:srgbClr val="ffffff"/>
                </a:solidFill>
              </a:uFill>
              <a:latin typeface="Arial"/>
            </a:endParaRPr>
          </a:p>
          <a:p>
            <a:pPr>
              <a:lnSpc>
                <a:spcPct val="100000"/>
              </a:lnSpc>
            </a:pPr>
            <a:endParaRPr lang="en-US" sz="1800" spc="-1" strike="noStrike">
              <a:solidFill>
                <a:srgbClr val="000000"/>
              </a:solidFill>
              <a:uFill>
                <a:solidFill>
                  <a:srgbClr val="ffffff"/>
                </a:solidFill>
              </a:uFill>
              <a:latin typeface="Arial"/>
            </a:endParaRPr>
          </a:p>
        </p:txBody>
      </p:sp>
      <p:graphicFrame>
        <p:nvGraphicFramePr>
          <p:cNvPr id="1855" name="Table 4"/>
          <p:cNvGraphicFramePr/>
          <p:nvPr/>
        </p:nvGraphicFramePr>
        <p:xfrm>
          <a:off x="1146960" y="3789000"/>
          <a:ext cx="6615720" cy="1985760"/>
        </p:xfrm>
        <a:graphic>
          <a:graphicData uri="http://schemas.openxmlformats.org/drawingml/2006/table">
            <a:tbl>
              <a:tblPr/>
              <a:tblGrid>
                <a:gridCol w="1070280"/>
                <a:gridCol w="1607400"/>
                <a:gridCol w="1400760"/>
                <a:gridCol w="1329120"/>
                <a:gridCol w="1208160"/>
              </a:tblGrid>
              <a:tr h="546840">
                <a:tc>
                  <a:txBody>
                    <a:bodyPr/>
                    <a:p>
                      <a:pPr algn="ctr">
                        <a:lnSpc>
                          <a:spcPct val="100000"/>
                        </a:lnSpc>
                      </a:pPr>
                      <a:r>
                        <a:rPr b="1" lang="en-US" sz="1400" spc="-1" strike="noStrike">
                          <a:solidFill>
                            <a:srgbClr val="ffffff"/>
                          </a:solidFill>
                          <a:uFill>
                            <a:solidFill>
                              <a:srgbClr val="ffffff"/>
                            </a:solidFill>
                          </a:uFill>
                          <a:latin typeface="Calibri"/>
                        </a:rPr>
                        <a:t>Trigger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gn="ctr">
                        <a:lnSpc>
                          <a:spcPct val="100000"/>
                        </a:lnSpc>
                      </a:pPr>
                      <a:r>
                        <a:rPr b="1" lang="en-US" sz="1400" spc="-1" strike="noStrike">
                          <a:solidFill>
                            <a:srgbClr val="ffffff"/>
                          </a:solidFill>
                          <a:uFill>
                            <a:solidFill>
                              <a:srgbClr val="ffffff"/>
                            </a:solidFill>
                          </a:uFill>
                          <a:latin typeface="Calibri"/>
                        </a:rPr>
                        <a:t>Method</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gn="ctr">
                        <a:lnSpc>
                          <a:spcPct val="100000"/>
                        </a:lnSpc>
                      </a:pPr>
                      <a:r>
                        <a:rPr b="1" lang="en-US" sz="1400" spc="-1" strike="noStrike">
                          <a:solidFill>
                            <a:srgbClr val="ffffff"/>
                          </a:solidFill>
                          <a:uFill>
                            <a:solidFill>
                              <a:srgbClr val="ffffff"/>
                            </a:solidFill>
                          </a:uFill>
                          <a:latin typeface="Calibri"/>
                        </a:rPr>
                        <a:t>Input</a:t>
                      </a:r>
                      <a:endParaRPr lang="en-US" sz="1800" spc="-1" strike="noStrike">
                        <a:solidFill>
                          <a:srgbClr val="000000"/>
                        </a:solidFill>
                        <a:uFill>
                          <a:solidFill>
                            <a:srgbClr val="ffffff"/>
                          </a:solidFill>
                        </a:uFill>
                        <a:latin typeface="Arial"/>
                      </a:endParaRPr>
                    </a:p>
                    <a:p>
                      <a:pPr algn="ctr">
                        <a:lnSpc>
                          <a:spcPct val="100000"/>
                        </a:lnSpc>
                      </a:pPr>
                      <a:r>
                        <a:rPr b="1" lang="en-US" sz="1400" spc="-1" strike="noStrike">
                          <a:solidFill>
                            <a:srgbClr val="ffffff"/>
                          </a:solidFill>
                          <a:uFill>
                            <a:solidFill>
                              <a:srgbClr val="ffffff"/>
                            </a:solidFill>
                          </a:uFill>
                          <a:latin typeface="Calibri"/>
                        </a:rPr>
                        <a:t>Events/s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gn="ctr">
                        <a:lnSpc>
                          <a:spcPct val="100000"/>
                        </a:lnSpc>
                      </a:pPr>
                      <a:r>
                        <a:rPr b="1" lang="en-US" sz="1400" spc="-1" strike="noStrike">
                          <a:solidFill>
                            <a:srgbClr val="ffffff"/>
                          </a:solidFill>
                          <a:uFill>
                            <a:solidFill>
                              <a:srgbClr val="ffffff"/>
                            </a:solidFill>
                          </a:uFill>
                          <a:latin typeface="Calibri"/>
                        </a:rPr>
                        <a:t>Output</a:t>
                      </a:r>
                      <a:endParaRPr lang="en-US" sz="1800" spc="-1" strike="noStrike">
                        <a:solidFill>
                          <a:srgbClr val="000000"/>
                        </a:solidFill>
                        <a:uFill>
                          <a:solidFill>
                            <a:srgbClr val="ffffff"/>
                          </a:solidFill>
                        </a:uFill>
                        <a:latin typeface="Arial"/>
                      </a:endParaRPr>
                    </a:p>
                    <a:p>
                      <a:pPr algn="ctr">
                        <a:lnSpc>
                          <a:spcPct val="100000"/>
                        </a:lnSpc>
                      </a:pPr>
                      <a:r>
                        <a:rPr b="1" lang="en-US" sz="1400" spc="-1" strike="noStrike">
                          <a:solidFill>
                            <a:srgbClr val="ffffff"/>
                          </a:solidFill>
                          <a:uFill>
                            <a:solidFill>
                              <a:srgbClr val="ffffff"/>
                            </a:solidFill>
                          </a:uFill>
                          <a:latin typeface="Calibri"/>
                        </a:rPr>
                        <a:t>Events/s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gn="ctr">
                        <a:lnSpc>
                          <a:spcPct val="100000"/>
                        </a:lnSpc>
                      </a:pPr>
                      <a:r>
                        <a:rPr b="1" lang="en-US" sz="1400" spc="-1" strike="noStrike">
                          <a:solidFill>
                            <a:srgbClr val="ffffff"/>
                          </a:solidFill>
                          <a:uFill>
                            <a:solidFill>
                              <a:srgbClr val="ffffff"/>
                            </a:solidFill>
                          </a:uFill>
                          <a:latin typeface="Calibri"/>
                        </a:rPr>
                        <a:t>Reduction Factor</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r>
              <a:tr h="518040">
                <a:tc>
                  <a:txBody>
                    <a:bodyPr/>
                    <a:p>
                      <a:pPr>
                        <a:lnSpc>
                          <a:spcPct val="100000"/>
                        </a:lnSpc>
                      </a:pPr>
                      <a:r>
                        <a:rPr lang="en-US" sz="1400" spc="-1" strike="noStrike">
                          <a:solidFill>
                            <a:srgbClr val="000000"/>
                          </a:solidFill>
                          <a:uFill>
                            <a:solidFill>
                              <a:srgbClr val="ffffff"/>
                            </a:solidFill>
                          </a:uFill>
                          <a:latin typeface="Calibri"/>
                        </a:rPr>
                        <a:t>Level 1</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gn="ctr">
                        <a:lnSpc>
                          <a:spcPct val="100000"/>
                        </a:lnSpc>
                      </a:pPr>
                      <a:r>
                        <a:rPr lang="en-US" sz="1400" spc="-1" strike="noStrike">
                          <a:solidFill>
                            <a:srgbClr val="000000"/>
                          </a:solidFill>
                          <a:uFill>
                            <a:solidFill>
                              <a:srgbClr val="ffffff"/>
                            </a:solidFill>
                          </a:uFill>
                          <a:latin typeface="Calibri"/>
                        </a:rPr>
                        <a:t>HW</a:t>
                      </a:r>
                      <a:endParaRPr lang="en-US" sz="1800" spc="-1" strike="noStrike">
                        <a:solidFill>
                          <a:srgbClr val="000000"/>
                        </a:solidFill>
                        <a:uFill>
                          <a:solidFill>
                            <a:srgbClr val="ffffff"/>
                          </a:solidFill>
                        </a:uFill>
                        <a:latin typeface="Arial"/>
                      </a:endParaRPr>
                    </a:p>
                    <a:p>
                      <a:pPr algn="ctr">
                        <a:lnSpc>
                          <a:spcPct val="100000"/>
                        </a:lnSpc>
                      </a:pPr>
                      <a:r>
                        <a:rPr lang="en-US" sz="1400" spc="-1" strike="noStrike">
                          <a:solidFill>
                            <a:srgbClr val="000000"/>
                          </a:solidFill>
                          <a:uFill>
                            <a:solidFill>
                              <a:srgbClr val="ffffff"/>
                            </a:solidFill>
                          </a:uFill>
                          <a:latin typeface="Calibri"/>
                        </a:rPr>
                        <a:t>(</a:t>
                      </a:r>
                      <a:r>
                        <a:rPr lang="en-US" sz="1400" spc="-1" strike="noStrike">
                          <a:solidFill>
                            <a:srgbClr val="000000"/>
                          </a:solidFill>
                          <a:uFill>
                            <a:solidFill>
                              <a:srgbClr val="ffffff"/>
                            </a:solidFill>
                          </a:uFill>
                          <a:latin typeface="Symbol"/>
                        </a:rPr>
                        <a:t>μ,</a:t>
                      </a:r>
                      <a:r>
                        <a:rPr lang="en-US" sz="1400" spc="-1" strike="noStrike">
                          <a:solidFill>
                            <a:srgbClr val="000000"/>
                          </a:solidFill>
                          <a:uFill>
                            <a:solidFill>
                              <a:srgbClr val="ffffff"/>
                            </a:solidFill>
                          </a:uFill>
                          <a:latin typeface="Calibri"/>
                        </a:rPr>
                        <a:t>  Calo)</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gn="r">
                        <a:lnSpc>
                          <a:spcPct val="100000"/>
                        </a:lnSpc>
                      </a:pPr>
                      <a:r>
                        <a:rPr lang="en-US" sz="1400" spc="-1" strike="noStrike">
                          <a:solidFill>
                            <a:srgbClr val="000000"/>
                          </a:solidFill>
                          <a:uFill>
                            <a:solidFill>
                              <a:srgbClr val="ffffff"/>
                            </a:solidFill>
                          </a:uFill>
                          <a:latin typeface="Calibri"/>
                        </a:rPr>
                        <a:t>40 000 10</a:t>
                      </a:r>
                      <a:r>
                        <a:rPr lang="en-US" sz="1400" spc="-1" strike="noStrike" baseline="30000">
                          <a:solidFill>
                            <a:srgbClr val="000000"/>
                          </a:solidFill>
                          <a:uFill>
                            <a:solidFill>
                              <a:srgbClr val="ffffff"/>
                            </a:solidFill>
                          </a:uFill>
                          <a:latin typeface="Calibri"/>
                        </a:rPr>
                        <a:t>3</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gn="r">
                        <a:lnSpc>
                          <a:spcPct val="100000"/>
                        </a:lnSpc>
                      </a:pPr>
                      <a:r>
                        <a:rPr lang="en-US" sz="1400" spc="-1" strike="noStrike">
                          <a:solidFill>
                            <a:srgbClr val="000000"/>
                          </a:solidFill>
                          <a:uFill>
                            <a:solidFill>
                              <a:srgbClr val="ffffff"/>
                            </a:solidFill>
                          </a:uFill>
                          <a:latin typeface="Calibri"/>
                        </a:rPr>
                        <a:t>100 10</a:t>
                      </a:r>
                      <a:r>
                        <a:rPr lang="en-US" sz="1400" spc="-1" strike="noStrike" baseline="30000">
                          <a:solidFill>
                            <a:srgbClr val="000000"/>
                          </a:solidFill>
                          <a:uFill>
                            <a:solidFill>
                              <a:srgbClr val="ffffff"/>
                            </a:solidFill>
                          </a:uFill>
                          <a:latin typeface="Calibri"/>
                        </a:rPr>
                        <a:t>3</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gn="ctr">
                        <a:lnSpc>
                          <a:spcPct val="100000"/>
                        </a:lnSpc>
                      </a:pPr>
                      <a:r>
                        <a:rPr lang="en-US" sz="1400" spc="-1" strike="noStrike">
                          <a:solidFill>
                            <a:srgbClr val="000000"/>
                          </a:solidFill>
                          <a:uFill>
                            <a:solidFill>
                              <a:srgbClr val="ffffff"/>
                            </a:solidFill>
                          </a:uFill>
                          <a:latin typeface="Calibri"/>
                        </a:rPr>
                        <a:t>400</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518040">
                <a:tc>
                  <a:txBody>
                    <a:bodyPr/>
                    <a:p>
                      <a:pPr>
                        <a:lnSpc>
                          <a:spcPct val="100000"/>
                        </a:lnSpc>
                      </a:pPr>
                      <a:r>
                        <a:rPr lang="en-US" sz="1400" spc="-1" strike="noStrike">
                          <a:solidFill>
                            <a:srgbClr val="000000"/>
                          </a:solidFill>
                          <a:uFill>
                            <a:solidFill>
                              <a:srgbClr val="ffffff"/>
                            </a:solidFill>
                          </a:uFill>
                          <a:latin typeface="Calibri"/>
                        </a:rPr>
                        <a:t>Level  2</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gn="ctr">
                        <a:lnSpc>
                          <a:spcPct val="100000"/>
                        </a:lnSpc>
                      </a:pPr>
                      <a:r>
                        <a:rPr lang="en-US" sz="1400" spc="-1" strike="noStrike">
                          <a:solidFill>
                            <a:srgbClr val="000000"/>
                          </a:solidFill>
                          <a:uFill>
                            <a:solidFill>
                              <a:srgbClr val="ffffff"/>
                            </a:solidFill>
                          </a:uFill>
                          <a:latin typeface="Calibri"/>
                        </a:rPr>
                        <a:t>SW</a:t>
                      </a:r>
                      <a:endParaRPr lang="en-US" sz="1800" spc="-1" strike="noStrike">
                        <a:solidFill>
                          <a:srgbClr val="000000"/>
                        </a:solidFill>
                        <a:uFill>
                          <a:solidFill>
                            <a:srgbClr val="ffffff"/>
                          </a:solidFill>
                        </a:uFill>
                        <a:latin typeface="Arial"/>
                      </a:endParaRPr>
                    </a:p>
                    <a:p>
                      <a:pPr algn="ctr">
                        <a:lnSpc>
                          <a:spcPct val="100000"/>
                        </a:lnSpc>
                      </a:pPr>
                      <a:r>
                        <a:rPr lang="en-US" sz="1400" spc="-1" strike="noStrike">
                          <a:solidFill>
                            <a:srgbClr val="000000"/>
                          </a:solidFill>
                          <a:uFill>
                            <a:solidFill>
                              <a:srgbClr val="ffffff"/>
                            </a:solidFill>
                          </a:uFill>
                          <a:latin typeface="Calibri"/>
                        </a:rPr>
                        <a:t>(RoI, ID)</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gn="r">
                        <a:lnSpc>
                          <a:spcPct val="100000"/>
                        </a:lnSpc>
                      </a:pPr>
                      <a:r>
                        <a:rPr lang="en-US" sz="1400" spc="-1" strike="noStrike">
                          <a:solidFill>
                            <a:srgbClr val="000000"/>
                          </a:solidFill>
                          <a:uFill>
                            <a:solidFill>
                              <a:srgbClr val="ffffff"/>
                            </a:solidFill>
                          </a:uFill>
                          <a:latin typeface="Calibri"/>
                        </a:rPr>
                        <a:t>100 10</a:t>
                      </a:r>
                      <a:r>
                        <a:rPr lang="en-US" sz="1400" spc="-1" strike="noStrike" baseline="30000">
                          <a:solidFill>
                            <a:srgbClr val="000000"/>
                          </a:solidFill>
                          <a:uFill>
                            <a:solidFill>
                              <a:srgbClr val="ffffff"/>
                            </a:solidFill>
                          </a:uFill>
                          <a:latin typeface="Calibri"/>
                        </a:rPr>
                        <a:t>3</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gn="r">
                        <a:lnSpc>
                          <a:spcPct val="100000"/>
                        </a:lnSpc>
                      </a:pPr>
                      <a:r>
                        <a:rPr lang="en-US" sz="1400" spc="-1" strike="noStrike">
                          <a:solidFill>
                            <a:srgbClr val="000000"/>
                          </a:solidFill>
                          <a:uFill>
                            <a:solidFill>
                              <a:srgbClr val="ffffff"/>
                            </a:solidFill>
                          </a:uFill>
                          <a:latin typeface="Calibri"/>
                        </a:rPr>
                        <a:t>3 10</a:t>
                      </a:r>
                      <a:r>
                        <a:rPr lang="en-US" sz="1400" spc="-1" strike="noStrike" baseline="30000">
                          <a:solidFill>
                            <a:srgbClr val="000000"/>
                          </a:solidFill>
                          <a:uFill>
                            <a:solidFill>
                              <a:srgbClr val="ffffff"/>
                            </a:solidFill>
                          </a:uFill>
                          <a:latin typeface="Calibri"/>
                        </a:rPr>
                        <a:t>3</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gn="ctr">
                        <a:lnSpc>
                          <a:spcPct val="100000"/>
                        </a:lnSpc>
                      </a:pPr>
                      <a:r>
                        <a:rPr lang="en-US" sz="1400" spc="-1" strike="noStrike">
                          <a:solidFill>
                            <a:srgbClr val="000000"/>
                          </a:solidFill>
                          <a:uFill>
                            <a:solidFill>
                              <a:srgbClr val="ffffff"/>
                            </a:solidFill>
                          </a:uFill>
                          <a:latin typeface="Calibri"/>
                        </a:rPr>
                        <a:t>30</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402840">
                <a:tc>
                  <a:txBody>
                    <a:bodyPr/>
                    <a:p>
                      <a:pPr>
                        <a:lnSpc>
                          <a:spcPct val="100000"/>
                        </a:lnSpc>
                      </a:pPr>
                      <a:r>
                        <a:rPr lang="en-US" sz="1400" spc="-1" strike="noStrike">
                          <a:solidFill>
                            <a:srgbClr val="000000"/>
                          </a:solidFill>
                          <a:uFill>
                            <a:solidFill>
                              <a:srgbClr val="ffffff"/>
                            </a:solidFill>
                          </a:uFill>
                          <a:latin typeface="Calibri"/>
                        </a:rPr>
                        <a:t>Level  3</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gn="ctr">
                        <a:lnSpc>
                          <a:spcPct val="100000"/>
                        </a:lnSpc>
                      </a:pPr>
                      <a:r>
                        <a:rPr lang="en-US" sz="1400" spc="-1" strike="noStrike">
                          <a:solidFill>
                            <a:srgbClr val="000000"/>
                          </a:solidFill>
                          <a:uFill>
                            <a:solidFill>
                              <a:srgbClr val="ffffff"/>
                            </a:solidFill>
                          </a:uFill>
                          <a:latin typeface="Calibri"/>
                        </a:rPr>
                        <a:t>SW</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gn="r">
                        <a:lnSpc>
                          <a:spcPct val="100000"/>
                        </a:lnSpc>
                      </a:pPr>
                      <a:r>
                        <a:rPr lang="en-US" sz="1400" spc="-1" strike="noStrike">
                          <a:solidFill>
                            <a:srgbClr val="000000"/>
                          </a:solidFill>
                          <a:uFill>
                            <a:solidFill>
                              <a:srgbClr val="ffffff"/>
                            </a:solidFill>
                          </a:uFill>
                          <a:latin typeface="Calibri"/>
                        </a:rPr>
                        <a:t>3 10</a:t>
                      </a:r>
                      <a:r>
                        <a:rPr lang="en-US" sz="1400" spc="-1" strike="noStrike" baseline="30000">
                          <a:solidFill>
                            <a:srgbClr val="000000"/>
                          </a:solidFill>
                          <a:uFill>
                            <a:solidFill>
                              <a:srgbClr val="ffffff"/>
                            </a:solidFill>
                          </a:uFill>
                          <a:latin typeface="Calibri"/>
                        </a:rPr>
                        <a:t>3</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gn="r">
                        <a:lnSpc>
                          <a:spcPct val="100000"/>
                        </a:lnSpc>
                      </a:pPr>
                      <a:r>
                        <a:rPr lang="en-US" sz="1400" spc="-1" strike="noStrike">
                          <a:solidFill>
                            <a:srgbClr val="000000"/>
                          </a:solidFill>
                          <a:uFill>
                            <a:solidFill>
                              <a:srgbClr val="ffffff"/>
                            </a:solidFill>
                          </a:uFill>
                          <a:latin typeface="Calibri"/>
                        </a:rPr>
                        <a:t>0.2 10</a:t>
                      </a:r>
                      <a:r>
                        <a:rPr lang="en-US" sz="1400" spc="-1" strike="noStrike" baseline="30000">
                          <a:solidFill>
                            <a:srgbClr val="000000"/>
                          </a:solidFill>
                          <a:uFill>
                            <a:solidFill>
                              <a:srgbClr val="ffffff"/>
                            </a:solidFill>
                          </a:uFill>
                          <a:latin typeface="Calibri"/>
                        </a:rPr>
                        <a:t>3</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gn="ctr">
                        <a:lnSpc>
                          <a:spcPct val="100000"/>
                        </a:lnSpc>
                      </a:pPr>
                      <a:r>
                        <a:rPr lang="en-US" sz="1400" spc="-1" strike="noStrike">
                          <a:solidFill>
                            <a:srgbClr val="000000"/>
                          </a:solidFill>
                          <a:uFill>
                            <a:solidFill>
                              <a:srgbClr val="ffffff"/>
                            </a:solidFill>
                          </a:uFill>
                          <a:latin typeface="Calibri"/>
                        </a:rPr>
                        <a:t>15</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bl>
          </a:graphicData>
        </a:graphic>
      </p:graphicFrame>
      <p:sp>
        <p:nvSpPr>
          <p:cNvPr id="1856" name="CustomShape 5"/>
          <p:cNvSpPr/>
          <p:nvPr/>
        </p:nvSpPr>
        <p:spPr>
          <a:xfrm>
            <a:off x="5454720" y="6124320"/>
            <a:ext cx="819720" cy="639720"/>
          </a:xfrm>
          <a:prstGeom prst="rect">
            <a:avLst/>
          </a:prstGeom>
          <a:solidFill>
            <a:srgbClr val="d9d9d9"/>
          </a:solidFill>
          <a:ln>
            <a:noFill/>
          </a:ln>
          <a:effectLst>
            <a:outerShdw blurRad="40000" dir="5400000" dist="20000" rotWithShape="0">
              <a:srgbClr val="000000">
                <a:alpha val="38000"/>
              </a:srgbClr>
            </a:outerShdw>
          </a:effectLst>
        </p:spPr>
        <p:style>
          <a:lnRef idx="1">
            <a:schemeClr val="accent1"/>
          </a:lnRef>
          <a:fillRef idx="2">
            <a:schemeClr val="accent1"/>
          </a:fillRef>
          <a:effectRef idx="1">
            <a:schemeClr val="accent1"/>
          </a:effectRef>
          <a:fontRef idx="minor"/>
        </p:style>
        <p:txBody>
          <a:bodyPr/>
          <a:p>
            <a:pPr>
              <a:lnSpc>
                <a:spcPct val="100000"/>
              </a:lnSpc>
            </a:pPr>
            <a:r>
              <a:rPr lang="en-US" sz="1800" spc="-1" strike="noStrike">
                <a:solidFill>
                  <a:srgbClr val="000000"/>
                </a:solidFill>
                <a:uFill>
                  <a:solidFill>
                    <a:srgbClr val="ffffff"/>
                  </a:solidFill>
                </a:uFill>
                <a:latin typeface="Calibri"/>
              </a:rPr>
              <a:t>Tier O</a:t>
            </a:r>
            <a:endParaRPr lang="en-US" sz="1800" spc="-1" strike="noStrike">
              <a:solidFill>
                <a:srgbClr val="000000"/>
              </a:solidFill>
              <a:uFill>
                <a:solidFill>
                  <a:srgbClr val="ffffff"/>
                </a:solidFill>
              </a:uFill>
              <a:latin typeface="Arial"/>
            </a:endParaRPr>
          </a:p>
        </p:txBody>
      </p:sp>
      <p:sp>
        <p:nvSpPr>
          <p:cNvPr id="1857" name="CustomShape 6"/>
          <p:cNvSpPr/>
          <p:nvPr/>
        </p:nvSpPr>
        <p:spPr>
          <a:xfrm flipH="1">
            <a:off x="5727960" y="5763240"/>
            <a:ext cx="289080" cy="360360"/>
          </a:xfrm>
          <a:prstGeom prst="downArrow">
            <a:avLst>
              <a:gd name="adj1" fmla="val 50000"/>
              <a:gd name="adj2" fmla="val 50000"/>
            </a:avLst>
          </a:prstGeom>
          <a:solidFill>
            <a:schemeClr val="bg1">
              <a:lumMod val="85000"/>
            </a:schemeClr>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858" name="CustomShape 7"/>
          <p:cNvSpPr/>
          <p:nvPr/>
        </p:nvSpPr>
        <p:spPr>
          <a:xfrm>
            <a:off x="6614640" y="5951160"/>
            <a:ext cx="2133360" cy="914040"/>
          </a:xfrm>
          <a:prstGeom prst="rect">
            <a:avLst/>
          </a:prstGeom>
          <a:solidFill>
            <a:srgbClr val="d9d9d9"/>
          </a:solidFill>
          <a:ln>
            <a:solidFill>
              <a:srgbClr val="ffffff"/>
            </a:solidFill>
          </a:ln>
        </p:spPr>
        <p:style>
          <a:lnRef idx="0"/>
          <a:fillRef idx="0"/>
          <a:effectRef idx="0"/>
          <a:fontRef idx="minor"/>
        </p:style>
        <p:txBody>
          <a:bodyPr/>
          <a:p>
            <a:pPr>
              <a:lnSpc>
                <a:spcPct val="100000"/>
              </a:lnSpc>
            </a:pPr>
            <a:r>
              <a:rPr b="1" lang="en-US" sz="1800" spc="-1" strike="noStrike">
                <a:solidFill>
                  <a:srgbClr val="000000"/>
                </a:solidFill>
                <a:uFill>
                  <a:solidFill>
                    <a:srgbClr val="ffffff"/>
                  </a:solidFill>
                </a:uFill>
                <a:latin typeface="Gill Sans"/>
              </a:rPr>
              <a:t>Worldwide LHC Computing </a:t>
            </a:r>
            <a:r>
              <a:rPr b="1" lang="en-US" sz="1800" spc="-1" strike="noStrike">
                <a:solidFill>
                  <a:srgbClr val="800000"/>
                </a:solidFill>
                <a:uFill>
                  <a:solidFill>
                    <a:srgbClr val="ffffff"/>
                  </a:solidFill>
                </a:uFill>
                <a:latin typeface="Gill Sans"/>
              </a:rPr>
              <a:t>Grid</a:t>
            </a:r>
            <a:endParaRPr lang="en-US" sz="1800" spc="-1" strike="noStrike">
              <a:solidFill>
                <a:srgbClr val="000000"/>
              </a:solidFill>
              <a:uFill>
                <a:solidFill>
                  <a:srgbClr val="ffffff"/>
                </a:solidFill>
              </a:uFill>
              <a:latin typeface="Arial"/>
            </a:endParaRPr>
          </a:p>
        </p:txBody>
      </p:sp>
      <p:sp>
        <p:nvSpPr>
          <p:cNvPr id="1859" name="CustomShape 8"/>
          <p:cNvSpPr/>
          <p:nvPr/>
        </p:nvSpPr>
        <p:spPr>
          <a:xfrm flipH="1" rot="16200000">
            <a:off x="6322320" y="6128640"/>
            <a:ext cx="289080" cy="360360"/>
          </a:xfrm>
          <a:prstGeom prst="downArrow">
            <a:avLst>
              <a:gd name="adj1" fmla="val 50000"/>
              <a:gd name="adj2" fmla="val 50000"/>
            </a:avLst>
          </a:prstGeom>
          <a:solidFill>
            <a:schemeClr val="bg1">
              <a:lumMod val="85000"/>
            </a:schemeClr>
          </a:solidFill>
          <a:ln>
            <a:noFill/>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860" name="TextShape 9"/>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861" name="TextShape 10"/>
          <p:cNvSpPr txBox="1"/>
          <p:nvPr/>
        </p:nvSpPr>
        <p:spPr>
          <a:xfrm>
            <a:off x="6553080" y="6520320"/>
            <a:ext cx="2133360" cy="364680"/>
          </a:xfrm>
          <a:prstGeom prst="rect">
            <a:avLst/>
          </a:prstGeom>
          <a:noFill/>
          <a:ln>
            <a:noFill/>
          </a:ln>
        </p:spPr>
        <p:txBody>
          <a:bodyPr anchor="ctr"/>
          <a:p>
            <a:pPr algn="r">
              <a:lnSpc>
                <a:spcPct val="100000"/>
              </a:lnSpc>
            </a:pPr>
            <a:fld id="{7B08F9F0-6660-4F02-9C5C-888EC72D9DF6}"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9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62" name="TextShape 1"/>
          <p:cNvSpPr txBox="1"/>
          <p:nvPr/>
        </p:nvSpPr>
        <p:spPr>
          <a:xfrm>
            <a:off x="395640" y="1196640"/>
            <a:ext cx="8362800" cy="4680000"/>
          </a:xfrm>
          <a:prstGeom prst="rect">
            <a:avLst/>
          </a:prstGeom>
          <a:noFill/>
          <a:ln>
            <a:noFill/>
          </a:ln>
        </p:spPr>
        <p:txBody>
          <a:bodyPr/>
          <a:p>
            <a:pPr>
              <a:lnSpc>
                <a:spcPct val="100000"/>
              </a:lnSpc>
            </a:pPr>
            <a:r>
              <a:rPr b="1" lang="en-US" sz="2000" spc="-1" strike="noStrike">
                <a:solidFill>
                  <a:srgbClr val="000000"/>
                </a:solidFill>
                <a:uFill>
                  <a:solidFill>
                    <a:srgbClr val="ffffff"/>
                  </a:solidFill>
                </a:uFill>
                <a:latin typeface="Gill Sans"/>
                <a:ea typeface="ＭＳ Ｐゴシック"/>
              </a:rPr>
              <a:t>Last generation of HEP detectors are incredibly complex and state of the art pieces of technology</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1800" spc="-1" strike="noStrike">
                <a:solidFill>
                  <a:srgbClr val="000000"/>
                </a:solidFill>
                <a:uFill>
                  <a:solidFill>
                    <a:srgbClr val="ffffff"/>
                  </a:solidFill>
                </a:uFill>
                <a:latin typeface="Gill Sans"/>
                <a:ea typeface="ＭＳ Ｐゴシック"/>
              </a:rPr>
              <a:t>The data flow and data processing is unprecedented</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1800" spc="-1" strike="noStrike">
                <a:solidFill>
                  <a:srgbClr val="000000"/>
                </a:solidFill>
                <a:uFill>
                  <a:solidFill>
                    <a:srgbClr val="ffffff"/>
                  </a:solidFill>
                </a:uFill>
                <a:latin typeface="Gill Sans"/>
                <a:ea typeface="ＭＳ Ｐゴシック"/>
              </a:rPr>
              <a:t>Large use of (semiconductors/gas) radiation-hard technology for trackers</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1800" spc="-1" strike="noStrike">
                <a:solidFill>
                  <a:srgbClr val="000000"/>
                </a:solidFill>
                <a:uFill>
                  <a:solidFill>
                    <a:srgbClr val="ffffff"/>
                  </a:solidFill>
                </a:uFill>
                <a:latin typeface="Gill Sans"/>
                <a:ea typeface="ＭＳ Ｐゴシック"/>
              </a:rPr>
              <a:t>Calorimeters precise as never before</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1800" spc="-1" strike="noStrike">
                <a:solidFill>
                  <a:srgbClr val="000000"/>
                </a:solidFill>
                <a:uFill>
                  <a:solidFill>
                    <a:srgbClr val="ffffff"/>
                  </a:solidFill>
                </a:uFill>
                <a:latin typeface="Gill Sans"/>
                <a:ea typeface="ＭＳ Ｐゴシック"/>
              </a:rPr>
              <a:t>Clever trigger systems</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1800" spc="-1" strike="noStrike">
                <a:solidFill>
                  <a:srgbClr val="000000"/>
                </a:solidFill>
                <a:uFill>
                  <a:solidFill>
                    <a:srgbClr val="ffffff"/>
                  </a:solidFill>
                </a:uFill>
                <a:latin typeface="Gill Sans"/>
                <a:ea typeface="ＭＳ Ｐゴシック"/>
              </a:rPr>
              <a:t>Large magnet systems</a:t>
            </a:r>
            <a:endParaRPr lang="en-US" sz="3200" spc="-1" strike="noStrike">
              <a:solidFill>
                <a:srgbClr val="000000"/>
              </a:solidFill>
              <a:uFill>
                <a:solidFill>
                  <a:srgbClr val="ffffff"/>
                </a:solidFill>
              </a:uFill>
              <a:latin typeface="Gill Sans"/>
            </a:endParaRPr>
          </a:p>
          <a:p>
            <a:pPr marL="342720" indent="-342360">
              <a:lnSpc>
                <a:spcPct val="100000"/>
              </a:lnSpc>
              <a:buClr>
                <a:srgbClr val="953735"/>
              </a:buClr>
              <a:buFont typeface="Arial"/>
              <a:buChar char="•"/>
            </a:pPr>
            <a:r>
              <a:rPr lang="en-US" sz="1800" spc="-1" strike="noStrike">
                <a:solidFill>
                  <a:srgbClr val="000000"/>
                </a:solidFill>
                <a:uFill>
                  <a:solidFill>
                    <a:srgbClr val="ffffff"/>
                  </a:solidFill>
                </a:uFill>
                <a:latin typeface="Gill Sans"/>
                <a:ea typeface="ＭＳ Ｐゴシック"/>
              </a:rPr>
              <a:t>Projects span over a lifetime of 3-4 decades, involving thousands of scientists</a:t>
            </a:r>
            <a:endParaRPr lang="en-US" sz="32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lvl="1" marL="530280" indent="-285480">
              <a:lnSpc>
                <a:spcPct val="100000"/>
              </a:lnSpc>
              <a:buClr>
                <a:srgbClr val="000000"/>
              </a:buClr>
              <a:buFont typeface="Arial"/>
              <a:buChar char="•"/>
            </a:pPr>
            <a:r>
              <a:rPr lang="en-US" sz="1400" spc="-1" strike="noStrike">
                <a:solidFill>
                  <a:srgbClr val="000000"/>
                </a:solidFill>
                <a:uFill>
                  <a:solidFill>
                    <a:srgbClr val="ffffff"/>
                  </a:solidFill>
                </a:uFill>
                <a:latin typeface="Gill Sans"/>
                <a:ea typeface="ＭＳ Ｐゴシック"/>
              </a:rPr>
              <a:t>Civil engineering started on </a:t>
            </a:r>
            <a:r>
              <a:rPr b="1" lang="en-US" sz="1400" spc="-1" strike="noStrike">
                <a:solidFill>
                  <a:srgbClr val="000000"/>
                </a:solidFill>
                <a:uFill>
                  <a:solidFill>
                    <a:srgbClr val="ffffff"/>
                  </a:solidFill>
                </a:uFill>
                <a:latin typeface="Gill Sans"/>
                <a:ea typeface="ＭＳ Ｐゴシック"/>
              </a:rPr>
              <a:t>1997 (300 000 t</a:t>
            </a:r>
            <a:r>
              <a:rPr lang="en-US" sz="1400" spc="-1" strike="noStrike">
                <a:solidFill>
                  <a:srgbClr val="000000"/>
                </a:solidFill>
                <a:uFill>
                  <a:solidFill>
                    <a:srgbClr val="ffffff"/>
                  </a:solidFill>
                </a:uFill>
                <a:latin typeface="Gill Sans"/>
                <a:ea typeface="ＭＳ Ｐゴシック"/>
              </a:rPr>
              <a:t> of rock extracted to construct the experimental cavern), the installation of infrastructure (3000 km of cables) and detectors started in 2003. First physics in 2010</a:t>
            </a:r>
            <a:endParaRPr lang="en-US" sz="2400" spc="-1" strike="noStrike">
              <a:solidFill>
                <a:srgbClr val="000000"/>
              </a:solidFill>
              <a:uFill>
                <a:solidFill>
                  <a:srgbClr val="ffffff"/>
                </a:solidFill>
              </a:uFill>
              <a:latin typeface="Gill Sans"/>
            </a:endParaRPr>
          </a:p>
          <a:p>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863"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864" name="TextShape 3"/>
          <p:cNvSpPr txBox="1"/>
          <p:nvPr/>
        </p:nvSpPr>
        <p:spPr>
          <a:xfrm>
            <a:off x="1259640" y="3240"/>
            <a:ext cx="6346800" cy="1142640"/>
          </a:xfrm>
          <a:prstGeom prst="rect">
            <a:avLst/>
          </a:prstGeom>
          <a:noFill/>
          <a:ln>
            <a:noFill/>
          </a:ln>
        </p:spPr>
        <p:txBody>
          <a:bodyPr anchor="ctr"/>
          <a:p>
            <a:pPr algn="ctr">
              <a:lnSpc>
                <a:spcPct val="100000"/>
              </a:lnSpc>
            </a:pPr>
            <a:r>
              <a:rPr b="1" lang="en-US" sz="4400" spc="-1" strike="noStrike">
                <a:solidFill>
                  <a:srgbClr val="c0504d"/>
                </a:solidFill>
                <a:uFill>
                  <a:solidFill>
                    <a:srgbClr val="ffffff"/>
                  </a:solidFill>
                </a:uFill>
                <a:latin typeface="AmericanTypewriter"/>
              </a:rPr>
              <a:t>• </a:t>
            </a:r>
            <a:r>
              <a:rPr b="1" lang="en-US" sz="4400" spc="-1" strike="noStrike">
                <a:solidFill>
                  <a:srgbClr val="000000"/>
                </a:solidFill>
                <a:uFill>
                  <a:solidFill>
                    <a:srgbClr val="ffffff"/>
                  </a:solidFill>
                </a:uFill>
                <a:latin typeface="Gill Sans"/>
              </a:rPr>
              <a:t>HEP Detectors</a:t>
            </a:r>
            <a:r>
              <a:rPr b="1" lang="en-US" sz="44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graphicFrame>
        <p:nvGraphicFramePr>
          <p:cNvPr id="1865" name="Table 4"/>
          <p:cNvGraphicFramePr/>
          <p:nvPr/>
        </p:nvGraphicFramePr>
        <p:xfrm>
          <a:off x="1977840" y="4815000"/>
          <a:ext cx="5186160" cy="1637640"/>
        </p:xfrm>
        <a:graphic>
          <a:graphicData uri="http://schemas.openxmlformats.org/drawingml/2006/table">
            <a:tbl>
              <a:tblPr/>
              <a:tblGrid>
                <a:gridCol w="1415880"/>
                <a:gridCol w="1218600"/>
                <a:gridCol w="1347120"/>
                <a:gridCol w="1204560"/>
              </a:tblGrid>
              <a:tr h="327600">
                <a:tc>
                  <a:txBody>
                    <a:bodyPr/>
                    <a:p>
                      <a:pPr>
                        <a:lnSpc>
                          <a:spcPct val="100000"/>
                        </a:lnSpc>
                      </a:pPr>
                      <a:r>
                        <a:rPr b="1" lang="en-US" sz="1400" spc="-1" strike="noStrike">
                          <a:solidFill>
                            <a:srgbClr val="000000"/>
                          </a:solidFill>
                          <a:uFill>
                            <a:solidFill>
                              <a:srgbClr val="ffffff"/>
                            </a:solidFill>
                          </a:uFill>
                          <a:latin typeface="Gill Sans"/>
                        </a:rPr>
                        <a:t>Experiment</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95b3d7"/>
                    </a:solidFill>
                  </a:tcPr>
                </a:tc>
                <a:tc>
                  <a:txBody>
                    <a:bodyPr/>
                    <a:p>
                      <a:pPr>
                        <a:lnSpc>
                          <a:spcPct val="100000"/>
                        </a:lnSpc>
                      </a:pPr>
                      <a:r>
                        <a:rPr b="1" lang="en-US" sz="1400" spc="-1" strike="noStrike">
                          <a:solidFill>
                            <a:srgbClr val="ffffff"/>
                          </a:solidFill>
                          <a:uFill>
                            <a:solidFill>
                              <a:srgbClr val="ffffff"/>
                            </a:solidFill>
                          </a:uFill>
                          <a:latin typeface="Gill Sans"/>
                        </a:rPr>
                        <a:t>Countries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nSpc>
                          <a:spcPct val="100000"/>
                        </a:lnSpc>
                      </a:pPr>
                      <a:r>
                        <a:rPr b="1" lang="en-US" sz="1400" spc="-1" strike="noStrike">
                          <a:solidFill>
                            <a:srgbClr val="ffffff"/>
                          </a:solidFill>
                          <a:uFill>
                            <a:solidFill>
                              <a:srgbClr val="ffffff"/>
                            </a:solidFill>
                          </a:uFill>
                          <a:latin typeface="Gill Sans"/>
                        </a:rPr>
                        <a:t>Institutions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nSpc>
                          <a:spcPct val="100000"/>
                        </a:lnSpc>
                      </a:pPr>
                      <a:r>
                        <a:rPr b="1" lang="en-US" sz="1400" spc="-1" strike="noStrike">
                          <a:solidFill>
                            <a:srgbClr val="ffffff"/>
                          </a:solidFill>
                          <a:uFill>
                            <a:solidFill>
                              <a:srgbClr val="ffffff"/>
                            </a:solidFill>
                          </a:uFill>
                          <a:latin typeface="Gill Sans"/>
                        </a:rPr>
                        <a:t>Scientists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r>
              <a:tr h="327600">
                <a:tc>
                  <a:txBody>
                    <a:bodyPr/>
                    <a:p>
                      <a:pPr>
                        <a:lnSpc>
                          <a:spcPct val="100000"/>
                        </a:lnSpc>
                      </a:pPr>
                      <a:r>
                        <a:rPr lang="en-US" sz="1400" spc="-1" strike="noStrike">
                          <a:solidFill>
                            <a:srgbClr val="000000"/>
                          </a:solidFill>
                          <a:uFill>
                            <a:solidFill>
                              <a:srgbClr val="ffffff"/>
                            </a:solidFill>
                          </a:uFill>
                          <a:latin typeface="Gill Sans"/>
                        </a:rPr>
                        <a:t>ALICE</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95b3d7"/>
                    </a:solidFill>
                  </a:tcPr>
                </a:tc>
                <a:tc>
                  <a:txBody>
                    <a:bodyPr/>
                    <a:p>
                      <a:pPr>
                        <a:lnSpc>
                          <a:spcPct val="100000"/>
                        </a:lnSpc>
                      </a:pPr>
                      <a:r>
                        <a:rPr lang="en-US" sz="1400" spc="-1" strike="noStrike">
                          <a:solidFill>
                            <a:srgbClr val="000000"/>
                          </a:solidFill>
                          <a:uFill>
                            <a:solidFill>
                              <a:srgbClr val="ffffff"/>
                            </a:solidFill>
                          </a:uFill>
                          <a:latin typeface="Gill Sans"/>
                        </a:rPr>
                        <a:t>36</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400" spc="-1" strike="noStrike">
                          <a:solidFill>
                            <a:srgbClr val="000000"/>
                          </a:solidFill>
                          <a:uFill>
                            <a:solidFill>
                              <a:srgbClr val="ffffff"/>
                            </a:solidFill>
                          </a:uFill>
                          <a:latin typeface="Gill Sans"/>
                        </a:rPr>
                        <a:t>131</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400" spc="-1" strike="noStrike">
                          <a:solidFill>
                            <a:srgbClr val="000000"/>
                          </a:solidFill>
                          <a:uFill>
                            <a:solidFill>
                              <a:srgbClr val="ffffff"/>
                            </a:solidFill>
                          </a:uFill>
                          <a:latin typeface="Gill Sans"/>
                        </a:rPr>
                        <a:t>~1200</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327600">
                <a:tc>
                  <a:txBody>
                    <a:bodyPr/>
                    <a:p>
                      <a:pPr>
                        <a:lnSpc>
                          <a:spcPct val="100000"/>
                        </a:lnSpc>
                      </a:pPr>
                      <a:r>
                        <a:rPr lang="en-US" sz="1400" spc="-1" strike="noStrike">
                          <a:solidFill>
                            <a:srgbClr val="000000"/>
                          </a:solidFill>
                          <a:uFill>
                            <a:solidFill>
                              <a:srgbClr val="ffffff"/>
                            </a:solidFill>
                          </a:uFill>
                          <a:latin typeface="Gill Sans"/>
                        </a:rPr>
                        <a:t>ATLAS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95b3d7"/>
                    </a:solidFill>
                  </a:tcPr>
                </a:tc>
                <a:tc>
                  <a:txBody>
                    <a:bodyPr/>
                    <a:p>
                      <a:pPr>
                        <a:lnSpc>
                          <a:spcPct val="100000"/>
                        </a:lnSpc>
                      </a:pPr>
                      <a:r>
                        <a:rPr lang="en-US" sz="1400" spc="-1" strike="noStrike">
                          <a:solidFill>
                            <a:srgbClr val="000000"/>
                          </a:solidFill>
                          <a:uFill>
                            <a:solidFill>
                              <a:srgbClr val="ffffff"/>
                            </a:solidFill>
                          </a:uFill>
                          <a:latin typeface="Gill Sans"/>
                        </a:rPr>
                        <a:t>38</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400" spc="-1" strike="noStrike">
                          <a:solidFill>
                            <a:srgbClr val="000000"/>
                          </a:solidFill>
                          <a:uFill>
                            <a:solidFill>
                              <a:srgbClr val="ffffff"/>
                            </a:solidFill>
                          </a:uFill>
                          <a:latin typeface="Gill Sans"/>
                        </a:rPr>
                        <a:t>177</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400" spc="-1" strike="noStrike">
                          <a:solidFill>
                            <a:srgbClr val="000000"/>
                          </a:solidFill>
                          <a:uFill>
                            <a:solidFill>
                              <a:srgbClr val="ffffff"/>
                            </a:solidFill>
                          </a:uFill>
                          <a:latin typeface="Gill Sans"/>
                        </a:rPr>
                        <a:t>~ 3000</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27600">
                <a:tc>
                  <a:txBody>
                    <a:bodyPr/>
                    <a:p>
                      <a:pPr>
                        <a:lnSpc>
                          <a:spcPct val="100000"/>
                        </a:lnSpc>
                      </a:pPr>
                      <a:r>
                        <a:rPr lang="en-US" sz="1400" spc="-1" strike="noStrike">
                          <a:solidFill>
                            <a:srgbClr val="000000"/>
                          </a:solidFill>
                          <a:uFill>
                            <a:solidFill>
                              <a:srgbClr val="ffffff"/>
                            </a:solidFill>
                          </a:uFill>
                          <a:latin typeface="Gill Sans"/>
                        </a:rPr>
                        <a:t>CMS</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95b3d7"/>
                    </a:solidFill>
                  </a:tcPr>
                </a:tc>
                <a:tc>
                  <a:txBody>
                    <a:bodyPr/>
                    <a:p>
                      <a:pPr>
                        <a:lnSpc>
                          <a:spcPct val="100000"/>
                        </a:lnSpc>
                      </a:pPr>
                      <a:r>
                        <a:rPr lang="en-US" sz="1400" spc="-1" strike="noStrike">
                          <a:solidFill>
                            <a:srgbClr val="000000"/>
                          </a:solidFill>
                          <a:uFill>
                            <a:solidFill>
                              <a:srgbClr val="ffffff"/>
                            </a:solidFill>
                          </a:uFill>
                          <a:latin typeface="Gill Sans"/>
                        </a:rPr>
                        <a:t>42</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400" spc="-1" strike="noStrike">
                          <a:solidFill>
                            <a:srgbClr val="000000"/>
                          </a:solidFill>
                          <a:uFill>
                            <a:solidFill>
                              <a:srgbClr val="ffffff"/>
                            </a:solidFill>
                          </a:uFill>
                          <a:latin typeface="Gill Sans"/>
                        </a:rPr>
                        <a:t>182</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lang="en-US" sz="1400" spc="-1" strike="noStrike">
                          <a:solidFill>
                            <a:srgbClr val="000000"/>
                          </a:solidFill>
                          <a:uFill>
                            <a:solidFill>
                              <a:srgbClr val="ffffff"/>
                            </a:solidFill>
                          </a:uFill>
                          <a:latin typeface="Gill Sans"/>
                        </a:rPr>
                        <a:t>~ 3000</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327600">
                <a:tc>
                  <a:txBody>
                    <a:bodyPr/>
                    <a:p>
                      <a:pPr>
                        <a:lnSpc>
                          <a:spcPct val="100000"/>
                        </a:lnSpc>
                      </a:pPr>
                      <a:r>
                        <a:rPr lang="en-US" sz="1400" spc="-1" strike="noStrike">
                          <a:solidFill>
                            <a:srgbClr val="000000"/>
                          </a:solidFill>
                          <a:uFill>
                            <a:solidFill>
                              <a:srgbClr val="ffffff"/>
                            </a:solidFill>
                          </a:uFill>
                          <a:latin typeface="Gill Sans"/>
                        </a:rPr>
                        <a:t>LHCb</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95b3d7"/>
                    </a:solidFill>
                  </a:tcPr>
                </a:tc>
                <a:tc>
                  <a:txBody>
                    <a:bodyPr/>
                    <a:p>
                      <a:pPr>
                        <a:lnSpc>
                          <a:spcPct val="100000"/>
                        </a:lnSpc>
                      </a:pPr>
                      <a:r>
                        <a:rPr lang="en-US" sz="1400" spc="-1" strike="noStrike">
                          <a:solidFill>
                            <a:srgbClr val="000000"/>
                          </a:solidFill>
                          <a:uFill>
                            <a:solidFill>
                              <a:srgbClr val="ffffff"/>
                            </a:solidFill>
                          </a:uFill>
                          <a:latin typeface="Gill Sans"/>
                        </a:rPr>
                        <a:t>16</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400" spc="-1" strike="noStrike">
                          <a:solidFill>
                            <a:srgbClr val="000000"/>
                          </a:solidFill>
                          <a:uFill>
                            <a:solidFill>
                              <a:srgbClr val="ffffff"/>
                            </a:solidFill>
                          </a:uFill>
                          <a:latin typeface="Gill Sans"/>
                        </a:rPr>
                        <a:t>65</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lang="en-US" sz="1400" spc="-1" strike="noStrike">
                          <a:solidFill>
                            <a:srgbClr val="000000"/>
                          </a:solidFill>
                          <a:uFill>
                            <a:solidFill>
                              <a:srgbClr val="ffffff"/>
                            </a:solidFill>
                          </a:uFill>
                          <a:latin typeface="Gill Sans"/>
                        </a:rPr>
                        <a:t>~ 700</a:t>
                      </a:r>
                      <a:endParaRPr lang="en-U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bl>
          </a:graphicData>
        </a:graphic>
      </p:graphicFrame>
      <p:sp>
        <p:nvSpPr>
          <p:cNvPr id="1866" name="TextShape 5"/>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867" name="TextShape 6"/>
          <p:cNvSpPr txBox="1"/>
          <p:nvPr/>
        </p:nvSpPr>
        <p:spPr>
          <a:xfrm>
            <a:off x="6553080" y="6520320"/>
            <a:ext cx="2133360" cy="364680"/>
          </a:xfrm>
          <a:prstGeom prst="rect">
            <a:avLst/>
          </a:prstGeom>
          <a:noFill/>
          <a:ln>
            <a:noFill/>
          </a:ln>
        </p:spPr>
        <p:txBody>
          <a:bodyPr anchor="ctr"/>
          <a:p>
            <a:pPr algn="r">
              <a:lnSpc>
                <a:spcPct val="100000"/>
              </a:lnSpc>
            </a:pPr>
            <a:fld id="{FACDEB74-94F1-4B4F-AA2F-151C775234CC}"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slides/slide9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68" name="TextShape 1"/>
          <p:cNvSpPr txBox="1"/>
          <p:nvPr/>
        </p:nvSpPr>
        <p:spPr>
          <a:xfrm>
            <a:off x="395640" y="1340640"/>
            <a:ext cx="8424720" cy="4680000"/>
          </a:xfrm>
          <a:prstGeom prst="rect">
            <a:avLst/>
          </a:prstGeom>
          <a:noFill/>
          <a:ln>
            <a:noFill/>
          </a:ln>
        </p:spPr>
        <p:txBody>
          <a:bodyPr/>
          <a:p>
            <a:pPr>
              <a:lnSpc>
                <a:spcPct val="100000"/>
              </a:lnSpc>
            </a:pPr>
            <a:r>
              <a:rPr b="1" lang="en-US" sz="2000" spc="-1" strike="noStrike">
                <a:solidFill>
                  <a:srgbClr val="000000"/>
                </a:solidFill>
                <a:uFill>
                  <a:solidFill>
                    <a:srgbClr val="ffffff"/>
                  </a:solidFill>
                </a:uFill>
                <a:latin typeface="Gill Sans"/>
                <a:ea typeface="ＭＳ Ｐゴシック"/>
              </a:rPr>
              <a:t>Example, the ATLAS Transition Radiation Tracker </a:t>
            </a:r>
            <a:r>
              <a:rPr i="1" lang="en-US" sz="1400" spc="-1" strike="noStrike">
                <a:solidFill>
                  <a:srgbClr val="000000"/>
                </a:solidFill>
                <a:uFill>
                  <a:solidFill>
                    <a:srgbClr val="ffffff"/>
                  </a:solidFill>
                </a:uFill>
                <a:latin typeface="Gill Sans"/>
                <a:ea typeface="ＭＳ Ｐゴシック"/>
              </a:rPr>
              <a:t>(non-exhaustive list!)</a:t>
            </a:r>
            <a:endParaRPr lang="en-US" sz="3200" spc="-1" strike="noStrike">
              <a:solidFill>
                <a:srgbClr val="000000"/>
              </a:solidFill>
              <a:uFill>
                <a:solidFill>
                  <a:srgbClr val="ffffff"/>
                </a:solidFill>
              </a:uFill>
              <a:latin typeface="Gill Sans"/>
            </a:endParaRPr>
          </a:p>
          <a:p>
            <a:pPr>
              <a:lnSpc>
                <a:spcPct val="100000"/>
              </a:lnSpc>
            </a:pPr>
            <a:endParaRPr lang="en-US" sz="3200" spc="-1" strike="noStrike">
              <a:solidFill>
                <a:srgbClr val="000000"/>
              </a:solidFill>
              <a:uFill>
                <a:solidFill>
                  <a:srgbClr val="ffffff"/>
                </a:solidFill>
              </a:uFill>
              <a:latin typeface="Gill Sans"/>
            </a:endParaRPr>
          </a:p>
        </p:txBody>
      </p:sp>
      <p:sp>
        <p:nvSpPr>
          <p:cNvPr id="1869" name="TextShape 2"/>
          <p:cNvSpPr txBox="1"/>
          <p:nvPr/>
        </p:nvSpPr>
        <p:spPr>
          <a:xfrm>
            <a:off x="3124080" y="6520320"/>
            <a:ext cx="2895120" cy="364680"/>
          </a:xfrm>
          <a:prstGeom prst="rect">
            <a:avLst/>
          </a:prstGeom>
          <a:noFill/>
          <a:ln>
            <a:noFill/>
          </a:ln>
        </p:spPr>
        <p:txBody>
          <a:bodyPr anchor="ctr"/>
          <a:p>
            <a:pPr algn="ctr">
              <a:lnSpc>
                <a:spcPct val="100000"/>
              </a:lnSpc>
            </a:pPr>
            <a:r>
              <a:rPr lang="en-US" sz="1100" spc="-1" strike="noStrike">
                <a:solidFill>
                  <a:srgbClr val="000000"/>
                </a:solidFill>
                <a:uFill>
                  <a:solidFill>
                    <a:srgbClr val="ffffff"/>
                  </a:solidFill>
                </a:uFill>
                <a:latin typeface="Gill Sans Light"/>
              </a:rPr>
              <a:t>September 2016</a:t>
            </a:r>
            <a:endParaRPr lang="en-US" sz="1400" spc="-1" strike="noStrike">
              <a:solidFill>
                <a:srgbClr val="000000"/>
              </a:solidFill>
              <a:uFill>
                <a:solidFill>
                  <a:srgbClr val="ffffff"/>
                </a:solidFill>
              </a:uFill>
              <a:latin typeface="Times New Roman"/>
            </a:endParaRPr>
          </a:p>
        </p:txBody>
      </p:sp>
      <p:sp>
        <p:nvSpPr>
          <p:cNvPr id="1870" name="TextShape 3"/>
          <p:cNvSpPr txBox="1"/>
          <p:nvPr/>
        </p:nvSpPr>
        <p:spPr>
          <a:xfrm>
            <a:off x="457200" y="3240"/>
            <a:ext cx="8301240" cy="1142640"/>
          </a:xfrm>
          <a:prstGeom prst="rect">
            <a:avLst/>
          </a:prstGeom>
          <a:noFill/>
          <a:ln>
            <a:noFill/>
          </a:ln>
        </p:spPr>
        <p:txBody>
          <a:bodyPr anchor="ctr"/>
          <a:p>
            <a:pPr algn="ctr">
              <a:lnSpc>
                <a:spcPct val="100000"/>
              </a:lnSpc>
            </a:pPr>
            <a:r>
              <a:rPr b="1" lang="en-US" sz="3200" spc="-1" strike="noStrike">
                <a:solidFill>
                  <a:srgbClr val="c0504d"/>
                </a:solidFill>
                <a:uFill>
                  <a:solidFill>
                    <a:srgbClr val="ffffff"/>
                  </a:solidFill>
                </a:uFill>
                <a:latin typeface="AmericanTypewriter"/>
              </a:rPr>
              <a:t>• </a:t>
            </a:r>
            <a:r>
              <a:rPr b="1" lang="en-US" sz="3200" spc="-1" strike="noStrike">
                <a:solidFill>
                  <a:srgbClr val="000000"/>
                </a:solidFill>
                <a:uFill>
                  <a:solidFill>
                    <a:srgbClr val="ffffff"/>
                  </a:solidFill>
                </a:uFill>
                <a:latin typeface="Gill Sans"/>
              </a:rPr>
              <a:t>Distributed/Collaborative Projects</a:t>
            </a:r>
            <a:r>
              <a:rPr b="1" lang="en-US" sz="3200" spc="-1" strike="noStrike">
                <a:solidFill>
                  <a:srgbClr val="c0504d"/>
                </a:solidFill>
                <a:uFill>
                  <a:solidFill>
                    <a:srgbClr val="ffffff"/>
                  </a:solidFill>
                </a:uFill>
                <a:latin typeface="AmericanTypewriter"/>
              </a:rPr>
              <a:t>•</a:t>
            </a:r>
            <a:endParaRPr lang="en-US" sz="1800" spc="-1" strike="noStrike">
              <a:solidFill>
                <a:srgbClr val="000000"/>
              </a:solidFill>
              <a:uFill>
                <a:solidFill>
                  <a:srgbClr val="ffffff"/>
                </a:solidFill>
              </a:uFill>
              <a:latin typeface="Calibri"/>
            </a:endParaRPr>
          </a:p>
        </p:txBody>
      </p:sp>
      <p:sp>
        <p:nvSpPr>
          <p:cNvPr id="1871" name="CustomShape 4"/>
          <p:cNvSpPr/>
          <p:nvPr/>
        </p:nvSpPr>
        <p:spPr>
          <a:xfrm>
            <a:off x="144000" y="3492000"/>
            <a:ext cx="1558440" cy="839520"/>
          </a:xfrm>
          <a:prstGeom prst="flowChartProcess">
            <a:avLst/>
          </a:prstGeom>
          <a:ln>
            <a:noFill/>
          </a:ln>
          <a:effectLst>
            <a:outerShdw blurRad="40000" dir="5400000" dist="23000" rotWithShape="0">
              <a:srgbClr val="000000">
                <a:alpha val="35000"/>
              </a:srgbClr>
            </a:outerShdw>
          </a:effectLst>
        </p:spPr>
        <p:style>
          <a:lnRef idx="0">
            <a:schemeClr val="accent6"/>
          </a:lnRef>
          <a:fillRef idx="3">
            <a:schemeClr val="accent6"/>
          </a:fillRef>
          <a:effectRef idx="3">
            <a:schemeClr val="accent6"/>
          </a:effectRef>
          <a:fontRef idx="minor"/>
        </p:style>
        <p:txBody>
          <a:bodyPr anchor="ctr"/>
          <a:p>
            <a:pPr algn="ctr">
              <a:lnSpc>
                <a:spcPct val="100000"/>
              </a:lnSpc>
            </a:pPr>
            <a:r>
              <a:rPr lang="en-US" sz="1800" spc="-1" strike="noStrike">
                <a:solidFill>
                  <a:srgbClr val="ffffff"/>
                </a:solidFill>
                <a:uFill>
                  <a:solidFill>
                    <a:srgbClr val="ffffff"/>
                  </a:solidFill>
                </a:uFill>
                <a:latin typeface="Calibri"/>
              </a:rPr>
              <a:t>Design</a:t>
            </a:r>
            <a:endParaRPr lang="en-US" sz="1800" spc="-1" strike="noStrike">
              <a:solidFill>
                <a:srgbClr val="000000"/>
              </a:solidFill>
              <a:uFill>
                <a:solidFill>
                  <a:srgbClr val="ffffff"/>
                </a:solidFill>
              </a:uFill>
              <a:latin typeface="Arial"/>
            </a:endParaRPr>
          </a:p>
          <a:p>
            <a:pPr algn="ctr">
              <a:lnSpc>
                <a:spcPct val="100000"/>
              </a:lnSpc>
            </a:pPr>
            <a:r>
              <a:rPr lang="en-US" sz="1800" spc="-1" strike="noStrike">
                <a:solidFill>
                  <a:srgbClr val="ffffff"/>
                </a:solidFill>
                <a:uFill>
                  <a:solidFill>
                    <a:srgbClr val="ffffff"/>
                  </a:solidFill>
                </a:uFill>
                <a:latin typeface="Calibri"/>
              </a:rPr>
              <a:t>Prototyping</a:t>
            </a:r>
            <a:endParaRPr lang="en-US" sz="1800" spc="-1" strike="noStrike">
              <a:solidFill>
                <a:srgbClr val="000000"/>
              </a:solidFill>
              <a:uFill>
                <a:solidFill>
                  <a:srgbClr val="ffffff"/>
                </a:solidFill>
              </a:uFill>
              <a:latin typeface="Arial"/>
            </a:endParaRPr>
          </a:p>
        </p:txBody>
      </p:sp>
      <p:sp>
        <p:nvSpPr>
          <p:cNvPr id="1872" name="CustomShape 5"/>
          <p:cNvSpPr/>
          <p:nvPr/>
        </p:nvSpPr>
        <p:spPr>
          <a:xfrm>
            <a:off x="1825200" y="2762280"/>
            <a:ext cx="2856600" cy="484560"/>
          </a:xfrm>
          <a:prstGeom prst="rect">
            <a:avLst/>
          </a:prstGeom>
          <a:ln>
            <a:noFill/>
          </a:ln>
          <a:effectLst>
            <a:outerShdw blurRad="40000" dir="5400000" dist="23000" rotWithShape="0">
              <a:srgbClr val="000000">
                <a:alpha val="35000"/>
              </a:srgbClr>
            </a:outerShdw>
          </a:effectLst>
        </p:spPr>
        <p:style>
          <a:lnRef idx="0">
            <a:schemeClr val="accent1"/>
          </a:lnRef>
          <a:fillRef idx="3">
            <a:schemeClr val="accent1"/>
          </a:fillRef>
          <a:effectRef idx="3">
            <a:schemeClr val="accent1"/>
          </a:effectRef>
          <a:fontRef idx="minor"/>
        </p:style>
        <p:txBody>
          <a:bodyPr anchor="ctr"/>
          <a:p>
            <a:pPr algn="ctr">
              <a:lnSpc>
                <a:spcPct val="100000"/>
              </a:lnSpc>
            </a:pPr>
            <a:r>
              <a:rPr lang="en-US" sz="1600" spc="-1" strike="noStrike">
                <a:solidFill>
                  <a:srgbClr val="ffffff"/>
                </a:solidFill>
                <a:uFill>
                  <a:solidFill>
                    <a:srgbClr val="ffffff"/>
                  </a:solidFill>
                </a:uFill>
                <a:latin typeface="Calibri"/>
              </a:rPr>
              <a:t>Module Construction</a:t>
            </a:r>
            <a:endParaRPr lang="en-US" sz="1800" spc="-1" strike="noStrike">
              <a:solidFill>
                <a:srgbClr val="000000"/>
              </a:solidFill>
              <a:uFill>
                <a:solidFill>
                  <a:srgbClr val="ffffff"/>
                </a:solidFill>
              </a:uFill>
              <a:latin typeface="Arial"/>
            </a:endParaRPr>
          </a:p>
        </p:txBody>
      </p:sp>
      <p:sp>
        <p:nvSpPr>
          <p:cNvPr id="1873" name="CustomShape 6"/>
          <p:cNvSpPr/>
          <p:nvPr/>
        </p:nvSpPr>
        <p:spPr>
          <a:xfrm>
            <a:off x="1763640" y="3246840"/>
            <a:ext cx="874440" cy="335160"/>
          </a:xfrm>
          <a:prstGeom prst="rect">
            <a:avLst/>
          </a:prstGeom>
          <a:noFill/>
          <a:ln>
            <a:noFill/>
          </a:ln>
        </p:spPr>
        <p:style>
          <a:lnRef idx="0"/>
          <a:fillRef idx="0"/>
          <a:effectRef idx="0"/>
          <a:fontRef idx="minor"/>
        </p:style>
        <p:txBody>
          <a:bodyPr wrap="none"/>
          <a:p>
            <a:pPr>
              <a:lnSpc>
                <a:spcPct val="100000"/>
              </a:lnSpc>
            </a:pPr>
            <a:r>
              <a:rPr lang="en-US" sz="1600" spc="-1" strike="noStrike">
                <a:solidFill>
                  <a:srgbClr val="000000"/>
                </a:solidFill>
                <a:uFill>
                  <a:solidFill>
                    <a:srgbClr val="ffffff"/>
                  </a:solidFill>
                </a:uFill>
                <a:latin typeface="Calibri"/>
              </a:rPr>
              <a:t>RU, US</a:t>
            </a:r>
            <a:endParaRPr lang="en-US" sz="1800" spc="-1" strike="noStrike">
              <a:solidFill>
                <a:srgbClr val="000000"/>
              </a:solidFill>
              <a:uFill>
                <a:solidFill>
                  <a:srgbClr val="ffffff"/>
                </a:solidFill>
              </a:uFill>
              <a:latin typeface="Arial"/>
            </a:endParaRPr>
          </a:p>
        </p:txBody>
      </p:sp>
      <p:sp>
        <p:nvSpPr>
          <p:cNvPr id="1874" name="CustomShape 7"/>
          <p:cNvSpPr/>
          <p:nvPr/>
        </p:nvSpPr>
        <p:spPr>
          <a:xfrm>
            <a:off x="-720" y="4331880"/>
            <a:ext cx="127512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000000"/>
                </a:solidFill>
                <a:uFill>
                  <a:solidFill>
                    <a:srgbClr val="ffffff"/>
                  </a:solidFill>
                </a:uFill>
                <a:latin typeface="Calibri"/>
              </a:rPr>
              <a:t>CERN, US</a:t>
            </a:r>
            <a:endParaRPr lang="en-US" sz="1800" spc="-1" strike="noStrike">
              <a:solidFill>
                <a:srgbClr val="000000"/>
              </a:solidFill>
              <a:uFill>
                <a:solidFill>
                  <a:srgbClr val="ffffff"/>
                </a:solidFill>
              </a:uFill>
              <a:latin typeface="Arial"/>
            </a:endParaRPr>
          </a:p>
        </p:txBody>
      </p:sp>
      <p:sp>
        <p:nvSpPr>
          <p:cNvPr id="1875" name="CustomShape 8"/>
          <p:cNvSpPr/>
          <p:nvPr/>
        </p:nvSpPr>
        <p:spPr>
          <a:xfrm>
            <a:off x="1825200" y="4472280"/>
            <a:ext cx="2666520" cy="456840"/>
          </a:xfrm>
          <a:prstGeom prst="rect">
            <a:avLst/>
          </a:prstGeom>
          <a:ln>
            <a:noFill/>
          </a:ln>
          <a:effectLst>
            <a:outerShdw blurRad="40000" dir="5400000" dist="23000" rotWithShape="0">
              <a:srgbClr val="000000">
                <a:alpha val="35000"/>
              </a:srgbClr>
            </a:outerShdw>
          </a:effectLst>
        </p:spPr>
        <p:style>
          <a:lnRef idx="0">
            <a:schemeClr val="accent1"/>
          </a:lnRef>
          <a:fillRef idx="3">
            <a:schemeClr val="accent1"/>
          </a:fillRef>
          <a:effectRef idx="3">
            <a:schemeClr val="accent1"/>
          </a:effectRef>
          <a:fontRef idx="minor"/>
        </p:style>
        <p:txBody>
          <a:bodyPr anchor="ctr"/>
          <a:p>
            <a:pPr algn="ctr">
              <a:lnSpc>
                <a:spcPct val="100000"/>
              </a:lnSpc>
            </a:pPr>
            <a:r>
              <a:rPr lang="en-US" sz="1600" spc="-1" strike="noStrike">
                <a:solidFill>
                  <a:srgbClr val="ffffff"/>
                </a:solidFill>
                <a:uFill>
                  <a:solidFill>
                    <a:srgbClr val="ffffff"/>
                  </a:solidFill>
                </a:uFill>
                <a:latin typeface="Calibri"/>
              </a:rPr>
              <a:t>Procurement in Firms</a:t>
            </a:r>
            <a:endParaRPr lang="en-US" sz="1800" spc="-1" strike="noStrike">
              <a:solidFill>
                <a:srgbClr val="000000"/>
              </a:solidFill>
              <a:uFill>
                <a:solidFill>
                  <a:srgbClr val="ffffff"/>
                </a:solidFill>
              </a:uFill>
              <a:latin typeface="Arial"/>
            </a:endParaRPr>
          </a:p>
        </p:txBody>
      </p:sp>
      <p:sp>
        <p:nvSpPr>
          <p:cNvPr id="1876" name="CustomShape 9"/>
          <p:cNvSpPr/>
          <p:nvPr/>
        </p:nvSpPr>
        <p:spPr>
          <a:xfrm>
            <a:off x="1640880" y="4929480"/>
            <a:ext cx="2107440" cy="335160"/>
          </a:xfrm>
          <a:prstGeom prst="rect">
            <a:avLst/>
          </a:prstGeom>
          <a:noFill/>
          <a:ln>
            <a:noFill/>
          </a:ln>
        </p:spPr>
        <p:style>
          <a:lnRef idx="0"/>
          <a:fillRef idx="0"/>
          <a:effectRef idx="0"/>
          <a:fontRef idx="minor"/>
        </p:style>
        <p:txBody>
          <a:bodyPr wrap="none"/>
          <a:p>
            <a:pPr>
              <a:lnSpc>
                <a:spcPct val="100000"/>
              </a:lnSpc>
            </a:pPr>
            <a:r>
              <a:rPr lang="en-US" sz="1600" spc="-1" strike="noStrike">
                <a:solidFill>
                  <a:srgbClr val="000000"/>
                </a:solidFill>
                <a:uFill>
                  <a:solidFill>
                    <a:srgbClr val="ffffff"/>
                  </a:solidFill>
                </a:uFill>
                <a:latin typeface="Calibri"/>
              </a:rPr>
              <a:t>EU, US, RU, FR, etc</a:t>
            </a:r>
            <a:endParaRPr lang="en-US" sz="1800" spc="-1" strike="noStrike">
              <a:solidFill>
                <a:srgbClr val="000000"/>
              </a:solidFill>
              <a:uFill>
                <a:solidFill>
                  <a:srgbClr val="ffffff"/>
                </a:solidFill>
              </a:uFill>
              <a:latin typeface="Arial"/>
            </a:endParaRPr>
          </a:p>
        </p:txBody>
      </p:sp>
      <p:sp>
        <p:nvSpPr>
          <p:cNvPr id="1877" name="CustomShape 10"/>
          <p:cNvSpPr/>
          <p:nvPr/>
        </p:nvSpPr>
        <p:spPr>
          <a:xfrm>
            <a:off x="1825200" y="3676680"/>
            <a:ext cx="1752120" cy="445320"/>
          </a:xfrm>
          <a:prstGeom prst="rect">
            <a:avLst/>
          </a:prstGeom>
          <a:ln>
            <a:noFill/>
          </a:ln>
          <a:effectLst>
            <a:outerShdw blurRad="40000" dir="5400000" dist="23000" rotWithShape="0">
              <a:srgbClr val="000000">
                <a:alpha val="35000"/>
              </a:srgbClr>
            </a:outerShdw>
          </a:effectLst>
        </p:spPr>
        <p:style>
          <a:lnRef idx="0">
            <a:schemeClr val="accent1"/>
          </a:lnRef>
          <a:fillRef idx="3">
            <a:schemeClr val="accent1"/>
          </a:fillRef>
          <a:effectRef idx="3">
            <a:schemeClr val="accent1"/>
          </a:effectRef>
          <a:fontRef idx="minor"/>
        </p:style>
        <p:txBody>
          <a:bodyPr anchor="ctr"/>
          <a:p>
            <a:pPr algn="ctr">
              <a:lnSpc>
                <a:spcPct val="100000"/>
              </a:lnSpc>
            </a:pPr>
            <a:r>
              <a:rPr lang="en-US" sz="1600" spc="-1" strike="noStrike">
                <a:solidFill>
                  <a:srgbClr val="ffffff"/>
                </a:solidFill>
                <a:uFill>
                  <a:solidFill>
                    <a:srgbClr val="ffffff"/>
                  </a:solidFill>
                </a:uFill>
                <a:latin typeface="Calibri"/>
              </a:rPr>
              <a:t>Electronics</a:t>
            </a:r>
            <a:endParaRPr lang="en-US" sz="1800" spc="-1" strike="noStrike">
              <a:solidFill>
                <a:srgbClr val="000000"/>
              </a:solidFill>
              <a:uFill>
                <a:solidFill>
                  <a:srgbClr val="ffffff"/>
                </a:solidFill>
              </a:uFill>
              <a:latin typeface="Arial"/>
            </a:endParaRPr>
          </a:p>
        </p:txBody>
      </p:sp>
      <p:sp>
        <p:nvSpPr>
          <p:cNvPr id="1878" name="CustomShape 11"/>
          <p:cNvSpPr/>
          <p:nvPr/>
        </p:nvSpPr>
        <p:spPr>
          <a:xfrm>
            <a:off x="1643400" y="4133880"/>
            <a:ext cx="1947240" cy="335160"/>
          </a:xfrm>
          <a:prstGeom prst="rect">
            <a:avLst/>
          </a:prstGeom>
          <a:noFill/>
          <a:ln>
            <a:noFill/>
          </a:ln>
        </p:spPr>
        <p:style>
          <a:lnRef idx="0"/>
          <a:fillRef idx="0"/>
          <a:effectRef idx="0"/>
          <a:fontRef idx="minor"/>
        </p:style>
        <p:txBody>
          <a:bodyPr wrap="none"/>
          <a:p>
            <a:pPr>
              <a:lnSpc>
                <a:spcPct val="100000"/>
              </a:lnSpc>
            </a:pPr>
            <a:r>
              <a:rPr lang="en-US" sz="1600" spc="-1" strike="noStrike">
                <a:solidFill>
                  <a:srgbClr val="000000"/>
                </a:solidFill>
                <a:uFill>
                  <a:solidFill>
                    <a:srgbClr val="ffffff"/>
                  </a:solidFill>
                </a:uFill>
                <a:latin typeface="Calibri"/>
              </a:rPr>
              <a:t>CERN, US, DK, SE</a:t>
            </a:r>
            <a:endParaRPr lang="en-US" sz="1800" spc="-1" strike="noStrike">
              <a:solidFill>
                <a:srgbClr val="000000"/>
              </a:solidFill>
              <a:uFill>
                <a:solidFill>
                  <a:srgbClr val="ffffff"/>
                </a:solidFill>
              </a:uFill>
              <a:latin typeface="Arial"/>
            </a:endParaRPr>
          </a:p>
        </p:txBody>
      </p:sp>
      <p:sp>
        <p:nvSpPr>
          <p:cNvPr id="1879" name="CustomShape 12"/>
          <p:cNvSpPr/>
          <p:nvPr/>
        </p:nvSpPr>
        <p:spPr>
          <a:xfrm>
            <a:off x="1825200" y="5268240"/>
            <a:ext cx="2742840" cy="914040"/>
          </a:xfrm>
          <a:prstGeom prst="rect">
            <a:avLst/>
          </a:prstGeom>
          <a:ln>
            <a:noFill/>
          </a:ln>
          <a:effectLst>
            <a:outerShdw blurRad="40000" dir="5400000" dist="23000" rotWithShape="0">
              <a:srgbClr val="000000">
                <a:alpha val="35000"/>
              </a:srgbClr>
            </a:outerShdw>
          </a:effectLst>
        </p:spPr>
        <p:style>
          <a:lnRef idx="0">
            <a:schemeClr val="accent1"/>
          </a:lnRef>
          <a:fillRef idx="3">
            <a:schemeClr val="accent1"/>
          </a:fillRef>
          <a:effectRef idx="3">
            <a:schemeClr val="accent1"/>
          </a:effectRef>
          <a:fontRef idx="minor"/>
        </p:style>
        <p:txBody>
          <a:bodyPr anchor="ctr"/>
          <a:p>
            <a:pPr algn="ctr">
              <a:lnSpc>
                <a:spcPct val="100000"/>
              </a:lnSpc>
            </a:pPr>
            <a:r>
              <a:rPr lang="en-US" sz="1600" spc="-1" strike="noStrike">
                <a:solidFill>
                  <a:srgbClr val="ffffff"/>
                </a:solidFill>
                <a:uFill>
                  <a:solidFill>
                    <a:srgbClr val="ffffff"/>
                  </a:solidFill>
                </a:uFill>
                <a:latin typeface="Calibri"/>
              </a:rPr>
              <a:t>Services</a:t>
            </a:r>
            <a:endParaRPr lang="en-US" sz="1800" spc="-1" strike="noStrike">
              <a:solidFill>
                <a:srgbClr val="000000"/>
              </a:solidFill>
              <a:uFill>
                <a:solidFill>
                  <a:srgbClr val="ffffff"/>
                </a:solidFill>
              </a:uFill>
              <a:latin typeface="Arial"/>
            </a:endParaRPr>
          </a:p>
          <a:p>
            <a:pPr algn="ctr">
              <a:lnSpc>
                <a:spcPct val="100000"/>
              </a:lnSpc>
            </a:pPr>
            <a:r>
              <a:rPr lang="en-US" sz="1600" spc="-1" strike="noStrike">
                <a:solidFill>
                  <a:srgbClr val="ffffff"/>
                </a:solidFill>
                <a:uFill>
                  <a:solidFill>
                    <a:srgbClr val="ffffff"/>
                  </a:solidFill>
                </a:uFill>
                <a:latin typeface="Calibri"/>
              </a:rPr>
              <a:t>(gas, cooling, cables, sensors, etc) </a:t>
            </a:r>
            <a:endParaRPr lang="en-US" sz="1800" spc="-1" strike="noStrike">
              <a:solidFill>
                <a:srgbClr val="000000"/>
              </a:solidFill>
              <a:uFill>
                <a:solidFill>
                  <a:srgbClr val="ffffff"/>
                </a:solidFill>
              </a:uFill>
              <a:latin typeface="Arial"/>
            </a:endParaRPr>
          </a:p>
        </p:txBody>
      </p:sp>
      <p:sp>
        <p:nvSpPr>
          <p:cNvPr id="1880" name="CustomShape 13"/>
          <p:cNvSpPr/>
          <p:nvPr/>
        </p:nvSpPr>
        <p:spPr>
          <a:xfrm>
            <a:off x="1570320" y="6182640"/>
            <a:ext cx="2773440" cy="335160"/>
          </a:xfrm>
          <a:prstGeom prst="rect">
            <a:avLst/>
          </a:prstGeom>
          <a:noFill/>
          <a:ln>
            <a:noFill/>
          </a:ln>
        </p:spPr>
        <p:style>
          <a:lnRef idx="0"/>
          <a:fillRef idx="0"/>
          <a:effectRef idx="0"/>
          <a:fontRef idx="minor"/>
        </p:style>
        <p:txBody>
          <a:bodyPr wrap="none"/>
          <a:p>
            <a:pPr>
              <a:lnSpc>
                <a:spcPct val="100000"/>
              </a:lnSpc>
            </a:pPr>
            <a:r>
              <a:rPr lang="en-US" sz="1600" spc="-1" strike="noStrike">
                <a:solidFill>
                  <a:srgbClr val="000000"/>
                </a:solidFill>
                <a:uFill>
                  <a:solidFill>
                    <a:srgbClr val="ffffff"/>
                  </a:solidFill>
                </a:uFill>
                <a:latin typeface="Calibri"/>
              </a:rPr>
              <a:t>CERN, US, DK, RU, SE, PO</a:t>
            </a:r>
            <a:endParaRPr lang="en-US" sz="1800" spc="-1" strike="noStrike">
              <a:solidFill>
                <a:srgbClr val="000000"/>
              </a:solidFill>
              <a:uFill>
                <a:solidFill>
                  <a:srgbClr val="ffffff"/>
                </a:solidFill>
              </a:uFill>
              <a:latin typeface="Arial"/>
            </a:endParaRPr>
          </a:p>
        </p:txBody>
      </p:sp>
      <p:sp>
        <p:nvSpPr>
          <p:cNvPr id="1881" name="CustomShape 14"/>
          <p:cNvSpPr/>
          <p:nvPr/>
        </p:nvSpPr>
        <p:spPr>
          <a:xfrm>
            <a:off x="4831920" y="2750760"/>
            <a:ext cx="1752120" cy="914040"/>
          </a:xfrm>
          <a:prstGeom prst="rect">
            <a:avLst/>
          </a:prstGeom>
          <a:ln>
            <a:noFill/>
          </a:ln>
          <a:effectLst>
            <a:outerShdw blurRad="40000" dir="5400000" dist="23000" rotWithShape="0">
              <a:srgbClr val="000000">
                <a:alpha val="35000"/>
              </a:srgbClr>
            </a:outerShdw>
          </a:effectLst>
        </p:spPr>
        <p:style>
          <a:lnRef idx="0">
            <a:schemeClr val="accent4"/>
          </a:lnRef>
          <a:fillRef idx="3">
            <a:schemeClr val="accent4"/>
          </a:fillRef>
          <a:effectRef idx="3">
            <a:schemeClr val="accent4"/>
          </a:effectRef>
          <a:fontRef idx="minor"/>
        </p:style>
        <p:txBody>
          <a:bodyPr anchor="ctr"/>
          <a:p>
            <a:pPr algn="ctr">
              <a:lnSpc>
                <a:spcPct val="100000"/>
              </a:lnSpc>
            </a:pPr>
            <a:r>
              <a:rPr lang="en-US" sz="1800" spc="-1" strike="noStrike">
                <a:solidFill>
                  <a:srgbClr val="ffffff"/>
                </a:solidFill>
                <a:uFill>
                  <a:solidFill>
                    <a:srgbClr val="ffffff"/>
                  </a:solidFill>
                </a:uFill>
                <a:latin typeface="Calibri"/>
              </a:rPr>
              <a:t>Tests</a:t>
            </a:r>
            <a:endParaRPr lang="en-US" sz="1800" spc="-1" strike="noStrike">
              <a:solidFill>
                <a:srgbClr val="000000"/>
              </a:solidFill>
              <a:uFill>
                <a:solidFill>
                  <a:srgbClr val="ffffff"/>
                </a:solidFill>
              </a:uFill>
              <a:latin typeface="Arial"/>
            </a:endParaRPr>
          </a:p>
        </p:txBody>
      </p:sp>
      <p:sp>
        <p:nvSpPr>
          <p:cNvPr id="1882" name="CustomShape 15"/>
          <p:cNvSpPr/>
          <p:nvPr/>
        </p:nvSpPr>
        <p:spPr>
          <a:xfrm>
            <a:off x="4701240" y="3676680"/>
            <a:ext cx="1563120" cy="335160"/>
          </a:xfrm>
          <a:prstGeom prst="rect">
            <a:avLst/>
          </a:prstGeom>
          <a:noFill/>
          <a:ln>
            <a:noFill/>
          </a:ln>
        </p:spPr>
        <p:style>
          <a:lnRef idx="0"/>
          <a:fillRef idx="0"/>
          <a:effectRef idx="0"/>
          <a:fontRef idx="minor"/>
        </p:style>
        <p:txBody>
          <a:bodyPr wrap="none"/>
          <a:p>
            <a:pPr>
              <a:lnSpc>
                <a:spcPct val="100000"/>
              </a:lnSpc>
            </a:pPr>
            <a:r>
              <a:rPr lang="en-US" sz="1600" spc="-1" strike="noStrike">
                <a:solidFill>
                  <a:srgbClr val="000000"/>
                </a:solidFill>
                <a:uFill>
                  <a:solidFill>
                    <a:srgbClr val="ffffff"/>
                  </a:solidFill>
                </a:uFill>
                <a:latin typeface="Calibri"/>
              </a:rPr>
              <a:t>CERN, RU, US</a:t>
            </a:r>
            <a:endParaRPr lang="en-US" sz="1800" spc="-1" strike="noStrike">
              <a:solidFill>
                <a:srgbClr val="000000"/>
              </a:solidFill>
              <a:uFill>
                <a:solidFill>
                  <a:srgbClr val="ffffff"/>
                </a:solidFill>
              </a:uFill>
              <a:latin typeface="Arial"/>
            </a:endParaRPr>
          </a:p>
        </p:txBody>
      </p:sp>
      <p:sp>
        <p:nvSpPr>
          <p:cNvPr id="1883" name="CustomShape 16"/>
          <p:cNvSpPr/>
          <p:nvPr/>
        </p:nvSpPr>
        <p:spPr>
          <a:xfrm>
            <a:off x="5430240" y="4133880"/>
            <a:ext cx="1752120" cy="914040"/>
          </a:xfrm>
          <a:prstGeom prst="rect">
            <a:avLst/>
          </a:prstGeom>
          <a:ln>
            <a:noFill/>
          </a:ln>
          <a:effectLst>
            <a:outerShdw blurRad="40000" dir="5400000" dist="23000" rotWithShape="0">
              <a:srgbClr val="000000">
                <a:alpha val="35000"/>
              </a:srgbClr>
            </a:outerShdw>
          </a:effectLst>
        </p:spPr>
        <p:style>
          <a:lnRef idx="0">
            <a:schemeClr val="accent4"/>
          </a:lnRef>
          <a:fillRef idx="3">
            <a:schemeClr val="accent4"/>
          </a:fillRef>
          <a:effectRef idx="3">
            <a:schemeClr val="accent4"/>
          </a:effectRef>
          <a:fontRef idx="minor"/>
        </p:style>
        <p:txBody>
          <a:bodyPr anchor="ctr"/>
          <a:p>
            <a:pPr algn="ctr">
              <a:lnSpc>
                <a:spcPct val="100000"/>
              </a:lnSpc>
            </a:pPr>
            <a:r>
              <a:rPr lang="en-US" sz="1800" spc="-1" strike="noStrike">
                <a:solidFill>
                  <a:srgbClr val="ffffff"/>
                </a:solidFill>
                <a:uFill>
                  <a:solidFill>
                    <a:srgbClr val="ffffff"/>
                  </a:solidFill>
                </a:uFill>
                <a:latin typeface="Calibri"/>
              </a:rPr>
              <a:t>Integration</a:t>
            </a:r>
            <a:endParaRPr lang="en-US" sz="1800" spc="-1" strike="noStrike">
              <a:solidFill>
                <a:srgbClr val="000000"/>
              </a:solidFill>
              <a:uFill>
                <a:solidFill>
                  <a:srgbClr val="ffffff"/>
                </a:solidFill>
              </a:uFill>
              <a:latin typeface="Arial"/>
            </a:endParaRPr>
          </a:p>
        </p:txBody>
      </p:sp>
      <p:sp>
        <p:nvSpPr>
          <p:cNvPr id="1884" name="CustomShape 17"/>
          <p:cNvSpPr/>
          <p:nvPr/>
        </p:nvSpPr>
        <p:spPr>
          <a:xfrm>
            <a:off x="7230600" y="2163960"/>
            <a:ext cx="1752120" cy="1969560"/>
          </a:xfrm>
          <a:prstGeom prst="rect">
            <a:avLst/>
          </a:prstGeom>
          <a:solidFill>
            <a:schemeClr val="accent3">
              <a:lumMod val="75000"/>
            </a:schemeClr>
          </a:solidFill>
          <a:ln>
            <a:noFill/>
          </a:ln>
          <a:effectLst>
            <a:outerShdw blurRad="40000" dir="5400000" dist="23000" rotWithShape="0">
              <a:srgbClr val="000000">
                <a:alpha val="35000"/>
              </a:srgbClr>
            </a:outerShdw>
          </a:effectLst>
        </p:spPr>
        <p:style>
          <a:lnRef idx="0">
            <a:schemeClr val="accent3"/>
          </a:lnRef>
          <a:fillRef idx="3">
            <a:schemeClr val="accent3"/>
          </a:fillRef>
          <a:effectRef idx="3">
            <a:schemeClr val="accent3"/>
          </a:effectRef>
          <a:fontRef idx="minor"/>
        </p:style>
        <p:txBody>
          <a:bodyPr anchor="ctr"/>
          <a:p>
            <a:pPr algn="ctr">
              <a:lnSpc>
                <a:spcPct val="100000"/>
              </a:lnSpc>
            </a:pPr>
            <a:r>
              <a:rPr lang="en-US" sz="1800" spc="-1" strike="noStrike">
                <a:solidFill>
                  <a:srgbClr val="ffffff"/>
                </a:solidFill>
                <a:uFill>
                  <a:solidFill>
                    <a:srgbClr val="ffffff"/>
                  </a:solidFill>
                </a:uFill>
                <a:latin typeface="Calibri"/>
              </a:rPr>
              <a:t>Installation</a:t>
            </a:r>
            <a:endParaRPr lang="en-US" sz="1800" spc="-1" strike="noStrike">
              <a:solidFill>
                <a:srgbClr val="000000"/>
              </a:solidFill>
              <a:uFill>
                <a:solidFill>
                  <a:srgbClr val="ffffff"/>
                </a:solidFill>
              </a:uFill>
              <a:latin typeface="Arial"/>
            </a:endParaRPr>
          </a:p>
        </p:txBody>
      </p:sp>
      <p:sp>
        <p:nvSpPr>
          <p:cNvPr id="1885" name="CustomShape 18"/>
          <p:cNvSpPr/>
          <p:nvPr/>
        </p:nvSpPr>
        <p:spPr>
          <a:xfrm>
            <a:off x="5369400" y="5048280"/>
            <a:ext cx="816480" cy="366120"/>
          </a:xfrm>
          <a:prstGeom prst="rect">
            <a:avLst/>
          </a:prstGeom>
          <a:noFill/>
          <a:ln>
            <a:noFill/>
          </a:ln>
        </p:spPr>
        <p:style>
          <a:lnRef idx="0"/>
          <a:fillRef idx="0"/>
          <a:effectRef idx="0"/>
          <a:fontRef idx="minor"/>
        </p:style>
        <p:txBody>
          <a:bodyPr wrap="none"/>
          <a:p>
            <a:pPr>
              <a:lnSpc>
                <a:spcPct val="100000"/>
              </a:lnSpc>
            </a:pPr>
            <a:r>
              <a:rPr lang="en-US" sz="1800" spc="-1" strike="noStrike">
                <a:solidFill>
                  <a:srgbClr val="000000"/>
                </a:solidFill>
                <a:uFill>
                  <a:solidFill>
                    <a:srgbClr val="ffffff"/>
                  </a:solidFill>
                </a:uFill>
                <a:latin typeface="Calibri"/>
              </a:rPr>
              <a:t>CERN</a:t>
            </a:r>
            <a:endParaRPr lang="en-US" sz="1800" spc="-1" strike="noStrike">
              <a:solidFill>
                <a:srgbClr val="000000"/>
              </a:solidFill>
              <a:uFill>
                <a:solidFill>
                  <a:srgbClr val="ffffff"/>
                </a:solidFill>
              </a:uFill>
              <a:latin typeface="Arial"/>
            </a:endParaRPr>
          </a:p>
        </p:txBody>
      </p:sp>
      <p:sp>
        <p:nvSpPr>
          <p:cNvPr id="1886" name="CustomShape 19"/>
          <p:cNvSpPr/>
          <p:nvPr/>
        </p:nvSpPr>
        <p:spPr>
          <a:xfrm>
            <a:off x="7934400" y="6213960"/>
            <a:ext cx="467640" cy="366120"/>
          </a:xfrm>
          <a:prstGeom prst="rect">
            <a:avLst/>
          </a:prstGeom>
          <a:noFill/>
          <a:ln>
            <a:noFill/>
          </a:ln>
          <a:effectLst>
            <a:outerShdw blurRad="40000" dir="5400000" dist="20000" rotWithShape="0">
              <a:srgbClr val="000000">
                <a:alpha val="38000"/>
              </a:srgbClr>
            </a:outerShdw>
          </a:effectLst>
        </p:spPr>
        <p:style>
          <a:lnRef idx="1">
            <a:schemeClr val="accent3"/>
          </a:lnRef>
          <a:fillRef idx="2">
            <a:schemeClr val="accent3"/>
          </a:fillRef>
          <a:effectRef idx="1">
            <a:schemeClr val="accent3"/>
          </a:effectRef>
          <a:fontRef idx="minor"/>
        </p:style>
        <p:txBody>
          <a:bodyPr wrap="none"/>
          <a:p>
            <a:pPr>
              <a:lnSpc>
                <a:spcPct val="100000"/>
              </a:lnSpc>
            </a:pPr>
            <a:r>
              <a:rPr lang="en-US" sz="1800" spc="-1" strike="noStrike">
                <a:solidFill>
                  <a:srgbClr val="000000"/>
                </a:solidFill>
                <a:uFill>
                  <a:solidFill>
                    <a:srgbClr val="ffffff"/>
                  </a:solidFill>
                </a:uFill>
                <a:latin typeface="Calibri"/>
              </a:rPr>
              <a:t>All</a:t>
            </a:r>
            <a:endParaRPr lang="en-US" sz="1800" spc="-1" strike="noStrike">
              <a:solidFill>
                <a:srgbClr val="000000"/>
              </a:solidFill>
              <a:uFill>
                <a:solidFill>
                  <a:srgbClr val="ffffff"/>
                </a:solidFill>
              </a:uFill>
              <a:latin typeface="Arial"/>
            </a:endParaRPr>
          </a:p>
        </p:txBody>
      </p:sp>
      <p:sp>
        <p:nvSpPr>
          <p:cNvPr id="1887" name="CustomShape 20"/>
          <p:cNvSpPr/>
          <p:nvPr/>
        </p:nvSpPr>
        <p:spPr>
          <a:xfrm>
            <a:off x="7230600" y="4331880"/>
            <a:ext cx="1752120" cy="1850400"/>
          </a:xfrm>
          <a:prstGeom prst="rect">
            <a:avLst/>
          </a:prstGeom>
          <a:solidFill>
            <a:schemeClr val="accent3">
              <a:lumMod val="75000"/>
            </a:schemeClr>
          </a:solidFill>
          <a:ln>
            <a:noFill/>
          </a:ln>
          <a:effectLst>
            <a:outerShdw blurRad="40000" dir="5400000" dist="23000" rotWithShape="0">
              <a:srgbClr val="000000">
                <a:alpha val="35000"/>
              </a:srgbClr>
            </a:outerShdw>
          </a:effectLst>
        </p:spPr>
        <p:style>
          <a:lnRef idx="0">
            <a:schemeClr val="accent3"/>
          </a:lnRef>
          <a:fillRef idx="3">
            <a:schemeClr val="accent3"/>
          </a:fillRef>
          <a:effectRef idx="3">
            <a:schemeClr val="accent3"/>
          </a:effectRef>
          <a:fontRef idx="minor"/>
        </p:style>
        <p:txBody>
          <a:bodyPr anchor="ctr"/>
          <a:p>
            <a:pPr algn="ctr">
              <a:lnSpc>
                <a:spcPct val="100000"/>
              </a:lnSpc>
            </a:pPr>
            <a:r>
              <a:rPr lang="en-US" sz="1600" spc="-1" strike="noStrike">
                <a:solidFill>
                  <a:srgbClr val="ffffff"/>
                </a:solidFill>
                <a:uFill>
                  <a:solidFill>
                    <a:srgbClr val="ffffff"/>
                  </a:solidFill>
                </a:uFill>
                <a:latin typeface="Calibri"/>
              </a:rPr>
              <a:t>Commissioning</a:t>
            </a:r>
            <a:endParaRPr lang="en-US" sz="1800" spc="-1" strike="noStrike">
              <a:solidFill>
                <a:srgbClr val="000000"/>
              </a:solidFill>
              <a:uFill>
                <a:solidFill>
                  <a:srgbClr val="ffffff"/>
                </a:solidFill>
              </a:uFill>
              <a:latin typeface="Arial"/>
            </a:endParaRPr>
          </a:p>
        </p:txBody>
      </p:sp>
      <p:sp>
        <p:nvSpPr>
          <p:cNvPr id="1888" name="CustomShape 21"/>
          <p:cNvSpPr/>
          <p:nvPr/>
        </p:nvSpPr>
        <p:spPr>
          <a:xfrm rot="5400000">
            <a:off x="3318840" y="-1113480"/>
            <a:ext cx="689400" cy="7038720"/>
          </a:xfrm>
          <a:prstGeom prst="triangle">
            <a:avLst>
              <a:gd name="adj" fmla="val 50000"/>
            </a:avLst>
          </a:prstGeom>
          <a:ln>
            <a:solidFill>
              <a:srgbClr val="be4b48"/>
            </a:solidFill>
            <a:round/>
          </a:ln>
          <a:effectLst>
            <a:outerShdw blurRad="40000" dir="5400000" dist="23000" rotWithShape="0">
              <a:srgbClr val="000000">
                <a:alpha val="35000"/>
              </a:srgbClr>
            </a:outerShdw>
          </a:effectLst>
        </p:spPr>
        <p:style>
          <a:lnRef idx="1">
            <a:schemeClr val="accent2"/>
          </a:lnRef>
          <a:fillRef idx="3">
            <a:schemeClr val="accent2"/>
          </a:fillRef>
          <a:effectRef idx="2">
            <a:schemeClr val="accent2"/>
          </a:effectRef>
          <a:fontRef idx="minor"/>
        </p:style>
        <p:txBody>
          <a:bodyPr lIns="90000" rIns="90000" tIns="45000" bIns="45000" anchor="ctr" vert="vert270"/>
          <a:p>
            <a:pPr algn="ctr">
              <a:lnSpc>
                <a:spcPct val="100000"/>
              </a:lnSpc>
            </a:pPr>
            <a:r>
              <a:rPr lang="en-US" sz="1800" spc="-1" strike="noStrike">
                <a:solidFill>
                  <a:srgbClr val="ffffff"/>
                </a:solidFill>
                <a:uFill>
                  <a:solidFill>
                    <a:srgbClr val="ffffff"/>
                  </a:solidFill>
                </a:uFill>
                <a:latin typeface="Calibri"/>
              </a:rPr>
              <a:t>R&amp;D</a:t>
            </a:r>
            <a:endParaRPr lang="en-US" sz="1800" spc="-1" strike="noStrike">
              <a:solidFill>
                <a:srgbClr val="000000"/>
              </a:solidFill>
              <a:uFill>
                <a:solidFill>
                  <a:srgbClr val="ffffff"/>
                </a:solidFill>
              </a:uFill>
              <a:latin typeface="Arial"/>
            </a:endParaRPr>
          </a:p>
        </p:txBody>
      </p:sp>
      <p:sp>
        <p:nvSpPr>
          <p:cNvPr id="1889" name="TextShape 22"/>
          <p:cNvSpPr txBox="1"/>
          <p:nvPr/>
        </p:nvSpPr>
        <p:spPr>
          <a:xfrm>
            <a:off x="457200" y="6520320"/>
            <a:ext cx="2133360" cy="364680"/>
          </a:xfrm>
          <a:prstGeom prst="rect">
            <a:avLst/>
          </a:prstGeom>
          <a:noFill/>
          <a:ln>
            <a:noFill/>
          </a:ln>
        </p:spPr>
        <p:txBody>
          <a:bodyPr anchor="ctr"/>
          <a:p>
            <a:pPr>
              <a:lnSpc>
                <a:spcPct val="100000"/>
              </a:lnSpc>
            </a:pPr>
            <a:r>
              <a:rPr lang="en-US" sz="1100" spc="-1" strike="noStrike">
                <a:solidFill>
                  <a:srgbClr val="000000"/>
                </a:solidFill>
                <a:uFill>
                  <a:solidFill>
                    <a:srgbClr val="ffffff"/>
                  </a:solidFill>
                </a:uFill>
                <a:latin typeface="Gill Sans Light"/>
              </a:rPr>
              <a:t>mar.capeans@cern.ch</a:t>
            </a:r>
            <a:endParaRPr lang="en-US" sz="1400" spc="-1" strike="noStrike">
              <a:solidFill>
                <a:srgbClr val="000000"/>
              </a:solidFill>
              <a:uFill>
                <a:solidFill>
                  <a:srgbClr val="ffffff"/>
                </a:solidFill>
              </a:uFill>
              <a:latin typeface="Times New Roman"/>
            </a:endParaRPr>
          </a:p>
        </p:txBody>
      </p:sp>
      <p:sp>
        <p:nvSpPr>
          <p:cNvPr id="1890" name="TextShape 23"/>
          <p:cNvSpPr txBox="1"/>
          <p:nvPr/>
        </p:nvSpPr>
        <p:spPr>
          <a:xfrm>
            <a:off x="6553080" y="6520320"/>
            <a:ext cx="2133360" cy="364680"/>
          </a:xfrm>
          <a:prstGeom prst="rect">
            <a:avLst/>
          </a:prstGeom>
          <a:noFill/>
          <a:ln>
            <a:noFill/>
          </a:ln>
        </p:spPr>
        <p:txBody>
          <a:bodyPr anchor="ctr"/>
          <a:p>
            <a:pPr algn="r">
              <a:lnSpc>
                <a:spcPct val="100000"/>
              </a:lnSpc>
            </a:pPr>
            <a:fld id="{E2263F02-3C22-4F3F-A46C-97FDA6CBCCCE}" type="slidenum">
              <a:rPr lang="en-US" sz="1100" spc="-1" strike="noStrike">
                <a:solidFill>
                  <a:srgbClr val="000000"/>
                </a:solidFill>
                <a:uFill>
                  <a:solidFill>
                    <a:srgbClr val="ffffff"/>
                  </a:solidFill>
                </a:uFill>
                <a:latin typeface="Gill Sans Light"/>
              </a:rPr>
              <a:t>&lt;number&gt;</a:t>
            </a:fld>
            <a:endParaRPr lang="en-US" sz="1400" spc="-1" strike="noStrike">
              <a:solidFill>
                <a:srgbClr val="000000"/>
              </a:solidFill>
              <a:uFill>
                <a:solidFill>
                  <a:srgbClr val="ffffff"/>
                </a:solidFill>
              </a:uFill>
              <a:latin typeface="Times New Roman"/>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Perspective.thmx</Template>
  <TotalTime>37252</TotalTime>
  <Application>LibreOffice/5.0.5.2$Linux_X86_64 LibreOffice_project/00m0$Build-2</Application>
  <Paragraphs>1879</Paragraphs>
  <Company>CERN</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2010-07-01T07:23:18Z</dcterms:created>
  <dc:creator>mar capeans</dc:creator>
  <dc:language>en-US</dc:language>
  <cp:lastModifiedBy>M C</cp:lastModifiedBy>
  <cp:lastPrinted>2016-09-06T14:11:51Z</cp:lastPrinted>
  <dcterms:modified xsi:type="dcterms:W3CDTF">2016-09-12T09:26:17Z</dcterms:modified>
  <cp:revision>778</cp:revision>
  <dc:title>The ATLAS Experiment at the LHC</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CERN</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1</vt:i4>
  </property>
  <property fmtid="{D5CDD505-2E9C-101B-9397-08002B2CF9AE}" pid="8" name="Notes">
    <vt:i4>21</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135</vt:i4>
  </property>
</Properties>
</file>