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3" r:id="rId3"/>
    <p:sldId id="259" r:id="rId4"/>
    <p:sldId id="263" r:id="rId5"/>
    <p:sldId id="294" r:id="rId6"/>
    <p:sldId id="311" r:id="rId7"/>
    <p:sldId id="266" r:id="rId8"/>
    <p:sldId id="295" r:id="rId9"/>
    <p:sldId id="327" r:id="rId10"/>
    <p:sldId id="322" r:id="rId11"/>
    <p:sldId id="323" r:id="rId12"/>
    <p:sldId id="315" r:id="rId13"/>
    <p:sldId id="328" r:id="rId14"/>
    <p:sldId id="317" r:id="rId15"/>
    <p:sldId id="318" r:id="rId16"/>
    <p:sldId id="319" r:id="rId17"/>
    <p:sldId id="329" r:id="rId18"/>
    <p:sldId id="320" r:id="rId19"/>
    <p:sldId id="264" r:id="rId20"/>
    <p:sldId id="272" r:id="rId21"/>
    <p:sldId id="273" r:id="rId22"/>
    <p:sldId id="274" r:id="rId23"/>
    <p:sldId id="278" r:id="rId24"/>
    <p:sldId id="304" r:id="rId25"/>
    <p:sldId id="279" r:id="rId26"/>
    <p:sldId id="280" r:id="rId27"/>
    <p:sldId id="282" r:id="rId28"/>
    <p:sldId id="308" r:id="rId29"/>
    <p:sldId id="283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960000"/>
    <a:srgbClr val="0000CC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1" autoAdjust="0"/>
    <p:restoredTop sz="94667" autoAdjust="0"/>
  </p:normalViewPr>
  <p:slideViewPr>
    <p:cSldViewPr>
      <p:cViewPr>
        <p:scale>
          <a:sx n="90" d="100"/>
          <a:sy n="90" d="100"/>
        </p:scale>
        <p:origin x="-61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7E4DC-0BD4-4AAA-BC06-9F1987D338B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69F52-64C5-4F0F-887F-31F960F1F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76E42D-357A-4AF6-8235-847C56D88F9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5AA296-1B4F-4772-ACE8-62EEBB88CEC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C8DDB6-EBD0-4E9E-9582-6B4AD40977F5}" type="slidenum">
              <a:rPr lang="en-GB" sz="1200"/>
              <a:pPr eaLnBrk="1" hangingPunct="1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C8DDB6-EBD0-4E9E-9582-6B4AD40977F5}" type="slidenum">
              <a:rPr lang="en-GB" sz="1200"/>
              <a:pPr eaLnBrk="1" hangingPunct="1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9086FD-4D47-4CB2-8E7B-7D6886AB5978}" type="slidenum">
              <a:rPr lang="en-GB" sz="1200"/>
              <a:pPr eaLnBrk="1" hangingPunct="1"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E38015-FC3C-4AA8-BD98-E3EFBBD7C080}" type="slidenum">
              <a:rPr lang="en-GB" sz="1200"/>
              <a:pPr eaLnBrk="1" hangingPunct="1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BC6CB4-4B24-4F24-8028-BCD700114B69}" type="slidenum">
              <a:rPr lang="en-GB" sz="1200"/>
              <a:pPr eaLnBrk="1" hangingPunct="1"/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BC6CB4-4B24-4F24-8028-BCD700114B69}" type="slidenum">
              <a:rPr lang="en-GB" sz="1200"/>
              <a:pPr eaLnBrk="1" hangingPunct="1"/>
              <a:t>17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914" indent="-28112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483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277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070" indent="-22489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DBBD7A-FCC8-47CF-A1D9-231B7B356C5C}" type="slidenum">
              <a:rPr lang="en-GB" sz="1200"/>
              <a:pPr eaLnBrk="1" hangingPunct="1"/>
              <a:t>18</a:t>
            </a:fld>
            <a:endParaRPr lang="en-GB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29DA0F-58F7-4DE5-B977-6A36A65D66EA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1B15D-B69A-408B-BA31-558222BD0B6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B08B32-3889-4753-8BD5-2FD700B80CF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F0E8CBB-2061-46B6-9762-C24FE5E7DCDB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733B8D-F294-4576-A3D8-3B2986ED5F27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B92DCA9-AF1D-453B-8F11-00ADBF13F6D1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B92DCA9-AF1D-453B-8F11-00ADBF13F6D1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B464CB-6942-48FD-B9FD-85792056B84C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728B1E-444F-4243-87F2-786EA75B45BC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D42448-219D-47D3-88D0-D5994C76B455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D42448-219D-47D3-88D0-D5994C76B455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9515AF1-E5B9-4C46-A260-C683A967D73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78001D-ACAF-4019-8106-C192055ADE4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E7D568C-9371-4C68-886B-702E2FA5FDD7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85FA6F-2CDF-4C4B-A001-EB696D1737F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85FA6F-2CDF-4C4B-A001-EB696D1737F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66362A-B177-493F-B7CC-F75FA9A1387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DA44B6-07F9-4DAC-A084-88F3D0D87621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1B15D-B69A-408B-BA31-558222BD0B6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06BB42-70A7-43FE-9AFE-0457703D32E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5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44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34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7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0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2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74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8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96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1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34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467B-C6C2-40F0-A4B4-17252C80BE9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3F74-5DA2-496C-9FBB-BA2EF1330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5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71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108392" y="2133600"/>
            <a:ext cx="8807008" cy="1752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71472" y="4038600"/>
            <a:ext cx="8143932" cy="9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800" u="sng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Kotanjyan</a:t>
            </a:r>
            <a:r>
              <a:rPr lang="en-GB" sz="2800" u="sng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800" u="sng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Anna</a:t>
            </a:r>
            <a:r>
              <a:rPr lang="en-GB" sz="2800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Saharyan</a:t>
            </a:r>
            <a:r>
              <a:rPr lang="en-GB" sz="2800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Aram, </a:t>
            </a:r>
            <a:r>
              <a:rPr lang="en-GB" sz="2800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Saharyan</a:t>
            </a:r>
            <a:r>
              <a:rPr lang="en-GB" sz="2800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Astghik</a:t>
            </a:r>
            <a:endParaRPr lang="en-GB" sz="2800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i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Yerevan </a:t>
            </a:r>
            <a:r>
              <a:rPr lang="en-US" sz="2800" i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State University, Armenia</a:t>
            </a:r>
            <a:endParaRPr lang="ru-RU" sz="2800" i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2052" name="Picture 7" descr="YSU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1785918" y="285728"/>
            <a:ext cx="2209800" cy="1704975"/>
            <a:chOff x="576" y="303"/>
            <a:chExt cx="1392" cy="1074"/>
          </a:xfrm>
        </p:grpSpPr>
        <p:pic>
          <p:nvPicPr>
            <p:cNvPr id="2056" name="Picture 9" descr="ysu_gerb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3"/>
              <a:ext cx="139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0" descr="ysu_gerb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20"/>
              <a:ext cx="1392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04800" y="2103239"/>
            <a:ext cx="8686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y-AM" sz="3800" dirty="0">
                <a:solidFill>
                  <a:schemeClr val="bg1"/>
                </a:solidFill>
                <a:latin typeface="Sylfaen" pitchFamily="18" charset="0"/>
              </a:rPr>
              <a:t>Electromagnetic Casimir densities for a conducting </a:t>
            </a:r>
            <a:r>
              <a:rPr lang="hy-AM" sz="3800" dirty="0" smtClean="0">
                <a:solidFill>
                  <a:schemeClr val="bg1"/>
                </a:solidFill>
                <a:latin typeface="Sylfaen" pitchFamily="18" charset="0"/>
              </a:rPr>
              <a:t>plate</a:t>
            </a:r>
            <a:endParaRPr lang="en-US" sz="3800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hy-AM" sz="38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hy-AM" sz="3800" dirty="0">
                <a:solidFill>
                  <a:schemeClr val="bg1"/>
                </a:solidFill>
                <a:latin typeface="Sylfaen" pitchFamily="18" charset="0"/>
              </a:rPr>
              <a:t>in dS and AdS spacetimes</a:t>
            </a:r>
            <a:endParaRPr lang="en-US" sz="3800" dirty="0">
              <a:solidFill>
                <a:schemeClr val="bg1"/>
              </a:solidFill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590800" y="5635079"/>
            <a:ext cx="6477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 dirty="0" smtClean="0"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900" b="1" dirty="0" smtClean="0"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900" b="1" dirty="0" smtClean="0"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900" dirty="0" smtClean="0">
                <a:latin typeface="Sylfaen" pitchFamily="18" charset="0"/>
              </a:rPr>
              <a:t>Centro </a:t>
            </a:r>
            <a:r>
              <a:rPr lang="pt-BR" sz="1900" dirty="0">
                <a:latin typeface="Sylfaen" pitchFamily="18" charset="0"/>
              </a:rPr>
              <a:t>de Ciencias de Benasque Pedro </a:t>
            </a:r>
            <a:r>
              <a:rPr lang="pt-BR" sz="1900" dirty="0" smtClean="0">
                <a:latin typeface="Sylfaen" pitchFamily="18" charset="0"/>
              </a:rPr>
              <a:t>Pascual, Spain</a:t>
            </a:r>
            <a:endParaRPr lang="ru-RU" sz="1900" b="1" dirty="0"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entro de Ciencias de Benasque Pedro Pascu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2" y="5181600"/>
            <a:ext cx="2558608" cy="144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92402"/>
            <a:ext cx="5394960" cy="15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12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200" y="1049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Mode functions</a:t>
            </a:r>
            <a:endParaRPr lang="ru-RU" alt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4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39505"/>
            <a:ext cx="8127390" cy="9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4482" y="642918"/>
            <a:ext cx="9028112" cy="1285169"/>
            <a:chOff x="44482" y="642918"/>
            <a:chExt cx="9028112" cy="1285169"/>
          </a:xfrm>
        </p:grpSpPr>
        <p:sp>
          <p:nvSpPr>
            <p:cNvPr id="45" name="Rectangle 44"/>
            <p:cNvSpPr/>
            <p:nvPr/>
          </p:nvSpPr>
          <p:spPr>
            <a:xfrm>
              <a:off x="44482" y="642918"/>
              <a:ext cx="902811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action for electromagnetic fields in </a:t>
              </a:r>
              <a:r>
                <a:rPr lang="en-GB" sz="2400" i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(D+1)-</a:t>
              </a: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dimensional </a:t>
              </a:r>
              <a:r>
                <a:rPr lang="en-GB" sz="24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</a:t>
              </a:r>
              <a:endPara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2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44" y="1012844"/>
              <a:ext cx="5636315" cy="91524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80082" y="1971334"/>
            <a:ext cx="7963818" cy="597104"/>
            <a:chOff x="180082" y="1971334"/>
            <a:chExt cx="7963818" cy="597104"/>
          </a:xfrm>
        </p:grpSpPr>
        <p:grpSp>
          <p:nvGrpSpPr>
            <p:cNvPr id="46" name="Group 45"/>
            <p:cNvGrpSpPr/>
            <p:nvPr/>
          </p:nvGrpSpPr>
          <p:grpSpPr>
            <a:xfrm>
              <a:off x="180082" y="2042772"/>
              <a:ext cx="4320480" cy="430887"/>
              <a:chOff x="683568" y="2134017"/>
              <a:chExt cx="4320480" cy="43088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83568" y="2134017"/>
                <a:ext cx="3835474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solidFill>
                      <a:srgbClr val="000099"/>
                    </a:solidFill>
                    <a:latin typeface="Sylfaen" pitchFamily="18" charset="0"/>
                  </a:rPr>
                  <a:t>Imposing the gauge </a:t>
                </a:r>
                <a:r>
                  <a:rPr lang="en-US" sz="22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conditions</a:t>
                </a:r>
                <a:endParaRPr lang="en-GB" sz="2200" b="1" dirty="0">
                  <a:solidFill>
                    <a:srgbClr val="000099"/>
                  </a:solidFill>
                  <a:latin typeface="Sylfaen" pitchFamily="18" charset="0"/>
                </a:endParaRP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4546848" y="2310016"/>
                <a:ext cx="457200" cy="182880"/>
              </a:xfrm>
              <a:prstGeom prst="rightArrow">
                <a:avLst/>
              </a:prstGeom>
              <a:solidFill>
                <a:srgbClr val="00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50" name="Picture 2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51" y="1971334"/>
              <a:ext cx="3600449" cy="597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Rectangle 50"/>
          <p:cNvSpPr/>
          <p:nvPr/>
        </p:nvSpPr>
        <p:spPr>
          <a:xfrm>
            <a:off x="13149" y="3843227"/>
            <a:ext cx="912025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</a:rPr>
              <a:t>Different solutions of equation correspond 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</a:rPr>
              <a:t>to different vacuum </a:t>
            </a:r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</a:rPr>
              <a:t>states </a:t>
            </a:r>
            <a:endParaRPr lang="en-US" sz="2300" b="1" dirty="0">
              <a:solidFill>
                <a:srgbClr val="000099"/>
              </a:solidFill>
              <a:latin typeface="Sylfae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30" y="4705590"/>
            <a:ext cx="9037320" cy="1866682"/>
            <a:chOff x="82930" y="4705590"/>
            <a:chExt cx="9037320" cy="1866682"/>
          </a:xfrm>
        </p:grpSpPr>
        <p:grpSp>
          <p:nvGrpSpPr>
            <p:cNvPr id="52" name="Group 51"/>
            <p:cNvGrpSpPr/>
            <p:nvPr/>
          </p:nvGrpSpPr>
          <p:grpSpPr>
            <a:xfrm>
              <a:off x="82930" y="4705590"/>
              <a:ext cx="9037320" cy="1200329"/>
              <a:chOff x="0" y="710473"/>
              <a:chExt cx="9037320" cy="1200329"/>
            </a:xfrm>
          </p:grpSpPr>
          <p:sp>
            <p:nvSpPr>
              <p:cNvPr id="53" name="TextBox 21"/>
              <p:cNvSpPr txBox="1">
                <a:spLocks noChangeArrowheads="1"/>
              </p:cNvSpPr>
              <p:nvPr/>
            </p:nvSpPr>
            <p:spPr bwMode="auto">
              <a:xfrm>
                <a:off x="126544" y="710473"/>
                <a:ext cx="891077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en-US" sz="2400" b="1" dirty="0">
                    <a:solidFill>
                      <a:srgbClr val="000099"/>
                    </a:solidFill>
                    <a:latin typeface="Sylfaen" pitchFamily="18" charset="0"/>
                  </a:rPr>
                  <a:t>We assume that the field is prepared in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Sylfaen" pitchFamily="18" charset="0"/>
                  </a:rPr>
                  <a:t>dS</a:t>
                </a:r>
                <a:r>
                  <a:rPr lang="en-US" sz="2400" b="1" dirty="0">
                    <a:solidFill>
                      <a:srgbClr val="000099"/>
                    </a:solidFill>
                    <a:latin typeface="Sylfaen" pitchFamily="18" charset="0"/>
                  </a:rPr>
                  <a:t> invariant Bunch-Davies vacuum state which is the only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Sylfaen" pitchFamily="18" charset="0"/>
                  </a:rPr>
                  <a:t>dS</a:t>
                </a:r>
                <a:r>
                  <a:rPr lang="en-US" sz="2400" b="1" dirty="0">
                    <a:solidFill>
                      <a:srgbClr val="000099"/>
                    </a:solidFill>
                    <a:latin typeface="Sylfaen" pitchFamily="18" charset="0"/>
                  </a:rPr>
                  <a:t> invariant vacuum state with the same short-distance structure as the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Sylfaen" pitchFamily="18" charset="0"/>
                  </a:rPr>
                  <a:t>Minkowksi</a:t>
                </a:r>
                <a:r>
                  <a:rPr lang="en-US" sz="2400" b="1" dirty="0">
                    <a:solidFill>
                      <a:srgbClr val="000099"/>
                    </a:solidFill>
                    <a:latin typeface="Sylfae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vacuum</a:t>
                </a:r>
              </a:p>
            </p:txBody>
          </p: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>
                <a:off x="0" y="762000"/>
                <a:ext cx="228600" cy="2286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5" name="Picture 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6" y="5932192"/>
              <a:ext cx="457200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2643174" y="2571744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Sylfaen" pitchFamily="18" charset="0"/>
              </a:rPr>
              <a:t>The principle of least action</a:t>
            </a:r>
            <a:endParaRPr lang="en-US" dirty="0">
              <a:solidFill>
                <a:srgbClr val="00009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9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06680" y="8966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Mode functions</a:t>
            </a:r>
            <a:endParaRPr lang="ru-RU" alt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" y="1285860"/>
            <a:ext cx="7872018" cy="114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35"/>
          <p:cNvGrpSpPr/>
          <p:nvPr/>
        </p:nvGrpSpPr>
        <p:grpSpPr>
          <a:xfrm>
            <a:off x="291526" y="857232"/>
            <a:ext cx="7539217" cy="430887"/>
            <a:chOff x="57120" y="4448816"/>
            <a:chExt cx="7539217" cy="430887"/>
          </a:xfrm>
        </p:grpSpPr>
        <p:sp>
          <p:nvSpPr>
            <p:cNvPr id="30" name="Rectangle 29"/>
            <p:cNvSpPr/>
            <p:nvPr/>
          </p:nvSpPr>
          <p:spPr>
            <a:xfrm>
              <a:off x="231665" y="4448816"/>
              <a:ext cx="73646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</a:rPr>
                <a:t>The corresponding mode-functions for the vector potential</a:t>
              </a: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57120" y="4544745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269902" y="2476560"/>
            <a:ext cx="8874098" cy="457200"/>
            <a:chOff x="35496" y="6068144"/>
            <a:chExt cx="8874098" cy="457200"/>
          </a:xfrm>
        </p:grpSpPr>
        <p:pic>
          <p:nvPicPr>
            <p:cNvPr id="26" name="Picture 2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6068144"/>
              <a:ext cx="237744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6068144"/>
              <a:ext cx="1241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6068144"/>
              <a:ext cx="246888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068144"/>
              <a:ext cx="225334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41176" y="3627161"/>
            <a:ext cx="8805664" cy="2379240"/>
            <a:chOff x="241176" y="3627161"/>
            <a:chExt cx="8805664" cy="2379240"/>
          </a:xfrm>
        </p:grpSpPr>
        <p:grpSp>
          <p:nvGrpSpPr>
            <p:cNvPr id="46" name="Group 45"/>
            <p:cNvGrpSpPr/>
            <p:nvPr/>
          </p:nvGrpSpPr>
          <p:grpSpPr>
            <a:xfrm>
              <a:off x="1115616" y="3627161"/>
              <a:ext cx="6593182" cy="400110"/>
              <a:chOff x="1115616" y="3892986"/>
              <a:chExt cx="6593182" cy="400110"/>
            </a:xfrm>
          </p:grpSpPr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3388317" y="3892986"/>
                <a:ext cx="432048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correspond </a:t>
                </a:r>
                <a:r>
                  <a:rPr lang="en-GB" sz="20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to different </a:t>
                </a:r>
                <a:r>
                  <a:rPr lang="en-GB" sz="20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polarizations</a:t>
                </a:r>
                <a:endParaRPr lang="en-GB" sz="20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3985791"/>
                <a:ext cx="2314575" cy="28575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9" name="Rectangle 48"/>
            <p:cNvSpPr/>
            <p:nvPr/>
          </p:nvSpPr>
          <p:spPr>
            <a:xfrm>
              <a:off x="2000232" y="4522036"/>
              <a:ext cx="5214974" cy="427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</a:rPr>
                <a:t>The polarization vectors obey </a:t>
              </a:r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</a:rPr>
                <a:t>the relations</a:t>
              </a:r>
              <a:endParaRPr lang="en-US" sz="2200" b="1" dirty="0">
                <a:solidFill>
                  <a:srgbClr val="000099"/>
                </a:solidFill>
                <a:latin typeface="Sylfaen" pitchFamily="18" charset="0"/>
              </a:endParaRPr>
            </a:p>
          </p:txBody>
        </p:sp>
        <p:pic>
          <p:nvPicPr>
            <p:cNvPr id="50" name="Picture 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092001"/>
              <a:ext cx="41148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" y="5092001"/>
              <a:ext cx="41148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7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1571612"/>
            <a:ext cx="1172816" cy="51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0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06680" y="13716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 induced parts in two-point functions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473054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8462" y="656313"/>
            <a:ext cx="8938034" cy="1058175"/>
            <a:chOff x="98462" y="656313"/>
            <a:chExt cx="8938034" cy="1058175"/>
          </a:xfrm>
        </p:grpSpPr>
        <p:pic>
          <p:nvPicPr>
            <p:cNvPr id="983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64" y="1077336"/>
              <a:ext cx="8832532" cy="6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8462" y="656313"/>
              <a:ext cx="754537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b="1" dirty="0" smtClean="0">
                  <a:solidFill>
                    <a:srgbClr val="000099"/>
                  </a:solidFill>
                  <a:latin typeface="Sylfaen" pitchFamily="18" charset="0"/>
                </a:rPr>
                <a:t>Two-point </a:t>
              </a:r>
              <a:r>
                <a:rPr lang="en-US" sz="2300" b="1" dirty="0">
                  <a:solidFill>
                    <a:srgbClr val="000099"/>
                  </a:solidFill>
                  <a:latin typeface="Sylfaen" pitchFamily="18" charset="0"/>
                </a:rPr>
                <a:t>functions are presented in </a:t>
              </a:r>
              <a:r>
                <a:rPr lang="en-US" sz="2300" b="1" dirty="0" smtClean="0">
                  <a:solidFill>
                    <a:srgbClr val="000099"/>
                  </a:solidFill>
                  <a:latin typeface="Sylfaen" pitchFamily="18" charset="0"/>
                </a:rPr>
                <a:t>the decomposed form</a:t>
              </a:r>
              <a:endParaRPr lang="en-US" sz="2300" b="1" dirty="0">
                <a:solidFill>
                  <a:srgbClr val="000099"/>
                </a:solidFill>
                <a:latin typeface="Sylfae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0619" y="2000240"/>
            <a:ext cx="8181975" cy="1920470"/>
            <a:chOff x="890619" y="2000240"/>
            <a:chExt cx="8181975" cy="1920470"/>
          </a:xfrm>
        </p:grpSpPr>
        <p:pic>
          <p:nvPicPr>
            <p:cNvPr id="983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19" y="2000240"/>
              <a:ext cx="8181975" cy="14763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3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394" y="3500438"/>
              <a:ext cx="5029200" cy="420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42844" y="3934743"/>
            <a:ext cx="8948394" cy="2157539"/>
            <a:chOff x="142844" y="3934743"/>
            <a:chExt cx="8948394" cy="2157539"/>
          </a:xfrm>
        </p:grpSpPr>
        <p:grpSp>
          <p:nvGrpSpPr>
            <p:cNvPr id="30" name="Group 1"/>
            <p:cNvGrpSpPr>
              <a:grpSpLocks/>
            </p:cNvGrpSpPr>
            <p:nvPr/>
          </p:nvGrpSpPr>
          <p:grpSpPr bwMode="auto">
            <a:xfrm>
              <a:off x="142844" y="3934743"/>
              <a:ext cx="3353013" cy="2014537"/>
              <a:chOff x="6477000" y="4233863"/>
              <a:chExt cx="3353013" cy="2014537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7696200" y="4648200"/>
                <a:ext cx="0" cy="160020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6629400" y="5257800"/>
                <a:ext cx="237807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7724775" y="5715000"/>
                <a:ext cx="63976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 type="oval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 rot="10800000">
                <a:off x="7056438" y="5715000"/>
                <a:ext cx="63976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 type="none" w="sm" len="sm"/>
                <a:tailEnd type="oval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3"/>
              <p:cNvSpPr>
                <a:spLocks noChangeShapeType="1"/>
              </p:cNvSpPr>
              <p:nvPr/>
            </p:nvSpPr>
            <p:spPr bwMode="auto">
              <a:xfrm flipH="1">
                <a:off x="7724506" y="4495800"/>
                <a:ext cx="238394" cy="3753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5464175"/>
                <a:ext cx="457200" cy="40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7725" y="5497513"/>
                <a:ext cx="371475" cy="44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6557963" y="4233863"/>
                <a:ext cx="327205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rgbClr val="000099"/>
                    </a:solidFill>
                    <a:latin typeface="Sylfaen" pitchFamily="18" charset="0"/>
                  </a:rPr>
                  <a:t>perfectly conducting plate</a:t>
                </a: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7000875" y="5657850"/>
                <a:ext cx="92075" cy="9207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8324850" y="5670550"/>
                <a:ext cx="92075" cy="9207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41" name="Picture 2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325" y="4708626"/>
                <a:ext cx="582316" cy="44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831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319" y="4775691"/>
              <a:ext cx="5772919" cy="621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3071802" y="5572140"/>
              <a:ext cx="5935872" cy="520142"/>
              <a:chOff x="3071802" y="5572140"/>
              <a:chExt cx="5935872" cy="520142"/>
            </a:xfrm>
          </p:grpSpPr>
          <p:pic>
            <p:nvPicPr>
              <p:cNvPr id="98312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2" y="5572140"/>
                <a:ext cx="51435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071802" y="5643578"/>
                <a:ext cx="18934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000099"/>
                    </a:solidFill>
                    <a:latin typeface="Sylfaen" pitchFamily="18" charset="0"/>
                  </a:rPr>
                  <a:t>is the image of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961647" y="5661395"/>
                <a:ext cx="30460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000099"/>
                    </a:solidFill>
                    <a:latin typeface="Sylfaen" pitchFamily="18" charset="0"/>
                  </a:rPr>
                  <a:t>with respect to the plate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990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06680" y="13716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 induced parts in two-point functions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473054" y="6577020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462" y="656313"/>
            <a:ext cx="8900523" cy="1104701"/>
            <a:chOff x="98462" y="656313"/>
            <a:chExt cx="8900523" cy="1104701"/>
          </a:xfrm>
        </p:grpSpPr>
        <p:sp>
          <p:nvSpPr>
            <p:cNvPr id="2" name="Rectangle 1"/>
            <p:cNvSpPr/>
            <p:nvPr/>
          </p:nvSpPr>
          <p:spPr>
            <a:xfrm>
              <a:off x="98462" y="656313"/>
              <a:ext cx="7305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</a:rPr>
                <a:t>Two-point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</a:rPr>
                <a:t>functions are presented in </a:t>
              </a:r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</a:rPr>
                <a:t>the decomposed form</a:t>
              </a:r>
              <a:endParaRPr lang="en-US" sz="2200" b="1" dirty="0">
                <a:solidFill>
                  <a:srgbClr val="000099"/>
                </a:solidFill>
                <a:latin typeface="Sylfaen" pitchFamily="18" charset="0"/>
              </a:endParaRPr>
            </a:p>
          </p:txBody>
        </p:sp>
        <p:pic>
          <p:nvPicPr>
            <p:cNvPr id="9933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05" y="1029494"/>
              <a:ext cx="886968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74320" y="1883090"/>
            <a:ext cx="8595360" cy="1793192"/>
            <a:chOff x="274320" y="1883090"/>
            <a:chExt cx="8595360" cy="1793192"/>
          </a:xfrm>
        </p:grpSpPr>
        <p:pic>
          <p:nvPicPr>
            <p:cNvPr id="99331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1883090"/>
              <a:ext cx="8595360" cy="1188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64" y="3193420"/>
              <a:ext cx="3305572" cy="469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788" y="3173936"/>
              <a:ext cx="4267462" cy="50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1266" y="3622048"/>
            <a:ext cx="9001156" cy="3214686"/>
            <a:chOff x="21266" y="3622048"/>
            <a:chExt cx="9001156" cy="3214686"/>
          </a:xfrm>
        </p:grpSpPr>
        <p:sp>
          <p:nvSpPr>
            <p:cNvPr id="3" name="Rectangle 2"/>
            <p:cNvSpPr/>
            <p:nvPr/>
          </p:nvSpPr>
          <p:spPr>
            <a:xfrm>
              <a:off x="21266" y="3622048"/>
              <a:ext cx="9001156" cy="321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0000CC"/>
                  </a:solidFill>
                  <a:latin typeface="Sylfaen" pitchFamily="18" charset="0"/>
                  <a:cs typeface="Times New Roman" pitchFamily="18" charset="0"/>
                </a:rPr>
                <a:t>     </a:t>
              </a:r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or points away from the boundar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the divergences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are the same as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for the </a:t>
              </a:r>
              <a:r>
                <a:rPr lang="ru-RU" sz="22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dS</a:t>
              </a:r>
              <a:r>
                <a:rPr lang="ru-RU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 without boundar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  <a:endPara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endPara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  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he renormalization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 the VEVs is reduced to the renormalization of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part corresponding to the geometry without boundar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</a:p>
            <a:p>
              <a:pPr algn="just"/>
              <a:endParaRPr lang="en-GB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VEVs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 the characteristics of vacuum state decomposed into the boundary-free and plate-induced parts.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W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 have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explicitly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extracted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boundary induced </a:t>
              </a:r>
              <a:r>
                <a:rPr lang="ru-RU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part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Multiply 4"/>
            <p:cNvSpPr/>
            <p:nvPr/>
          </p:nvSpPr>
          <p:spPr>
            <a:xfrm>
              <a:off x="207610" y="3762782"/>
              <a:ext cx="182880" cy="18288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285720" y="4756951"/>
              <a:ext cx="182880" cy="18288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262153" y="5746450"/>
              <a:ext cx="182880" cy="18288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383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14300" y="144056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Energy-momentum tensor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504" y="660752"/>
            <a:ext cx="8807896" cy="1938992"/>
            <a:chOff x="107504" y="660752"/>
            <a:chExt cx="8807896" cy="1938992"/>
          </a:xfrm>
        </p:grpSpPr>
        <p:sp>
          <p:nvSpPr>
            <p:cNvPr id="13316" name="AutoShape 19"/>
            <p:cNvSpPr>
              <a:spLocks noChangeArrowheads="1"/>
            </p:cNvSpPr>
            <p:nvPr/>
          </p:nvSpPr>
          <p:spPr bwMode="auto">
            <a:xfrm>
              <a:off x="107504" y="764704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228600" y="660752"/>
              <a:ext cx="86868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In </a:t>
              </a: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addition to describing the local structure of the vacuum state, </a:t>
              </a:r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VEV of the energy-momentum tensor </a:t>
              </a: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acts as the source of gravity in the quasi classical Einstein’s equations and plays an important role in modelling self-consistent dynamics involving the gravitational </a:t>
              </a:r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field</a:t>
              </a: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76" y="4595095"/>
            <a:ext cx="8829304" cy="1905739"/>
            <a:chOff x="63176" y="4595095"/>
            <a:chExt cx="8829304" cy="1905739"/>
          </a:xfrm>
        </p:grpSpPr>
        <p:sp>
          <p:nvSpPr>
            <p:cNvPr id="13319" name="Rectangle 10"/>
            <p:cNvSpPr>
              <a:spLocks noChangeArrowheads="1"/>
            </p:cNvSpPr>
            <p:nvPr/>
          </p:nvSpPr>
          <p:spPr bwMode="auto">
            <a:xfrm>
              <a:off x="205680" y="4595095"/>
              <a:ext cx="86868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For points outside the plate the renormalization is required for the boundary-free part only. Because of the maximal symmetry of the background geometry, the latter is proportional to the metric tensor:</a:t>
              </a:r>
            </a:p>
          </p:txBody>
        </p:sp>
        <p:sp>
          <p:nvSpPr>
            <p:cNvPr id="13323" name="AutoShape 19"/>
            <p:cNvSpPr>
              <a:spLocks noChangeArrowheads="1"/>
            </p:cNvSpPr>
            <p:nvPr/>
          </p:nvSpPr>
          <p:spPr bwMode="auto">
            <a:xfrm>
              <a:off x="63176" y="4707224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786459"/>
              <a:ext cx="3648075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6096" y="2958043"/>
            <a:ext cx="8940236" cy="1554897"/>
            <a:chOff x="86096" y="2958043"/>
            <a:chExt cx="8940236" cy="1554897"/>
          </a:xfrm>
        </p:grpSpPr>
        <p:sp>
          <p:nvSpPr>
            <p:cNvPr id="13322" name="AutoShape 19"/>
            <p:cNvSpPr>
              <a:spLocks noChangeArrowheads="1"/>
            </p:cNvSpPr>
            <p:nvPr/>
          </p:nvSpPr>
          <p:spPr bwMode="auto">
            <a:xfrm>
              <a:off x="86096" y="306896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89040"/>
              <a:ext cx="451485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9512" y="2958043"/>
              <a:ext cx="88468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VEV of the energy-momentum tensor is decomposed into the boundary-free and plate-induced parts:</a:t>
              </a:r>
              <a:endParaRPr lang="en-US" sz="2400" b="1" dirty="0"/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99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5376" y="1166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Plate-induced energy-momentum tensor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99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617" y="4818419"/>
            <a:ext cx="8630798" cy="1831337"/>
            <a:chOff x="61617" y="4818419"/>
            <a:chExt cx="8630798" cy="1831337"/>
          </a:xfrm>
        </p:grpSpPr>
        <p:sp>
          <p:nvSpPr>
            <p:cNvPr id="14347" name="Rectangle 21"/>
            <p:cNvSpPr>
              <a:spLocks noChangeArrowheads="1"/>
            </p:cNvSpPr>
            <p:nvPr/>
          </p:nvSpPr>
          <p:spPr bwMode="auto">
            <a:xfrm>
              <a:off x="366175" y="4818419"/>
              <a:ext cx="35471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Off-diagonal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component</a:t>
              </a:r>
              <a:endParaRPr lang="en-GB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14349" name="AutoShape 18"/>
            <p:cNvSpPr>
              <a:spLocks noChangeArrowheads="1"/>
            </p:cNvSpPr>
            <p:nvPr/>
          </p:nvSpPr>
          <p:spPr bwMode="auto">
            <a:xfrm>
              <a:off x="141767" y="4883039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617" y="6218869"/>
              <a:ext cx="86307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corresponds to the </a:t>
              </a:r>
              <a:r>
                <a:rPr lang="en-GB" sz="22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energy flux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along the direction normal to the plate</a:t>
              </a:r>
            </a:p>
          </p:txBody>
        </p:sp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5214950"/>
              <a:ext cx="6400800" cy="9988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5496" y="682457"/>
            <a:ext cx="9142038" cy="4389617"/>
            <a:chOff x="35496" y="682457"/>
            <a:chExt cx="9142038" cy="4389617"/>
          </a:xfrm>
        </p:grpSpPr>
        <p:grpSp>
          <p:nvGrpSpPr>
            <p:cNvPr id="16" name="Group 15"/>
            <p:cNvGrpSpPr/>
            <p:nvPr/>
          </p:nvGrpSpPr>
          <p:grpSpPr>
            <a:xfrm>
              <a:off x="35496" y="682457"/>
              <a:ext cx="9001000" cy="3318047"/>
              <a:chOff x="35496" y="682457"/>
              <a:chExt cx="9001000" cy="3318047"/>
            </a:xfrm>
          </p:grpSpPr>
          <p:pic>
            <p:nvPicPr>
              <p:cNvPr id="11265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2844" y="1609273"/>
                <a:ext cx="7643866" cy="239123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" name="Rectangle 12"/>
              <p:cNvSpPr>
                <a:spLocks noChangeArrowheads="1"/>
              </p:cNvSpPr>
              <p:nvPr/>
            </p:nvSpPr>
            <p:spPr bwMode="auto">
              <a:xfrm>
                <a:off x="159196" y="682457"/>
                <a:ext cx="88773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24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For the VEVs of the </a:t>
                </a:r>
                <a:r>
                  <a:rPr lang="en-GB" sz="2400" b="1" dirty="0">
                    <a:solidFill>
                      <a:srgbClr val="C00000"/>
                    </a:solidFill>
                    <a:latin typeface="Sylfaen" pitchFamily="18" charset="0"/>
                    <a:cs typeface="Times New Roman" pitchFamily="18" charset="0"/>
                  </a:rPr>
                  <a:t>diagonal components </a:t>
                </a:r>
                <a:r>
                  <a:rPr lang="en-GB" sz="24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one finds </a:t>
                </a:r>
                <a:r>
                  <a:rPr lang="en-GB" sz="24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no </a:t>
                </a:r>
                <a:r>
                  <a:rPr lang="en-US" sz="2400" b="1" dirty="0">
                    <a:solidFill>
                      <a:srgbClr val="000099"/>
                    </a:solidFill>
                    <a:latin typeface="Sylfaen" pitchFamily="18" charset="0"/>
                  </a:rPr>
                  <a:t>summation over l = 1, . . . ,D − 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1)</a:t>
                </a:r>
                <a:endPara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42" name="AutoShape 18"/>
              <p:cNvSpPr>
                <a:spLocks noChangeArrowheads="1"/>
              </p:cNvSpPr>
              <p:nvPr/>
            </p:nvSpPr>
            <p:spPr bwMode="auto">
              <a:xfrm>
                <a:off x="35496" y="784876"/>
                <a:ext cx="228600" cy="2286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7504" y="3214686"/>
              <a:ext cx="3999258" cy="1646482"/>
              <a:chOff x="107504" y="3214686"/>
              <a:chExt cx="3999258" cy="1646482"/>
            </a:xfrm>
          </p:grpSpPr>
          <p:pic>
            <p:nvPicPr>
              <p:cNvPr id="10035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4221088"/>
                <a:ext cx="3999258" cy="64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V="1">
                <a:off x="323528" y="3214686"/>
                <a:ext cx="1248076" cy="11504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714876" y="3760146"/>
              <a:ext cx="4462658" cy="1311928"/>
              <a:chOff x="4714876" y="3760146"/>
              <a:chExt cx="4462658" cy="1311928"/>
            </a:xfrm>
          </p:grpSpPr>
          <p:pic>
            <p:nvPicPr>
              <p:cNvPr id="11266" name="Picture 2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53156" y="3760146"/>
                <a:ext cx="3424346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14876" y="4431994"/>
                <a:ext cx="4462658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15140" y="2285992"/>
              <a:ext cx="2285983" cy="505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4286241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75376" y="1166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General features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02088" y="928670"/>
            <a:ext cx="897050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Sylfaen" pitchFamily="18" charset="0"/>
              </a:rPr>
              <a:t> 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The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VEV of the energy-momentum tensor depends on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the coordinates             and         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in the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combination                  </a:t>
            </a:r>
          </a:p>
          <a:p>
            <a:pPr algn="just"/>
            <a:endParaRPr lang="en-US" sz="2400" b="1" dirty="0" smtClean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proper distance from the plate measured in units of </a:t>
            </a:r>
            <a:r>
              <a:rPr lang="en-US" sz="2400" b="1" dirty="0" err="1" smtClean="0">
                <a:solidFill>
                  <a:srgbClr val="000099"/>
                </a:solidFill>
                <a:latin typeface="Sylfaen" pitchFamily="18" charset="0"/>
              </a:rPr>
              <a:t>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curvature radius</a:t>
            </a:r>
          </a:p>
          <a:p>
            <a:pPr algn="just"/>
            <a:endParaRPr lang="en-US" sz="2400" b="1" dirty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 This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is a consequence of the maximal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symmetry of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the background </a:t>
            </a:r>
            <a:r>
              <a:rPr lang="en-US" sz="2400" b="1" dirty="0" err="1">
                <a:solidFill>
                  <a:srgbClr val="000099"/>
                </a:solidFill>
                <a:latin typeface="Sylfaen" pitchFamily="18" charset="0"/>
              </a:rPr>
              <a:t>spacetime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 and of the Bunch-Davies vacuum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state</a:t>
            </a:r>
          </a:p>
          <a:p>
            <a:pPr algn="just"/>
            <a:endParaRPr lang="en-US" sz="2400" dirty="0" smtClean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endParaRPr lang="en-US" sz="2400" dirty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99"/>
                </a:solidFill>
                <a:latin typeface="Sylfaen" pitchFamily="18" charset="0"/>
              </a:rPr>
              <a:t>  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For 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D = </a:t>
            </a:r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</a:rPr>
              <a:t>3 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we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can see that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                    .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This result 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is a 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</a:rPr>
              <a:t>direct consequence of the conformal invariance of the electromagnetic field in </a:t>
            </a:r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D = </a:t>
            </a:r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</a:rPr>
              <a:t>3</a:t>
            </a: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02088" y="1060110"/>
            <a:ext cx="2286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87" y="1331002"/>
            <a:ext cx="6191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90" y="1394022"/>
            <a:ext cx="4735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00" y="1355923"/>
            <a:ext cx="106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70" y="4303926"/>
            <a:ext cx="2095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9556" y="3232356"/>
            <a:ext cx="2286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26708" y="4661116"/>
            <a:ext cx="2286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71736" y="6500834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2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75376" y="1166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Asymptotics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603679" y="660838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679" y="3305736"/>
            <a:ext cx="8068763" cy="2201662"/>
            <a:chOff x="89679" y="3305736"/>
            <a:chExt cx="8068763" cy="2201662"/>
          </a:xfrm>
        </p:grpSpPr>
        <p:pic>
          <p:nvPicPr>
            <p:cNvPr id="1034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9" y="3662926"/>
              <a:ext cx="8068763" cy="1844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7-Point Star 30"/>
            <p:cNvSpPr/>
            <p:nvPr/>
          </p:nvSpPr>
          <p:spPr>
            <a:xfrm>
              <a:off x="89679" y="3448612"/>
              <a:ext cx="144462" cy="14446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1117" y="3305736"/>
              <a:ext cx="25282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At large distances 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137" y="5572140"/>
            <a:ext cx="8997457" cy="1032046"/>
            <a:chOff x="75137" y="5572140"/>
            <a:chExt cx="8997457" cy="1032046"/>
          </a:xfrm>
        </p:grpSpPr>
        <p:sp>
          <p:nvSpPr>
            <p:cNvPr id="62" name="Rectangle 53"/>
            <p:cNvSpPr>
              <a:spLocks noChangeArrowheads="1"/>
            </p:cNvSpPr>
            <p:nvPr/>
          </p:nvSpPr>
          <p:spPr bwMode="auto">
            <a:xfrm>
              <a:off x="75137" y="5681979"/>
              <a:ext cx="45683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for </a:t>
              </a:r>
              <a:r>
                <a:rPr lang="en-GB" sz="24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D = 4 </a:t>
              </a:r>
              <a:r>
                <a:rPr lang="en-GB" sz="24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one has  </a:t>
              </a:r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stresses </a:t>
              </a:r>
              <a:r>
                <a:rPr lang="en-GB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are</a:t>
              </a:r>
              <a:endPara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pic>
          <p:nvPicPr>
            <p:cNvPr id="103432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5572140"/>
              <a:ext cx="3357586" cy="928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Curved Up Arrow 62"/>
            <p:cNvSpPr/>
            <p:nvPr/>
          </p:nvSpPr>
          <p:spPr>
            <a:xfrm rot="827735">
              <a:off x="4840984" y="6232711"/>
              <a:ext cx="1216025" cy="371475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2" y="642918"/>
            <a:ext cx="9144000" cy="2428892"/>
            <a:chOff x="-32" y="642918"/>
            <a:chExt cx="9144000" cy="2428892"/>
          </a:xfrm>
        </p:grpSpPr>
        <p:grpSp>
          <p:nvGrpSpPr>
            <p:cNvPr id="16" name="Group 15"/>
            <p:cNvGrpSpPr/>
            <p:nvPr/>
          </p:nvGrpSpPr>
          <p:grpSpPr>
            <a:xfrm>
              <a:off x="88661" y="642918"/>
              <a:ext cx="8961120" cy="2005268"/>
              <a:chOff x="88661" y="642918"/>
              <a:chExt cx="8961120" cy="2005268"/>
            </a:xfrm>
          </p:grpSpPr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184751" y="642918"/>
                <a:ext cx="8690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  <a:latin typeface="Sylfaen" pitchFamily="18" charset="0"/>
                    <a:cs typeface="Times New Roman" pitchFamily="18" charset="0"/>
                  </a:rPr>
                  <a:t>At small </a:t>
                </a:r>
                <a:r>
                  <a:rPr lang="en-GB" sz="2400" b="1" dirty="0" smtClean="0">
                    <a:solidFill>
                      <a:srgbClr val="FF0000"/>
                    </a:solidFill>
                    <a:latin typeface="Sylfaen" pitchFamily="18" charset="0"/>
                    <a:cs typeface="Times New Roman" pitchFamily="18" charset="0"/>
                  </a:rPr>
                  <a:t>distances</a:t>
                </a:r>
                <a:r>
                  <a:rPr lang="en-GB" sz="2400" b="1" dirty="0" smtClean="0">
                    <a:latin typeface="Sylfaen" pitchFamily="18" charset="0"/>
                  </a:rPr>
                  <a:t>  </a:t>
                </a:r>
                <a:r>
                  <a:rPr lang="en-GB" sz="24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(</a:t>
                </a:r>
                <a:r>
                  <a:rPr lang="en-GB" sz="2400" b="1" dirty="0">
                    <a:solidFill>
                      <a:srgbClr val="000099"/>
                    </a:solidFill>
                    <a:latin typeface="Sylfaen" pitchFamily="18" charset="0"/>
                  </a:rPr>
                  <a:t>compared with the de Sitter curvature scale)</a:t>
                </a:r>
              </a:p>
            </p:txBody>
          </p:sp>
          <p:pic>
            <p:nvPicPr>
              <p:cNvPr id="1034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1071546"/>
                <a:ext cx="2114550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" y="1785926"/>
                <a:ext cx="8961120" cy="862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7-Point Star 29"/>
              <p:cNvSpPr/>
              <p:nvPr/>
            </p:nvSpPr>
            <p:spPr>
              <a:xfrm>
                <a:off x="107058" y="798418"/>
                <a:ext cx="144462" cy="144463"/>
              </a:xfrm>
              <a:prstGeom prst="star7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2749660"/>
              <a:ext cx="9144000" cy="32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42474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7384" y="1166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</a:rPr>
              <a:t>Numerical results</a:t>
            </a:r>
            <a:endParaRPr lang="en-US" sz="28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357422" y="6562661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99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73174" y="3661587"/>
            <a:ext cx="3429001" cy="3026616"/>
            <a:chOff x="5679504" y="3714752"/>
            <a:chExt cx="3429001" cy="3026616"/>
          </a:xfrm>
        </p:grpSpPr>
        <p:sp>
          <p:nvSpPr>
            <p:cNvPr id="16396" name="Rectangle 14"/>
            <p:cNvSpPr>
              <a:spLocks noChangeArrowheads="1"/>
            </p:cNvSpPr>
            <p:nvPr/>
          </p:nvSpPr>
          <p:spPr bwMode="auto">
            <a:xfrm>
              <a:off x="5679504" y="3714752"/>
              <a:ext cx="3429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Energy flux is directed from the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plate</a:t>
              </a:r>
              <a:endParaRPr lang="en-GB" b="1" dirty="0">
                <a:solidFill>
                  <a:srgbClr val="000099"/>
                </a:solidFill>
              </a:endParaRPr>
            </a:p>
          </p:txBody>
        </p:sp>
        <p:pic>
          <p:nvPicPr>
            <p:cNvPr id="1013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4531474"/>
              <a:ext cx="2536241" cy="2209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0750" y="642918"/>
            <a:ext cx="9055224" cy="5367540"/>
            <a:chOff x="53280" y="642918"/>
            <a:chExt cx="9055224" cy="5367540"/>
          </a:xfrm>
        </p:grpSpPr>
        <p:sp>
          <p:nvSpPr>
            <p:cNvPr id="16397" name="Rectangle 18"/>
            <p:cNvSpPr>
              <a:spLocks noChangeArrowheads="1"/>
            </p:cNvSpPr>
            <p:nvPr/>
          </p:nvSpPr>
          <p:spPr bwMode="auto">
            <a:xfrm>
              <a:off x="5611366" y="1787912"/>
              <a:ext cx="3497138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</a:t>
              </a:r>
              <a:r>
                <a:rPr lang="en-GB" sz="2200" b="1" dirty="0" err="1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iagonal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components are negative, whereas the off-diagonal component corresponding to the energy flux is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positive</a:t>
              </a:r>
              <a:endParaRPr lang="en-GB" sz="2200" b="1" dirty="0">
                <a:solidFill>
                  <a:srgbClr val="000099"/>
                </a:solidFill>
                <a:latin typeface="Sylfae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80" y="642918"/>
              <a:ext cx="8839200" cy="1415772"/>
              <a:chOff x="53280" y="642918"/>
              <a:chExt cx="8839200" cy="1415772"/>
            </a:xfrm>
          </p:grpSpPr>
          <p:sp>
            <p:nvSpPr>
              <p:cNvPr id="16388" name="Rectangle 15"/>
              <p:cNvSpPr>
                <a:spLocks noChangeArrowheads="1"/>
              </p:cNvSpPr>
              <p:nvPr/>
            </p:nvSpPr>
            <p:spPr bwMode="auto">
              <a:xfrm>
                <a:off x="53280" y="642918"/>
                <a:ext cx="8839200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22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Plate-induced parts in the components of the vacuum energy-momentum tensor as functions </a:t>
                </a:r>
                <a:r>
                  <a:rPr lang="en-GB" sz="22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of                    (</a:t>
                </a:r>
                <a:r>
                  <a:rPr lang="en-US" sz="20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proper </a:t>
                </a:r>
                <a:r>
                  <a:rPr lang="en-US" sz="20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distance from the plate measured in units of </a:t>
                </a:r>
                <a:r>
                  <a:rPr lang="en-US" sz="2000" b="1" dirty="0" err="1" smtClean="0">
                    <a:solidFill>
                      <a:srgbClr val="000099"/>
                    </a:solidFill>
                    <a:latin typeface="Sylfaen" pitchFamily="18" charset="0"/>
                  </a:rPr>
                  <a:t>dS</a:t>
                </a:r>
                <a:r>
                  <a:rPr lang="en-US" sz="20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 curvature </a:t>
                </a:r>
                <a:r>
                  <a:rPr lang="en-US" sz="2000" b="1" dirty="0" smtClean="0">
                    <a:solidFill>
                      <a:srgbClr val="000099"/>
                    </a:solidFill>
                    <a:latin typeface="Sylfaen" pitchFamily="18" charset="0"/>
                  </a:rPr>
                  <a:t>radius)</a:t>
                </a:r>
                <a:endParaRPr lang="en-US" sz="2000" b="1" dirty="0" smtClean="0">
                  <a:solidFill>
                    <a:srgbClr val="000099"/>
                  </a:solidFill>
                  <a:latin typeface="Sylfaen" pitchFamily="18" charset="0"/>
                </a:endParaRPr>
              </a:p>
              <a:p>
                <a:endPara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138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018" y="1000108"/>
                <a:ext cx="939694" cy="555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1406" y="1643050"/>
              <a:ext cx="5632969" cy="4367408"/>
              <a:chOff x="31866" y="2215497"/>
              <a:chExt cx="5632969" cy="4367408"/>
            </a:xfrm>
          </p:grpSpPr>
          <p:pic>
            <p:nvPicPr>
              <p:cNvPr id="10137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6" y="2215497"/>
                <a:ext cx="5632969" cy="4367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138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784" y="3138487"/>
                <a:ext cx="1671272" cy="728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9594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5393" y="623229"/>
            <a:ext cx="8961103" cy="1200329"/>
            <a:chOff x="75393" y="644495"/>
            <a:chExt cx="8961103" cy="1200329"/>
          </a:xfrm>
        </p:grpSpPr>
        <p:sp>
          <p:nvSpPr>
            <p:cNvPr id="9220" name="Rectangle 1"/>
            <p:cNvSpPr>
              <a:spLocks noChangeArrowheads="1"/>
            </p:cNvSpPr>
            <p:nvPr/>
          </p:nvSpPr>
          <p:spPr bwMode="auto">
            <a:xfrm>
              <a:off x="273496" y="644495"/>
              <a:ext cx="876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We consider the changes in the properties of the </a:t>
              </a:r>
              <a:r>
                <a:rPr lang="en-US" sz="24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electromagnetic vacuum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induced by the presence of </a:t>
              </a:r>
              <a:r>
                <a:rPr lang="en-US" sz="24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a perfectly conducting plate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in the background of </a:t>
              </a:r>
              <a:r>
                <a:rPr lang="en-US" sz="24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(D + 1) -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dimensional </a:t>
              </a:r>
              <a:r>
                <a:rPr lang="en-US" sz="2400" b="1" dirty="0" smtClean="0">
                  <a:solidFill>
                    <a:srgbClr val="0033CC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AdS</a:t>
              </a:r>
              <a:r>
                <a:rPr lang="en-US" sz="2400" b="1" dirty="0" smtClean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spacetime</a:t>
              </a:r>
              <a:r>
                <a:rPr lang="en-US" sz="2400" dirty="0" smtClean="0">
                  <a:solidFill>
                    <a:srgbClr val="0033CC"/>
                  </a:solidFill>
                  <a:latin typeface="Sylfae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0033CC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9221" name="AutoShape 9"/>
            <p:cNvSpPr>
              <a:spLocks noChangeArrowheads="1"/>
            </p:cNvSpPr>
            <p:nvPr/>
          </p:nvSpPr>
          <p:spPr bwMode="auto">
            <a:xfrm>
              <a:off x="75393" y="720695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2000232" y="6143644"/>
            <a:ext cx="5857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99"/>
                </a:solidFill>
                <a:latin typeface="Sylfaen" pitchFamily="18" charset="0"/>
              </a:rPr>
              <a:t>Here and </a:t>
            </a:r>
            <a:r>
              <a:rPr lang="en-GB" sz="2000" dirty="0" smtClean="0">
                <a:solidFill>
                  <a:srgbClr val="000099"/>
                </a:solidFill>
                <a:latin typeface="Sylfaen" pitchFamily="18" charset="0"/>
              </a:rPr>
              <a:t>below  </a:t>
            </a:r>
            <a:r>
              <a:rPr lang="en-GB" sz="2000" i="1" dirty="0" err="1">
                <a:solidFill>
                  <a:srgbClr val="000099"/>
                </a:solidFill>
                <a:latin typeface="Sylfaen" pitchFamily="18" charset="0"/>
              </a:rPr>
              <a:t>i,k</a:t>
            </a:r>
            <a:r>
              <a:rPr lang="en-GB" sz="2000" i="1" dirty="0">
                <a:solidFill>
                  <a:srgbClr val="000099"/>
                </a:solidFill>
                <a:latin typeface="Sylfaen" pitchFamily="18" charset="0"/>
              </a:rPr>
              <a:t>=0,1,...,D, </a:t>
            </a:r>
            <a:r>
              <a:rPr lang="en-GB" sz="2000" i="1" dirty="0" smtClean="0">
                <a:solidFill>
                  <a:srgbClr val="000099"/>
                </a:solidFill>
                <a:latin typeface="Sylfaen" pitchFamily="18" charset="0"/>
              </a:rPr>
              <a:t> </a:t>
            </a:r>
            <a:r>
              <a:rPr lang="en-GB" sz="2000" dirty="0" smtClean="0">
                <a:solidFill>
                  <a:srgbClr val="000099"/>
                </a:solidFill>
                <a:latin typeface="Sylfaen" pitchFamily="18" charset="0"/>
              </a:rPr>
              <a:t>and   </a:t>
            </a:r>
            <a:r>
              <a:rPr lang="en-GB" sz="2000" i="1" dirty="0" err="1" smtClean="0">
                <a:solidFill>
                  <a:srgbClr val="000099"/>
                </a:solidFill>
                <a:latin typeface="Sylfaen" pitchFamily="18" charset="0"/>
              </a:rPr>
              <a:t>μ,ν</a:t>
            </a:r>
            <a:r>
              <a:rPr lang="en-GB" sz="2000" i="1" dirty="0" smtClean="0">
                <a:solidFill>
                  <a:srgbClr val="000099"/>
                </a:solidFill>
                <a:latin typeface="Sylfaen" pitchFamily="18" charset="0"/>
              </a:rPr>
              <a:t>=0,1</a:t>
            </a:r>
            <a:r>
              <a:rPr lang="en-GB" sz="2000" i="1" dirty="0">
                <a:solidFill>
                  <a:srgbClr val="000099"/>
                </a:solidFill>
                <a:latin typeface="Sylfaen" pitchFamily="18" charset="0"/>
              </a:rPr>
              <a:t>,...,D-1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3032" y="1030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Background geometry: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endParaRPr lang="ru-RU" sz="2800" dirty="0">
              <a:solidFill>
                <a:schemeClr val="bg1"/>
              </a:solidFill>
              <a:latin typeface="Sylfae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092" y="1886635"/>
            <a:ext cx="6534132" cy="2656225"/>
            <a:chOff x="54092" y="1886635"/>
            <a:chExt cx="6534132" cy="2656225"/>
          </a:xfrm>
        </p:grpSpPr>
        <p:sp>
          <p:nvSpPr>
            <p:cNvPr id="9222" name="AutoShape 9"/>
            <p:cNvSpPr>
              <a:spLocks noChangeArrowheads="1"/>
            </p:cNvSpPr>
            <p:nvPr/>
          </p:nvSpPr>
          <p:spPr bwMode="auto">
            <a:xfrm>
              <a:off x="96659" y="200024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30564" y="1886635"/>
              <a:ext cx="6257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AdS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is described by the line element:</a:t>
              </a:r>
            </a:p>
          </p:txBody>
        </p:sp>
        <p:pic>
          <p:nvPicPr>
            <p:cNvPr id="3332" name="Picture 26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2" y="2348300"/>
              <a:ext cx="4663440" cy="21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24650" y="3384027"/>
            <a:ext cx="9055862" cy="2799156"/>
            <a:chOff x="124650" y="3384027"/>
            <a:chExt cx="9055862" cy="2799156"/>
          </a:xfrm>
        </p:grpSpPr>
        <p:sp>
          <p:nvSpPr>
            <p:cNvPr id="9226" name="Rectangle 19"/>
            <p:cNvSpPr>
              <a:spLocks noChangeArrowheads="1"/>
            </p:cNvSpPr>
            <p:nvPr/>
          </p:nvSpPr>
          <p:spPr bwMode="auto">
            <a:xfrm>
              <a:off x="325323" y="5397365"/>
              <a:ext cx="771524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by making a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coordinate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transformation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metric tensor takes </a:t>
              </a:r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 </a:t>
              </a:r>
              <a:r>
                <a:rPr lang="en-US" sz="2200" b="1" dirty="0" err="1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conformally</a:t>
              </a:r>
              <a:r>
                <a:rPr lang="en-US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flat  </a:t>
              </a:r>
              <a:r>
                <a:rPr 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form</a:t>
              </a:r>
              <a:endParaRPr lang="en-GB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4650" y="3384027"/>
              <a:ext cx="9055862" cy="2268537"/>
              <a:chOff x="124650" y="3384027"/>
              <a:chExt cx="9055862" cy="2268537"/>
            </a:xfrm>
          </p:grpSpPr>
          <p:graphicFrame>
            <p:nvGraphicFramePr>
              <p:cNvPr id="922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738497350"/>
                  </p:ext>
                </p:extLst>
              </p:nvPr>
            </p:nvGraphicFramePr>
            <p:xfrm>
              <a:off x="234799" y="4864993"/>
              <a:ext cx="3326910" cy="436215"/>
            </p:xfrm>
            <a:graphic>
              <a:graphicData uri="http://schemas.openxmlformats.org/presentationml/2006/ole">
                <p:oleObj spid="_x0000_s3382" name="Equation" r:id="rId5" imgW="2425700" imgH="317500" progId="Equation.DSMT4">
                  <p:embed/>
                </p:oleObj>
              </a:graphicData>
            </a:graphic>
          </p:graphicFrame>
          <p:sp>
            <p:nvSpPr>
              <p:cNvPr id="9224" name="Rectangle 22"/>
              <p:cNvSpPr>
                <a:spLocks noChangeArrowheads="1"/>
              </p:cNvSpPr>
              <p:nvPr/>
            </p:nvSpPr>
            <p:spPr bwMode="auto">
              <a:xfrm>
                <a:off x="4273399" y="4842457"/>
                <a:ext cx="490711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GB" sz="2200" b="1" dirty="0">
                    <a:solidFill>
                      <a:srgbClr val="000099"/>
                    </a:solidFill>
                    <a:latin typeface="Sylfaen" pitchFamily="18" charset="0"/>
                  </a:rPr>
                  <a:t>the metric for the </a:t>
                </a:r>
                <a:r>
                  <a:rPr lang="en-GB" sz="2200" b="1" dirty="0" err="1">
                    <a:solidFill>
                      <a:srgbClr val="000099"/>
                    </a:solidFill>
                    <a:latin typeface="Sylfaen" pitchFamily="18" charset="0"/>
                  </a:rPr>
                  <a:t>Minkowski</a:t>
                </a:r>
                <a:r>
                  <a:rPr lang="en-GB" sz="2200" b="1" dirty="0">
                    <a:solidFill>
                      <a:srgbClr val="000099"/>
                    </a:solidFill>
                    <a:latin typeface="Sylfaen" pitchFamily="18" charset="0"/>
                  </a:rPr>
                  <a:t> </a:t>
                </a:r>
                <a:r>
                  <a:rPr lang="en-GB" sz="2200" b="1" dirty="0" err="1">
                    <a:solidFill>
                      <a:srgbClr val="000099"/>
                    </a:solidFill>
                    <a:latin typeface="Sylfaen" pitchFamily="18" charset="0"/>
                  </a:rPr>
                  <a:t>spacetime</a:t>
                </a:r>
                <a:endParaRPr lang="en-GB" sz="2200" b="1" dirty="0">
                  <a:solidFill>
                    <a:srgbClr val="000099"/>
                  </a:solidFill>
                  <a:latin typeface="Sylfaen" pitchFamily="18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3541879" y="4990405"/>
                <a:ext cx="731520" cy="179388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230" name="AutoShape 13"/>
              <p:cNvSpPr>
                <a:spLocks noChangeArrowheads="1"/>
              </p:cNvSpPr>
              <p:nvPr/>
            </p:nvSpPr>
            <p:spPr bwMode="auto">
              <a:xfrm rot="11342165" flipH="1">
                <a:off x="124650" y="3384027"/>
                <a:ext cx="373063" cy="2268537"/>
              </a:xfrm>
              <a:prstGeom prst="curvedRightArrow">
                <a:avLst>
                  <a:gd name="adj1" fmla="val 40117"/>
                  <a:gd name="adj2" fmla="val 80205"/>
                  <a:gd name="adj3" fmla="val 3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3334" name="Picture 2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57" y="2339068"/>
            <a:ext cx="438912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0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8820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 interesting topic in the investigation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of the Casimir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effect is its dependence on the geometry of the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background spacetime</a:t>
            </a:r>
            <a:endParaRPr lang="en-US" altLang="en-US" sz="24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algn="just"/>
            <a:endParaRPr lang="en-US" altLang="en-US" sz="24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R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elevant information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is encoded in the vacuum fluctuations spectrum and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analytic solutions can be found for highly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symmetric geometries</a:t>
            </a:r>
            <a:r>
              <a:rPr lang="en-US" alt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only</a:t>
            </a: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Because of the high symmetry, numerous problems are exactly solvable on </a:t>
            </a:r>
            <a:r>
              <a:rPr lang="ru-RU" sz="2400" b="1" dirty="0" err="1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ru-RU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and</a:t>
            </a:r>
            <a:r>
              <a:rPr lang="ru-RU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bulks and this may shed light on the influence of a classical gravitational field on the quantum matter in more general geometries</a:t>
            </a: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Questions of principal nature related to the quantization of fields propagating on curved backgrounds</a:t>
            </a:r>
          </a:p>
          <a:p>
            <a:pPr algn="just"/>
            <a:endParaRPr lang="en-US" altLang="en-US" sz="2400" b="1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algn="just"/>
            <a:r>
              <a:rPr lang="en-US" alt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By taking into account that the models in spatial dimensions other than </a:t>
            </a:r>
            <a:r>
              <a:rPr lang="en-US" altLang="en-US" sz="24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3</a:t>
            </a:r>
            <a:r>
              <a:rPr lang="en-US" alt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play an important role in high-energy physics, in particular, in string theories and in supergravity, and in condensed matter physics we assume a general value of the spatial dimension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D</a:t>
            </a:r>
            <a:endParaRPr lang="en-US" altLang="en-US" sz="2400" b="1" dirty="0">
              <a:solidFill>
                <a:srgbClr val="0000CC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6680" y="762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Boundary geometry: </a:t>
            </a:r>
            <a:r>
              <a:rPr lang="en-US" alt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endParaRPr lang="ru-RU" alt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43" y="714356"/>
            <a:ext cx="8794234" cy="4572032"/>
            <a:chOff x="15875" y="651383"/>
            <a:chExt cx="8794234" cy="4572032"/>
          </a:xfrm>
        </p:grpSpPr>
        <p:pic>
          <p:nvPicPr>
            <p:cNvPr id="104580" name="Picture 11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109" y="1443676"/>
              <a:ext cx="4572000" cy="3779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5875" y="651383"/>
              <a:ext cx="6268877" cy="625750"/>
              <a:chOff x="15875" y="651383"/>
              <a:chExt cx="6268877" cy="625750"/>
            </a:xfrm>
          </p:grpSpPr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161925" y="746770"/>
                <a:ext cx="4499154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en-US" altLang="en-US" sz="22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Perfectly conducting plate placed  </a:t>
                </a:r>
                <a:r>
                  <a:rPr lang="en-US" altLang="en-US" sz="22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at                           </a:t>
                </a:r>
                <a:endParaRPr lang="en-US" alt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AutoShape 9"/>
              <p:cNvSpPr>
                <a:spLocks noChangeArrowheads="1"/>
              </p:cNvSpPr>
              <p:nvPr/>
            </p:nvSpPr>
            <p:spPr bwMode="auto">
              <a:xfrm>
                <a:off x="15875" y="849958"/>
                <a:ext cx="228600" cy="2286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pic>
            <p:nvPicPr>
              <p:cNvPr id="104579" name="Picture 11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9950" y="651383"/>
                <a:ext cx="1674802" cy="62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35496" y="5232770"/>
            <a:ext cx="8933600" cy="1384681"/>
            <a:chOff x="35496" y="5232770"/>
            <a:chExt cx="8933600" cy="1384681"/>
          </a:xfrm>
        </p:grpSpPr>
        <p:sp>
          <p:nvSpPr>
            <p:cNvPr id="23" name="Rectangle 22"/>
            <p:cNvSpPr/>
            <p:nvPr/>
          </p:nvSpPr>
          <p:spPr>
            <a:xfrm>
              <a:off x="35496" y="5786454"/>
              <a:ext cx="8933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</a:rPr>
                <a:t>We suppose, that </a:t>
              </a:r>
              <a:r>
                <a:rPr lang="en-US" sz="2400" b="1" i="1" dirty="0">
                  <a:solidFill>
                    <a:srgbClr val="C00000"/>
                  </a:solidFill>
                  <a:latin typeface="Sylfaen" pitchFamily="18" charset="0"/>
                </a:rPr>
                <a:t>A</a:t>
              </a:r>
              <a:r>
                <a:rPr lang="en-US" sz="2400" b="1" i="1" baseline="-25000" dirty="0">
                  <a:solidFill>
                    <a:srgbClr val="C00000"/>
                  </a:solidFill>
                  <a:latin typeface="Sylfaen" pitchFamily="18" charset="0"/>
                </a:rPr>
                <a:t>D</a:t>
              </a:r>
              <a:r>
                <a:rPr lang="en-US" sz="2400" b="1" i="1" dirty="0" smtClean="0">
                  <a:solidFill>
                    <a:srgbClr val="000099"/>
                  </a:solidFill>
                  <a:latin typeface="Sylfaen" pitchFamily="18" charset="0"/>
                </a:rPr>
                <a:t>  </a:t>
              </a:r>
              <a:r>
                <a:rPr lang="en-US" sz="2400" b="1" dirty="0" smtClean="0">
                  <a:solidFill>
                    <a:srgbClr val="000099"/>
                  </a:solidFill>
                  <a:latin typeface="Sylfaen" pitchFamily="18" charset="0"/>
                </a:rPr>
                <a:t>is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</a:rPr>
                <a:t>the component of the vector potential in direction </a:t>
              </a:r>
              <a:r>
                <a:rPr lang="en-US" sz="2400" b="1" dirty="0">
                  <a:solidFill>
                    <a:srgbClr val="C00000"/>
                  </a:solidFill>
                  <a:latin typeface="Sylfaen" pitchFamily="18" charset="0"/>
                </a:rPr>
                <a:t>y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</a:rPr>
                <a:t>, </a:t>
              </a:r>
              <a:r>
                <a:rPr lang="en-US" sz="2400" b="1" dirty="0">
                  <a:solidFill>
                    <a:srgbClr val="C00000"/>
                  </a:solidFill>
                  <a:latin typeface="Sylfaen" pitchFamily="18" charset="0"/>
                </a:rPr>
                <a:t>D-</a:t>
              </a:r>
              <a:r>
                <a:rPr lang="en-US" sz="2400" b="1" dirty="0" err="1">
                  <a:solidFill>
                    <a:srgbClr val="C00000"/>
                  </a:solidFill>
                  <a:latin typeface="Sylfaen" pitchFamily="18" charset="0"/>
                </a:rPr>
                <a:t>th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</a:rPr>
                <a:t> spatial coordinate</a:t>
              </a:r>
              <a:r>
                <a:rPr lang="en-US" sz="2400" dirty="0">
                  <a:solidFill>
                    <a:srgbClr val="000099"/>
                  </a:solidFill>
                  <a:latin typeface="Sylfaen" pitchFamily="18" charset="0"/>
                </a:rPr>
                <a:t>.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0034" y="5232770"/>
              <a:ext cx="5808374" cy="625122"/>
              <a:chOff x="1192518" y="789043"/>
              <a:chExt cx="5623568" cy="511152"/>
            </a:xfrm>
          </p:grpSpPr>
          <p:pic>
            <p:nvPicPr>
              <p:cNvPr id="25" name="Picture 26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410" y="789043"/>
                <a:ext cx="3194676" cy="51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2518" y="814700"/>
                <a:ext cx="2357454" cy="37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99"/>
                    </a:solidFill>
                    <a:latin typeface="Sylfaen" pitchFamily="18" charset="0"/>
                  </a:rPr>
                  <a:t>Gauge conditions</a:t>
                </a:r>
                <a:endParaRPr lang="ru-RU" sz="2400" dirty="0">
                  <a:solidFill>
                    <a:srgbClr val="000099"/>
                  </a:solidFill>
                  <a:latin typeface="Sylfaen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5496" y="1581321"/>
            <a:ext cx="4612736" cy="2347745"/>
            <a:chOff x="35496" y="1581321"/>
            <a:chExt cx="5035874" cy="2347745"/>
          </a:xfrm>
        </p:grpSpPr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182860" y="1595657"/>
              <a:ext cx="25770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altLang="en-US" sz="22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Boundary </a:t>
              </a:r>
              <a:r>
                <a:rPr lang="en-US" altLang="en-US" sz="2200" b="1" dirty="0" smtClean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condition</a:t>
              </a:r>
              <a:endParaRPr lang="en-US" altLang="en-US" sz="22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444" y="1581321"/>
              <a:ext cx="2734926" cy="829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35496" y="1692552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8900" y="2594515"/>
              <a:ext cx="13724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99"/>
                  </a:solidFill>
                  <a:latin typeface="Sylfaen" pitchFamily="18" charset="0"/>
                </a:rPr>
                <a:t>the tensor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03873" y="2196835"/>
              <a:ext cx="1739367" cy="5471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554025"/>
              <a:ext cx="837641" cy="75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733271" y="2637814"/>
              <a:ext cx="99738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200" dirty="0">
                  <a:solidFill>
                    <a:srgbClr val="000099"/>
                  </a:solidFill>
                  <a:latin typeface="Sylfaen" pitchFamily="18" charset="0"/>
                </a:rPr>
                <a:t>dual to</a:t>
              </a:r>
            </a:p>
          </p:txBody>
        </p:sp>
        <p:pic>
          <p:nvPicPr>
            <p:cNvPr id="34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38" y="3172995"/>
              <a:ext cx="985441" cy="75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273902" y="3335588"/>
              <a:ext cx="314220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00099"/>
                  </a:solidFill>
                  <a:latin typeface="Sylfaen" pitchFamily="18" charset="0"/>
                </a:rPr>
                <a:t>is the normal to the plate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529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8102" y="785794"/>
            <a:ext cx="6172724" cy="491810"/>
            <a:chOff x="185226" y="833735"/>
            <a:chExt cx="6172724" cy="491810"/>
          </a:xfrm>
        </p:grpSpPr>
        <p:sp>
          <p:nvSpPr>
            <p:cNvPr id="18436" name="AutoShape 9"/>
            <p:cNvSpPr>
              <a:spLocks noChangeArrowheads="1"/>
            </p:cNvSpPr>
            <p:nvPr/>
          </p:nvSpPr>
          <p:spPr bwMode="auto">
            <a:xfrm>
              <a:off x="185226" y="93264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38" name="Rectangle 21"/>
            <p:cNvSpPr>
              <a:spLocks noChangeArrowheads="1"/>
            </p:cNvSpPr>
            <p:nvPr/>
          </p:nvSpPr>
          <p:spPr bwMode="auto">
            <a:xfrm>
              <a:off x="381000" y="833735"/>
              <a:ext cx="37882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First we consider the region</a:t>
              </a:r>
            </a:p>
          </p:txBody>
        </p:sp>
        <p:pic>
          <p:nvPicPr>
            <p:cNvPr id="1843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350" y="857232"/>
              <a:ext cx="213360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44437" y="1519238"/>
            <a:ext cx="8856719" cy="1338258"/>
            <a:chOff x="144437" y="1519238"/>
            <a:chExt cx="8856719" cy="1338258"/>
          </a:xfrm>
        </p:grpSpPr>
        <p:pic>
          <p:nvPicPr>
            <p:cNvPr id="18440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37" y="1519238"/>
              <a:ext cx="8856719" cy="766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82" y="2362200"/>
              <a:ext cx="2096369" cy="49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42844" y="4500570"/>
            <a:ext cx="8305800" cy="2061865"/>
            <a:chOff x="304800" y="3867465"/>
            <a:chExt cx="8305800" cy="2061865"/>
          </a:xfrm>
        </p:grpSpPr>
        <p:sp>
          <p:nvSpPr>
            <p:cNvPr id="18437" name="AutoShape 9"/>
            <p:cNvSpPr>
              <a:spLocks noChangeArrowheads="1"/>
            </p:cNvSpPr>
            <p:nvPr/>
          </p:nvSpPr>
          <p:spPr bwMode="auto">
            <a:xfrm>
              <a:off x="304800" y="394813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42" name="Rectangle 27"/>
            <p:cNvSpPr>
              <a:spLocks noChangeArrowheads="1"/>
            </p:cNvSpPr>
            <p:nvPr/>
          </p:nvSpPr>
          <p:spPr bwMode="auto">
            <a:xfrm>
              <a:off x="609600" y="3867465"/>
              <a:ext cx="5875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0099"/>
                  </a:solidFill>
                  <a:latin typeface="Sylfaen" pitchFamily="18" charset="0"/>
                </a:rPr>
                <a:t>From the boundary condition it follows that</a:t>
              </a:r>
            </a:p>
          </p:txBody>
        </p:sp>
        <p:pic>
          <p:nvPicPr>
            <p:cNvPr id="18443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05330"/>
              <a:ext cx="2590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252930"/>
              <a:ext cx="3276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16" y="5319730"/>
              <a:ext cx="7995684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1406" y="71414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Electromagnetic modes</a:t>
            </a:r>
            <a:endParaRPr lang="en-US" altLang="en-US" sz="2800" dirty="0">
              <a:solidFill>
                <a:schemeClr val="bg1"/>
              </a:solidFill>
              <a:latin typeface="Sylfae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282" y="2857496"/>
            <a:ext cx="8286808" cy="1633908"/>
            <a:chOff x="357158" y="4366860"/>
            <a:chExt cx="8343928" cy="1848222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366860"/>
              <a:ext cx="8343928" cy="51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313" y="5324336"/>
              <a:ext cx="18684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410" y="5014932"/>
              <a:ext cx="425767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5663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668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Two-point functions</a:t>
            </a:r>
            <a:endParaRPr lang="ru-RU" alt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459" y="817693"/>
            <a:ext cx="8772259" cy="2191714"/>
            <a:chOff x="157459" y="817693"/>
            <a:chExt cx="8772259" cy="2191714"/>
          </a:xfrm>
        </p:grpSpPr>
        <p:pic>
          <p:nvPicPr>
            <p:cNvPr id="19461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413" y="1341606"/>
              <a:ext cx="7156450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57" y="2460767"/>
              <a:ext cx="8363961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Box 17"/>
            <p:cNvSpPr txBox="1">
              <a:spLocks noChangeArrowheads="1"/>
            </p:cNvSpPr>
            <p:nvPr/>
          </p:nvSpPr>
          <p:spPr bwMode="auto">
            <a:xfrm>
              <a:off x="419781" y="817693"/>
              <a:ext cx="82828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Complete set of normalized mode functions for the vector potential</a:t>
              </a:r>
              <a:endParaRPr lang="ru-RU" alt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469813" y="1266993"/>
              <a:ext cx="1676400" cy="4889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157459" y="889131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96" y="3500438"/>
            <a:ext cx="9108504" cy="3000821"/>
            <a:chOff x="35496" y="3500438"/>
            <a:chExt cx="9108504" cy="3000821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5496" y="3500438"/>
              <a:ext cx="9108504" cy="30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dirty="0" smtClean="0">
                  <a:solidFill>
                    <a:srgbClr val="0000CC"/>
                  </a:solidFill>
                  <a:latin typeface="Sylfaen" pitchFamily="18" charset="0"/>
                  <a:cs typeface="Times New Roman" pitchFamily="18" charset="0"/>
                </a:rPr>
                <a:t>  </a:t>
              </a:r>
              <a:r>
                <a:rPr lang="en-US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or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points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away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from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boundar</a:t>
              </a:r>
              <a:r>
                <a:rPr lang="en-GB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divergences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are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same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as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for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GB" sz="21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A</a:t>
              </a:r>
              <a:r>
                <a:rPr lang="ru-RU" sz="21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dS 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 without boundar</a:t>
              </a:r>
              <a:r>
                <a:rPr lang="en-GB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  <a:endParaRPr lang="en-US" sz="21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endParaRPr lang="en-US" sz="21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r>
                <a:rPr lang="en-US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T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renormalization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VEVs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is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reduced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to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renormalization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part corresponding to the geometry without boundar</a:t>
              </a:r>
              <a:r>
                <a:rPr lang="en-GB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y</a:t>
              </a:r>
              <a:endParaRPr lang="en-GB" sz="21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endParaRPr lang="en-GB" sz="21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r>
                <a:rPr lang="en-GB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 VEVs </a:t>
              </a:r>
              <a:r>
                <a:rPr lang="en-GB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 the characteristics of vacuum state decomposed into the boundary-free and plate-induced </a:t>
              </a:r>
              <a:r>
                <a:rPr lang="en-GB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parts. </a:t>
              </a:r>
              <a:r>
                <a:rPr lang="en-US" sz="21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W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have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explicitly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extracted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</a:t>
              </a:r>
              <a:r>
                <a:rPr lang="ru-RU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GB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boundary induced </a:t>
              </a:r>
              <a:r>
                <a:rPr lang="ru-RU" sz="21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part</a:t>
              </a:r>
              <a:r>
                <a:rPr lang="en-US" sz="21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auto">
            <a:xfrm>
              <a:off x="35496" y="3644454"/>
              <a:ext cx="109538" cy="109537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69974" y="4632587"/>
              <a:ext cx="109538" cy="82297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>
              <a:off x="142844" y="5572140"/>
              <a:ext cx="109538" cy="82297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4244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AutoShape 18"/>
          <p:cNvSpPr>
            <a:spLocks noChangeArrowheads="1"/>
          </p:cNvSpPr>
          <p:nvPr/>
        </p:nvSpPr>
        <p:spPr bwMode="auto">
          <a:xfrm>
            <a:off x="120396" y="1689617"/>
            <a:ext cx="2286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20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Plate-induced energy-momentum tensor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714356"/>
            <a:ext cx="8961120" cy="1852616"/>
            <a:chOff x="76200" y="714356"/>
            <a:chExt cx="8961120" cy="1852616"/>
          </a:xfrm>
        </p:grpSpPr>
        <p:pic>
          <p:nvPicPr>
            <p:cNvPr id="10381" name="Picture 1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664833"/>
              <a:ext cx="8961120" cy="902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" y="714356"/>
              <a:ext cx="88849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33CC"/>
                  </a:solidFill>
                  <a:latin typeface="Sylfaen" pitchFamily="18" charset="0"/>
                </a:rPr>
                <a:t>For the boundary-induced contributions in </a:t>
              </a:r>
              <a:r>
                <a:rPr lang="en-US" sz="2400" b="1" dirty="0" smtClean="0">
                  <a:solidFill>
                    <a:srgbClr val="0033CC"/>
                  </a:solidFill>
                  <a:latin typeface="Sylfaen" pitchFamily="18" charset="0"/>
                </a:rPr>
                <a:t>the </a:t>
              </a:r>
              <a:r>
                <a:rPr lang="en-US" sz="2400" b="1" dirty="0" smtClean="0">
                  <a:solidFill>
                    <a:srgbClr val="FF0000"/>
                  </a:solidFill>
                  <a:latin typeface="Sylfaen" pitchFamily="18" charset="0"/>
                </a:rPr>
                <a:t>VEVs </a:t>
              </a:r>
              <a:r>
                <a:rPr lang="en-US" sz="2400" b="1" dirty="0">
                  <a:solidFill>
                    <a:srgbClr val="FF0000"/>
                  </a:solidFill>
                  <a:latin typeface="Sylfaen" pitchFamily="18" charset="0"/>
                </a:rPr>
                <a:t>of the diagonal components</a:t>
              </a:r>
              <a:r>
                <a:rPr lang="en-US" sz="2400" b="1" dirty="0">
                  <a:solidFill>
                    <a:srgbClr val="0033CC"/>
                  </a:solidFill>
                  <a:latin typeface="Sylfaen" pitchFamily="18" charset="0"/>
                </a:rPr>
                <a:t> one gets (no summation over </a:t>
              </a:r>
              <a:r>
                <a:rPr lang="en-US" sz="2400" b="1" i="1" dirty="0">
                  <a:solidFill>
                    <a:srgbClr val="FF0000"/>
                  </a:solidFill>
                  <a:latin typeface="Sylfaen" pitchFamily="18" charset="0"/>
                </a:rPr>
                <a:t>l</a:t>
              </a:r>
              <a:r>
                <a:rPr lang="en-US" sz="2400" b="1" dirty="0">
                  <a:solidFill>
                    <a:srgbClr val="0033CC"/>
                  </a:solidFill>
                  <a:latin typeface="Sylfaen" pitchFamily="18" charset="0"/>
                </a:rPr>
                <a:t>)</a:t>
              </a:r>
            </a:p>
          </p:txBody>
        </p:sp>
      </p:grpSp>
      <p:pic>
        <p:nvPicPr>
          <p:cNvPr id="10382" name="Picture 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0" y="2852939"/>
            <a:ext cx="8138160" cy="132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85728"/>
            <a:ext cx="1571636" cy="3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4386752"/>
            <a:ext cx="9144000" cy="39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-32" y="4911408"/>
            <a:ext cx="9144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Sylfaen" pitchFamily="18" charset="0"/>
              </a:rPr>
              <a:t>We could expect this result from the conformal relation to the corresponding problem in </a:t>
            </a:r>
            <a:r>
              <a:rPr lang="en-US" sz="2200" dirty="0" err="1" smtClean="0">
                <a:solidFill>
                  <a:srgbClr val="002060"/>
                </a:solidFill>
                <a:latin typeface="Sylfaen" pitchFamily="18" charset="0"/>
              </a:rPr>
              <a:t>Minkowski</a:t>
            </a:r>
            <a:r>
              <a:rPr lang="en-US" sz="2200" dirty="0" smtClean="0">
                <a:solidFill>
                  <a:srgbClr val="002060"/>
                </a:solidFill>
                <a:latin typeface="Sylfaen" pitchFamily="18" charset="0"/>
              </a:rPr>
              <a:t> bulk. 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Sylfaen" pitchFamily="18" charset="0"/>
              </a:rPr>
              <a:t>The boundary-induced contribution in the VEV of the energy-momentum tensor for the region </a:t>
            </a:r>
            <a:r>
              <a:rPr lang="en-US" sz="2200" dirty="0" smtClean="0">
                <a:solidFill>
                  <a:srgbClr val="C00000"/>
                </a:solidFill>
                <a:latin typeface="Sylfaen" pitchFamily="18" charset="0"/>
              </a:rPr>
              <a:t>0 &lt; </a:t>
            </a:r>
            <a:r>
              <a:rPr lang="en-US" sz="2200" i="1" dirty="0" smtClean="0">
                <a:solidFill>
                  <a:srgbClr val="C00000"/>
                </a:solidFill>
                <a:latin typeface="Sylfaen" pitchFamily="18" charset="0"/>
              </a:rPr>
              <a:t>z &lt; z0  </a:t>
            </a:r>
            <a:r>
              <a:rPr lang="en-US" sz="2200" i="1" dirty="0" smtClean="0">
                <a:solidFill>
                  <a:srgbClr val="002060"/>
                </a:solidFill>
                <a:latin typeface="Sylfaen" pitchFamily="18" charset="0"/>
              </a:rPr>
              <a:t>is obtained  by the replacements </a:t>
            </a:r>
            <a:r>
              <a:rPr lang="en-US" sz="2200" i="1" dirty="0" smtClean="0">
                <a:solidFill>
                  <a:srgbClr val="C00000"/>
                </a:solidFill>
                <a:latin typeface="Sylfaen" pitchFamily="18" charset="0"/>
              </a:rPr>
              <a:t>In ⇄</a:t>
            </a:r>
            <a:r>
              <a:rPr lang="en-US" sz="2200" i="1" dirty="0" err="1" smtClean="0">
                <a:solidFill>
                  <a:srgbClr val="C00000"/>
                </a:solidFill>
                <a:latin typeface="Sylfaen" pitchFamily="18" charset="0"/>
              </a:rPr>
              <a:t>Kn</a:t>
            </a:r>
            <a:r>
              <a:rPr lang="en-US" sz="2200" i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US" sz="2200" i="1" dirty="0" smtClean="0">
                <a:solidFill>
                  <a:srgbClr val="002060"/>
                </a:solidFill>
                <a:latin typeface="Sylfaen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05565" y="69105"/>
            <a:ext cx="8640763" cy="53975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Plate-induced energy-momentum tensor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2" y="714356"/>
            <a:ext cx="9144000" cy="1311275"/>
            <a:chOff x="-32" y="714356"/>
            <a:chExt cx="9144000" cy="1311275"/>
          </a:xfrm>
        </p:grpSpPr>
        <p:grpSp>
          <p:nvGrpSpPr>
            <p:cNvPr id="18" name="Group 17"/>
            <p:cNvGrpSpPr/>
            <p:nvPr/>
          </p:nvGrpSpPr>
          <p:grpSpPr>
            <a:xfrm>
              <a:off x="-32" y="714356"/>
              <a:ext cx="9144000" cy="1311275"/>
              <a:chOff x="76200" y="703100"/>
              <a:chExt cx="9144000" cy="1311275"/>
            </a:xfrm>
          </p:grpSpPr>
          <p:pic>
            <p:nvPicPr>
              <p:cNvPr id="8192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200" y="838205"/>
                <a:ext cx="9144000" cy="974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Freeform 15"/>
              <p:cNvSpPr/>
              <p:nvPr/>
            </p:nvSpPr>
            <p:spPr>
              <a:xfrm rot="11604994">
                <a:off x="7425669" y="703100"/>
                <a:ext cx="960167" cy="1311275"/>
              </a:xfrm>
              <a:custGeom>
                <a:avLst/>
                <a:gdLst>
                  <a:gd name="connsiteX0" fmla="*/ 204952 w 1234965"/>
                  <a:gd name="connsiteY0" fmla="*/ 1048407 h 1421523"/>
                  <a:gd name="connsiteX1" fmla="*/ 78827 w 1234965"/>
                  <a:gd name="connsiteY1" fmla="*/ 260131 h 1421523"/>
                  <a:gd name="connsiteX2" fmla="*/ 677917 w 1234965"/>
                  <a:gd name="connsiteY2" fmla="*/ 86710 h 1421523"/>
                  <a:gd name="connsiteX3" fmla="*/ 1166648 w 1234965"/>
                  <a:gd name="connsiteY3" fmla="*/ 480848 h 1421523"/>
                  <a:gd name="connsiteX4" fmla="*/ 1087821 w 1234965"/>
                  <a:gd name="connsiteY4" fmla="*/ 1127234 h 1421523"/>
                  <a:gd name="connsiteX5" fmla="*/ 472965 w 1234965"/>
                  <a:gd name="connsiteY5" fmla="*/ 1379482 h 1421523"/>
                  <a:gd name="connsiteX6" fmla="*/ 157655 w 1234965"/>
                  <a:gd name="connsiteY6" fmla="*/ 874986 h 1421523"/>
                  <a:gd name="connsiteX7" fmla="*/ 141890 w 1234965"/>
                  <a:gd name="connsiteY7" fmla="*/ 874986 h 1421523"/>
                  <a:gd name="connsiteX8" fmla="*/ 47296 w 1234965"/>
                  <a:gd name="connsiteY8" fmla="*/ 370489 h 1421523"/>
                  <a:gd name="connsiteX9" fmla="*/ 47296 w 1234965"/>
                  <a:gd name="connsiteY9" fmla="*/ 370489 h 1421523"/>
                  <a:gd name="connsiteX10" fmla="*/ 268014 w 1234965"/>
                  <a:gd name="connsiteY10" fmla="*/ 55179 h 1421523"/>
                  <a:gd name="connsiteX11" fmla="*/ 268014 w 1234965"/>
                  <a:gd name="connsiteY11" fmla="*/ 55179 h 1421523"/>
                  <a:gd name="connsiteX12" fmla="*/ 551793 w 1234965"/>
                  <a:gd name="connsiteY12" fmla="*/ 7882 h 1421523"/>
                  <a:gd name="connsiteX13" fmla="*/ 551793 w 1234965"/>
                  <a:gd name="connsiteY13" fmla="*/ 7882 h 1421523"/>
                  <a:gd name="connsiteX14" fmla="*/ 551793 w 1234965"/>
                  <a:gd name="connsiteY14" fmla="*/ 7882 h 1421523"/>
                  <a:gd name="connsiteX15" fmla="*/ 835572 w 1234965"/>
                  <a:gd name="connsiteY15" fmla="*/ 70945 h 1421523"/>
                  <a:gd name="connsiteX16" fmla="*/ 1103586 w 1234965"/>
                  <a:gd name="connsiteY16" fmla="*/ 433551 h 142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4965" h="1421523">
                    <a:moveTo>
                      <a:pt x="204952" y="1048407"/>
                    </a:moveTo>
                    <a:cubicBezTo>
                      <a:pt x="102476" y="734410"/>
                      <a:pt x="0" y="420414"/>
                      <a:pt x="78827" y="260131"/>
                    </a:cubicBezTo>
                    <a:cubicBezTo>
                      <a:pt x="157654" y="99848"/>
                      <a:pt x="496614" y="49924"/>
                      <a:pt x="677917" y="86710"/>
                    </a:cubicBezTo>
                    <a:cubicBezTo>
                      <a:pt x="859220" y="123496"/>
                      <a:pt x="1098331" y="307427"/>
                      <a:pt x="1166648" y="480848"/>
                    </a:cubicBezTo>
                    <a:cubicBezTo>
                      <a:pt x="1234965" y="654269"/>
                      <a:pt x="1203435" y="977462"/>
                      <a:pt x="1087821" y="1127234"/>
                    </a:cubicBezTo>
                    <a:cubicBezTo>
                      <a:pt x="972207" y="1277006"/>
                      <a:pt x="627993" y="1421523"/>
                      <a:pt x="472965" y="1379482"/>
                    </a:cubicBezTo>
                    <a:cubicBezTo>
                      <a:pt x="317937" y="1337441"/>
                      <a:pt x="212834" y="959069"/>
                      <a:pt x="157655" y="874986"/>
                    </a:cubicBezTo>
                    <a:cubicBezTo>
                      <a:pt x="102476" y="790903"/>
                      <a:pt x="160283" y="959069"/>
                      <a:pt x="141890" y="874986"/>
                    </a:cubicBezTo>
                    <a:cubicBezTo>
                      <a:pt x="123497" y="790903"/>
                      <a:pt x="47296" y="370489"/>
                      <a:pt x="47296" y="370489"/>
                    </a:cubicBezTo>
                    <a:lnTo>
                      <a:pt x="47296" y="370489"/>
                    </a:lnTo>
                    <a:lnTo>
                      <a:pt x="268014" y="55179"/>
                    </a:lnTo>
                    <a:lnTo>
                      <a:pt x="268014" y="55179"/>
                    </a:lnTo>
                    <a:lnTo>
                      <a:pt x="551793" y="7882"/>
                    </a:lnTo>
                    <a:lnTo>
                      <a:pt x="551793" y="7882"/>
                    </a:lnTo>
                    <a:lnTo>
                      <a:pt x="551793" y="7882"/>
                    </a:lnTo>
                    <a:cubicBezTo>
                      <a:pt x="599089" y="18392"/>
                      <a:pt x="743606" y="0"/>
                      <a:pt x="835572" y="70945"/>
                    </a:cubicBezTo>
                    <a:cubicBezTo>
                      <a:pt x="927538" y="141890"/>
                      <a:pt x="1015562" y="287720"/>
                      <a:pt x="1103586" y="433551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3557" name="AutoShape 18"/>
            <p:cNvSpPr>
              <a:spLocks noChangeArrowheads="1"/>
            </p:cNvSpPr>
            <p:nvPr/>
          </p:nvSpPr>
          <p:spPr bwMode="auto">
            <a:xfrm>
              <a:off x="57120" y="1214422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62075" y="1600200"/>
            <a:ext cx="7629525" cy="1800225"/>
            <a:chOff x="1362075" y="1600200"/>
            <a:chExt cx="7629525" cy="1800225"/>
          </a:xfrm>
        </p:grpSpPr>
        <p:pic>
          <p:nvPicPr>
            <p:cNvPr id="819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62075" y="2209800"/>
              <a:ext cx="76295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Arrow Connector 16"/>
            <p:cNvCxnSpPr/>
            <p:nvPr/>
          </p:nvCxnSpPr>
          <p:spPr>
            <a:xfrm rot="10800000" flipV="1">
              <a:off x="2209800" y="1600200"/>
              <a:ext cx="5353050" cy="6858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2362200" y="1752600"/>
              <a:ext cx="5353050" cy="1143000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633" y="5120640"/>
            <a:ext cx="8674967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52400" y="3581400"/>
            <a:ext cx="7410450" cy="1371600"/>
            <a:chOff x="152400" y="3581400"/>
            <a:chExt cx="7410450" cy="1371600"/>
          </a:xfrm>
        </p:grpSpPr>
        <p:pic>
          <p:nvPicPr>
            <p:cNvPr id="8192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3581400"/>
              <a:ext cx="71818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152400" y="365760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398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40704" y="5334000"/>
            <a:ext cx="906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 VEVs depend on the distance from the plate only and not on the absolute location of the boundary. </a:t>
            </a:r>
          </a:p>
          <a:p>
            <a:pPr algn="just"/>
            <a:r>
              <a: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 latter property is a consequence of the maximal symmetry of </a:t>
            </a:r>
            <a:r>
              <a:rPr lang="en-US" sz="22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US" sz="22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7384" y="116632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Plate-induced energy-momentum tensor: </a:t>
            </a:r>
            <a:r>
              <a:rPr lang="en-GB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376" y="764704"/>
            <a:ext cx="9033128" cy="1330845"/>
            <a:chOff x="75376" y="764704"/>
            <a:chExt cx="9033128" cy="1330845"/>
          </a:xfrm>
        </p:grpSpPr>
        <p:sp>
          <p:nvSpPr>
            <p:cNvPr id="24581" name="Rectangle 10"/>
            <p:cNvSpPr>
              <a:spLocks noChangeArrowheads="1"/>
            </p:cNvSpPr>
            <p:nvPr/>
          </p:nvSpPr>
          <p:spPr bwMode="auto">
            <a:xfrm>
              <a:off x="75376" y="764704"/>
              <a:ext cx="903312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33CC"/>
                  </a:solidFill>
                  <a:latin typeface="Sylfaen" pitchFamily="18" charset="0"/>
                  <a:cs typeface="Times New Roman" pitchFamily="18" charset="0"/>
                </a:rPr>
                <a:t>  Boundary-induced </a:t>
              </a:r>
              <a:r>
                <a:rPr lang="en-US" sz="2200" dirty="0">
                  <a:solidFill>
                    <a:srgbClr val="0033CC"/>
                  </a:solidFill>
                  <a:latin typeface="Sylfaen" pitchFamily="18" charset="0"/>
                  <a:cs typeface="Times New Roman" pitchFamily="18" charset="0"/>
                </a:rPr>
                <a:t>parts depend on the distance from the plate in the form</a:t>
              </a:r>
              <a:endParaRPr lang="ru-RU" sz="2200" dirty="0">
                <a:solidFill>
                  <a:srgbClr val="0033CC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pic>
          <p:nvPicPr>
            <p:cNvPr id="11992" name="Picture 7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64" y="1250037"/>
              <a:ext cx="3566160" cy="84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993" name="Picture 7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3" y="2204864"/>
            <a:ext cx="85439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64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Rectangle 47"/>
          <p:cNvSpPr>
            <a:spLocks noChangeArrowheads="1"/>
          </p:cNvSpPr>
          <p:nvPr/>
        </p:nvSpPr>
        <p:spPr bwMode="auto">
          <a:xfrm>
            <a:off x="157194" y="4643446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 proper distance from the plate is much larger than the curvature radius of </a:t>
            </a:r>
            <a:r>
              <a:rPr lang="en-GB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At large distances the VEVs are suppressed exponentially as functions of the proper distance.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0668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Asymptotics</a:t>
            </a: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12743" name="Picture 45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813816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32738" y="2643182"/>
            <a:ext cx="8211228" cy="1784873"/>
            <a:chOff x="35496" y="3357562"/>
            <a:chExt cx="8211228" cy="1784873"/>
          </a:xfrm>
        </p:grpSpPr>
        <p:sp>
          <p:nvSpPr>
            <p:cNvPr id="45" name="7-Point Star 44"/>
            <p:cNvSpPr/>
            <p:nvPr/>
          </p:nvSpPr>
          <p:spPr>
            <a:xfrm>
              <a:off x="35496" y="3560168"/>
              <a:ext cx="144463" cy="14446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7-Point Star 45"/>
            <p:cNvSpPr/>
            <p:nvPr/>
          </p:nvSpPr>
          <p:spPr>
            <a:xfrm>
              <a:off x="35496" y="4245968"/>
              <a:ext cx="144463" cy="14446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3357562"/>
              <a:ext cx="2208083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4214818"/>
              <a:ext cx="6675120" cy="888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Freeform 14"/>
            <p:cNvSpPr/>
            <p:nvPr/>
          </p:nvSpPr>
          <p:spPr>
            <a:xfrm rot="10513270">
              <a:off x="4310266" y="4500694"/>
              <a:ext cx="1561341" cy="641741"/>
            </a:xfrm>
            <a:custGeom>
              <a:avLst/>
              <a:gdLst>
                <a:gd name="connsiteX0" fmla="*/ 204952 w 1234965"/>
                <a:gd name="connsiteY0" fmla="*/ 1048407 h 1421523"/>
                <a:gd name="connsiteX1" fmla="*/ 78827 w 1234965"/>
                <a:gd name="connsiteY1" fmla="*/ 260131 h 1421523"/>
                <a:gd name="connsiteX2" fmla="*/ 677917 w 1234965"/>
                <a:gd name="connsiteY2" fmla="*/ 86710 h 1421523"/>
                <a:gd name="connsiteX3" fmla="*/ 1166648 w 1234965"/>
                <a:gd name="connsiteY3" fmla="*/ 480848 h 1421523"/>
                <a:gd name="connsiteX4" fmla="*/ 1087821 w 1234965"/>
                <a:gd name="connsiteY4" fmla="*/ 1127234 h 1421523"/>
                <a:gd name="connsiteX5" fmla="*/ 472965 w 1234965"/>
                <a:gd name="connsiteY5" fmla="*/ 1379482 h 1421523"/>
                <a:gd name="connsiteX6" fmla="*/ 157655 w 1234965"/>
                <a:gd name="connsiteY6" fmla="*/ 874986 h 1421523"/>
                <a:gd name="connsiteX7" fmla="*/ 141890 w 1234965"/>
                <a:gd name="connsiteY7" fmla="*/ 874986 h 1421523"/>
                <a:gd name="connsiteX8" fmla="*/ 47296 w 1234965"/>
                <a:gd name="connsiteY8" fmla="*/ 370489 h 1421523"/>
                <a:gd name="connsiteX9" fmla="*/ 47296 w 1234965"/>
                <a:gd name="connsiteY9" fmla="*/ 370489 h 1421523"/>
                <a:gd name="connsiteX10" fmla="*/ 268014 w 1234965"/>
                <a:gd name="connsiteY10" fmla="*/ 55179 h 1421523"/>
                <a:gd name="connsiteX11" fmla="*/ 268014 w 1234965"/>
                <a:gd name="connsiteY11" fmla="*/ 55179 h 1421523"/>
                <a:gd name="connsiteX12" fmla="*/ 551793 w 1234965"/>
                <a:gd name="connsiteY12" fmla="*/ 7882 h 1421523"/>
                <a:gd name="connsiteX13" fmla="*/ 551793 w 1234965"/>
                <a:gd name="connsiteY13" fmla="*/ 7882 h 1421523"/>
                <a:gd name="connsiteX14" fmla="*/ 551793 w 1234965"/>
                <a:gd name="connsiteY14" fmla="*/ 7882 h 1421523"/>
                <a:gd name="connsiteX15" fmla="*/ 835572 w 1234965"/>
                <a:gd name="connsiteY15" fmla="*/ 70945 h 1421523"/>
                <a:gd name="connsiteX16" fmla="*/ 1103586 w 1234965"/>
                <a:gd name="connsiteY16" fmla="*/ 433551 h 142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4965" h="1421523">
                  <a:moveTo>
                    <a:pt x="204952" y="1048407"/>
                  </a:moveTo>
                  <a:cubicBezTo>
                    <a:pt x="102476" y="734410"/>
                    <a:pt x="0" y="420414"/>
                    <a:pt x="78827" y="260131"/>
                  </a:cubicBezTo>
                  <a:cubicBezTo>
                    <a:pt x="157654" y="99848"/>
                    <a:pt x="496614" y="49924"/>
                    <a:pt x="677917" y="86710"/>
                  </a:cubicBezTo>
                  <a:cubicBezTo>
                    <a:pt x="859220" y="123496"/>
                    <a:pt x="1098331" y="307427"/>
                    <a:pt x="1166648" y="480848"/>
                  </a:cubicBezTo>
                  <a:cubicBezTo>
                    <a:pt x="1234965" y="654269"/>
                    <a:pt x="1203435" y="977462"/>
                    <a:pt x="1087821" y="1127234"/>
                  </a:cubicBezTo>
                  <a:cubicBezTo>
                    <a:pt x="972207" y="1277006"/>
                    <a:pt x="627993" y="1421523"/>
                    <a:pt x="472965" y="1379482"/>
                  </a:cubicBezTo>
                  <a:cubicBezTo>
                    <a:pt x="317937" y="1337441"/>
                    <a:pt x="212834" y="959069"/>
                    <a:pt x="157655" y="874986"/>
                  </a:cubicBezTo>
                  <a:cubicBezTo>
                    <a:pt x="102476" y="790903"/>
                    <a:pt x="160283" y="959069"/>
                    <a:pt x="141890" y="874986"/>
                  </a:cubicBezTo>
                  <a:cubicBezTo>
                    <a:pt x="123497" y="790903"/>
                    <a:pt x="47296" y="370489"/>
                    <a:pt x="47296" y="370489"/>
                  </a:cubicBezTo>
                  <a:lnTo>
                    <a:pt x="47296" y="370489"/>
                  </a:lnTo>
                  <a:lnTo>
                    <a:pt x="268014" y="55179"/>
                  </a:lnTo>
                  <a:lnTo>
                    <a:pt x="268014" y="55179"/>
                  </a:lnTo>
                  <a:lnTo>
                    <a:pt x="551793" y="7882"/>
                  </a:lnTo>
                  <a:lnTo>
                    <a:pt x="551793" y="7882"/>
                  </a:lnTo>
                  <a:lnTo>
                    <a:pt x="551793" y="7882"/>
                  </a:lnTo>
                  <a:cubicBezTo>
                    <a:pt x="599089" y="18392"/>
                    <a:pt x="743606" y="0"/>
                    <a:pt x="835572" y="70945"/>
                  </a:cubicBezTo>
                  <a:cubicBezTo>
                    <a:pt x="927538" y="141890"/>
                    <a:pt x="1015562" y="287720"/>
                    <a:pt x="1103586" y="43355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4166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5"/>
          <p:cNvSpPr>
            <a:spLocks noChangeArrowheads="1"/>
          </p:cNvSpPr>
          <p:nvPr/>
        </p:nvSpPr>
        <p:spPr bwMode="auto">
          <a:xfrm>
            <a:off x="0" y="4000504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For the energy density and parallel stresses the leading terms do not depend on the curvature radius </a:t>
            </a:r>
            <a:r>
              <a:rPr lang="en-GB" sz="2400" b="1" i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α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and coincide with the corresponding asymptotic for the plate in </a:t>
            </a:r>
            <a:r>
              <a:rPr lang="en-GB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Minkowski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GB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.</a:t>
            </a:r>
            <a:br>
              <a:rPr lang="en-GB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</a:br>
            <a:endParaRPr lang="en-GB" sz="24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algn="just"/>
            <a:r>
              <a:rPr lang="en-GB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Hence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, near the plate the effects of </a:t>
            </a:r>
            <a:r>
              <a:rPr lang="en-GB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gravity on the energy density and parallel stresses 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are small.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668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Asymptotics</a:t>
            </a:r>
            <a:r>
              <a:rPr lang="en-GB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13622" name="Picture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6886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3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52400" y="200025"/>
            <a:ext cx="8640763" cy="53975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7651" name="Rectangle 37"/>
          <p:cNvSpPr>
            <a:spLocks noChangeArrowheads="1"/>
          </p:cNvSpPr>
          <p:nvPr/>
        </p:nvSpPr>
        <p:spPr bwMode="auto">
          <a:xfrm>
            <a:off x="152400" y="271463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Asymptotics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near the </a:t>
            </a: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boundary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7-Point Star 35"/>
          <p:cNvSpPr/>
          <p:nvPr/>
        </p:nvSpPr>
        <p:spPr>
          <a:xfrm>
            <a:off x="251520" y="1772816"/>
            <a:ext cx="144462" cy="14446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7-Point Star 36"/>
          <p:cNvSpPr/>
          <p:nvPr/>
        </p:nvSpPr>
        <p:spPr>
          <a:xfrm>
            <a:off x="142844" y="3429000"/>
            <a:ext cx="144463" cy="1444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3276600" y="1219200"/>
            <a:ext cx="209550" cy="13493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" y="1573887"/>
            <a:ext cx="8296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268" name="Picture 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56" y="1043781"/>
            <a:ext cx="1162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269" name="Picture 2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6" y="3071810"/>
            <a:ext cx="8412480" cy="8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3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68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Numerical results: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14648" name="Picture 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" y="836712"/>
            <a:ext cx="8639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AdSElMagEM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928802"/>
            <a:ext cx="5486400" cy="4419600"/>
          </a:xfrm>
          <a:prstGeom prst="rect">
            <a:avLst/>
          </a:prstGeom>
        </p:spPr>
      </p:pic>
      <p:sp>
        <p:nvSpPr>
          <p:cNvPr id="28687" name="Text Box 27"/>
          <p:cNvSpPr txBox="1">
            <a:spLocks noChangeArrowheads="1"/>
          </p:cNvSpPr>
          <p:nvPr/>
        </p:nvSpPr>
        <p:spPr bwMode="auto">
          <a:xfrm>
            <a:off x="4071934" y="5926268"/>
            <a:ext cx="5000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Proper distance from the plate measured in units of </a:t>
            </a:r>
            <a:r>
              <a:rPr lang="en-US" sz="20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0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curvature radius</a:t>
            </a:r>
            <a:endParaRPr lang="ru-RU" sz="20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8688" name="Line 28"/>
          <p:cNvSpPr>
            <a:spLocks noChangeShapeType="1"/>
          </p:cNvSpPr>
          <p:nvPr/>
        </p:nvSpPr>
        <p:spPr bwMode="auto">
          <a:xfrm flipH="1">
            <a:off x="3709036" y="6276964"/>
            <a:ext cx="100584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26"/>
          <p:cNvSpPr>
            <a:spLocks noChangeShapeType="1"/>
          </p:cNvSpPr>
          <p:nvPr/>
        </p:nvSpPr>
        <p:spPr bwMode="auto">
          <a:xfrm flipH="1">
            <a:off x="2786050" y="3205130"/>
            <a:ext cx="82296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25"/>
          <p:cNvSpPr txBox="1">
            <a:spLocks noChangeArrowheads="1"/>
          </p:cNvSpPr>
          <p:nvPr/>
        </p:nvSpPr>
        <p:spPr bwMode="auto">
          <a:xfrm>
            <a:off x="3357554" y="2764360"/>
            <a:ext cx="1683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Sylfaen" pitchFamily="18" charset="0"/>
              </a:rPr>
              <a:t>Normal stress</a:t>
            </a:r>
            <a:endParaRPr lang="ru-RU" b="1" dirty="0">
              <a:solidFill>
                <a:srgbClr val="000099"/>
              </a:solidFill>
              <a:latin typeface="Sylfaen" pitchFamily="18" charset="0"/>
            </a:endParaRPr>
          </a:p>
        </p:txBody>
      </p: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2428860" y="4063374"/>
            <a:ext cx="18653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latin typeface="Sylfaen" pitchFamily="18" charset="0"/>
              </a:rPr>
              <a:t>Energy </a:t>
            </a:r>
            <a:r>
              <a:rPr lang="en-US" b="1" dirty="0" smtClean="0">
                <a:solidFill>
                  <a:srgbClr val="000099"/>
                </a:solidFill>
                <a:latin typeface="Sylfaen" pitchFamily="18" charset="0"/>
              </a:rPr>
              <a:t>density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latin typeface="Sylfaen" pitchFamily="18" charset="0"/>
              </a:rPr>
              <a:t>Parallel stresses</a:t>
            </a:r>
            <a:endParaRPr lang="ru-RU" b="1" dirty="0" smtClean="0">
              <a:solidFill>
                <a:srgbClr val="000099"/>
              </a:solidFill>
              <a:latin typeface="Sylfaen" pitchFamily="18" charset="0"/>
            </a:endParaRPr>
          </a:p>
        </p:txBody>
      </p:sp>
      <p:sp>
        <p:nvSpPr>
          <p:cNvPr id="28681" name="Freeform 23"/>
          <p:cNvSpPr>
            <a:spLocks/>
          </p:cNvSpPr>
          <p:nvPr/>
        </p:nvSpPr>
        <p:spPr bwMode="auto">
          <a:xfrm rot="10211143">
            <a:off x="3728392" y="3103661"/>
            <a:ext cx="548640" cy="731520"/>
          </a:xfrm>
          <a:custGeom>
            <a:avLst/>
            <a:gdLst>
              <a:gd name="T0" fmla="*/ 2147483647 w 648"/>
              <a:gd name="T1" fmla="*/ 2147483647 h 306"/>
              <a:gd name="T2" fmla="*/ 0 w 648"/>
              <a:gd name="T3" fmla="*/ 0 h 306"/>
              <a:gd name="T4" fmla="*/ 0 60000 65536"/>
              <a:gd name="T5" fmla="*/ 0 60000 65536"/>
              <a:gd name="T6" fmla="*/ 0 w 648"/>
              <a:gd name="T7" fmla="*/ 0 h 306"/>
              <a:gd name="T8" fmla="*/ 648 w 648"/>
              <a:gd name="T9" fmla="*/ 306 h 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306">
                <a:moveTo>
                  <a:pt x="648" y="30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21"/>
          <p:cNvSpPr>
            <a:spLocks noChangeShapeType="1"/>
          </p:cNvSpPr>
          <p:nvPr/>
        </p:nvSpPr>
        <p:spPr bwMode="auto">
          <a:xfrm>
            <a:off x="3428993" y="4848204"/>
            <a:ext cx="571504" cy="365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2880352" y="4839634"/>
            <a:ext cx="548640" cy="365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57752" y="4064035"/>
            <a:ext cx="42148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smtClean="0">
                <a:solidFill>
                  <a:srgbClr val="002060"/>
                </a:solidFill>
                <a:latin typeface="Sylfaen" pitchFamily="18" charset="0"/>
              </a:rPr>
              <a:t>Because of surface divergences, for the evaluation of the </a:t>
            </a:r>
            <a:r>
              <a:rPr lang="en-US" sz="2300" dirty="0" err="1" smtClean="0">
                <a:solidFill>
                  <a:srgbClr val="002060"/>
                </a:solidFill>
                <a:latin typeface="Sylfaen" pitchFamily="18" charset="0"/>
              </a:rPr>
              <a:t>Casimir</a:t>
            </a:r>
            <a:r>
              <a:rPr lang="en-US" sz="2300" dirty="0" smtClean="0">
                <a:solidFill>
                  <a:srgbClr val="002060"/>
                </a:solidFill>
                <a:latin typeface="Sylfaen" pitchFamily="18" charset="0"/>
              </a:rPr>
              <a:t> force additional renormalization is required</a:t>
            </a:r>
            <a:endParaRPr lang="ru-RU" sz="2300" dirty="0">
              <a:solidFill>
                <a:srgbClr val="00206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6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2250" y="2248018"/>
            <a:ext cx="8534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 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two-point functions of the vector potential and of the field tensor for the electromagnetic field in background of anti-de Sitter </a:t>
            </a:r>
            <a:r>
              <a:rPr lang="en-US" sz="26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6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) 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and de Sitter </a:t>
            </a:r>
            <a:r>
              <a:rPr lang="en-US" sz="26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en-US" sz="26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)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spacetimes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are evaluated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two-point functions in the boundary-free geometry 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 the presence of a reflecting 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boundary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VEV </a:t>
            </a:r>
            <a:r>
              <a:rPr lang="en-GB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of the energy-momentum </a:t>
            </a:r>
            <a:r>
              <a:rPr lang="en-GB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tensor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Outline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" y="6985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Problem </a:t>
            </a:r>
            <a:r>
              <a:rPr lang="en-US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under consideration </a:t>
            </a: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180108" y="692696"/>
            <a:ext cx="250825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152400" y="2295208"/>
            <a:ext cx="250825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6477000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99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99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692696"/>
            <a:ext cx="84977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We study the changes in the properties of the </a:t>
            </a:r>
            <a:r>
              <a:rPr lang="en-US" altLang="en-US" sz="26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quantum vacuum </a:t>
            </a:r>
            <a:r>
              <a:rPr lang="en-US" alt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induced by the presence of boundaries in the background of  </a:t>
            </a:r>
            <a:r>
              <a:rPr lang="en-US" altLang="en-US" sz="26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(</a:t>
            </a:r>
            <a:r>
              <a:rPr lang="en-US" altLang="en-US" sz="2600" b="1" i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D</a:t>
            </a:r>
            <a:r>
              <a:rPr lang="en-US" altLang="en-US" sz="26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+ 1) - </a:t>
            </a:r>
            <a:r>
              <a:rPr lang="en-US" alt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dimensional curved </a:t>
            </a:r>
            <a:r>
              <a:rPr lang="en-US" altLang="en-US" sz="26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endParaRPr lang="en-US" altLang="en-US" sz="2600" b="1" dirty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704" y="5078793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Sylfaen" pitchFamily="18" charset="0"/>
              </a:rPr>
              <a:t>A.S.K.,  A.A. </a:t>
            </a:r>
            <a:r>
              <a:rPr lang="en-US" sz="2000" b="1" dirty="0" err="1" smtClean="0">
                <a:latin typeface="Sylfaen" pitchFamily="18" charset="0"/>
              </a:rPr>
              <a:t>Saharian</a:t>
            </a:r>
            <a:r>
              <a:rPr lang="en-US" sz="2000" b="1" dirty="0" smtClean="0">
                <a:latin typeface="Sylfaen" pitchFamily="18" charset="0"/>
              </a:rPr>
              <a:t>, H.G. </a:t>
            </a:r>
            <a:r>
              <a:rPr lang="en-US" sz="2000" b="1" dirty="0" err="1" smtClean="0">
                <a:latin typeface="Sylfaen" pitchFamily="18" charset="0"/>
              </a:rPr>
              <a:t>Sargsyan</a:t>
            </a:r>
            <a:r>
              <a:rPr lang="en-US" sz="2000" b="1" dirty="0" smtClean="0">
                <a:latin typeface="Sylfaen" pitchFamily="18" charset="0"/>
              </a:rPr>
              <a:t>, D.H. </a:t>
            </a:r>
            <a:r>
              <a:rPr lang="en-US" sz="2000" b="1" dirty="0" err="1" smtClean="0">
                <a:latin typeface="Sylfaen" pitchFamily="18" charset="0"/>
              </a:rPr>
              <a:t>Simonyan</a:t>
            </a:r>
            <a:r>
              <a:rPr lang="en-US" sz="2000" b="1" dirty="0" smtClean="0">
                <a:latin typeface="Sylfaen" pitchFamily="18" charset="0"/>
              </a:rPr>
              <a:t>, </a:t>
            </a:r>
            <a:r>
              <a:rPr lang="en-US" sz="2000" b="1" dirty="0" err="1" smtClean="0">
                <a:latin typeface="Sylfaen" pitchFamily="18" charset="0"/>
              </a:rPr>
              <a:t>PoS</a:t>
            </a:r>
            <a:r>
              <a:rPr lang="en-US" sz="2000" b="1" dirty="0" smtClean="0">
                <a:latin typeface="Sylfaen" pitchFamily="18" charset="0"/>
              </a:rPr>
              <a:t>(MPCS2015)021; A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.S.K., A.A. </a:t>
            </a:r>
            <a:r>
              <a:rPr lang="en-GB" sz="2000" b="1" dirty="0" err="1">
                <a:latin typeface="Sylfaen" pitchFamily="18" charset="0"/>
                <a:cs typeface="Times New Roman" pitchFamily="18" charset="0"/>
              </a:rPr>
              <a:t>Saharian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H.A. </a:t>
            </a:r>
            <a:r>
              <a:rPr lang="en-GB" sz="2000" b="1" dirty="0" err="1" smtClean="0">
                <a:latin typeface="Sylfaen" pitchFamily="18" charset="0"/>
                <a:cs typeface="Times New Roman" pitchFamily="18" charset="0"/>
              </a:rPr>
              <a:t>Nersisyan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Phys. Scr. 90 (2015)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065304; A.A. </a:t>
            </a:r>
            <a:r>
              <a:rPr lang="en-GB" sz="2000" b="1" dirty="0" err="1">
                <a:latin typeface="Sylfaen" pitchFamily="18" charset="0"/>
                <a:cs typeface="Times New Roman" pitchFamily="18" charset="0"/>
              </a:rPr>
              <a:t>Saharian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A.S.K., H.A. </a:t>
            </a:r>
            <a:r>
              <a:rPr lang="en-GB" sz="2000" b="1" dirty="0" err="1">
                <a:latin typeface="Sylfaen" pitchFamily="18" charset="0"/>
                <a:cs typeface="Times New Roman" pitchFamily="18" charset="0"/>
              </a:rPr>
              <a:t>Nersisyan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Physics Letters B 728 (2014) 141; A.S.K., A.A. </a:t>
            </a:r>
            <a:r>
              <a:rPr lang="en-GB" sz="2000" b="1" dirty="0" err="1">
                <a:latin typeface="Sylfaen" pitchFamily="18" charset="0"/>
                <a:cs typeface="Times New Roman" pitchFamily="18" charset="0"/>
              </a:rPr>
              <a:t>Saharian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H.A. </a:t>
            </a:r>
            <a:r>
              <a:rPr lang="en-GB" sz="2000" b="1" dirty="0" err="1">
                <a:latin typeface="Sylfaen" pitchFamily="18" charset="0"/>
                <a:cs typeface="Times New Roman" pitchFamily="18" charset="0"/>
              </a:rPr>
              <a:t>Nersisyan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(2014)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 J. Phys.:</a:t>
            </a:r>
            <a:r>
              <a:rPr lang="en-GB" sz="2000" b="1" i="1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Conf. Ser. </a:t>
            </a:r>
            <a:r>
              <a:rPr lang="en-GB" sz="2000" b="1" dirty="0" smtClean="0">
                <a:latin typeface="Sylfaen" pitchFamily="18" charset="0"/>
                <a:cs typeface="Times New Roman" pitchFamily="18" charset="0"/>
              </a:rPr>
              <a:t>496,</a:t>
            </a:r>
            <a:r>
              <a:rPr lang="en-GB" sz="2000" b="1" dirty="0">
                <a:latin typeface="Sylfaen" pitchFamily="18" charset="0"/>
                <a:cs typeface="Times New Roman" pitchFamily="18" charset="0"/>
              </a:rPr>
              <a:t> 012027</a:t>
            </a:r>
          </a:p>
        </p:txBody>
      </p:sp>
    </p:spTree>
    <p:extLst>
      <p:ext uri="{BB962C8B-B14F-4D97-AF65-F5344CB8AC3E}">
        <p14:creationId xmlns="" xmlns:p14="http://schemas.microsoft.com/office/powerpoint/2010/main" val="9143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" y="1524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Conclusions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6" y="1906494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Behavior of boundary induced VEVs of energy momentum tensor at large distances from the plate is essentially different for </a:t>
            </a:r>
            <a:r>
              <a:rPr lang="en-US" sz="2400" b="1" dirty="0" err="1" smtClean="0">
                <a:solidFill>
                  <a:srgbClr val="000099"/>
                </a:solidFill>
                <a:latin typeface="Sylfaen" pitchFamily="18" charset="0"/>
              </a:rPr>
              <a:t>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and </a:t>
            </a:r>
            <a:r>
              <a:rPr lang="en-US" sz="2400" b="1" dirty="0" err="1" smtClean="0">
                <a:solidFill>
                  <a:srgbClr val="000099"/>
                </a:solidFill>
                <a:latin typeface="Sylfaen" pitchFamily="18" charset="0"/>
              </a:rPr>
              <a:t>AdS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bulks.</a:t>
            </a:r>
          </a:p>
          <a:p>
            <a:pPr algn="just"/>
            <a:endParaRPr lang="en-US" sz="2400" b="1" dirty="0" smtClean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The appearance of off diagonal component in the </a:t>
            </a:r>
            <a:r>
              <a:rPr lang="en-US" sz="2400" b="1" dirty="0" err="1" smtClean="0">
                <a:solidFill>
                  <a:srgbClr val="000099"/>
                </a:solidFill>
                <a:latin typeface="Sylfaen" pitchFamily="18" charset="0"/>
              </a:rPr>
              <a:t>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case is related to the dependence on time and           coordinates.</a:t>
            </a:r>
          </a:p>
          <a:p>
            <a:pPr algn="just"/>
            <a:endParaRPr lang="en-US" sz="2400" b="1" dirty="0" smtClean="0">
              <a:solidFill>
                <a:srgbClr val="000099"/>
              </a:solidFill>
              <a:latin typeface="Sylfae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In </a:t>
            </a:r>
            <a:r>
              <a:rPr lang="en-US" sz="2400" b="1" dirty="0" err="1" smtClean="0">
                <a:solidFill>
                  <a:srgbClr val="000099"/>
                </a:solidFill>
                <a:latin typeface="Sylfaen" pitchFamily="18" charset="0"/>
              </a:rPr>
              <a:t>AdS</a:t>
            </a:r>
            <a:r>
              <a:rPr lang="en-US" sz="2400" b="1" dirty="0" smtClean="0">
                <a:solidFill>
                  <a:srgbClr val="000099"/>
                </a:solidFill>
                <a:latin typeface="Sylfaen" pitchFamily="18" charset="0"/>
              </a:rPr>
              <a:t> case the only dependence is on </a:t>
            </a:r>
            <a:endParaRPr lang="en-US" sz="2400" b="1" dirty="0">
              <a:solidFill>
                <a:srgbClr val="000099"/>
              </a:solidFill>
              <a:latin typeface="Sylfaen" pitchFamily="18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910" y="3760277"/>
            <a:ext cx="72309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72309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97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639620"/>
            <a:ext cx="8668328" cy="830997"/>
            <a:chOff x="228600" y="639620"/>
            <a:chExt cx="8668328" cy="830997"/>
          </a:xfrm>
        </p:grpSpPr>
        <p:sp>
          <p:nvSpPr>
            <p:cNvPr id="8195" name="Text Box 8"/>
            <p:cNvSpPr txBox="1">
              <a:spLocks noChangeArrowheads="1"/>
            </p:cNvSpPr>
            <p:nvPr/>
          </p:nvSpPr>
          <p:spPr bwMode="auto">
            <a:xfrm>
              <a:off x="438728" y="639620"/>
              <a:ext cx="845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interaction of a ﬂuctuating quantum ﬁeld with the background gravitational ﬁeld leads to vacuum </a:t>
              </a:r>
              <a:r>
                <a:rPr lang="en-US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polarization</a:t>
              </a:r>
              <a:endParaRPr 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8196" name="AutoShape 9"/>
            <p:cNvSpPr>
              <a:spLocks noChangeArrowheads="1"/>
            </p:cNvSpPr>
            <p:nvPr/>
          </p:nvSpPr>
          <p:spPr bwMode="auto">
            <a:xfrm>
              <a:off x="228600" y="762000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76200" y="5352871"/>
            <a:ext cx="8991600" cy="120032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 particular features of the forces depend on the nature of a quantum field, the type of </a:t>
            </a:r>
            <a:r>
              <a:rPr lang="en-GB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GB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manifold, the boundary geometry, and the specific boundary conditions imposed on the field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90800" y="6524500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6680" y="13716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Quantum vacuum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1606024"/>
            <a:ext cx="8661075" cy="2308324"/>
            <a:chOff x="228600" y="1606024"/>
            <a:chExt cx="8661075" cy="2308324"/>
          </a:xfrm>
        </p:grpSpPr>
        <p:sp>
          <p:nvSpPr>
            <p:cNvPr id="8198" name="AutoShape 12"/>
            <p:cNvSpPr>
              <a:spLocks noChangeArrowheads="1"/>
            </p:cNvSpPr>
            <p:nvPr/>
          </p:nvSpPr>
          <p:spPr bwMode="auto">
            <a:xfrm>
              <a:off x="228600" y="1650675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</a:p>
          </p:txBody>
        </p:sp>
        <p:sp>
          <p:nvSpPr>
            <p:cNvPr id="8199" name="Oval 14"/>
            <p:cNvSpPr>
              <a:spLocks noChangeArrowheads="1"/>
            </p:cNvSpPr>
            <p:nvPr/>
          </p:nvSpPr>
          <p:spPr bwMode="auto">
            <a:xfrm>
              <a:off x="1717675" y="2918367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Oval 14"/>
            <p:cNvSpPr>
              <a:spLocks noChangeArrowheads="1"/>
            </p:cNvSpPr>
            <p:nvPr/>
          </p:nvSpPr>
          <p:spPr bwMode="auto">
            <a:xfrm>
              <a:off x="1699450" y="3603756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Oval 14"/>
            <p:cNvSpPr>
              <a:spLocks noChangeArrowheads="1"/>
            </p:cNvSpPr>
            <p:nvPr/>
          </p:nvSpPr>
          <p:spPr bwMode="auto">
            <a:xfrm>
              <a:off x="1720850" y="3314250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31475" y="1606024"/>
              <a:ext cx="84582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/>
              <a:r>
                <a:rPr lang="en-US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boundary conditions imposed on the ﬁeld give rise to </a:t>
              </a:r>
              <a:r>
                <a:rPr lang="en-US" sz="24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different types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of vacuum polarization. They can arise because of the presence of boundaries having various physical natures:              </a:t>
              </a:r>
              <a:endParaRPr lang="en-US" sz="24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  <a:p>
              <a:pPr algn="just"/>
              <a:r>
                <a:rPr lang="en-US" sz="2400" b="1" dirty="0" smtClean="0">
                  <a:solidFill>
                    <a:srgbClr val="0033CC"/>
                  </a:solidFill>
                  <a:latin typeface="Sylfaen" pitchFamily="18" charset="0"/>
                  <a:cs typeface="Times New Roman" pitchFamily="18" charset="0"/>
                </a:rPr>
                <a:t>                  </a:t>
              </a:r>
              <a:r>
                <a:rPr lang="en-US" sz="24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macroscopic bodies in QED</a:t>
              </a:r>
            </a:p>
            <a:p>
              <a:pPr algn="just"/>
              <a:r>
                <a:rPr lang="en-US" sz="24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                  </a:t>
              </a:r>
              <a:r>
                <a:rPr lang="en-US" sz="24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extended topological defects</a:t>
              </a:r>
            </a:p>
            <a:p>
              <a:pPr algn="just"/>
              <a:r>
                <a:rPr lang="en-US" sz="24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                  horizons and </a:t>
              </a:r>
              <a:r>
                <a:rPr lang="en-US" sz="2400" b="1" dirty="0" err="1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branes</a:t>
              </a:r>
              <a:r>
                <a:rPr lang="en-US" sz="24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 in higher-dimensional </a:t>
              </a:r>
              <a:r>
                <a:rPr lang="en-US" sz="24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models</a:t>
              </a:r>
              <a:endParaRPr lang="en-US" sz="24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725" y="3886314"/>
            <a:ext cx="8668329" cy="1569660"/>
            <a:chOff x="216725" y="3886314"/>
            <a:chExt cx="8668329" cy="1569660"/>
          </a:xfrm>
        </p:grpSpPr>
        <p:sp>
          <p:nvSpPr>
            <p:cNvPr id="8197" name="AutoShape 10"/>
            <p:cNvSpPr>
              <a:spLocks noChangeArrowheads="1"/>
            </p:cNvSpPr>
            <p:nvPr/>
          </p:nvSpPr>
          <p:spPr bwMode="auto">
            <a:xfrm>
              <a:off x="216725" y="3909363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256489" y="5074762"/>
              <a:ext cx="1079500" cy="28733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536" y="3886314"/>
              <a:ext cx="848951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Boundary conditions  modify the zero-point modes of a quantized ﬁeld and, as a result, forces arise acting on constraining boundaries                      </a:t>
              </a:r>
            </a:p>
            <a:p>
              <a:pPr algn="just"/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                                     </a:t>
              </a:r>
              <a:r>
                <a:rPr lang="en-GB" sz="24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The </a:t>
              </a:r>
              <a:r>
                <a:rPr lang="en-GB" sz="2400" b="1" dirty="0" err="1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Casimir</a:t>
              </a:r>
              <a:r>
                <a:rPr lang="en-GB" sz="24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 effect</a:t>
              </a:r>
              <a:endParaRPr lang="ru-RU" sz="24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728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73025" y="1562100"/>
            <a:ext cx="89947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6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generically arises as a ground state in extended supergravity and in string 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theories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US" sz="2600" b="1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6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6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/Conformal </a:t>
            </a:r>
            <a:r>
              <a:rPr lang="en-US" sz="26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Field Theory 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correspondence relates string theories or supergravity in the bulk of </a:t>
            </a:r>
            <a:r>
              <a:rPr lang="en-US" sz="2600" b="1" dirty="0" err="1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with a </a:t>
            </a:r>
            <a:r>
              <a:rPr lang="en-US" sz="26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Conformal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US" sz="2600" b="1" dirty="0" smtClean="0">
              <a:solidFill>
                <a:srgbClr val="FF0000"/>
              </a:solidFill>
              <a:latin typeface="Sylfae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Field Theory</a:t>
            </a:r>
            <a:r>
              <a:rPr lang="en-US" sz="26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living on its 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boundary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endParaRPr lang="en-US" sz="2600" b="1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6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Braneworld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models formulated on </a:t>
            </a:r>
            <a:r>
              <a:rPr lang="en-US" sz="2600" b="1" dirty="0" err="1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600" b="1" dirty="0" smtClean="0">
                <a:solidFill>
                  <a:srgbClr val="FF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bulk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" y="18864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Why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? </a:t>
            </a:r>
            <a:r>
              <a:rPr lang="en-US" altLang="en-US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Why de Sitter </a:t>
            </a:r>
            <a:r>
              <a:rPr lang="en-US" altLang="en-US" sz="2800" dirty="0" err="1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09412" y="1732972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315144" y="3068960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387152" y="4396070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90800" y="6477000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5144" y="5364832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1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76200" y="962328"/>
            <a:ext cx="9067800" cy="44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 In 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accordance with the inﬂationary cosmology scenario, in the early stages of the cosmological expansion our Universe passed through a phase in which the geometry is well approximated by </a:t>
            </a:r>
            <a:r>
              <a:rPr lang="en-US" sz="23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, that’s way</a:t>
            </a:r>
            <a:r>
              <a:rPr lang="ru-RU" alt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most </a:t>
            </a:r>
            <a:r>
              <a:rPr lang="ru-RU" altLang="en-US" sz="23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inflationary models </a:t>
            </a:r>
            <a:r>
              <a:rPr lang="ru-RU" alt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 approximately </a:t>
            </a:r>
            <a:r>
              <a:rPr lang="ru-RU" altLang="en-US" sz="23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en-US" altLang="en-US" sz="2300" b="1" dirty="0" smtClean="0">
                <a:solidFill>
                  <a:srgbClr val="0000FF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ru-RU" alt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spacetime is employed to solve a number of problems in standard </a:t>
            </a:r>
            <a:r>
              <a:rPr lang="ru-RU" altLang="en-US" sz="23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cosmolog</a:t>
            </a:r>
            <a:r>
              <a:rPr lang="en-US" alt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y</a:t>
            </a:r>
          </a:p>
          <a:p>
            <a:pPr marL="0" indent="0" algn="just">
              <a:spcBef>
                <a:spcPct val="20000"/>
              </a:spcBef>
            </a:pPr>
            <a:endParaRPr lang="en-US" altLang="en-US" sz="2300" b="1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 During 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an inﬂationary epoch, quantum  ﬂuctuations in the </a:t>
            </a:r>
            <a:r>
              <a:rPr lang="en-US" sz="23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inﬂaton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ﬁeld introduce </a:t>
            </a:r>
            <a:r>
              <a:rPr lang="en-US" sz="23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inhomogeneities</a:t>
            </a:r>
            <a:r>
              <a:rPr lang="en-US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which play a central role in the generation of cosmic structures from </a:t>
            </a:r>
            <a:r>
              <a:rPr lang="en-US" sz="2300" b="1" dirty="0" err="1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inﬂation</a:t>
            </a:r>
            <a:endParaRPr lang="en-US" sz="2300" b="1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</a:pPr>
            <a:endParaRPr lang="en-US" sz="2300" b="1" dirty="0" smtClean="0">
              <a:solidFill>
                <a:srgbClr val="000099"/>
              </a:solidFill>
              <a:latin typeface="Sylfae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en-GB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 Recent </a:t>
            </a:r>
            <a:r>
              <a:rPr lang="en-GB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observations of high redshift supernovae, galaxy clusters and cosmic microwave background have indicated that at the present epoch the Universe is accelerating and can be approximated by a world with a positive cosmological </a:t>
            </a:r>
            <a:r>
              <a:rPr lang="en-GB" sz="2300" b="1" dirty="0" smtClean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constant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4672" y="53116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Why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AdS</a:t>
            </a: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? </a:t>
            </a:r>
            <a:r>
              <a:rPr lang="en-US" altLang="en-US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Why de Sitter </a:t>
            </a:r>
            <a:r>
              <a:rPr lang="en-US" altLang="en-US" sz="2800" dirty="0" err="1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33320" y="10715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81564" y="6581001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3320" y="3348038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2672" y="487902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2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2557085" y="630339"/>
            <a:ext cx="2943609" cy="5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960000"/>
                </a:solidFill>
                <a:latin typeface="Sylfaen" pitchFamily="18" charset="0"/>
                <a:cs typeface="Times New Roman" pitchFamily="18" charset="0"/>
              </a:rPr>
              <a:t>Evaluation scheme </a:t>
            </a:r>
            <a:endParaRPr lang="ru-RU" altLang="en-US" sz="2700" b="1" dirty="0">
              <a:solidFill>
                <a:srgbClr val="960000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35817" y="1724038"/>
            <a:ext cx="8279587" cy="2133590"/>
            <a:chOff x="142844" y="1528793"/>
            <a:chExt cx="8279587" cy="2133590"/>
          </a:xfrm>
        </p:grpSpPr>
        <p:pic>
          <p:nvPicPr>
            <p:cNvPr id="4549" name="Picture 4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2158527"/>
              <a:ext cx="7252568" cy="1097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Rectangle 31"/>
            <p:cNvSpPr>
              <a:spLocks noChangeArrowheads="1"/>
            </p:cNvSpPr>
            <p:nvPr/>
          </p:nvSpPr>
          <p:spPr bwMode="auto">
            <a:xfrm>
              <a:off x="825085" y="3262273"/>
              <a:ext cx="67755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GB" altLang="en-US" sz="20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Mode-sum formula for </a:t>
              </a:r>
              <a:r>
                <a:rPr lang="en-US" altLang="en-US" sz="20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two-point function of vector po</a:t>
              </a:r>
              <a:r>
                <a:rPr lang="en-US" altLang="en-US" sz="2000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tential </a:t>
              </a:r>
              <a:r>
                <a:rPr lang="en-GB" altLang="en-US" sz="2000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1281" name="TextBox 17"/>
            <p:cNvSpPr txBox="1">
              <a:spLocks noChangeArrowheads="1"/>
            </p:cNvSpPr>
            <p:nvPr/>
          </p:nvSpPr>
          <p:spPr bwMode="auto">
            <a:xfrm>
              <a:off x="4536231" y="1528793"/>
              <a:ext cx="3886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Complete set of normalized mode functions for the vector potential</a:t>
              </a:r>
              <a:endParaRPr lang="ru-RU" altLang="en-US" sz="20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4757742" y="2190743"/>
              <a:ext cx="457200" cy="38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571736" y="6559759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98736" y="113763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Characteristics of the vacuum state</a:t>
            </a:r>
            <a:endParaRPr lang="ru-RU" alt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28596" y="4857760"/>
            <a:ext cx="8020052" cy="1266815"/>
            <a:chOff x="199996" y="3810008"/>
            <a:chExt cx="8020052" cy="1266815"/>
          </a:xfrm>
        </p:grpSpPr>
        <p:sp>
          <p:nvSpPr>
            <p:cNvPr id="10262" name="AutoShape 25"/>
            <p:cNvSpPr>
              <a:spLocks noChangeArrowheads="1"/>
            </p:cNvSpPr>
            <p:nvPr/>
          </p:nvSpPr>
          <p:spPr bwMode="auto">
            <a:xfrm>
              <a:off x="199996" y="3810008"/>
              <a:ext cx="228600" cy="762000"/>
            </a:xfrm>
            <a:prstGeom prst="curvedRightArrow">
              <a:avLst>
                <a:gd name="adj1" fmla="val 66667"/>
                <a:gd name="adj2" fmla="val 13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FF000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3905248"/>
              <a:ext cx="75057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4" name="Group 53"/>
          <p:cNvGrpSpPr/>
          <p:nvPr/>
        </p:nvGrpSpPr>
        <p:grpSpPr>
          <a:xfrm>
            <a:off x="1463465" y="4114808"/>
            <a:ext cx="5894617" cy="457200"/>
            <a:chOff x="679103" y="5858745"/>
            <a:chExt cx="5894617" cy="457200"/>
          </a:xfrm>
        </p:grpSpPr>
        <p:grpSp>
          <p:nvGrpSpPr>
            <p:cNvPr id="47" name="Group 46"/>
            <p:cNvGrpSpPr/>
            <p:nvPr/>
          </p:nvGrpSpPr>
          <p:grpSpPr>
            <a:xfrm>
              <a:off x="679103" y="5858745"/>
              <a:ext cx="3970455" cy="457200"/>
              <a:chOff x="679103" y="1921270"/>
              <a:chExt cx="3970455" cy="457200"/>
            </a:xfrm>
          </p:grpSpPr>
          <p:sp>
            <p:nvSpPr>
              <p:cNvPr id="48" name="Right Arrow 47"/>
              <p:cNvSpPr/>
              <p:nvPr/>
            </p:nvSpPr>
            <p:spPr>
              <a:xfrm>
                <a:off x="4192358" y="2058430"/>
                <a:ext cx="457200" cy="182880"/>
              </a:xfrm>
              <a:prstGeom prst="rightArrow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49" name="Picture 46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103" y="1921270"/>
                <a:ext cx="3358194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0" name="Picture 46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99" y="5858745"/>
              <a:ext cx="1773821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-36512" y="1268212"/>
            <a:ext cx="932342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3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All properties of the quantum vacuum are encoded in two-point functions </a:t>
            </a:r>
          </a:p>
        </p:txBody>
      </p:sp>
    </p:spTree>
    <p:extLst>
      <p:ext uri="{BB962C8B-B14F-4D97-AF65-F5344CB8AC3E}">
        <p14:creationId xmlns="" xmlns:p14="http://schemas.microsoft.com/office/powerpoint/2010/main" val="41058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0" y="4880565"/>
            <a:ext cx="9092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In terms of this coordinate the metric tensor takes a </a:t>
            </a:r>
            <a:r>
              <a:rPr lang="en-US" sz="2400" b="1" dirty="0" err="1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conformally</a:t>
            </a:r>
            <a:r>
              <a:rPr 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rPr>
              <a:t> flat form: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684726"/>
            <a:ext cx="8915400" cy="1200329"/>
            <a:chOff x="76200" y="684726"/>
            <a:chExt cx="8915400" cy="1200329"/>
          </a:xfrm>
        </p:grpSpPr>
        <p:sp>
          <p:nvSpPr>
            <p:cNvPr id="31748" name="Rectangle 1"/>
            <p:cNvSpPr>
              <a:spLocks noChangeArrowheads="1"/>
            </p:cNvSpPr>
            <p:nvPr/>
          </p:nvSpPr>
          <p:spPr bwMode="auto">
            <a:xfrm>
              <a:off x="228600" y="684726"/>
              <a:ext cx="876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We consider the change in the properties of the electromagnetic vacuum induced by the presence of a perfectly conducting plate in the background of </a:t>
              </a:r>
              <a:r>
                <a:rPr lang="en-US" sz="2400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(D + 1)-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dimensional</a:t>
              </a:r>
              <a:r>
                <a:rPr lang="en-US" sz="2400" dirty="0">
                  <a:solidFill>
                    <a:srgbClr val="0000CC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rPr>
                <a:t>dS</a:t>
              </a:r>
              <a:r>
                <a:rPr lang="en-US" sz="2400" dirty="0">
                  <a:solidFill>
                    <a:srgbClr val="0000CC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</a:t>
              </a:r>
              <a:endParaRPr lang="en-US" sz="2400" dirty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31760" name="AutoShape 9"/>
            <p:cNvSpPr>
              <a:spLocks noChangeArrowheads="1"/>
            </p:cNvSpPr>
            <p:nvPr/>
          </p:nvSpPr>
          <p:spPr bwMode="auto">
            <a:xfrm>
              <a:off x="76200" y="760926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90800" y="6515637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31364" y="111606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Background geometry: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dS</a:t>
            </a:r>
            <a:r>
              <a:rPr lang="en-US" sz="2800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spacetime</a:t>
            </a:r>
            <a:endParaRPr lang="ru-RU" sz="2800" dirty="0">
              <a:solidFill>
                <a:schemeClr val="bg1"/>
              </a:solidFill>
              <a:latin typeface="Sylfae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2076061"/>
            <a:ext cx="9016284" cy="848884"/>
            <a:chOff x="76200" y="2076061"/>
            <a:chExt cx="9016284" cy="848884"/>
          </a:xfrm>
        </p:grpSpPr>
        <p:sp>
          <p:nvSpPr>
            <p:cNvPr id="31761" name="AutoShape 9"/>
            <p:cNvSpPr>
              <a:spLocks noChangeArrowheads="1"/>
            </p:cNvSpPr>
            <p:nvPr/>
          </p:nvSpPr>
          <p:spPr bwMode="auto">
            <a:xfrm>
              <a:off x="76200" y="2284926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8032" y="2076061"/>
              <a:ext cx="8704452" cy="848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dS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spacetime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 is described by the line element </a:t>
              </a:r>
              <a:r>
                <a:rPr lang="en-US" sz="2400" b="1" dirty="0">
                  <a:solidFill>
                    <a:srgbClr val="000099"/>
                  </a:solidFill>
                  <a:latin typeface="Sylfaen" pitchFamily="18" charset="0"/>
                </a:rPr>
                <a:t>in the inflationary coordinates:</a:t>
              </a:r>
              <a:endParaRPr lang="en-US" sz="2400" b="1" dirty="0">
                <a:solidFill>
                  <a:srgbClr val="000099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</p:grp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53" y="2516507"/>
            <a:ext cx="4297680" cy="12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6850" y="4064326"/>
            <a:ext cx="8695290" cy="579120"/>
            <a:chOff x="196850" y="3841054"/>
            <a:chExt cx="8695290" cy="579120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196850" y="3919785"/>
              <a:ext cx="3511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300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conformal </a:t>
              </a:r>
              <a:r>
                <a:rPr lang="en-US" sz="2300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time defined </a:t>
              </a:r>
              <a:r>
                <a:rPr lang="en-US" sz="2300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as</a:t>
              </a:r>
            </a:p>
          </p:txBody>
        </p:sp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060" y="3841054"/>
              <a:ext cx="5212080" cy="57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619770"/>
            <a:ext cx="6343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69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03679" y="6541395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CQV</a:t>
            </a:r>
            <a:r>
              <a:rPr lang="ru-RU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0CC"/>
                </a:solidFill>
                <a:latin typeface="Sylfaen" pitchFamily="18" charset="0"/>
                <a:cs typeface="Times New Roman" pitchFamily="18" charset="0"/>
              </a:rPr>
              <a:t>6,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Centro </a:t>
            </a:r>
            <a:r>
              <a:rPr lang="pt-BR" sz="1200" dirty="0">
                <a:solidFill>
                  <a:srgbClr val="0000CC"/>
                </a:solidFill>
                <a:latin typeface="Sylfaen" pitchFamily="18" charset="0"/>
              </a:rPr>
              <a:t>de Ciencias de Benasque Pedro </a:t>
            </a:r>
            <a:r>
              <a:rPr lang="pt-BR" sz="1200" dirty="0" smtClean="0">
                <a:solidFill>
                  <a:srgbClr val="0000CC"/>
                </a:solidFill>
                <a:latin typeface="Sylfaen" pitchFamily="18" charset="0"/>
              </a:rPr>
              <a:t>Pascual, Spain</a:t>
            </a:r>
            <a:endParaRPr lang="ru-RU" sz="1200" b="1" dirty="0">
              <a:solidFill>
                <a:srgbClr val="0000CC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6680" y="76200"/>
            <a:ext cx="8961120" cy="54864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Geometry with a conducting plate</a:t>
            </a:r>
            <a:endParaRPr lang="en-US" sz="2800" dirty="0">
              <a:solidFill>
                <a:schemeClr val="bg1"/>
              </a:solidFill>
              <a:latin typeface="Sylfae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875" y="1307698"/>
            <a:ext cx="9101143" cy="3108960"/>
            <a:chOff x="15875" y="613002"/>
            <a:chExt cx="9101143" cy="3108960"/>
          </a:xfrm>
        </p:grpSpPr>
        <p:pic>
          <p:nvPicPr>
            <p:cNvPr id="97293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858" y="613002"/>
              <a:ext cx="356616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15875" y="616145"/>
              <a:ext cx="5711111" cy="434752"/>
              <a:chOff x="15875" y="616145"/>
              <a:chExt cx="5711111" cy="434752"/>
            </a:xfrm>
          </p:grpSpPr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161925" y="616145"/>
                <a:ext cx="4499154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en-US" altLang="en-US" sz="2200" b="1" dirty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Perfectly conducting plate placed  </a:t>
                </a:r>
                <a:r>
                  <a:rPr lang="en-US" altLang="en-US" sz="2200" b="1" dirty="0" smtClean="0">
                    <a:solidFill>
                      <a:srgbClr val="000099"/>
                    </a:solidFill>
                    <a:latin typeface="Sylfaen" pitchFamily="18" charset="0"/>
                    <a:cs typeface="Times New Roman" pitchFamily="18" charset="0"/>
                  </a:rPr>
                  <a:t>at </a:t>
                </a:r>
                <a:r>
                  <a:rPr lang="en-US" altLang="en-US" sz="22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endParaRPr lang="en-US" altLang="en-US" sz="2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AutoShape 9"/>
              <p:cNvSpPr>
                <a:spLocks noChangeArrowheads="1"/>
              </p:cNvSpPr>
              <p:nvPr/>
            </p:nvSpPr>
            <p:spPr bwMode="auto">
              <a:xfrm>
                <a:off x="15875" y="719333"/>
                <a:ext cx="228600" cy="2286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7240" y="616369"/>
                <a:ext cx="1139746" cy="434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47371" y="2025106"/>
            <a:ext cx="5411855" cy="2265966"/>
            <a:chOff x="47371" y="1330410"/>
            <a:chExt cx="5411855" cy="2265966"/>
          </a:xfrm>
        </p:grpSpPr>
        <p:grpSp>
          <p:nvGrpSpPr>
            <p:cNvPr id="31" name="Group 30"/>
            <p:cNvGrpSpPr/>
            <p:nvPr/>
          </p:nvGrpSpPr>
          <p:grpSpPr>
            <a:xfrm>
              <a:off x="47371" y="1330410"/>
              <a:ext cx="5411855" cy="829828"/>
              <a:chOff x="47371" y="1330410"/>
              <a:chExt cx="5411855" cy="829828"/>
            </a:xfrm>
          </p:grpSpPr>
          <p:sp>
            <p:nvSpPr>
              <p:cNvPr id="22" name="Rectangle 1"/>
              <p:cNvSpPr>
                <a:spLocks noChangeArrowheads="1"/>
              </p:cNvSpPr>
              <p:nvPr/>
            </p:nvSpPr>
            <p:spPr bwMode="auto">
              <a:xfrm>
                <a:off x="194735" y="1460712"/>
                <a:ext cx="257706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en-US" altLang="en-US" sz="2200" b="1" dirty="0">
                    <a:solidFill>
                      <a:srgbClr val="FF0000"/>
                    </a:solidFill>
                    <a:latin typeface="Sylfaen" pitchFamily="18" charset="0"/>
                    <a:cs typeface="Times New Roman" pitchFamily="18" charset="0"/>
                  </a:rPr>
                  <a:t>Boundary </a:t>
                </a:r>
                <a:r>
                  <a:rPr lang="en-US" altLang="en-US" sz="2200" b="1" dirty="0" smtClean="0">
                    <a:solidFill>
                      <a:srgbClr val="FF0000"/>
                    </a:solidFill>
                    <a:latin typeface="Sylfaen" pitchFamily="18" charset="0"/>
                    <a:cs typeface="Times New Roman" pitchFamily="18" charset="0"/>
                  </a:rPr>
                  <a:t>condition</a:t>
                </a:r>
                <a:endParaRPr lang="en-US" altLang="en-US" sz="2200" b="1" dirty="0">
                  <a:solidFill>
                    <a:srgbClr val="FF0000"/>
                  </a:solidFill>
                  <a:latin typeface="Sylfae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7300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300" y="1330410"/>
                <a:ext cx="2734926" cy="829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47371" y="1557607"/>
                <a:ext cx="228600" cy="2286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43042" y="1891599"/>
              <a:ext cx="3701197" cy="1172451"/>
              <a:chOff x="1643042" y="1891599"/>
              <a:chExt cx="3701197" cy="117245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43042" y="2500306"/>
                <a:ext cx="13724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rgbClr val="000099"/>
                    </a:solidFill>
                    <a:latin typeface="Sylfaen" pitchFamily="18" charset="0"/>
                  </a:rPr>
                  <a:t>the tensor</a:t>
                </a:r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 rot="5400000" flipH="1" flipV="1">
                <a:off x="2764489" y="1984599"/>
                <a:ext cx="608707" cy="4227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302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2234234"/>
                <a:ext cx="916255" cy="829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177916" y="2502869"/>
                <a:ext cx="9973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200" b="1" dirty="0">
                    <a:solidFill>
                      <a:srgbClr val="000099"/>
                    </a:solidFill>
                    <a:latin typeface="Sylfaen" pitchFamily="18" charset="0"/>
                  </a:rPr>
                  <a:t>dual to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43984" y="2928934"/>
              <a:ext cx="3927950" cy="667442"/>
              <a:chOff x="500034" y="3000372"/>
              <a:chExt cx="3927950" cy="667442"/>
            </a:xfrm>
          </p:grpSpPr>
          <p:pic>
            <p:nvPicPr>
              <p:cNvPr id="97303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34" y="3000372"/>
                <a:ext cx="869925" cy="667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285777" y="3200643"/>
                <a:ext cx="31422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rgbClr val="000099"/>
                    </a:solidFill>
                    <a:latin typeface="Sylfaen" pitchFamily="18" charset="0"/>
                  </a:rPr>
                  <a:t>is the normal to the plate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0988" y="4374071"/>
            <a:ext cx="9089262" cy="769441"/>
            <a:chOff x="30988" y="3679375"/>
            <a:chExt cx="9089262" cy="769441"/>
          </a:xfrm>
        </p:grpSpPr>
        <p:sp>
          <p:nvSpPr>
            <p:cNvPr id="17410" name="Rectangle 1"/>
            <p:cNvSpPr>
              <a:spLocks noChangeArrowheads="1"/>
            </p:cNvSpPr>
            <p:nvPr/>
          </p:nvSpPr>
          <p:spPr bwMode="auto">
            <a:xfrm>
              <a:off x="30988" y="3679375"/>
              <a:ext cx="908926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GB" sz="2200" dirty="0" smtClean="0">
                  <a:solidFill>
                    <a:srgbClr val="0000CC"/>
                  </a:solidFill>
                  <a:latin typeface="Sylfaen" pitchFamily="18" charset="0"/>
                  <a:cs typeface="Times New Roman" pitchFamily="18" charset="0"/>
                </a:rPr>
                <a:t>  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In </a:t>
              </a:r>
              <a:r>
                <a:rPr lang="en-GB" sz="2200" b="1" dirty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the presence of the plate, due to the imposition of perfect conductor boundary </a:t>
              </a:r>
              <a:r>
                <a:rPr lang="en-GB" sz="2200" b="1" dirty="0" smtClean="0">
                  <a:solidFill>
                    <a:srgbClr val="000099"/>
                  </a:solidFill>
                  <a:latin typeface="Sylfaen" pitchFamily="18" charset="0"/>
                  <a:cs typeface="Times New Roman" pitchFamily="18" charset="0"/>
                </a:rPr>
                <a:t>condition two </a:t>
              </a:r>
              <a:r>
                <a:rPr lang="en-GB" sz="22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regions </a:t>
              </a:r>
              <a:r>
                <a:rPr lang="en-GB" sz="2200" b="1" dirty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are causally </a:t>
              </a:r>
              <a:r>
                <a:rPr lang="en-GB" sz="2200" b="1" dirty="0" smtClean="0">
                  <a:solidFill>
                    <a:srgbClr val="C00000"/>
                  </a:solidFill>
                  <a:latin typeface="Sylfaen" pitchFamily="18" charset="0"/>
                  <a:cs typeface="Times New Roman" pitchFamily="18" charset="0"/>
                </a:rPr>
                <a:t>independent</a:t>
              </a:r>
              <a:endParaRPr lang="en-GB" sz="22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76200" y="3776464"/>
              <a:ext cx="228600" cy="2286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9806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2148</Words>
  <Application>Microsoft Office PowerPoint</Application>
  <PresentationFormat>On-screen Show (4:3)</PresentationFormat>
  <Paragraphs>216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Anna-Mama</dc:creator>
  <cp:lastModifiedBy>Anna</cp:lastModifiedBy>
  <cp:revision>372</cp:revision>
  <dcterms:created xsi:type="dcterms:W3CDTF">2015-09-26T09:21:57Z</dcterms:created>
  <dcterms:modified xsi:type="dcterms:W3CDTF">2016-09-05T13:03:20Z</dcterms:modified>
</cp:coreProperties>
</file>