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20" r:id="rId2"/>
    <p:sldId id="310" r:id="rId3"/>
    <p:sldId id="318" r:id="rId4"/>
    <p:sldId id="319" r:id="rId5"/>
    <p:sldId id="260" r:id="rId6"/>
    <p:sldId id="311" r:id="rId7"/>
    <p:sldId id="270" r:id="rId8"/>
    <p:sldId id="271" r:id="rId9"/>
    <p:sldId id="274" r:id="rId10"/>
    <p:sldId id="314" r:id="rId11"/>
    <p:sldId id="308" r:id="rId12"/>
    <p:sldId id="315" r:id="rId13"/>
    <p:sldId id="316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321" r:id="rId22"/>
    <p:sldId id="297" r:id="rId23"/>
    <p:sldId id="298" r:id="rId24"/>
    <p:sldId id="300" r:id="rId25"/>
    <p:sldId id="301" r:id="rId26"/>
    <p:sldId id="302" r:id="rId27"/>
    <p:sldId id="307" r:id="rId28"/>
    <p:sldId id="304" r:id="rId29"/>
    <p:sldId id="305" r:id="rId30"/>
    <p:sldId id="306" r:id="rId31"/>
    <p:sldId id="264" r:id="rId32"/>
    <p:sldId id="317" r:id="rId33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80" autoAdjust="0"/>
  </p:normalViewPr>
  <p:slideViewPr>
    <p:cSldViewPr snapToGrid="0" snapToObjects="1">
      <p:cViewPr varScale="1">
        <p:scale>
          <a:sx n="81" d="100"/>
          <a:sy n="81" d="100"/>
        </p:scale>
        <p:origin x="-13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D0E73-6812-EC4B-B5B5-8A8753592589}" type="datetimeFigureOut">
              <a:rPr kumimoji="1" lang="zh-CN" altLang="en-US" smtClean="0"/>
              <a:t>17/2/27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70091-ABEB-0843-B3DC-B77153B9299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36396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39923-FF84-894D-AB4E-C04BE523C13C}" type="datetimeFigureOut">
              <a:rPr kumimoji="1" lang="zh-CN" altLang="en-US" smtClean="0"/>
              <a:t>17/2/27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077DE-69B8-3D40-933F-2D7F0416C95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399829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0" lang="zh-CN" altLang="en-US">
                <a:ea typeface="宋体" charset="0"/>
              </a:rPr>
              <a:t>在弱耦合情况下，即耦合大于损耗时，原子的自发辐射是不可逆的，但由于腔的存在，改变了原子周围的模式密度，使得原子的自发辐射收到增强或抑制，这就是</a:t>
            </a:r>
            <a:r>
              <a:rPr kumimoji="0" lang="en-US" altLang="zh-CN">
                <a:ea typeface="宋体" charset="0"/>
              </a:rPr>
              <a:t>purcell</a:t>
            </a:r>
            <a:r>
              <a:rPr kumimoji="0" lang="zh-CN" altLang="en-US">
                <a:ea typeface="宋体" charset="0"/>
              </a:rPr>
              <a:t>效应。在强耦合情况下，</a:t>
            </a:r>
            <a:r>
              <a:rPr lang="zh-CN" altLang="en-US">
                <a:latin typeface="Calibri" charset="0"/>
                <a:ea typeface="宋体" charset="0"/>
              </a:rPr>
              <a:t>原子自发辐射的能量会以</a:t>
            </a:r>
            <a:r>
              <a:rPr lang="en-US" altLang="zh-CN">
                <a:latin typeface="Calibri" charset="0"/>
                <a:ea typeface="宋体" charset="0"/>
              </a:rPr>
              <a:t>2g</a:t>
            </a:r>
            <a:r>
              <a:rPr lang="zh-CN" altLang="en-US">
                <a:latin typeface="Calibri" charset="0"/>
                <a:ea typeface="宋体" charset="0"/>
              </a:rPr>
              <a:t>的频率在腔模与原子之间交换，即使场的初始状态为真空态，这种振荡依然能够发生，这种现象称为真空拉比振荡（</a:t>
            </a:r>
            <a:r>
              <a:rPr lang="en-US" altLang="zh-CN">
                <a:latin typeface="Calibri" charset="0"/>
                <a:ea typeface="宋体" charset="0"/>
              </a:rPr>
              <a:t>Vacuum Rabi Oscillation</a:t>
            </a:r>
            <a:r>
              <a:rPr lang="zh-CN" altLang="en-US">
                <a:latin typeface="Calibri" charset="0"/>
                <a:ea typeface="宋体" charset="0"/>
              </a:rPr>
              <a:t>）。</a:t>
            </a:r>
            <a:endParaRPr kumimoji="0" lang="zh-CN" altLang="en-US">
              <a:ea typeface="宋体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ea typeface="宋体" charset="0"/>
            </a:endParaRPr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00">
                <a:solidFill>
                  <a:schemeClr val="tx1"/>
                </a:solidFill>
                <a:latin typeface="Arial" charset="0"/>
                <a:ea typeface="宋体" charset="0"/>
                <a:cs typeface="Arial Unicode MS" charset="0"/>
              </a:defRPr>
            </a:lvl1pPr>
            <a:lvl2pPr marL="685817" indent="-263776">
              <a:defRPr sz="7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055103" indent="-211021">
              <a:defRPr sz="7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477145" indent="-211021">
              <a:defRPr sz="7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1899186" indent="-211021">
              <a:defRPr sz="7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5E562319-2476-A84F-96F6-9A5CB91B2E76}" type="slidenum">
              <a:rPr lang="zh-CN" altLang="en-US" sz="1200">
                <a:cs typeface="宋体" charset="0"/>
              </a:rPr>
              <a:pPr/>
              <a:t>25</a:t>
            </a:fld>
            <a:endParaRPr lang="zh-CN" altLang="en-US" sz="1200">
              <a:cs typeface="宋体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BA50-2A88-C24B-B0D2-937E2B2FBC21}" type="datetime1">
              <a:rPr kumimoji="1" lang="zh-CN" altLang="en-US" smtClean="0"/>
              <a:t>17/2/27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8132-CD15-AF42-8EDC-B789D9C6B96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041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F4294-8F9A-AF4F-B10A-3C7EBC199C3F}" type="datetime1">
              <a:rPr kumimoji="1" lang="zh-CN" altLang="en-US" smtClean="0"/>
              <a:t>17/2/27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8132-CD15-AF42-8EDC-B789D9C6B96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579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8ABD-330E-6D4C-9AE6-CC49630AE555}" type="datetime1">
              <a:rPr kumimoji="1" lang="zh-CN" altLang="en-US" smtClean="0"/>
              <a:t>17/2/27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8132-CD15-AF42-8EDC-B789D9C6B96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34535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4BA6-9BA4-E045-9091-4A8DF43597D6}" type="datetime1">
              <a:rPr kumimoji="1" lang="zh-CN" altLang="en-US" smtClean="0"/>
              <a:t>17/2/27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8132-CD15-AF42-8EDC-B789D9C6B96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98522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8DC6-0DE0-C340-A5BC-E2B91A8A8723}" type="datetime1">
              <a:rPr kumimoji="1" lang="zh-CN" altLang="en-US" smtClean="0"/>
              <a:t>17/2/27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8132-CD15-AF42-8EDC-B789D9C6B96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46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0158-8987-9347-BA05-7EF8D4238DD7}" type="datetime1">
              <a:rPr kumimoji="1" lang="zh-CN" altLang="en-US" smtClean="0"/>
              <a:t>17/2/27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8132-CD15-AF42-8EDC-B789D9C6B96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72578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CBBB-9E20-C54E-BB7E-F305BFD1BE37}" type="datetime1">
              <a:rPr kumimoji="1" lang="zh-CN" altLang="en-US" smtClean="0"/>
              <a:t>17/2/27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8132-CD15-AF42-8EDC-B789D9C6B96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2774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8229-EE1F-BF49-A909-A5FA27968574}" type="datetime1">
              <a:rPr kumimoji="1" lang="zh-CN" altLang="en-US" smtClean="0"/>
              <a:t>17/2/27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8132-CD15-AF42-8EDC-B789D9C6B96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82136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E4A5-F763-4449-992C-39EC3C0C09B7}" type="datetime1">
              <a:rPr kumimoji="1" lang="zh-CN" altLang="en-US" smtClean="0"/>
              <a:t>17/2/27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8132-CD15-AF42-8EDC-B789D9C6B96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6302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E327-23C5-0444-99B1-D69982A2C3E1}" type="datetime1">
              <a:rPr kumimoji="1" lang="zh-CN" altLang="en-US" smtClean="0"/>
              <a:t>17/2/27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8132-CD15-AF42-8EDC-B789D9C6B96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47858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31F0-40A5-BE42-999B-27CCB0305E5B}" type="datetime1">
              <a:rPr kumimoji="1" lang="zh-CN" altLang="en-US" smtClean="0"/>
              <a:t>17/2/27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8132-CD15-AF42-8EDC-B789D9C6B96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6209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60003-D7AF-144E-95B2-0328AA2864D5}" type="datetime1">
              <a:rPr kumimoji="1" lang="zh-CN" altLang="en-US" smtClean="0"/>
              <a:t>17/2/27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E8132-CD15-AF42-8EDC-B789D9C6B96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76175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mailto:ygu@pku.edu.c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jpeg"/><Relationship Id="rId12" Type="http://schemas.openxmlformats.org/officeDocument/2006/relationships/image" Target="../media/image11.png"/><Relationship Id="rId13" Type="http://schemas.openxmlformats.org/officeDocument/2006/relationships/image" Target="../media/image12.JPG"/><Relationship Id="rId1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hyperlink" Target="mailto:ygu@pku.edu.cn" TargetMode="External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png"/><Relationship Id="rId10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9.jpeg"/><Relationship Id="rId3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0099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600974" y="313051"/>
            <a:ext cx="523129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200" b="1" dirty="0">
                <a:solidFill>
                  <a:srgbClr val="952A1B"/>
                </a:solidFill>
                <a:latin typeface="+mj-lt"/>
                <a:ea typeface="微软雅黑" panose="020B0503020204020204" pitchFamily="34" charset="-122"/>
              </a:rPr>
              <a:t> </a:t>
            </a:r>
            <a:r>
              <a:rPr lang="en-US" altLang="zh-CN" sz="2200" dirty="0">
                <a:solidFill>
                  <a:schemeClr val="accent2"/>
                </a:solidFill>
                <a:latin typeface="Arial Rounded MT Bold" charset="0"/>
                <a:ea typeface="黑体" charset="0"/>
                <a:cs typeface="Arial Unicode MS" charset="0"/>
              </a:rPr>
              <a:t>Quantum </a:t>
            </a:r>
            <a:r>
              <a:rPr lang="en-US" altLang="zh-CN" sz="2200" dirty="0" err="1" smtClean="0">
                <a:solidFill>
                  <a:schemeClr val="accent2"/>
                </a:solidFill>
                <a:latin typeface="Arial Rounded MT Bold" charset="0"/>
                <a:ea typeface="黑体" charset="0"/>
                <a:cs typeface="Arial Unicode MS" charset="0"/>
              </a:rPr>
              <a:t>nanophotonics</a:t>
            </a:r>
            <a:r>
              <a:rPr lang="en-US" altLang="zh-CN" sz="2200" dirty="0" smtClean="0">
                <a:solidFill>
                  <a:schemeClr val="accent2"/>
                </a:solidFill>
                <a:latin typeface="Arial Rounded MT Bold" charset="0"/>
                <a:ea typeface="黑体" charset="0"/>
                <a:cs typeface="Arial Unicode MS" charset="0"/>
              </a:rPr>
              <a:t> conference</a:t>
            </a:r>
            <a:endParaRPr lang="zh-CN" altLang="en-US" sz="2200" dirty="0">
              <a:solidFill>
                <a:schemeClr val="accent2"/>
              </a:solidFill>
              <a:latin typeface="Arial Rounded MT Bold" charset="0"/>
              <a:ea typeface="黑体" charset="0"/>
              <a:cs typeface="Arial Unicode MS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50825" y="6337704"/>
            <a:ext cx="6302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2pPr>
            <a:lvl3pPr marL="1143000"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3pPr>
            <a:lvl4pPr marL="1600200"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4pPr>
            <a:lvl5pPr marL="2057400"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5pPr>
            <a:lvl6pPr marL="2514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6pPr>
            <a:lvl7pPr marL="29718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7pPr>
            <a:lvl8pPr marL="34290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8pPr>
            <a:lvl9pPr marL="3886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9pPr>
          </a:lstStyle>
          <a:p>
            <a:pPr eaLnBrk="1" hangingPunct="1">
              <a:defRPr/>
            </a:pPr>
            <a:r>
              <a:rPr kumimoji="0" lang="en-US" altLang="zh-CN" sz="2000" dirty="0" smtClean="0">
                <a:solidFill>
                  <a:schemeClr val="accent2"/>
                </a:solidFill>
                <a:latin typeface="Arial Rounded MT Bold" charset="0"/>
                <a:cs typeface="Arial Unicode MS" charset="0"/>
              </a:rPr>
              <a:t>*email</a:t>
            </a:r>
            <a:r>
              <a:rPr kumimoji="0" lang="en-US" altLang="zh-CN" sz="2000" dirty="0">
                <a:solidFill>
                  <a:schemeClr val="accent2"/>
                </a:solidFill>
                <a:latin typeface="Arial Rounded MT Bold" charset="0"/>
                <a:cs typeface="Arial Unicode MS" charset="0"/>
              </a:rPr>
              <a:t>:  </a:t>
            </a:r>
            <a:r>
              <a:rPr kumimoji="0" lang="en-US" altLang="zh-CN" sz="2000" dirty="0">
                <a:solidFill>
                  <a:srgbClr val="C0504D"/>
                </a:solidFill>
                <a:latin typeface="Arial Rounded MT Bold" charset="0"/>
                <a:cs typeface="Arial Unicode MS" charset="0"/>
                <a:hlinkClick r:id="rId3"/>
              </a:rPr>
              <a:t>ygu@</a:t>
            </a:r>
            <a:r>
              <a:rPr kumimoji="0" lang="en-US" altLang="zh-CN" sz="2000" dirty="0" smtClean="0">
                <a:solidFill>
                  <a:srgbClr val="C0504D"/>
                </a:solidFill>
                <a:latin typeface="Arial Rounded MT Bold" charset="0"/>
                <a:cs typeface="Arial Unicode MS" charset="0"/>
                <a:hlinkClick r:id="rId3"/>
              </a:rPr>
              <a:t>pku.edu.cn</a:t>
            </a:r>
            <a:r>
              <a:rPr kumimoji="0" lang="en-US" altLang="zh-CN" sz="2000" dirty="0">
                <a:solidFill>
                  <a:srgbClr val="C0504D"/>
                </a:solidFill>
                <a:latin typeface="Arial Rounded MT Bold" charset="0"/>
                <a:cs typeface="Arial Unicode MS" charset="0"/>
              </a:rPr>
              <a:t> </a:t>
            </a:r>
            <a:r>
              <a:rPr kumimoji="0" lang="en-US" altLang="zh-CN" sz="2000" dirty="0" smtClean="0">
                <a:solidFill>
                  <a:schemeClr val="accent2"/>
                </a:solidFill>
                <a:latin typeface="Arial Rounded MT Bold" charset="0"/>
                <a:cs typeface="Arial Unicode MS" charset="0"/>
              </a:rPr>
              <a:t>2017.02. 27 </a:t>
            </a:r>
            <a:r>
              <a:rPr kumimoji="0" lang="en-US" altLang="zh-CN" sz="2000" dirty="0" err="1" smtClean="0">
                <a:solidFill>
                  <a:schemeClr val="accent2"/>
                </a:solidFill>
                <a:latin typeface="Arial Rounded MT Bold" charset="0"/>
                <a:cs typeface="Arial Unicode MS" charset="0"/>
              </a:rPr>
              <a:t>Benasque</a:t>
            </a:r>
            <a:endParaRPr kumimoji="0" lang="en-US" altLang="zh-CN" sz="2000" dirty="0">
              <a:solidFill>
                <a:schemeClr val="accent2"/>
              </a:solidFill>
              <a:latin typeface="Arial Rounded MT Bold" charset="0"/>
              <a:cs typeface="Arial Unicode MS" charset="0"/>
            </a:endParaRPr>
          </a:p>
        </p:txBody>
      </p:sp>
      <p:sp>
        <p:nvSpPr>
          <p:cNvPr id="11" name="幻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7BE8132-CD15-AF42-8EDC-B789D9C6B963}" type="slidenum">
              <a:rPr kumimoji="1" lang="zh-CN" altLang="en-US" smtClean="0"/>
              <a:t>1</a:t>
            </a:fld>
            <a:endParaRPr kumimoji="1" lang="zh-CN" altLang="en-US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212224" y="1322923"/>
            <a:ext cx="5988969" cy="132343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2pPr>
            <a:lvl3pPr marL="1143000"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3pPr>
            <a:lvl4pPr marL="1600200"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4pPr>
            <a:lvl5pPr marL="2057400"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5pPr>
            <a:lvl6pPr marL="2514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6pPr>
            <a:lvl7pPr marL="29718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7pPr>
            <a:lvl8pPr marL="34290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8pPr>
            <a:lvl9pPr marL="3886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9pPr>
          </a:lstStyle>
          <a:p>
            <a:pPr algn="ctr"/>
            <a:r>
              <a:rPr lang="en-US" altLang="zh-CN" sz="4000" b="1" dirty="0">
                <a:solidFill>
                  <a:schemeClr val="tx2"/>
                </a:solidFill>
                <a:latin typeface="+mj-lt"/>
              </a:rPr>
              <a:t>Weak and strong </a:t>
            </a:r>
            <a:r>
              <a:rPr lang="en-US" altLang="zh-CN" sz="4000" b="1" dirty="0" smtClean="0">
                <a:solidFill>
                  <a:schemeClr val="tx2"/>
                </a:solidFill>
                <a:latin typeface="+mj-lt"/>
              </a:rPr>
              <a:t>coupling </a:t>
            </a:r>
          </a:p>
          <a:p>
            <a:pPr algn="ctr"/>
            <a:r>
              <a:rPr lang="en-US" altLang="zh-CN" sz="4000" b="1" dirty="0" smtClean="0">
                <a:solidFill>
                  <a:schemeClr val="tx2"/>
                </a:solidFill>
                <a:latin typeface="+mj-lt"/>
              </a:rPr>
              <a:t>in </a:t>
            </a:r>
            <a:r>
              <a:rPr lang="en-US" altLang="zh-CN" sz="4000" b="1" dirty="0">
                <a:solidFill>
                  <a:schemeClr val="tx2"/>
                </a:solidFill>
                <a:latin typeface="+mj-lt"/>
              </a:rPr>
              <a:t>Plasmon-based CQED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96152" y="4527533"/>
            <a:ext cx="7862888" cy="107721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2pPr>
            <a:lvl3pPr marL="1143000"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3pPr>
            <a:lvl4pPr marL="1600200"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4pPr>
            <a:lvl5pPr marL="2057400"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5pPr>
            <a:lvl6pPr marL="2514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6pPr>
            <a:lvl7pPr marL="29718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7pPr>
            <a:lvl8pPr marL="34290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8pPr>
            <a:lvl9pPr marL="3886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9pPr>
          </a:lstStyle>
          <a:p>
            <a:pPr algn="ctr">
              <a:defRPr/>
            </a:pPr>
            <a:r>
              <a:rPr lang="en-US" altLang="zh-CN" sz="3200" b="1" dirty="0">
                <a:solidFill>
                  <a:srgbClr val="1F497D"/>
                </a:solidFill>
                <a:latin typeface="+mj-lt"/>
              </a:rPr>
              <a:t>Department of Physics, Peking </a:t>
            </a:r>
            <a:r>
              <a:rPr lang="en-US" altLang="zh-CN" sz="3200" b="1" dirty="0" smtClean="0">
                <a:solidFill>
                  <a:srgbClr val="1F497D"/>
                </a:solidFill>
                <a:latin typeface="+mj-lt"/>
              </a:rPr>
              <a:t>University </a:t>
            </a:r>
            <a:r>
              <a:rPr lang="en-US" altLang="zh-CN" sz="3200" b="1" dirty="0">
                <a:solidFill>
                  <a:srgbClr val="1F497D"/>
                </a:solidFill>
                <a:latin typeface="+mj-lt"/>
              </a:rPr>
              <a:t>Beijing, China 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211231" y="3176620"/>
            <a:ext cx="360045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2pPr>
            <a:lvl3pPr marL="1143000"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3pPr>
            <a:lvl4pPr marL="1600200"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4pPr>
            <a:lvl5pPr marL="2057400"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5pPr>
            <a:lvl6pPr marL="2514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6pPr>
            <a:lvl7pPr marL="29718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7pPr>
            <a:lvl8pPr marL="34290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8pPr>
            <a:lvl9pPr marL="3886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3600" b="1" dirty="0">
                <a:solidFill>
                  <a:srgbClr val="C0504D"/>
                </a:solidFill>
                <a:latin typeface="+mj-lt"/>
              </a:rPr>
              <a:t>Ying </a:t>
            </a:r>
            <a:r>
              <a:rPr lang="en-US" altLang="zh-CN" sz="3600" b="1" dirty="0" err="1" smtClean="0">
                <a:solidFill>
                  <a:srgbClr val="C0504D"/>
                </a:solidFill>
                <a:latin typeface="+mj-lt"/>
              </a:rPr>
              <a:t>Gu</a:t>
            </a:r>
            <a:endParaRPr lang="en-US" altLang="zh-CN" sz="3600" b="1" dirty="0">
              <a:solidFill>
                <a:srgbClr val="C0504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6423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250824" y="188913"/>
            <a:ext cx="8893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What happens in gap </a:t>
            </a:r>
            <a:r>
              <a:rPr lang="en-US" altLang="zh-CN" sz="2800" dirty="0" err="1" smtClean="0">
                <a:solidFill>
                  <a:srgbClr val="C0000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plasmon</a:t>
            </a:r>
            <a:r>
              <a:rPr lang="en-US" altLang="zh-CN" sz="2800" dirty="0" smtClean="0">
                <a:solidFill>
                  <a:srgbClr val="C0000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 nanostructures?</a:t>
            </a:r>
            <a:endParaRPr lang="en-US" altLang="zh-CN" sz="2800" dirty="0">
              <a:solidFill>
                <a:srgbClr val="002060"/>
              </a:solidFill>
              <a:effectLst/>
              <a:latin typeface="Arial Rounded MT Bold" charset="0"/>
              <a:ea typeface="华文楷体" charset="0"/>
              <a:cs typeface="华文楷体" charset="0"/>
            </a:endParaRPr>
          </a:p>
        </p:txBody>
      </p:sp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387923" y="2758604"/>
            <a:ext cx="3529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 smtClean="0">
                <a:effectLst/>
                <a:latin typeface="Arial Rounded MT Bold" charset="0"/>
                <a:ea typeface="华文楷体" charset="0"/>
                <a:cs typeface="华文楷体" charset="0"/>
              </a:rPr>
              <a:t>Gap surface </a:t>
            </a:r>
            <a:r>
              <a:rPr lang="en-US" altLang="zh-CN" dirty="0" err="1" smtClean="0">
                <a:effectLst/>
                <a:latin typeface="Arial Rounded MT Bold" charset="0"/>
                <a:ea typeface="华文楷体" charset="0"/>
                <a:cs typeface="华文楷体" charset="0"/>
              </a:rPr>
              <a:t>plasmon</a:t>
            </a:r>
            <a:endParaRPr lang="en-US" altLang="zh-CN" dirty="0" smtClean="0">
              <a:effectLst/>
              <a:latin typeface="Arial Rounded MT Bold" charset="0"/>
              <a:ea typeface="华文楷体" charset="0"/>
              <a:cs typeface="华文楷体" charset="0"/>
            </a:endParaRPr>
          </a:p>
          <a:p>
            <a:r>
              <a:rPr lang="en-US" altLang="zh-CN" dirty="0" smtClean="0">
                <a:latin typeface="Arial Rounded MT Bold" charset="0"/>
                <a:ea typeface="华文楷体" charset="0"/>
                <a:cs typeface="华文楷体" charset="0"/>
              </a:rPr>
              <a:t>Nano </a:t>
            </a:r>
            <a:r>
              <a:rPr lang="en-US" altLang="zh-CN" dirty="0" err="1" smtClean="0">
                <a:latin typeface="Arial Rounded MT Bold" charset="0"/>
                <a:ea typeface="华文楷体" charset="0"/>
                <a:cs typeface="华文楷体" charset="0"/>
              </a:rPr>
              <a:t>Lett</a:t>
            </a:r>
            <a:r>
              <a:rPr lang="en-US" altLang="zh-CN" dirty="0" smtClean="0">
                <a:latin typeface="Arial Rounded MT Bold" charset="0"/>
                <a:ea typeface="华文楷体" charset="0"/>
                <a:cs typeface="华文楷体" charset="0"/>
              </a:rPr>
              <a:t>. 13, 5866 (2013)</a:t>
            </a:r>
            <a:endParaRPr lang="en-US" altLang="zh-CN" dirty="0">
              <a:effectLst/>
              <a:latin typeface="Arial Rounded MT Bold" charset="0"/>
              <a:ea typeface="华文楷体" charset="0"/>
              <a:cs typeface="华文楷体" charset="0"/>
            </a:endParaRPr>
          </a:p>
        </p:txBody>
      </p:sp>
      <p:sp>
        <p:nvSpPr>
          <p:cNvPr id="4" name="矩形 8"/>
          <p:cNvSpPr>
            <a:spLocks noChangeArrowheads="1"/>
          </p:cNvSpPr>
          <p:nvPr/>
        </p:nvSpPr>
        <p:spPr bwMode="auto">
          <a:xfrm>
            <a:off x="4406577" y="2650921"/>
            <a:ext cx="521175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 smtClean="0">
                <a:effectLst/>
                <a:latin typeface="Arial Rounded MT Bold" charset="0"/>
                <a:ea typeface="华文楷体" charset="0"/>
                <a:cs typeface="华文楷体" charset="0"/>
              </a:rPr>
              <a:t>Enhanced spontaneous emission</a:t>
            </a:r>
          </a:p>
          <a:p>
            <a:r>
              <a:rPr lang="en-US" altLang="zh-CN" dirty="0" smtClean="0">
                <a:latin typeface="Arial Rounded MT Bold" charset="0"/>
                <a:ea typeface="华文楷体" charset="0"/>
                <a:cs typeface="华文楷体" charset="0"/>
              </a:rPr>
              <a:t>Nat. Photon. 6, 459 (2012) </a:t>
            </a:r>
          </a:p>
          <a:p>
            <a:r>
              <a:rPr lang="en-US" altLang="zh-CN" dirty="0" smtClean="0">
                <a:latin typeface="Arial Rounded MT Bold" charset="0"/>
                <a:ea typeface="华文楷体" charset="0"/>
                <a:cs typeface="华文楷体" charset="0"/>
              </a:rPr>
              <a:t>Nat</a:t>
            </a:r>
            <a:r>
              <a:rPr lang="en-US" altLang="zh-CN" dirty="0">
                <a:latin typeface="Arial Rounded MT Bold" charset="0"/>
                <a:ea typeface="华文楷体" charset="0"/>
                <a:cs typeface="华文楷体" charset="0"/>
              </a:rPr>
              <a:t>. Photon. </a:t>
            </a:r>
            <a:r>
              <a:rPr lang="en-US" altLang="zh-CN" dirty="0" smtClean="0">
                <a:latin typeface="Arial Rounded MT Bold" charset="0"/>
                <a:ea typeface="华文楷体" charset="0"/>
                <a:cs typeface="华文楷体" charset="0"/>
              </a:rPr>
              <a:t>8, 835 (2014)</a:t>
            </a:r>
            <a:endParaRPr lang="en-US" altLang="zh-CN" dirty="0">
              <a:latin typeface="Arial Rounded MT Bold" charset="0"/>
              <a:ea typeface="华文楷体" charset="0"/>
              <a:cs typeface="华文楷体" charset="0"/>
            </a:endParaRPr>
          </a:p>
        </p:txBody>
      </p:sp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395322" y="5800180"/>
            <a:ext cx="32300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 smtClean="0">
                <a:effectLst/>
                <a:latin typeface="Arial Rounded MT Bold" charset="0"/>
                <a:ea typeface="华文楷体" charset="0"/>
                <a:cs typeface="华文楷体" charset="0"/>
              </a:rPr>
              <a:t>Strong coupling</a:t>
            </a:r>
          </a:p>
          <a:p>
            <a:r>
              <a:rPr lang="en-US" altLang="zh-CN" dirty="0" smtClean="0">
                <a:latin typeface="Arial Rounded MT Bold" charset="0"/>
                <a:ea typeface="华文楷体" charset="0"/>
                <a:cs typeface="华文楷体" charset="0"/>
              </a:rPr>
              <a:t>Nature 535, 127 (2016)</a:t>
            </a:r>
            <a:endParaRPr lang="en-US" altLang="zh-CN" dirty="0">
              <a:latin typeface="Arial Rounded MT Bold" charset="0"/>
              <a:ea typeface="华文楷体" charset="0"/>
              <a:cs typeface="华文楷体" charset="0"/>
            </a:endParaRPr>
          </a:p>
        </p:txBody>
      </p:sp>
      <p:sp>
        <p:nvSpPr>
          <p:cNvPr id="8" name="矩形 8"/>
          <p:cNvSpPr>
            <a:spLocks noChangeArrowheads="1"/>
          </p:cNvSpPr>
          <p:nvPr/>
        </p:nvSpPr>
        <p:spPr bwMode="auto">
          <a:xfrm>
            <a:off x="4375626" y="5351130"/>
            <a:ext cx="48693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Arial Rounded MT Bold" charset="0"/>
                <a:ea typeface="华文楷体" charset="0"/>
                <a:cs typeface="华文楷体" charset="0"/>
              </a:rPr>
              <a:t>Weak: Single photon collection</a:t>
            </a:r>
          </a:p>
          <a:p>
            <a:r>
              <a:rPr lang="is-IS" altLang="zh-CN" dirty="0">
                <a:solidFill>
                  <a:srgbClr val="C00000"/>
                </a:solidFill>
                <a:latin typeface="Arial Rounded MT Bold" charset="0"/>
                <a:ea typeface="华文楷体" charset="0"/>
                <a:cs typeface="华文楷体" charset="0"/>
              </a:rPr>
              <a:t>PRL 114, 193002 (2015)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03" y="3683000"/>
            <a:ext cx="1513838" cy="20628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341" y="3715111"/>
            <a:ext cx="1461344" cy="203078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860" y="3721231"/>
            <a:ext cx="1655751" cy="146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891" y="1188146"/>
            <a:ext cx="3031563" cy="13828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3261" y="945520"/>
            <a:ext cx="1578450" cy="15683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412" y="945520"/>
            <a:ext cx="1655751" cy="1568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4547" y="3721231"/>
            <a:ext cx="2072612" cy="1421220"/>
          </a:xfrm>
          <a:prstGeom prst="rect">
            <a:avLst/>
          </a:prstGeom>
        </p:spPr>
      </p:pic>
      <p:sp>
        <p:nvSpPr>
          <p:cNvPr id="14" name="矩形 8"/>
          <p:cNvSpPr>
            <a:spLocks noChangeArrowheads="1"/>
          </p:cNvSpPr>
          <p:nvPr/>
        </p:nvSpPr>
        <p:spPr bwMode="auto">
          <a:xfrm>
            <a:off x="4390057" y="5980789"/>
            <a:ext cx="40233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Arial Rounded MT Bold" charset="0"/>
                <a:ea typeface="华文楷体" charset="0"/>
                <a:cs typeface="华文楷体" charset="0"/>
              </a:rPr>
              <a:t>Strong: Evanescent vacuum</a:t>
            </a:r>
          </a:p>
          <a:p>
            <a:r>
              <a:rPr lang="en-US" altLang="zh-CN" dirty="0">
                <a:solidFill>
                  <a:srgbClr val="C00000"/>
                </a:solidFill>
                <a:latin typeface="Arial Rounded MT Bold" charset="0"/>
                <a:ea typeface="华文楷体" charset="0"/>
                <a:cs typeface="华文楷体" charset="0"/>
              </a:rPr>
              <a:t>PRL 118, 073604 (2017) </a:t>
            </a:r>
          </a:p>
        </p:txBody>
      </p:sp>
    </p:spTree>
    <p:extLst>
      <p:ext uri="{BB962C8B-B14F-4D97-AF65-F5344CB8AC3E}">
        <p14:creationId xmlns:p14="http://schemas.microsoft.com/office/powerpoint/2010/main" val="1592596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1"/>
          <p:cNvSpPr>
            <a:spLocks noChangeArrowheads="1"/>
          </p:cNvSpPr>
          <p:nvPr/>
        </p:nvSpPr>
        <p:spPr bwMode="auto">
          <a:xfrm>
            <a:off x="111860" y="644526"/>
            <a:ext cx="8936537" cy="140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C0000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   Weak coupling </a:t>
            </a:r>
            <a:r>
              <a:rPr lang="en-US" altLang="zh-CN" sz="3600" b="1" dirty="0" smtClean="0">
                <a:solidFill>
                  <a:srgbClr val="C0000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:</a:t>
            </a:r>
            <a:endParaRPr lang="en-US" altLang="zh-CN" sz="3600" b="1" dirty="0">
              <a:solidFill>
                <a:srgbClr val="C00000"/>
              </a:solidFill>
              <a:effectLst/>
              <a:latin typeface="Arial Rounded MT Bold" charset="0"/>
              <a:ea typeface="华文楷体" charset="0"/>
              <a:cs typeface="华文楷体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   </a:t>
            </a:r>
            <a:r>
              <a:rPr lang="en-US" altLang="zh-CN" sz="2800" b="1" dirty="0">
                <a:solidFill>
                  <a:srgbClr val="002060"/>
                </a:solidFill>
                <a:latin typeface="Arial Rounded MT Bold" charset="0"/>
                <a:ea typeface="华文楷体" charset="0"/>
                <a:cs typeface="华文楷体" charset="0"/>
              </a:rPr>
              <a:t>Efficient Single Photon Emission and Collection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528" y="2395430"/>
            <a:ext cx="5377039" cy="3256876"/>
          </a:xfrm>
          <a:prstGeom prst="rect">
            <a:avLst/>
          </a:prstGeom>
        </p:spPr>
      </p:pic>
      <p:sp>
        <p:nvSpPr>
          <p:cNvPr id="4" name="文本框 14"/>
          <p:cNvSpPr txBox="1">
            <a:spLocks noChangeArrowheads="1"/>
          </p:cNvSpPr>
          <p:nvPr/>
        </p:nvSpPr>
        <p:spPr bwMode="auto">
          <a:xfrm>
            <a:off x="1599889" y="6100369"/>
            <a:ext cx="53482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800">
                <a:solidFill>
                  <a:schemeClr val="tx1"/>
                </a:solidFill>
                <a:latin typeface="Arial" charset="0"/>
                <a:ea typeface="宋体" charset="0"/>
                <a:cs typeface="Arial Unicode MS" charset="0"/>
              </a:defRPr>
            </a:lvl1pPr>
            <a:lvl2pPr marL="742950" indent="-28575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kumimoji="0" lang="en-US" altLang="zh-CN" sz="1600" b="1" dirty="0">
                <a:solidFill>
                  <a:srgbClr val="404040"/>
                </a:solidFill>
                <a:effectLst/>
                <a:latin typeface="Century Gothic" charset="0"/>
                <a:ea typeface="仿宋" charset="0"/>
                <a:cs typeface="仿宋" charset="0"/>
              </a:rPr>
              <a:t>Hang </a:t>
            </a:r>
            <a:r>
              <a:rPr kumimoji="0" lang="en-US" altLang="zh-CN" sz="1600" b="1" dirty="0" err="1">
                <a:solidFill>
                  <a:srgbClr val="404040"/>
                </a:solidFill>
                <a:effectLst/>
                <a:latin typeface="Century Gothic" charset="0"/>
                <a:ea typeface="仿宋" charset="0"/>
                <a:cs typeface="仿宋" charset="0"/>
              </a:rPr>
              <a:t>Lian</a:t>
            </a:r>
            <a:r>
              <a:rPr kumimoji="0" lang="en-US" altLang="zh-CN" sz="1600" b="1" dirty="0">
                <a:solidFill>
                  <a:srgbClr val="404040"/>
                </a:solidFill>
                <a:effectLst/>
                <a:latin typeface="Century Gothic" charset="0"/>
                <a:ea typeface="仿宋" charset="0"/>
                <a:cs typeface="仿宋" charset="0"/>
              </a:rPr>
              <a:t>, Ying </a:t>
            </a:r>
            <a:r>
              <a:rPr kumimoji="0" lang="en-US" altLang="zh-CN" sz="1600" b="1" dirty="0" err="1">
                <a:solidFill>
                  <a:srgbClr val="404040"/>
                </a:solidFill>
                <a:effectLst/>
                <a:latin typeface="Century Gothic" charset="0"/>
                <a:ea typeface="仿宋" charset="0"/>
                <a:cs typeface="仿宋" charset="0"/>
              </a:rPr>
              <a:t>Gu</a:t>
            </a:r>
            <a:r>
              <a:rPr kumimoji="0" lang="en-US" altLang="zh-CN" sz="1600" b="1" dirty="0">
                <a:solidFill>
                  <a:srgbClr val="404040"/>
                </a:solidFill>
                <a:effectLst/>
                <a:latin typeface="Century Gothic" charset="0"/>
                <a:ea typeface="仿宋" charset="0"/>
                <a:cs typeface="仿宋" charset="0"/>
              </a:rPr>
              <a:t> et al, PRL 114,193002 (2015). </a:t>
            </a:r>
            <a:endParaRPr kumimoji="0" lang="zh-CN" altLang="en-US" sz="1600" b="1" dirty="0">
              <a:solidFill>
                <a:srgbClr val="404040"/>
              </a:solidFill>
              <a:effectLst/>
              <a:latin typeface="Century Gothic" charset="0"/>
              <a:ea typeface="仿宋" charset="0"/>
              <a:cs typeface="仿宋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692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83568" y="845227"/>
            <a:ext cx="7620000" cy="1570678"/>
          </a:xfrm>
          <a:blipFill rotWithShape="1">
            <a:blip r:embed="rId2"/>
            <a:stretch>
              <a:fillRect l="-400" t="-3502"/>
            </a:stretch>
          </a:blipFill>
          <a:extLst/>
        </p:spPr>
        <p:txBody>
          <a:bodyPr/>
          <a:lstStyle/>
          <a:p>
            <a:pPr>
              <a:buFont typeface="Wingdings 2" pitchFamily="18" charset="2"/>
              <a:buChar char=""/>
              <a:defRPr/>
            </a:pPr>
            <a:r>
              <a:rPr kumimoji="0" lang="zh-CN" altLang="en-US">
                <a:noFill/>
                <a:cs typeface="+mn-cs"/>
              </a:rPr>
              <a:t> </a:t>
            </a:r>
          </a:p>
        </p:txBody>
      </p:sp>
      <p:sp>
        <p:nvSpPr>
          <p:cNvPr id="41986" name="文本框 3"/>
          <p:cNvSpPr txBox="1">
            <a:spLocks noChangeArrowheads="1"/>
          </p:cNvSpPr>
          <p:nvPr/>
        </p:nvSpPr>
        <p:spPr bwMode="auto">
          <a:xfrm>
            <a:off x="2392363" y="260350"/>
            <a:ext cx="3870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800">
                <a:solidFill>
                  <a:schemeClr val="tx1"/>
                </a:solidFill>
                <a:latin typeface="Arial" charset="0"/>
                <a:ea typeface="宋体" charset="0"/>
                <a:cs typeface="Arial Unicode MS" charset="0"/>
              </a:defRPr>
            </a:lvl1pPr>
            <a:lvl2pPr marL="742950" indent="-28575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kumimoji="0" lang="en-US" altLang="zh-CN" sz="2400" b="1">
                <a:solidFill>
                  <a:srgbClr val="85540A"/>
                </a:solidFill>
                <a:effectLst/>
                <a:latin typeface="Century Gothic" charset="0"/>
                <a:ea typeface="仿宋" charset="0"/>
                <a:cs typeface="仿宋" charset="0"/>
              </a:rPr>
              <a:t>Dielectric nanostructures</a:t>
            </a:r>
            <a:endParaRPr kumimoji="0" lang="zh-CN" altLang="en-US" sz="2400" b="1">
              <a:solidFill>
                <a:srgbClr val="85540A"/>
              </a:solidFill>
              <a:effectLst/>
              <a:latin typeface="Century Gothic" charset="0"/>
              <a:ea typeface="仿宋" charset="0"/>
              <a:cs typeface="仿宋" charset="0"/>
            </a:endParaRPr>
          </a:p>
        </p:txBody>
      </p:sp>
      <p:sp>
        <p:nvSpPr>
          <p:cNvPr id="41987" name="文本框 4"/>
          <p:cNvSpPr txBox="1">
            <a:spLocks noChangeArrowheads="1"/>
          </p:cNvSpPr>
          <p:nvPr/>
        </p:nvSpPr>
        <p:spPr bwMode="auto">
          <a:xfrm>
            <a:off x="1257300" y="6315075"/>
            <a:ext cx="74247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800">
                <a:solidFill>
                  <a:schemeClr val="tx1"/>
                </a:solidFill>
                <a:latin typeface="Arial" charset="0"/>
                <a:ea typeface="宋体" charset="0"/>
                <a:cs typeface="Arial Unicode MS" charset="0"/>
              </a:defRPr>
            </a:lvl1pPr>
            <a:lvl2pPr marL="742950" indent="-28575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kumimoji="0" lang="en-US" altLang="zh-CN" sz="1400" b="1">
                <a:effectLst/>
                <a:latin typeface="Century Gothic" charset="0"/>
                <a:ea typeface="仿宋" charset="0"/>
                <a:cs typeface="仿宋" charset="0"/>
              </a:rPr>
              <a:t>PRL,96,117401 (2006).                PRL,101, 113903 (2008)                PRL,106,103601 (2011)</a:t>
            </a:r>
            <a:endParaRPr kumimoji="0" lang="zh-CN" altLang="en-US" sz="1400" b="1">
              <a:effectLst/>
              <a:latin typeface="Century Gothic" charset="0"/>
              <a:ea typeface="仿宋" charset="0"/>
              <a:cs typeface="仿宋" charset="0"/>
            </a:endParaRPr>
          </a:p>
          <a:p>
            <a:r>
              <a:rPr kumimoji="0" lang="en-US" altLang="zh-CN">
                <a:effectLst/>
                <a:latin typeface="Century Gothic" charset="0"/>
                <a:ea typeface="仿宋" charset="0"/>
                <a:cs typeface="仿宋" charset="0"/>
              </a:rPr>
              <a:t>     </a:t>
            </a:r>
          </a:p>
          <a:p>
            <a:r>
              <a:rPr kumimoji="0" lang="en-US" altLang="zh-CN">
                <a:effectLst/>
                <a:latin typeface="Century Gothic" charset="0"/>
                <a:ea typeface="仿宋" charset="0"/>
                <a:cs typeface="仿宋" charset="0"/>
              </a:rPr>
              <a:t>                                                       </a:t>
            </a:r>
            <a:endParaRPr kumimoji="0" lang="zh-CN" altLang="en-US">
              <a:effectLst/>
              <a:latin typeface="Century Gothic" charset="0"/>
              <a:ea typeface="仿宋" charset="0"/>
              <a:cs typeface="仿宋" charset="0"/>
            </a:endParaRPr>
          </a:p>
        </p:txBody>
      </p:sp>
      <p:pic>
        <p:nvPicPr>
          <p:cNvPr id="41988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40"/>
          <a:stretch>
            <a:fillRect/>
          </a:stretch>
        </p:blipFill>
        <p:spPr bwMode="auto">
          <a:xfrm>
            <a:off x="195263" y="2824163"/>
            <a:ext cx="3173412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图片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34"/>
          <a:stretch>
            <a:fillRect/>
          </a:stretch>
        </p:blipFill>
        <p:spPr bwMode="auto">
          <a:xfrm>
            <a:off x="6262688" y="2689225"/>
            <a:ext cx="2182812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文本框 7"/>
          <p:cNvSpPr txBox="1">
            <a:spLocks noChangeArrowheads="1"/>
          </p:cNvSpPr>
          <p:nvPr/>
        </p:nvSpPr>
        <p:spPr bwMode="auto">
          <a:xfrm>
            <a:off x="827088" y="5378450"/>
            <a:ext cx="2684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800">
                <a:solidFill>
                  <a:schemeClr val="tx1"/>
                </a:solidFill>
                <a:latin typeface="Arial" charset="0"/>
                <a:ea typeface="宋体" charset="0"/>
                <a:cs typeface="Arial Unicode MS" charset="0"/>
              </a:defRPr>
            </a:lvl1pPr>
            <a:lvl2pPr marL="742950" indent="-28575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kumimoji="0" lang="en-US" altLang="zh-CN" sz="2400" b="1">
                <a:solidFill>
                  <a:srgbClr val="85540A"/>
                </a:solidFill>
                <a:effectLst/>
                <a:latin typeface="Century Gothic" charset="0"/>
                <a:ea typeface="仿宋" charset="0"/>
                <a:cs typeface="仿宋" charset="0"/>
              </a:rPr>
              <a:t>Photonic crystals</a:t>
            </a:r>
            <a:endParaRPr kumimoji="0" lang="zh-CN" altLang="en-US" sz="2400" b="1">
              <a:solidFill>
                <a:srgbClr val="85540A"/>
              </a:solidFill>
              <a:effectLst/>
              <a:latin typeface="Century Gothic" charset="0"/>
              <a:ea typeface="仿宋" charset="0"/>
              <a:cs typeface="仿宋" charset="0"/>
            </a:endParaRPr>
          </a:p>
        </p:txBody>
      </p:sp>
      <p:sp>
        <p:nvSpPr>
          <p:cNvPr id="41991" name="文本框 8"/>
          <p:cNvSpPr txBox="1">
            <a:spLocks noChangeArrowheads="1"/>
          </p:cNvSpPr>
          <p:nvPr/>
        </p:nvSpPr>
        <p:spPr bwMode="auto">
          <a:xfrm>
            <a:off x="5732463" y="5764213"/>
            <a:ext cx="3249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800">
                <a:solidFill>
                  <a:schemeClr val="tx1"/>
                </a:solidFill>
                <a:latin typeface="Arial" charset="0"/>
                <a:ea typeface="宋体" charset="0"/>
                <a:cs typeface="Arial Unicode MS" charset="0"/>
              </a:defRPr>
            </a:lvl1pPr>
            <a:lvl2pPr marL="742950" indent="-28575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kumimoji="0" lang="en-US" altLang="zh-CN" sz="2400" b="1">
                <a:solidFill>
                  <a:srgbClr val="85540A"/>
                </a:solidFill>
                <a:effectLst/>
                <a:latin typeface="Century Gothic" charset="0"/>
                <a:ea typeface="仿宋" charset="0"/>
                <a:cs typeface="仿宋" charset="0"/>
              </a:rPr>
              <a:t>Dielectric nanofibres</a:t>
            </a:r>
            <a:endParaRPr kumimoji="0" lang="zh-CN" altLang="en-US" sz="2400" b="1">
              <a:solidFill>
                <a:srgbClr val="85540A"/>
              </a:solidFill>
              <a:effectLst/>
              <a:latin typeface="Century Gothic" charset="0"/>
              <a:ea typeface="仿宋" charset="0"/>
              <a:cs typeface="仿宋" charset="0"/>
            </a:endParaRPr>
          </a:p>
        </p:txBody>
      </p:sp>
      <p:sp>
        <p:nvSpPr>
          <p:cNvPr id="12" name="文本框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31466" y="4945421"/>
            <a:ext cx="1262333" cy="494751"/>
          </a:xfrm>
          <a:prstGeom prst="rect">
            <a:avLst/>
          </a:prstGeom>
          <a:blipFill rotWithShape="1">
            <a:blip r:embed="rId5"/>
            <a:stretch>
              <a:fillRect l="-966" t="-11111" r="-6763" b="-19753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  <a:ea typeface="Arial Unicode MS" pitchFamily="34" charset="-122"/>
                <a:cs typeface="Arial Unicode MS" pitchFamily="34" charset="-122"/>
              </a:rPr>
              <a:t> </a:t>
            </a:r>
          </a:p>
        </p:txBody>
      </p:sp>
      <p:pic>
        <p:nvPicPr>
          <p:cNvPr id="4199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5" t="51675"/>
          <a:stretch>
            <a:fillRect/>
          </a:stretch>
        </p:blipFill>
        <p:spPr bwMode="auto">
          <a:xfrm>
            <a:off x="3536950" y="2997200"/>
            <a:ext cx="23463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69167" y="4941168"/>
            <a:ext cx="1348895" cy="494751"/>
          </a:xfrm>
          <a:prstGeom prst="rect">
            <a:avLst/>
          </a:prstGeom>
          <a:blipFill rotWithShape="1">
            <a:blip r:embed="rId7"/>
            <a:stretch>
              <a:fillRect l="-901" t="-11111" r="-5856" b="-19753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  <a:ea typeface="Arial Unicode MS" pitchFamily="34" charset="-122"/>
                <a:cs typeface="Arial Unicode MS" pitchFamily="34" charset="-122"/>
              </a:rPr>
              <a:t> </a:t>
            </a:r>
          </a:p>
        </p:txBody>
      </p:sp>
      <p:sp>
        <p:nvSpPr>
          <p:cNvPr id="15" name="文本框 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37101" y="5291873"/>
            <a:ext cx="1522020" cy="494751"/>
          </a:xfrm>
          <a:prstGeom prst="rect">
            <a:avLst/>
          </a:prstGeom>
          <a:blipFill rotWithShape="1">
            <a:blip r:embed="rId8"/>
            <a:stretch>
              <a:fillRect l="-800" t="-11111" r="-5200" b="-19753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  <a:ea typeface="Arial Unicode MS" pitchFamily="34" charset="-122"/>
                <a:cs typeface="Arial Unicode MS" pitchFamily="34" charset="-122"/>
              </a:rPr>
              <a:t> </a:t>
            </a:r>
          </a:p>
        </p:txBody>
      </p:sp>
      <p:sp>
        <p:nvSpPr>
          <p:cNvPr id="41996" name="文本框 16"/>
          <p:cNvSpPr txBox="1">
            <a:spLocks noChangeArrowheads="1"/>
          </p:cNvSpPr>
          <p:nvPr/>
        </p:nvSpPr>
        <p:spPr bwMode="auto">
          <a:xfrm>
            <a:off x="8731250" y="63500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800">
                <a:solidFill>
                  <a:schemeClr val="tx1"/>
                </a:solidFill>
                <a:latin typeface="Arial" charset="0"/>
                <a:ea typeface="宋体" charset="0"/>
                <a:cs typeface="Arial Unicode MS" charset="0"/>
              </a:defRPr>
            </a:lvl1pPr>
            <a:lvl2pPr marL="742950" indent="-28575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kumimoji="0" lang="en-US" altLang="zh-CN">
                <a:effectLst/>
                <a:latin typeface="Century Gothic" charset="0"/>
                <a:ea typeface="仿宋" charset="0"/>
                <a:cs typeface="仿宋" charset="0"/>
              </a:rPr>
              <a:t>4</a:t>
            </a:r>
            <a:endParaRPr kumimoji="0" lang="zh-CN" altLang="en-US">
              <a:effectLst/>
              <a:latin typeface="Century Gothic" charset="0"/>
              <a:ea typeface="仿宋" charset="0"/>
              <a:cs typeface="仿宋" charset="0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6196013" y="1412875"/>
            <a:ext cx="2540000" cy="95408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kumimoji="1" sz="800">
                <a:solidFill>
                  <a:schemeClr val="tx1"/>
                </a:solidFill>
                <a:latin typeface="Arial" charset="0"/>
                <a:ea typeface="宋体" charset="0"/>
                <a:cs typeface="Arial Unicode MS" charset="0"/>
              </a:defRPr>
            </a:lvl1pPr>
            <a:lvl2pPr marL="742950" indent="-28575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kumimoji="0" lang="en-US" altLang="zh-CN" sz="2800" b="1">
                <a:effectLst/>
                <a:ea typeface="楷体" charset="0"/>
                <a:cs typeface="楷体" charset="0"/>
              </a:rPr>
              <a:t>Space</a:t>
            </a:r>
            <a:r>
              <a:rPr kumimoji="0" lang="zh-CN" altLang="en-US" sz="2800" b="1">
                <a:effectLst/>
                <a:ea typeface="楷体" charset="0"/>
                <a:cs typeface="楷体" charset="0"/>
              </a:rPr>
              <a:t> </a:t>
            </a:r>
            <a:r>
              <a:rPr kumimoji="0" lang="en-US" altLang="zh-CN" sz="2800" b="1">
                <a:effectLst/>
                <a:ea typeface="楷体" charset="0"/>
                <a:cs typeface="楷体" charset="0"/>
              </a:rPr>
              <a:t>of</a:t>
            </a:r>
          </a:p>
          <a:p>
            <a:r>
              <a:rPr kumimoji="0" lang="en-US" altLang="zh-CN" sz="2800" b="1">
                <a:effectLst/>
                <a:ea typeface="楷体" charset="0"/>
                <a:cs typeface="楷体" charset="0"/>
              </a:rPr>
              <a:t>improvement </a:t>
            </a:r>
            <a:endParaRPr kumimoji="0" lang="zh-CN" altLang="en-US" sz="2800" b="1">
              <a:effectLst/>
              <a:ea typeface="楷体" charset="0"/>
              <a:cs typeface="楷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404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文本框 3"/>
          <p:cNvSpPr txBox="1">
            <a:spLocks noChangeArrowheads="1"/>
          </p:cNvSpPr>
          <p:nvPr/>
        </p:nvSpPr>
        <p:spPr bwMode="auto">
          <a:xfrm>
            <a:off x="2339975" y="663575"/>
            <a:ext cx="3979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800">
                <a:solidFill>
                  <a:schemeClr val="tx1"/>
                </a:solidFill>
                <a:latin typeface="Arial" charset="0"/>
                <a:ea typeface="宋体" charset="0"/>
                <a:cs typeface="Arial Unicode MS" charset="0"/>
              </a:defRPr>
            </a:lvl1pPr>
            <a:lvl2pPr marL="742950" indent="-28575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kumimoji="0" lang="en-US" altLang="zh-CN" sz="2400" b="1">
                <a:solidFill>
                  <a:srgbClr val="C00000"/>
                </a:solidFill>
                <a:effectLst/>
                <a:latin typeface="Century Gothic" charset="0"/>
                <a:ea typeface="仿宋" charset="0"/>
                <a:cs typeface="仿宋" charset="0"/>
              </a:rPr>
              <a:t>Plasmonic nanostructures</a:t>
            </a:r>
            <a:endParaRPr kumimoji="0" lang="zh-CN" altLang="en-US" sz="2400" b="1">
              <a:solidFill>
                <a:srgbClr val="C00000"/>
              </a:solidFill>
              <a:effectLst/>
              <a:latin typeface="Century Gothic" charset="0"/>
              <a:ea typeface="仿宋" charset="0"/>
              <a:cs typeface="仿宋" charset="0"/>
            </a:endParaRPr>
          </a:p>
        </p:txBody>
      </p:sp>
      <p:pic>
        <p:nvPicPr>
          <p:cNvPr id="43010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3775075"/>
            <a:ext cx="22431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4237180"/>
            <a:ext cx="163671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92403" y="4719865"/>
            <a:ext cx="1522020" cy="494751"/>
          </a:xfrm>
          <a:prstGeom prst="rect">
            <a:avLst/>
          </a:prstGeom>
          <a:blipFill rotWithShape="1">
            <a:blip r:embed="rId4"/>
            <a:stretch>
              <a:fillRect l="-1200" t="-11111" r="-4800" b="-19753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  <a:ea typeface="Arial Unicode MS" pitchFamily="34" charset="-122"/>
                <a:cs typeface="Arial Unicode MS" pitchFamily="34" charset="-122"/>
              </a:rPr>
              <a:t> </a:t>
            </a:r>
          </a:p>
        </p:txBody>
      </p:sp>
      <p:sp>
        <p:nvSpPr>
          <p:cNvPr id="43014" name="文本框 14"/>
          <p:cNvSpPr txBox="1">
            <a:spLocks noChangeArrowheads="1"/>
          </p:cNvSpPr>
          <p:nvPr/>
        </p:nvSpPr>
        <p:spPr bwMode="auto">
          <a:xfrm>
            <a:off x="2698750" y="60325"/>
            <a:ext cx="3024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800">
                <a:solidFill>
                  <a:schemeClr val="tx1"/>
                </a:solidFill>
                <a:latin typeface="Arial" charset="0"/>
                <a:ea typeface="宋体" charset="0"/>
                <a:cs typeface="Arial Unicode MS" charset="0"/>
              </a:defRPr>
            </a:lvl1pPr>
            <a:lvl2pPr marL="742950" indent="-28575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kumimoji="0" lang="en-US" altLang="zh-CN" sz="2400" b="1">
                <a:solidFill>
                  <a:srgbClr val="C00000"/>
                </a:solidFill>
                <a:effectLst/>
                <a:latin typeface="Century Gothic" charset="0"/>
                <a:ea typeface="仿宋" charset="0"/>
                <a:cs typeface="仿宋" charset="0"/>
              </a:rPr>
              <a:t>smaller</a:t>
            </a:r>
            <a:r>
              <a:rPr kumimoji="0" lang="zh-CN" altLang="en-US" sz="2400" b="1">
                <a:solidFill>
                  <a:srgbClr val="C00000"/>
                </a:solidFill>
                <a:effectLst/>
                <a:latin typeface="Century Gothic" charset="0"/>
                <a:ea typeface="仿宋" charset="0"/>
                <a:cs typeface="仿宋" charset="0"/>
              </a:rPr>
              <a:t>？</a:t>
            </a:r>
            <a:r>
              <a:rPr kumimoji="0" lang="en-US" altLang="zh-CN" sz="2400" b="1">
                <a:solidFill>
                  <a:srgbClr val="C00000"/>
                </a:solidFill>
                <a:effectLst/>
                <a:latin typeface="Century Gothic" charset="0"/>
                <a:ea typeface="仿宋" charset="0"/>
                <a:cs typeface="仿宋" charset="0"/>
              </a:rPr>
              <a:t>brighter</a:t>
            </a:r>
            <a:r>
              <a:rPr kumimoji="0" lang="zh-CN" altLang="en-US" sz="2400" b="1">
                <a:solidFill>
                  <a:srgbClr val="C00000"/>
                </a:solidFill>
                <a:effectLst/>
                <a:latin typeface="Century Gothic" charset="0"/>
                <a:ea typeface="仿宋" charset="0"/>
                <a:cs typeface="仿宋" charset="0"/>
              </a:rPr>
              <a:t>？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379663" y="3559175"/>
            <a:ext cx="341312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宋体" charset="0"/>
                <a:cs typeface="Arial Unicode MS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defRPr/>
            </a:pPr>
            <a:r>
              <a:rPr lang="en-US" altLang="zh-CN" b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仿宋" charset="0"/>
                <a:cs typeface="仿宋" charset="0"/>
              </a:rPr>
              <a:t>LSP</a:t>
            </a:r>
            <a:endParaRPr lang="zh-CN" altLang="en-US" smtClean="0"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  <a:ea typeface="仿宋" charset="0"/>
              <a:cs typeface="仿宋" charset="0"/>
            </a:endParaRPr>
          </a:p>
        </p:txBody>
      </p:sp>
      <p:sp>
        <p:nvSpPr>
          <p:cNvPr id="4" name="矩形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1560" y="1124744"/>
            <a:ext cx="8640960" cy="3211392"/>
          </a:xfrm>
          <a:prstGeom prst="rect">
            <a:avLst/>
          </a:prstGeom>
          <a:blipFill rotWithShape="1">
            <a:blip r:embed="rId5"/>
            <a:stretch>
              <a:fillRect l="-705" r="-141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89345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1"/>
          <p:cNvSpPr>
            <a:spLocks noGrp="1"/>
          </p:cNvSpPr>
          <p:nvPr>
            <p:ph type="title"/>
          </p:nvPr>
        </p:nvSpPr>
        <p:spPr>
          <a:xfrm>
            <a:off x="911620" y="-129872"/>
            <a:ext cx="6974686" cy="7937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kumimoji="0" lang="en-US" altLang="zh-CN" sz="2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仿宋" panose="02010609060101010101" pitchFamily="49" charset="-122"/>
                <a:cs typeface="+mj-cs"/>
              </a:rPr>
              <a:t/>
            </a:r>
            <a:br>
              <a:rPr kumimoji="0" lang="en-US" altLang="zh-CN" sz="2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仿宋" panose="02010609060101010101" pitchFamily="49" charset="-122"/>
                <a:cs typeface="+mj-cs"/>
              </a:rPr>
            </a:br>
            <a:r>
              <a:rPr kumimoji="0" lang="en-US" altLang="zh-CN" sz="2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仿宋" panose="02010609060101010101" pitchFamily="49" charset="-122"/>
                <a:cs typeface="+mj-cs"/>
              </a:rPr>
              <a:t>Design of Gap Surface </a:t>
            </a:r>
            <a:r>
              <a:rPr kumimoji="0" lang="en-US" altLang="zh-CN" sz="2800" b="1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仿宋" panose="02010609060101010101" pitchFamily="49" charset="-122"/>
                <a:cs typeface="+mj-cs"/>
              </a:rPr>
              <a:t>Plasmons</a:t>
            </a:r>
            <a:endParaRPr kumimoji="0" lang="en-US" altLang="zh-CN" sz="28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仿宋" panose="02010609060101010101" pitchFamily="49" charset="-122"/>
              <a:cs typeface="+mj-cs"/>
            </a:endParaRPr>
          </a:p>
        </p:txBody>
      </p:sp>
      <p:sp>
        <p:nvSpPr>
          <p:cNvPr id="44034" name="内容占位符 86"/>
          <p:cNvSpPr>
            <a:spLocks noGrp="1"/>
          </p:cNvSpPr>
          <p:nvPr>
            <p:ph idx="1"/>
          </p:nvPr>
        </p:nvSpPr>
        <p:spPr>
          <a:xfrm>
            <a:off x="434975" y="4023315"/>
            <a:ext cx="8601075" cy="3630613"/>
          </a:xfrm>
        </p:spPr>
        <p:txBody>
          <a:bodyPr/>
          <a:lstStyle/>
          <a:p>
            <a:r>
              <a:rPr kumimoji="0" lang="en-US" altLang="zh-CN" sz="2400" b="1" dirty="0">
                <a:solidFill>
                  <a:srgbClr val="FF0000"/>
                </a:solidFill>
                <a:latin typeface="Century Gothic" charset="0"/>
                <a:ea typeface="仿宋" charset="0"/>
                <a:cs typeface="仿宋" charset="0"/>
              </a:rPr>
              <a:t>Film </a:t>
            </a:r>
            <a:r>
              <a:rPr kumimoji="0" lang="en-US" altLang="zh-CN" sz="2200" b="1" dirty="0">
                <a:latin typeface="Century Gothic" charset="0"/>
                <a:ea typeface="仿宋" charset="0"/>
                <a:cs typeface="仿宋" charset="0"/>
              </a:rPr>
              <a:t>thickness at cutoff thickness</a:t>
            </a:r>
            <a:r>
              <a:rPr kumimoji="0" lang="zh-CN" altLang="en-US" sz="2200" b="1" dirty="0">
                <a:latin typeface="Century Gothic" charset="0"/>
                <a:ea typeface="仿宋" charset="0"/>
                <a:cs typeface="仿宋" charset="0"/>
              </a:rPr>
              <a:t>：</a:t>
            </a:r>
            <a:r>
              <a:rPr kumimoji="0" lang="en-US" altLang="zh-CN" sz="2200" b="1" dirty="0">
                <a:latin typeface="Century Gothic" charset="0"/>
                <a:ea typeface="仿宋" charset="0"/>
                <a:cs typeface="仿宋" charset="0"/>
              </a:rPr>
              <a:t>long propagation length for </a:t>
            </a:r>
            <a:r>
              <a:rPr kumimoji="0" lang="en-US" altLang="zh-CN" sz="2200" b="1" dirty="0">
                <a:solidFill>
                  <a:srgbClr val="FF0000"/>
                </a:solidFill>
                <a:latin typeface="Century Gothic" charset="0"/>
                <a:ea typeface="仿宋" charset="0"/>
                <a:cs typeface="仿宋" charset="0"/>
              </a:rPr>
              <a:t>long range SPP</a:t>
            </a:r>
          </a:p>
          <a:p>
            <a:r>
              <a:rPr kumimoji="0" lang="en-US" altLang="zh-CN" sz="2400" b="1" dirty="0" err="1">
                <a:solidFill>
                  <a:srgbClr val="FF0000"/>
                </a:solidFill>
                <a:latin typeface="Century Gothic" charset="0"/>
                <a:ea typeface="仿宋" charset="0"/>
                <a:cs typeface="仿宋" charset="0"/>
              </a:rPr>
              <a:t>Nanorod</a:t>
            </a:r>
            <a:r>
              <a:rPr kumimoji="0" lang="zh-CN" altLang="en-US" sz="2200" b="1" dirty="0">
                <a:latin typeface="Century Gothic" charset="0"/>
                <a:ea typeface="仿宋" charset="0"/>
                <a:cs typeface="仿宋" charset="0"/>
              </a:rPr>
              <a:t>：</a:t>
            </a:r>
            <a:r>
              <a:rPr kumimoji="0" lang="en-US" altLang="zh-CN" sz="2200" b="1" dirty="0">
                <a:solidFill>
                  <a:srgbClr val="FF0000"/>
                </a:solidFill>
                <a:latin typeface="Century Gothic" charset="0"/>
                <a:ea typeface="仿宋" charset="0"/>
                <a:cs typeface="仿宋" charset="0"/>
              </a:rPr>
              <a:t>silver </a:t>
            </a:r>
            <a:r>
              <a:rPr kumimoji="0" lang="en-US" altLang="zh-CN" sz="2200" b="1" dirty="0">
                <a:latin typeface="Century Gothic" charset="0"/>
                <a:ea typeface="仿宋" charset="0"/>
                <a:cs typeface="仿宋" charset="0"/>
              </a:rPr>
              <a:t>                                  </a:t>
            </a:r>
            <a:r>
              <a:rPr kumimoji="0" lang="en-US" altLang="zh-CN" sz="2200" b="1" dirty="0" err="1">
                <a:solidFill>
                  <a:srgbClr val="FF0000"/>
                </a:solidFill>
                <a:latin typeface="Century Gothic" charset="0"/>
                <a:ea typeface="仿宋" charset="0"/>
                <a:cs typeface="仿宋" charset="0"/>
              </a:rPr>
              <a:t>Nanofilm</a:t>
            </a:r>
            <a:r>
              <a:rPr kumimoji="0" lang="en-US" altLang="zh-CN" sz="2200" b="1" dirty="0">
                <a:solidFill>
                  <a:srgbClr val="FF0000"/>
                </a:solidFill>
                <a:latin typeface="Century Gothic" charset="0"/>
                <a:ea typeface="仿宋" charset="0"/>
                <a:cs typeface="仿宋" charset="0"/>
              </a:rPr>
              <a:t>: gold</a:t>
            </a:r>
          </a:p>
          <a:p>
            <a:r>
              <a:rPr kumimoji="0" lang="en-US" altLang="zh-CN" sz="2200" b="1" dirty="0">
                <a:latin typeface="Century Gothic" charset="0"/>
                <a:ea typeface="仿宋" charset="0"/>
                <a:cs typeface="仿宋" charset="0"/>
              </a:rPr>
              <a:t>First use plane wave excitation to excite only the long range SPP of </a:t>
            </a:r>
            <a:r>
              <a:rPr kumimoji="0" lang="en-US" altLang="zh-CN" sz="2200" b="1" dirty="0" err="1" smtClean="0">
                <a:latin typeface="Century Gothic" charset="0"/>
                <a:ea typeface="仿宋" charset="0"/>
                <a:cs typeface="仿宋" charset="0"/>
              </a:rPr>
              <a:t>nanofilm</a:t>
            </a:r>
            <a:r>
              <a:rPr lang="en-US" altLang="zh-CN" sz="2200" b="1" dirty="0" smtClean="0">
                <a:latin typeface="Century Gothic" charset="0"/>
                <a:ea typeface="仿宋" charset="0"/>
                <a:cs typeface="仿宋" charset="0"/>
              </a:rPr>
              <a:t>, wavelength is 680 nm.</a:t>
            </a:r>
            <a:endParaRPr kumimoji="0" lang="en-US" altLang="zh-CN" sz="2200" b="1" dirty="0">
              <a:latin typeface="Century Gothic" charset="0"/>
              <a:ea typeface="仿宋" charset="0"/>
              <a:cs typeface="仿宋" charset="0"/>
            </a:endParaRPr>
          </a:p>
        </p:txBody>
      </p:sp>
      <p:grpSp>
        <p:nvGrpSpPr>
          <p:cNvPr id="44035" name="组合 6"/>
          <p:cNvGrpSpPr>
            <a:grpSpLocks/>
          </p:cNvGrpSpPr>
          <p:nvPr/>
        </p:nvGrpSpPr>
        <p:grpSpPr bwMode="auto">
          <a:xfrm>
            <a:off x="1212225" y="1039146"/>
            <a:ext cx="3229600" cy="2178629"/>
            <a:chOff x="1223431" y="916872"/>
            <a:chExt cx="5162387" cy="2516995"/>
          </a:xfrm>
        </p:grpSpPr>
        <p:grpSp>
          <p:nvGrpSpPr>
            <p:cNvPr id="44041" name="组合 2"/>
            <p:cNvGrpSpPr>
              <a:grpSpLocks/>
            </p:cNvGrpSpPr>
            <p:nvPr/>
          </p:nvGrpSpPr>
          <p:grpSpPr bwMode="auto">
            <a:xfrm>
              <a:off x="1223431" y="916872"/>
              <a:ext cx="4875521" cy="2452809"/>
              <a:chOff x="1029979" y="692691"/>
              <a:chExt cx="4875521" cy="2452809"/>
            </a:xfrm>
          </p:grpSpPr>
          <p:pic>
            <p:nvPicPr>
              <p:cNvPr id="44045" name="图片 2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9979" y="692691"/>
                <a:ext cx="4875521" cy="2452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46" name="图片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00000">
                <a:off x="3301051" y="1792845"/>
                <a:ext cx="333375" cy="142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" name="文本框 3"/>
            <p:cNvSpPr txBox="1"/>
            <p:nvPr/>
          </p:nvSpPr>
          <p:spPr>
            <a:xfrm>
              <a:off x="5204755" y="1104139"/>
              <a:ext cx="1174714" cy="3999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ea typeface="宋体" charset="0"/>
                  <a:cs typeface="Arial Unicode MS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2000" b="1" smtClean="0">
                  <a:solidFill>
                    <a:srgbClr val="B58B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entury Gothic" charset="0"/>
                  <a:ea typeface="仿宋" charset="0"/>
                  <a:cs typeface="仿宋" charset="0"/>
                </a:rPr>
                <a:t>water</a:t>
              </a:r>
              <a:endParaRPr lang="zh-CN" altLang="en-US" sz="2000" b="1" smtClean="0">
                <a:solidFill>
                  <a:srgbClr val="B58B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仿宋" charset="0"/>
                <a:cs typeface="仿宋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329635" y="2143629"/>
              <a:ext cx="999035" cy="3999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ea typeface="宋体" charset="0"/>
                  <a:cs typeface="Arial Unicode MS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2000" b="1" smtClean="0">
                  <a:solidFill>
                    <a:srgbClr val="B58B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entury Gothic" charset="0"/>
                  <a:ea typeface="仿宋" charset="0"/>
                  <a:cs typeface="仿宋" charset="0"/>
                </a:rPr>
                <a:t>gold</a:t>
              </a:r>
              <a:endParaRPr lang="zh-CN" altLang="en-US" sz="2000" b="1" smtClean="0">
                <a:solidFill>
                  <a:srgbClr val="B58B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仿宋" charset="0"/>
                <a:cs typeface="仿宋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306352" y="3033941"/>
              <a:ext cx="1079466" cy="3999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ea typeface="宋体" charset="0"/>
                  <a:cs typeface="Arial Unicode MS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2000" b="1" smtClean="0">
                  <a:solidFill>
                    <a:srgbClr val="B58B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entury Gothic" charset="0"/>
                  <a:ea typeface="仿宋" charset="0"/>
                  <a:cs typeface="仿宋" charset="0"/>
                </a:rPr>
                <a:t>glass</a:t>
              </a:r>
              <a:endParaRPr lang="zh-CN" altLang="en-US" sz="2000" b="1" smtClean="0">
                <a:solidFill>
                  <a:srgbClr val="B58B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仿宋" charset="0"/>
                <a:cs typeface="仿宋" charset="0"/>
              </a:endParaRPr>
            </a:p>
          </p:txBody>
        </p:sp>
      </p:grpSp>
      <p:pic>
        <p:nvPicPr>
          <p:cNvPr id="44036" name="图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788988"/>
            <a:ext cx="30003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文本框 14"/>
          <p:cNvSpPr txBox="1">
            <a:spLocks noChangeArrowheads="1"/>
          </p:cNvSpPr>
          <p:nvPr/>
        </p:nvSpPr>
        <p:spPr bwMode="auto">
          <a:xfrm>
            <a:off x="719583" y="6302170"/>
            <a:ext cx="53482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800">
                <a:solidFill>
                  <a:schemeClr val="tx1"/>
                </a:solidFill>
                <a:latin typeface="Arial" charset="0"/>
                <a:ea typeface="宋体" charset="0"/>
                <a:cs typeface="Arial Unicode MS" charset="0"/>
              </a:defRPr>
            </a:lvl1pPr>
            <a:lvl2pPr marL="742950" indent="-28575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kumimoji="0" lang="en-US" altLang="zh-CN" sz="1600" b="1" dirty="0">
                <a:solidFill>
                  <a:srgbClr val="404040"/>
                </a:solidFill>
                <a:effectLst/>
                <a:latin typeface="Century Gothic" charset="0"/>
                <a:ea typeface="仿宋" charset="0"/>
                <a:cs typeface="仿宋" charset="0"/>
              </a:rPr>
              <a:t>Hang </a:t>
            </a:r>
            <a:r>
              <a:rPr kumimoji="0" lang="en-US" altLang="zh-CN" sz="1600" b="1" dirty="0" err="1">
                <a:solidFill>
                  <a:srgbClr val="404040"/>
                </a:solidFill>
                <a:effectLst/>
                <a:latin typeface="Century Gothic" charset="0"/>
                <a:ea typeface="仿宋" charset="0"/>
                <a:cs typeface="仿宋" charset="0"/>
              </a:rPr>
              <a:t>Lian</a:t>
            </a:r>
            <a:r>
              <a:rPr kumimoji="0" lang="en-US" altLang="zh-CN" sz="1600" b="1" dirty="0">
                <a:solidFill>
                  <a:srgbClr val="404040"/>
                </a:solidFill>
                <a:effectLst/>
                <a:latin typeface="Century Gothic" charset="0"/>
                <a:ea typeface="仿宋" charset="0"/>
                <a:cs typeface="仿宋" charset="0"/>
              </a:rPr>
              <a:t>, Ying </a:t>
            </a:r>
            <a:r>
              <a:rPr kumimoji="0" lang="en-US" altLang="zh-CN" sz="1600" b="1" dirty="0" err="1">
                <a:solidFill>
                  <a:srgbClr val="404040"/>
                </a:solidFill>
                <a:effectLst/>
                <a:latin typeface="Century Gothic" charset="0"/>
                <a:ea typeface="仿宋" charset="0"/>
                <a:cs typeface="仿宋" charset="0"/>
              </a:rPr>
              <a:t>Gu</a:t>
            </a:r>
            <a:r>
              <a:rPr kumimoji="0" lang="en-US" altLang="zh-CN" sz="1600" b="1" dirty="0">
                <a:solidFill>
                  <a:srgbClr val="404040"/>
                </a:solidFill>
                <a:effectLst/>
                <a:latin typeface="Century Gothic" charset="0"/>
                <a:ea typeface="仿宋" charset="0"/>
                <a:cs typeface="仿宋" charset="0"/>
              </a:rPr>
              <a:t> et al, PRL 114,193002 (2015). </a:t>
            </a:r>
            <a:endParaRPr kumimoji="0" lang="zh-CN" altLang="en-US" sz="1600" b="1" dirty="0">
              <a:solidFill>
                <a:srgbClr val="404040"/>
              </a:solidFill>
              <a:effectLst/>
              <a:latin typeface="Century Gothic" charset="0"/>
              <a:ea typeface="仿宋" charset="0"/>
              <a:cs typeface="仿宋" charset="0"/>
            </a:endParaRPr>
          </a:p>
        </p:txBody>
      </p:sp>
      <p:grpSp>
        <p:nvGrpSpPr>
          <p:cNvPr id="44038" name="组合 7"/>
          <p:cNvGrpSpPr>
            <a:grpSpLocks/>
          </p:cNvGrpSpPr>
          <p:nvPr/>
        </p:nvGrpSpPr>
        <p:grpSpPr bwMode="auto">
          <a:xfrm>
            <a:off x="5986463" y="1866900"/>
            <a:ext cx="1793875" cy="2390775"/>
            <a:chOff x="8300289" y="1866489"/>
            <a:chExt cx="2391083" cy="2391083"/>
          </a:xfrm>
        </p:grpSpPr>
        <p:sp>
          <p:nvSpPr>
            <p:cNvPr id="6" name="下箭头 5"/>
            <p:cNvSpPr/>
            <p:nvPr/>
          </p:nvSpPr>
          <p:spPr>
            <a:xfrm rot="18464261">
              <a:off x="9452168" y="2232455"/>
              <a:ext cx="87324" cy="2391083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7" name="下箭头 16"/>
            <p:cNvSpPr/>
            <p:nvPr/>
          </p:nvSpPr>
          <p:spPr>
            <a:xfrm rot="19920000">
              <a:off x="10191995" y="1866489"/>
              <a:ext cx="86755" cy="2391083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7839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内容占位符 2"/>
          <p:cNvSpPr>
            <a:spLocks noGrp="1"/>
          </p:cNvSpPr>
          <p:nvPr>
            <p:ph idx="1"/>
          </p:nvPr>
        </p:nvSpPr>
        <p:spPr>
          <a:xfrm>
            <a:off x="261144" y="3548063"/>
            <a:ext cx="8669337" cy="2725737"/>
          </a:xfrm>
        </p:spPr>
        <p:txBody>
          <a:bodyPr/>
          <a:lstStyle/>
          <a:p>
            <a:r>
              <a:rPr kumimoji="0" lang="en-US" altLang="zh-CN" sz="2200" b="1" dirty="0">
                <a:latin typeface="Century Gothic" charset="0"/>
                <a:ea typeface="仿宋" charset="0"/>
                <a:cs typeface="仿宋" charset="0"/>
              </a:rPr>
              <a:t>Absorption spectrum</a:t>
            </a:r>
            <a:r>
              <a:rPr kumimoji="0" lang="zh-CN" altLang="en-US" sz="2200" b="1" dirty="0">
                <a:latin typeface="Century Gothic" charset="0"/>
                <a:ea typeface="仿宋" charset="0"/>
                <a:cs typeface="仿宋" charset="0"/>
              </a:rPr>
              <a:t>：</a:t>
            </a:r>
            <a:r>
              <a:rPr kumimoji="0" lang="en-US" altLang="zh-CN" sz="2200" b="1" dirty="0">
                <a:solidFill>
                  <a:srgbClr val="FF0000"/>
                </a:solidFill>
                <a:latin typeface="Century Gothic" charset="0"/>
                <a:ea typeface="仿宋" charset="0"/>
                <a:cs typeface="仿宋" charset="0"/>
              </a:rPr>
              <a:t>dipolar and </a:t>
            </a:r>
            <a:r>
              <a:rPr kumimoji="0" lang="en-US" altLang="zh-CN" sz="2200" b="1" dirty="0" err="1">
                <a:solidFill>
                  <a:srgbClr val="FF0000"/>
                </a:solidFill>
                <a:latin typeface="Century Gothic" charset="0"/>
                <a:ea typeface="仿宋" charset="0"/>
                <a:cs typeface="仿宋" charset="0"/>
              </a:rPr>
              <a:t>quadrupolar</a:t>
            </a:r>
            <a:r>
              <a:rPr kumimoji="0" lang="en-US" altLang="zh-CN" sz="2200" b="1" dirty="0">
                <a:solidFill>
                  <a:srgbClr val="FF0000"/>
                </a:solidFill>
                <a:latin typeface="Century Gothic" charset="0"/>
                <a:ea typeface="仿宋" charset="0"/>
                <a:cs typeface="仿宋" charset="0"/>
              </a:rPr>
              <a:t> excitation </a:t>
            </a:r>
            <a:r>
              <a:rPr kumimoji="0" lang="en-US" altLang="zh-CN" sz="2200" b="1" dirty="0">
                <a:latin typeface="Century Gothic" charset="0"/>
                <a:ea typeface="仿宋" charset="0"/>
                <a:cs typeface="仿宋" charset="0"/>
              </a:rPr>
              <a:t>of </a:t>
            </a:r>
            <a:r>
              <a:rPr kumimoji="0" lang="en-US" altLang="zh-CN" sz="2200" b="1" dirty="0" err="1">
                <a:latin typeface="Century Gothic" charset="0"/>
                <a:ea typeface="仿宋" charset="0"/>
                <a:cs typeface="仿宋" charset="0"/>
              </a:rPr>
              <a:t>nanorod</a:t>
            </a:r>
            <a:r>
              <a:rPr kumimoji="0" lang="en-US" altLang="zh-CN" sz="2200" b="1" dirty="0">
                <a:latin typeface="Century Gothic" charset="0"/>
                <a:ea typeface="仿宋" charset="0"/>
                <a:cs typeface="仿宋" charset="0"/>
              </a:rPr>
              <a:t> in evanescent wave</a:t>
            </a:r>
          </a:p>
          <a:p>
            <a:r>
              <a:rPr kumimoji="0" lang="en-US" altLang="zh-CN" sz="2200" b="1" dirty="0">
                <a:latin typeface="Century Gothic" charset="0"/>
                <a:ea typeface="仿宋" charset="0"/>
                <a:cs typeface="仿宋" charset="0"/>
              </a:rPr>
              <a:t>One kind of gap </a:t>
            </a:r>
            <a:r>
              <a:rPr kumimoji="0" lang="en-US" altLang="zh-CN" sz="2200" b="1" dirty="0" err="1">
                <a:latin typeface="Century Gothic" charset="0"/>
                <a:ea typeface="仿宋" charset="0"/>
                <a:cs typeface="仿宋" charset="0"/>
              </a:rPr>
              <a:t>plasmons</a:t>
            </a:r>
            <a:endParaRPr kumimoji="0" lang="en-US" altLang="zh-CN" sz="2200" b="1" dirty="0">
              <a:latin typeface="Century Gothic" charset="0"/>
              <a:ea typeface="仿宋" charset="0"/>
              <a:cs typeface="仿宋" charset="0"/>
            </a:endParaRPr>
          </a:p>
          <a:p>
            <a:r>
              <a:rPr kumimoji="0" lang="zh-CN" altLang="en-US" sz="2200" b="1" dirty="0">
                <a:latin typeface="Century Gothic" charset="0"/>
                <a:ea typeface="仿宋" charset="0"/>
                <a:cs typeface="仿宋" charset="0"/>
              </a:rPr>
              <a:t>（</a:t>
            </a:r>
            <a:r>
              <a:rPr kumimoji="0" lang="en-US" altLang="zh-CN" sz="2200" b="1" dirty="0">
                <a:latin typeface="Century Gothic" charset="0"/>
                <a:ea typeface="仿宋" charset="0"/>
                <a:cs typeface="仿宋" charset="0"/>
              </a:rPr>
              <a:t>PRB,89,075136,Nat.photonics,6,459</a:t>
            </a:r>
            <a:r>
              <a:rPr kumimoji="0" lang="zh-CN" altLang="en-US" sz="2200" b="1" dirty="0">
                <a:latin typeface="Century Gothic" charset="0"/>
                <a:ea typeface="仿宋" charset="0"/>
                <a:cs typeface="仿宋" charset="0"/>
              </a:rPr>
              <a:t>）：</a:t>
            </a:r>
            <a:endParaRPr kumimoji="0" lang="en-US" altLang="zh-CN" sz="2200" b="1" dirty="0">
              <a:latin typeface="Century Gothic" charset="0"/>
              <a:ea typeface="仿宋" charset="0"/>
              <a:cs typeface="仿宋" charset="0"/>
            </a:endParaRPr>
          </a:p>
          <a:p>
            <a:pPr>
              <a:buFont typeface="Wingdings" charset="0"/>
              <a:buChar char="Ø"/>
            </a:pPr>
            <a:r>
              <a:rPr kumimoji="0" lang="en-US" altLang="zh-CN" sz="2200" b="1" dirty="0">
                <a:solidFill>
                  <a:srgbClr val="FF0000"/>
                </a:solidFill>
                <a:latin typeface="Century Gothic" charset="0"/>
                <a:ea typeface="仿宋" charset="0"/>
                <a:cs typeface="仿宋" charset="0"/>
              </a:rPr>
              <a:t>Next Step </a:t>
            </a:r>
            <a:r>
              <a:rPr kumimoji="0" lang="en-US" altLang="zh-CN" sz="2200" b="1" dirty="0">
                <a:latin typeface="Century Gothic" charset="0"/>
                <a:ea typeface="仿宋" charset="0"/>
                <a:cs typeface="仿宋" charset="0"/>
              </a:rPr>
              <a:t>for using both </a:t>
            </a:r>
            <a:r>
              <a:rPr kumimoji="0" lang="en-US" altLang="zh-CN" sz="2200" b="1" dirty="0">
                <a:solidFill>
                  <a:srgbClr val="FF0000"/>
                </a:solidFill>
                <a:latin typeface="Century Gothic" charset="0"/>
                <a:ea typeface="仿宋" charset="0"/>
                <a:cs typeface="仿宋" charset="0"/>
              </a:rPr>
              <a:t>hot spots of gap </a:t>
            </a:r>
            <a:r>
              <a:rPr kumimoji="0" lang="en-US" altLang="zh-CN" sz="2200" b="1" dirty="0" err="1">
                <a:solidFill>
                  <a:srgbClr val="FF0000"/>
                </a:solidFill>
                <a:latin typeface="Century Gothic" charset="0"/>
                <a:ea typeface="仿宋" charset="0"/>
                <a:cs typeface="仿宋" charset="0"/>
              </a:rPr>
              <a:t>plasmon</a:t>
            </a:r>
            <a:r>
              <a:rPr kumimoji="0" lang="en-US" altLang="zh-CN" sz="2200" b="1" dirty="0">
                <a:solidFill>
                  <a:srgbClr val="FF0000"/>
                </a:solidFill>
                <a:latin typeface="Century Gothic" charset="0"/>
                <a:ea typeface="仿宋" charset="0"/>
                <a:cs typeface="仿宋" charset="0"/>
              </a:rPr>
              <a:t> </a:t>
            </a:r>
            <a:r>
              <a:rPr kumimoji="0" lang="en-US" altLang="zh-CN" sz="2200" b="1" dirty="0">
                <a:latin typeface="Century Gothic" charset="0"/>
                <a:ea typeface="仿宋" charset="0"/>
                <a:cs typeface="仿宋" charset="0"/>
              </a:rPr>
              <a:t>and </a:t>
            </a:r>
            <a:r>
              <a:rPr kumimoji="0" lang="en-US" altLang="zh-CN" sz="2200" b="1" dirty="0">
                <a:solidFill>
                  <a:srgbClr val="FF0000"/>
                </a:solidFill>
                <a:latin typeface="Century Gothic" charset="0"/>
                <a:ea typeface="仿宋" charset="0"/>
                <a:cs typeface="仿宋" charset="0"/>
              </a:rPr>
              <a:t>guided properties of </a:t>
            </a:r>
            <a:r>
              <a:rPr kumimoji="0" lang="en-US" altLang="zh-CN" sz="2200" b="1" dirty="0" err="1">
                <a:solidFill>
                  <a:srgbClr val="FF0000"/>
                </a:solidFill>
                <a:latin typeface="Century Gothic" charset="0"/>
                <a:ea typeface="仿宋" charset="0"/>
                <a:cs typeface="仿宋" charset="0"/>
              </a:rPr>
              <a:t>ultralong</a:t>
            </a:r>
            <a:r>
              <a:rPr kumimoji="0" lang="en-US" altLang="zh-CN" sz="2200" b="1" dirty="0">
                <a:solidFill>
                  <a:srgbClr val="FF0000"/>
                </a:solidFill>
                <a:latin typeface="Century Gothic" charset="0"/>
                <a:ea typeface="仿宋" charset="0"/>
                <a:cs typeface="仿宋" charset="0"/>
              </a:rPr>
              <a:t> SPP</a:t>
            </a:r>
            <a:r>
              <a:rPr kumimoji="0" lang="en-US" altLang="zh-CN" sz="2200" b="1" dirty="0">
                <a:latin typeface="Century Gothic" charset="0"/>
                <a:ea typeface="仿宋" charset="0"/>
                <a:cs typeface="仿宋" charset="0"/>
              </a:rPr>
              <a:t>.</a:t>
            </a:r>
          </a:p>
          <a:p>
            <a:endParaRPr kumimoji="0" lang="zh-CN" altLang="en-US" dirty="0">
              <a:latin typeface="Century Gothic" charset="0"/>
              <a:ea typeface="仿宋" charset="0"/>
              <a:cs typeface="仿宋" charset="0"/>
            </a:endParaRPr>
          </a:p>
        </p:txBody>
      </p:sp>
      <p:grpSp>
        <p:nvGrpSpPr>
          <p:cNvPr id="45058" name="组合 67"/>
          <p:cNvGrpSpPr>
            <a:grpSpLocks/>
          </p:cNvGrpSpPr>
          <p:nvPr/>
        </p:nvGrpSpPr>
        <p:grpSpPr bwMode="auto">
          <a:xfrm>
            <a:off x="476250" y="611188"/>
            <a:ext cx="3305175" cy="2482850"/>
            <a:chOff x="424794" y="402870"/>
            <a:chExt cx="3612959" cy="2259683"/>
          </a:xfrm>
        </p:grpSpPr>
        <p:pic>
          <p:nvPicPr>
            <p:cNvPr id="45060" name="图片 3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A0A0A0"/>
                </a:clrFrom>
                <a:clrTo>
                  <a:srgbClr val="A0A0A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82"/>
            <a:stretch>
              <a:fillRect/>
            </a:stretch>
          </p:blipFill>
          <p:spPr bwMode="auto">
            <a:xfrm>
              <a:off x="478895" y="402870"/>
              <a:ext cx="3488605" cy="2259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061" name="组合 6"/>
            <p:cNvGrpSpPr>
              <a:grpSpLocks/>
            </p:cNvGrpSpPr>
            <p:nvPr/>
          </p:nvGrpSpPr>
          <p:grpSpPr bwMode="auto">
            <a:xfrm>
              <a:off x="424794" y="402870"/>
              <a:ext cx="3612959" cy="1926892"/>
              <a:chOff x="-21447" y="-251290"/>
              <a:chExt cx="5895801" cy="3276205"/>
            </a:xfrm>
          </p:grpSpPr>
          <p:cxnSp>
            <p:nvCxnSpPr>
              <p:cNvPr id="9" name="直接连接符 8"/>
              <p:cNvCxnSpPr>
                <a:cxnSpLocks noChangeShapeType="1"/>
              </p:cNvCxnSpPr>
              <p:nvPr/>
            </p:nvCxnSpPr>
            <p:spPr bwMode="auto">
              <a:xfrm flipV="1">
                <a:off x="2544161" y="124560"/>
                <a:ext cx="0" cy="628875"/>
              </a:xfrm>
              <a:prstGeom prst="line">
                <a:avLst/>
              </a:prstGeom>
              <a:noFill/>
              <a:ln w="38100">
                <a:solidFill>
                  <a:srgbClr val="D2A010"/>
                </a:solidFill>
                <a:round/>
                <a:headEnd/>
                <a:tailEnd/>
              </a:ln>
              <a:effectLst>
                <a:outerShdw blurRad="38100" dist="26940" dir="5400000" algn="t" rotWithShape="0">
                  <a:srgbClr val="00000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直接连接符 9"/>
              <p:cNvCxnSpPr>
                <a:cxnSpLocks noChangeShapeType="1"/>
              </p:cNvCxnSpPr>
              <p:nvPr/>
            </p:nvCxnSpPr>
            <p:spPr bwMode="auto">
              <a:xfrm rot="120000" flipV="1">
                <a:off x="3696703" y="404606"/>
                <a:ext cx="0" cy="631333"/>
              </a:xfrm>
              <a:prstGeom prst="line">
                <a:avLst/>
              </a:prstGeom>
              <a:noFill/>
              <a:ln w="38100">
                <a:solidFill>
                  <a:srgbClr val="D2A010"/>
                </a:solidFill>
                <a:round/>
                <a:headEnd/>
                <a:tailEnd/>
              </a:ln>
              <a:effectLst>
                <a:outerShdw blurRad="38100" dist="26940" dir="5400000" algn="t" rotWithShape="0">
                  <a:srgbClr val="00000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直接箭头连接符 10"/>
              <p:cNvCxnSpPr/>
              <p:nvPr/>
            </p:nvCxnSpPr>
            <p:spPr>
              <a:xfrm>
                <a:off x="2555488" y="446369"/>
                <a:ext cx="1152542" cy="282502"/>
              </a:xfrm>
              <a:prstGeom prst="straightConnector1">
                <a:avLst/>
              </a:prstGeom>
              <a:ln w="38100">
                <a:solidFill>
                  <a:schemeClr val="bg2">
                    <a:lumMod val="2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文本框 11"/>
              <p:cNvSpPr txBox="1"/>
              <p:nvPr/>
            </p:nvSpPr>
            <p:spPr>
              <a:xfrm>
                <a:off x="2858491" y="-251290"/>
                <a:ext cx="812725" cy="90646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 Unicode MS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zh-CN" sz="3200" b="1" smtClean="0">
                    <a:solidFill>
                      <a:srgbClr val="695008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entury Gothic" charset="0"/>
                    <a:ea typeface="仿宋" charset="0"/>
                    <a:cs typeface="仿宋" charset="0"/>
                  </a:rPr>
                  <a:t>a</a:t>
                </a:r>
                <a:endParaRPr lang="zh-CN" altLang="en-US" sz="3200" b="1" smtClean="0">
                  <a:solidFill>
                    <a:srgbClr val="695008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entury Gothic" charset="0"/>
                  <a:ea typeface="仿宋" charset="0"/>
                  <a:cs typeface="仿宋" charset="0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3866611" y="1325811"/>
                <a:ext cx="812725" cy="9040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 Unicode MS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zh-CN" sz="3200" b="1" smtClean="0">
                    <a:solidFill>
                      <a:srgbClr val="695008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entury Gothic" charset="0"/>
                    <a:ea typeface="仿宋" charset="0"/>
                    <a:cs typeface="仿宋" charset="0"/>
                  </a:rPr>
                  <a:t>d</a:t>
                </a:r>
                <a:endParaRPr lang="zh-CN" altLang="en-US" sz="3200" b="1" smtClean="0">
                  <a:solidFill>
                    <a:srgbClr val="695008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entury Gothic" charset="0"/>
                  <a:ea typeface="仿宋" charset="0"/>
                  <a:cs typeface="仿宋" charset="0"/>
                </a:endParaRPr>
              </a:p>
            </p:txBody>
          </p:sp>
          <p:cxnSp>
            <p:nvCxnSpPr>
              <p:cNvPr id="14" name="直接箭头连接符 13"/>
              <p:cNvCxnSpPr/>
              <p:nvPr/>
            </p:nvCxnSpPr>
            <p:spPr>
              <a:xfrm>
                <a:off x="3691040" y="1033482"/>
                <a:ext cx="240702" cy="68783"/>
              </a:xfrm>
              <a:prstGeom prst="straightConnector1">
                <a:avLst/>
              </a:prstGeom>
              <a:ln w="38100">
                <a:solidFill>
                  <a:schemeClr val="bg2">
                    <a:lumMod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V="1">
                <a:off x="3863778" y="1276680"/>
                <a:ext cx="0" cy="24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rot="20640000" flipV="1">
                <a:off x="3824133" y="910655"/>
                <a:ext cx="186899" cy="488853"/>
              </a:xfrm>
              <a:prstGeom prst="line">
                <a:avLst/>
              </a:prstGeom>
              <a:ln w="317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文本框 16"/>
              <p:cNvSpPr txBox="1"/>
              <p:nvPr/>
            </p:nvSpPr>
            <p:spPr>
              <a:xfrm>
                <a:off x="3654225" y="217909"/>
                <a:ext cx="563528" cy="9040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 Unicode MS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zh-CN" sz="3200" b="1" smtClean="0">
                    <a:solidFill>
                      <a:srgbClr val="695008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entury Gothic" charset="0"/>
                    <a:ea typeface="仿宋" charset="0"/>
                    <a:cs typeface="仿宋" charset="0"/>
                  </a:rPr>
                  <a:t>r</a:t>
                </a:r>
                <a:endParaRPr lang="zh-CN" altLang="en-US" sz="3200" b="1" smtClean="0">
                  <a:solidFill>
                    <a:srgbClr val="695008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entury Gothic" charset="0"/>
                  <a:ea typeface="仿宋" charset="0"/>
                  <a:cs typeface="仿宋" charset="0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 rot="360000" flipV="1">
                <a:off x="5092778" y="2254385"/>
                <a:ext cx="334152" cy="24565"/>
              </a:xfrm>
              <a:prstGeom prst="line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文本框 18"/>
              <p:cNvSpPr txBox="1"/>
              <p:nvPr/>
            </p:nvSpPr>
            <p:spPr>
              <a:xfrm>
                <a:off x="5324985" y="2119274"/>
                <a:ext cx="549369" cy="9064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 Unicode MS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zh-CN" sz="3200" b="1" smtClean="0">
                    <a:solidFill>
                      <a:srgbClr val="695008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entury Gothic" charset="0"/>
                    <a:ea typeface="仿宋" charset="0"/>
                    <a:cs typeface="仿宋" charset="0"/>
                  </a:rPr>
                  <a:t>t</a:t>
                </a:r>
                <a:endParaRPr lang="zh-CN" altLang="en-US" sz="3200" b="1" smtClean="0">
                  <a:solidFill>
                    <a:srgbClr val="695008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entury Gothic" charset="0"/>
                  <a:ea typeface="仿宋" charset="0"/>
                  <a:cs typeface="仿宋" charset="0"/>
                </a:endParaRPr>
              </a:p>
            </p:txBody>
          </p:sp>
          <p:cxnSp>
            <p:nvCxnSpPr>
              <p:cNvPr id="20" name="直接箭头连接符 19"/>
              <p:cNvCxnSpPr/>
              <p:nvPr/>
            </p:nvCxnSpPr>
            <p:spPr>
              <a:xfrm flipH="1">
                <a:off x="5242864" y="2256841"/>
                <a:ext cx="2831" cy="366026"/>
              </a:xfrm>
              <a:prstGeom prst="straightConnector1">
                <a:avLst/>
              </a:prstGeom>
              <a:ln w="38100">
                <a:solidFill>
                  <a:schemeClr val="bg2">
                    <a:lumMod val="2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rot="21480000">
                <a:off x="5092778" y="2635149"/>
                <a:ext cx="308667" cy="12283"/>
              </a:xfrm>
              <a:prstGeom prst="line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3657058" y="1539530"/>
                <a:ext cx="274683" cy="88436"/>
              </a:xfrm>
              <a:prstGeom prst="line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rot="19620000">
                <a:off x="3691040" y="1878533"/>
                <a:ext cx="175571" cy="213720"/>
              </a:xfrm>
              <a:prstGeom prst="line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箭头连接符 23"/>
              <p:cNvCxnSpPr/>
              <p:nvPr/>
            </p:nvCxnSpPr>
            <p:spPr>
              <a:xfrm>
                <a:off x="3804311" y="1598487"/>
                <a:ext cx="5664" cy="427439"/>
              </a:xfrm>
              <a:prstGeom prst="straightConnector1">
                <a:avLst/>
              </a:prstGeom>
              <a:ln w="38100" cmpd="sng">
                <a:solidFill>
                  <a:schemeClr val="bg2">
                    <a:lumMod val="25000"/>
                  </a:schemeClr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箭头连接符 24"/>
              <p:cNvCxnSpPr/>
              <p:nvPr/>
            </p:nvCxnSpPr>
            <p:spPr>
              <a:xfrm rot="240000">
                <a:off x="185275" y="1384768"/>
                <a:ext cx="433264" cy="137566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  <a:alpha val="99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箭头连接符 25"/>
              <p:cNvCxnSpPr/>
              <p:nvPr/>
            </p:nvCxnSpPr>
            <p:spPr>
              <a:xfrm rot="21480000" flipV="1">
                <a:off x="224920" y="1082613"/>
                <a:ext cx="305834" cy="250567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箭头连接符 26"/>
              <p:cNvCxnSpPr/>
              <p:nvPr/>
            </p:nvCxnSpPr>
            <p:spPr>
              <a:xfrm flipH="1" flipV="1">
                <a:off x="120143" y="886089"/>
                <a:ext cx="65132" cy="474114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文本框 27"/>
              <p:cNvSpPr txBox="1"/>
              <p:nvPr/>
            </p:nvSpPr>
            <p:spPr>
              <a:xfrm>
                <a:off x="573230" y="974525"/>
                <a:ext cx="736267" cy="9040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 Unicode MS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zh-CN" sz="3200" b="1" smtClean="0">
                    <a:solidFill>
                      <a:srgbClr val="D2A01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entury Gothic" charset="0"/>
                    <a:ea typeface="仿宋" charset="0"/>
                    <a:cs typeface="仿宋" charset="0"/>
                  </a:rPr>
                  <a:t>x</a:t>
                </a:r>
                <a:endParaRPr lang="zh-CN" altLang="en-US" sz="3200" b="1" smtClean="0">
                  <a:solidFill>
                    <a:srgbClr val="D2A01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entury Gothic" charset="0"/>
                  <a:ea typeface="仿宋" charset="0"/>
                  <a:cs typeface="仿宋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457128" y="377585"/>
                <a:ext cx="753258" cy="9040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 Unicode MS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zh-CN" sz="3200" b="1" smtClean="0">
                    <a:solidFill>
                      <a:srgbClr val="D2A01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entury Gothic" charset="0"/>
                    <a:ea typeface="仿宋" charset="0"/>
                    <a:cs typeface="仿宋" charset="0"/>
                  </a:rPr>
                  <a:t>y</a:t>
                </a:r>
                <a:endParaRPr lang="zh-CN" altLang="en-US" sz="3200" b="1" smtClean="0">
                  <a:solidFill>
                    <a:srgbClr val="D2A01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entury Gothic" charset="0"/>
                  <a:ea typeface="仿宋" charset="0"/>
                  <a:cs typeface="仿宋" charset="0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-21447" y="119647"/>
                <a:ext cx="665473" cy="9064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 Unicode MS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zh-CN" sz="3200" b="1" smtClean="0">
                    <a:solidFill>
                      <a:srgbClr val="D2A01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entury Gothic" charset="0"/>
                    <a:ea typeface="仿宋" charset="0"/>
                    <a:cs typeface="仿宋" charset="0"/>
                  </a:rPr>
                  <a:t>z</a:t>
                </a:r>
                <a:endParaRPr lang="zh-CN" altLang="en-US" sz="3200" b="1" smtClean="0">
                  <a:solidFill>
                    <a:srgbClr val="D2A01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entury Gothic" charset="0"/>
                  <a:ea typeface="仿宋" charset="0"/>
                  <a:cs typeface="仿宋" charset="0"/>
                </a:endParaRPr>
              </a:p>
            </p:txBody>
          </p:sp>
        </p:grpSp>
      </p:grpSp>
      <p:pic>
        <p:nvPicPr>
          <p:cNvPr id="45059" name="图片 6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425" y="454025"/>
            <a:ext cx="4579999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16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标题 1"/>
          <p:cNvSpPr>
            <a:spLocks noGrp="1"/>
          </p:cNvSpPr>
          <p:nvPr>
            <p:ph type="title"/>
          </p:nvPr>
        </p:nvSpPr>
        <p:spPr>
          <a:xfrm>
            <a:off x="1038225" y="430213"/>
            <a:ext cx="6683375" cy="1281112"/>
          </a:xfrm>
        </p:spPr>
        <p:txBody>
          <a:bodyPr/>
          <a:lstStyle/>
          <a:p>
            <a:pPr algn="ctr"/>
            <a:r>
              <a:rPr kumimoji="0" lang="en-US" altLang="zh-CN" sz="2800" b="1">
                <a:solidFill>
                  <a:schemeClr val="tx1"/>
                </a:solidFill>
                <a:latin typeface="Century Gothic" charset="0"/>
                <a:ea typeface="仿宋" charset="0"/>
                <a:cs typeface="仿宋" charset="0"/>
              </a:rPr>
              <a:t>Hot Spots </a:t>
            </a:r>
            <a:endParaRPr kumimoji="0" lang="zh-CN" altLang="en-US" sz="2800" b="1">
              <a:solidFill>
                <a:srgbClr val="FF0000"/>
              </a:solidFill>
              <a:latin typeface="Century Gothic" charset="0"/>
              <a:ea typeface="仿宋" charset="0"/>
              <a:cs typeface="仿宋" charset="0"/>
            </a:endParaRPr>
          </a:p>
        </p:txBody>
      </p:sp>
      <p:sp>
        <p:nvSpPr>
          <p:cNvPr id="46082" name="内容占位符 2"/>
          <p:cNvSpPr>
            <a:spLocks noGrp="1"/>
          </p:cNvSpPr>
          <p:nvPr>
            <p:ph idx="1"/>
          </p:nvPr>
        </p:nvSpPr>
        <p:spPr>
          <a:xfrm>
            <a:off x="3530600" y="1779588"/>
            <a:ext cx="5578475" cy="4351337"/>
          </a:xfrm>
        </p:spPr>
        <p:txBody>
          <a:bodyPr/>
          <a:lstStyle/>
          <a:p>
            <a:r>
              <a:rPr kumimoji="0" lang="en-US" altLang="zh-CN" sz="2200" b="1">
                <a:latin typeface="Century Gothic" charset="0"/>
                <a:ea typeface="仿宋" charset="0"/>
                <a:cs typeface="仿宋" charset="0"/>
              </a:rPr>
              <a:t>Nanofilm</a:t>
            </a:r>
            <a:r>
              <a:rPr kumimoji="0" lang="en-US" altLang="zh-CN" sz="2000" b="1">
                <a:latin typeface="Century Gothic" charset="0"/>
                <a:ea typeface="仿宋" charset="0"/>
                <a:cs typeface="仿宋" charset="0"/>
              </a:rPr>
              <a:t> —— </a:t>
            </a:r>
            <a:r>
              <a:rPr kumimoji="0" lang="en-US" altLang="zh-CN" sz="2200" b="1">
                <a:latin typeface="Century Gothic" charset="0"/>
                <a:ea typeface="仿宋" charset="0"/>
                <a:cs typeface="仿宋" charset="0"/>
              </a:rPr>
              <a:t>enhanced field </a:t>
            </a:r>
          </a:p>
          <a:p>
            <a:pPr>
              <a:buFont typeface="Wingdings 2" charset="0"/>
              <a:buNone/>
            </a:pPr>
            <a:r>
              <a:rPr kumimoji="0" lang="en-US" altLang="zh-CN" sz="2200" b="1">
                <a:latin typeface="Century Gothic" charset="0"/>
                <a:ea typeface="仿宋" charset="0"/>
                <a:cs typeface="仿宋" charset="0"/>
              </a:rPr>
              <a:t>     Nanorod </a:t>
            </a:r>
            <a:r>
              <a:rPr kumimoji="0" lang="en-US" altLang="zh-CN" sz="2000" b="1">
                <a:latin typeface="Century Gothic" charset="0"/>
                <a:ea typeface="仿宋" charset="0"/>
                <a:cs typeface="仿宋" charset="0"/>
              </a:rPr>
              <a:t>—— </a:t>
            </a:r>
            <a:r>
              <a:rPr kumimoji="0" lang="en-US" altLang="zh-CN" sz="2200" b="1">
                <a:latin typeface="Century Gothic" charset="0"/>
                <a:ea typeface="仿宋" charset="0"/>
                <a:cs typeface="仿宋" charset="0"/>
              </a:rPr>
              <a:t>enhanced</a:t>
            </a:r>
            <a:r>
              <a:rPr kumimoji="0" lang="en-US" altLang="zh-CN" sz="2000" b="1">
                <a:latin typeface="Century Gothic" charset="0"/>
                <a:ea typeface="仿宋" charset="0"/>
                <a:cs typeface="仿宋" charset="0"/>
              </a:rPr>
              <a:t> </a:t>
            </a:r>
            <a:r>
              <a:rPr kumimoji="0" lang="en-US" altLang="zh-CN" sz="2200" b="1">
                <a:latin typeface="Century Gothic" charset="0"/>
                <a:ea typeface="仿宋" charset="0"/>
                <a:cs typeface="仿宋" charset="0"/>
              </a:rPr>
              <a:t> twice</a:t>
            </a:r>
          </a:p>
          <a:p>
            <a:r>
              <a:rPr kumimoji="0" lang="en-US" altLang="zh-CN" sz="2200" b="1">
                <a:solidFill>
                  <a:srgbClr val="FF0000"/>
                </a:solidFill>
                <a:latin typeface="Century Gothic" charset="0"/>
                <a:ea typeface="仿宋" charset="0"/>
                <a:cs typeface="仿宋" charset="0"/>
              </a:rPr>
              <a:t>Cascading enhanced electric field </a:t>
            </a:r>
          </a:p>
          <a:p>
            <a:r>
              <a:rPr kumimoji="0" lang="en-US" altLang="zh-CN" sz="2200" b="1">
                <a:latin typeface="Century Gothic" charset="0"/>
                <a:ea typeface="仿宋" charset="0"/>
                <a:cs typeface="仿宋" charset="0"/>
              </a:rPr>
              <a:t>Hot spot 1</a:t>
            </a:r>
            <a:r>
              <a:rPr kumimoji="0" lang="zh-CN" altLang="en-US" sz="2200" b="1">
                <a:latin typeface="Century Gothic" charset="0"/>
                <a:ea typeface="仿宋" charset="0"/>
                <a:cs typeface="仿宋" charset="0"/>
              </a:rPr>
              <a:t>：</a:t>
            </a:r>
            <a:r>
              <a:rPr kumimoji="0" lang="en-US" altLang="zh-CN" sz="2200" b="1">
                <a:latin typeface="Century Gothic" charset="0"/>
                <a:ea typeface="仿宋" charset="0"/>
                <a:cs typeface="仿宋" charset="0"/>
              </a:rPr>
              <a:t>center of nanorod when quadrupole mode is excited</a:t>
            </a:r>
          </a:p>
          <a:p>
            <a:r>
              <a:rPr kumimoji="0" lang="en-US" altLang="zh-CN" sz="2200" b="1">
                <a:latin typeface="Century Gothic" charset="0"/>
                <a:ea typeface="仿宋" charset="0"/>
                <a:cs typeface="仿宋" charset="0"/>
              </a:rPr>
              <a:t>Hot spot 2</a:t>
            </a:r>
            <a:r>
              <a:rPr kumimoji="0" lang="zh-CN" altLang="en-US" sz="2200" b="1">
                <a:latin typeface="Century Gothic" charset="0"/>
                <a:ea typeface="仿宋" charset="0"/>
                <a:cs typeface="仿宋" charset="0"/>
              </a:rPr>
              <a:t>：</a:t>
            </a:r>
            <a:r>
              <a:rPr kumimoji="0" lang="en-US" altLang="zh-CN" sz="2200" b="1">
                <a:latin typeface="Century Gothic" charset="0"/>
                <a:ea typeface="仿宋" charset="0"/>
                <a:cs typeface="仿宋" charset="0"/>
              </a:rPr>
              <a:t>ends of nanorod when both dipole and quadrupole modes are excited  </a:t>
            </a:r>
            <a:endParaRPr kumimoji="0" lang="zh-CN" sz="2200" b="1">
              <a:latin typeface="Century Gothic" charset="0"/>
              <a:ea typeface="仿宋" charset="0"/>
              <a:cs typeface="仿宋" charset="0"/>
            </a:endParaRPr>
          </a:p>
          <a:p>
            <a:endParaRPr kumimoji="0" lang="zh-CN" altLang="en-US">
              <a:latin typeface="Century Gothic" charset="0"/>
              <a:ea typeface="仿宋" charset="0"/>
              <a:cs typeface="仿宋" charset="0"/>
            </a:endParaRPr>
          </a:p>
        </p:txBody>
      </p:sp>
      <p:pic>
        <p:nvPicPr>
          <p:cNvPr id="46083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711325"/>
            <a:ext cx="2857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3135313"/>
            <a:ext cx="2857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85" name="组合 6"/>
          <p:cNvGrpSpPr>
            <a:grpSpLocks/>
          </p:cNvGrpSpPr>
          <p:nvPr/>
        </p:nvGrpSpPr>
        <p:grpSpPr bwMode="auto">
          <a:xfrm>
            <a:off x="736600" y="1901825"/>
            <a:ext cx="1914525" cy="2363788"/>
            <a:chOff x="982880" y="1901916"/>
            <a:chExt cx="2551114" cy="2363985"/>
          </a:xfrm>
        </p:grpSpPr>
        <p:sp>
          <p:nvSpPr>
            <p:cNvPr id="23" name="椭圆 22"/>
            <p:cNvSpPr/>
            <p:nvPr/>
          </p:nvSpPr>
          <p:spPr>
            <a:xfrm>
              <a:off x="1752868" y="1976535"/>
              <a:ext cx="560569" cy="514393"/>
            </a:xfrm>
            <a:prstGeom prst="ellipse">
              <a:avLst/>
            </a:prstGeom>
            <a:noFill/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Century Gothic" panose="020B0502020202020204" pitchFamily="34" charset="0"/>
                <a:ea typeface="仿宋" panose="02010609060101010101" pitchFamily="49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2131517" y="3551466"/>
              <a:ext cx="583837" cy="530269"/>
            </a:xfrm>
            <a:prstGeom prst="ellipse">
              <a:avLst/>
            </a:prstGeom>
            <a:noFill/>
            <a:ln w="444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Century Gothic" panose="020B0502020202020204" pitchFamily="34" charset="0"/>
                <a:ea typeface="仿宋" panose="02010609060101010101" pitchFamily="49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490564" y="2611588"/>
              <a:ext cx="1142290" cy="2159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ea typeface="宋体" charset="0"/>
                  <a:cs typeface="Arial Unicode MS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zh-CN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entury Gothic" charset="0"/>
                  <a:ea typeface="仿宋" charset="0"/>
                  <a:cs typeface="仿宋" charset="0"/>
                </a:rPr>
                <a:t>Dipole mode </a:t>
              </a:r>
              <a:endParaRPr lang="zh-CN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仿宋" charset="0"/>
                <a:cs typeface="仿宋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312875" y="4049983"/>
              <a:ext cx="1474401" cy="2159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ea typeface="宋体" charset="0"/>
                  <a:cs typeface="Arial Unicode MS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zh-CN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entury Gothic" charset="0"/>
                  <a:ea typeface="仿宋" charset="0"/>
                  <a:cs typeface="仿宋" charset="0"/>
                </a:rPr>
                <a:t>Quadrupole mode</a:t>
              </a:r>
              <a:endParaRPr lang="zh-CN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仿宋" charset="0"/>
                <a:cs typeface="仿宋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418642" y="1901916"/>
              <a:ext cx="475955" cy="46200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ea typeface="宋体" charset="0"/>
                  <a:cs typeface="Arial Unicode MS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2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entury Gothic" charset="0"/>
                  <a:ea typeface="仿宋" charset="0"/>
                  <a:cs typeface="仿宋" charset="0"/>
                </a:rPr>
                <a:t>2</a:t>
              </a:r>
              <a:endParaRPr lang="zh-CN" alt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仿宋" charset="0"/>
                <a:cs typeface="仿宋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982880" y="3389528"/>
              <a:ext cx="478069" cy="4620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ea typeface="宋体" charset="0"/>
                  <a:cs typeface="Arial Unicode MS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2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entury Gothic" charset="0"/>
                  <a:ea typeface="仿宋" charset="0"/>
                  <a:cs typeface="仿宋" charset="0"/>
                </a:rPr>
                <a:t>2</a:t>
              </a:r>
              <a:endParaRPr lang="zh-CN" alt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仿宋" charset="0"/>
                <a:cs typeface="仿宋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510164" y="3092640"/>
              <a:ext cx="234805" cy="4620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ea typeface="宋体" charset="0"/>
                  <a:cs typeface="Arial Unicode MS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2400" b="1" smtClean="0">
                  <a:solidFill>
                    <a:srgbClr val="C3986D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entury Gothic" charset="0"/>
                  <a:ea typeface="仿宋" charset="0"/>
                  <a:cs typeface="仿宋" charset="0"/>
                </a:rPr>
                <a:t>1</a:t>
              </a:r>
              <a:endParaRPr lang="zh-CN" altLang="en-US" b="1" smtClean="0">
                <a:solidFill>
                  <a:srgbClr val="C3986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仿宋" charset="0"/>
                <a:cs typeface="仿宋" charset="0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2436127" y="2138474"/>
              <a:ext cx="560568" cy="515980"/>
            </a:xfrm>
            <a:prstGeom prst="ellipse">
              <a:avLst/>
            </a:prstGeom>
            <a:noFill/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Century Gothic" panose="020B0502020202020204" pitchFamily="34" charset="0"/>
                <a:ea typeface="仿宋" panose="02010609060101010101" pitchFamily="49" charset="-122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1336144" y="3437157"/>
              <a:ext cx="562684" cy="514393"/>
            </a:xfrm>
            <a:prstGeom prst="ellipse">
              <a:avLst/>
            </a:prstGeom>
            <a:noFill/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Century Gothic" panose="020B0502020202020204" pitchFamily="34" charset="0"/>
                <a:ea typeface="仿宋" panose="02010609060101010101" pitchFamily="49" charset="-122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2973426" y="3448270"/>
              <a:ext cx="560568" cy="515981"/>
            </a:xfrm>
            <a:prstGeom prst="ellipse">
              <a:avLst/>
            </a:prstGeom>
            <a:noFill/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Century Gothic" panose="020B0502020202020204" pitchFamily="34" charset="0"/>
                <a:ea typeface="仿宋" panose="02010609060101010101" pitchFamily="49" charset="-122"/>
              </a:endParaRPr>
            </a:p>
          </p:txBody>
        </p:sp>
      </p:grpSp>
      <p:pic>
        <p:nvPicPr>
          <p:cNvPr id="46086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4481513"/>
            <a:ext cx="28575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直接箭头连接符 35"/>
          <p:cNvCxnSpPr/>
          <p:nvPr/>
        </p:nvCxnSpPr>
        <p:spPr>
          <a:xfrm rot="19260000" flipV="1">
            <a:off x="3170238" y="4779963"/>
            <a:ext cx="173037" cy="287337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 rot="16740000" flipH="1" flipV="1">
            <a:off x="3108325" y="4970463"/>
            <a:ext cx="49213" cy="261937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2862263" y="5119688"/>
            <a:ext cx="41433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宋体" charset="0"/>
                <a:cs typeface="Arial Unicode MS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defRPr/>
            </a:pPr>
            <a:r>
              <a:rPr lang="en-US" altLang="zh-CN" sz="3200" b="1" smtClean="0">
                <a:solidFill>
                  <a:srgbClr val="D2A01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仿宋" charset="0"/>
                <a:cs typeface="仿宋" charset="0"/>
              </a:rPr>
              <a:t>x</a:t>
            </a:r>
            <a:endParaRPr lang="zh-CN" altLang="en-US" sz="3200" b="1" smtClean="0">
              <a:solidFill>
                <a:srgbClr val="D2A01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  <a:ea typeface="仿宋" charset="0"/>
              <a:cs typeface="仿宋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211513" y="4256088"/>
            <a:ext cx="37306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宋体" charset="0"/>
                <a:cs typeface="Arial Unicode MS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defRPr/>
            </a:pPr>
            <a:r>
              <a:rPr lang="en-US" altLang="zh-CN" sz="3200" b="1" smtClean="0">
                <a:solidFill>
                  <a:srgbClr val="D2A01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仿宋" charset="0"/>
                <a:cs typeface="仿宋" charset="0"/>
              </a:rPr>
              <a:t>z</a:t>
            </a:r>
            <a:endParaRPr lang="zh-CN" altLang="en-US" sz="3200" b="1" smtClean="0">
              <a:solidFill>
                <a:srgbClr val="D2A01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  <a:ea typeface="仿宋" charset="0"/>
              <a:cs typeface="仿宋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068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标题 1"/>
          <p:cNvSpPr>
            <a:spLocks noGrp="1"/>
          </p:cNvSpPr>
          <p:nvPr>
            <p:ph type="title"/>
          </p:nvPr>
        </p:nvSpPr>
        <p:spPr>
          <a:xfrm>
            <a:off x="257032" y="-156470"/>
            <a:ext cx="8872537" cy="1325563"/>
          </a:xfrm>
        </p:spPr>
        <p:txBody>
          <a:bodyPr/>
          <a:lstStyle/>
          <a:p>
            <a:pPr algn="ctr"/>
            <a:r>
              <a:rPr kumimoji="0" lang="en-US" altLang="zh-CN" sz="2800" b="1" dirty="0">
                <a:solidFill>
                  <a:srgbClr val="85540A"/>
                </a:solidFill>
                <a:latin typeface="Century Gothic" charset="0"/>
                <a:ea typeface="仿宋" charset="0"/>
                <a:cs typeface="仿宋" charset="0"/>
              </a:rPr>
              <a:t>Efficient Single Photon Emission and Collection</a:t>
            </a:r>
            <a:endParaRPr kumimoji="0" lang="zh-CN" altLang="en-US" sz="2800" b="1" dirty="0">
              <a:solidFill>
                <a:srgbClr val="85540A"/>
              </a:solidFill>
              <a:latin typeface="Century Gothic" charset="0"/>
              <a:ea typeface="仿宋" charset="0"/>
              <a:cs typeface="仿宋" charset="0"/>
            </a:endParaRPr>
          </a:p>
        </p:txBody>
      </p:sp>
      <p:sp>
        <p:nvSpPr>
          <p:cNvPr id="14" name="内容占位符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746695" y="4807760"/>
            <a:ext cx="8505825" cy="4351338"/>
          </a:xfrm>
          <a:blipFill rotWithShape="1">
            <a:blip r:embed="rId2"/>
            <a:stretch>
              <a:fillRect l="-358" t="-842"/>
            </a:stretch>
          </a:blipFill>
          <a:extLst/>
        </p:spPr>
        <p:txBody>
          <a:bodyPr/>
          <a:lstStyle/>
          <a:p>
            <a:pPr>
              <a:buFont typeface="Wingdings 2" pitchFamily="18" charset="2"/>
              <a:buChar char=""/>
              <a:defRPr/>
            </a:pPr>
            <a:r>
              <a:rPr kumimoji="0" lang="zh-CN" altLang="en-US">
                <a:noFill/>
                <a:cs typeface="+mn-cs"/>
              </a:rPr>
              <a:t> </a:t>
            </a:r>
          </a:p>
        </p:txBody>
      </p:sp>
      <p:sp>
        <p:nvSpPr>
          <p:cNvPr id="4" name="矩形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27584" y="4070224"/>
            <a:ext cx="7259744" cy="461665"/>
          </a:xfrm>
          <a:prstGeom prst="rect">
            <a:avLst/>
          </a:prstGeom>
          <a:blipFill rotWithShape="1">
            <a:blip r:embed="rId3"/>
            <a:stretch>
              <a:fillRect b="-12000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  <a:ea typeface="Arial Unicode MS" pitchFamily="34" charset="-122"/>
                <a:cs typeface="Arial Unicode MS" pitchFamily="34" charset="-122"/>
              </a:rPr>
              <a:t> </a:t>
            </a:r>
          </a:p>
        </p:txBody>
      </p:sp>
      <p:pic>
        <p:nvPicPr>
          <p:cNvPr id="47108" name="图片 2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192" y="985838"/>
            <a:ext cx="3842136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69" y="985838"/>
            <a:ext cx="3024188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文本框 14"/>
          <p:cNvSpPr txBox="1">
            <a:spLocks noChangeArrowheads="1"/>
          </p:cNvSpPr>
          <p:nvPr/>
        </p:nvSpPr>
        <p:spPr bwMode="auto">
          <a:xfrm>
            <a:off x="900113" y="6308725"/>
            <a:ext cx="5327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800">
                <a:solidFill>
                  <a:schemeClr val="tx1"/>
                </a:solidFill>
                <a:latin typeface="Arial" charset="0"/>
                <a:ea typeface="宋体" charset="0"/>
                <a:cs typeface="Arial Unicode MS" charset="0"/>
              </a:defRPr>
            </a:lvl1pPr>
            <a:lvl2pPr marL="742950" indent="-28575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kumimoji="0" lang="en-US" altLang="zh-CN" sz="1600" b="1" dirty="0">
                <a:solidFill>
                  <a:srgbClr val="404040"/>
                </a:solidFill>
                <a:effectLst/>
                <a:latin typeface="Century Gothic" charset="0"/>
                <a:ea typeface="仿宋" charset="0"/>
                <a:cs typeface="仿宋" charset="0"/>
              </a:rPr>
              <a:t>Hang </a:t>
            </a:r>
            <a:r>
              <a:rPr kumimoji="0" lang="en-US" altLang="zh-CN" sz="1600" b="1" dirty="0" err="1">
                <a:solidFill>
                  <a:srgbClr val="404040"/>
                </a:solidFill>
                <a:effectLst/>
                <a:latin typeface="Century Gothic" charset="0"/>
                <a:ea typeface="仿宋" charset="0"/>
                <a:cs typeface="仿宋" charset="0"/>
              </a:rPr>
              <a:t>Lian</a:t>
            </a:r>
            <a:r>
              <a:rPr kumimoji="0" lang="en-US" altLang="zh-CN" sz="1600" b="1" dirty="0">
                <a:solidFill>
                  <a:srgbClr val="404040"/>
                </a:solidFill>
                <a:effectLst/>
                <a:latin typeface="Century Gothic" charset="0"/>
                <a:ea typeface="仿宋" charset="0"/>
                <a:cs typeface="仿宋" charset="0"/>
              </a:rPr>
              <a:t>, Ying </a:t>
            </a:r>
            <a:r>
              <a:rPr kumimoji="0" lang="en-US" altLang="zh-CN" sz="1600" b="1" dirty="0" err="1">
                <a:solidFill>
                  <a:srgbClr val="404040"/>
                </a:solidFill>
                <a:effectLst/>
                <a:latin typeface="Century Gothic" charset="0"/>
                <a:ea typeface="仿宋" charset="0"/>
                <a:cs typeface="仿宋" charset="0"/>
              </a:rPr>
              <a:t>Gu</a:t>
            </a:r>
            <a:r>
              <a:rPr kumimoji="0" lang="en-US" altLang="zh-CN" sz="1600" b="1" dirty="0">
                <a:solidFill>
                  <a:srgbClr val="404040"/>
                </a:solidFill>
                <a:effectLst/>
                <a:latin typeface="Century Gothic" charset="0"/>
                <a:ea typeface="仿宋" charset="0"/>
                <a:cs typeface="仿宋" charset="0"/>
              </a:rPr>
              <a:t> et al, PRL 114,193002 (2015). </a:t>
            </a:r>
            <a:endParaRPr kumimoji="0" lang="zh-CN" altLang="en-US" sz="1600" b="1" dirty="0">
              <a:solidFill>
                <a:srgbClr val="404040"/>
              </a:solidFill>
              <a:effectLst/>
              <a:latin typeface="Century Gothic" charset="0"/>
              <a:ea typeface="仿宋" charset="0"/>
              <a:cs typeface="仿宋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39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"/>
          <a:stretch>
            <a:fillRect/>
          </a:stretch>
        </p:blipFill>
        <p:spPr bwMode="auto">
          <a:xfrm>
            <a:off x="133350" y="698500"/>
            <a:ext cx="1809750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内容占位符 2"/>
          <p:cNvSpPr>
            <a:spLocks noGrp="1"/>
          </p:cNvSpPr>
          <p:nvPr>
            <p:ph idx="1"/>
          </p:nvPr>
        </p:nvSpPr>
        <p:spPr>
          <a:xfrm>
            <a:off x="3294063" y="130175"/>
            <a:ext cx="5651500" cy="1862138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Font typeface="Wingdings 2" charset="0"/>
              <a:buNone/>
            </a:pPr>
            <a:r>
              <a:rPr kumimoji="0" lang="en-US" altLang="zh-CN" sz="2200" b="1">
                <a:latin typeface="Century Gothic" charset="0"/>
                <a:ea typeface="楷体" charset="0"/>
                <a:cs typeface="Times New Roman" charset="0"/>
              </a:rPr>
              <a:t>1.The Perfect fit of quadrupole resonance length (135 and 138 nm) </a:t>
            </a:r>
          </a:p>
          <a:p>
            <a:pPr marL="0" indent="0">
              <a:buFont typeface="Wingdings 2" charset="0"/>
              <a:buNone/>
            </a:pPr>
            <a:r>
              <a:rPr kumimoji="0" lang="en-US" altLang="zh-CN" sz="2200" b="1">
                <a:latin typeface="Century Gothic" charset="0"/>
                <a:ea typeface="楷体" charset="0"/>
                <a:cs typeface="Times New Roman" charset="0"/>
              </a:rPr>
              <a:t>2.Electric patterns</a:t>
            </a:r>
          </a:p>
          <a:p>
            <a:pPr marL="0" indent="0">
              <a:buFont typeface="Wingdings 2" charset="0"/>
              <a:buNone/>
            </a:pPr>
            <a:r>
              <a:rPr kumimoji="0" lang="en-US" altLang="zh-CN" sz="2200" b="1">
                <a:latin typeface="Century Gothic" charset="0"/>
                <a:ea typeface="楷体" charset="0"/>
                <a:cs typeface="Times New Roman" charset="0"/>
              </a:rPr>
              <a:t>3.Energy flux ratio (discuss later)</a:t>
            </a:r>
          </a:p>
        </p:txBody>
      </p:sp>
      <p:sp>
        <p:nvSpPr>
          <p:cNvPr id="48131" name="文本框 13"/>
          <p:cNvSpPr txBox="1">
            <a:spLocks noChangeArrowheads="1"/>
          </p:cNvSpPr>
          <p:nvPr/>
        </p:nvSpPr>
        <p:spPr bwMode="auto">
          <a:xfrm>
            <a:off x="8731250" y="6350000"/>
            <a:ext cx="2968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800">
                <a:solidFill>
                  <a:schemeClr val="tx1"/>
                </a:solidFill>
                <a:latin typeface="Arial" charset="0"/>
                <a:ea typeface="宋体" charset="0"/>
                <a:cs typeface="Arial Unicode MS" charset="0"/>
              </a:defRPr>
            </a:lvl1pPr>
            <a:lvl2pPr marL="742950" indent="-28575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kumimoji="0" lang="en-US" altLang="zh-CN">
                <a:effectLst/>
                <a:latin typeface="Century Gothic" charset="0"/>
                <a:ea typeface="仿宋" charset="0"/>
                <a:cs typeface="仿宋" charset="0"/>
              </a:rPr>
              <a:t>11</a:t>
            </a:r>
            <a:endParaRPr kumimoji="0" lang="zh-CN" altLang="en-US">
              <a:effectLst/>
              <a:latin typeface="Century Gothic" charset="0"/>
              <a:ea typeface="仿宋" charset="0"/>
              <a:cs typeface="仿宋" charset="0"/>
            </a:endParaRPr>
          </a:p>
        </p:txBody>
      </p:sp>
      <p:sp>
        <p:nvSpPr>
          <p:cNvPr id="48132" name="文本框 3"/>
          <p:cNvSpPr txBox="1">
            <a:spLocks noChangeArrowheads="1"/>
          </p:cNvSpPr>
          <p:nvPr/>
        </p:nvSpPr>
        <p:spPr bwMode="auto">
          <a:xfrm>
            <a:off x="3438525" y="3151188"/>
            <a:ext cx="5588000" cy="768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800">
                <a:solidFill>
                  <a:schemeClr val="tx1"/>
                </a:solidFill>
                <a:latin typeface="Arial" charset="0"/>
                <a:ea typeface="宋体" charset="0"/>
                <a:cs typeface="Arial Unicode MS" charset="0"/>
              </a:defRPr>
            </a:lvl1pPr>
            <a:lvl2pPr marL="742950" indent="-28575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kumimoji="0" lang="en-US" altLang="zh-CN" sz="2200" b="1">
                <a:solidFill>
                  <a:srgbClr val="404040"/>
                </a:solidFill>
                <a:effectLst/>
                <a:latin typeface="Century Gothic" charset="0"/>
                <a:cs typeface="Times New Roman" charset="0"/>
              </a:rPr>
              <a:t>Excitation of </a:t>
            </a:r>
            <a:r>
              <a:rPr kumimoji="0" lang="en-US" altLang="zh-CN" sz="2200" b="1">
                <a:solidFill>
                  <a:srgbClr val="FF0000"/>
                </a:solidFill>
                <a:effectLst/>
                <a:latin typeface="Century Gothic" charset="0"/>
                <a:cs typeface="Times New Roman" charset="0"/>
              </a:rPr>
              <a:t>gap surface plasmon </a:t>
            </a:r>
            <a:r>
              <a:rPr kumimoji="0" lang="en-US" altLang="zh-CN" sz="2200" b="1">
                <a:solidFill>
                  <a:srgbClr val="404040"/>
                </a:solidFill>
                <a:effectLst/>
                <a:latin typeface="Century Gothic" charset="0"/>
                <a:cs typeface="Times New Roman" charset="0"/>
              </a:rPr>
              <a:t>by emitter</a:t>
            </a:r>
            <a:endParaRPr kumimoji="0" lang="zh-CN" altLang="en-US" sz="2200" b="1">
              <a:solidFill>
                <a:srgbClr val="404040"/>
              </a:solidFill>
              <a:effectLst/>
              <a:latin typeface="Century Gothic" charset="0"/>
              <a:ea typeface="仿宋" charset="0"/>
              <a:cs typeface="仿宋" charset="0"/>
            </a:endParaRPr>
          </a:p>
        </p:txBody>
      </p:sp>
      <p:sp>
        <p:nvSpPr>
          <p:cNvPr id="5" name="下箭头 4"/>
          <p:cNvSpPr/>
          <p:nvPr/>
        </p:nvSpPr>
        <p:spPr>
          <a:xfrm>
            <a:off x="6051550" y="4044950"/>
            <a:ext cx="361950" cy="7477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effectLst/>
            </a:endParaRPr>
          </a:p>
        </p:txBody>
      </p:sp>
      <p:sp>
        <p:nvSpPr>
          <p:cNvPr id="48134" name="文本框 5"/>
          <p:cNvSpPr txBox="1">
            <a:spLocks noChangeArrowheads="1"/>
          </p:cNvSpPr>
          <p:nvPr/>
        </p:nvSpPr>
        <p:spPr bwMode="auto">
          <a:xfrm>
            <a:off x="3609975" y="4929188"/>
            <a:ext cx="5245100" cy="12303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800">
                <a:solidFill>
                  <a:schemeClr val="tx1"/>
                </a:solidFill>
                <a:latin typeface="Arial" charset="0"/>
                <a:ea typeface="宋体" charset="0"/>
                <a:cs typeface="Arial Unicode MS" charset="0"/>
              </a:defRPr>
            </a:lvl1pPr>
            <a:lvl2pPr marL="742950" indent="-28575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kumimoji="0" lang="en-US" altLang="zh-CN" sz="2200" b="1">
                <a:solidFill>
                  <a:srgbClr val="404040"/>
                </a:solidFill>
                <a:effectLst/>
                <a:latin typeface="Century Gothic" charset="0"/>
                <a:cs typeface="Times New Roman" charset="0"/>
              </a:rPr>
              <a:t>Both efficient emission and one dimensional nanoscale guiding of single photons</a:t>
            </a:r>
            <a:endParaRPr kumimoji="0" lang="zh-CN" altLang="en-US" sz="2200" b="1">
              <a:solidFill>
                <a:srgbClr val="404040"/>
              </a:solidFill>
              <a:effectLst/>
              <a:latin typeface="Century Gothic" charset="0"/>
              <a:ea typeface="仿宋" charset="0"/>
              <a:cs typeface="仿宋" charset="0"/>
            </a:endParaRPr>
          </a:p>
          <a:p>
            <a:endParaRPr kumimoji="0" lang="zh-CN" altLang="en-US">
              <a:effectLst/>
            </a:endParaRPr>
          </a:p>
        </p:txBody>
      </p:sp>
      <p:sp>
        <p:nvSpPr>
          <p:cNvPr id="13" name="下箭头 12"/>
          <p:cNvSpPr/>
          <p:nvPr/>
        </p:nvSpPr>
        <p:spPr>
          <a:xfrm>
            <a:off x="6051550" y="2278063"/>
            <a:ext cx="361950" cy="747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effectLst/>
            </a:endParaRPr>
          </a:p>
        </p:txBody>
      </p:sp>
      <p:pic>
        <p:nvPicPr>
          <p:cNvPr id="48136" name="图片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613" y="14288"/>
            <a:ext cx="3995738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图片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3419475"/>
            <a:ext cx="3227388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8" name="文本框 6"/>
          <p:cNvSpPr txBox="1">
            <a:spLocks noChangeArrowheads="1"/>
          </p:cNvSpPr>
          <p:nvPr/>
        </p:nvSpPr>
        <p:spPr bwMode="auto">
          <a:xfrm>
            <a:off x="1993900" y="3927475"/>
            <a:ext cx="1068388" cy="400050"/>
          </a:xfrm>
          <a:prstGeom prst="rect">
            <a:avLst/>
          </a:prstGeom>
          <a:solidFill>
            <a:schemeClr val="bg1">
              <a:alpha val="6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800">
                <a:solidFill>
                  <a:schemeClr val="tx1"/>
                </a:solidFill>
                <a:latin typeface="Arial" charset="0"/>
                <a:ea typeface="宋体" charset="0"/>
                <a:cs typeface="Arial Unicode MS" charset="0"/>
              </a:defRPr>
            </a:lvl1pPr>
            <a:lvl2pPr marL="742950" indent="-28575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kumimoji="0" lang="en-US" altLang="zh-CN" sz="2000" b="1">
                <a:effectLst/>
                <a:ea typeface="楷体" charset="0"/>
                <a:cs typeface="楷体" charset="0"/>
              </a:rPr>
              <a:t>135 nm</a:t>
            </a:r>
            <a:endParaRPr kumimoji="0" lang="zh-CN" altLang="en-US" sz="2000" b="1">
              <a:effectLst/>
              <a:ea typeface="楷体" charset="0"/>
              <a:cs typeface="楷体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870075" y="227013"/>
            <a:ext cx="747713" cy="52387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1993900" y="3894138"/>
            <a:ext cx="749300" cy="52387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effectLst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627063" y="3646488"/>
            <a:ext cx="1316037" cy="114617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9434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97221" y="4542948"/>
            <a:ext cx="8933494" cy="4351338"/>
          </a:xfrm>
          <a:blipFill rotWithShape="1">
            <a:blip r:embed="rId2"/>
            <a:stretch>
              <a:fillRect l="-341"/>
            </a:stretch>
          </a:blipFill>
          <a:extLst/>
        </p:spPr>
        <p:txBody>
          <a:bodyPr/>
          <a:lstStyle/>
          <a:p>
            <a:pPr>
              <a:buFont typeface="Wingdings 2" pitchFamily="18" charset="2"/>
              <a:buChar char=""/>
              <a:defRPr/>
            </a:pPr>
            <a:r>
              <a:rPr kumimoji="0" lang="zh-CN" altLang="en-US">
                <a:noFill/>
                <a:cs typeface="+mn-cs"/>
              </a:rPr>
              <a:t> 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731250" y="6350000"/>
            <a:ext cx="296863" cy="2143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宋体" charset="0"/>
                <a:cs typeface="Arial Unicode MS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defRPr/>
            </a:pPr>
            <a:r>
              <a:rPr lang="en-US" altLang="zh-CN" smtClean="0"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仿宋" charset="0"/>
                <a:cs typeface="仿宋" charset="0"/>
              </a:rPr>
              <a:t>12</a:t>
            </a:r>
            <a:endParaRPr lang="zh-CN" altLang="en-US" smtClean="0"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  <a:ea typeface="仿宋" charset="0"/>
              <a:cs typeface="仿宋" charset="0"/>
            </a:endParaRPr>
          </a:p>
        </p:txBody>
      </p:sp>
      <p:pic>
        <p:nvPicPr>
          <p:cNvPr id="49155" name="图片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704850"/>
            <a:ext cx="385763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图片 22"/>
          <p:cNvPicPr>
            <a:picLocks noChangeAspect="1"/>
          </p:cNvPicPr>
          <p:nvPr/>
        </p:nvPicPr>
        <p:blipFill>
          <a:blip r:embed="rId4">
            <a:clrChange>
              <a:clrFrom>
                <a:srgbClr val="C6C6BE"/>
              </a:clrFrom>
              <a:clrTo>
                <a:srgbClr val="C6C6B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1217613"/>
            <a:ext cx="4186237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61975"/>
            <a:ext cx="23082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8" y="2884488"/>
            <a:ext cx="2322512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641350"/>
            <a:ext cx="421322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036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下箭头 10"/>
          <p:cNvSpPr/>
          <p:nvPr/>
        </p:nvSpPr>
        <p:spPr>
          <a:xfrm>
            <a:off x="4355976" y="2708778"/>
            <a:ext cx="844672" cy="1504870"/>
          </a:xfrm>
          <a:prstGeom prst="down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右箭头标注 12"/>
          <p:cNvSpPr/>
          <p:nvPr/>
        </p:nvSpPr>
        <p:spPr>
          <a:xfrm>
            <a:off x="683568" y="836570"/>
            <a:ext cx="3024336" cy="2376264"/>
          </a:xfrm>
          <a:prstGeom prst="rightArrowCallou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 smtClean="0"/>
              <a:t>Quantum optics</a:t>
            </a:r>
          </a:p>
          <a:p>
            <a:pPr algn="ctr"/>
            <a:endParaRPr kumimoji="1" lang="en-US" altLang="zh-CN" dirty="0" smtClean="0"/>
          </a:p>
          <a:p>
            <a:pPr algn="ctr"/>
            <a:r>
              <a:rPr kumimoji="1" lang="en-US" altLang="zh-CN" sz="2800" b="1" dirty="0" smtClean="0"/>
              <a:t>Nano</a:t>
            </a:r>
          </a:p>
          <a:p>
            <a:pPr algn="ctr"/>
            <a:r>
              <a:rPr kumimoji="1" lang="en-US" altLang="zh-CN" sz="2800" b="1" dirty="0" smtClean="0"/>
              <a:t>photonics</a:t>
            </a:r>
            <a:endParaRPr kumimoji="1" lang="zh-CN" altLang="en-US" sz="2800" b="1" dirty="0"/>
          </a:p>
        </p:txBody>
      </p:sp>
      <p:sp>
        <p:nvSpPr>
          <p:cNvPr id="17" name="圆角矩形 16"/>
          <p:cNvSpPr/>
          <p:nvPr/>
        </p:nvSpPr>
        <p:spPr>
          <a:xfrm>
            <a:off x="4067944" y="4386802"/>
            <a:ext cx="1440160" cy="1022998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>
                <a:solidFill>
                  <a:srgbClr val="FFFF00"/>
                </a:solidFill>
              </a:rPr>
              <a:t>Reversible interaction</a:t>
            </a:r>
            <a:endParaRPr kumimoji="1" lang="zh-CN" altLang="en-US" sz="2000" b="1" dirty="0">
              <a:solidFill>
                <a:srgbClr val="FFFF00"/>
              </a:solidFill>
            </a:endParaRPr>
          </a:p>
        </p:txBody>
      </p:sp>
      <p:sp>
        <p:nvSpPr>
          <p:cNvPr id="19" name="可选流程 18"/>
          <p:cNvSpPr/>
          <p:nvPr/>
        </p:nvSpPr>
        <p:spPr>
          <a:xfrm>
            <a:off x="3707904" y="1484642"/>
            <a:ext cx="3816424" cy="1080120"/>
          </a:xfrm>
          <a:prstGeom prst="flowChartAlternateProcess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b="1" dirty="0" smtClean="0"/>
              <a:t>Quantum </a:t>
            </a:r>
            <a:r>
              <a:rPr kumimoji="1" lang="en-US" altLang="zh-CN" sz="3200" b="1" dirty="0" err="1" smtClean="0"/>
              <a:t>nanophotonics</a:t>
            </a:r>
            <a:endParaRPr kumimoji="1" lang="zh-CN" altLang="en-US" sz="3200" b="1" dirty="0"/>
          </a:p>
        </p:txBody>
      </p:sp>
      <p:sp>
        <p:nvSpPr>
          <p:cNvPr id="20" name="圆角矩形 19"/>
          <p:cNvSpPr/>
          <p:nvPr/>
        </p:nvSpPr>
        <p:spPr>
          <a:xfrm>
            <a:off x="577250" y="4386802"/>
            <a:ext cx="1546478" cy="1022998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rgbClr val="FFFF00"/>
                </a:solidFill>
              </a:rPr>
              <a:t>Controlling photon emission</a:t>
            </a:r>
            <a:endParaRPr kumimoji="1" lang="zh-CN" altLang="en-US" sz="2000" b="1" dirty="0">
              <a:solidFill>
                <a:srgbClr val="FFFF00"/>
              </a:solidFill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7524328" y="4386802"/>
            <a:ext cx="1440160" cy="1022998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/>
              <a:t>Atomic trapping</a:t>
            </a:r>
            <a:endParaRPr kumimoji="1" lang="zh-CN" altLang="en-US" sz="2000" b="1" dirty="0"/>
          </a:p>
        </p:txBody>
      </p:sp>
      <p:sp>
        <p:nvSpPr>
          <p:cNvPr id="22" name="圆角矩形 21"/>
          <p:cNvSpPr/>
          <p:nvPr/>
        </p:nvSpPr>
        <p:spPr>
          <a:xfrm>
            <a:off x="5752843" y="4386802"/>
            <a:ext cx="1578232" cy="1022998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/>
              <a:t>Quantum </a:t>
            </a:r>
            <a:r>
              <a:rPr kumimoji="1" lang="en-US" altLang="zh-CN" sz="2000" b="1" dirty="0" err="1"/>
              <a:t>informatoin</a:t>
            </a:r>
            <a:endParaRPr kumimoji="1" lang="zh-CN" altLang="en-US" sz="2000" b="1" dirty="0"/>
          </a:p>
        </p:txBody>
      </p:sp>
      <p:sp>
        <p:nvSpPr>
          <p:cNvPr id="23" name="圆角矩形 22"/>
          <p:cNvSpPr/>
          <p:nvPr/>
        </p:nvSpPr>
        <p:spPr>
          <a:xfrm>
            <a:off x="2411760" y="4386802"/>
            <a:ext cx="1440160" cy="1022998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/>
              <a:t>Quantum coherence</a:t>
            </a:r>
            <a:endParaRPr kumimoji="1" lang="zh-CN" altLang="en-US" sz="2000" b="1" dirty="0"/>
          </a:p>
        </p:txBody>
      </p:sp>
      <p:sp>
        <p:nvSpPr>
          <p:cNvPr id="24" name="矩形 23"/>
          <p:cNvSpPr/>
          <p:nvPr/>
        </p:nvSpPr>
        <p:spPr>
          <a:xfrm>
            <a:off x="5508104" y="2762337"/>
            <a:ext cx="3146012" cy="1151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dirty="0" err="1" smtClean="0">
                <a:solidFill>
                  <a:srgbClr val="C0504D"/>
                </a:solidFill>
                <a:ea typeface="黑体" panose="02010609060101010101" pitchFamily="49" charset="-122"/>
              </a:rPr>
              <a:t>Microscale</a:t>
            </a:r>
            <a:r>
              <a:rPr lang="en-US" altLang="zh-CN" sz="2800" b="1" dirty="0" smtClean="0">
                <a:solidFill>
                  <a:srgbClr val="C0504D"/>
                </a:solidFill>
                <a:ea typeface="黑体" panose="02010609060101010101" pitchFamily="49" charset="-122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en-US" altLang="zh-CN" sz="2800" b="1" dirty="0" err="1" smtClean="0">
                <a:solidFill>
                  <a:srgbClr val="C0504D"/>
                </a:solidFill>
                <a:ea typeface="黑体" panose="02010609060101010101" pitchFamily="49" charset="-122"/>
              </a:rPr>
              <a:t>nanoscale</a:t>
            </a:r>
            <a:endParaRPr lang="en-US" altLang="zh-CN" sz="2800" b="1" dirty="0" smtClean="0">
              <a:solidFill>
                <a:srgbClr val="C0504D"/>
              </a:solidFill>
              <a:ea typeface="黑体" panose="02010609060101010101" pitchFamily="49" charset="-122"/>
            </a:endParaRP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8132-CD15-AF42-8EDC-B789D9C6B963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30255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标题 1"/>
          <p:cNvSpPr>
            <a:spLocks noGrp="1"/>
          </p:cNvSpPr>
          <p:nvPr>
            <p:ph type="title"/>
          </p:nvPr>
        </p:nvSpPr>
        <p:spPr>
          <a:xfrm>
            <a:off x="-147638" y="36513"/>
            <a:ext cx="9144001" cy="1325562"/>
          </a:xfrm>
        </p:spPr>
        <p:txBody>
          <a:bodyPr/>
          <a:lstStyle/>
          <a:p>
            <a:pPr algn="ctr"/>
            <a:r>
              <a:rPr kumimoji="0" lang="en-US" altLang="zh-CN" sz="2800" b="1">
                <a:solidFill>
                  <a:srgbClr val="85540A"/>
                </a:solidFill>
                <a:latin typeface="Century Gothic" charset="0"/>
                <a:ea typeface="仿宋" charset="0"/>
                <a:cs typeface="仿宋" charset="0"/>
              </a:rPr>
              <a:t>SPP Propagation direction and angle – with and without fibre</a:t>
            </a:r>
          </a:p>
        </p:txBody>
      </p:sp>
      <p:sp>
        <p:nvSpPr>
          <p:cNvPr id="3" name="内容占位符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493185" y="1370290"/>
            <a:ext cx="4404122" cy="4627139"/>
          </a:xfrm>
          <a:blipFill rotWithShape="1">
            <a:blip r:embed="rId2"/>
            <a:stretch>
              <a:fillRect l="-553" t="-659" r="-2766" b="-1449"/>
            </a:stretch>
          </a:blipFill>
          <a:extLst/>
        </p:spPr>
        <p:txBody>
          <a:bodyPr/>
          <a:lstStyle/>
          <a:p>
            <a:pPr>
              <a:buFont typeface="Wingdings 2" pitchFamily="18" charset="2"/>
              <a:buChar char=""/>
              <a:defRPr/>
            </a:pPr>
            <a:r>
              <a:rPr kumimoji="0" lang="zh-CN" altLang="en-US">
                <a:noFill/>
                <a:cs typeface="+mn-cs"/>
              </a:rPr>
              <a:t>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731250" y="6350000"/>
            <a:ext cx="296863" cy="2143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宋体" charset="0"/>
                <a:cs typeface="Arial Unicode MS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defRPr/>
            </a:pPr>
            <a:r>
              <a:rPr lang="en-US" altLang="zh-CN" smtClean="0"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仿宋" charset="0"/>
                <a:cs typeface="仿宋" charset="0"/>
              </a:rPr>
              <a:t>15</a:t>
            </a:r>
            <a:endParaRPr lang="zh-CN" altLang="en-US" smtClean="0"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  <a:ea typeface="仿宋" charset="0"/>
              <a:cs typeface="仿宋" charset="0"/>
            </a:endParaRPr>
          </a:p>
        </p:txBody>
      </p:sp>
      <p:pic>
        <p:nvPicPr>
          <p:cNvPr id="50180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790700"/>
            <a:ext cx="4033838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42900" y="1492250"/>
            <a:ext cx="2078038" cy="3892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393950" y="1485900"/>
            <a:ext cx="2076450" cy="38989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文本框 14"/>
          <p:cNvSpPr txBox="1">
            <a:spLocks noChangeArrowheads="1"/>
          </p:cNvSpPr>
          <p:nvPr/>
        </p:nvSpPr>
        <p:spPr bwMode="auto">
          <a:xfrm>
            <a:off x="900113" y="6308725"/>
            <a:ext cx="5327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800">
                <a:solidFill>
                  <a:schemeClr val="tx1"/>
                </a:solidFill>
                <a:latin typeface="Arial" charset="0"/>
                <a:ea typeface="宋体" charset="0"/>
                <a:cs typeface="Arial Unicode MS" charset="0"/>
              </a:defRPr>
            </a:lvl1pPr>
            <a:lvl2pPr marL="742950" indent="-28575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kumimoji="0" lang="en-US" altLang="zh-CN" sz="1600" b="1" dirty="0">
                <a:solidFill>
                  <a:srgbClr val="404040"/>
                </a:solidFill>
                <a:effectLst/>
                <a:latin typeface="Century Gothic" charset="0"/>
                <a:ea typeface="仿宋" charset="0"/>
                <a:cs typeface="仿宋" charset="0"/>
              </a:rPr>
              <a:t>Hang </a:t>
            </a:r>
            <a:r>
              <a:rPr kumimoji="0" lang="en-US" altLang="zh-CN" sz="1600" b="1" dirty="0" err="1">
                <a:solidFill>
                  <a:srgbClr val="404040"/>
                </a:solidFill>
                <a:effectLst/>
                <a:latin typeface="Century Gothic" charset="0"/>
                <a:ea typeface="仿宋" charset="0"/>
                <a:cs typeface="仿宋" charset="0"/>
              </a:rPr>
              <a:t>Lian</a:t>
            </a:r>
            <a:r>
              <a:rPr kumimoji="0" lang="en-US" altLang="zh-CN" sz="1600" b="1" dirty="0">
                <a:solidFill>
                  <a:srgbClr val="404040"/>
                </a:solidFill>
                <a:effectLst/>
                <a:latin typeface="Century Gothic" charset="0"/>
                <a:ea typeface="仿宋" charset="0"/>
                <a:cs typeface="仿宋" charset="0"/>
              </a:rPr>
              <a:t>, Ying </a:t>
            </a:r>
            <a:r>
              <a:rPr kumimoji="0" lang="en-US" altLang="zh-CN" sz="1600" b="1" dirty="0" err="1">
                <a:solidFill>
                  <a:srgbClr val="404040"/>
                </a:solidFill>
                <a:effectLst/>
                <a:latin typeface="Century Gothic" charset="0"/>
                <a:ea typeface="仿宋" charset="0"/>
                <a:cs typeface="仿宋" charset="0"/>
              </a:rPr>
              <a:t>Gu</a:t>
            </a:r>
            <a:r>
              <a:rPr kumimoji="0" lang="en-US" altLang="zh-CN" sz="1600" b="1" dirty="0">
                <a:solidFill>
                  <a:srgbClr val="404040"/>
                </a:solidFill>
                <a:effectLst/>
                <a:latin typeface="Century Gothic" charset="0"/>
                <a:ea typeface="仿宋" charset="0"/>
                <a:cs typeface="仿宋" charset="0"/>
              </a:rPr>
              <a:t> et al, PRL 114,193002 (2015). </a:t>
            </a:r>
            <a:endParaRPr kumimoji="0" lang="zh-CN" altLang="en-US" sz="1600" b="1" dirty="0">
              <a:solidFill>
                <a:srgbClr val="404040"/>
              </a:solidFill>
              <a:effectLst/>
              <a:latin typeface="Century Gothic" charset="0"/>
              <a:ea typeface="仿宋" charset="0"/>
              <a:cs typeface="仿宋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624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ost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87" y="103735"/>
            <a:ext cx="8240244" cy="1235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6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1"/>
          <p:cNvSpPr>
            <a:spLocks noChangeArrowheads="1"/>
          </p:cNvSpPr>
          <p:nvPr/>
        </p:nvSpPr>
        <p:spPr bwMode="auto">
          <a:xfrm>
            <a:off x="111860" y="644526"/>
            <a:ext cx="8936537" cy="192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C0000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   Strong coupling :</a:t>
            </a:r>
            <a:endParaRPr lang="en-US" altLang="zh-CN" sz="3600" b="1" dirty="0">
              <a:solidFill>
                <a:srgbClr val="C00000"/>
              </a:solidFill>
              <a:effectLst/>
              <a:latin typeface="Arial Rounded MT Bold" charset="0"/>
              <a:ea typeface="华文楷体" charset="0"/>
              <a:cs typeface="华文楷体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3600" b="1" dirty="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 </a:t>
            </a:r>
            <a:r>
              <a:rPr lang="en-US" altLang="zh-CN" sz="3600" b="1" dirty="0" smtClean="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  </a:t>
            </a:r>
            <a:r>
              <a:rPr lang="en-US" altLang="zh-CN" sz="2800" b="1" dirty="0" smtClean="0">
                <a:solidFill>
                  <a:srgbClr val="002060"/>
                </a:solidFill>
                <a:latin typeface="Arial Rounded MT Bold" charset="0"/>
                <a:ea typeface="华文楷体" charset="0"/>
                <a:cs typeface="华文楷体" charset="0"/>
              </a:rPr>
              <a:t>Evanescent </a:t>
            </a:r>
            <a:r>
              <a:rPr lang="en-US" altLang="zh-CN" sz="2800" b="1" dirty="0">
                <a:solidFill>
                  <a:srgbClr val="002060"/>
                </a:solidFill>
                <a:latin typeface="Arial Rounded MT Bold" charset="0"/>
                <a:ea typeface="华文楷体" charset="0"/>
                <a:cs typeface="华文楷体" charset="0"/>
              </a:rPr>
              <a:t>vacuum enhanced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Arial Rounded MT Bold" charset="0"/>
                <a:ea typeface="华文楷体" charset="0"/>
                <a:cs typeface="华文楷体" charset="0"/>
              </a:rPr>
              <a:t>exciton-</a:t>
            </a:r>
            <a:r>
              <a:rPr lang="en-US" altLang="zh-CN" sz="2800" b="1" dirty="0" err="1">
                <a:solidFill>
                  <a:srgbClr val="002060"/>
                </a:solidFill>
                <a:latin typeface="Arial Rounded MT Bold" charset="0"/>
                <a:ea typeface="华文楷体" charset="0"/>
                <a:cs typeface="华文楷体" charset="0"/>
              </a:rPr>
              <a:t>plasmon</a:t>
            </a:r>
            <a:r>
              <a:rPr lang="en-US" altLang="zh-CN" sz="2800" b="1" dirty="0">
                <a:solidFill>
                  <a:srgbClr val="002060"/>
                </a:solidFill>
                <a:latin typeface="Arial Rounded MT Bold" charset="0"/>
                <a:ea typeface="华文楷体" charset="0"/>
                <a:cs typeface="华文楷体" charset="0"/>
              </a:rPr>
              <a:t> </a:t>
            </a:r>
            <a:r>
              <a:rPr lang="en-US" altLang="zh-CN" sz="2800" b="1" dirty="0" smtClean="0">
                <a:solidFill>
                  <a:srgbClr val="002060"/>
                </a:solidFill>
                <a:latin typeface="Arial Rounded MT Bold" charset="0"/>
                <a:ea typeface="华文楷体" charset="0"/>
                <a:cs typeface="华文楷体" charset="0"/>
              </a:rPr>
              <a:t>interaction and fluorescence collection</a:t>
            </a:r>
            <a:endParaRPr lang="en-US" altLang="zh-CN" sz="2800" b="1" dirty="0">
              <a:solidFill>
                <a:srgbClr val="002060"/>
              </a:solidFill>
              <a:latin typeface="Arial Rounded MT Bold" charset="0"/>
              <a:ea typeface="华文楷体" charset="0"/>
              <a:cs typeface="华文楷体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999" y="2810165"/>
            <a:ext cx="3793457" cy="3030209"/>
          </a:xfrm>
          <a:prstGeom prst="rect">
            <a:avLst/>
          </a:prstGeom>
        </p:spPr>
      </p:pic>
      <p:sp>
        <p:nvSpPr>
          <p:cNvPr id="4" name="文本框 14"/>
          <p:cNvSpPr txBox="1">
            <a:spLocks noChangeArrowheads="1"/>
          </p:cNvSpPr>
          <p:nvPr/>
        </p:nvSpPr>
        <p:spPr bwMode="auto">
          <a:xfrm>
            <a:off x="900113" y="6308725"/>
            <a:ext cx="5327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800">
                <a:solidFill>
                  <a:schemeClr val="tx1"/>
                </a:solidFill>
                <a:latin typeface="Arial" charset="0"/>
                <a:ea typeface="宋体" charset="0"/>
                <a:cs typeface="Arial Unicode MS" charset="0"/>
              </a:defRPr>
            </a:lvl1pPr>
            <a:lvl2pPr marL="742950" indent="-28575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kumimoji="0" lang="en-US" altLang="zh-CN" sz="1600" b="1" dirty="0" err="1" smtClean="0">
                <a:solidFill>
                  <a:srgbClr val="404040"/>
                </a:solidFill>
                <a:latin typeface="Century Gothic" charset="0"/>
                <a:ea typeface="仿宋" charset="0"/>
                <a:cs typeface="仿宋" charset="0"/>
              </a:rPr>
              <a:t>Juanjuan</a:t>
            </a:r>
            <a:r>
              <a:rPr kumimoji="0" lang="en-US" altLang="zh-CN" sz="1600" b="1" dirty="0" smtClean="0">
                <a:solidFill>
                  <a:srgbClr val="404040"/>
                </a:solidFill>
                <a:latin typeface="Century Gothic" charset="0"/>
                <a:ea typeface="仿宋" charset="0"/>
                <a:cs typeface="仿宋" charset="0"/>
              </a:rPr>
              <a:t> </a:t>
            </a:r>
            <a:r>
              <a:rPr kumimoji="0" lang="en-US" altLang="zh-CN" sz="1600" b="1" dirty="0" err="1" smtClean="0">
                <a:solidFill>
                  <a:srgbClr val="404040"/>
                </a:solidFill>
                <a:latin typeface="Century Gothic" charset="0"/>
                <a:ea typeface="仿宋" charset="0"/>
                <a:cs typeface="仿宋" charset="0"/>
              </a:rPr>
              <a:t>Ren</a:t>
            </a:r>
            <a:r>
              <a:rPr kumimoji="0" lang="en-US" altLang="zh-CN" sz="1600" b="1" dirty="0" smtClean="0">
                <a:solidFill>
                  <a:srgbClr val="404040"/>
                </a:solidFill>
                <a:effectLst/>
                <a:latin typeface="Century Gothic" charset="0"/>
                <a:ea typeface="仿宋" charset="0"/>
                <a:cs typeface="仿宋" charset="0"/>
              </a:rPr>
              <a:t>, </a:t>
            </a:r>
            <a:r>
              <a:rPr kumimoji="0" lang="en-US" altLang="zh-CN" sz="1600" b="1" dirty="0">
                <a:solidFill>
                  <a:srgbClr val="404040"/>
                </a:solidFill>
                <a:effectLst/>
                <a:latin typeface="Century Gothic" charset="0"/>
                <a:ea typeface="仿宋" charset="0"/>
                <a:cs typeface="仿宋" charset="0"/>
              </a:rPr>
              <a:t>Ying </a:t>
            </a:r>
            <a:r>
              <a:rPr kumimoji="0" lang="en-US" altLang="zh-CN" sz="1600" b="1" dirty="0" err="1">
                <a:solidFill>
                  <a:srgbClr val="404040"/>
                </a:solidFill>
                <a:effectLst/>
                <a:latin typeface="Century Gothic" charset="0"/>
                <a:ea typeface="仿宋" charset="0"/>
                <a:cs typeface="仿宋" charset="0"/>
              </a:rPr>
              <a:t>Gu</a:t>
            </a:r>
            <a:r>
              <a:rPr kumimoji="0" lang="en-US" altLang="zh-CN" sz="1600" b="1" dirty="0">
                <a:solidFill>
                  <a:srgbClr val="404040"/>
                </a:solidFill>
                <a:effectLst/>
                <a:latin typeface="Century Gothic" charset="0"/>
                <a:ea typeface="仿宋" charset="0"/>
                <a:cs typeface="仿宋" charset="0"/>
              </a:rPr>
              <a:t> et al, </a:t>
            </a:r>
            <a:r>
              <a:rPr kumimoji="0" lang="en-US" altLang="zh-CN" sz="1600" b="1" dirty="0">
                <a:solidFill>
                  <a:srgbClr val="404040"/>
                </a:solidFill>
                <a:latin typeface="Century Gothic" charset="0"/>
                <a:ea typeface="仿宋" charset="0"/>
                <a:cs typeface="仿宋" charset="0"/>
              </a:rPr>
              <a:t>PRL 118, 073604 (2017) </a:t>
            </a:r>
          </a:p>
        </p:txBody>
      </p:sp>
    </p:spTree>
    <p:extLst>
      <p:ext uri="{BB962C8B-B14F-4D97-AF65-F5344CB8AC3E}">
        <p14:creationId xmlns:p14="http://schemas.microsoft.com/office/powerpoint/2010/main" val="3553307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4"/>
          <p:cNvSpPr>
            <a:spLocks noChangeArrowheads="1"/>
          </p:cNvSpPr>
          <p:nvPr/>
        </p:nvSpPr>
        <p:spPr bwMode="auto">
          <a:xfrm>
            <a:off x="280988" y="914440"/>
            <a:ext cx="86836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5000"/>
              </a:lnSpc>
            </a:pPr>
            <a:r>
              <a:rPr kumimoji="1" lang="en-US" altLang="zh-CN" sz="2400" b="1" dirty="0">
                <a:solidFill>
                  <a:srgbClr val="FF0000"/>
                </a:solidFill>
                <a:latin typeface="Calibri" charset="0"/>
              </a:rPr>
              <a:t>Application</a:t>
            </a:r>
            <a:r>
              <a:rPr kumimoji="1" lang="en-US" altLang="zh-CN" sz="2400" b="1" dirty="0">
                <a:solidFill>
                  <a:srgbClr val="000090"/>
                </a:solidFill>
                <a:latin typeface="Calibri" charset="0"/>
              </a:rPr>
              <a:t> of strong coupling regime in CQED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sz="2400" b="1" dirty="0">
                <a:solidFill>
                  <a:srgbClr val="000090"/>
                </a:solidFill>
                <a:latin typeface="Calibri" charset="0"/>
              </a:rPr>
              <a:t>Take the atom as quantum storage node and take the photon as flying </a:t>
            </a:r>
            <a:r>
              <a:rPr kumimoji="1" lang="en-US" altLang="zh-CN" sz="2400" b="1" dirty="0" err="1">
                <a:solidFill>
                  <a:srgbClr val="000090"/>
                </a:solidFill>
                <a:latin typeface="Calibri" charset="0"/>
              </a:rPr>
              <a:t>qubit</a:t>
            </a:r>
            <a:r>
              <a:rPr kumimoji="1" lang="zh-CN" altLang="en-US" sz="2400" b="1" dirty="0">
                <a:solidFill>
                  <a:srgbClr val="000090"/>
                </a:solidFill>
                <a:latin typeface="Calibri" charset="0"/>
                <a:ea typeface="黑体" charset="0"/>
                <a:cs typeface="黑体" charset="0"/>
              </a:rPr>
              <a:t>；</a:t>
            </a:r>
            <a:r>
              <a:rPr kumimoji="1" lang="en-US" altLang="zh-CN" sz="2400" b="1" dirty="0">
                <a:solidFill>
                  <a:srgbClr val="000090"/>
                </a:solidFill>
                <a:latin typeface="Calibri" charset="0"/>
              </a:rPr>
              <a:t>single-photon sources and quantum entanglement</a:t>
            </a:r>
            <a:endParaRPr kumimoji="1" lang="en-US" altLang="zh-CN" sz="600" b="1" dirty="0">
              <a:solidFill>
                <a:srgbClr val="000090"/>
              </a:solidFill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14340" name="矩形 10"/>
          <p:cNvSpPr>
            <a:spLocks noChangeArrowheads="1"/>
          </p:cNvSpPr>
          <p:nvPr/>
        </p:nvSpPr>
        <p:spPr bwMode="auto">
          <a:xfrm>
            <a:off x="276225" y="2571790"/>
            <a:ext cx="89709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5000"/>
              </a:lnSpc>
            </a:pPr>
            <a:r>
              <a:rPr kumimoji="1" lang="en-US" altLang="zh-CN" sz="2400" b="1" dirty="0">
                <a:solidFill>
                  <a:srgbClr val="FF0000"/>
                </a:solidFill>
                <a:latin typeface="Calibri" charset="0"/>
              </a:rPr>
              <a:t>For</a:t>
            </a:r>
            <a:r>
              <a:rPr kumimoji="1" lang="en-US" altLang="zh-CN" sz="2400" b="1" dirty="0">
                <a:solidFill>
                  <a:srgbClr val="000090"/>
                </a:solidFill>
                <a:latin typeface="Calibri" charset="0"/>
              </a:rPr>
              <a:t> scalable quantum network  and on-chip quantum information processing</a:t>
            </a:r>
          </a:p>
        </p:txBody>
      </p:sp>
      <p:sp>
        <p:nvSpPr>
          <p:cNvPr id="14341" name="矩形 12"/>
          <p:cNvSpPr>
            <a:spLocks noChangeArrowheads="1"/>
          </p:cNvSpPr>
          <p:nvPr/>
        </p:nvSpPr>
        <p:spPr bwMode="auto">
          <a:xfrm>
            <a:off x="250825" y="3608428"/>
            <a:ext cx="83042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en-US" altLang="zh-CN" sz="2400" b="1">
                <a:solidFill>
                  <a:srgbClr val="FF0000"/>
                </a:solidFill>
                <a:latin typeface="Calibri" charset="0"/>
              </a:rPr>
              <a:t>Plasmon nanostructures</a:t>
            </a:r>
            <a:r>
              <a:rPr kumimoji="1" lang="en-US" altLang="zh-CN" sz="2400" b="1">
                <a:solidFill>
                  <a:srgbClr val="000090"/>
                </a:solidFill>
                <a:latin typeface="Calibri" charset="0"/>
              </a:rPr>
              <a:t> with ultra-small optical mode volume enable to greatly enhance the light-matter interactions</a:t>
            </a:r>
            <a:endParaRPr lang="zh-CN" altLang="en-US" sz="2400" b="1">
              <a:solidFill>
                <a:srgbClr val="000000"/>
              </a:solidFill>
            </a:endParaRPr>
          </a:p>
        </p:txBody>
      </p: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4840328"/>
            <a:ext cx="21939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3" name="组合 15"/>
          <p:cNvGrpSpPr>
            <a:grpSpLocks/>
          </p:cNvGrpSpPr>
          <p:nvPr/>
        </p:nvGrpSpPr>
        <p:grpSpPr bwMode="auto">
          <a:xfrm>
            <a:off x="5060950" y="4767303"/>
            <a:ext cx="2792413" cy="1233487"/>
            <a:chOff x="1459492" y="4005064"/>
            <a:chExt cx="4095750" cy="1628775"/>
          </a:xfrm>
        </p:grpSpPr>
        <p:grpSp>
          <p:nvGrpSpPr>
            <p:cNvPr id="14346" name="组合 16"/>
            <p:cNvGrpSpPr>
              <a:grpSpLocks/>
            </p:cNvGrpSpPr>
            <p:nvPr/>
          </p:nvGrpSpPr>
          <p:grpSpPr bwMode="auto">
            <a:xfrm>
              <a:off x="1459492" y="4005064"/>
              <a:ext cx="4095750" cy="1628775"/>
              <a:chOff x="1459492" y="4005064"/>
              <a:chExt cx="4095750" cy="1628775"/>
            </a:xfrm>
          </p:grpSpPr>
          <p:pic>
            <p:nvPicPr>
              <p:cNvPr id="1434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9492" y="4005064"/>
                <a:ext cx="4095750" cy="162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矩形 22"/>
              <p:cNvSpPr/>
              <p:nvPr/>
            </p:nvSpPr>
            <p:spPr>
              <a:xfrm>
                <a:off x="4067360" y="4581528"/>
                <a:ext cx="936038" cy="4318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4067360" y="4581528"/>
                <a:ext cx="1080402" cy="4318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347" name="TextBox 18"/>
            <p:cNvSpPr txBox="1">
              <a:spLocks noChangeArrowheads="1"/>
            </p:cNvSpPr>
            <p:nvPr/>
          </p:nvSpPr>
          <p:spPr bwMode="auto">
            <a:xfrm>
              <a:off x="4061993" y="4574051"/>
              <a:ext cx="798039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Arial" charset="0"/>
                  <a:ea typeface="宋体" charset="0"/>
                  <a:cs typeface="Arial Unicode MS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9pPr>
            </a:lstStyle>
            <a:p>
              <a:r>
                <a:rPr lang="en-US" altLang="zh-CN" sz="2200" b="1">
                  <a:solidFill>
                    <a:srgbClr val="000000"/>
                  </a:solidFill>
                </a:rPr>
                <a:t>atom</a:t>
              </a:r>
              <a:endParaRPr lang="zh-CN" altLang="en-US" sz="2200" b="1">
                <a:solidFill>
                  <a:srgbClr val="000000"/>
                </a:solidFill>
              </a:endParaRPr>
            </a:p>
          </p:txBody>
        </p:sp>
      </p:grpSp>
      <p:sp>
        <p:nvSpPr>
          <p:cNvPr id="14344" name="Rectangle 13"/>
          <p:cNvSpPr>
            <a:spLocks noChangeArrowheads="1"/>
          </p:cNvSpPr>
          <p:nvPr/>
        </p:nvSpPr>
        <p:spPr bwMode="auto">
          <a:xfrm>
            <a:off x="5364163" y="6094453"/>
            <a:ext cx="3536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400" b="1"/>
              <a:t>PRA</a:t>
            </a:r>
            <a:r>
              <a:rPr lang="en-US" altLang="zh-CN" sz="1400" b="1">
                <a:sym typeface="Arial" charset="0"/>
              </a:rPr>
              <a:t>, </a:t>
            </a:r>
            <a:r>
              <a:rPr lang="en-US" altLang="zh-CN" sz="1400" b="1"/>
              <a:t>82, 043845 (2010)</a:t>
            </a:r>
          </a:p>
        </p:txBody>
      </p:sp>
      <p:sp>
        <p:nvSpPr>
          <p:cNvPr id="26" name="右箭头 25"/>
          <p:cNvSpPr/>
          <p:nvPr/>
        </p:nvSpPr>
        <p:spPr>
          <a:xfrm>
            <a:off x="3313113" y="5488028"/>
            <a:ext cx="1727200" cy="23812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310027" y="115888"/>
            <a:ext cx="2035934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3200" b="1" dirty="0" err="1" smtClean="0">
                <a:solidFill>
                  <a:srgbClr val="000090"/>
                </a:solidFill>
                <a:latin typeface="Calibri" charset="0"/>
              </a:rPr>
              <a:t>Bakground</a:t>
            </a:r>
            <a:endParaRPr kumimoji="1" lang="en-US" altLang="zh-CN" sz="3200" b="1" dirty="0">
              <a:solidFill>
                <a:srgbClr val="00009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91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"/>
          <p:cNvSpPr>
            <a:spLocks noChangeArrowheads="1"/>
          </p:cNvSpPr>
          <p:nvPr/>
        </p:nvSpPr>
        <p:spPr bwMode="auto">
          <a:xfrm>
            <a:off x="252413" y="115888"/>
            <a:ext cx="1876435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3200" b="1" dirty="0">
                <a:solidFill>
                  <a:srgbClr val="000090"/>
                </a:solidFill>
                <a:latin typeface="Calibri" charset="0"/>
              </a:rPr>
              <a:t>Basic idea</a:t>
            </a:r>
          </a:p>
        </p:txBody>
      </p:sp>
      <p:sp>
        <p:nvSpPr>
          <p:cNvPr id="16387" name="矩形 4"/>
          <p:cNvSpPr>
            <a:spLocks noChangeArrowheads="1"/>
          </p:cNvSpPr>
          <p:nvPr/>
        </p:nvSpPr>
        <p:spPr bwMode="auto">
          <a:xfrm>
            <a:off x="3390335" y="667768"/>
            <a:ext cx="5633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</a:rPr>
              <a:t>evanescent electromagnetic vacuum</a:t>
            </a:r>
            <a:endParaRPr lang="zh-CN" altLang="en-US" sz="2800" dirty="0"/>
          </a:p>
        </p:txBody>
      </p:sp>
      <p:sp>
        <p:nvSpPr>
          <p:cNvPr id="16388" name="矩形 10"/>
          <p:cNvSpPr>
            <a:spLocks noChangeArrowheads="1"/>
          </p:cNvSpPr>
          <p:nvPr/>
        </p:nvSpPr>
        <p:spPr bwMode="auto">
          <a:xfrm>
            <a:off x="539750" y="752475"/>
            <a:ext cx="1204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/>
              <a:t>vacuum </a:t>
            </a:r>
            <a:endParaRPr lang="zh-CN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2195513" y="5086350"/>
            <a:ext cx="1425575" cy="430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2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黑体" charset="0"/>
                <a:cs typeface="黑体" charset="0"/>
              </a:rPr>
              <a:t>nanowire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1413" y="655638"/>
            <a:ext cx="541337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Arial" charset="0"/>
                <a:ea typeface="宋体" charset="0"/>
                <a:cs typeface="Arial Unicode MS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/>
            <a:r>
              <a:rPr lang="en-US" altLang="zh-CN" sz="3200" b="1" dirty="0" err="1">
                <a:effectLst>
                  <a:outerShdw blurRad="38100" dist="38100" dir="2700000" algn="tl">
                    <a:srgbClr val="DDDDDD"/>
                  </a:outerShdw>
                </a:effectLst>
                <a:cs typeface="宋体" charset="0"/>
              </a:rPr>
              <a:t>vs</a:t>
            </a:r>
            <a:endParaRPr lang="zh-CN" altLang="en-US" sz="3200" b="1" dirty="0">
              <a:effectLst>
                <a:outerShdw blurRad="38100" dist="38100" dir="2700000" algn="tl">
                  <a:srgbClr val="DDDDDD"/>
                </a:outerShdw>
              </a:effectLst>
              <a:cs typeface="宋体" charset="0"/>
            </a:endParaRPr>
          </a:p>
        </p:txBody>
      </p:sp>
      <p:sp>
        <p:nvSpPr>
          <p:cNvPr id="16391" name="矩形 48"/>
          <p:cNvSpPr>
            <a:spLocks noChangeArrowheads="1"/>
          </p:cNvSpPr>
          <p:nvPr/>
        </p:nvSpPr>
        <p:spPr bwMode="auto">
          <a:xfrm>
            <a:off x="300038" y="2781300"/>
            <a:ext cx="8675687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5000"/>
              </a:lnSpc>
            </a:pPr>
            <a:r>
              <a:rPr kumimoji="1" lang="en-US" altLang="zh-CN" sz="2400" b="1" dirty="0">
                <a:solidFill>
                  <a:srgbClr val="000090"/>
                </a:solidFill>
                <a:latin typeface="Calibri" charset="0"/>
              </a:rPr>
              <a:t>Evanescent wave is confined in one dimension or two dimension, the </a:t>
            </a:r>
            <a:r>
              <a:rPr kumimoji="1" lang="en-US" altLang="zh-CN" sz="2400" b="1" dirty="0" err="1">
                <a:solidFill>
                  <a:srgbClr val="000090"/>
                </a:solidFill>
                <a:latin typeface="Calibri" charset="0"/>
              </a:rPr>
              <a:t>plasmon</a:t>
            </a:r>
            <a:r>
              <a:rPr kumimoji="1" lang="en-US" altLang="zh-CN" sz="2400" b="1" dirty="0">
                <a:solidFill>
                  <a:srgbClr val="000090"/>
                </a:solidFill>
                <a:latin typeface="Calibri" charset="0"/>
              </a:rPr>
              <a:t> mode of Ag </a:t>
            </a:r>
            <a:r>
              <a:rPr kumimoji="1" lang="en-US" altLang="zh-CN" sz="2400" b="1" dirty="0" err="1">
                <a:solidFill>
                  <a:srgbClr val="000090"/>
                </a:solidFill>
                <a:latin typeface="Calibri" charset="0"/>
              </a:rPr>
              <a:t>nanorod</a:t>
            </a:r>
            <a:r>
              <a:rPr kumimoji="1" lang="en-US" altLang="zh-CN" sz="2400" b="1" dirty="0">
                <a:solidFill>
                  <a:srgbClr val="000090"/>
                </a:solidFill>
                <a:latin typeface="Calibri" charset="0"/>
              </a:rPr>
              <a:t> will be more localized than that in general vacuum.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sz="2400" b="1" dirty="0">
                <a:solidFill>
                  <a:srgbClr val="FF0000"/>
                </a:solidFill>
                <a:latin typeface="Calibri" charset="0"/>
              </a:rPr>
              <a:t>(1) more localized field will enhance the coupling coefficient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sz="2400" b="1" dirty="0">
                <a:solidFill>
                  <a:srgbClr val="FF0000"/>
                </a:solidFill>
                <a:latin typeface="Calibri" charset="0"/>
              </a:rPr>
              <a:t>(2) Efficiently collect and guide the photons via evanescent wave</a:t>
            </a:r>
          </a:p>
        </p:txBody>
      </p:sp>
      <p:pic>
        <p:nvPicPr>
          <p:cNvPr id="16392" name="图片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571698"/>
            <a:ext cx="2016125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矩形 50"/>
          <p:cNvSpPr/>
          <p:nvPr/>
        </p:nvSpPr>
        <p:spPr>
          <a:xfrm>
            <a:off x="5502275" y="5072795"/>
            <a:ext cx="1801813" cy="430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黑体" charset="0"/>
                <a:cs typeface="黑体" charset="0"/>
              </a:rPr>
              <a:t>Metallic film</a:t>
            </a: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0FE8B-6207-9741-8494-44818ECDA115}" type="slidenum">
              <a:rPr lang="en-US" altLang="zh-CN"/>
              <a:pPr/>
              <a:t>24</a:t>
            </a:fld>
            <a:endParaRPr lang="en-US" altLang="zh-CN"/>
          </a:p>
        </p:txBody>
      </p:sp>
      <p:grpSp>
        <p:nvGrpSpPr>
          <p:cNvPr id="16395" name="组合 36"/>
          <p:cNvGrpSpPr>
            <a:grpSpLocks/>
          </p:cNvGrpSpPr>
          <p:nvPr/>
        </p:nvGrpSpPr>
        <p:grpSpPr bwMode="auto">
          <a:xfrm>
            <a:off x="923925" y="1403350"/>
            <a:ext cx="1803400" cy="942975"/>
            <a:chOff x="1737165" y="2853805"/>
            <a:chExt cx="1222906" cy="639876"/>
          </a:xfrm>
        </p:grpSpPr>
        <p:grpSp>
          <p:nvGrpSpPr>
            <p:cNvPr id="16409" name="组合 37"/>
            <p:cNvGrpSpPr>
              <a:grpSpLocks/>
            </p:cNvGrpSpPr>
            <p:nvPr/>
          </p:nvGrpSpPr>
          <p:grpSpPr bwMode="auto">
            <a:xfrm>
              <a:off x="1737165" y="2853805"/>
              <a:ext cx="1222906" cy="544867"/>
              <a:chOff x="1958462" y="3122205"/>
              <a:chExt cx="1222906" cy="544867"/>
            </a:xfrm>
          </p:grpSpPr>
          <p:grpSp>
            <p:nvGrpSpPr>
              <p:cNvPr id="16411" name="组合 49"/>
              <p:cNvGrpSpPr>
                <a:grpSpLocks/>
              </p:cNvGrpSpPr>
              <p:nvPr/>
            </p:nvGrpSpPr>
            <p:grpSpPr bwMode="auto">
              <a:xfrm>
                <a:off x="1958462" y="3122205"/>
                <a:ext cx="1222906" cy="453545"/>
                <a:chOff x="6144233" y="1412776"/>
                <a:chExt cx="1771276" cy="656922"/>
              </a:xfrm>
            </p:grpSpPr>
            <p:grpSp>
              <p:nvGrpSpPr>
                <p:cNvPr id="16413" name="组合 52"/>
                <p:cNvGrpSpPr>
                  <a:grpSpLocks/>
                </p:cNvGrpSpPr>
                <p:nvPr/>
              </p:nvGrpSpPr>
              <p:grpSpPr bwMode="auto">
                <a:xfrm>
                  <a:off x="6144233" y="1412776"/>
                  <a:ext cx="181854" cy="656922"/>
                  <a:chOff x="5572594" y="1922496"/>
                  <a:chExt cx="181854" cy="656922"/>
                </a:xfrm>
              </p:grpSpPr>
              <p:sp>
                <p:nvSpPr>
                  <p:cNvPr id="55" name="圆柱形 54"/>
                  <p:cNvSpPr>
                    <a:spLocks noChangeAspect="1"/>
                  </p:cNvSpPr>
                  <p:nvPr/>
                </p:nvSpPr>
                <p:spPr>
                  <a:xfrm>
                    <a:off x="5574154" y="2012992"/>
                    <a:ext cx="180870" cy="503971"/>
                  </a:xfrm>
                  <a:prstGeom prst="can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56" name="椭圆 55"/>
                  <p:cNvSpPr>
                    <a:spLocks noChangeAspect="1"/>
                  </p:cNvSpPr>
                  <p:nvPr/>
                </p:nvSpPr>
                <p:spPr>
                  <a:xfrm>
                    <a:off x="5574154" y="1922496"/>
                    <a:ext cx="180870" cy="179433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57" name="椭圆 56"/>
                  <p:cNvSpPr>
                    <a:spLocks noChangeAspect="1"/>
                  </p:cNvSpPr>
                  <p:nvPr/>
                </p:nvSpPr>
                <p:spPr>
                  <a:xfrm>
                    <a:off x="5572594" y="2399942"/>
                    <a:ext cx="180870" cy="179433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</p:grpSp>
            <p:sp>
              <p:nvSpPr>
                <p:cNvPr id="16414" name="TextBox 53"/>
                <p:cNvSpPr txBox="1">
                  <a:spLocks noChangeArrowheads="1"/>
                </p:cNvSpPr>
                <p:nvPr/>
              </p:nvSpPr>
              <p:spPr bwMode="auto">
                <a:xfrm>
                  <a:off x="6318073" y="1537651"/>
                  <a:ext cx="1597436" cy="3931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800">
                      <a:solidFill>
                        <a:schemeClr val="tx1"/>
                      </a:solidFill>
                      <a:latin typeface="Arial" charset="0"/>
                      <a:ea typeface="宋体" charset="0"/>
                      <a:cs typeface="Arial Unicode MS" charset="0"/>
                    </a:defRPr>
                  </a:lvl1pPr>
                  <a:lvl2pPr marL="742950" indent="-285750">
                    <a:defRPr sz="800">
                      <a:solidFill>
                        <a:schemeClr val="tx1"/>
                      </a:solidFill>
                      <a:latin typeface="Arial" charset="0"/>
                      <a:ea typeface="Arial Unicode MS" charset="0"/>
                      <a:cs typeface="Arial Unicode MS" charset="0"/>
                    </a:defRPr>
                  </a:lvl2pPr>
                  <a:lvl3pPr marL="1143000" indent="-228600">
                    <a:defRPr sz="800">
                      <a:solidFill>
                        <a:schemeClr val="tx1"/>
                      </a:solidFill>
                      <a:latin typeface="Arial" charset="0"/>
                      <a:ea typeface="Arial Unicode MS" charset="0"/>
                      <a:cs typeface="Arial Unicode MS" charset="0"/>
                    </a:defRPr>
                  </a:lvl3pPr>
                  <a:lvl4pPr marL="1600200" indent="-228600">
                    <a:defRPr sz="800">
                      <a:solidFill>
                        <a:schemeClr val="tx1"/>
                      </a:solidFill>
                      <a:latin typeface="Arial" charset="0"/>
                      <a:ea typeface="Arial Unicode MS" charset="0"/>
                      <a:cs typeface="Arial Unicode MS" charset="0"/>
                    </a:defRPr>
                  </a:lvl4pPr>
                  <a:lvl5pPr marL="2057400" indent="-228600">
                    <a:defRPr sz="800">
                      <a:solidFill>
                        <a:schemeClr val="tx1"/>
                      </a:solidFill>
                      <a:latin typeface="Arial" charset="0"/>
                      <a:ea typeface="Arial Unicode MS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ea typeface="Arial Unicode MS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ea typeface="Arial Unicode MS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ea typeface="Arial Unicode MS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ea typeface="Arial Unicode MS" charset="0"/>
                      <a:cs typeface="Arial Unicode MS" charset="0"/>
                    </a:defRPr>
                  </a:lvl9pPr>
                </a:lstStyle>
                <a:p>
                  <a:r>
                    <a:rPr lang="en-US" altLang="zh-CN" sz="2000" b="1"/>
                    <a:t>Ag nanorod</a:t>
                  </a:r>
                  <a:endParaRPr lang="zh-CN" altLang="en-US" sz="2000" b="1"/>
                </a:p>
              </p:txBody>
            </p:sp>
          </p:grpSp>
          <p:sp>
            <p:nvSpPr>
              <p:cNvPr id="52" name="椭圆 51"/>
              <p:cNvSpPr/>
              <p:nvPr/>
            </p:nvSpPr>
            <p:spPr>
              <a:xfrm>
                <a:off x="2009058" y="3631736"/>
                <a:ext cx="35524" cy="355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16410" name="TextBox 40"/>
            <p:cNvSpPr txBox="1">
              <a:spLocks noChangeArrowheads="1"/>
            </p:cNvSpPr>
            <p:nvPr/>
          </p:nvSpPr>
          <p:spPr bwMode="auto">
            <a:xfrm>
              <a:off x="1893556" y="3243134"/>
              <a:ext cx="499354" cy="250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Arial" charset="0"/>
                  <a:ea typeface="宋体" charset="0"/>
                  <a:cs typeface="Arial Unicode MS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9pPr>
            </a:lstStyle>
            <a:p>
              <a:r>
                <a:rPr lang="en-US" altLang="zh-CN" sz="1800" b="1"/>
                <a:t>atom</a:t>
              </a:r>
              <a:endParaRPr lang="zh-CN" altLang="en-US" sz="1800" b="1"/>
            </a:p>
          </p:txBody>
        </p:sp>
      </p:grpSp>
      <p:grpSp>
        <p:nvGrpSpPr>
          <p:cNvPr id="16396" name="组合 57"/>
          <p:cNvGrpSpPr>
            <a:grpSpLocks/>
          </p:cNvGrpSpPr>
          <p:nvPr/>
        </p:nvGrpSpPr>
        <p:grpSpPr bwMode="auto">
          <a:xfrm>
            <a:off x="3908425" y="1196976"/>
            <a:ext cx="3914775" cy="1517649"/>
            <a:chOff x="3574455" y="2836751"/>
            <a:chExt cx="2715418" cy="1022813"/>
          </a:xfrm>
        </p:grpSpPr>
        <p:grpSp>
          <p:nvGrpSpPr>
            <p:cNvPr id="16398" name="组合 58"/>
            <p:cNvGrpSpPr>
              <a:grpSpLocks/>
            </p:cNvGrpSpPr>
            <p:nvPr/>
          </p:nvGrpSpPr>
          <p:grpSpPr bwMode="auto">
            <a:xfrm>
              <a:off x="3574455" y="2836751"/>
              <a:ext cx="2715418" cy="1022813"/>
              <a:chOff x="683568" y="3122205"/>
              <a:chExt cx="2715418" cy="1022813"/>
            </a:xfrm>
          </p:grpSpPr>
          <p:grpSp>
            <p:nvGrpSpPr>
              <p:cNvPr id="16400" name="组合 60"/>
              <p:cNvGrpSpPr>
                <a:grpSpLocks/>
              </p:cNvGrpSpPr>
              <p:nvPr/>
            </p:nvGrpSpPr>
            <p:grpSpPr bwMode="auto">
              <a:xfrm>
                <a:off x="683568" y="3122205"/>
                <a:ext cx="2715418" cy="1022813"/>
                <a:chOff x="4297660" y="1412776"/>
                <a:chExt cx="3933056" cy="1481459"/>
              </a:xfrm>
            </p:grpSpPr>
            <p:sp>
              <p:nvSpPr>
                <p:cNvPr id="63" name="圆柱形 62"/>
                <p:cNvSpPr/>
                <p:nvPr/>
              </p:nvSpPr>
              <p:spPr>
                <a:xfrm rot="16200000">
                  <a:off x="5940312" y="603832"/>
                  <a:ext cx="647751" cy="3933056"/>
                </a:xfrm>
                <a:prstGeom prst="can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grpSp>
              <p:nvGrpSpPr>
                <p:cNvPr id="16403" name="组合 63"/>
                <p:cNvGrpSpPr>
                  <a:grpSpLocks/>
                </p:cNvGrpSpPr>
                <p:nvPr/>
              </p:nvGrpSpPr>
              <p:grpSpPr bwMode="auto">
                <a:xfrm>
                  <a:off x="6144233" y="1412776"/>
                  <a:ext cx="181854" cy="656922"/>
                  <a:chOff x="5572594" y="1922496"/>
                  <a:chExt cx="181854" cy="656922"/>
                </a:xfrm>
              </p:grpSpPr>
              <p:sp>
                <p:nvSpPr>
                  <p:cNvPr id="67" name="圆柱形 66"/>
                  <p:cNvSpPr>
                    <a:spLocks noChangeAspect="1"/>
                  </p:cNvSpPr>
                  <p:nvPr/>
                </p:nvSpPr>
                <p:spPr>
                  <a:xfrm>
                    <a:off x="5574526" y="2012375"/>
                    <a:ext cx="180224" cy="503635"/>
                  </a:xfrm>
                  <a:prstGeom prst="can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68" name="椭圆 67"/>
                  <p:cNvSpPr>
                    <a:spLocks noChangeAspect="1"/>
                  </p:cNvSpPr>
                  <p:nvPr/>
                </p:nvSpPr>
                <p:spPr>
                  <a:xfrm>
                    <a:off x="5574526" y="1922496"/>
                    <a:ext cx="180224" cy="179759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69" name="椭圆 68"/>
                  <p:cNvSpPr>
                    <a:spLocks noChangeAspect="1"/>
                  </p:cNvSpPr>
                  <p:nvPr/>
                </p:nvSpPr>
                <p:spPr>
                  <a:xfrm>
                    <a:off x="5572931" y="2399786"/>
                    <a:ext cx="180225" cy="179759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</p:grpSp>
            <p:sp>
              <p:nvSpPr>
                <p:cNvPr id="16404" name="TextBox 64"/>
                <p:cNvSpPr txBox="1">
                  <a:spLocks noChangeArrowheads="1"/>
                </p:cNvSpPr>
                <p:nvPr/>
              </p:nvSpPr>
              <p:spPr bwMode="auto">
                <a:xfrm>
                  <a:off x="6349797" y="1550150"/>
                  <a:ext cx="1633700" cy="390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800">
                      <a:solidFill>
                        <a:schemeClr val="tx1"/>
                      </a:solidFill>
                      <a:latin typeface="Arial" charset="0"/>
                      <a:ea typeface="宋体" charset="0"/>
                      <a:cs typeface="Arial Unicode MS" charset="0"/>
                    </a:defRPr>
                  </a:lvl1pPr>
                  <a:lvl2pPr marL="742950" indent="-285750">
                    <a:defRPr sz="800">
                      <a:solidFill>
                        <a:schemeClr val="tx1"/>
                      </a:solidFill>
                      <a:latin typeface="Arial" charset="0"/>
                      <a:ea typeface="Arial Unicode MS" charset="0"/>
                      <a:cs typeface="Arial Unicode MS" charset="0"/>
                    </a:defRPr>
                  </a:lvl2pPr>
                  <a:lvl3pPr marL="1143000" indent="-228600">
                    <a:defRPr sz="800">
                      <a:solidFill>
                        <a:schemeClr val="tx1"/>
                      </a:solidFill>
                      <a:latin typeface="Arial" charset="0"/>
                      <a:ea typeface="Arial Unicode MS" charset="0"/>
                      <a:cs typeface="Arial Unicode MS" charset="0"/>
                    </a:defRPr>
                  </a:lvl3pPr>
                  <a:lvl4pPr marL="1600200" indent="-228600">
                    <a:defRPr sz="800">
                      <a:solidFill>
                        <a:schemeClr val="tx1"/>
                      </a:solidFill>
                      <a:latin typeface="Arial" charset="0"/>
                      <a:ea typeface="Arial Unicode MS" charset="0"/>
                      <a:cs typeface="Arial Unicode MS" charset="0"/>
                    </a:defRPr>
                  </a:lvl4pPr>
                  <a:lvl5pPr marL="2057400" indent="-228600">
                    <a:defRPr sz="800">
                      <a:solidFill>
                        <a:schemeClr val="tx1"/>
                      </a:solidFill>
                      <a:latin typeface="Arial" charset="0"/>
                      <a:ea typeface="Arial Unicode MS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ea typeface="Arial Unicode MS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ea typeface="Arial Unicode MS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ea typeface="Arial Unicode MS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ea typeface="Arial Unicode MS" charset="0"/>
                      <a:cs typeface="Arial Unicode MS" charset="0"/>
                    </a:defRPr>
                  </a:lvl9pPr>
                </a:lstStyle>
                <a:p>
                  <a:r>
                    <a:rPr lang="en-US" altLang="zh-CN" sz="2000" b="1"/>
                    <a:t>Ag nanorod</a:t>
                  </a:r>
                  <a:endParaRPr lang="zh-CN" altLang="en-US" sz="2000" b="1"/>
                </a:p>
              </p:txBody>
            </p:sp>
            <p:sp>
              <p:nvSpPr>
                <p:cNvPr id="16405" name="TextBox 65"/>
                <p:cNvSpPr txBox="1">
                  <a:spLocks noChangeArrowheads="1"/>
                </p:cNvSpPr>
                <p:nvPr/>
              </p:nvSpPr>
              <p:spPr bwMode="auto">
                <a:xfrm>
                  <a:off x="6348454" y="2317540"/>
                  <a:ext cx="1316645" cy="3905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800">
                      <a:solidFill>
                        <a:schemeClr val="tx1"/>
                      </a:solidFill>
                      <a:latin typeface="Arial" charset="0"/>
                      <a:ea typeface="宋体" charset="0"/>
                      <a:cs typeface="Arial Unicode MS" charset="0"/>
                    </a:defRPr>
                  </a:lvl1pPr>
                  <a:lvl2pPr marL="742950" indent="-285750">
                    <a:defRPr sz="800">
                      <a:solidFill>
                        <a:schemeClr val="tx1"/>
                      </a:solidFill>
                      <a:latin typeface="Arial" charset="0"/>
                      <a:ea typeface="Arial Unicode MS" charset="0"/>
                      <a:cs typeface="Arial Unicode MS" charset="0"/>
                    </a:defRPr>
                  </a:lvl2pPr>
                  <a:lvl3pPr marL="1143000" indent="-228600">
                    <a:defRPr sz="800">
                      <a:solidFill>
                        <a:schemeClr val="tx1"/>
                      </a:solidFill>
                      <a:latin typeface="Arial" charset="0"/>
                      <a:ea typeface="Arial Unicode MS" charset="0"/>
                      <a:cs typeface="Arial Unicode MS" charset="0"/>
                    </a:defRPr>
                  </a:lvl3pPr>
                  <a:lvl4pPr marL="1600200" indent="-228600">
                    <a:defRPr sz="800">
                      <a:solidFill>
                        <a:schemeClr val="tx1"/>
                      </a:solidFill>
                      <a:latin typeface="Arial" charset="0"/>
                      <a:ea typeface="Arial Unicode MS" charset="0"/>
                      <a:cs typeface="Arial Unicode MS" charset="0"/>
                    </a:defRPr>
                  </a:lvl4pPr>
                  <a:lvl5pPr marL="2057400" indent="-228600">
                    <a:defRPr sz="800">
                      <a:solidFill>
                        <a:schemeClr val="tx1"/>
                      </a:solidFill>
                      <a:latin typeface="Arial" charset="0"/>
                      <a:ea typeface="Arial Unicode MS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ea typeface="Arial Unicode MS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ea typeface="Arial Unicode MS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ea typeface="Arial Unicode MS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ea typeface="Arial Unicode MS" charset="0"/>
                      <a:cs typeface="Arial Unicode MS" charset="0"/>
                    </a:defRPr>
                  </a:lvl9pPr>
                </a:lstStyle>
                <a:p>
                  <a:r>
                    <a:rPr lang="en-US" altLang="zh-CN" sz="2000" b="1" dirty="0" smtClean="0"/>
                    <a:t>nanowire</a:t>
                  </a:r>
                  <a:endParaRPr lang="zh-CN" altLang="en-US" sz="2000" b="1" dirty="0"/>
                </a:p>
              </p:txBody>
            </p:sp>
          </p:grpSp>
          <p:sp>
            <p:nvSpPr>
              <p:cNvPr id="62" name="椭圆 61"/>
              <p:cNvSpPr/>
              <p:nvPr/>
            </p:nvSpPr>
            <p:spPr>
              <a:xfrm>
                <a:off x="2008243" y="3620773"/>
                <a:ext cx="36337" cy="363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16399" name="TextBox 59"/>
            <p:cNvSpPr txBox="1">
              <a:spLocks noChangeArrowheads="1"/>
            </p:cNvSpPr>
            <p:nvPr/>
          </p:nvSpPr>
          <p:spPr bwMode="auto">
            <a:xfrm>
              <a:off x="5007696" y="3183949"/>
              <a:ext cx="552951" cy="269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Arial" charset="0"/>
                  <a:ea typeface="宋体" charset="0"/>
                  <a:cs typeface="Arial Unicode MS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9pPr>
            </a:lstStyle>
            <a:p>
              <a:r>
                <a:rPr lang="en-US" altLang="zh-CN" sz="2000" b="1"/>
                <a:t>atom</a:t>
              </a:r>
              <a:endParaRPr lang="zh-CN" altLang="en-US" sz="2000" b="1"/>
            </a:p>
          </p:txBody>
        </p:sp>
      </p:grpSp>
      <p:pic>
        <p:nvPicPr>
          <p:cNvPr id="163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094" y="5664201"/>
            <a:ext cx="3477312" cy="987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343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"/>
          <p:cNvSpPr>
            <a:spLocks noChangeArrowheads="1"/>
          </p:cNvSpPr>
          <p:nvPr/>
        </p:nvSpPr>
        <p:spPr bwMode="auto">
          <a:xfrm>
            <a:off x="187189" y="175583"/>
            <a:ext cx="9036050" cy="59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2800" b="1" dirty="0">
                <a:solidFill>
                  <a:srgbClr val="000090"/>
                </a:solidFill>
                <a:latin typeface="Calibri" charset="0"/>
              </a:rPr>
              <a:t>Enhanced coupling coefficients via </a:t>
            </a:r>
            <a:r>
              <a:rPr kumimoji="1" lang="en-US" altLang="zh-CN" sz="2800" b="1" dirty="0" smtClean="0">
                <a:solidFill>
                  <a:srgbClr val="000090"/>
                </a:solidFill>
                <a:latin typeface="Calibri" charset="0"/>
              </a:rPr>
              <a:t>Evanescent vacuum</a:t>
            </a:r>
            <a:endParaRPr kumimoji="1" lang="en-US" altLang="zh-CN" sz="2800" b="1" dirty="0">
              <a:solidFill>
                <a:srgbClr val="000090"/>
              </a:solidFill>
              <a:latin typeface="Calibri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435975" y="6210300"/>
            <a:ext cx="457200" cy="457200"/>
          </a:xfrm>
        </p:spPr>
        <p:txBody>
          <a:bodyPr/>
          <a:lstStyle/>
          <a:p>
            <a:fld id="{C54C9CD8-5A80-3842-9CDE-A615C4A6BCCA}" type="slidenum">
              <a:rPr lang="en-US" altLang="zh-CN"/>
              <a:pPr/>
              <a:t>25</a:t>
            </a:fld>
            <a:endParaRPr lang="en-US" altLang="zh-CN"/>
          </a:p>
        </p:txBody>
      </p:sp>
      <p:pic>
        <p:nvPicPr>
          <p:cNvPr id="17412" name="Picture 19" descr="K:\figu 1 20160817\Fi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20" y="1363306"/>
            <a:ext cx="6161994" cy="3677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矩形 6"/>
          <p:cNvSpPr>
            <a:spLocks noChangeArrowheads="1"/>
          </p:cNvSpPr>
          <p:nvPr/>
        </p:nvSpPr>
        <p:spPr bwMode="auto">
          <a:xfrm>
            <a:off x="252413" y="5272353"/>
            <a:ext cx="885507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5000"/>
              </a:lnSpc>
            </a:pPr>
            <a:r>
              <a:rPr kumimoji="1" lang="en-US" altLang="zh-CN" sz="2300" b="1" dirty="0">
                <a:solidFill>
                  <a:srgbClr val="000090"/>
                </a:solidFill>
                <a:latin typeface="Calibri" charset="0"/>
              </a:rPr>
              <a:t>1) one-dimensional evanescent electromagnetic field of the nanowire.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sz="2300" b="1" dirty="0">
                <a:solidFill>
                  <a:srgbClr val="000090"/>
                </a:solidFill>
                <a:latin typeface="Calibri" charset="0"/>
              </a:rPr>
              <a:t>2) Stronger field at the </a:t>
            </a:r>
            <a:r>
              <a:rPr kumimoji="1" lang="en-US" altLang="zh-CN" sz="2300" b="1" dirty="0" err="1">
                <a:solidFill>
                  <a:srgbClr val="000090"/>
                </a:solidFill>
                <a:latin typeface="Calibri" charset="0"/>
              </a:rPr>
              <a:t>nanogap</a:t>
            </a:r>
            <a:r>
              <a:rPr kumimoji="1" lang="en-US" altLang="zh-CN" sz="2300" b="1" dirty="0">
                <a:solidFill>
                  <a:srgbClr val="000090"/>
                </a:solidFill>
                <a:latin typeface="Calibri" charset="0"/>
              </a:rPr>
              <a:t> with nanowire.</a:t>
            </a:r>
          </a:p>
        </p:txBody>
      </p:sp>
      <p:sp>
        <p:nvSpPr>
          <p:cNvPr id="6" name="文本框 14"/>
          <p:cNvSpPr txBox="1">
            <a:spLocks noChangeArrowheads="1"/>
          </p:cNvSpPr>
          <p:nvPr/>
        </p:nvSpPr>
        <p:spPr bwMode="auto">
          <a:xfrm>
            <a:off x="2978203" y="6497637"/>
            <a:ext cx="5327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800">
                <a:solidFill>
                  <a:schemeClr val="tx1"/>
                </a:solidFill>
                <a:latin typeface="Arial" charset="0"/>
                <a:ea typeface="宋体" charset="0"/>
                <a:cs typeface="Arial Unicode MS" charset="0"/>
              </a:defRPr>
            </a:lvl1pPr>
            <a:lvl2pPr marL="742950" indent="-28575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kumimoji="0" lang="en-US" altLang="zh-CN" sz="1600" b="1" dirty="0" err="1" smtClean="0">
                <a:solidFill>
                  <a:srgbClr val="404040"/>
                </a:solidFill>
                <a:latin typeface="Century Gothic" charset="0"/>
                <a:ea typeface="仿宋" charset="0"/>
                <a:cs typeface="仿宋" charset="0"/>
              </a:rPr>
              <a:t>Juanjuan</a:t>
            </a:r>
            <a:r>
              <a:rPr kumimoji="0" lang="en-US" altLang="zh-CN" sz="1600" b="1" dirty="0" smtClean="0">
                <a:solidFill>
                  <a:srgbClr val="404040"/>
                </a:solidFill>
                <a:latin typeface="Century Gothic" charset="0"/>
                <a:ea typeface="仿宋" charset="0"/>
                <a:cs typeface="仿宋" charset="0"/>
              </a:rPr>
              <a:t> </a:t>
            </a:r>
            <a:r>
              <a:rPr kumimoji="0" lang="en-US" altLang="zh-CN" sz="1600" b="1" dirty="0" err="1" smtClean="0">
                <a:solidFill>
                  <a:srgbClr val="404040"/>
                </a:solidFill>
                <a:latin typeface="Century Gothic" charset="0"/>
                <a:ea typeface="仿宋" charset="0"/>
                <a:cs typeface="仿宋" charset="0"/>
              </a:rPr>
              <a:t>Ren</a:t>
            </a:r>
            <a:r>
              <a:rPr kumimoji="0" lang="en-US" altLang="zh-CN" sz="1600" b="1" dirty="0" smtClean="0">
                <a:solidFill>
                  <a:srgbClr val="404040"/>
                </a:solidFill>
                <a:effectLst/>
                <a:latin typeface="Century Gothic" charset="0"/>
                <a:ea typeface="仿宋" charset="0"/>
                <a:cs typeface="仿宋" charset="0"/>
              </a:rPr>
              <a:t>, </a:t>
            </a:r>
            <a:r>
              <a:rPr kumimoji="0" lang="en-US" altLang="zh-CN" sz="1600" b="1" dirty="0">
                <a:solidFill>
                  <a:srgbClr val="404040"/>
                </a:solidFill>
                <a:effectLst/>
                <a:latin typeface="Century Gothic" charset="0"/>
                <a:ea typeface="仿宋" charset="0"/>
                <a:cs typeface="仿宋" charset="0"/>
              </a:rPr>
              <a:t>Ying </a:t>
            </a:r>
            <a:r>
              <a:rPr kumimoji="0" lang="en-US" altLang="zh-CN" sz="1600" b="1" dirty="0" err="1">
                <a:solidFill>
                  <a:srgbClr val="404040"/>
                </a:solidFill>
                <a:effectLst/>
                <a:latin typeface="Century Gothic" charset="0"/>
                <a:ea typeface="仿宋" charset="0"/>
                <a:cs typeface="仿宋" charset="0"/>
              </a:rPr>
              <a:t>Gu</a:t>
            </a:r>
            <a:r>
              <a:rPr kumimoji="0" lang="en-US" altLang="zh-CN" sz="1600" b="1" dirty="0">
                <a:solidFill>
                  <a:srgbClr val="404040"/>
                </a:solidFill>
                <a:effectLst/>
                <a:latin typeface="Century Gothic" charset="0"/>
                <a:ea typeface="仿宋" charset="0"/>
                <a:cs typeface="仿宋" charset="0"/>
              </a:rPr>
              <a:t> et al, </a:t>
            </a:r>
            <a:r>
              <a:rPr kumimoji="0" lang="en-US" altLang="zh-CN" sz="1600" b="1" dirty="0">
                <a:solidFill>
                  <a:srgbClr val="404040"/>
                </a:solidFill>
                <a:latin typeface="Century Gothic" charset="0"/>
                <a:ea typeface="仿宋" charset="0"/>
                <a:cs typeface="仿宋" charset="0"/>
              </a:rPr>
              <a:t>PRL 118, 073604 (2017) </a:t>
            </a:r>
          </a:p>
        </p:txBody>
      </p:sp>
    </p:spTree>
    <p:extLst>
      <p:ext uri="{BB962C8B-B14F-4D97-AF65-F5344CB8AC3E}">
        <p14:creationId xmlns:p14="http://schemas.microsoft.com/office/powerpoint/2010/main" val="4102572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715250" y="6165850"/>
            <a:ext cx="457200" cy="457200"/>
          </a:xfrm>
        </p:spPr>
        <p:txBody>
          <a:bodyPr/>
          <a:lstStyle/>
          <a:p>
            <a:fld id="{4CCE52DB-A0D0-7640-8A77-46BDE5DBF0E8}" type="slidenum">
              <a:rPr lang="en-US" altLang="zh-CN"/>
              <a:pPr/>
              <a:t>26</a:t>
            </a:fld>
            <a:endParaRPr lang="en-US" altLang="zh-CN"/>
          </a:p>
        </p:txBody>
      </p:sp>
      <p:sp>
        <p:nvSpPr>
          <p:cNvPr id="18435" name="矩形 33"/>
          <p:cNvSpPr>
            <a:spLocks noChangeArrowheads="1"/>
          </p:cNvSpPr>
          <p:nvPr/>
        </p:nvSpPr>
        <p:spPr bwMode="auto">
          <a:xfrm>
            <a:off x="71438" y="7938"/>
            <a:ext cx="90360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2800" b="1" dirty="0">
                <a:solidFill>
                  <a:srgbClr val="000090"/>
                </a:solidFill>
                <a:latin typeface="Calibri" charset="0"/>
              </a:rPr>
              <a:t>Enhanced coupling coefficients via nanowire</a:t>
            </a:r>
          </a:p>
        </p:txBody>
      </p:sp>
      <p:pic>
        <p:nvPicPr>
          <p:cNvPr id="18436" name="Picture 29" descr="K:\figu 2 20160817\fi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847725"/>
            <a:ext cx="7291387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矩形 6"/>
          <p:cNvSpPr>
            <a:spLocks noChangeArrowheads="1"/>
          </p:cNvSpPr>
          <p:nvPr/>
        </p:nvSpPr>
        <p:spPr bwMode="auto">
          <a:xfrm>
            <a:off x="252413" y="4784725"/>
            <a:ext cx="8856662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5000"/>
              </a:lnSpc>
            </a:pPr>
            <a:r>
              <a:rPr kumimoji="1" lang="en-US" altLang="zh-CN" sz="2300" b="1">
                <a:solidFill>
                  <a:srgbClr val="000090"/>
                </a:solidFill>
                <a:latin typeface="Calibri" charset="0"/>
              </a:rPr>
              <a:t>1) The coupling coefficient with nanowire is </a:t>
            </a:r>
            <a:r>
              <a:rPr kumimoji="1" lang="en-US" altLang="zh-CN" sz="2300" b="1">
                <a:solidFill>
                  <a:srgbClr val="FF0000"/>
                </a:solidFill>
                <a:latin typeface="Calibri" charset="0"/>
              </a:rPr>
              <a:t>1.9~4.2</a:t>
            </a:r>
            <a:r>
              <a:rPr kumimoji="1" lang="en-US" altLang="zh-CN" sz="2300" b="1">
                <a:solidFill>
                  <a:srgbClr val="000090"/>
                </a:solidFill>
                <a:latin typeface="Calibri" charset="0"/>
              </a:rPr>
              <a:t> times larger than that without nanowire.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sz="2300" b="1">
                <a:solidFill>
                  <a:srgbClr val="000090"/>
                </a:solidFill>
                <a:latin typeface="Calibri" charset="0"/>
              </a:rPr>
              <a:t>2) The influence of evanescent wave on the longer nanorod  is greater. </a:t>
            </a:r>
            <a:endParaRPr kumimoji="1" lang="zh-CN" sz="2300" b="1">
              <a:solidFill>
                <a:srgbClr val="000090"/>
              </a:solidFill>
              <a:latin typeface="Calibri" charset="0"/>
            </a:endParaRPr>
          </a:p>
        </p:txBody>
      </p:sp>
      <p:sp>
        <p:nvSpPr>
          <p:cNvPr id="18439" name="矩形 3"/>
          <p:cNvSpPr>
            <a:spLocks noChangeArrowheads="1"/>
          </p:cNvSpPr>
          <p:nvPr/>
        </p:nvSpPr>
        <p:spPr bwMode="auto">
          <a:xfrm>
            <a:off x="5280025" y="2830513"/>
            <a:ext cx="3887788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kumimoji="1" lang="en-US" altLang="zh-CN" sz="2300" b="1" dirty="0">
                <a:solidFill>
                  <a:srgbClr val="000090"/>
                </a:solidFill>
                <a:latin typeface="Calibri" charset="0"/>
              </a:rPr>
              <a:t>Within the penetration length of evanescent wave, the longer </a:t>
            </a:r>
            <a:r>
              <a:rPr kumimoji="1" lang="en-US" altLang="zh-CN" sz="2300" b="1" dirty="0" err="1">
                <a:solidFill>
                  <a:srgbClr val="000090"/>
                </a:solidFill>
                <a:latin typeface="Calibri" charset="0"/>
              </a:rPr>
              <a:t>nanorod</a:t>
            </a:r>
            <a:r>
              <a:rPr kumimoji="1" lang="en-US" altLang="zh-CN" sz="2300" b="1" dirty="0">
                <a:solidFill>
                  <a:srgbClr val="000090"/>
                </a:solidFill>
                <a:latin typeface="Calibri" charset="0"/>
              </a:rPr>
              <a:t> can receive the larger attenuation of electric field.</a:t>
            </a:r>
            <a:endParaRPr kumimoji="1" lang="zh-CN" sz="2300" b="1" dirty="0">
              <a:solidFill>
                <a:srgbClr val="000090"/>
              </a:solidFill>
              <a:latin typeface="Calibri" charset="0"/>
            </a:endParaRPr>
          </a:p>
        </p:txBody>
      </p:sp>
      <p:sp>
        <p:nvSpPr>
          <p:cNvPr id="7" name="文本框 14"/>
          <p:cNvSpPr txBox="1">
            <a:spLocks noChangeArrowheads="1"/>
          </p:cNvSpPr>
          <p:nvPr/>
        </p:nvSpPr>
        <p:spPr bwMode="auto">
          <a:xfrm>
            <a:off x="2387600" y="6453187"/>
            <a:ext cx="5327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800">
                <a:solidFill>
                  <a:schemeClr val="tx1"/>
                </a:solidFill>
                <a:latin typeface="Arial" charset="0"/>
                <a:ea typeface="宋体" charset="0"/>
                <a:cs typeface="Arial Unicode MS" charset="0"/>
              </a:defRPr>
            </a:lvl1pPr>
            <a:lvl2pPr marL="742950" indent="-28575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kumimoji="0" lang="en-US" altLang="zh-CN" sz="1600" b="1" dirty="0" err="1" smtClean="0">
                <a:solidFill>
                  <a:srgbClr val="404040"/>
                </a:solidFill>
                <a:latin typeface="Century Gothic" charset="0"/>
                <a:ea typeface="仿宋" charset="0"/>
                <a:cs typeface="仿宋" charset="0"/>
              </a:rPr>
              <a:t>Juanjuan</a:t>
            </a:r>
            <a:r>
              <a:rPr kumimoji="0" lang="en-US" altLang="zh-CN" sz="1600" b="1" dirty="0" smtClean="0">
                <a:solidFill>
                  <a:srgbClr val="404040"/>
                </a:solidFill>
                <a:latin typeface="Century Gothic" charset="0"/>
                <a:ea typeface="仿宋" charset="0"/>
                <a:cs typeface="仿宋" charset="0"/>
              </a:rPr>
              <a:t> </a:t>
            </a:r>
            <a:r>
              <a:rPr kumimoji="0" lang="en-US" altLang="zh-CN" sz="1600" b="1" dirty="0" err="1" smtClean="0">
                <a:solidFill>
                  <a:srgbClr val="404040"/>
                </a:solidFill>
                <a:latin typeface="Century Gothic" charset="0"/>
                <a:ea typeface="仿宋" charset="0"/>
                <a:cs typeface="仿宋" charset="0"/>
              </a:rPr>
              <a:t>Ren</a:t>
            </a:r>
            <a:r>
              <a:rPr kumimoji="0" lang="en-US" altLang="zh-CN" sz="1600" b="1" dirty="0" smtClean="0">
                <a:solidFill>
                  <a:srgbClr val="404040"/>
                </a:solidFill>
                <a:effectLst/>
                <a:latin typeface="Century Gothic" charset="0"/>
                <a:ea typeface="仿宋" charset="0"/>
                <a:cs typeface="仿宋" charset="0"/>
              </a:rPr>
              <a:t>, </a:t>
            </a:r>
            <a:r>
              <a:rPr kumimoji="0" lang="en-US" altLang="zh-CN" sz="1600" b="1" dirty="0">
                <a:solidFill>
                  <a:srgbClr val="404040"/>
                </a:solidFill>
                <a:effectLst/>
                <a:latin typeface="Century Gothic" charset="0"/>
                <a:ea typeface="仿宋" charset="0"/>
                <a:cs typeface="仿宋" charset="0"/>
              </a:rPr>
              <a:t>Ying </a:t>
            </a:r>
            <a:r>
              <a:rPr kumimoji="0" lang="en-US" altLang="zh-CN" sz="1600" b="1" dirty="0" err="1">
                <a:solidFill>
                  <a:srgbClr val="404040"/>
                </a:solidFill>
                <a:effectLst/>
                <a:latin typeface="Century Gothic" charset="0"/>
                <a:ea typeface="仿宋" charset="0"/>
                <a:cs typeface="仿宋" charset="0"/>
              </a:rPr>
              <a:t>Gu</a:t>
            </a:r>
            <a:r>
              <a:rPr kumimoji="0" lang="en-US" altLang="zh-CN" sz="1600" b="1" dirty="0">
                <a:solidFill>
                  <a:srgbClr val="404040"/>
                </a:solidFill>
                <a:effectLst/>
                <a:latin typeface="Century Gothic" charset="0"/>
                <a:ea typeface="仿宋" charset="0"/>
                <a:cs typeface="仿宋" charset="0"/>
              </a:rPr>
              <a:t> et al, </a:t>
            </a:r>
            <a:r>
              <a:rPr kumimoji="0" lang="en-US" altLang="zh-CN" sz="1600" b="1" dirty="0">
                <a:solidFill>
                  <a:srgbClr val="404040"/>
                </a:solidFill>
                <a:latin typeface="Century Gothic" charset="0"/>
                <a:ea typeface="仿宋" charset="0"/>
                <a:cs typeface="仿宋" charset="0"/>
              </a:rPr>
              <a:t>PRL 118, 073604 (2017) </a:t>
            </a:r>
          </a:p>
        </p:txBody>
      </p:sp>
    </p:spTree>
    <p:extLst>
      <p:ext uri="{BB962C8B-B14F-4D97-AF65-F5344CB8AC3E}">
        <p14:creationId xmlns:p14="http://schemas.microsoft.com/office/powerpoint/2010/main" val="1002683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37CC-7C66-3341-89A2-73F15157EAF3}" type="slidenum">
              <a:rPr lang="en-US" altLang="zh-CN"/>
              <a:pPr/>
              <a:t>27</a:t>
            </a:fld>
            <a:endParaRPr lang="en-US" altLang="zh-CN"/>
          </a:p>
        </p:txBody>
      </p:sp>
      <p:pic>
        <p:nvPicPr>
          <p:cNvPr id="19459" name="Picture 6" descr="E:\安装包\qq个人文件夹\786782909\Image\C2C\6N`T5}A7S224P~E)WOLC9S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436045"/>
            <a:ext cx="5297487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7" descr="E:\安装包\qq个人文件夹\786782909\Image\C2C\KN4W0%~2{SXO_7NOG$@`_F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3901433"/>
            <a:ext cx="5205412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矩形 9"/>
          <p:cNvSpPr>
            <a:spLocks noChangeArrowheads="1"/>
          </p:cNvSpPr>
          <p:nvPr/>
        </p:nvSpPr>
        <p:spPr bwMode="auto">
          <a:xfrm>
            <a:off x="317500" y="7938"/>
            <a:ext cx="3276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2800" b="1">
                <a:solidFill>
                  <a:srgbClr val="000090"/>
                </a:solidFill>
                <a:latin typeface="Calibri" charset="0"/>
              </a:rPr>
              <a:t>Mode coupling</a:t>
            </a:r>
          </a:p>
        </p:txBody>
      </p:sp>
      <p:sp>
        <p:nvSpPr>
          <p:cNvPr id="19463" name="矩形 10"/>
          <p:cNvSpPr>
            <a:spLocks noChangeArrowheads="1"/>
          </p:cNvSpPr>
          <p:nvPr/>
        </p:nvSpPr>
        <p:spPr bwMode="auto">
          <a:xfrm>
            <a:off x="5651500" y="1382070"/>
            <a:ext cx="34925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5000"/>
              </a:lnSpc>
            </a:pPr>
            <a:r>
              <a:rPr kumimoji="1" lang="en-US" altLang="zh-CN" sz="2300" b="1">
                <a:solidFill>
                  <a:srgbClr val="FF0000"/>
                </a:solidFill>
                <a:latin typeface="Calibri" charset="0"/>
              </a:rPr>
              <a:t>Mode decoupled </a:t>
            </a:r>
            <a:r>
              <a:rPr kumimoji="1" lang="en-US" altLang="zh-CN" sz="2300" b="1">
                <a:solidFill>
                  <a:srgbClr val="000090"/>
                </a:solidFill>
                <a:latin typeface="Calibri" charset="0"/>
              </a:rPr>
              <a:t>for small AgNR: no peak splitting and consistent coupling coefficients with two excitation methods.</a:t>
            </a:r>
          </a:p>
        </p:txBody>
      </p:sp>
      <p:sp>
        <p:nvSpPr>
          <p:cNvPr id="19464" name="矩形 12"/>
          <p:cNvSpPr>
            <a:spLocks noChangeArrowheads="1"/>
          </p:cNvSpPr>
          <p:nvPr/>
        </p:nvSpPr>
        <p:spPr bwMode="auto">
          <a:xfrm>
            <a:off x="5651500" y="3974458"/>
            <a:ext cx="349408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5000"/>
              </a:lnSpc>
            </a:pPr>
            <a:r>
              <a:rPr kumimoji="1" lang="en-US" altLang="zh-CN" sz="2300" b="1">
                <a:solidFill>
                  <a:srgbClr val="FF0000"/>
                </a:solidFill>
                <a:latin typeface="Calibri" charset="0"/>
              </a:rPr>
              <a:t>Mode coupled </a:t>
            </a:r>
            <a:r>
              <a:rPr kumimoji="1" lang="en-US" altLang="zh-CN" sz="2300" b="1">
                <a:solidFill>
                  <a:srgbClr val="000090"/>
                </a:solidFill>
                <a:latin typeface="Calibri" charset="0"/>
              </a:rPr>
              <a:t>for larger AgNR: with peak splitting and inconsistent coupling coefficients with two excitation methods.</a:t>
            </a:r>
          </a:p>
        </p:txBody>
      </p:sp>
      <p:sp>
        <p:nvSpPr>
          <p:cNvPr id="9" name="文本框 14"/>
          <p:cNvSpPr txBox="1">
            <a:spLocks noChangeArrowheads="1"/>
          </p:cNvSpPr>
          <p:nvPr/>
        </p:nvSpPr>
        <p:spPr bwMode="auto">
          <a:xfrm>
            <a:off x="2387600" y="6453187"/>
            <a:ext cx="5327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800">
                <a:solidFill>
                  <a:schemeClr val="tx1"/>
                </a:solidFill>
                <a:latin typeface="Arial" charset="0"/>
                <a:ea typeface="宋体" charset="0"/>
                <a:cs typeface="Arial Unicode MS" charset="0"/>
              </a:defRPr>
            </a:lvl1pPr>
            <a:lvl2pPr marL="742950" indent="-28575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kumimoji="0" lang="en-US" altLang="zh-CN" sz="1600" b="1" dirty="0" err="1" smtClean="0">
                <a:solidFill>
                  <a:srgbClr val="404040"/>
                </a:solidFill>
                <a:latin typeface="Century Gothic" charset="0"/>
                <a:ea typeface="仿宋" charset="0"/>
                <a:cs typeface="仿宋" charset="0"/>
              </a:rPr>
              <a:t>Juanjuan</a:t>
            </a:r>
            <a:r>
              <a:rPr kumimoji="0" lang="en-US" altLang="zh-CN" sz="1600" b="1" dirty="0" smtClean="0">
                <a:solidFill>
                  <a:srgbClr val="404040"/>
                </a:solidFill>
                <a:latin typeface="Century Gothic" charset="0"/>
                <a:ea typeface="仿宋" charset="0"/>
                <a:cs typeface="仿宋" charset="0"/>
              </a:rPr>
              <a:t> </a:t>
            </a:r>
            <a:r>
              <a:rPr kumimoji="0" lang="en-US" altLang="zh-CN" sz="1600" b="1" dirty="0" err="1" smtClean="0">
                <a:solidFill>
                  <a:srgbClr val="404040"/>
                </a:solidFill>
                <a:latin typeface="Century Gothic" charset="0"/>
                <a:ea typeface="仿宋" charset="0"/>
                <a:cs typeface="仿宋" charset="0"/>
              </a:rPr>
              <a:t>Ren</a:t>
            </a:r>
            <a:r>
              <a:rPr kumimoji="0" lang="en-US" altLang="zh-CN" sz="1600" b="1" dirty="0" smtClean="0">
                <a:solidFill>
                  <a:srgbClr val="404040"/>
                </a:solidFill>
                <a:effectLst/>
                <a:latin typeface="Century Gothic" charset="0"/>
                <a:ea typeface="仿宋" charset="0"/>
                <a:cs typeface="仿宋" charset="0"/>
              </a:rPr>
              <a:t>, </a:t>
            </a:r>
            <a:r>
              <a:rPr kumimoji="0" lang="en-US" altLang="zh-CN" sz="1600" b="1" dirty="0">
                <a:solidFill>
                  <a:srgbClr val="404040"/>
                </a:solidFill>
                <a:effectLst/>
                <a:latin typeface="Century Gothic" charset="0"/>
                <a:ea typeface="仿宋" charset="0"/>
                <a:cs typeface="仿宋" charset="0"/>
              </a:rPr>
              <a:t>Ying </a:t>
            </a:r>
            <a:r>
              <a:rPr kumimoji="0" lang="en-US" altLang="zh-CN" sz="1600" b="1" dirty="0" err="1">
                <a:solidFill>
                  <a:srgbClr val="404040"/>
                </a:solidFill>
                <a:effectLst/>
                <a:latin typeface="Century Gothic" charset="0"/>
                <a:ea typeface="仿宋" charset="0"/>
                <a:cs typeface="仿宋" charset="0"/>
              </a:rPr>
              <a:t>Gu</a:t>
            </a:r>
            <a:r>
              <a:rPr kumimoji="0" lang="en-US" altLang="zh-CN" sz="1600" b="1" dirty="0">
                <a:solidFill>
                  <a:srgbClr val="404040"/>
                </a:solidFill>
                <a:effectLst/>
                <a:latin typeface="Century Gothic" charset="0"/>
                <a:ea typeface="仿宋" charset="0"/>
                <a:cs typeface="仿宋" charset="0"/>
              </a:rPr>
              <a:t> et al, </a:t>
            </a:r>
            <a:r>
              <a:rPr kumimoji="0" lang="en-US" altLang="zh-CN" sz="1600" b="1" dirty="0">
                <a:solidFill>
                  <a:srgbClr val="404040"/>
                </a:solidFill>
                <a:latin typeface="Century Gothic" charset="0"/>
                <a:ea typeface="仿宋" charset="0"/>
                <a:cs typeface="仿宋" charset="0"/>
              </a:rPr>
              <a:t>PRL 118, 073604 (2017) </a:t>
            </a:r>
          </a:p>
        </p:txBody>
      </p:sp>
      <p:grpSp>
        <p:nvGrpSpPr>
          <p:cNvPr id="11" name="组合 58"/>
          <p:cNvGrpSpPr>
            <a:grpSpLocks/>
          </p:cNvGrpSpPr>
          <p:nvPr/>
        </p:nvGrpSpPr>
        <p:grpSpPr bwMode="auto">
          <a:xfrm>
            <a:off x="3413693" y="285433"/>
            <a:ext cx="3166933" cy="976895"/>
            <a:chOff x="683568" y="3122205"/>
            <a:chExt cx="2715418" cy="1022814"/>
          </a:xfrm>
        </p:grpSpPr>
        <p:grpSp>
          <p:nvGrpSpPr>
            <p:cNvPr id="13" name="组合 60"/>
            <p:cNvGrpSpPr>
              <a:grpSpLocks/>
            </p:cNvGrpSpPr>
            <p:nvPr/>
          </p:nvGrpSpPr>
          <p:grpSpPr bwMode="auto">
            <a:xfrm>
              <a:off x="683568" y="3122205"/>
              <a:ext cx="2715418" cy="1022814"/>
              <a:chOff x="4297660" y="1412776"/>
              <a:chExt cx="3933056" cy="1481459"/>
            </a:xfrm>
          </p:grpSpPr>
          <p:sp>
            <p:nvSpPr>
              <p:cNvPr id="15" name="圆柱形 62"/>
              <p:cNvSpPr/>
              <p:nvPr/>
            </p:nvSpPr>
            <p:spPr>
              <a:xfrm rot="16200000">
                <a:off x="5940312" y="603832"/>
                <a:ext cx="647751" cy="3933056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grpSp>
            <p:nvGrpSpPr>
              <p:cNvPr id="16" name="组合 63"/>
              <p:cNvGrpSpPr>
                <a:grpSpLocks/>
              </p:cNvGrpSpPr>
              <p:nvPr/>
            </p:nvGrpSpPr>
            <p:grpSpPr bwMode="auto">
              <a:xfrm>
                <a:off x="6144233" y="1412776"/>
                <a:ext cx="181854" cy="656922"/>
                <a:chOff x="5572594" y="1922496"/>
                <a:chExt cx="181854" cy="656922"/>
              </a:xfrm>
            </p:grpSpPr>
            <p:sp>
              <p:nvSpPr>
                <p:cNvPr id="19" name="圆柱形 66"/>
                <p:cNvSpPr>
                  <a:spLocks noChangeAspect="1"/>
                </p:cNvSpPr>
                <p:nvPr/>
              </p:nvSpPr>
              <p:spPr>
                <a:xfrm>
                  <a:off x="5574526" y="2012375"/>
                  <a:ext cx="180224" cy="503635"/>
                </a:xfrm>
                <a:prstGeom prst="can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20" name="椭圆 19"/>
                <p:cNvSpPr>
                  <a:spLocks noChangeAspect="1"/>
                </p:cNvSpPr>
                <p:nvPr/>
              </p:nvSpPr>
              <p:spPr>
                <a:xfrm>
                  <a:off x="5574526" y="1922496"/>
                  <a:ext cx="180224" cy="179759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21" name="椭圆 20"/>
                <p:cNvSpPr>
                  <a:spLocks noChangeAspect="1"/>
                </p:cNvSpPr>
                <p:nvPr/>
              </p:nvSpPr>
              <p:spPr>
                <a:xfrm>
                  <a:off x="5572931" y="2399786"/>
                  <a:ext cx="180225" cy="179759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</p:grpSp>
        </p:grpSp>
        <p:sp>
          <p:nvSpPr>
            <p:cNvPr id="14" name="椭圆 13"/>
            <p:cNvSpPr/>
            <p:nvPr/>
          </p:nvSpPr>
          <p:spPr>
            <a:xfrm>
              <a:off x="2008243" y="3620773"/>
              <a:ext cx="36337" cy="363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1392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53200" y="6832540"/>
            <a:ext cx="2133600" cy="365125"/>
          </a:xfrm>
        </p:spPr>
        <p:txBody>
          <a:bodyPr/>
          <a:lstStyle/>
          <a:p>
            <a:fld id="{0D25AAD9-EB99-894F-9C6B-99B2B91919CA}" type="slidenum">
              <a:rPr lang="en-US" altLang="zh-CN"/>
              <a:pPr/>
              <a:t>28</a:t>
            </a:fld>
            <a:endParaRPr lang="en-US" altLang="zh-CN"/>
          </a:p>
        </p:txBody>
      </p:sp>
      <p:pic>
        <p:nvPicPr>
          <p:cNvPr id="20483" name="Picture 2" descr="K:\figu 3 20160817\fi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026389"/>
            <a:ext cx="38449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矩形 4"/>
          <p:cNvSpPr>
            <a:spLocks noChangeArrowheads="1"/>
          </p:cNvSpPr>
          <p:nvPr/>
        </p:nvSpPr>
        <p:spPr bwMode="auto">
          <a:xfrm>
            <a:off x="317500" y="7938"/>
            <a:ext cx="4470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2800" b="1">
                <a:solidFill>
                  <a:srgbClr val="000090"/>
                </a:solidFill>
                <a:latin typeface="Calibri" charset="0"/>
              </a:rPr>
              <a:t>Reversible interaction</a:t>
            </a:r>
          </a:p>
        </p:txBody>
      </p:sp>
      <p:sp>
        <p:nvSpPr>
          <p:cNvPr id="20486" name="矩形 5"/>
          <p:cNvSpPr>
            <a:spLocks noChangeArrowheads="1"/>
          </p:cNvSpPr>
          <p:nvPr/>
        </p:nvSpPr>
        <p:spPr bwMode="auto">
          <a:xfrm>
            <a:off x="4492625" y="3184465"/>
            <a:ext cx="45434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en-US" altLang="zh-CN" sz="2400" b="1" dirty="0">
                <a:solidFill>
                  <a:srgbClr val="000090"/>
                </a:solidFill>
                <a:latin typeface="Calibri" charset="0"/>
              </a:rPr>
              <a:t>µ = 0.15 </a:t>
            </a:r>
            <a:r>
              <a:rPr kumimoji="1" lang="en-US" altLang="zh-CN" sz="2400" b="1" dirty="0" err="1">
                <a:solidFill>
                  <a:srgbClr val="000090"/>
                </a:solidFill>
                <a:latin typeface="Calibri" charset="0"/>
              </a:rPr>
              <a:t>enm</a:t>
            </a:r>
            <a:r>
              <a:rPr kumimoji="1" lang="en-US" altLang="zh-CN" sz="2400" b="1" dirty="0">
                <a:solidFill>
                  <a:srgbClr val="000090"/>
                </a:solidFill>
                <a:latin typeface="Calibri" charset="0"/>
              </a:rPr>
              <a:t>, starting to</a:t>
            </a:r>
            <a:br>
              <a:rPr kumimoji="1" lang="en-US" altLang="zh-CN" sz="2400" b="1" dirty="0">
                <a:solidFill>
                  <a:srgbClr val="000090"/>
                </a:solidFill>
                <a:latin typeface="Calibri" charset="0"/>
              </a:rPr>
            </a:br>
            <a:r>
              <a:rPr kumimoji="1" lang="en-US" altLang="zh-CN" sz="2400" b="1" dirty="0">
                <a:solidFill>
                  <a:srgbClr val="000090"/>
                </a:solidFill>
                <a:latin typeface="Calibri" charset="0"/>
              </a:rPr>
              <a:t>exchange energy and Rabi </a:t>
            </a:r>
            <a:r>
              <a:rPr kumimoji="1" lang="en-US" altLang="zh-CN" sz="2400" b="1" dirty="0" err="1">
                <a:solidFill>
                  <a:srgbClr val="000090"/>
                </a:solidFill>
                <a:latin typeface="Calibri" charset="0"/>
              </a:rPr>
              <a:t>spliting</a:t>
            </a:r>
            <a:r>
              <a:rPr kumimoji="1" lang="en-US" altLang="zh-CN" sz="2400" b="1" dirty="0">
                <a:solidFill>
                  <a:srgbClr val="000090"/>
                </a:solidFill>
                <a:latin typeface="Calibri" charset="0"/>
              </a:rPr>
              <a:t> appears;</a:t>
            </a:r>
          </a:p>
          <a:p>
            <a:pPr>
              <a:lnSpc>
                <a:spcPct val="125000"/>
              </a:lnSpc>
            </a:pPr>
            <a:r>
              <a:rPr kumimoji="1" lang="en-US" altLang="zh-CN" sz="2400" b="1" dirty="0">
                <a:solidFill>
                  <a:srgbClr val="000090"/>
                </a:solidFill>
                <a:latin typeface="Calibri" charset="0"/>
              </a:rPr>
              <a:t>µ = 0.5 </a:t>
            </a:r>
            <a:r>
              <a:rPr kumimoji="1" lang="en-US" altLang="zh-CN" sz="2400" b="1" dirty="0" err="1">
                <a:solidFill>
                  <a:srgbClr val="000090"/>
                </a:solidFill>
                <a:latin typeface="Calibri" charset="0"/>
              </a:rPr>
              <a:t>enm</a:t>
            </a:r>
            <a:r>
              <a:rPr kumimoji="1" lang="en-US" altLang="zh-CN" sz="2400" b="1" dirty="0">
                <a:solidFill>
                  <a:srgbClr val="000090"/>
                </a:solidFill>
                <a:latin typeface="Calibri" charset="0"/>
              </a:rPr>
              <a:t>, they exchange the energy reversibly accompanying by larger Rabi splitting.</a:t>
            </a:r>
            <a:endParaRPr lang="zh-CN" altLang="en-US" sz="2400" b="1" dirty="0"/>
          </a:p>
        </p:txBody>
      </p:sp>
      <p:sp>
        <p:nvSpPr>
          <p:cNvPr id="10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1999" y="692695"/>
            <a:ext cx="3600400" cy="1005147"/>
          </a:xfrm>
          <a:prstGeom prst="rect">
            <a:avLst/>
          </a:prstGeom>
          <a:blipFill rotWithShape="1">
            <a:blip r:embed="rId3"/>
            <a:stretch>
              <a:fillRect l="-338" b="-10303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  <a:ea typeface="Arial Unicode MS" pitchFamily="34" charset="-122"/>
                <a:cs typeface="Arial Unicode MS" pitchFamily="34" charset="-122"/>
              </a:rPr>
              <a:t> </a:t>
            </a:r>
          </a:p>
        </p:txBody>
      </p:sp>
      <p:pic>
        <p:nvPicPr>
          <p:cNvPr id="2048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49428"/>
            <a:ext cx="150653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694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9C06-BA17-454A-828C-24EF96040BF4}" type="slidenum">
              <a:rPr lang="en-US" altLang="zh-CN"/>
              <a:pPr/>
              <a:t>29</a:t>
            </a:fld>
            <a:endParaRPr lang="en-US" altLang="zh-CN"/>
          </a:p>
        </p:txBody>
      </p:sp>
      <p:pic>
        <p:nvPicPr>
          <p:cNvPr id="21507" name="Picture 1" descr="E:\安装包\qq个人文件夹\786782909\Image\C2C\F5769SV~$ADI$)OY6PCHN]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36613"/>
            <a:ext cx="5999162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89027" y="1916832"/>
            <a:ext cx="1872208" cy="84593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  <a:ea typeface="Arial Unicode MS" pitchFamily="34" charset="-122"/>
                <a:cs typeface="Arial Unicode MS" pitchFamily="34" charset="-122"/>
              </a:rPr>
              <a:t> </a:t>
            </a:r>
          </a:p>
        </p:txBody>
      </p:sp>
      <p:sp>
        <p:nvSpPr>
          <p:cNvPr id="21509" name="矩形 4"/>
          <p:cNvSpPr>
            <a:spLocks noChangeArrowheads="1"/>
          </p:cNvSpPr>
          <p:nvPr/>
        </p:nvSpPr>
        <p:spPr bwMode="auto">
          <a:xfrm>
            <a:off x="317500" y="7938"/>
            <a:ext cx="828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2800" b="1">
                <a:solidFill>
                  <a:srgbClr val="000090"/>
                </a:solidFill>
                <a:latin typeface="Calibri" charset="0"/>
              </a:rPr>
              <a:t>Collection of the emitted photons via evanescent wave</a:t>
            </a:r>
          </a:p>
        </p:txBody>
      </p:sp>
      <p:sp>
        <p:nvSpPr>
          <p:cNvPr id="21510" name="矩形 6"/>
          <p:cNvSpPr>
            <a:spLocks noChangeArrowheads="1"/>
          </p:cNvSpPr>
          <p:nvPr/>
        </p:nvSpPr>
        <p:spPr bwMode="auto">
          <a:xfrm>
            <a:off x="168275" y="4365625"/>
            <a:ext cx="88550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5000"/>
              </a:lnSpc>
            </a:pPr>
            <a:r>
              <a:rPr kumimoji="1" lang="en-US" altLang="zh-CN" sz="2300" b="1" dirty="0">
                <a:solidFill>
                  <a:srgbClr val="000090"/>
                </a:solidFill>
                <a:latin typeface="Calibri" charset="0"/>
              </a:rPr>
              <a:t>1) Channeling efficiency is increased from 12% to 47%.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sz="2300" b="1" dirty="0">
                <a:solidFill>
                  <a:srgbClr val="000090"/>
                </a:solidFill>
                <a:latin typeface="Calibri" charset="0"/>
              </a:rPr>
              <a:t>2) Larger efficiency for Ag nanowire, </a:t>
            </a:r>
          </a:p>
          <a:p>
            <a:pPr eaLnBrk="1" hangingPunct="1">
              <a:lnSpc>
                <a:spcPct val="125000"/>
              </a:lnSpc>
            </a:pPr>
            <a:endParaRPr kumimoji="1" lang="zh-CN" sz="2300" b="1" dirty="0">
              <a:solidFill>
                <a:srgbClr val="000090"/>
              </a:solidFill>
              <a:latin typeface="Calibri" charset="0"/>
            </a:endParaRPr>
          </a:p>
        </p:txBody>
      </p:sp>
      <p:sp>
        <p:nvSpPr>
          <p:cNvPr id="8" name="文本框 14"/>
          <p:cNvSpPr txBox="1">
            <a:spLocks noChangeArrowheads="1"/>
          </p:cNvSpPr>
          <p:nvPr/>
        </p:nvSpPr>
        <p:spPr bwMode="auto">
          <a:xfrm>
            <a:off x="2387600" y="6283324"/>
            <a:ext cx="5327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800">
                <a:solidFill>
                  <a:schemeClr val="tx1"/>
                </a:solidFill>
                <a:latin typeface="Arial" charset="0"/>
                <a:ea typeface="宋体" charset="0"/>
                <a:cs typeface="Arial Unicode MS" charset="0"/>
              </a:defRPr>
            </a:lvl1pPr>
            <a:lvl2pPr marL="742950" indent="-28575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kumimoji="0" lang="en-US" altLang="zh-CN" sz="1600" b="1" dirty="0" err="1" smtClean="0">
                <a:solidFill>
                  <a:srgbClr val="404040"/>
                </a:solidFill>
                <a:latin typeface="Century Gothic" charset="0"/>
                <a:ea typeface="仿宋" charset="0"/>
                <a:cs typeface="仿宋" charset="0"/>
              </a:rPr>
              <a:t>Juanjuan</a:t>
            </a:r>
            <a:r>
              <a:rPr kumimoji="0" lang="en-US" altLang="zh-CN" sz="1600" b="1" dirty="0" smtClean="0">
                <a:solidFill>
                  <a:srgbClr val="404040"/>
                </a:solidFill>
                <a:latin typeface="Century Gothic" charset="0"/>
                <a:ea typeface="仿宋" charset="0"/>
                <a:cs typeface="仿宋" charset="0"/>
              </a:rPr>
              <a:t> </a:t>
            </a:r>
            <a:r>
              <a:rPr kumimoji="0" lang="en-US" altLang="zh-CN" sz="1600" b="1" dirty="0" err="1" smtClean="0">
                <a:solidFill>
                  <a:srgbClr val="404040"/>
                </a:solidFill>
                <a:latin typeface="Century Gothic" charset="0"/>
                <a:ea typeface="仿宋" charset="0"/>
                <a:cs typeface="仿宋" charset="0"/>
              </a:rPr>
              <a:t>Ren</a:t>
            </a:r>
            <a:r>
              <a:rPr kumimoji="0" lang="en-US" altLang="zh-CN" sz="1600" b="1" dirty="0" smtClean="0">
                <a:solidFill>
                  <a:srgbClr val="404040"/>
                </a:solidFill>
                <a:effectLst/>
                <a:latin typeface="Century Gothic" charset="0"/>
                <a:ea typeface="仿宋" charset="0"/>
                <a:cs typeface="仿宋" charset="0"/>
              </a:rPr>
              <a:t>, </a:t>
            </a:r>
            <a:r>
              <a:rPr kumimoji="0" lang="en-US" altLang="zh-CN" sz="1600" b="1" dirty="0">
                <a:solidFill>
                  <a:srgbClr val="404040"/>
                </a:solidFill>
                <a:effectLst/>
                <a:latin typeface="Century Gothic" charset="0"/>
                <a:ea typeface="仿宋" charset="0"/>
                <a:cs typeface="仿宋" charset="0"/>
              </a:rPr>
              <a:t>Ying </a:t>
            </a:r>
            <a:r>
              <a:rPr kumimoji="0" lang="en-US" altLang="zh-CN" sz="1600" b="1" dirty="0" err="1">
                <a:solidFill>
                  <a:srgbClr val="404040"/>
                </a:solidFill>
                <a:effectLst/>
                <a:latin typeface="Century Gothic" charset="0"/>
                <a:ea typeface="仿宋" charset="0"/>
                <a:cs typeface="仿宋" charset="0"/>
              </a:rPr>
              <a:t>Gu</a:t>
            </a:r>
            <a:r>
              <a:rPr kumimoji="0" lang="en-US" altLang="zh-CN" sz="1600" b="1" dirty="0">
                <a:solidFill>
                  <a:srgbClr val="404040"/>
                </a:solidFill>
                <a:effectLst/>
                <a:latin typeface="Century Gothic" charset="0"/>
                <a:ea typeface="仿宋" charset="0"/>
                <a:cs typeface="仿宋" charset="0"/>
              </a:rPr>
              <a:t> et al, </a:t>
            </a:r>
            <a:r>
              <a:rPr kumimoji="0" lang="en-US" altLang="zh-CN" sz="1600" b="1" dirty="0">
                <a:solidFill>
                  <a:srgbClr val="404040"/>
                </a:solidFill>
                <a:latin typeface="Century Gothic" charset="0"/>
                <a:ea typeface="仿宋" charset="0"/>
                <a:cs typeface="仿宋" charset="0"/>
              </a:rPr>
              <a:t>PRL 118, 073604 (2017) </a:t>
            </a:r>
          </a:p>
        </p:txBody>
      </p:sp>
    </p:spTree>
    <p:extLst>
      <p:ext uri="{BB962C8B-B14F-4D97-AF65-F5344CB8AC3E}">
        <p14:creationId xmlns:p14="http://schemas.microsoft.com/office/powerpoint/2010/main" val="1545760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"/>
          <a:stretch>
            <a:fillRect/>
          </a:stretch>
        </p:blipFill>
        <p:spPr bwMode="auto">
          <a:xfrm>
            <a:off x="133350" y="1147480"/>
            <a:ext cx="1809750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8" descr="http://www.phy.pku.edu.cn/~guying/images/chenhongy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590643"/>
            <a:ext cx="13255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12" descr="http://www.phy.pku.edu.cn/~guying/images/renjuanjua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590642"/>
            <a:ext cx="14144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7" r="15712"/>
          <a:stretch>
            <a:fillRect/>
          </a:stretch>
        </p:blipFill>
        <p:spPr bwMode="auto">
          <a:xfrm>
            <a:off x="250825" y="3590643"/>
            <a:ext cx="1316038" cy="180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444032"/>
              </p:ext>
            </p:extLst>
          </p:nvPr>
        </p:nvGraphicFramePr>
        <p:xfrm>
          <a:off x="6343650" y="663292"/>
          <a:ext cx="2973388" cy="1830387"/>
        </p:xfrm>
        <a:graphic>
          <a:graphicData uri="http://schemas.openxmlformats.org/drawingml/2006/table">
            <a:tbl>
              <a:tblPr/>
              <a:tblGrid>
                <a:gridCol w="2973388"/>
              </a:tblGrid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楷体" charset="0"/>
                          <a:cs typeface="楷体" charset="0"/>
                        </a:rPr>
                        <a:t>Prof. 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楷体" charset="0"/>
                          <a:cs typeface="楷体" charset="0"/>
                        </a:rPr>
                        <a:t>Ying </a:t>
                      </a:r>
                      <a:r>
                        <a:rPr kumimoji="0" lang="en-US" altLang="zh-CN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楷体" charset="0"/>
                          <a:cs typeface="楷体" charset="0"/>
                        </a:rPr>
                        <a:t>Gu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楷体" charset="0"/>
                        <a:cs typeface="楷体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楷体" charset="0"/>
                        <a:cs typeface="楷体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楷体" charset="0"/>
                          <a:cs typeface="楷体" charset="0"/>
                        </a:rPr>
                        <a:t> 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Times New Roman" charset="0"/>
                          <a:ea typeface="楷体" charset="0"/>
                          <a:cs typeface="楷体" charset="0"/>
                        </a:rPr>
                        <a:t>Quantum </a:t>
                      </a:r>
                      <a:r>
                        <a:rPr kumimoji="0" lang="en-US" altLang="zh-CN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Times New Roman" charset="0"/>
                          <a:ea typeface="楷体" charset="0"/>
                          <a:cs typeface="楷体" charset="0"/>
                        </a:rPr>
                        <a:t>nanophotonics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0504D"/>
                        </a:solidFill>
                        <a:effectLst/>
                        <a:latin typeface="Times New Roman" charset="0"/>
                        <a:ea typeface="楷体" charset="0"/>
                        <a:cs typeface="楷体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85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楷体" charset="0"/>
                          <a:cs typeface="楷体" charset="0"/>
                        </a:rPr>
                        <a:t>Institute of Modern Optics, School of Physics, Peking University</a:t>
                      </a:r>
                      <a:b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楷体" charset="0"/>
                          <a:cs typeface="楷体" charset="0"/>
                        </a:rPr>
                      </a:b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楷体" charset="0"/>
                          <a:cs typeface="楷体" charset="0"/>
                        </a:rPr>
                        <a:t>Phone number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楷体" charset="0"/>
                          <a:cs typeface="楷体" charset="0"/>
                        </a:rPr>
                        <a:t>：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楷体" charset="0"/>
                          <a:cs typeface="楷体" charset="0"/>
                        </a:rPr>
                        <a:t>010-62752882 </a:t>
                      </a:r>
                      <a:b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楷体" charset="0"/>
                          <a:cs typeface="楷体" charset="0"/>
                        </a:rPr>
                      </a:b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楷体" charset="0"/>
                          <a:cs typeface="楷体" charset="0"/>
                          <a:hlinkClick r:id="rId6"/>
                        </a:rPr>
                        <a:t>ygu@pku.edu.cn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楷体" charset="0"/>
                        <a:cs typeface="楷体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7"/>
          <a:stretch/>
        </p:blipFill>
        <p:spPr>
          <a:xfrm>
            <a:off x="2699792" y="2221796"/>
            <a:ext cx="1576244" cy="832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853644"/>
            <a:ext cx="1822472" cy="814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://www.phy.pku.edu.cn/~guying/images/log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" r="56648"/>
          <a:stretch/>
        </p:blipFill>
        <p:spPr bwMode="auto">
          <a:xfrm>
            <a:off x="133350" y="465224"/>
            <a:ext cx="1740257" cy="62024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4" name="文本框 13"/>
          <p:cNvSpPr txBox="1"/>
          <p:nvPr/>
        </p:nvSpPr>
        <p:spPr>
          <a:xfrm>
            <a:off x="3423342" y="5655805"/>
            <a:ext cx="901700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2pPr>
            <a:lvl3pPr marL="1143000"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3pPr>
            <a:lvl4pPr marL="1600200"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4pPr>
            <a:lvl5pPr marL="2057400"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5pPr>
            <a:lvl6pPr marL="2514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6pPr>
            <a:lvl7pPr marL="29718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7pPr>
            <a:lvl8pPr marL="34290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8pPr>
            <a:lvl9pPr marL="3886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9pPr>
          </a:lstStyle>
          <a:p>
            <a:pPr eaLnBrk="1" hangingPunct="1">
              <a:defRPr/>
            </a:pPr>
            <a:r>
              <a:rPr kumimoji="0" lang="en-US" altLang="zh-CN" sz="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宋体" charset="0"/>
                <a:cs typeface="Arial Unicode MS" charset="0"/>
              </a:rPr>
              <a:t>Strong coupling</a:t>
            </a:r>
            <a:endParaRPr kumimoji="0" lang="zh-CN" altLang="en-US" sz="800" dirty="0" smtClean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宋体" charset="0"/>
              <a:cs typeface="Arial Unicode MS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837643" y="5545649"/>
            <a:ext cx="846137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2pPr>
            <a:lvl3pPr marL="1143000"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3pPr>
            <a:lvl4pPr marL="1600200"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4pPr>
            <a:lvl5pPr marL="2057400"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5pPr>
            <a:lvl6pPr marL="2514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6pPr>
            <a:lvl7pPr marL="29718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7pPr>
            <a:lvl8pPr marL="34290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8pPr>
            <a:lvl9pPr marL="3886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9pPr>
          </a:lstStyle>
          <a:p>
            <a:pPr eaLnBrk="1" hangingPunct="1">
              <a:defRPr/>
            </a:pPr>
            <a:r>
              <a:rPr kumimoji="0" lang="en-US" altLang="zh-CN" sz="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宋体" charset="0"/>
                <a:cs typeface="Arial Unicode MS" charset="0"/>
              </a:rPr>
              <a:t>Single photon </a:t>
            </a:r>
          </a:p>
          <a:p>
            <a:pPr eaLnBrk="1" hangingPunct="1">
              <a:defRPr/>
            </a:pPr>
            <a:r>
              <a:rPr kumimoji="0" lang="en-US" altLang="zh-CN" sz="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宋体" charset="0"/>
                <a:cs typeface="Arial Unicode MS" charset="0"/>
              </a:rPr>
              <a:t>emission</a:t>
            </a:r>
            <a:endParaRPr kumimoji="0" lang="zh-CN" altLang="en-US" sz="800" dirty="0" smtClean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宋体" charset="0"/>
              <a:cs typeface="Arial Unicode MS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892641" y="5763755"/>
            <a:ext cx="860425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2pPr>
            <a:lvl3pPr marL="1143000"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3pPr>
            <a:lvl4pPr marL="1600200"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4pPr>
            <a:lvl5pPr marL="2057400"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5pPr>
            <a:lvl6pPr marL="2514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6pPr>
            <a:lvl7pPr marL="29718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7pPr>
            <a:lvl8pPr marL="34290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8pPr>
            <a:lvl9pPr marL="3886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9pPr>
          </a:lstStyle>
          <a:p>
            <a:pPr eaLnBrk="1" hangingPunct="1">
              <a:defRPr/>
            </a:pPr>
            <a:r>
              <a:rPr kumimoji="0" lang="en-US" altLang="zh-CN" sz="80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 Unicode MS" charset="0"/>
              </a:rPr>
              <a:t>Weak coupling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33350" y="5714718"/>
            <a:ext cx="8858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2pPr>
            <a:lvl3pPr marL="1143000"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3pPr>
            <a:lvl4pPr marL="1600200"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4pPr>
            <a:lvl5pPr marL="2057400"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5pPr>
            <a:lvl6pPr marL="2514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6pPr>
            <a:lvl7pPr marL="29718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7pPr>
            <a:lvl8pPr marL="34290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8pPr>
            <a:lvl9pPr marL="3886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9pPr>
          </a:lstStyle>
          <a:p>
            <a:pPr eaLnBrk="1" hangingPunct="1">
              <a:defRPr/>
            </a:pPr>
            <a:r>
              <a:rPr kumimoji="0" lang="en-US" altLang="zh-CN" sz="80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宋体" charset="0"/>
                <a:cs typeface="Arial Unicode MS" charset="0"/>
              </a:rPr>
              <a:t>Mediate couple</a:t>
            </a:r>
          </a:p>
          <a:p>
            <a:pPr eaLnBrk="1" hangingPunct="1">
              <a:defRPr/>
            </a:pPr>
            <a:r>
              <a:rPr kumimoji="0" lang="en-US" altLang="zh-CN" sz="80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宋体" charset="0"/>
                <a:cs typeface="Arial Unicode MS" charset="0"/>
              </a:rPr>
              <a:t>Of QD and </a:t>
            </a:r>
          </a:p>
          <a:p>
            <a:pPr eaLnBrk="1" hangingPunct="1">
              <a:defRPr/>
            </a:pPr>
            <a:r>
              <a:rPr kumimoji="0" lang="en-US" altLang="zh-CN" sz="80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宋体" charset="0"/>
                <a:cs typeface="Arial Unicode MS" charset="0"/>
              </a:rPr>
              <a:t>nanostructures</a:t>
            </a:r>
            <a:endParaRPr kumimoji="0" lang="zh-CN" altLang="en-US" sz="800" smtClean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宋体" charset="0"/>
              <a:cs typeface="Arial Unicode MS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507162" y="5627232"/>
            <a:ext cx="6953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2pPr>
            <a:lvl3pPr marL="1143000"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3pPr>
            <a:lvl4pPr marL="1600200"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4pPr>
            <a:lvl5pPr marL="2057400"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5pPr>
            <a:lvl6pPr marL="2514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6pPr>
            <a:lvl7pPr marL="29718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7pPr>
            <a:lvl8pPr marL="34290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8pPr>
            <a:lvl9pPr marL="3886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9pPr>
          </a:lstStyle>
          <a:p>
            <a:pPr eaLnBrk="1" hangingPunct="1">
              <a:defRPr/>
            </a:pPr>
            <a:r>
              <a:rPr kumimoji="0" lang="en-US" altLang="zh-CN" sz="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宋体" charset="0"/>
                <a:cs typeface="Arial Unicode MS" charset="0"/>
              </a:rPr>
              <a:t>Quantum </a:t>
            </a:r>
          </a:p>
          <a:p>
            <a:pPr eaLnBrk="1" hangingPunct="1">
              <a:defRPr/>
            </a:pPr>
            <a:r>
              <a:rPr kumimoji="0" lang="en-US" altLang="zh-CN" sz="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宋体" charset="0"/>
                <a:cs typeface="Arial Unicode MS" charset="0"/>
              </a:rPr>
              <a:t>information</a:t>
            </a:r>
            <a:endParaRPr kumimoji="0" lang="zh-CN" altLang="en-US" sz="800" dirty="0" smtClean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宋体" charset="0"/>
              <a:cs typeface="Arial Unicode MS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794625" y="5590893"/>
            <a:ext cx="947737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2pPr>
            <a:lvl3pPr marL="1143000"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3pPr>
            <a:lvl4pPr marL="1600200"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4pPr>
            <a:lvl5pPr marL="2057400"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5pPr>
            <a:lvl6pPr marL="2514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6pPr>
            <a:lvl7pPr marL="29718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7pPr>
            <a:lvl8pPr marL="34290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8pPr>
            <a:lvl9pPr marL="3886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9pPr>
          </a:lstStyle>
          <a:p>
            <a:pPr eaLnBrk="1" hangingPunct="1">
              <a:defRPr/>
            </a:pPr>
            <a:r>
              <a:rPr kumimoji="0" lang="en-US" altLang="zh-CN" sz="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宋体" charset="0"/>
                <a:cs typeface="Arial Unicode MS" charset="0"/>
              </a:rPr>
              <a:t>Active control of</a:t>
            </a:r>
          </a:p>
          <a:p>
            <a:pPr eaLnBrk="1" hangingPunct="1">
              <a:defRPr/>
            </a:pPr>
            <a:r>
              <a:rPr kumimoji="0" lang="en-US" altLang="zh-CN" sz="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宋体" charset="0"/>
                <a:cs typeface="Arial Unicode MS" charset="0"/>
              </a:rPr>
              <a:t>Photon emission</a:t>
            </a:r>
          </a:p>
          <a:p>
            <a:pPr eaLnBrk="1" hangingPunct="1">
              <a:defRPr/>
            </a:pPr>
            <a:r>
              <a:rPr kumimoji="0" lang="en-US" altLang="zh-CN" sz="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宋体" charset="0"/>
                <a:cs typeface="Arial Unicode MS" charset="0"/>
              </a:rPr>
              <a:t>With LC in </a:t>
            </a:r>
          </a:p>
          <a:p>
            <a:pPr eaLnBrk="1" hangingPunct="1">
              <a:defRPr/>
            </a:pPr>
            <a:r>
              <a:rPr kumimoji="0" lang="en-US" altLang="zh-CN" sz="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宋体" charset="0"/>
                <a:cs typeface="Arial Unicode MS" charset="0"/>
              </a:rPr>
              <a:t>nanostructures </a:t>
            </a:r>
            <a:endParaRPr kumimoji="0" lang="zh-CN" altLang="en-US" sz="800" dirty="0" smtClean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宋体" charset="0"/>
              <a:cs typeface="Arial Unicode MS" charset="0"/>
            </a:endParaRPr>
          </a:p>
        </p:txBody>
      </p:sp>
      <p:pic>
        <p:nvPicPr>
          <p:cNvPr id="76820" name="图片 3" descr="电子照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3387443"/>
            <a:ext cx="1349375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21" name="图片 4" descr="陈召头像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30055"/>
            <a:ext cx="1471613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22" name="图片 6" descr="段雪珂 生活照1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2" t="4510" r="24953" b="32188"/>
          <a:stretch>
            <a:fillRect/>
          </a:stretch>
        </p:blipFill>
        <p:spPr bwMode="auto">
          <a:xfrm>
            <a:off x="6300788" y="3517618"/>
            <a:ext cx="133667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IMG_1863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643" y="3523968"/>
            <a:ext cx="1321857" cy="1866900"/>
          </a:xfrm>
          <a:prstGeom prst="rect">
            <a:avLst/>
          </a:prstGeom>
        </p:spPr>
      </p:pic>
      <p:pic>
        <p:nvPicPr>
          <p:cNvPr id="25" name="图片 24" descr="IMG_20160615_105854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123" y="634708"/>
            <a:ext cx="1547665" cy="2241383"/>
          </a:xfrm>
          <a:prstGeom prst="rect">
            <a:avLst/>
          </a:prstGeom>
        </p:spPr>
      </p:pic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8132-CD15-AF42-8EDC-B789D9C6B963}" type="slidenum">
              <a:rPr kumimoji="1" lang="zh-CN" altLang="en-US" smtClean="0"/>
              <a:t>3</a:t>
            </a:fld>
            <a:endParaRPr kumimoji="1" lang="zh-CN" altLang="en-US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980668" y="6081423"/>
            <a:ext cx="7200900" cy="61555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2pPr>
            <a:lvl3pPr marL="1143000"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3pPr>
            <a:lvl4pPr marL="1600200"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4pPr>
            <a:lvl5pPr marL="2057400"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5pPr>
            <a:lvl6pPr marL="2514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6pPr>
            <a:lvl7pPr marL="29718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7pPr>
            <a:lvl8pPr marL="34290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8pPr>
            <a:lvl9pPr marL="3886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3400" b="1" dirty="0" smtClean="0">
                <a:solidFill>
                  <a:schemeClr val="tx2"/>
                </a:solidFill>
                <a:latin typeface="+mn-lt"/>
              </a:rPr>
              <a:t>1 Postdoc. </a:t>
            </a:r>
            <a:r>
              <a:rPr lang="en-US" altLang="zh-CN" sz="3400" b="1" dirty="0">
                <a:solidFill>
                  <a:schemeClr val="tx2"/>
                </a:solidFill>
                <a:latin typeface="+mn-lt"/>
              </a:rPr>
              <a:t>a</a:t>
            </a:r>
            <a:r>
              <a:rPr lang="en-US" altLang="zh-CN" sz="3400" b="1" dirty="0" smtClean="0">
                <a:solidFill>
                  <a:schemeClr val="tx2"/>
                </a:solidFill>
                <a:latin typeface="+mn-lt"/>
              </a:rPr>
              <a:t>nd 6 PH.D candidates </a:t>
            </a:r>
            <a:endParaRPr lang="en-US" altLang="zh-CN" sz="34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8060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ren\AppData\Roaming\Tencent\Users\786782909\QQ\WinTemp\RichOle\QM4Z4NK2QJ[`NM}W_QZP6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908050"/>
            <a:ext cx="3894138" cy="47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矩形 4"/>
          <p:cNvSpPr>
            <a:spLocks noChangeArrowheads="1"/>
          </p:cNvSpPr>
          <p:nvPr/>
        </p:nvSpPr>
        <p:spPr bwMode="auto">
          <a:xfrm>
            <a:off x="317499" y="7938"/>
            <a:ext cx="6645881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3200" b="1" dirty="0">
                <a:solidFill>
                  <a:srgbClr val="FF0000"/>
                </a:solidFill>
                <a:latin typeface="Calibri" charset="0"/>
              </a:rPr>
              <a:t>Experimental </a:t>
            </a:r>
            <a:r>
              <a:rPr kumimoji="1" lang="en-US" altLang="zh-CN" sz="3200" b="1" dirty="0" smtClean="0">
                <a:solidFill>
                  <a:srgbClr val="FF0000"/>
                </a:solidFill>
                <a:latin typeface="Calibri" charset="0"/>
              </a:rPr>
              <a:t>support for our theory</a:t>
            </a:r>
            <a:endParaRPr kumimoji="1" lang="en-US" altLang="zh-CN" sz="3200" b="1" dirty="0">
              <a:solidFill>
                <a:srgbClr val="FF0000"/>
              </a:solidFill>
              <a:latin typeface="Calibri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7496" y="469856"/>
            <a:ext cx="1744663" cy="20653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4869467" y="1064810"/>
            <a:ext cx="209391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>
                <a:effectLst>
                  <a:outerShdw blurRad="38100" dist="38100" dir="2700000" algn="tl">
                    <a:srgbClr val="DDDDDD"/>
                  </a:outerShdw>
                </a:effectLst>
                <a:ea typeface="黑体" charset="0"/>
                <a:cs typeface="黑体" charset="0"/>
              </a:rPr>
              <a:t>Nature 535, 127 (2016)</a:t>
            </a:r>
            <a:endParaRPr lang="zh-CN" altLang="en-US" b="1" dirty="0">
              <a:effectLst>
                <a:outerShdw blurRad="38100" dist="38100" dir="2700000" algn="tl">
                  <a:srgbClr val="DDDDDD"/>
                </a:outerShdw>
              </a:effectLst>
              <a:ea typeface="黑体" charset="0"/>
              <a:cs typeface="黑体" charset="0"/>
            </a:endParaRPr>
          </a:p>
        </p:txBody>
      </p:sp>
      <p:sp>
        <p:nvSpPr>
          <p:cNvPr id="3" name="矩形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95664" y="2535194"/>
            <a:ext cx="3184648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zh-CN" altLang="en-US">
                <a:noFill/>
                <a:ea typeface="Arial Unicode MS" pitchFamily="34" charset="-122"/>
                <a:cs typeface="Arial Unicode MS" pitchFamily="34" charset="-122"/>
              </a:rPr>
              <a:t> </a:t>
            </a:r>
          </a:p>
        </p:txBody>
      </p:sp>
      <p:sp>
        <p:nvSpPr>
          <p:cNvPr id="22536" name="矩形 8"/>
          <p:cNvSpPr>
            <a:spLocks noChangeArrowheads="1"/>
          </p:cNvSpPr>
          <p:nvPr/>
        </p:nvSpPr>
        <p:spPr bwMode="auto">
          <a:xfrm>
            <a:off x="866677" y="5717600"/>
            <a:ext cx="33289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2400" b="1" dirty="0">
                <a:solidFill>
                  <a:srgbClr val="000090"/>
                </a:solidFill>
                <a:latin typeface="Calibri" charset="0"/>
              </a:rPr>
              <a:t>g</a:t>
            </a:r>
            <a:r>
              <a:rPr kumimoji="1" lang="en-US" altLang="zh-CN" sz="2400" b="1" baseline="-25000" dirty="0">
                <a:solidFill>
                  <a:srgbClr val="000090"/>
                </a:solidFill>
                <a:latin typeface="Calibri" charset="0"/>
              </a:rPr>
              <a:t>0</a:t>
            </a:r>
            <a:r>
              <a:rPr kumimoji="1" lang="en-US" altLang="zh-CN" sz="2400" b="1" dirty="0">
                <a:solidFill>
                  <a:srgbClr val="000090"/>
                </a:solidFill>
                <a:latin typeface="Calibri" charset="0"/>
              </a:rPr>
              <a:t> </a:t>
            </a:r>
            <a:r>
              <a:rPr kumimoji="1" lang="en-US" altLang="zh-CN" sz="2400" b="1" baseline="30000" dirty="0">
                <a:solidFill>
                  <a:srgbClr val="000090"/>
                </a:solidFill>
                <a:latin typeface="Calibri" charset="0"/>
              </a:rPr>
              <a:t>mid</a:t>
            </a:r>
            <a:r>
              <a:rPr kumimoji="1" lang="en-US" altLang="zh-CN" sz="2400" b="1" dirty="0">
                <a:solidFill>
                  <a:srgbClr val="000090"/>
                </a:solidFill>
                <a:latin typeface="Calibri" charset="0"/>
              </a:rPr>
              <a:t> = 47.84 </a:t>
            </a:r>
            <a:r>
              <a:rPr kumimoji="1" lang="en-US" altLang="zh-CN" sz="2400" b="1" dirty="0" err="1">
                <a:solidFill>
                  <a:srgbClr val="000090"/>
                </a:solidFill>
                <a:latin typeface="Calibri" charset="0"/>
              </a:rPr>
              <a:t>meV</a:t>
            </a:r>
            <a:r>
              <a:rPr kumimoji="1" lang="en-US" altLang="zh-CN" sz="2400" b="1" dirty="0">
                <a:solidFill>
                  <a:srgbClr val="000090"/>
                </a:solidFill>
                <a:latin typeface="Calibri" charset="0"/>
              </a:rPr>
              <a:t> </a:t>
            </a:r>
            <a:r>
              <a:rPr kumimoji="1" lang="en-US" altLang="zh-CN" sz="2400" b="1" dirty="0">
                <a:solidFill>
                  <a:srgbClr val="FF0000"/>
                </a:solidFill>
                <a:latin typeface="Calibri" charset="0"/>
              </a:rPr>
              <a:t>VS </a:t>
            </a:r>
            <a:r>
              <a:rPr kumimoji="1" lang="en-US" altLang="zh-CN" sz="2400" b="1" dirty="0">
                <a:solidFill>
                  <a:srgbClr val="000090"/>
                </a:solidFill>
                <a:latin typeface="Calibri" charset="0"/>
              </a:rPr>
              <a:t>45meV in Experiment</a:t>
            </a:r>
            <a:endParaRPr kumimoji="1" lang="zh-CN" altLang="en-US" sz="2400" b="1" dirty="0">
              <a:solidFill>
                <a:srgbClr val="000090"/>
              </a:solidFill>
              <a:latin typeface="Calibri" charset="0"/>
            </a:endParaRPr>
          </a:p>
        </p:txBody>
      </p:sp>
      <p:sp>
        <p:nvSpPr>
          <p:cNvPr id="22537" name="矩形 3"/>
          <p:cNvSpPr>
            <a:spLocks noChangeArrowheads="1"/>
          </p:cNvSpPr>
          <p:nvPr/>
        </p:nvSpPr>
        <p:spPr bwMode="auto">
          <a:xfrm>
            <a:off x="4131679" y="5777915"/>
            <a:ext cx="4749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2400" b="1" dirty="0">
                <a:solidFill>
                  <a:srgbClr val="000090"/>
                </a:solidFill>
                <a:latin typeface="Calibri" charset="0"/>
              </a:rPr>
              <a:t>Rabi frequencies is 288 </a:t>
            </a:r>
            <a:r>
              <a:rPr kumimoji="1" lang="en-US" altLang="zh-CN" sz="2400" b="1" dirty="0" err="1">
                <a:solidFill>
                  <a:srgbClr val="000090"/>
                </a:solidFill>
                <a:latin typeface="Calibri" charset="0"/>
              </a:rPr>
              <a:t>meV</a:t>
            </a:r>
            <a:r>
              <a:rPr kumimoji="1" lang="en-US" altLang="zh-CN" sz="2400" b="1" dirty="0">
                <a:solidFill>
                  <a:srgbClr val="000090"/>
                </a:solidFill>
                <a:latin typeface="Calibri" charset="0"/>
              </a:rPr>
              <a:t> for ten emitters </a:t>
            </a:r>
            <a:r>
              <a:rPr kumimoji="1" lang="en-US" altLang="zh-CN" sz="2400" b="1" dirty="0">
                <a:solidFill>
                  <a:srgbClr val="FF0000"/>
                </a:solidFill>
                <a:latin typeface="Calibri" charset="0"/>
              </a:rPr>
              <a:t>VS </a:t>
            </a:r>
            <a:r>
              <a:rPr kumimoji="1" lang="en-US" altLang="zh-CN" sz="2400" b="1" dirty="0">
                <a:solidFill>
                  <a:srgbClr val="000090"/>
                </a:solidFill>
                <a:latin typeface="Calibri" charset="0"/>
              </a:rPr>
              <a:t>300 </a:t>
            </a:r>
            <a:r>
              <a:rPr kumimoji="1" lang="en-US" altLang="zh-CN" sz="2400" b="1" dirty="0" err="1">
                <a:solidFill>
                  <a:srgbClr val="000090"/>
                </a:solidFill>
                <a:latin typeface="Calibri" charset="0"/>
              </a:rPr>
              <a:t>meV</a:t>
            </a:r>
            <a:r>
              <a:rPr kumimoji="1" lang="en-US" altLang="zh-CN" sz="2400" b="1" dirty="0">
                <a:solidFill>
                  <a:srgbClr val="000090"/>
                </a:solidFill>
                <a:latin typeface="Calibri" charset="0"/>
              </a:rPr>
              <a:t> in Experiment</a:t>
            </a:r>
            <a:endParaRPr kumimoji="1" lang="zh-CN" altLang="en-US" sz="2400" b="1" dirty="0">
              <a:solidFill>
                <a:srgbClr val="000090"/>
              </a:solidFill>
              <a:latin typeface="Calibri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427" y="2022429"/>
            <a:ext cx="3042766" cy="375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63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9319" y="353208"/>
            <a:ext cx="3600450" cy="7699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2pPr>
            <a:lvl3pPr marL="1143000"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3pPr>
            <a:lvl4pPr marL="1600200"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4pPr>
            <a:lvl5pPr marL="2057400"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5pPr>
            <a:lvl6pPr marL="2514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6pPr>
            <a:lvl7pPr marL="29718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7pPr>
            <a:lvl8pPr marL="34290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8pPr>
            <a:lvl9pPr marL="3886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4400" b="1" dirty="0" smtClean="0">
                <a:latin typeface="+mn-lt"/>
              </a:rPr>
              <a:t>Summary</a:t>
            </a:r>
            <a:endParaRPr lang="en-US" altLang="zh-CN" sz="4400" b="1" dirty="0">
              <a:latin typeface="+mn-lt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91451" y="1337580"/>
            <a:ext cx="8343392" cy="428425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2pPr>
            <a:lvl3pPr marL="1143000"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3pPr>
            <a:lvl4pPr marL="1600200"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4pPr>
            <a:lvl5pPr marL="2057400"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5pPr>
            <a:lvl6pPr marL="2514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6pPr>
            <a:lvl7pPr marL="29718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7pPr>
            <a:lvl8pPr marL="34290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8pPr>
            <a:lvl9pPr marL="3886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3600" b="1" dirty="0">
                <a:latin typeface="+mn-lt"/>
              </a:rPr>
              <a:t> </a:t>
            </a:r>
            <a:r>
              <a:rPr lang="en-US" altLang="zh-CN" sz="3600" b="1" dirty="0" smtClean="0">
                <a:latin typeface="+mn-lt"/>
              </a:rPr>
              <a:t>  </a:t>
            </a:r>
            <a:r>
              <a:rPr lang="en-US" altLang="zh-CN" sz="3600" b="1" dirty="0" smtClean="0">
                <a:solidFill>
                  <a:srgbClr val="800000"/>
                </a:solidFill>
                <a:latin typeface="+mn-lt"/>
              </a:rPr>
              <a:t>Weak coupling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3600" b="1" dirty="0">
                <a:latin typeface="+mn-lt"/>
              </a:rPr>
              <a:t> </a:t>
            </a:r>
            <a:r>
              <a:rPr lang="en-US" altLang="zh-CN" sz="3600" b="1" dirty="0" smtClean="0">
                <a:latin typeface="+mn-lt"/>
              </a:rPr>
              <a:t>   </a:t>
            </a:r>
            <a:r>
              <a:rPr lang="en-US" altLang="zh-CN" sz="2800" dirty="0" smtClean="0">
                <a:latin typeface="+mn-lt"/>
              </a:rPr>
              <a:t>Efficient </a:t>
            </a:r>
            <a:r>
              <a:rPr lang="en-US" altLang="zh-CN" sz="2800" dirty="0">
                <a:latin typeface="+mn-lt"/>
              </a:rPr>
              <a:t>Single Photon Emission and </a:t>
            </a:r>
            <a:r>
              <a:rPr lang="en-US" altLang="zh-CN" sz="2800" dirty="0" smtClean="0">
                <a:latin typeface="+mn-lt"/>
              </a:rPr>
              <a:t>Collection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800" dirty="0">
                <a:latin typeface="+mn-lt"/>
              </a:rPr>
              <a:t> </a:t>
            </a:r>
            <a:r>
              <a:rPr lang="en-US" altLang="zh-CN" sz="2800" dirty="0" smtClean="0">
                <a:latin typeface="+mn-lt"/>
              </a:rPr>
              <a:t>    </a:t>
            </a:r>
            <a:endParaRPr lang="en-US" altLang="zh-CN" sz="2800" dirty="0">
              <a:latin typeface="+mn-lt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3600" b="1" dirty="0" smtClean="0">
                <a:latin typeface="+mn-lt"/>
              </a:rPr>
              <a:t>   </a:t>
            </a:r>
            <a:r>
              <a:rPr lang="en-US" altLang="zh-CN" sz="3600" b="1" dirty="0" smtClean="0">
                <a:solidFill>
                  <a:srgbClr val="800000"/>
                </a:solidFill>
                <a:latin typeface="+mn-lt"/>
              </a:rPr>
              <a:t>Strong coupling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800" dirty="0" smtClean="0">
                <a:latin typeface="+mn-lt"/>
              </a:rPr>
              <a:t>     Evanescent</a:t>
            </a:r>
            <a:r>
              <a:rPr lang="en-US" altLang="zh-CN" sz="2800" dirty="0">
                <a:latin typeface="+mn-lt"/>
              </a:rPr>
              <a:t>-vacuum-enhanced photon-</a:t>
            </a:r>
            <a:r>
              <a:rPr lang="en-US" altLang="zh-CN" sz="2800" dirty="0" err="1">
                <a:latin typeface="+mn-lt"/>
              </a:rPr>
              <a:t>exciton</a:t>
            </a:r>
            <a:r>
              <a:rPr lang="en-US" altLang="zh-CN" sz="2800" dirty="0">
                <a:latin typeface="+mn-lt"/>
              </a:rPr>
              <a:t> </a:t>
            </a:r>
            <a:r>
              <a:rPr lang="en-US" altLang="zh-CN" sz="2800" dirty="0" smtClean="0">
                <a:latin typeface="+mn-lt"/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800" dirty="0">
                <a:latin typeface="+mn-lt"/>
              </a:rPr>
              <a:t> </a:t>
            </a:r>
            <a:r>
              <a:rPr lang="en-US" altLang="zh-CN" sz="2800" dirty="0" smtClean="0">
                <a:latin typeface="+mn-lt"/>
              </a:rPr>
              <a:t>    coupling </a:t>
            </a:r>
            <a:r>
              <a:rPr lang="en-US" altLang="zh-CN" sz="2800" dirty="0">
                <a:latin typeface="+mn-lt"/>
              </a:rPr>
              <a:t>and fluorescence collection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3600" b="1" dirty="0" smtClean="0">
                <a:latin typeface="+mn-lt"/>
              </a:rPr>
              <a:t>    </a:t>
            </a:r>
            <a:endParaRPr lang="en-US" altLang="zh-CN" sz="4400" b="1" dirty="0" smtClean="0"/>
          </a:p>
        </p:txBody>
      </p:sp>
      <p:sp>
        <p:nvSpPr>
          <p:cNvPr id="5" name="幻灯片编号占位符 3"/>
          <p:cNvSpPr txBox="1">
            <a:spLocks/>
          </p:cNvSpPr>
          <p:nvPr/>
        </p:nvSpPr>
        <p:spPr>
          <a:xfrm>
            <a:off x="6553200" y="62687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BE8132-CD15-AF42-8EDC-B789D9C6B963}" type="slidenum">
              <a:rPr kumimoji="1" lang="zh-CN" altLang="en-US" smtClean="0"/>
              <a:pPr/>
              <a:t>31</a:t>
            </a:fld>
            <a:endParaRPr kumimoji="1" lang="zh-CN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91451" y="5454539"/>
            <a:ext cx="8343392" cy="140346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2pPr>
            <a:lvl3pPr marL="1143000"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3pPr>
            <a:lvl4pPr marL="1600200"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4pPr>
            <a:lvl5pPr marL="2057400"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5pPr>
            <a:lvl6pPr marL="2514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6pPr>
            <a:lvl7pPr marL="29718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7pPr>
            <a:lvl8pPr marL="34290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8pPr>
            <a:lvl9pPr marL="3886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3600" b="1" dirty="0">
                <a:latin typeface="+mn-lt"/>
              </a:rPr>
              <a:t> </a:t>
            </a:r>
            <a:r>
              <a:rPr lang="en-US" altLang="zh-CN" sz="3600" b="1" dirty="0" smtClean="0">
                <a:latin typeface="+mn-lt"/>
              </a:rPr>
              <a:t>  </a:t>
            </a:r>
            <a:r>
              <a:rPr lang="en-US" altLang="zh-CN" sz="3600" b="1" dirty="0" smtClean="0">
                <a:solidFill>
                  <a:srgbClr val="800000"/>
                </a:solidFill>
                <a:latin typeface="+mn-lt"/>
              </a:rPr>
              <a:t>Need Experiment support !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3600" b="1" dirty="0">
                <a:latin typeface="+mn-lt"/>
              </a:rPr>
              <a:t> </a:t>
            </a:r>
            <a:r>
              <a:rPr lang="en-US" altLang="zh-CN" sz="3600" b="1" dirty="0" smtClean="0">
                <a:latin typeface="+mn-lt"/>
              </a:rPr>
              <a:t>       </a:t>
            </a:r>
            <a:endParaRPr lang="en-US" altLang="zh-CN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568444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-153988" y="2892425"/>
            <a:ext cx="9439276" cy="10731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7763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892425"/>
            <a:ext cx="779145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81B3D-9D5A-8045-ABB3-C48FE747811F}" type="slidenum">
              <a:rPr lang="en-US" altLang="zh-CN">
                <a:cs typeface="Arial Unicode MS" charset="0"/>
              </a:rPr>
              <a:pPr>
                <a:defRPr/>
              </a:pPr>
              <a:t>32</a:t>
            </a:fld>
            <a:endParaRPr lang="en-US" altLang="zh-CN"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57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1"/>
          <p:cNvSpPr>
            <a:spLocks noChangeArrowheads="1"/>
          </p:cNvSpPr>
          <p:nvPr/>
        </p:nvSpPr>
        <p:spPr bwMode="auto">
          <a:xfrm>
            <a:off x="361950" y="268288"/>
            <a:ext cx="8531225" cy="611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</a:pPr>
            <a:r>
              <a:rPr lang="en-US" altLang="zh-CN" sz="2200" b="1" dirty="0">
                <a:solidFill>
                  <a:srgbClr val="00990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Students (PKU):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zh-CN" sz="2000" dirty="0" err="1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Liangliang</a:t>
            </a:r>
            <a:r>
              <a:rPr lang="en-US" altLang="zh-CN" sz="2000" dirty="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 Chen, </a:t>
            </a:r>
            <a:r>
              <a:rPr lang="en-US" altLang="zh-CN" sz="2000" dirty="0" err="1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Pengfei</a:t>
            </a:r>
            <a:r>
              <a:rPr lang="en-US" altLang="zh-CN" sz="2000" dirty="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 Yang, </a:t>
            </a:r>
            <a:r>
              <a:rPr lang="en-US" altLang="zh-CN" sz="2000" dirty="0" err="1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Haixi</a:t>
            </a:r>
            <a:r>
              <a:rPr lang="en-US" altLang="zh-CN" sz="2000" dirty="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 Zhang, </a:t>
            </a:r>
            <a:r>
              <a:rPr lang="en-US" altLang="zh-CN" sz="2000" dirty="0" err="1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Jia</a:t>
            </a:r>
            <a:r>
              <a:rPr lang="en-US" altLang="zh-CN" sz="2000" dirty="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 Li, </a:t>
            </a:r>
            <a:r>
              <a:rPr lang="en-US" altLang="zh-CN" sz="2000" dirty="0" err="1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Rui</a:t>
            </a:r>
            <a:r>
              <a:rPr lang="en-US" altLang="zh-CN" sz="2000" dirty="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Luo</a:t>
            </a:r>
            <a:r>
              <a:rPr lang="en-US" altLang="zh-CN" sz="2000" dirty="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, </a:t>
            </a:r>
            <a:r>
              <a:rPr lang="en-US" altLang="zh-CN" sz="2000" dirty="0" err="1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Xiankuo</a:t>
            </a:r>
            <a:r>
              <a:rPr lang="en-US" altLang="zh-CN" sz="2000" dirty="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 Li, Hang </a:t>
            </a:r>
            <a:r>
              <a:rPr lang="en-US" altLang="zh-CN" sz="2000" dirty="0" err="1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Lian</a:t>
            </a:r>
            <a:r>
              <a:rPr lang="en-US" altLang="zh-CN" sz="2000" dirty="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, </a:t>
            </a:r>
            <a:r>
              <a:rPr lang="en-US" altLang="zh-CN" sz="2000" dirty="0" err="1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Luojia</a:t>
            </a:r>
            <a:r>
              <a:rPr lang="en-US" altLang="zh-CN" sz="2000" dirty="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 Wang, Pan </a:t>
            </a:r>
            <a:r>
              <a:rPr lang="en-US" altLang="zh-CN" sz="2000" dirty="0" err="1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Ren</a:t>
            </a:r>
            <a:r>
              <a:rPr lang="en-US" altLang="zh-CN" sz="2000" dirty="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, </a:t>
            </a:r>
            <a:r>
              <a:rPr lang="en-US" altLang="zh-CN" sz="2000" dirty="0" err="1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Hongyi</a:t>
            </a:r>
            <a:r>
              <a:rPr lang="en-US" altLang="zh-CN" sz="2000" dirty="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 Chen, </a:t>
            </a:r>
            <a:r>
              <a:rPr lang="en-US" altLang="zh-CN" sz="2000" dirty="0" err="1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Juanjuan</a:t>
            </a:r>
            <a:r>
              <a:rPr lang="en-US" altLang="zh-CN" sz="2000" dirty="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Ren</a:t>
            </a:r>
            <a:r>
              <a:rPr lang="en-US" altLang="zh-CN" sz="2000" dirty="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, </a:t>
            </a:r>
            <a:r>
              <a:rPr lang="en-US" altLang="zh-CN" sz="2000" dirty="0" err="1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Dongxing</a:t>
            </a:r>
            <a:r>
              <a:rPr lang="en-US" altLang="zh-CN" sz="2000" dirty="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 Zhao, </a:t>
            </a:r>
            <a:r>
              <a:rPr lang="en-US" altLang="zh-CN" sz="2000" dirty="0" err="1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Jiarui</a:t>
            </a:r>
            <a:r>
              <a:rPr lang="en-US" altLang="zh-CN" sz="2000" dirty="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 </a:t>
            </a:r>
            <a:r>
              <a:rPr lang="en-US" altLang="zh-CN" sz="2000" dirty="0" smtClean="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Wu…..</a:t>
            </a:r>
            <a:endParaRPr lang="en-US" altLang="zh-CN" sz="2000" dirty="0">
              <a:solidFill>
                <a:srgbClr val="002060"/>
              </a:solidFill>
              <a:effectLst/>
              <a:latin typeface="Arial Rounded MT Bold" charset="0"/>
              <a:ea typeface="华文楷体" charset="0"/>
              <a:cs typeface="华文楷体" charset="0"/>
            </a:endParaRPr>
          </a:p>
          <a:p>
            <a:pPr marL="342900" indent="-342900">
              <a:lnSpc>
                <a:spcPct val="120000"/>
              </a:lnSpc>
            </a:pPr>
            <a:endParaRPr lang="en-US" altLang="zh-CN" sz="2200" b="1" dirty="0">
              <a:solidFill>
                <a:srgbClr val="009900"/>
              </a:solidFill>
              <a:effectLst/>
              <a:latin typeface="Arial Rounded MT Bold" charset="0"/>
              <a:ea typeface="华文楷体" charset="0"/>
              <a:cs typeface="华文楷体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2200" b="1" dirty="0">
                <a:solidFill>
                  <a:srgbClr val="00990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Collaborators :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zh-CN" sz="2000" dirty="0" err="1">
                <a:solidFill>
                  <a:srgbClr val="BA4438"/>
                </a:solidFill>
                <a:latin typeface="Arial Rounded MT Bold" charset="0"/>
                <a:ea typeface="华文楷体" charset="0"/>
                <a:cs typeface="华文楷体" charset="0"/>
              </a:rPr>
              <a:t>Qihuang</a:t>
            </a:r>
            <a:r>
              <a:rPr lang="en-US" altLang="zh-CN" sz="2000" dirty="0">
                <a:solidFill>
                  <a:srgbClr val="BA4438"/>
                </a:solidFill>
                <a:latin typeface="Arial Rounded MT Bold" charset="0"/>
                <a:ea typeface="华文楷体" charset="0"/>
                <a:cs typeface="华文楷体" charset="0"/>
              </a:rPr>
              <a:t> Gong</a:t>
            </a:r>
            <a:r>
              <a:rPr lang="en-US" altLang="zh-CN" sz="2000" dirty="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, </a:t>
            </a:r>
            <a:r>
              <a:rPr lang="en-US" altLang="zh-CN" sz="2000" dirty="0" err="1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Xiaoyong</a:t>
            </a:r>
            <a:r>
              <a:rPr lang="en-US" altLang="zh-CN" sz="2000" dirty="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 Hu            </a:t>
            </a:r>
            <a:r>
              <a:rPr lang="en-US" altLang="zh-CN" sz="2000" dirty="0">
                <a:solidFill>
                  <a:srgbClr val="BA4438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PKU</a:t>
            </a:r>
            <a:r>
              <a:rPr lang="en-US" altLang="zh-CN" sz="2000" dirty="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 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zh-CN" sz="2000" dirty="0" err="1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Yiping</a:t>
            </a:r>
            <a:r>
              <a:rPr lang="en-US" altLang="zh-CN" sz="2000" dirty="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 Cui, </a:t>
            </a:r>
            <a:r>
              <a:rPr lang="en-US" altLang="zh-CN" sz="2000" dirty="0" err="1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Jiayu</a:t>
            </a:r>
            <a:r>
              <a:rPr lang="en-US" altLang="zh-CN" sz="2000" dirty="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zhang</a:t>
            </a:r>
            <a:r>
              <a:rPr lang="en-US" altLang="zh-CN" sz="2000" dirty="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                     </a:t>
            </a:r>
            <a:r>
              <a:rPr lang="en-US" altLang="zh-CN" sz="2000" dirty="0">
                <a:solidFill>
                  <a:srgbClr val="BA4438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Southeast University, China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zh-CN" sz="2000" dirty="0" err="1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Junxiang</a:t>
            </a:r>
            <a:r>
              <a:rPr lang="en-US" altLang="zh-CN" sz="2000" dirty="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 Zhang</a:t>
            </a:r>
            <a:r>
              <a:rPr lang="en-US" altLang="zh-CN" sz="2000" dirty="0">
                <a:solidFill>
                  <a:schemeClr val="accent2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, </a:t>
            </a:r>
            <a:r>
              <a:rPr lang="en-US" altLang="zh-CN" sz="2000" dirty="0" err="1">
                <a:solidFill>
                  <a:schemeClr val="accent2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Tiancai</a:t>
            </a:r>
            <a:r>
              <a:rPr lang="en-US" altLang="zh-CN" sz="2000" dirty="0">
                <a:solidFill>
                  <a:schemeClr val="accent2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 Zhang   </a:t>
            </a:r>
            <a:r>
              <a:rPr lang="zh-CN" altLang="en-US" sz="2000" dirty="0">
                <a:solidFill>
                  <a:schemeClr val="accent2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   </a:t>
            </a:r>
            <a:r>
              <a:rPr lang="en-US" altLang="zh-CN" sz="2000" dirty="0" err="1">
                <a:solidFill>
                  <a:srgbClr val="BA4438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ShanXi</a:t>
            </a:r>
            <a:r>
              <a:rPr lang="en-US" altLang="zh-CN" sz="2000" dirty="0">
                <a:solidFill>
                  <a:srgbClr val="BA4438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 Univ., China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zh-CN" sz="2000" dirty="0" err="1">
                <a:solidFill>
                  <a:srgbClr val="002060"/>
                </a:solidFill>
                <a:latin typeface="Arial Rounded MT Bold" charset="0"/>
                <a:ea typeface="华文楷体" charset="0"/>
                <a:cs typeface="华文楷体" charset="0"/>
              </a:rPr>
              <a:t>Limin</a:t>
            </a:r>
            <a:r>
              <a:rPr lang="en-US" altLang="zh-CN" sz="2000" dirty="0">
                <a:solidFill>
                  <a:srgbClr val="002060"/>
                </a:solidFill>
                <a:latin typeface="Arial Rounded MT Bold" charset="0"/>
                <a:ea typeface="华文楷体" charset="0"/>
                <a:cs typeface="华文楷体" charset="0"/>
              </a:rPr>
              <a:t> Tong                                              </a:t>
            </a:r>
            <a:r>
              <a:rPr lang="en-US" altLang="zh-CN" sz="2000" dirty="0">
                <a:solidFill>
                  <a:srgbClr val="BA4438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Zhejiang Univ. China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zh-CN" sz="2000" dirty="0" err="1">
                <a:solidFill>
                  <a:srgbClr val="C0504D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Jingping</a:t>
            </a:r>
            <a:r>
              <a:rPr lang="en-US" altLang="zh-CN" sz="2000" dirty="0">
                <a:solidFill>
                  <a:srgbClr val="C0504D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  </a:t>
            </a:r>
            <a:r>
              <a:rPr lang="en-US" altLang="zh-CN" sz="2000" dirty="0" err="1">
                <a:solidFill>
                  <a:srgbClr val="C0504D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Xu</a:t>
            </a:r>
            <a:r>
              <a:rPr lang="zh-CN" altLang="en-US" sz="2000" dirty="0">
                <a:solidFill>
                  <a:srgbClr val="C0504D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                                           </a:t>
            </a:r>
            <a:r>
              <a:rPr lang="en-US" altLang="zh-CN" sz="2000" dirty="0">
                <a:solidFill>
                  <a:srgbClr val="BA4438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Tong </a:t>
            </a:r>
            <a:r>
              <a:rPr lang="en-US" altLang="zh-CN" sz="2000" dirty="0" err="1">
                <a:solidFill>
                  <a:srgbClr val="BA4438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ji</a:t>
            </a:r>
            <a:r>
              <a:rPr lang="en-US" altLang="zh-CN" sz="2000" dirty="0">
                <a:solidFill>
                  <a:srgbClr val="BA4438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 Univ., China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zh-CN" sz="2000" dirty="0" err="1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Shiyao</a:t>
            </a:r>
            <a:r>
              <a:rPr lang="en-US" altLang="zh-CN" sz="2000" dirty="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 Zhu </a:t>
            </a:r>
            <a:r>
              <a:rPr lang="zh-CN" altLang="en-US" sz="2000" dirty="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                                            </a:t>
            </a:r>
            <a:r>
              <a:rPr lang="en-US" altLang="zh-CN" sz="2000" dirty="0">
                <a:solidFill>
                  <a:srgbClr val="BA4438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CRSC, China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zh-CN" sz="2000" dirty="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Olivier J. F. Martin                           </a:t>
            </a:r>
            <a:r>
              <a:rPr lang="en-US" altLang="zh-CN" sz="2000" dirty="0">
                <a:solidFill>
                  <a:srgbClr val="BA4438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    </a:t>
            </a:r>
            <a:r>
              <a:rPr lang="en-US" altLang="zh-CN" sz="2000" dirty="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 </a:t>
            </a:r>
            <a:r>
              <a:rPr lang="en-US" altLang="zh-CN" sz="2000" dirty="0">
                <a:solidFill>
                  <a:srgbClr val="BA4438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EPFL, Switzerland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zh-CN" sz="2000" dirty="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Brian D. </a:t>
            </a:r>
            <a:r>
              <a:rPr lang="en-US" altLang="zh-CN" sz="2000" dirty="0" err="1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Gerardot</a:t>
            </a:r>
            <a:r>
              <a:rPr lang="en-US" altLang="zh-CN" sz="2000" dirty="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                                 </a:t>
            </a:r>
            <a:r>
              <a:rPr lang="en-US" altLang="zh-CN" sz="2000" dirty="0">
                <a:solidFill>
                  <a:srgbClr val="BA4438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Heriot-Watt University, UK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zh-CN" sz="2000" dirty="0" err="1">
                <a:solidFill>
                  <a:srgbClr val="C0504D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Iam-Choon</a:t>
            </a:r>
            <a:r>
              <a:rPr lang="en-US" altLang="zh-CN" sz="2000" dirty="0">
                <a:solidFill>
                  <a:srgbClr val="C0504D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 </a:t>
            </a:r>
            <a:r>
              <a:rPr lang="en-US" altLang="zh-CN" sz="2000" dirty="0" err="1">
                <a:solidFill>
                  <a:srgbClr val="C0504D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Khoo</a:t>
            </a:r>
            <a:r>
              <a:rPr lang="en-US" altLang="zh-CN" sz="2000" dirty="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, Yi Ma                      </a:t>
            </a:r>
            <a:r>
              <a:rPr lang="en-US" altLang="zh-CN" sz="2000" dirty="0">
                <a:solidFill>
                  <a:srgbClr val="BA4438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Pennsylvania State Univ. US</a:t>
            </a:r>
            <a:r>
              <a:rPr lang="en-US" altLang="zh-CN" sz="2000" dirty="0">
                <a:solidFill>
                  <a:srgbClr val="4D5485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   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zh-CN" sz="2000" dirty="0" err="1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Nongjian</a:t>
            </a:r>
            <a:r>
              <a:rPr lang="en-US" altLang="zh-CN" sz="2000" dirty="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 Tao, </a:t>
            </a:r>
            <a:r>
              <a:rPr lang="en-US" altLang="zh-CN" sz="2000" dirty="0" err="1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Xiaonan</a:t>
            </a:r>
            <a:r>
              <a:rPr lang="en-US" altLang="zh-CN" sz="2000" dirty="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 Shan     </a:t>
            </a:r>
            <a:r>
              <a:rPr lang="en-US" altLang="zh-CN" sz="2000" dirty="0">
                <a:solidFill>
                  <a:srgbClr val="BA4438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        Arizona Univ. , US</a:t>
            </a:r>
          </a:p>
        </p:txBody>
      </p:sp>
    </p:spTree>
    <p:extLst>
      <p:ext uri="{BB962C8B-B14F-4D97-AF65-F5344CB8AC3E}">
        <p14:creationId xmlns:p14="http://schemas.microsoft.com/office/powerpoint/2010/main" val="4184214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68802" y="369449"/>
            <a:ext cx="3600450" cy="7699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2pPr>
            <a:lvl3pPr marL="1143000"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3pPr>
            <a:lvl4pPr marL="1600200"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4pPr>
            <a:lvl5pPr marL="2057400"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5pPr>
            <a:lvl6pPr marL="2514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6pPr>
            <a:lvl7pPr marL="29718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7pPr>
            <a:lvl8pPr marL="34290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8pPr>
            <a:lvl9pPr marL="3886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4400" b="1" dirty="0" smtClean="0">
                <a:solidFill>
                  <a:srgbClr val="FF0000"/>
                </a:solidFill>
                <a:latin typeface="+mn-lt"/>
              </a:rPr>
              <a:t>Outline:</a:t>
            </a:r>
            <a:endParaRPr lang="en-US" altLang="zh-CN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57426" y="1123145"/>
            <a:ext cx="8686573" cy="571848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2pPr>
            <a:lvl3pPr marL="1143000"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3pPr>
            <a:lvl4pPr marL="1600200"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4pPr>
            <a:lvl5pPr marL="2057400"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5pPr>
            <a:lvl6pPr marL="2514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6pPr>
            <a:lvl7pPr marL="29718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7pPr>
            <a:lvl8pPr marL="34290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8pPr>
            <a:lvl9pPr marL="3886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kumimoji="1" sz="2000">
                <a:solidFill>
                  <a:schemeClr val="tx1"/>
                </a:solidFill>
                <a:latin typeface="Times New Roman" charset="0"/>
                <a:ea typeface="黑体" charset="0"/>
                <a:cs typeface="楷体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4400" b="1" dirty="0" smtClean="0"/>
              <a:t>  </a:t>
            </a:r>
            <a:r>
              <a:rPr lang="en-US" altLang="zh-CN" sz="3600" b="1" dirty="0" smtClean="0"/>
              <a:t> </a:t>
            </a:r>
            <a:r>
              <a:rPr lang="en-US" altLang="zh-CN" sz="3600" b="1" dirty="0" smtClean="0">
                <a:solidFill>
                  <a:srgbClr val="1F497D"/>
                </a:solidFill>
                <a:latin typeface="+mn-lt"/>
              </a:rPr>
              <a:t>1. Background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3600" b="1" dirty="0">
                <a:solidFill>
                  <a:srgbClr val="1F497D"/>
                </a:solidFill>
                <a:latin typeface="+mn-lt"/>
              </a:rPr>
              <a:t> </a:t>
            </a:r>
            <a:r>
              <a:rPr lang="en-US" altLang="zh-CN" sz="3600" b="1" dirty="0" smtClean="0">
                <a:solidFill>
                  <a:srgbClr val="1F497D"/>
                </a:solidFill>
                <a:latin typeface="+mn-lt"/>
              </a:rPr>
              <a:t>   2. Weak coupling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3600" b="1" dirty="0">
                <a:solidFill>
                  <a:srgbClr val="1F497D"/>
                </a:solidFill>
                <a:latin typeface="+mn-lt"/>
              </a:rPr>
              <a:t> </a:t>
            </a:r>
            <a:r>
              <a:rPr lang="en-US" altLang="zh-CN" sz="3600" b="1" dirty="0" smtClean="0">
                <a:solidFill>
                  <a:srgbClr val="1F497D"/>
                </a:solidFill>
                <a:latin typeface="+mn-lt"/>
              </a:rPr>
              <a:t>   </a:t>
            </a:r>
            <a:r>
              <a:rPr lang="en-US" altLang="zh-CN" b="1" dirty="0" smtClean="0">
                <a:solidFill>
                  <a:srgbClr val="1F497D"/>
                </a:solidFill>
                <a:latin typeface="+mn-lt"/>
              </a:rPr>
              <a:t>Efficient </a:t>
            </a:r>
            <a:r>
              <a:rPr lang="en-US" altLang="zh-CN" b="1" dirty="0">
                <a:solidFill>
                  <a:srgbClr val="1F497D"/>
                </a:solidFill>
                <a:latin typeface="+mn-lt"/>
              </a:rPr>
              <a:t>Single Photon Emission and </a:t>
            </a:r>
            <a:r>
              <a:rPr lang="en-US" altLang="zh-CN" b="1" dirty="0" smtClean="0">
                <a:solidFill>
                  <a:srgbClr val="1F497D"/>
                </a:solidFill>
                <a:latin typeface="+mn-lt"/>
              </a:rPr>
              <a:t>Collection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dirty="0">
                <a:solidFill>
                  <a:srgbClr val="1F497D"/>
                </a:solidFill>
                <a:latin typeface="+mn-lt"/>
              </a:rPr>
              <a:t> </a:t>
            </a:r>
            <a:r>
              <a:rPr lang="en-US" altLang="zh-CN" dirty="0" smtClean="0">
                <a:solidFill>
                  <a:srgbClr val="1F497D"/>
                </a:solidFill>
                <a:latin typeface="+mn-lt"/>
              </a:rPr>
              <a:t>    </a:t>
            </a:r>
            <a:r>
              <a:rPr lang="en-US" altLang="zh-CN" b="1" dirty="0" smtClean="0">
                <a:solidFill>
                  <a:srgbClr val="FF0000"/>
                </a:solidFill>
                <a:latin typeface="+mn-lt"/>
              </a:rPr>
              <a:t>High-contrast switching of spontaneous emission (poster)</a:t>
            </a:r>
            <a:endParaRPr lang="en-US" altLang="zh-CN" b="1" dirty="0">
              <a:solidFill>
                <a:srgbClr val="FF0000"/>
              </a:solidFill>
              <a:latin typeface="+mn-lt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3600" b="1" dirty="0">
                <a:solidFill>
                  <a:srgbClr val="1F497D"/>
                </a:solidFill>
                <a:latin typeface="+mn-lt"/>
              </a:rPr>
              <a:t> </a:t>
            </a:r>
            <a:r>
              <a:rPr lang="en-US" altLang="zh-CN" sz="3600" b="1" dirty="0" smtClean="0">
                <a:solidFill>
                  <a:srgbClr val="1F497D"/>
                </a:solidFill>
                <a:latin typeface="+mn-lt"/>
              </a:rPr>
              <a:t>   3. Strong coupling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800" dirty="0" smtClean="0">
                <a:solidFill>
                  <a:srgbClr val="1F497D"/>
                </a:solidFill>
                <a:latin typeface="+mn-lt"/>
              </a:rPr>
              <a:t>     </a:t>
            </a:r>
            <a:r>
              <a:rPr lang="en-US" altLang="zh-CN" b="1" dirty="0" smtClean="0">
                <a:solidFill>
                  <a:srgbClr val="1F497D"/>
                </a:solidFill>
                <a:latin typeface="+mn-lt"/>
              </a:rPr>
              <a:t>Evanescent</a:t>
            </a:r>
            <a:r>
              <a:rPr lang="en-US" altLang="zh-CN" b="1" dirty="0">
                <a:solidFill>
                  <a:srgbClr val="1F497D"/>
                </a:solidFill>
                <a:latin typeface="+mn-lt"/>
              </a:rPr>
              <a:t>-vacuum-enhanced photon-</a:t>
            </a:r>
            <a:r>
              <a:rPr lang="en-US" altLang="zh-CN" b="1" dirty="0" err="1">
                <a:solidFill>
                  <a:srgbClr val="1F497D"/>
                </a:solidFill>
                <a:latin typeface="+mn-lt"/>
              </a:rPr>
              <a:t>exciton</a:t>
            </a:r>
            <a:r>
              <a:rPr lang="en-US" altLang="zh-CN" b="1" dirty="0">
                <a:solidFill>
                  <a:srgbClr val="1F497D"/>
                </a:solidFill>
                <a:latin typeface="+mn-lt"/>
              </a:rPr>
              <a:t> </a:t>
            </a:r>
            <a:r>
              <a:rPr lang="en-US" altLang="zh-CN" b="1" dirty="0" smtClean="0">
                <a:solidFill>
                  <a:srgbClr val="1F497D"/>
                </a:solidFill>
                <a:latin typeface="+mn-lt"/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1" dirty="0">
                <a:solidFill>
                  <a:srgbClr val="1F497D"/>
                </a:solidFill>
                <a:latin typeface="+mn-lt"/>
              </a:rPr>
              <a:t> </a:t>
            </a:r>
            <a:r>
              <a:rPr lang="en-US" altLang="zh-CN" b="1" dirty="0" smtClean="0">
                <a:solidFill>
                  <a:srgbClr val="1F497D"/>
                </a:solidFill>
                <a:latin typeface="+mn-lt"/>
              </a:rPr>
              <a:t>    coupling </a:t>
            </a:r>
            <a:r>
              <a:rPr lang="en-US" altLang="zh-CN" b="1" dirty="0">
                <a:solidFill>
                  <a:srgbClr val="1F497D"/>
                </a:solidFill>
                <a:latin typeface="+mn-lt"/>
              </a:rPr>
              <a:t>and fluorescence collection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3600" b="1" dirty="0" smtClean="0">
                <a:solidFill>
                  <a:srgbClr val="1F497D"/>
                </a:solidFill>
                <a:latin typeface="+mn-lt"/>
              </a:rPr>
              <a:t>    4. Summary</a:t>
            </a:r>
          </a:p>
          <a:p>
            <a:pPr eaLnBrk="1" hangingPunct="1">
              <a:defRPr/>
            </a:pPr>
            <a:endParaRPr lang="en-US" altLang="zh-CN" sz="4400" b="1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268756"/>
            <a:ext cx="2133600" cy="365125"/>
          </a:xfrm>
        </p:spPr>
        <p:txBody>
          <a:bodyPr/>
          <a:lstStyle/>
          <a:p>
            <a:fld id="{27BE8132-CD15-AF42-8EDC-B789D9C6B963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88888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146050" y="6056313"/>
            <a:ext cx="457200" cy="457200"/>
          </a:xfrm>
        </p:spPr>
        <p:txBody>
          <a:bodyPr/>
          <a:lstStyle/>
          <a:p>
            <a:pPr>
              <a:defRPr/>
            </a:pPr>
            <a:fld id="{A3B84B87-D896-1B48-A576-34018DBE67BF}" type="slidenum">
              <a:rPr lang="en-US" altLang="zh-CN"/>
              <a:pPr>
                <a:defRPr/>
              </a:pPr>
              <a:t>6</a:t>
            </a:fld>
            <a:endParaRPr lang="en-US" altLang="zh-CN"/>
          </a:p>
        </p:txBody>
      </p:sp>
      <p:sp>
        <p:nvSpPr>
          <p:cNvPr id="32770" name="标题 1"/>
          <p:cNvSpPr txBox="1">
            <a:spLocks/>
          </p:cNvSpPr>
          <p:nvPr/>
        </p:nvSpPr>
        <p:spPr bwMode="auto">
          <a:xfrm>
            <a:off x="323850" y="188913"/>
            <a:ext cx="743426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800">
                <a:solidFill>
                  <a:schemeClr val="tx1"/>
                </a:solidFill>
                <a:latin typeface="Arial" charset="0"/>
                <a:ea typeface="宋体" charset="0"/>
                <a:cs typeface="Arial Unicode MS" charset="0"/>
              </a:defRPr>
            </a:lvl1pPr>
            <a:lvl2pPr marL="742950" indent="-28575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/>
            <a:r>
              <a:rPr kumimoji="0" lang="en-US" altLang="zh-CN" sz="3200" b="1" dirty="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Surface </a:t>
            </a:r>
            <a:r>
              <a:rPr kumimoji="0" lang="en-US" altLang="zh-CN" sz="3200" b="1" dirty="0" err="1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plasmon</a:t>
            </a:r>
            <a:r>
              <a:rPr kumimoji="0" lang="en-US" altLang="zh-CN" sz="3200" b="1" dirty="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 </a:t>
            </a:r>
            <a:r>
              <a:rPr kumimoji="0" lang="en-US" altLang="zh-CN" sz="3200" b="1" dirty="0" err="1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polariton</a:t>
            </a:r>
            <a:r>
              <a:rPr kumimoji="0" lang="en-US" altLang="zh-CN" sz="3200" b="1" dirty="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  </a:t>
            </a:r>
            <a:r>
              <a:rPr kumimoji="0" lang="en-US" altLang="zh-CN" sz="3200" b="1" dirty="0">
                <a:solidFill>
                  <a:srgbClr val="FF330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(SPP)</a:t>
            </a:r>
            <a:endParaRPr kumimoji="0" lang="zh-CN" altLang="en-US" sz="3200" b="1" dirty="0">
              <a:solidFill>
                <a:srgbClr val="FF3300"/>
              </a:solidFill>
              <a:effectLst/>
              <a:latin typeface="Arial Rounded MT Bold" charset="0"/>
              <a:ea typeface="华文楷体" charset="0"/>
              <a:cs typeface="华文楷体" charset="0"/>
            </a:endParaRPr>
          </a:p>
        </p:txBody>
      </p:sp>
      <p:sp>
        <p:nvSpPr>
          <p:cNvPr id="5" name="右箭头 4"/>
          <p:cNvSpPr/>
          <p:nvPr/>
        </p:nvSpPr>
        <p:spPr bwMode="auto">
          <a:xfrm>
            <a:off x="900113" y="5661025"/>
            <a:ext cx="1079500" cy="358775"/>
          </a:xfrm>
          <a:prstGeom prst="rightArrow">
            <a:avLst/>
          </a:prstGeom>
          <a:solidFill>
            <a:srgbClr val="00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2122488" y="5570538"/>
            <a:ext cx="6553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800">
                <a:solidFill>
                  <a:schemeClr val="tx1"/>
                </a:solidFill>
                <a:latin typeface="Arial" charset="0"/>
                <a:ea typeface="宋体" charset="0"/>
                <a:cs typeface="Arial Unicode MS" charset="0"/>
              </a:defRPr>
            </a:lvl1pPr>
            <a:lvl2pPr marL="742950" indent="-28575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kumimoji="0" lang="en-US" altLang="zh-CN" sz="2800">
                <a:solidFill>
                  <a:srgbClr val="00990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local field effects below </a:t>
            </a:r>
            <a:r>
              <a:rPr kumimoji="0" lang="en-US" altLang="zh-CN" sz="2800">
                <a:solidFill>
                  <a:srgbClr val="009900"/>
                </a:solidFill>
                <a:effectLst/>
                <a:latin typeface="Arial Rounded MT Bold" charset="0"/>
                <a:ea typeface="华文楷体" charset="0"/>
                <a:cs typeface="华文楷体" charset="0"/>
                <a:sym typeface="Symbol" charset="0"/>
              </a:rPr>
              <a:t></a:t>
            </a:r>
            <a:endParaRPr kumimoji="0" lang="zh-CN" altLang="en-US" sz="2800">
              <a:solidFill>
                <a:srgbClr val="009900"/>
              </a:solidFill>
              <a:effectLst/>
              <a:latin typeface="Arial Rounded MT Bold" charset="0"/>
              <a:ea typeface="华文楷体" charset="0"/>
              <a:cs typeface="华文楷体" charset="0"/>
            </a:endParaRP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71550"/>
            <a:ext cx="31718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275013"/>
            <a:ext cx="1584325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4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3706813"/>
            <a:ext cx="2197100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矩形 4"/>
          <p:cNvSpPr>
            <a:spLocks noChangeArrowheads="1"/>
          </p:cNvSpPr>
          <p:nvPr/>
        </p:nvSpPr>
        <p:spPr bwMode="auto">
          <a:xfrm>
            <a:off x="2555875" y="3730625"/>
            <a:ext cx="3744913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600">
                <a:solidFill>
                  <a:srgbClr val="FF000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Localized SP or SPR:</a:t>
            </a:r>
          </a:p>
          <a:p>
            <a:r>
              <a:rPr lang="en-US" altLang="zh-CN" sz="260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localized oscillation</a:t>
            </a:r>
          </a:p>
          <a:p>
            <a:r>
              <a:rPr lang="en-US" altLang="zh-CN" sz="260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strong local field</a:t>
            </a:r>
            <a:endParaRPr lang="zh-CN" altLang="en-US" sz="2600">
              <a:solidFill>
                <a:srgbClr val="002060"/>
              </a:solidFill>
              <a:effectLst/>
              <a:latin typeface="Arial Rounded MT Bold" charset="0"/>
              <a:ea typeface="华文楷体" charset="0"/>
              <a:cs typeface="华文楷体" charset="0"/>
            </a:endParaRPr>
          </a:p>
        </p:txBody>
      </p:sp>
      <p:pic>
        <p:nvPicPr>
          <p:cNvPr id="3277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847850"/>
            <a:ext cx="4392613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Rectangle 22"/>
          <p:cNvSpPr>
            <a:spLocks noChangeArrowheads="1"/>
          </p:cNvSpPr>
          <p:nvPr/>
        </p:nvSpPr>
        <p:spPr bwMode="auto">
          <a:xfrm>
            <a:off x="1042988" y="1042988"/>
            <a:ext cx="76327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600">
                <a:solidFill>
                  <a:srgbClr val="FF000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SPP:</a:t>
            </a:r>
            <a:r>
              <a:rPr lang="en-US" altLang="zh-CN" sz="260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 collective  oscillations of free electrons</a:t>
            </a:r>
          </a:p>
          <a:p>
            <a:r>
              <a:rPr lang="en-US" altLang="zh-CN" sz="260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          evanescent  EM mode bound to surface</a:t>
            </a:r>
            <a:endParaRPr lang="zh-CN" altLang="en-US" sz="2600">
              <a:solidFill>
                <a:srgbClr val="002060"/>
              </a:solidFill>
              <a:effectLst/>
              <a:latin typeface="Arial Rounded MT Bold" charset="0"/>
              <a:ea typeface="华文楷体" charset="0"/>
              <a:cs typeface="华文楷体" charset="0"/>
            </a:endParaRPr>
          </a:p>
        </p:txBody>
      </p:sp>
      <p:sp>
        <p:nvSpPr>
          <p:cNvPr id="15" name="矩形 9"/>
          <p:cNvSpPr>
            <a:spLocks noChangeArrowheads="1"/>
          </p:cNvSpPr>
          <p:nvPr/>
        </p:nvSpPr>
        <p:spPr bwMode="auto">
          <a:xfrm>
            <a:off x="827088" y="6226175"/>
            <a:ext cx="8316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altLang="zh-CN" sz="1400" b="1">
                <a:effectLst/>
              </a:rPr>
              <a:t>William L. Barnes, Alain Dereux &amp; Thomas W. Ebbesen, nature, 424, 824 (2003);</a:t>
            </a:r>
          </a:p>
          <a:p>
            <a:pPr marL="342900" indent="-342900">
              <a:defRPr/>
            </a:pPr>
            <a:r>
              <a:rPr lang="en-US" altLang="zh-CN" sz="1400" b="1">
                <a:effectLst/>
                <a:cs typeface="宋体" charset="0"/>
              </a:rPr>
              <a:t>V. Zayatsa, et al, Phys Rep. 2005, 408:131–314;</a:t>
            </a:r>
            <a:endParaRPr lang="en-US" altLang="zh-CN" sz="1400">
              <a:effectLst>
                <a:outerShdw blurRad="38100" dist="38100" dir="2700000" algn="tl">
                  <a:srgbClr val="DDDDDD"/>
                </a:outerShdw>
              </a:effectLst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917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314450"/>
            <a:ext cx="1865312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5176" y="2924944"/>
            <a:ext cx="3084696" cy="1200329"/>
          </a:xfrm>
          <a:prstGeom prst="rect">
            <a:avLst/>
          </a:prstGeom>
          <a:blipFill rotWithShape="1">
            <a:blip r:embed="rId4"/>
            <a:stretch>
              <a:fillRect l="-791" t="-4061" b="-10660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t> </a:t>
            </a: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87007" y="3547429"/>
            <a:ext cx="2736304" cy="892552"/>
          </a:xfrm>
          <a:prstGeom prst="rect">
            <a:avLst/>
          </a:prstGeom>
          <a:blipFill rotWithShape="1">
            <a:blip r:embed="rId5"/>
            <a:stretch>
              <a:fillRect l="-4009" t="-6164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t> </a:t>
            </a:r>
          </a:p>
        </p:txBody>
      </p:sp>
      <p:sp>
        <p:nvSpPr>
          <p:cNvPr id="33796" name="TextBox 13"/>
          <p:cNvSpPr txBox="1">
            <a:spLocks noChangeArrowheads="1"/>
          </p:cNvSpPr>
          <p:nvPr/>
        </p:nvSpPr>
        <p:spPr bwMode="auto">
          <a:xfrm>
            <a:off x="2987675" y="6381750"/>
            <a:ext cx="5400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800">
                <a:solidFill>
                  <a:schemeClr val="tx1"/>
                </a:solidFill>
                <a:latin typeface="Arial" charset="0"/>
                <a:ea typeface="宋体" charset="0"/>
                <a:cs typeface="Arial Unicode MS" charset="0"/>
              </a:defRPr>
            </a:lvl1pPr>
            <a:lvl2pPr marL="742950" indent="-28575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kumimoji="0" lang="en-GB" altLang="zh-CN" sz="1400" b="1">
                <a:solidFill>
                  <a:srgbClr val="000000"/>
                </a:solidFill>
                <a:effectLst/>
                <a:cs typeface="Arial" charset="0"/>
              </a:rPr>
              <a:t>Nature 480,193(2011); Nature 424,839(2003)</a:t>
            </a:r>
            <a:r>
              <a:rPr kumimoji="0" lang="en-US" altLang="zh-CN" sz="1400" b="1">
                <a:solidFill>
                  <a:srgbClr val="000000"/>
                </a:solidFill>
                <a:effectLst/>
                <a:cs typeface="Arial" charset="0"/>
              </a:rPr>
              <a:t>; Nphy 9,329(2013)</a:t>
            </a:r>
            <a:endParaRPr kumimoji="0" lang="zh-CN" altLang="en-US" sz="1400" b="1">
              <a:solidFill>
                <a:srgbClr val="000000"/>
              </a:solidFill>
              <a:effectLst/>
              <a:cs typeface="Arial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79838" y="4981575"/>
            <a:ext cx="1985962" cy="7270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zh-CN" sz="2400" b="1">
                <a:solidFill>
                  <a:srgbClr val="FFFFFF"/>
                </a:solidFill>
                <a:effectLst/>
                <a:latin typeface="Times New Roman" charset="0"/>
                <a:ea typeface="楷体" charset="0"/>
                <a:cs typeface="楷体" charset="0"/>
              </a:rPr>
              <a:t>Rabi </a:t>
            </a:r>
            <a:r>
              <a:rPr lang="en-US" altLang="zh-CN" sz="2400" b="1">
                <a:solidFill>
                  <a:srgbClr val="FFFFFF"/>
                </a:solidFill>
                <a:effectLst/>
                <a:latin typeface="Times New Roman" charset="0"/>
                <a:ea typeface="楷体" charset="0"/>
                <a:cs typeface="楷体" charset="0"/>
              </a:rPr>
              <a:t>splitting</a:t>
            </a:r>
            <a:endParaRPr lang="zh-CN" altLang="en-US" sz="2400" b="1">
              <a:solidFill>
                <a:srgbClr val="FFFFFF"/>
              </a:solidFill>
              <a:effectLst/>
              <a:latin typeface="Times New Roman" charset="0"/>
              <a:ea typeface="楷体" charset="0"/>
              <a:cs typeface="楷体" charset="0"/>
            </a:endParaRPr>
          </a:p>
        </p:txBody>
      </p:sp>
      <p:grpSp>
        <p:nvGrpSpPr>
          <p:cNvPr id="33798" name="组合 3"/>
          <p:cNvGrpSpPr>
            <a:grpSpLocks/>
          </p:cNvGrpSpPr>
          <p:nvPr/>
        </p:nvGrpSpPr>
        <p:grpSpPr bwMode="auto">
          <a:xfrm>
            <a:off x="3687763" y="1360488"/>
            <a:ext cx="4629150" cy="1781175"/>
            <a:chOff x="3563887" y="1618494"/>
            <a:chExt cx="4629409" cy="1780689"/>
          </a:xfrm>
        </p:grpSpPr>
        <p:pic>
          <p:nvPicPr>
            <p:cNvPr id="18444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2972" y="2015261"/>
              <a:ext cx="2670324" cy="1383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563887" y="1618494"/>
              <a:ext cx="4629409" cy="492443"/>
            </a:xfrm>
            <a:prstGeom prst="rect">
              <a:avLst/>
            </a:prstGeom>
            <a:blipFill rotWithShape="1">
              <a:blip r:embed="rId7"/>
              <a:stretch>
                <a:fillRect l="-2372" t="-11111" b="-29630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CN" altLang="en-US">
                  <a:noFill/>
                  <a:latin typeface="Arial" pitchFamily="34" charset="0"/>
                  <a:ea typeface="Arial Unicode MS" pitchFamily="34" charset="-122"/>
                  <a:cs typeface="Arial Unicode MS" pitchFamily="34" charset="-122"/>
                </a:rPr>
                <a:t> 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3635328" y="2339022"/>
              <a:ext cx="1843191" cy="71894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altLang="zh-CN" sz="2400" b="1">
                  <a:solidFill>
                    <a:srgbClr val="FFFFFF"/>
                  </a:solidFill>
                  <a:effectLst/>
                  <a:latin typeface="Times New Roman" charset="0"/>
                  <a:ea typeface="楷体" charset="0"/>
                  <a:cs typeface="楷体" charset="0"/>
                </a:rPr>
                <a:t>Purcell </a:t>
              </a:r>
              <a:r>
                <a:rPr lang="en-US" altLang="zh-CN" sz="2400" b="1">
                  <a:solidFill>
                    <a:srgbClr val="FFFFFF"/>
                  </a:solidFill>
                  <a:effectLst/>
                  <a:latin typeface="Times New Roman" charset="0"/>
                  <a:ea typeface="楷体" charset="0"/>
                  <a:cs typeface="楷体" charset="0"/>
                </a:rPr>
                <a:t>effect</a:t>
              </a:r>
              <a:endParaRPr lang="zh-CN" altLang="en-US" sz="2400" b="1">
                <a:solidFill>
                  <a:srgbClr val="FFFFFF"/>
                </a:solidFill>
                <a:effectLst/>
                <a:latin typeface="Times New Roman" charset="0"/>
                <a:ea typeface="楷体" charset="0"/>
                <a:cs typeface="楷体" charset="0"/>
              </a:endParaRPr>
            </a:p>
          </p:txBody>
        </p:sp>
      </p:grpSp>
      <p:pic>
        <p:nvPicPr>
          <p:cNvPr id="1844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525838"/>
            <a:ext cx="1871663" cy="266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3800" name="标题 1"/>
          <p:cNvSpPr txBox="1">
            <a:spLocks/>
          </p:cNvSpPr>
          <p:nvPr/>
        </p:nvSpPr>
        <p:spPr bwMode="auto">
          <a:xfrm>
            <a:off x="179388" y="117475"/>
            <a:ext cx="85693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800">
                <a:solidFill>
                  <a:schemeClr val="tx1"/>
                </a:solidFill>
                <a:latin typeface="Arial" charset="0"/>
                <a:ea typeface="宋体" charset="0"/>
                <a:cs typeface="Arial Unicode MS" charset="0"/>
              </a:defRPr>
            </a:lvl1pPr>
            <a:lvl2pPr marL="742950" indent="-28575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kumimoji="0" lang="en-US" altLang="zh-CN" sz="280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With local field effects, </a:t>
            </a:r>
            <a:r>
              <a:rPr kumimoji="0" lang="en-US" altLang="zh-CN" sz="2800">
                <a:solidFill>
                  <a:srgbClr val="C0000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What’s new </a:t>
            </a:r>
            <a:r>
              <a:rPr kumimoji="0" lang="en-US" altLang="zh-CN" sz="280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for light-quantum emitter interaction?</a:t>
            </a:r>
          </a:p>
        </p:txBody>
      </p:sp>
      <p:sp>
        <p:nvSpPr>
          <p:cNvPr id="18" name="TextBox 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1520" y="4458122"/>
            <a:ext cx="3086101" cy="992708"/>
          </a:xfrm>
          <a:prstGeom prst="rect">
            <a:avLst/>
          </a:prstGeom>
          <a:blipFill rotWithShape="1">
            <a:blip r:embed="rId9"/>
            <a:stretch>
              <a:fillRect l="-3945" t="-6135" r="-1972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t> </a:t>
            </a:r>
          </a:p>
        </p:txBody>
      </p:sp>
      <p:pic>
        <p:nvPicPr>
          <p:cNvPr id="1844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64175"/>
            <a:ext cx="2455862" cy="115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8132-CD15-AF42-8EDC-B789D9C6B963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53920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BD66F4-B4C2-2840-8126-4B3BBC57F313}" type="slidenum">
              <a:rPr lang="en-US" altLang="zh-CN"/>
              <a:pPr>
                <a:defRPr/>
              </a:pPr>
              <a:t>8</a:t>
            </a:fld>
            <a:endParaRPr lang="en-US" altLang="zh-CN"/>
          </a:p>
        </p:txBody>
      </p:sp>
      <p:sp>
        <p:nvSpPr>
          <p:cNvPr id="35842" name="标题 1"/>
          <p:cNvSpPr txBox="1">
            <a:spLocks/>
          </p:cNvSpPr>
          <p:nvPr/>
        </p:nvSpPr>
        <p:spPr bwMode="auto">
          <a:xfrm>
            <a:off x="473075" y="542925"/>
            <a:ext cx="820896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800">
                <a:solidFill>
                  <a:schemeClr val="tx1"/>
                </a:solidFill>
                <a:latin typeface="Arial" charset="0"/>
                <a:ea typeface="宋体" charset="0"/>
                <a:cs typeface="Arial Unicode MS" charset="0"/>
              </a:defRPr>
            </a:lvl1pPr>
            <a:lvl2pPr marL="742950" indent="-28575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/>
            <a:r>
              <a:rPr kumimoji="0" lang="en-US" altLang="zh-CN" sz="2800" b="1" dirty="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Decay rate modification of quantum emitter</a:t>
            </a:r>
            <a:endParaRPr kumimoji="0" lang="zh-CN" altLang="en-US" sz="2800" b="1" dirty="0">
              <a:solidFill>
                <a:srgbClr val="002060"/>
              </a:solidFill>
              <a:effectLst/>
              <a:latin typeface="Arial Rounded MT Bold" charset="0"/>
              <a:ea typeface="华文楷体" charset="0"/>
              <a:cs typeface="华文楷体" charset="0"/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827088" y="5345113"/>
            <a:ext cx="8245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800">
                <a:solidFill>
                  <a:schemeClr val="tx1"/>
                </a:solidFill>
                <a:latin typeface="Arial" charset="0"/>
                <a:ea typeface="宋体" charset="0"/>
                <a:cs typeface="Arial Unicode MS" charset="0"/>
              </a:defRPr>
            </a:lvl1pPr>
            <a:lvl2pPr marL="742950" indent="-28575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kumimoji="0" lang="en-US" altLang="zh-CN" sz="2400" dirty="0">
                <a:solidFill>
                  <a:srgbClr val="002060"/>
                </a:solidFill>
                <a:latin typeface="Arial Rounded MT Bold" charset="0"/>
                <a:ea typeface="华文楷体" charset="0"/>
                <a:cs typeface="华文楷体" charset="0"/>
              </a:rPr>
              <a:t>Features of </a:t>
            </a:r>
            <a:r>
              <a:rPr kumimoji="0" lang="en-US" altLang="zh-CN" sz="2400" dirty="0" err="1">
                <a:solidFill>
                  <a:srgbClr val="002060"/>
                </a:solidFill>
                <a:latin typeface="Arial Rounded MT Bold" charset="0"/>
                <a:ea typeface="华文楷体" charset="0"/>
                <a:cs typeface="华文楷体" charset="0"/>
              </a:rPr>
              <a:t>plasmon</a:t>
            </a:r>
            <a:r>
              <a:rPr kumimoji="0" lang="en-US" altLang="zh-CN" sz="2400" dirty="0">
                <a:solidFill>
                  <a:srgbClr val="002060"/>
                </a:solidFill>
                <a:latin typeface="Arial Rounded MT Bold" charset="0"/>
                <a:ea typeface="华文楷体" charset="0"/>
                <a:cs typeface="华文楷体" charset="0"/>
              </a:rPr>
              <a:t> structures:</a:t>
            </a:r>
          </a:p>
          <a:p>
            <a:r>
              <a:rPr kumimoji="0" lang="en-US" altLang="zh-CN" sz="2400" dirty="0">
                <a:solidFill>
                  <a:srgbClr val="002060"/>
                </a:solidFill>
                <a:latin typeface="Arial Rounded MT Bold" charset="0"/>
                <a:ea typeface="华文楷体" charset="0"/>
                <a:cs typeface="华文楷体" charset="0"/>
              </a:rPr>
              <a:t>1. </a:t>
            </a:r>
            <a:r>
              <a:rPr kumimoji="0" lang="en-US" altLang="zh-CN" sz="2400" dirty="0">
                <a:solidFill>
                  <a:srgbClr val="C00000"/>
                </a:solidFill>
                <a:latin typeface="Arial Rounded MT Bold" charset="0"/>
                <a:ea typeface="华文楷体" charset="0"/>
                <a:cs typeface="华文楷体" charset="0"/>
              </a:rPr>
              <a:t>large Purcell factor  </a:t>
            </a:r>
            <a:r>
              <a:rPr kumimoji="0" lang="en-US" altLang="zh-CN" sz="2400" dirty="0">
                <a:solidFill>
                  <a:srgbClr val="002060"/>
                </a:solidFill>
                <a:latin typeface="Arial Rounded MT Bold" charset="0"/>
                <a:ea typeface="华文楷体" charset="0"/>
                <a:cs typeface="华文楷体" charset="0"/>
              </a:rPr>
              <a:t>2. anisotropic decay rates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900113" y="6218238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400" b="1">
                <a:effectLst/>
                <a:ea typeface="楷体" charset="0"/>
                <a:cs typeface="楷体" charset="0"/>
              </a:rPr>
              <a:t>R.R.Chance et al, the journal of cheimical physics, 62,2245 (1975);R. Ruppin, J. Chem.Phys. 76,1681 (1982).</a:t>
            </a:r>
          </a:p>
        </p:txBody>
      </p:sp>
      <p:pic>
        <p:nvPicPr>
          <p:cNvPr id="3584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1484313"/>
            <a:ext cx="3455988" cy="792162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2420938"/>
            <a:ext cx="2730500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349625"/>
            <a:ext cx="1717675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1543050"/>
            <a:ext cx="28003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21"/>
          <p:cNvSpPr>
            <a:spLocks noChangeArrowheads="1"/>
          </p:cNvSpPr>
          <p:nvPr/>
        </p:nvSpPr>
        <p:spPr bwMode="auto">
          <a:xfrm>
            <a:off x="6342063" y="2201863"/>
            <a:ext cx="358775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>
            <a:off x="6413500" y="19891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5851" name="标题 1"/>
          <p:cNvSpPr txBox="1">
            <a:spLocks/>
          </p:cNvSpPr>
          <p:nvPr/>
        </p:nvSpPr>
        <p:spPr bwMode="auto">
          <a:xfrm>
            <a:off x="812800" y="0"/>
            <a:ext cx="85693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800">
                <a:solidFill>
                  <a:schemeClr val="tx1"/>
                </a:solidFill>
                <a:latin typeface="Arial" charset="0"/>
                <a:ea typeface="宋体" charset="0"/>
                <a:cs typeface="Arial Unicode MS" charset="0"/>
              </a:defRPr>
            </a:lvl1pPr>
            <a:lvl2pPr marL="742950" indent="-28575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kumimoji="0" lang="en-US" altLang="zh-CN" sz="2800" dirty="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In weak coupling, </a:t>
            </a:r>
            <a:r>
              <a:rPr kumimoji="0" lang="en-US" altLang="zh-CN" sz="2800" dirty="0">
                <a:solidFill>
                  <a:srgbClr val="C0000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what happens?</a:t>
            </a:r>
            <a:endParaRPr kumimoji="0" lang="en-US" altLang="zh-CN" sz="2800" dirty="0">
              <a:solidFill>
                <a:srgbClr val="002060"/>
              </a:solidFill>
              <a:effectLst/>
              <a:latin typeface="Arial Rounded MT Bold" charset="0"/>
              <a:ea typeface="华文楷体" charset="0"/>
              <a:cs typeface="华文楷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339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937A4-F529-684A-84EC-DDCDD28EBE57}" type="slidenum">
              <a:rPr lang="en-US" altLang="zh-CN"/>
              <a:pPr>
                <a:defRPr/>
              </a:pPr>
              <a:t>9</a:t>
            </a:fld>
            <a:endParaRPr lang="en-US" altLang="zh-CN"/>
          </a:p>
        </p:txBody>
      </p:sp>
      <p:sp>
        <p:nvSpPr>
          <p:cNvPr id="38914" name="矩形 5"/>
          <p:cNvSpPr>
            <a:spLocks noChangeArrowheads="1"/>
          </p:cNvSpPr>
          <p:nvPr/>
        </p:nvSpPr>
        <p:spPr bwMode="auto">
          <a:xfrm>
            <a:off x="395288" y="188913"/>
            <a:ext cx="6480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In strong coupling, </a:t>
            </a:r>
            <a:r>
              <a:rPr lang="en-US" altLang="zh-CN" sz="2800">
                <a:solidFill>
                  <a:srgbClr val="C0000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what happens?</a:t>
            </a:r>
            <a:endParaRPr lang="en-US" altLang="zh-CN" sz="2800">
              <a:solidFill>
                <a:srgbClr val="002060"/>
              </a:solidFill>
              <a:effectLst/>
              <a:latin typeface="Arial Rounded MT Bold" charset="0"/>
              <a:ea typeface="华文楷体" charset="0"/>
              <a:cs typeface="华文楷体" charset="0"/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矩形 7"/>
          <p:cNvSpPr>
            <a:spLocks noChangeArrowheads="1"/>
          </p:cNvSpPr>
          <p:nvPr/>
        </p:nvSpPr>
        <p:spPr bwMode="auto">
          <a:xfrm>
            <a:off x="0" y="4149725"/>
            <a:ext cx="5113338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Change from the usual </a:t>
            </a:r>
            <a:r>
              <a:rPr lang="en-US" altLang="zh-CN" sz="2400">
                <a:solidFill>
                  <a:srgbClr val="C0000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irreversible spontaneous emission</a:t>
            </a:r>
            <a:r>
              <a:rPr lang="en-US" altLang="zh-CN" sz="240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 to a </a:t>
            </a:r>
            <a:r>
              <a:rPr lang="en-US" altLang="zh-CN" sz="2400">
                <a:solidFill>
                  <a:srgbClr val="C0000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reversible</a:t>
            </a:r>
          </a:p>
          <a:p>
            <a:r>
              <a:rPr lang="en-US" altLang="zh-CN" sz="240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exchange of energy between</a:t>
            </a:r>
          </a:p>
          <a:p>
            <a:r>
              <a:rPr lang="en-US" altLang="zh-CN" sz="240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 the emitter and the cavity mode</a:t>
            </a:r>
            <a:endParaRPr lang="zh-CN" altLang="en-US" sz="2400">
              <a:solidFill>
                <a:srgbClr val="002060"/>
              </a:solidFill>
              <a:effectLst/>
              <a:latin typeface="Arial Rounded MT Bold" charset="0"/>
              <a:ea typeface="华文楷体" charset="0"/>
              <a:cs typeface="华文楷体" charset="0"/>
            </a:endParaRP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981075"/>
            <a:ext cx="309562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矩形 9"/>
          <p:cNvSpPr>
            <a:spLocks noChangeArrowheads="1"/>
          </p:cNvSpPr>
          <p:nvPr/>
        </p:nvSpPr>
        <p:spPr bwMode="auto">
          <a:xfrm>
            <a:off x="5508625" y="6453188"/>
            <a:ext cx="3024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400" b="1">
                <a:effectLst/>
                <a:ea typeface="楷体" charset="0"/>
                <a:cs typeface="楷体" charset="0"/>
              </a:rPr>
              <a:t>Phys.Rev.Lett.109.073002(2012 )</a:t>
            </a:r>
            <a:endParaRPr lang="zh-CN" altLang="en-US" sz="1400" b="1">
              <a:effectLst/>
              <a:ea typeface="楷体" charset="0"/>
              <a:cs typeface="楷体" charset="0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827088" y="6488113"/>
            <a:ext cx="2881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400" b="1">
                <a:effectLst/>
                <a:ea typeface="楷体" charset="0"/>
                <a:cs typeface="楷体" charset="0"/>
              </a:rPr>
              <a:t>Nature 424. 839(2003)</a:t>
            </a:r>
            <a:endParaRPr lang="zh-CN" altLang="en-US" sz="1400" b="1">
              <a:effectLst/>
              <a:ea typeface="楷体" charset="0"/>
              <a:cs typeface="楷体" charset="0"/>
            </a:endParaRPr>
          </a:p>
        </p:txBody>
      </p:sp>
      <p:pic>
        <p:nvPicPr>
          <p:cNvPr id="389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284538"/>
            <a:ext cx="3097212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5364163" y="5589588"/>
            <a:ext cx="45720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Observation of the Rabi splitting with SPP</a:t>
            </a:r>
            <a:endParaRPr lang="zh-CN" altLang="en-US" sz="240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8922" name="矩形 11"/>
          <p:cNvSpPr>
            <a:spLocks noChangeArrowheads="1"/>
          </p:cNvSpPr>
          <p:nvPr/>
        </p:nvSpPr>
        <p:spPr bwMode="auto">
          <a:xfrm>
            <a:off x="3095625" y="2279358"/>
            <a:ext cx="28067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Due to:</a:t>
            </a:r>
          </a:p>
          <a:p>
            <a:r>
              <a:rPr lang="en-US" altLang="zh-CN" sz="2400" dirty="0" smtClean="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Very </a:t>
            </a:r>
            <a:r>
              <a:rPr lang="en-US" altLang="zh-CN" sz="2400" dirty="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compact local field</a:t>
            </a:r>
          </a:p>
          <a:p>
            <a:r>
              <a:rPr lang="en-US" altLang="zh-CN" sz="2400" dirty="0">
                <a:solidFill>
                  <a:srgbClr val="002060"/>
                </a:solidFill>
                <a:effectLst/>
                <a:latin typeface="Arial Rounded MT Bold" charset="0"/>
                <a:ea typeface="华文楷体" charset="0"/>
                <a:cs typeface="华文楷体" charset="0"/>
              </a:rPr>
              <a:t>distribution</a:t>
            </a:r>
            <a:endParaRPr lang="zh-CN" altLang="en-US" sz="2400" dirty="0">
              <a:solidFill>
                <a:srgbClr val="002060"/>
              </a:solidFill>
              <a:effectLst/>
              <a:latin typeface="Arial Rounded MT Bold" charset="0"/>
              <a:ea typeface="华文楷体" charset="0"/>
              <a:cs typeface="华文楷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581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3526</TotalTime>
  <Words>1420</Words>
  <Application>Microsoft Macintosh PowerPoint</Application>
  <PresentationFormat>全屏显示(4:3)</PresentationFormat>
  <Paragraphs>252</Paragraphs>
  <Slides>32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3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Design of Gap Surface Plasmons</vt:lpstr>
      <vt:lpstr>PowerPoint 演示文稿</vt:lpstr>
      <vt:lpstr>Hot Spots </vt:lpstr>
      <vt:lpstr>Efficient Single Photon Emission and Collection</vt:lpstr>
      <vt:lpstr>PowerPoint 演示文稿</vt:lpstr>
      <vt:lpstr>PowerPoint 演示文稿</vt:lpstr>
      <vt:lpstr>SPP Propagation direction and angle – with and without fibre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pku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ygu-pku 古</dc:creator>
  <cp:lastModifiedBy>ygu-pku 古</cp:lastModifiedBy>
  <cp:revision>63</cp:revision>
  <dcterms:created xsi:type="dcterms:W3CDTF">2016-11-25T01:32:10Z</dcterms:created>
  <dcterms:modified xsi:type="dcterms:W3CDTF">2017-02-27T10:31:01Z</dcterms:modified>
</cp:coreProperties>
</file>