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62" r:id="rId3"/>
    <p:sldId id="277" r:id="rId4"/>
    <p:sldId id="279" r:id="rId5"/>
    <p:sldId id="278" r:id="rId6"/>
    <p:sldId id="269" r:id="rId7"/>
    <p:sldId id="270" r:id="rId8"/>
    <p:sldId id="280" r:id="rId9"/>
    <p:sldId id="285" r:id="rId10"/>
    <p:sldId id="289" r:id="rId11"/>
    <p:sldId id="292" r:id="rId12"/>
    <p:sldId id="290" r:id="rId13"/>
    <p:sldId id="281" r:id="rId14"/>
    <p:sldId id="273" r:id="rId15"/>
    <p:sldId id="271" r:id="rId16"/>
    <p:sldId id="274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617"/>
    <a:srgbClr val="0066FF"/>
    <a:srgbClr val="3333FF"/>
    <a:srgbClr val="0000FF"/>
    <a:srgbClr val="C00000"/>
    <a:srgbClr val="FFFF66"/>
    <a:srgbClr val="CC66FF"/>
    <a:srgbClr val="01E938"/>
    <a:srgbClr val="E836C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51" autoAdjust="0"/>
    <p:restoredTop sz="94698" autoAdjust="0"/>
  </p:normalViewPr>
  <p:slideViewPr>
    <p:cSldViewPr snapToGrid="0">
      <p:cViewPr varScale="1">
        <p:scale>
          <a:sx n="81" d="100"/>
          <a:sy n="81" d="100"/>
        </p:scale>
        <p:origin x="818" y="43"/>
      </p:cViewPr>
      <p:guideLst>
        <p:guide orient="horz" pos="2160"/>
        <p:guide pos="46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1DF0-0D83-4491-9BE6-0DBC58C5977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6DC-4AC1-4AA5-ABAE-625711CA7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16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1DF0-0D83-4491-9BE6-0DBC58C5977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6DC-4AC1-4AA5-ABAE-625711CA7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64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1DF0-0D83-4491-9BE6-0DBC58C5977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6DC-4AC1-4AA5-ABAE-625711CA7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350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1DF0-0D83-4491-9BE6-0DBC58C5977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6DC-4AC1-4AA5-ABAE-625711CA7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3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1DF0-0D83-4491-9BE6-0DBC58C5977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6DC-4AC1-4AA5-ABAE-625711CA7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97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1DF0-0D83-4491-9BE6-0DBC58C5977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6DC-4AC1-4AA5-ABAE-625711CA7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251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1DF0-0D83-4491-9BE6-0DBC58C5977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6DC-4AC1-4AA5-ABAE-625711CA7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03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1DF0-0D83-4491-9BE6-0DBC58C5977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6DC-4AC1-4AA5-ABAE-625711CA7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942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1DF0-0D83-4491-9BE6-0DBC58C5977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6DC-4AC1-4AA5-ABAE-625711CA7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25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1DF0-0D83-4491-9BE6-0DBC58C5977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6DC-4AC1-4AA5-ABAE-625711CA7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39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1DF0-0D83-4491-9BE6-0DBC58C5977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6DC-4AC1-4AA5-ABAE-625711CA7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04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51DF0-0D83-4491-9BE6-0DBC58C59770}" type="datetimeFigureOut">
              <a:rPr lang="en-GB" smtClean="0"/>
              <a:t>14/03/2018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846DC-4AC1-4AA5-ABAE-625711CA7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73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gif"/><Relationship Id="rId11" Type="http://schemas.openxmlformats.org/officeDocument/2006/relationships/image" Target="../media/image16.gif"/><Relationship Id="rId5" Type="http://schemas.openxmlformats.org/officeDocument/2006/relationships/image" Target="../media/image160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2.png"/><Relationship Id="rId5" Type="http://schemas.openxmlformats.org/officeDocument/2006/relationships/image" Target="../media/image160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7.gif"/><Relationship Id="rId3" Type="http://schemas.openxmlformats.org/officeDocument/2006/relationships/image" Target="../media/image21.png"/><Relationship Id="rId12" Type="http://schemas.openxmlformats.org/officeDocument/2006/relationships/image" Target="../media/image32.png"/><Relationship Id="rId17" Type="http://schemas.openxmlformats.org/officeDocument/2006/relationships/image" Target="../media/image26.gif"/><Relationship Id="rId2" Type="http://schemas.openxmlformats.org/officeDocument/2006/relationships/image" Target="../media/image6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31.png"/><Relationship Id="rId5" Type="http://schemas.openxmlformats.org/officeDocument/2006/relationships/image" Target="../media/image13.png"/><Relationship Id="rId15" Type="http://schemas.openxmlformats.org/officeDocument/2006/relationships/image" Target="../media/image25.png"/><Relationship Id="rId10" Type="http://schemas.openxmlformats.org/officeDocument/2006/relationships/image" Target="../media/image200.png"/><Relationship Id="rId4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8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2215" y="17938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Janus and Huygens’ dipoles: novel sources for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near-field directionality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0668" y="5499875"/>
            <a:ext cx="4657725" cy="9941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rgbClr val="FFC000"/>
                </a:solidFill>
              </a:rPr>
              <a:t>Michela Florinda Picardi</a:t>
            </a:r>
          </a:p>
          <a:p>
            <a:pPr>
              <a:lnSpc>
                <a:spcPct val="100000"/>
              </a:lnSpc>
            </a:pPr>
            <a:r>
              <a:rPr lang="en-GB" dirty="0" err="1">
                <a:solidFill>
                  <a:srgbClr val="FFC000"/>
                </a:solidFill>
              </a:rPr>
              <a:t>Nanolight</a:t>
            </a:r>
            <a:r>
              <a:rPr lang="en-GB" dirty="0">
                <a:solidFill>
                  <a:srgbClr val="FFC000"/>
                </a:solidFill>
              </a:rPr>
              <a:t> - 12</a:t>
            </a:r>
            <a:r>
              <a:rPr lang="en-GB" baseline="30000" dirty="0">
                <a:solidFill>
                  <a:srgbClr val="FFC000"/>
                </a:solidFill>
              </a:rPr>
              <a:t>th</a:t>
            </a:r>
            <a:r>
              <a:rPr lang="en-GB" dirty="0">
                <a:solidFill>
                  <a:srgbClr val="FFC000"/>
                </a:solidFill>
              </a:rPr>
              <a:t> Mar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12500" r="15453" b="12500"/>
          <a:stretch/>
        </p:blipFill>
        <p:spPr>
          <a:xfrm>
            <a:off x="10661225" y="5996939"/>
            <a:ext cx="1530775" cy="86106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579768" y="64169"/>
            <a:ext cx="1524001" cy="1066801"/>
            <a:chOff x="-1" y="5791200"/>
            <a:chExt cx="1524001" cy="1066801"/>
          </a:xfrm>
        </p:grpSpPr>
        <p:sp>
          <p:nvSpPr>
            <p:cNvPr id="8" name="Rectangle 7"/>
            <p:cNvSpPr/>
            <p:nvPr/>
          </p:nvSpPr>
          <p:spPr>
            <a:xfrm>
              <a:off x="-1" y="5791200"/>
              <a:ext cx="1524001" cy="106680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KCL_noUoL_A4_40mm_whit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449" y="5846762"/>
              <a:ext cx="1435100" cy="95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3CB4FC6-A55A-4BF0-B96B-0A7E45AB19A9}"/>
              </a:ext>
            </a:extLst>
          </p:cNvPr>
          <p:cNvSpPr/>
          <p:nvPr/>
        </p:nvSpPr>
        <p:spPr>
          <a:xfrm>
            <a:off x="8425180" y="5996940"/>
            <a:ext cx="2202559" cy="861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180" y="5996939"/>
            <a:ext cx="1291044" cy="861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1FB22A-0CCD-42B8-AAC9-94B7111F2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521" y="6055250"/>
            <a:ext cx="811007" cy="7856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276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BB1D27-5378-439D-8AC6-F9C369880894}"/>
              </a:ext>
            </a:extLst>
          </p:cNvPr>
          <p:cNvSpPr/>
          <p:nvPr/>
        </p:nvSpPr>
        <p:spPr>
          <a:xfrm>
            <a:off x="5989033" y="279685"/>
            <a:ext cx="5960312" cy="389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9A8A76-63FA-4FFB-9727-1B5C39320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35" y="287320"/>
            <a:ext cx="5939394" cy="388749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E6026D-EEB6-470E-90B8-D945D5103368}"/>
              </a:ext>
            </a:extLst>
          </p:cNvPr>
          <p:cNvCxnSpPr>
            <a:cxnSpLocks/>
          </p:cNvCxnSpPr>
          <p:nvPr/>
        </p:nvCxnSpPr>
        <p:spPr>
          <a:xfrm>
            <a:off x="8540676" y="2499884"/>
            <a:ext cx="1216526" cy="7011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818E17-CEBE-4BE6-8190-7161D0151C32}"/>
                  </a:ext>
                </a:extLst>
              </p:cNvPr>
              <p:cNvSpPr txBox="1"/>
              <p:nvPr/>
            </p:nvSpPr>
            <p:spPr>
              <a:xfrm>
                <a:off x="9329045" y="3116211"/>
                <a:ext cx="199510" cy="4273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𝐤</m:t>
                      </m:r>
                    </m:oMath>
                  </m:oMathPara>
                </a14:m>
                <a:endPara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818E17-CEBE-4BE6-8190-7161D0151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045" y="3116211"/>
                <a:ext cx="199510" cy="427336"/>
              </a:xfrm>
              <a:prstGeom prst="rect">
                <a:avLst/>
              </a:prstGeom>
              <a:blipFill>
                <a:blip r:embed="rId5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Circular right">
            <a:extLst>
              <a:ext uri="{FF2B5EF4-FFF2-40B4-BE49-F238E27FC236}">
                <a16:creationId xmlns:a16="http://schemas.microsoft.com/office/drawing/2014/main" id="{9FE4D207-DD87-41E5-9FE8-4AB674A82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1" y="415266"/>
            <a:ext cx="5353050" cy="13525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3323BD-8BBB-40E4-A674-80F719C6BFA1}"/>
              </a:ext>
            </a:extLst>
          </p:cNvPr>
          <p:cNvSpPr txBox="1"/>
          <p:nvPr/>
        </p:nvSpPr>
        <p:spPr>
          <a:xfrm>
            <a:off x="0" y="6488669"/>
            <a:ext cx="445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Rodríguez-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Fortuño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 al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Science 340 (2013)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5F5DBDB-402E-4247-9CA0-B3E6925288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93852"/>
              </p:ext>
            </p:extLst>
          </p:nvPr>
        </p:nvGraphicFramePr>
        <p:xfrm>
          <a:off x="6025537" y="287946"/>
          <a:ext cx="5910432" cy="388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rtwork" r:id="rId7" imgW="2103480" imgH="1383120" progId="Adobe.Illustrator.19">
                  <p:embed/>
                </p:oleObj>
              </mc:Choice>
              <mc:Fallback>
                <p:oleObj name="Artwork" r:id="rId7" imgW="2103480" imgH="1383120" progId="Adobe.Illustrator.19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5F5DBDB-402E-4247-9CA0-B3E6925288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25537" y="287946"/>
                        <a:ext cx="5910432" cy="3885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B7023E-1901-44A0-8236-B5C5707FDFEE}"/>
                  </a:ext>
                </a:extLst>
              </p:cNvPr>
              <p:cNvSpPr txBox="1"/>
              <p:nvPr/>
            </p:nvSpPr>
            <p:spPr>
              <a:xfrm>
                <a:off x="7475861" y="2005521"/>
                <a:ext cx="199510" cy="4273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𝐤</m:t>
                      </m:r>
                    </m:oMath>
                  </m:oMathPara>
                </a14:m>
                <a:endPara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B7023E-1901-44A0-8236-B5C5707FD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861" y="2005521"/>
                <a:ext cx="199510" cy="427336"/>
              </a:xfrm>
              <a:prstGeom prst="rect">
                <a:avLst/>
              </a:prstGeom>
              <a:blipFill>
                <a:blip r:embed="rId9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4841D8-B17F-4FB0-A9EC-846140F085CD}"/>
                  </a:ext>
                </a:extLst>
              </p:cNvPr>
              <p:cNvSpPr txBox="1"/>
              <p:nvPr/>
            </p:nvSpPr>
            <p:spPr>
              <a:xfrm>
                <a:off x="6096000" y="437050"/>
                <a:ext cx="1087221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4841D8-B17F-4FB0-A9EC-846140F08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37050"/>
                <a:ext cx="1087221" cy="331950"/>
              </a:xfrm>
              <a:prstGeom prst="rect">
                <a:avLst/>
              </a:prstGeom>
              <a:blipFill>
                <a:blip r:embed="rId10"/>
                <a:stretch>
                  <a:fillRect l="-5056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4C43AFE-D9B8-49D2-9E5F-F702DB93458E}"/>
              </a:ext>
            </a:extLst>
          </p:cNvPr>
          <p:cNvCxnSpPr>
            <a:cxnSpLocks/>
          </p:cNvCxnSpPr>
          <p:nvPr/>
        </p:nvCxnSpPr>
        <p:spPr>
          <a:xfrm flipH="1" flipV="1">
            <a:off x="7324150" y="1794917"/>
            <a:ext cx="1216526" cy="7011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circular left">
            <a:extLst>
              <a:ext uri="{FF2B5EF4-FFF2-40B4-BE49-F238E27FC236}">
                <a16:creationId xmlns:a16="http://schemas.microsoft.com/office/drawing/2014/main" id="{A2FB858B-3232-4435-B5BB-62D7A5E0FA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075" y="406452"/>
            <a:ext cx="5353050" cy="1352550"/>
          </a:xfrm>
          <a:prstGeom prst="rect">
            <a:avLst/>
          </a:prstGeom>
        </p:spPr>
      </p:pic>
      <p:grpSp>
        <p:nvGrpSpPr>
          <p:cNvPr id="32" name="circular dipole left arrows">
            <a:extLst>
              <a:ext uri="{FF2B5EF4-FFF2-40B4-BE49-F238E27FC236}">
                <a16:creationId xmlns:a16="http://schemas.microsoft.com/office/drawing/2014/main" id="{422DD68B-152D-4A14-B118-07434D2DBBD9}"/>
              </a:ext>
            </a:extLst>
          </p:cNvPr>
          <p:cNvGrpSpPr/>
          <p:nvPr/>
        </p:nvGrpSpPr>
        <p:grpSpPr>
          <a:xfrm>
            <a:off x="294159" y="383495"/>
            <a:ext cx="710840" cy="508851"/>
            <a:chOff x="269676" y="677219"/>
            <a:chExt cx="710840" cy="508851"/>
          </a:xfrm>
          <a:effectLst/>
          <a:scene3d>
            <a:camera prst="orthographicFront"/>
            <a:lightRig rig="flood" dir="t">
              <a:rot lat="0" lon="0" rev="3600000"/>
            </a:lightRig>
          </a:scene3d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61F804C-076B-43CF-8311-1FE49215006A}"/>
                </a:ext>
              </a:extLst>
            </p:cNvPr>
            <p:cNvCxnSpPr/>
            <p:nvPr/>
          </p:nvCxnSpPr>
          <p:spPr>
            <a:xfrm flipV="1">
              <a:off x="759143" y="782825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2A61FC2-845B-4054-9AF3-D820F1814BF9}"/>
                </a:ext>
              </a:extLst>
            </p:cNvPr>
            <p:cNvCxnSpPr/>
            <p:nvPr/>
          </p:nvCxnSpPr>
          <p:spPr>
            <a:xfrm rot="16200000" flipH="1" flipV="1">
              <a:off x="588163" y="968563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FB086A-B135-4AF7-B0A8-1DE0B0FF00D1}"/>
                </a:ext>
              </a:extLst>
            </p:cNvPr>
            <p:cNvSpPr txBox="1"/>
            <p:nvPr/>
          </p:nvSpPr>
          <p:spPr>
            <a:xfrm>
              <a:off x="742950" y="677219"/>
              <a:ext cx="23756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C00000"/>
                  </a:solidFill>
                </a:rPr>
                <a:t>i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C11DCC-8A50-4254-9FC3-E51AC2DBD28D}"/>
                </a:ext>
              </a:extLst>
            </p:cNvPr>
            <p:cNvSpPr txBox="1"/>
            <p:nvPr/>
          </p:nvSpPr>
          <p:spPr>
            <a:xfrm>
              <a:off x="269676" y="816738"/>
              <a:ext cx="30168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1</a:t>
              </a:r>
            </a:p>
          </p:txBody>
        </p:sp>
      </p:grpSp>
      <p:pic>
        <p:nvPicPr>
          <p:cNvPr id="37" name="Content Placeholder 3">
            <a:extLst>
              <a:ext uri="{FF2B5EF4-FFF2-40B4-BE49-F238E27FC236}">
                <a16:creationId xmlns:a16="http://schemas.microsoft.com/office/drawing/2014/main" id="{E4C6E4A2-63E1-48C5-986B-522055EC3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" y="1881660"/>
            <a:ext cx="4757222" cy="4241856"/>
          </a:xfr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B6ACB25-E295-48DA-BBE2-DAC1F34B4B5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6994" t="4634" r="1170" b="6542"/>
          <a:stretch/>
        </p:blipFill>
        <p:spPr>
          <a:xfrm>
            <a:off x="5505832" y="4327767"/>
            <a:ext cx="2005070" cy="179574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E9865EB-51B6-401D-99A5-4A8D1CFC9CC2}"/>
              </a:ext>
            </a:extLst>
          </p:cNvPr>
          <p:cNvSpPr txBox="1"/>
          <p:nvPr/>
        </p:nvSpPr>
        <p:spPr>
          <a:xfrm>
            <a:off x="7498447" y="4946286"/>
            <a:ext cx="3661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O’ Connor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 al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Nat. Comm. (2014)</a:t>
            </a:r>
          </a:p>
        </p:txBody>
      </p:sp>
      <p:pic>
        <p:nvPicPr>
          <p:cNvPr id="40" name="static circular">
            <a:extLst>
              <a:ext uri="{FF2B5EF4-FFF2-40B4-BE49-F238E27FC236}">
                <a16:creationId xmlns:a16="http://schemas.microsoft.com/office/drawing/2014/main" id="{A8630B28-B450-4A94-BD5B-39C89AE33F1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4174" r="4430" b="4428"/>
          <a:stretch/>
        </p:blipFill>
        <p:spPr>
          <a:xfrm>
            <a:off x="303076" y="408204"/>
            <a:ext cx="5353050" cy="1342937"/>
          </a:xfrm>
          <a:prstGeom prst="rect">
            <a:avLst/>
          </a:prstGeom>
        </p:spPr>
      </p:pic>
      <p:grpSp>
        <p:nvGrpSpPr>
          <p:cNvPr id="23" name="circular dipole right arrows">
            <a:extLst>
              <a:ext uri="{FF2B5EF4-FFF2-40B4-BE49-F238E27FC236}">
                <a16:creationId xmlns:a16="http://schemas.microsoft.com/office/drawing/2014/main" id="{32377E46-99FB-4BBF-9934-5FE68BD8931F}"/>
              </a:ext>
            </a:extLst>
          </p:cNvPr>
          <p:cNvGrpSpPr/>
          <p:nvPr/>
        </p:nvGrpSpPr>
        <p:grpSpPr>
          <a:xfrm>
            <a:off x="439158" y="415265"/>
            <a:ext cx="609601" cy="667462"/>
            <a:chOff x="742950" y="677219"/>
            <a:chExt cx="609601" cy="667462"/>
          </a:xfrm>
          <a:scene3d>
            <a:camera prst="orthographicFront"/>
            <a:lightRig rig="flood" dir="t">
              <a:rot lat="0" lon="0" rev="3600000"/>
            </a:lightRig>
          </a:scene3d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EE7A17B-8E5A-41A4-881A-DE30F9BB5200}"/>
                </a:ext>
              </a:extLst>
            </p:cNvPr>
            <p:cNvCxnSpPr/>
            <p:nvPr/>
          </p:nvCxnSpPr>
          <p:spPr>
            <a:xfrm flipV="1">
              <a:off x="757237" y="782825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0290922-99CD-4B7E-9038-EBB7EF9311B5}"/>
                </a:ext>
              </a:extLst>
            </p:cNvPr>
            <p:cNvCxnSpPr/>
            <p:nvPr/>
          </p:nvCxnSpPr>
          <p:spPr>
            <a:xfrm rot="5400000" flipV="1">
              <a:off x="928688" y="968563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2C6C2C-FE0C-4620-8B13-A17F9272DD11}"/>
                </a:ext>
              </a:extLst>
            </p:cNvPr>
            <p:cNvSpPr txBox="1"/>
            <p:nvPr/>
          </p:nvSpPr>
          <p:spPr>
            <a:xfrm>
              <a:off x="742950" y="677219"/>
              <a:ext cx="23756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C00000"/>
                  </a:solidFill>
                </a:rPr>
                <a:t>i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99B6230-B7B9-4A99-839B-576991C5100D}"/>
                </a:ext>
              </a:extLst>
            </p:cNvPr>
            <p:cNvSpPr txBox="1"/>
            <p:nvPr/>
          </p:nvSpPr>
          <p:spPr>
            <a:xfrm>
              <a:off x="1050865" y="975349"/>
              <a:ext cx="30168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085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19" grpId="1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BB1D27-5378-439D-8AC6-F9C369880894}"/>
              </a:ext>
            </a:extLst>
          </p:cNvPr>
          <p:cNvSpPr/>
          <p:nvPr/>
        </p:nvSpPr>
        <p:spPr>
          <a:xfrm>
            <a:off x="5989033" y="279685"/>
            <a:ext cx="5960312" cy="389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378827C-E1B5-43F4-907D-73664EDDF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35" y="287320"/>
            <a:ext cx="5939394" cy="38874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9A8A76-63FA-4FFB-9727-1B5C39320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35" y="287320"/>
            <a:ext cx="5939394" cy="388749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E6026D-EEB6-470E-90B8-D945D5103368}"/>
              </a:ext>
            </a:extLst>
          </p:cNvPr>
          <p:cNvCxnSpPr>
            <a:cxnSpLocks/>
          </p:cNvCxnSpPr>
          <p:nvPr/>
        </p:nvCxnSpPr>
        <p:spPr>
          <a:xfrm>
            <a:off x="8540676" y="2499884"/>
            <a:ext cx="1216526" cy="7011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818E17-CEBE-4BE6-8190-7161D0151C32}"/>
                  </a:ext>
                </a:extLst>
              </p:cNvPr>
              <p:cNvSpPr txBox="1"/>
              <p:nvPr/>
            </p:nvSpPr>
            <p:spPr>
              <a:xfrm>
                <a:off x="9329045" y="3116211"/>
                <a:ext cx="199510" cy="4273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𝐤</m:t>
                      </m:r>
                    </m:oMath>
                  </m:oMathPara>
                </a14:m>
                <a:endPara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818E17-CEBE-4BE6-8190-7161D0151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045" y="3116211"/>
                <a:ext cx="199510" cy="427336"/>
              </a:xfrm>
              <a:prstGeom prst="rect">
                <a:avLst/>
              </a:prstGeom>
              <a:blipFill>
                <a:blip r:embed="rId5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B3323BD-8BBB-40E4-A674-80F719C6BFA1}"/>
              </a:ext>
            </a:extLst>
          </p:cNvPr>
          <p:cNvSpPr txBox="1"/>
          <p:nvPr/>
        </p:nvSpPr>
        <p:spPr>
          <a:xfrm>
            <a:off x="0" y="6119337"/>
            <a:ext cx="445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Rodríguez-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Fortuño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 al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Science 340 (2013)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4841D8-B17F-4FB0-A9EC-846140F085CD}"/>
                  </a:ext>
                </a:extLst>
              </p:cNvPr>
              <p:cNvSpPr txBox="1"/>
              <p:nvPr/>
            </p:nvSpPr>
            <p:spPr>
              <a:xfrm>
                <a:off x="6096000" y="437050"/>
                <a:ext cx="1087221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4841D8-B17F-4FB0-A9EC-846140F08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37050"/>
                <a:ext cx="1087221" cy="331950"/>
              </a:xfrm>
              <a:prstGeom prst="rect">
                <a:avLst/>
              </a:prstGeom>
              <a:blipFill>
                <a:blip r:embed="rId6"/>
                <a:stretch>
                  <a:fillRect l="-5056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static circular">
            <a:extLst>
              <a:ext uri="{FF2B5EF4-FFF2-40B4-BE49-F238E27FC236}">
                <a16:creationId xmlns:a16="http://schemas.microsoft.com/office/drawing/2014/main" id="{A8630B28-B450-4A94-BD5B-39C89AE33F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4174" r="4430" b="4428"/>
          <a:stretch/>
        </p:blipFill>
        <p:spPr>
          <a:xfrm>
            <a:off x="303076" y="408204"/>
            <a:ext cx="5353050" cy="1342937"/>
          </a:xfrm>
          <a:prstGeom prst="rect">
            <a:avLst/>
          </a:prstGeom>
        </p:spPr>
      </p:pic>
      <p:grpSp>
        <p:nvGrpSpPr>
          <p:cNvPr id="23" name="circular dipole right arrows">
            <a:extLst>
              <a:ext uri="{FF2B5EF4-FFF2-40B4-BE49-F238E27FC236}">
                <a16:creationId xmlns:a16="http://schemas.microsoft.com/office/drawing/2014/main" id="{32377E46-99FB-4BBF-9934-5FE68BD8931F}"/>
              </a:ext>
            </a:extLst>
          </p:cNvPr>
          <p:cNvGrpSpPr/>
          <p:nvPr/>
        </p:nvGrpSpPr>
        <p:grpSpPr>
          <a:xfrm>
            <a:off x="439158" y="415265"/>
            <a:ext cx="609601" cy="667462"/>
            <a:chOff x="742950" y="677219"/>
            <a:chExt cx="609601" cy="667462"/>
          </a:xfrm>
          <a:scene3d>
            <a:camera prst="orthographicFront"/>
            <a:lightRig rig="flood" dir="t">
              <a:rot lat="0" lon="0" rev="3600000"/>
            </a:lightRig>
          </a:scene3d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EE7A17B-8E5A-41A4-881A-DE30F9BB5200}"/>
                </a:ext>
              </a:extLst>
            </p:cNvPr>
            <p:cNvCxnSpPr/>
            <p:nvPr/>
          </p:nvCxnSpPr>
          <p:spPr>
            <a:xfrm flipV="1">
              <a:off x="757237" y="782825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0290922-99CD-4B7E-9038-EBB7EF9311B5}"/>
                </a:ext>
              </a:extLst>
            </p:cNvPr>
            <p:cNvCxnSpPr/>
            <p:nvPr/>
          </p:nvCxnSpPr>
          <p:spPr>
            <a:xfrm rot="5400000" flipV="1">
              <a:off x="928688" y="968563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2C6C2C-FE0C-4620-8B13-A17F9272DD11}"/>
                </a:ext>
              </a:extLst>
            </p:cNvPr>
            <p:cNvSpPr txBox="1"/>
            <p:nvPr/>
          </p:nvSpPr>
          <p:spPr>
            <a:xfrm>
              <a:off x="742950" y="677219"/>
              <a:ext cx="23756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99B6230-B7B9-4A99-839B-576991C5100D}"/>
                </a:ext>
              </a:extLst>
            </p:cNvPr>
            <p:cNvSpPr txBox="1"/>
            <p:nvPr/>
          </p:nvSpPr>
          <p:spPr>
            <a:xfrm>
              <a:off x="1050865" y="975349"/>
              <a:ext cx="30168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2BA177D-C1CA-4550-B179-8FC3BED444BA}"/>
                  </a:ext>
                </a:extLst>
              </p:cNvPr>
              <p:cNvSpPr txBox="1"/>
              <p:nvPr/>
            </p:nvSpPr>
            <p:spPr>
              <a:xfrm>
                <a:off x="6095999" y="437050"/>
                <a:ext cx="1087221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2BA177D-C1CA-4550-B179-8FC3BED44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437050"/>
                <a:ext cx="1087221" cy="331950"/>
              </a:xfrm>
              <a:prstGeom prst="rect">
                <a:avLst/>
              </a:prstGeom>
              <a:blipFill>
                <a:blip r:embed="rId8"/>
                <a:stretch>
                  <a:fillRect l="-5056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Huygens right">
            <a:extLst>
              <a:ext uri="{FF2B5EF4-FFF2-40B4-BE49-F238E27FC236}">
                <a16:creationId xmlns:a16="http://schemas.microsoft.com/office/drawing/2014/main" id="{0CC9A939-B558-44F5-9B60-005E148AF0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1" y="2361902"/>
            <a:ext cx="5353050" cy="1352550"/>
          </a:xfrm>
          <a:prstGeom prst="rect">
            <a:avLst/>
          </a:prstGeom>
        </p:spPr>
      </p:pic>
      <p:grpSp>
        <p:nvGrpSpPr>
          <p:cNvPr id="46" name="Huygens' dipole right arrows">
            <a:extLst>
              <a:ext uri="{FF2B5EF4-FFF2-40B4-BE49-F238E27FC236}">
                <a16:creationId xmlns:a16="http://schemas.microsoft.com/office/drawing/2014/main" id="{8C106370-8749-4E80-9762-F1A338E1414D}"/>
              </a:ext>
            </a:extLst>
          </p:cNvPr>
          <p:cNvGrpSpPr/>
          <p:nvPr/>
        </p:nvGrpSpPr>
        <p:grpSpPr>
          <a:xfrm>
            <a:off x="453445" y="2361901"/>
            <a:ext cx="428716" cy="684677"/>
            <a:chOff x="581024" y="3076246"/>
            <a:chExt cx="428716" cy="684677"/>
          </a:xfrm>
          <a:scene3d>
            <a:camera prst="orthographicFront"/>
            <a:lightRig rig="flood" dir="t"/>
          </a:scene3d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34A172D-D173-40EC-B989-419A960F8793}"/>
                </a:ext>
              </a:extLst>
            </p:cNvPr>
            <p:cNvCxnSpPr/>
            <p:nvPr/>
          </p:nvCxnSpPr>
          <p:spPr>
            <a:xfrm flipV="1">
              <a:off x="666749" y="3209320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CFD8A7-B51A-45CE-B2E4-73A9AEB060A6}"/>
                </a:ext>
              </a:extLst>
            </p:cNvPr>
            <p:cNvSpPr txBox="1"/>
            <p:nvPr/>
          </p:nvSpPr>
          <p:spPr>
            <a:xfrm>
              <a:off x="639915" y="3076246"/>
              <a:ext cx="30168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1F349E6-B686-481B-89E1-F782CC924143}"/>
                </a:ext>
              </a:extLst>
            </p:cNvPr>
            <p:cNvSpPr txBox="1"/>
            <p:nvPr/>
          </p:nvSpPr>
          <p:spPr>
            <a:xfrm>
              <a:off x="727290" y="3391591"/>
              <a:ext cx="282450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c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A1589D7-353F-42F2-B00F-989B9E519280}"/>
                </a:ext>
              </a:extLst>
            </p:cNvPr>
            <p:cNvSpPr/>
            <p:nvPr/>
          </p:nvSpPr>
          <p:spPr>
            <a:xfrm>
              <a:off x="581024" y="3496611"/>
              <a:ext cx="171450" cy="17145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161E317-44CD-4E64-8607-445C9E6853CF}"/>
                </a:ext>
              </a:extLst>
            </p:cNvPr>
            <p:cNvSpPr/>
            <p:nvPr/>
          </p:nvSpPr>
          <p:spPr>
            <a:xfrm>
              <a:off x="633412" y="3548999"/>
              <a:ext cx="66675" cy="666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B360B13-6FD5-4A4D-9FEF-EDB32002E1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67" y="1068386"/>
            <a:ext cx="4143590" cy="2705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332129C-FA7F-4A90-A804-15837EFDCFF1}"/>
                  </a:ext>
                </a:extLst>
              </p:cNvPr>
              <p:cNvSpPr txBox="1"/>
              <p:nvPr/>
            </p:nvSpPr>
            <p:spPr>
              <a:xfrm>
                <a:off x="7475861" y="2005521"/>
                <a:ext cx="199510" cy="4273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𝐤</m:t>
                      </m:r>
                    </m:oMath>
                  </m:oMathPara>
                </a14:m>
                <a:endPara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332129C-FA7F-4A90-A804-15837EFDC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861" y="2005521"/>
                <a:ext cx="199510" cy="427336"/>
              </a:xfrm>
              <a:prstGeom prst="rect">
                <a:avLst/>
              </a:prstGeom>
              <a:blipFill>
                <a:blip r:embed="rId11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74303E0-C65A-4353-BFC7-45B690365471}"/>
              </a:ext>
            </a:extLst>
          </p:cNvPr>
          <p:cNvCxnSpPr>
            <a:cxnSpLocks/>
          </p:cNvCxnSpPr>
          <p:nvPr/>
        </p:nvCxnSpPr>
        <p:spPr>
          <a:xfrm flipH="1" flipV="1">
            <a:off x="7324150" y="1799997"/>
            <a:ext cx="1216526" cy="7011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Huygens left">
            <a:extLst>
              <a:ext uri="{FF2B5EF4-FFF2-40B4-BE49-F238E27FC236}">
                <a16:creationId xmlns:a16="http://schemas.microsoft.com/office/drawing/2014/main" id="{DC7BA856-9369-4E02-9FDD-B3A17F855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075" y="2358953"/>
            <a:ext cx="5353050" cy="1352550"/>
          </a:xfrm>
          <a:prstGeom prst="rect">
            <a:avLst/>
          </a:prstGeom>
        </p:spPr>
      </p:pic>
      <p:grpSp>
        <p:nvGrpSpPr>
          <p:cNvPr id="55" name="Huygens' dipole left arrows">
            <a:extLst>
              <a:ext uri="{FF2B5EF4-FFF2-40B4-BE49-F238E27FC236}">
                <a16:creationId xmlns:a16="http://schemas.microsoft.com/office/drawing/2014/main" id="{83F49DE7-47AF-426D-8F07-8300AAB839A6}"/>
              </a:ext>
            </a:extLst>
          </p:cNvPr>
          <p:cNvGrpSpPr/>
          <p:nvPr/>
        </p:nvGrpSpPr>
        <p:grpSpPr>
          <a:xfrm>
            <a:off x="454708" y="2680384"/>
            <a:ext cx="428716" cy="632426"/>
            <a:chOff x="581024" y="3391591"/>
            <a:chExt cx="428716" cy="632426"/>
          </a:xfrm>
          <a:scene3d>
            <a:camera prst="orthographicFront"/>
            <a:lightRig rig="flood" dir="t"/>
          </a:scene3d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D875818C-991F-4C15-9D66-7FCB3851B54A}"/>
                </a:ext>
              </a:extLst>
            </p:cNvPr>
            <p:cNvCxnSpPr/>
            <p:nvPr/>
          </p:nvCxnSpPr>
          <p:spPr>
            <a:xfrm>
              <a:off x="666749" y="3576030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8F0FBE-9A0C-44DF-8FD9-20DA41F1B49E}"/>
                </a:ext>
              </a:extLst>
            </p:cNvPr>
            <p:cNvSpPr txBox="1"/>
            <p:nvPr/>
          </p:nvSpPr>
          <p:spPr>
            <a:xfrm>
              <a:off x="644539" y="3654685"/>
              <a:ext cx="30168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35CC532-5ED9-43D3-9281-D9F4BF0113B2}"/>
                </a:ext>
              </a:extLst>
            </p:cNvPr>
            <p:cNvSpPr txBox="1"/>
            <p:nvPr/>
          </p:nvSpPr>
          <p:spPr>
            <a:xfrm>
              <a:off x="727290" y="3391591"/>
              <a:ext cx="282450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c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B3778BD-8450-43B7-93B8-50C67158D89A}"/>
                </a:ext>
              </a:extLst>
            </p:cNvPr>
            <p:cNvSpPr/>
            <p:nvPr/>
          </p:nvSpPr>
          <p:spPr>
            <a:xfrm>
              <a:off x="581024" y="3496611"/>
              <a:ext cx="171450" cy="17145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3C9EA9-2E20-4F60-B3CC-E40E3621E491}"/>
                </a:ext>
              </a:extLst>
            </p:cNvPr>
            <p:cNvSpPr/>
            <p:nvPr/>
          </p:nvSpPr>
          <p:spPr>
            <a:xfrm>
              <a:off x="633412" y="3548999"/>
              <a:ext cx="66675" cy="666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CB466889-83B5-4ED7-BBBE-7BB6A33EA493}"/>
              </a:ext>
            </a:extLst>
          </p:cNvPr>
          <p:cNvSpPr txBox="1"/>
          <p:nvPr/>
        </p:nvSpPr>
        <p:spPr>
          <a:xfrm>
            <a:off x="0" y="6488669"/>
            <a:ext cx="426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Picardi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 al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Phys. Rev. Lett. (March 2018)</a:t>
            </a:r>
          </a:p>
        </p:txBody>
      </p:sp>
    </p:spTree>
    <p:extLst>
      <p:ext uri="{BB962C8B-B14F-4D97-AF65-F5344CB8AC3E}">
        <p14:creationId xmlns:p14="http://schemas.microsoft.com/office/powerpoint/2010/main" val="169129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4" grpId="0"/>
      <p:bldP spid="52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081955-3E63-4F6D-8305-B5BE211C7F26}"/>
              </a:ext>
            </a:extLst>
          </p:cNvPr>
          <p:cNvSpPr/>
          <p:nvPr/>
        </p:nvSpPr>
        <p:spPr>
          <a:xfrm>
            <a:off x="5989033" y="279685"/>
            <a:ext cx="5960312" cy="389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5516EA-16DE-4D65-BAB9-C4477B840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35" y="287320"/>
            <a:ext cx="5939394" cy="3887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8C93F6-E3FC-4348-8159-4C9C917C9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35" y="287320"/>
            <a:ext cx="5939394" cy="38874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9A8A76-63FA-4FFB-9727-1B5C39320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35" y="287320"/>
            <a:ext cx="5939394" cy="388749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E6026D-EEB6-470E-90B8-D945D5103368}"/>
              </a:ext>
            </a:extLst>
          </p:cNvPr>
          <p:cNvCxnSpPr>
            <a:cxnSpLocks/>
          </p:cNvCxnSpPr>
          <p:nvPr/>
        </p:nvCxnSpPr>
        <p:spPr>
          <a:xfrm>
            <a:off x="8540676" y="2499884"/>
            <a:ext cx="1216526" cy="7011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818E17-CEBE-4BE6-8190-7161D0151C32}"/>
                  </a:ext>
                </a:extLst>
              </p:cNvPr>
              <p:cNvSpPr txBox="1"/>
              <p:nvPr/>
            </p:nvSpPr>
            <p:spPr>
              <a:xfrm>
                <a:off x="9329045" y="3116211"/>
                <a:ext cx="199510" cy="4273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𝐤</m:t>
                      </m:r>
                    </m:oMath>
                  </m:oMathPara>
                </a14:m>
                <a:endPara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818E17-CEBE-4BE6-8190-7161D0151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045" y="3116211"/>
                <a:ext cx="199510" cy="427336"/>
              </a:xfrm>
              <a:prstGeom prst="rect">
                <a:avLst/>
              </a:prstGeom>
              <a:blipFill>
                <a:blip r:embed="rId6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B0A9CD8-80B8-4D9A-855C-19AF099A2E07}"/>
              </a:ext>
            </a:extLst>
          </p:cNvPr>
          <p:cNvSpPr txBox="1"/>
          <p:nvPr/>
        </p:nvSpPr>
        <p:spPr>
          <a:xfrm>
            <a:off x="0" y="6488669"/>
            <a:ext cx="426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Picardi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 al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Phys. Rev. Lett. (March 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4841D8-B17F-4FB0-A9EC-846140F085CD}"/>
                  </a:ext>
                </a:extLst>
              </p:cNvPr>
              <p:cNvSpPr txBox="1"/>
              <p:nvPr/>
            </p:nvSpPr>
            <p:spPr>
              <a:xfrm>
                <a:off x="6096000" y="437050"/>
                <a:ext cx="1087221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4841D8-B17F-4FB0-A9EC-846140F08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37050"/>
                <a:ext cx="1087221" cy="331950"/>
              </a:xfrm>
              <a:prstGeom prst="rect">
                <a:avLst/>
              </a:prstGeom>
              <a:blipFill>
                <a:blip r:embed="rId10"/>
                <a:stretch>
                  <a:fillRect l="-5056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A511B2A-0550-4DB5-9E16-1EFCDB91573C}"/>
                  </a:ext>
                </a:extLst>
              </p:cNvPr>
              <p:cNvSpPr txBox="1"/>
              <p:nvPr/>
            </p:nvSpPr>
            <p:spPr>
              <a:xfrm>
                <a:off x="6095999" y="1231659"/>
                <a:ext cx="1087221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A511B2A-0550-4DB5-9E16-1EFCDB915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1231659"/>
                <a:ext cx="1087221" cy="331950"/>
              </a:xfrm>
              <a:prstGeom prst="rect">
                <a:avLst/>
              </a:prstGeom>
              <a:blipFill>
                <a:blip r:embed="rId11"/>
                <a:stretch>
                  <a:fillRect l="-5056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833F7C-2534-4E89-B779-9A438C3A2D78}"/>
                  </a:ext>
                </a:extLst>
              </p:cNvPr>
              <p:cNvSpPr txBox="1"/>
              <p:nvPr/>
            </p:nvSpPr>
            <p:spPr>
              <a:xfrm>
                <a:off x="6129691" y="823493"/>
                <a:ext cx="895375" cy="3319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833F7C-2534-4E89-B779-9A438C3A2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691" y="823493"/>
                <a:ext cx="895375" cy="331950"/>
              </a:xfrm>
              <a:prstGeom prst="rect">
                <a:avLst/>
              </a:prstGeom>
              <a:blipFill>
                <a:blip r:embed="rId12"/>
                <a:stretch>
                  <a:fillRect l="-10274" r="-18493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static circular">
            <a:extLst>
              <a:ext uri="{FF2B5EF4-FFF2-40B4-BE49-F238E27FC236}">
                <a16:creationId xmlns:a16="http://schemas.microsoft.com/office/drawing/2014/main" id="{44EF3945-802B-421F-816B-6A906FE1BF4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4174" r="4430" b="4428"/>
          <a:stretch/>
        </p:blipFill>
        <p:spPr>
          <a:xfrm>
            <a:off x="303076" y="408204"/>
            <a:ext cx="5353050" cy="1342937"/>
          </a:xfrm>
          <a:prstGeom prst="rect">
            <a:avLst/>
          </a:prstGeom>
        </p:spPr>
      </p:pic>
      <p:grpSp>
        <p:nvGrpSpPr>
          <p:cNvPr id="28" name="circular dipole right arrows">
            <a:extLst>
              <a:ext uri="{FF2B5EF4-FFF2-40B4-BE49-F238E27FC236}">
                <a16:creationId xmlns:a16="http://schemas.microsoft.com/office/drawing/2014/main" id="{8023103B-0CFE-4BE1-B161-F48561EFB331}"/>
              </a:ext>
            </a:extLst>
          </p:cNvPr>
          <p:cNvGrpSpPr/>
          <p:nvPr/>
        </p:nvGrpSpPr>
        <p:grpSpPr>
          <a:xfrm>
            <a:off x="439158" y="415265"/>
            <a:ext cx="609601" cy="667462"/>
            <a:chOff x="742950" y="677219"/>
            <a:chExt cx="609601" cy="667462"/>
          </a:xfrm>
          <a:scene3d>
            <a:camera prst="orthographicFront"/>
            <a:lightRig rig="flood" dir="t">
              <a:rot lat="0" lon="0" rev="3600000"/>
            </a:lightRig>
          </a:scene3d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787E31C-79DE-4324-9392-3D24B87D851C}"/>
                </a:ext>
              </a:extLst>
            </p:cNvPr>
            <p:cNvCxnSpPr/>
            <p:nvPr/>
          </p:nvCxnSpPr>
          <p:spPr>
            <a:xfrm flipV="1">
              <a:off x="757237" y="782825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F2C4C88-B6CE-409A-911D-20F0B1E86EE2}"/>
                </a:ext>
              </a:extLst>
            </p:cNvPr>
            <p:cNvCxnSpPr/>
            <p:nvPr/>
          </p:nvCxnSpPr>
          <p:spPr>
            <a:xfrm rot="5400000" flipV="1">
              <a:off x="928688" y="968563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D5D983F-89C1-4BEC-8FC6-D24B14846EEC}"/>
                </a:ext>
              </a:extLst>
            </p:cNvPr>
            <p:cNvSpPr txBox="1"/>
            <p:nvPr/>
          </p:nvSpPr>
          <p:spPr>
            <a:xfrm>
              <a:off x="742950" y="677219"/>
              <a:ext cx="23756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39E053D-87C2-4D09-8650-DF620FB375F1}"/>
                </a:ext>
              </a:extLst>
            </p:cNvPr>
            <p:cNvSpPr txBox="1"/>
            <p:nvPr/>
          </p:nvSpPr>
          <p:spPr>
            <a:xfrm>
              <a:off x="1050865" y="975349"/>
              <a:ext cx="30168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3" name="static huygens">
            <a:extLst>
              <a:ext uri="{FF2B5EF4-FFF2-40B4-BE49-F238E27FC236}">
                <a16:creationId xmlns:a16="http://schemas.microsoft.com/office/drawing/2014/main" id="{FEB12CF8-70F0-417C-AC15-A04F6444C3C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4054" r="4458" b="4495"/>
          <a:stretch/>
        </p:blipFill>
        <p:spPr>
          <a:xfrm>
            <a:off x="293314" y="2361949"/>
            <a:ext cx="5362811" cy="1346557"/>
          </a:xfrm>
          <a:prstGeom prst="rect">
            <a:avLst/>
          </a:prstGeom>
        </p:spPr>
      </p:pic>
      <p:grpSp>
        <p:nvGrpSpPr>
          <p:cNvPr id="41" name="Huygens' dipole right arrows">
            <a:extLst>
              <a:ext uri="{FF2B5EF4-FFF2-40B4-BE49-F238E27FC236}">
                <a16:creationId xmlns:a16="http://schemas.microsoft.com/office/drawing/2014/main" id="{D771581D-38DB-4111-876A-E63AF07A7EDF}"/>
              </a:ext>
            </a:extLst>
          </p:cNvPr>
          <p:cNvGrpSpPr/>
          <p:nvPr/>
        </p:nvGrpSpPr>
        <p:grpSpPr>
          <a:xfrm>
            <a:off x="453445" y="2361901"/>
            <a:ext cx="428716" cy="684677"/>
            <a:chOff x="581024" y="3076246"/>
            <a:chExt cx="428716" cy="684677"/>
          </a:xfrm>
          <a:scene3d>
            <a:camera prst="orthographicFront"/>
            <a:lightRig rig="flood" dir="t"/>
          </a:scene3d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B6DE496-B516-4787-A212-554C5BCFBE69}"/>
                </a:ext>
              </a:extLst>
            </p:cNvPr>
            <p:cNvCxnSpPr/>
            <p:nvPr/>
          </p:nvCxnSpPr>
          <p:spPr>
            <a:xfrm flipV="1">
              <a:off x="666749" y="3209320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5D9FFE2-AF97-408A-9636-0F250E91836F}"/>
                </a:ext>
              </a:extLst>
            </p:cNvPr>
            <p:cNvSpPr txBox="1"/>
            <p:nvPr/>
          </p:nvSpPr>
          <p:spPr>
            <a:xfrm>
              <a:off x="639915" y="3076246"/>
              <a:ext cx="30168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05D2C64-7A9E-4521-B493-5FB575689BFE}"/>
                </a:ext>
              </a:extLst>
            </p:cNvPr>
            <p:cNvSpPr txBox="1"/>
            <p:nvPr/>
          </p:nvSpPr>
          <p:spPr>
            <a:xfrm>
              <a:off x="727290" y="3391591"/>
              <a:ext cx="282450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c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AC45E00-CB1C-46BA-959F-0E445E4D979F}"/>
                </a:ext>
              </a:extLst>
            </p:cNvPr>
            <p:cNvSpPr/>
            <p:nvPr/>
          </p:nvSpPr>
          <p:spPr>
            <a:xfrm>
              <a:off x="581024" y="3496611"/>
              <a:ext cx="171450" cy="17145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A0DE311-4DB6-4E0E-B087-51EEA98E35F8}"/>
                </a:ext>
              </a:extLst>
            </p:cNvPr>
            <p:cNvSpPr/>
            <p:nvPr/>
          </p:nvSpPr>
          <p:spPr>
            <a:xfrm>
              <a:off x="633412" y="3548999"/>
              <a:ext cx="66675" cy="666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1E75E7-3824-4FDF-873A-E946835DE4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24" y="423885"/>
            <a:ext cx="4126994" cy="3352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33198ED-598B-4829-8EAC-8CDAEE0B72A4}"/>
                  </a:ext>
                </a:extLst>
              </p:cNvPr>
              <p:cNvSpPr txBox="1"/>
              <p:nvPr/>
            </p:nvSpPr>
            <p:spPr>
              <a:xfrm>
                <a:off x="7475861" y="2005521"/>
                <a:ext cx="199510" cy="4273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𝐤</m:t>
                      </m:r>
                    </m:oMath>
                  </m:oMathPara>
                </a14:m>
                <a:endPara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33198ED-598B-4829-8EAC-8CDAEE0B7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861" y="2005521"/>
                <a:ext cx="199510" cy="427336"/>
              </a:xfrm>
              <a:prstGeom prst="rect">
                <a:avLst/>
              </a:prstGeom>
              <a:blipFill>
                <a:blip r:embed="rId16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4CB3B0F-FBF7-4514-9708-EEED04315382}"/>
              </a:ext>
            </a:extLst>
          </p:cNvPr>
          <p:cNvCxnSpPr>
            <a:cxnSpLocks/>
          </p:cNvCxnSpPr>
          <p:nvPr/>
        </p:nvCxnSpPr>
        <p:spPr>
          <a:xfrm flipH="1" flipV="1">
            <a:off x="7324150" y="1799997"/>
            <a:ext cx="1216526" cy="7011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Janus c">
            <a:extLst>
              <a:ext uri="{FF2B5EF4-FFF2-40B4-BE49-F238E27FC236}">
                <a16:creationId xmlns:a16="http://schemas.microsoft.com/office/drawing/2014/main" id="{7C98669E-0BCE-4210-8A48-A9C9B2A44C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4" y="4360063"/>
            <a:ext cx="5353050" cy="1352550"/>
          </a:xfrm>
          <a:prstGeom prst="rect">
            <a:avLst/>
          </a:prstGeom>
        </p:spPr>
      </p:pic>
      <p:grpSp>
        <p:nvGrpSpPr>
          <p:cNvPr id="50" name="Janus dipole c arrows">
            <a:extLst>
              <a:ext uri="{FF2B5EF4-FFF2-40B4-BE49-F238E27FC236}">
                <a16:creationId xmlns:a16="http://schemas.microsoft.com/office/drawing/2014/main" id="{E7364408-B2C2-4DF6-9513-F38719F57B53}"/>
              </a:ext>
            </a:extLst>
          </p:cNvPr>
          <p:cNvGrpSpPr/>
          <p:nvPr/>
        </p:nvGrpSpPr>
        <p:grpSpPr>
          <a:xfrm>
            <a:off x="414093" y="4452938"/>
            <a:ext cx="793082" cy="532427"/>
            <a:chOff x="6443447" y="3135634"/>
            <a:chExt cx="793082" cy="532427"/>
          </a:xfrm>
          <a:scene3d>
            <a:camera prst="orthographicFront"/>
            <a:lightRig rig="flood" dir="t"/>
          </a:scene3d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C29836F-D82D-4F78-933B-BFDE999F8AC5}"/>
                </a:ext>
              </a:extLst>
            </p:cNvPr>
            <p:cNvSpPr txBox="1"/>
            <p:nvPr/>
          </p:nvSpPr>
          <p:spPr>
            <a:xfrm>
              <a:off x="6443447" y="3135634"/>
              <a:ext cx="30168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CEC1C42-014A-49DC-B4D1-B2E1C2C0239A}"/>
                </a:ext>
              </a:extLst>
            </p:cNvPr>
            <p:cNvSpPr txBox="1"/>
            <p:nvPr/>
          </p:nvSpPr>
          <p:spPr>
            <a:xfrm>
              <a:off x="6901181" y="3298729"/>
              <a:ext cx="335348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0000FF"/>
                  </a:solidFill>
                </a:rPr>
                <a:t>ic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078648D-3790-4BBD-B614-303A3594195C}"/>
                </a:ext>
              </a:extLst>
            </p:cNvPr>
            <p:cNvCxnSpPr/>
            <p:nvPr/>
          </p:nvCxnSpPr>
          <p:spPr>
            <a:xfrm rot="16200000" flipH="1" flipV="1">
              <a:off x="6676900" y="3318293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CDA6C10-16EC-4954-897F-B6D5C66B8D99}"/>
                </a:ext>
              </a:extLst>
            </p:cNvPr>
            <p:cNvSpPr/>
            <p:nvPr/>
          </p:nvSpPr>
          <p:spPr>
            <a:xfrm>
              <a:off x="6784294" y="3413207"/>
              <a:ext cx="171450" cy="17145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Cross 54">
              <a:extLst>
                <a:ext uri="{FF2B5EF4-FFF2-40B4-BE49-F238E27FC236}">
                  <a16:creationId xmlns:a16="http://schemas.microsoft.com/office/drawing/2014/main" id="{927A0AD3-4C1A-4FC1-A651-793A2C0F8B33}"/>
                </a:ext>
              </a:extLst>
            </p:cNvPr>
            <p:cNvSpPr/>
            <p:nvPr/>
          </p:nvSpPr>
          <p:spPr>
            <a:xfrm rot="18926958">
              <a:off x="6791519" y="3423831"/>
              <a:ext cx="160825" cy="160825"/>
            </a:xfrm>
            <a:prstGeom prst="plus">
              <a:avLst>
                <a:gd name="adj" fmla="val 39103"/>
              </a:avLst>
            </a:prstGeom>
            <a:solidFill>
              <a:srgbClr val="0000FF"/>
            </a:solidFill>
            <a:ln>
              <a:noFill/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6" name="Janus nc">
            <a:extLst>
              <a:ext uri="{FF2B5EF4-FFF2-40B4-BE49-F238E27FC236}">
                <a16:creationId xmlns:a16="http://schemas.microsoft.com/office/drawing/2014/main" id="{CBD34117-5302-4D73-BC8C-16DB98D14A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4354993"/>
            <a:ext cx="5353050" cy="1352550"/>
          </a:xfrm>
          <a:prstGeom prst="rect">
            <a:avLst/>
          </a:prstGeom>
        </p:spPr>
      </p:pic>
      <p:grpSp>
        <p:nvGrpSpPr>
          <p:cNvPr id="57" name="Janus dipole nc arrows">
            <a:extLst>
              <a:ext uri="{FF2B5EF4-FFF2-40B4-BE49-F238E27FC236}">
                <a16:creationId xmlns:a16="http://schemas.microsoft.com/office/drawing/2014/main" id="{1709AD03-44DC-4474-B9E3-14C4878BB6EF}"/>
              </a:ext>
            </a:extLst>
          </p:cNvPr>
          <p:cNvGrpSpPr/>
          <p:nvPr/>
        </p:nvGrpSpPr>
        <p:grpSpPr>
          <a:xfrm>
            <a:off x="6183086" y="4530847"/>
            <a:ext cx="778077" cy="479226"/>
            <a:chOff x="6362700" y="833079"/>
            <a:chExt cx="778077" cy="479226"/>
          </a:xfrm>
          <a:scene3d>
            <a:camera prst="orthographicFront"/>
            <a:lightRig rig="flood" dir="t"/>
          </a:scene3d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1828B99-F12A-4BF1-AB16-5880169BBEBF}"/>
                </a:ext>
              </a:extLst>
            </p:cNvPr>
            <p:cNvCxnSpPr/>
            <p:nvPr/>
          </p:nvCxnSpPr>
          <p:spPr>
            <a:xfrm rot="5400000" flipV="1">
              <a:off x="6944326" y="965158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01B88DB-64BA-40CE-90A5-C0BAE204AA3A}"/>
                </a:ext>
              </a:extLst>
            </p:cNvPr>
            <p:cNvSpPr txBox="1"/>
            <p:nvPr/>
          </p:nvSpPr>
          <p:spPr>
            <a:xfrm>
              <a:off x="6839091" y="833079"/>
              <a:ext cx="30168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016D604-EE26-45C8-A8C4-6341A27DD2EF}"/>
                </a:ext>
              </a:extLst>
            </p:cNvPr>
            <p:cNvSpPr txBox="1"/>
            <p:nvPr/>
          </p:nvSpPr>
          <p:spPr>
            <a:xfrm>
              <a:off x="6362700" y="942973"/>
              <a:ext cx="335348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0000FF"/>
                  </a:solidFill>
                </a:rPr>
                <a:t>ic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E812245-367C-4C84-A7FC-3B6290151EA7}"/>
                </a:ext>
              </a:extLst>
            </p:cNvPr>
            <p:cNvSpPr/>
            <p:nvPr/>
          </p:nvSpPr>
          <p:spPr>
            <a:xfrm>
              <a:off x="6648449" y="1059476"/>
              <a:ext cx="171450" cy="17145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Cross 61">
              <a:extLst>
                <a:ext uri="{FF2B5EF4-FFF2-40B4-BE49-F238E27FC236}">
                  <a16:creationId xmlns:a16="http://schemas.microsoft.com/office/drawing/2014/main" id="{CE4B2D15-2983-4B8E-B9A5-8538F86CCE60}"/>
                </a:ext>
              </a:extLst>
            </p:cNvPr>
            <p:cNvSpPr/>
            <p:nvPr/>
          </p:nvSpPr>
          <p:spPr>
            <a:xfrm rot="18926958">
              <a:off x="6655674" y="1070100"/>
              <a:ext cx="160825" cy="160825"/>
            </a:xfrm>
            <a:prstGeom prst="plus">
              <a:avLst>
                <a:gd name="adj" fmla="val 39103"/>
              </a:avLst>
            </a:prstGeom>
            <a:solidFill>
              <a:srgbClr val="0000FF"/>
            </a:solidFill>
            <a:ln>
              <a:noFill/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511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88669"/>
            <a:ext cx="426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Picardi </a:t>
            </a:r>
            <a:r>
              <a:rPr lang="en-GB" i="1" dirty="0">
                <a:solidFill>
                  <a:srgbClr val="FFC000"/>
                </a:solidFill>
              </a:rPr>
              <a:t>et. al </a:t>
            </a:r>
            <a:r>
              <a:rPr lang="en-GB" dirty="0">
                <a:solidFill>
                  <a:srgbClr val="FFC000"/>
                </a:solidFill>
              </a:rPr>
              <a:t>– Phys. Rev. Lett. (March 2018)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64" t="1254" r="261" b="1167"/>
          <a:stretch/>
        </p:blipFill>
        <p:spPr>
          <a:xfrm>
            <a:off x="5403056" y="309423"/>
            <a:ext cx="5653088" cy="1700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94" t="1476" r="499" b="919"/>
          <a:stretch/>
        </p:blipFill>
        <p:spPr>
          <a:xfrm>
            <a:off x="5403056" y="2010090"/>
            <a:ext cx="5653088" cy="1705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56" t="1805" r="356" b="763"/>
          <a:stretch/>
        </p:blipFill>
        <p:spPr>
          <a:xfrm>
            <a:off x="5403056" y="3709732"/>
            <a:ext cx="5653088" cy="169542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49300" y="1422400"/>
            <a:ext cx="2032000" cy="0"/>
          </a:xfrm>
          <a:prstGeom prst="line">
            <a:avLst/>
          </a:prstGeom>
          <a:ln w="25400">
            <a:solidFill>
              <a:srgbClr val="FFC000"/>
            </a:solidFill>
          </a:ln>
          <a:scene3d>
            <a:camera prst="orthographicFront"/>
            <a:lightRig rig="flood" dir="t"/>
          </a:scene3d>
          <a:sp3d prstMaterial="plastic"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circular dipole right arrows"/>
          <p:cNvGrpSpPr/>
          <p:nvPr/>
        </p:nvGrpSpPr>
        <p:grpSpPr>
          <a:xfrm>
            <a:off x="1581150" y="816500"/>
            <a:ext cx="609601" cy="667462"/>
            <a:chOff x="742950" y="677219"/>
            <a:chExt cx="609601" cy="667462"/>
          </a:xfrm>
          <a:scene3d>
            <a:camera prst="orthographicFront"/>
            <a:lightRig rig="flood" dir="t"/>
          </a:scene3d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757237" y="782825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V="1">
              <a:off x="928688" y="968563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42950" y="677219"/>
              <a:ext cx="23756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C00000"/>
                  </a:solidFill>
                </a:rPr>
                <a:t>i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50865" y="975349"/>
              <a:ext cx="30168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1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49300" y="817025"/>
            <a:ext cx="2032000" cy="476371"/>
            <a:chOff x="749300" y="817025"/>
            <a:chExt cx="2032000" cy="476371"/>
          </a:xfrm>
          <a:scene3d>
            <a:camera prst="orthographicFront"/>
            <a:lightRig rig="flood" dir="t"/>
          </a:scene3d>
        </p:grpSpPr>
        <p:cxnSp>
          <p:nvCxnSpPr>
            <p:cNvPr id="16" name="Straight Connector 15"/>
            <p:cNvCxnSpPr/>
            <p:nvPr/>
          </p:nvCxnSpPr>
          <p:spPr>
            <a:xfrm>
              <a:off x="749300" y="817025"/>
              <a:ext cx="2032000" cy="0"/>
            </a:xfrm>
            <a:prstGeom prst="line">
              <a:avLst/>
            </a:prstGeom>
            <a:ln w="25400">
              <a:solidFill>
                <a:srgbClr val="FFC000"/>
              </a:solidFill>
            </a:ln>
            <a:sp3d prstMaterial="plastic">
              <a:bevelT w="139700" prst="cross"/>
              <a:bevelB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1581150" y="921920"/>
              <a:ext cx="371475" cy="371476"/>
              <a:chOff x="1581150" y="921920"/>
              <a:chExt cx="371475" cy="371476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1595437" y="921920"/>
                <a:ext cx="0" cy="37147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  <a:sp3d prstMaterial="plastic">
                <a:bevelT w="139700" prst="cross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rot="5400000" flipV="1">
                <a:off x="1766888" y="1107658"/>
                <a:ext cx="0" cy="37147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  <a:sp3d prstMaterial="plastic">
                <a:bevelT w="139700" prst="cross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/>
          <p:cNvSpPr txBox="1"/>
          <p:nvPr/>
        </p:nvSpPr>
        <p:spPr>
          <a:xfrm>
            <a:off x="1581150" y="816314"/>
            <a:ext cx="237566" cy="369332"/>
          </a:xfrm>
          <a:prstGeom prst="rect">
            <a:avLst/>
          </a:prstGeom>
          <a:noFill/>
          <a:scene3d>
            <a:camera prst="orthographicFront"/>
            <a:lightRig rig="flood" dir="t"/>
          </a:scene3d>
          <a:sp3d prstMaterial="plastic">
            <a:bevelT w="139700" prst="cross"/>
          </a:sp3d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C00000"/>
                </a:solidFill>
              </a:rPr>
              <a:t>i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89065" y="1114444"/>
            <a:ext cx="301686" cy="369332"/>
          </a:xfrm>
          <a:prstGeom prst="rect">
            <a:avLst/>
          </a:prstGeom>
          <a:noFill/>
          <a:scene3d>
            <a:camera prst="orthographicFront"/>
            <a:lightRig rig="flood" dir="t"/>
          </a:scene3d>
          <a:sp3d prstMaterial="plastic">
            <a:bevelT w="139700" prst="cross"/>
          </a:sp3d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735829" y="760576"/>
            <a:ext cx="301686" cy="369332"/>
          </a:xfrm>
          <a:prstGeom prst="rect">
            <a:avLst/>
          </a:prstGeom>
          <a:noFill/>
          <a:scene3d>
            <a:camera prst="orthographicFront"/>
            <a:lightRig rig="flood" dir="t"/>
          </a:scene3d>
          <a:sp3d prstMaterial="plastic">
            <a:bevelT w="139700" prst="cross"/>
          </a:sp3d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310444" y="1038794"/>
            <a:ext cx="237566" cy="369332"/>
          </a:xfrm>
          <a:prstGeom prst="rect">
            <a:avLst/>
          </a:prstGeom>
          <a:noFill/>
          <a:scene3d>
            <a:camera prst="orthographicFront"/>
            <a:lightRig rig="flood" dir="t"/>
          </a:scene3d>
          <a:sp3d prstMaterial="plastic">
            <a:bevelT w="139700" prst="cross"/>
          </a:sp3d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C00000"/>
                </a:solidFill>
              </a:rPr>
              <a:t>i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09833" y="2520747"/>
            <a:ext cx="301686" cy="369332"/>
          </a:xfrm>
          <a:prstGeom prst="rect">
            <a:avLst/>
          </a:prstGeom>
          <a:noFill/>
          <a:scene3d>
            <a:camera prst="orthographicFront"/>
            <a:lightRig rig="flood" dir="t"/>
          </a:scene3d>
          <a:sp3d prstMaterial="plastic">
            <a:bevelT w="139700" prst="cross"/>
          </a:sp3d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97208" y="2836092"/>
            <a:ext cx="282450" cy="369332"/>
          </a:xfrm>
          <a:prstGeom prst="rect">
            <a:avLst/>
          </a:prstGeom>
          <a:noFill/>
          <a:scene3d>
            <a:camera prst="orthographicFront"/>
            <a:lightRig rig="flood" dir="t"/>
          </a:scene3d>
          <a:sp3d prstMaterial="plastic">
            <a:bevelT w="139700" prst="cross"/>
          </a:sp3d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c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749300" y="3176849"/>
            <a:ext cx="2032000" cy="0"/>
          </a:xfrm>
          <a:prstGeom prst="line">
            <a:avLst/>
          </a:prstGeom>
          <a:ln w="25400">
            <a:solidFill>
              <a:srgbClr val="FFC000"/>
            </a:solidFill>
          </a:ln>
          <a:scene3d>
            <a:camera prst="orthographicFront"/>
            <a:lightRig rig="flood" dir="t"/>
          </a:scene3d>
          <a:sp3d prstMaterial="plastic"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728453" y="2590597"/>
            <a:ext cx="2032000" cy="521965"/>
            <a:chOff x="728453" y="2590597"/>
            <a:chExt cx="2032000" cy="521965"/>
          </a:xfrm>
          <a:scene3d>
            <a:camera prst="orthographicFront"/>
            <a:lightRig rig="flood" dir="t"/>
          </a:scene3d>
        </p:grpSpPr>
        <p:cxnSp>
          <p:nvCxnSpPr>
            <p:cNvPr id="55" name="Straight Arrow Connector 54"/>
            <p:cNvCxnSpPr/>
            <p:nvPr/>
          </p:nvCxnSpPr>
          <p:spPr>
            <a:xfrm flipV="1">
              <a:off x="1636667" y="2653821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1550942" y="2941112"/>
              <a:ext cx="171450" cy="17145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/>
            <p:cNvSpPr/>
            <p:nvPr/>
          </p:nvSpPr>
          <p:spPr>
            <a:xfrm>
              <a:off x="1603330" y="2993500"/>
              <a:ext cx="66675" cy="666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728453" y="2590597"/>
              <a:ext cx="2032000" cy="0"/>
            </a:xfrm>
            <a:prstGeom prst="line">
              <a:avLst/>
            </a:prstGeom>
            <a:ln w="25400">
              <a:solidFill>
                <a:srgbClr val="FFC000"/>
              </a:solidFill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1550942" y="2653821"/>
            <a:ext cx="171450" cy="458741"/>
            <a:chOff x="1703342" y="2806221"/>
            <a:chExt cx="171450" cy="458741"/>
          </a:xfrm>
          <a:scene3d>
            <a:camera prst="orthographicFront"/>
            <a:lightRig rig="flood" dir="t"/>
          </a:scene3d>
        </p:grpSpPr>
        <p:cxnSp>
          <p:nvCxnSpPr>
            <p:cNvPr id="69" name="Straight Arrow Connector 68"/>
            <p:cNvCxnSpPr/>
            <p:nvPr/>
          </p:nvCxnSpPr>
          <p:spPr>
            <a:xfrm flipV="1">
              <a:off x="1789067" y="2806221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1703342" y="3093512"/>
              <a:ext cx="171450" cy="17145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/>
            <p:cNvSpPr/>
            <p:nvPr/>
          </p:nvSpPr>
          <p:spPr>
            <a:xfrm>
              <a:off x="1755730" y="3145900"/>
              <a:ext cx="66675" cy="666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3834130" y="2836092"/>
            <a:ext cx="301686" cy="369332"/>
          </a:xfrm>
          <a:prstGeom prst="rect">
            <a:avLst/>
          </a:prstGeom>
          <a:noFill/>
          <a:scene3d>
            <a:camera prst="orthographicFront"/>
            <a:lightRig rig="flood" dir="t"/>
          </a:scene3d>
          <a:sp3d prstMaterial="plastic">
            <a:bevelT w="139700" prst="cross"/>
          </a:sp3d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769105" y="2520747"/>
            <a:ext cx="282450" cy="369332"/>
          </a:xfrm>
          <a:prstGeom prst="rect">
            <a:avLst/>
          </a:prstGeom>
          <a:noFill/>
          <a:scene3d>
            <a:camera prst="orthographicFront"/>
            <a:lightRig rig="flood" dir="t"/>
          </a:scene3d>
          <a:sp3d prstMaterial="plastic">
            <a:bevelT w="139700" prst="cross"/>
          </a:sp3d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c</a:t>
            </a:r>
          </a:p>
        </p:txBody>
      </p:sp>
      <p:grpSp>
        <p:nvGrpSpPr>
          <p:cNvPr id="75" name="Janus dipole nc arrows"/>
          <p:cNvGrpSpPr/>
          <p:nvPr/>
        </p:nvGrpSpPr>
        <p:grpSpPr>
          <a:xfrm>
            <a:off x="1333353" y="4279729"/>
            <a:ext cx="778077" cy="479226"/>
            <a:chOff x="6362700" y="833079"/>
            <a:chExt cx="778077" cy="479226"/>
          </a:xfrm>
          <a:scene3d>
            <a:camera prst="orthographicFront"/>
            <a:lightRig rig="flood" dir="t"/>
          </a:scene3d>
        </p:grpSpPr>
        <p:cxnSp>
          <p:nvCxnSpPr>
            <p:cNvPr id="76" name="Straight Arrow Connector 75"/>
            <p:cNvCxnSpPr/>
            <p:nvPr/>
          </p:nvCxnSpPr>
          <p:spPr>
            <a:xfrm rot="5400000" flipV="1">
              <a:off x="6944326" y="965158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6839091" y="833079"/>
              <a:ext cx="301686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362700" y="942973"/>
              <a:ext cx="335348" cy="369332"/>
            </a:xfrm>
            <a:prstGeom prst="rect">
              <a:avLst/>
            </a:prstGeom>
            <a:noFill/>
            <a:sp3d prstMaterial="plastic">
              <a:bevelT w="139700" prst="cross"/>
            </a:sp3d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0000FF"/>
                  </a:solidFill>
                </a:rPr>
                <a:t>ic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648449" y="1059476"/>
              <a:ext cx="171450" cy="17145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Cross 79"/>
            <p:cNvSpPr/>
            <p:nvPr/>
          </p:nvSpPr>
          <p:spPr>
            <a:xfrm rot="18926958">
              <a:off x="6655674" y="1070100"/>
              <a:ext cx="160825" cy="160825"/>
            </a:xfrm>
            <a:prstGeom prst="plus">
              <a:avLst>
                <a:gd name="adj" fmla="val 39103"/>
              </a:avLst>
            </a:prstGeom>
            <a:solidFill>
              <a:srgbClr val="0000FF"/>
            </a:solidFill>
            <a:ln>
              <a:noFill/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81" name="Straight Connector 80"/>
          <p:cNvCxnSpPr/>
          <p:nvPr/>
        </p:nvCxnSpPr>
        <p:spPr>
          <a:xfrm>
            <a:off x="730199" y="4835155"/>
            <a:ext cx="2032000" cy="0"/>
          </a:xfrm>
          <a:prstGeom prst="line">
            <a:avLst/>
          </a:prstGeom>
          <a:ln w="25400">
            <a:solidFill>
              <a:srgbClr val="FFC000"/>
            </a:solidFill>
          </a:ln>
          <a:scene3d>
            <a:camera prst="orthographicFront"/>
            <a:lightRig rig="flood" dir="t"/>
          </a:scene3d>
          <a:sp3d prstMaterial="plastic"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731838" y="4341534"/>
            <a:ext cx="2032000" cy="335661"/>
            <a:chOff x="731838" y="4341534"/>
            <a:chExt cx="2032000" cy="335661"/>
          </a:xfrm>
          <a:scene3d>
            <a:camera prst="orthographicFront"/>
            <a:lightRig rig="flood" dir="t"/>
          </a:scene3d>
        </p:grpSpPr>
        <p:cxnSp>
          <p:nvCxnSpPr>
            <p:cNvPr id="82" name="Straight Connector 81"/>
            <p:cNvCxnSpPr/>
            <p:nvPr/>
          </p:nvCxnSpPr>
          <p:spPr>
            <a:xfrm>
              <a:off x="731838" y="4341534"/>
              <a:ext cx="2032000" cy="0"/>
            </a:xfrm>
            <a:prstGeom prst="line">
              <a:avLst/>
            </a:prstGeom>
            <a:ln w="25400">
              <a:solidFill>
                <a:srgbClr val="FFC000"/>
              </a:solidFill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5400000" flipV="1">
              <a:off x="1914980" y="4411427"/>
              <a:ext cx="0" cy="3714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  <a:sp3d prstMaterial="plastic">
              <a:bevelT w="139700" prst="cross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>
              <a:off x="1619103" y="4505745"/>
              <a:ext cx="171450" cy="17145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Cross 87"/>
            <p:cNvSpPr/>
            <p:nvPr/>
          </p:nvSpPr>
          <p:spPr>
            <a:xfrm rot="18926958">
              <a:off x="1626328" y="4516369"/>
              <a:ext cx="160825" cy="160825"/>
            </a:xfrm>
            <a:prstGeom prst="plus">
              <a:avLst>
                <a:gd name="adj" fmla="val 39103"/>
              </a:avLst>
            </a:prstGeom>
            <a:solidFill>
              <a:srgbClr val="0000FF"/>
            </a:solidFill>
            <a:ln>
              <a:noFill/>
            </a:ln>
            <a:sp3d prstMaterial="plastic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751991" y="4252756"/>
            <a:ext cx="301686" cy="369332"/>
          </a:xfrm>
          <a:prstGeom prst="rect">
            <a:avLst/>
          </a:prstGeom>
          <a:noFill/>
          <a:scene3d>
            <a:camera prst="orthographicFront"/>
            <a:lightRig rig="flood" dir="t"/>
          </a:scene3d>
          <a:sp3d prstMaterial="plastic">
            <a:bevelT w="139700" prst="cross"/>
          </a:sp3d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140245" y="4406500"/>
            <a:ext cx="335348" cy="369332"/>
          </a:xfrm>
          <a:prstGeom prst="rect">
            <a:avLst/>
          </a:prstGeom>
          <a:noFill/>
          <a:scene3d>
            <a:camera prst="orthographicFront"/>
            <a:lightRig rig="flood" dir="t"/>
          </a:scene3d>
          <a:sp3d prstMaterial="plastic">
            <a:bevelT w="139700" prst="cross"/>
          </a:sp3d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</a:rPr>
              <a:t>ic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97" y="3745406"/>
            <a:ext cx="5853606" cy="16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19271 0.006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18802 0.0111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8893 0.0212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6" grpId="0"/>
      <p:bldP spid="57" grpId="0"/>
      <p:bldP spid="73" grpId="0"/>
      <p:bldP spid="74" grpId="0"/>
      <p:bldP spid="90" grpId="0"/>
      <p:bldP spid="9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488669"/>
            <a:ext cx="426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Picardi </a:t>
            </a:r>
            <a:r>
              <a:rPr lang="en-GB" i="1" dirty="0">
                <a:solidFill>
                  <a:srgbClr val="FFC000"/>
                </a:solidFill>
              </a:rPr>
              <a:t>et. al </a:t>
            </a:r>
            <a:r>
              <a:rPr lang="en-GB" dirty="0">
                <a:solidFill>
                  <a:srgbClr val="FFC000"/>
                </a:solidFill>
              </a:rPr>
              <a:t>– Phys. Rev. Lett. (March 2018)</a:t>
            </a:r>
          </a:p>
        </p:txBody>
      </p:sp>
      <p:pic>
        <p:nvPicPr>
          <p:cNvPr id="7" name="Picture 6" descr="A close up of a screen&#10;&#10;Description generated with high confidence">
            <a:extLst>
              <a:ext uri="{FF2B5EF4-FFF2-40B4-BE49-F238E27FC236}">
                <a16:creationId xmlns:a16="http://schemas.microsoft.com/office/drawing/2014/main" id="{5CF62C9D-9A46-4CCE-B254-B5D3AAEDB4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t="6286" r="4112" b="6165"/>
          <a:stretch/>
        </p:blipFill>
        <p:spPr>
          <a:xfrm>
            <a:off x="1174378" y="708209"/>
            <a:ext cx="9439836" cy="51502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77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2 modes waveguide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51" y="3674855"/>
            <a:ext cx="7317930" cy="1237995"/>
          </a:xfrm>
          <a:prstGeom prst="rect">
            <a:avLst/>
          </a:prstGeom>
        </p:spPr>
      </p:pic>
      <p:sp>
        <p:nvSpPr>
          <p:cNvPr id="9" name="waveguide"/>
          <p:cNvSpPr/>
          <p:nvPr/>
        </p:nvSpPr>
        <p:spPr>
          <a:xfrm>
            <a:off x="3082929" y="1987764"/>
            <a:ext cx="6026141" cy="924081"/>
          </a:xfrm>
          <a:prstGeom prst="cube">
            <a:avLst/>
          </a:prstGeom>
          <a:gradFill flip="none" rotWithShape="1">
            <a:gsLst>
              <a:gs pos="0">
                <a:schemeClr val="accent3">
                  <a:lumMod val="92000"/>
                  <a:lumOff val="8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56000"/>
              </a:srgbClr>
            </a:outerShdw>
            <a:reflection stA="71000" endPos="41000" dist="50800" dir="5400000" sy="-100000" algn="bl" rotWithShape="0"/>
          </a:effectLst>
          <a:scene3d>
            <a:camera prst="orthographicFront"/>
            <a:lightRig rig="balanced" dir="t"/>
          </a:scene3d>
          <a:sp3d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mode_right2"/>
          <p:cNvSpPr/>
          <p:nvPr/>
        </p:nvSpPr>
        <p:spPr>
          <a:xfrm rot="10800000" flipH="1" flipV="1">
            <a:off x="6134352" y="2371475"/>
            <a:ext cx="2682493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5"/>
            </a:solidFill>
            <a:prstDash val="solid"/>
            <a:round/>
            <a:tailEnd type="triangl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mode_left2"/>
          <p:cNvSpPr/>
          <p:nvPr/>
        </p:nvSpPr>
        <p:spPr>
          <a:xfrm rot="10800000" flipV="1">
            <a:off x="3162939" y="2371475"/>
            <a:ext cx="2682491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5"/>
            </a:solidFill>
            <a:prstDash val="solid"/>
            <a:round/>
            <a:tailEnd type="triangl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mode_right"/>
          <p:cNvSpPr/>
          <p:nvPr/>
        </p:nvSpPr>
        <p:spPr>
          <a:xfrm rot="10800000" flipH="1" flipV="1">
            <a:off x="6470829" y="2371475"/>
            <a:ext cx="2006422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2"/>
            </a:solidFill>
            <a:prstDash val="solid"/>
            <a:round/>
            <a:tailEnd type="triangl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mode_left"/>
          <p:cNvSpPr/>
          <p:nvPr/>
        </p:nvSpPr>
        <p:spPr>
          <a:xfrm rot="10800000" flipV="1">
            <a:off x="3499416" y="2371475"/>
            <a:ext cx="2006420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2"/>
            </a:solidFill>
            <a:prstDash val="solid"/>
            <a:round/>
            <a:tailEnd type="triangl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283656" y="1608905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-k</a:t>
            </a:r>
            <a:r>
              <a:rPr lang="en-GB" baseline="-25000" dirty="0">
                <a:solidFill>
                  <a:schemeClr val="bg1"/>
                </a:solidFill>
              </a:rPr>
              <a:t>1</a:t>
            </a:r>
            <a:r>
              <a:rPr lang="en-GB" dirty="0">
                <a:solidFill>
                  <a:schemeClr val="bg1"/>
                </a:solidFill>
              </a:rPr>
              <a:t>, -k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73128" y="160890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+k</a:t>
            </a:r>
            <a:r>
              <a:rPr lang="en-GB" baseline="-25000" dirty="0">
                <a:solidFill>
                  <a:schemeClr val="bg1"/>
                </a:solidFill>
              </a:rPr>
              <a:t>1</a:t>
            </a:r>
            <a:r>
              <a:rPr lang="en-GB" dirty="0">
                <a:solidFill>
                  <a:schemeClr val="bg1"/>
                </a:solidFill>
              </a:rPr>
              <a:t>, +k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7150190" y="1654387"/>
            <a:ext cx="323850" cy="3238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687809" y="1654387"/>
            <a:ext cx="323850" cy="3238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77E6C7-E4DA-4CB1-8C7C-518C7F13BDCD}"/>
              </a:ext>
            </a:extLst>
          </p:cNvPr>
          <p:cNvSpPr txBox="1"/>
          <p:nvPr/>
        </p:nvSpPr>
        <p:spPr>
          <a:xfrm>
            <a:off x="0" y="6488669"/>
            <a:ext cx="263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Manuscript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138675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waveguide"/>
          <p:cNvSpPr/>
          <p:nvPr/>
        </p:nvSpPr>
        <p:spPr>
          <a:xfrm>
            <a:off x="2533650" y="-727710"/>
            <a:ext cx="7239000" cy="7239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scene3d>
            <a:camera prst="isometricOffAxis1Top"/>
            <a:lightRig rig="threePt" dir="t">
              <a:rot lat="0" lon="0" rev="8400000"/>
            </a:lightRig>
          </a:scene3d>
          <a:sp3d prstMaterial="metal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ode_left_orange"/>
          <p:cNvSpPr/>
          <p:nvPr/>
        </p:nvSpPr>
        <p:spPr>
          <a:xfrm rot="10800000" flipV="1">
            <a:off x="3613716" y="2857500"/>
            <a:ext cx="2006420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2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mode_top_green"/>
          <p:cNvSpPr/>
          <p:nvPr/>
        </p:nvSpPr>
        <p:spPr>
          <a:xfrm rot="16200000" flipV="1">
            <a:off x="4909520" y="2038448"/>
            <a:ext cx="1252236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6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2870967" lon="19217872" rev="913142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mode_right_blue"/>
          <p:cNvSpPr/>
          <p:nvPr/>
        </p:nvSpPr>
        <p:spPr>
          <a:xfrm rot="10800000" flipH="1" flipV="1">
            <a:off x="6183601" y="2294735"/>
            <a:ext cx="2411759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5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mode_down_red"/>
          <p:cNvSpPr/>
          <p:nvPr/>
        </p:nvSpPr>
        <p:spPr>
          <a:xfrm rot="10303805" flipV="1">
            <a:off x="6170469" y="3231754"/>
            <a:ext cx="2006420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rgbClr val="FF0000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Top">
              <a:rot lat="2633009" lon="8417289" rev="17803952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786206" y="2412978"/>
            <a:ext cx="555012" cy="55501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355600" dist="1612900" dir="2400000">
              <a:schemeClr val="accent1">
                <a:lumMod val="60000"/>
                <a:lumOff val="40000"/>
              </a:schemeClr>
            </a:innerShdw>
          </a:effectLst>
          <a:scene3d>
            <a:camera prst="orthographicFront"/>
            <a:lightRig rig="freezing" dir="t"/>
          </a:scene3d>
          <a:sp3d prstMaterial="clear">
            <a:bevelT w="279400" h="228600"/>
            <a:bevelB w="228600" h="228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waveguide"/>
          <p:cNvSpPr/>
          <p:nvPr/>
        </p:nvSpPr>
        <p:spPr>
          <a:xfrm>
            <a:off x="2533650" y="-1074420"/>
            <a:ext cx="7239000" cy="7239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scene3d>
            <a:camera prst="isometricOffAxis1Top"/>
            <a:lightRig rig="threePt" dir="t">
              <a:rot lat="0" lon="0" rev="8400000"/>
            </a:lightRig>
          </a:scene3d>
          <a:sp3d prstMaterial="metal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mode_left_green2"/>
          <p:cNvSpPr/>
          <p:nvPr/>
        </p:nvSpPr>
        <p:spPr>
          <a:xfrm rot="10800000" flipV="1">
            <a:off x="3712642" y="2469411"/>
            <a:ext cx="2006420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rgbClr val="00B050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mode_top_yellow2"/>
          <p:cNvSpPr/>
          <p:nvPr/>
        </p:nvSpPr>
        <p:spPr>
          <a:xfrm rot="16200000" flipV="1">
            <a:off x="5028264" y="1664330"/>
            <a:ext cx="1252236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4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2870967" lon="19217872" rev="913142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mode_right_darkblue2"/>
          <p:cNvSpPr/>
          <p:nvPr/>
        </p:nvSpPr>
        <p:spPr>
          <a:xfrm rot="10800000" flipH="1" flipV="1">
            <a:off x="6280146" y="1909027"/>
            <a:ext cx="2411759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rgbClr val="002060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mode_down_violet2"/>
          <p:cNvSpPr/>
          <p:nvPr/>
        </p:nvSpPr>
        <p:spPr>
          <a:xfrm rot="10303805" flipV="1">
            <a:off x="6503501" y="2677108"/>
            <a:ext cx="2006420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rgbClr val="CC66FF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Top">
              <a:rot lat="3126144" lon="8930343" rev="18486495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06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4CDC4-D8AF-4A80-B9C2-73102163A80E}"/>
              </a:ext>
            </a:extLst>
          </p:cNvPr>
          <p:cNvSpPr txBox="1"/>
          <p:nvPr/>
        </p:nvSpPr>
        <p:spPr>
          <a:xfrm>
            <a:off x="1534655" y="411003"/>
            <a:ext cx="91226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rgbClr val="FFC000"/>
                </a:solidFill>
              </a:rPr>
              <a:t>Thank you for your attention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888926-7198-48F9-9A39-A2D4A9DC28BC}"/>
              </a:ext>
            </a:extLst>
          </p:cNvPr>
          <p:cNvSpPr txBox="1"/>
          <p:nvPr/>
        </p:nvSpPr>
        <p:spPr>
          <a:xfrm>
            <a:off x="2167814" y="1694248"/>
            <a:ext cx="31695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err="1">
                <a:solidFill>
                  <a:schemeClr val="bg1"/>
                </a:solidFill>
              </a:rPr>
              <a:t>Dr.</a:t>
            </a:r>
            <a:r>
              <a:rPr lang="en-GB" u="sng" dirty="0">
                <a:solidFill>
                  <a:schemeClr val="bg1"/>
                </a:solidFill>
              </a:rPr>
              <a:t> </a:t>
            </a:r>
            <a:r>
              <a:rPr lang="en-GB" u="sng" dirty="0" err="1">
                <a:solidFill>
                  <a:schemeClr val="bg1"/>
                </a:solidFill>
              </a:rPr>
              <a:t>Francísco</a:t>
            </a:r>
            <a:r>
              <a:rPr lang="en-GB" u="sng" dirty="0">
                <a:solidFill>
                  <a:schemeClr val="bg1"/>
                </a:solidFill>
              </a:rPr>
              <a:t> Rodriguez-</a:t>
            </a:r>
            <a:r>
              <a:rPr lang="en-GB" u="sng" dirty="0" err="1">
                <a:solidFill>
                  <a:schemeClr val="bg1"/>
                </a:solidFill>
              </a:rPr>
              <a:t>Fortuño</a:t>
            </a:r>
            <a:endParaRPr lang="en-GB" u="sng" dirty="0">
              <a:solidFill>
                <a:schemeClr val="bg1"/>
              </a:solidFill>
            </a:endParaRPr>
          </a:p>
          <a:p>
            <a:endParaRPr lang="en-GB" u="sng" dirty="0">
              <a:solidFill>
                <a:schemeClr val="bg1"/>
              </a:solidFill>
            </a:endParaRPr>
          </a:p>
          <a:p>
            <a:r>
              <a:rPr lang="en-GB" dirty="0" err="1">
                <a:solidFill>
                  <a:schemeClr val="bg1"/>
                </a:solidFill>
              </a:rPr>
              <a:t>Dr.</a:t>
            </a:r>
            <a:r>
              <a:rPr lang="en-GB" dirty="0">
                <a:solidFill>
                  <a:schemeClr val="bg1"/>
                </a:solidFill>
              </a:rPr>
              <a:t> Lei Wei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Jack Kingsley-Smith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9935BA-F01F-40BF-9649-E39735C62642}"/>
              </a:ext>
            </a:extLst>
          </p:cNvPr>
          <p:cNvGrpSpPr/>
          <p:nvPr/>
        </p:nvGrpSpPr>
        <p:grpSpPr>
          <a:xfrm>
            <a:off x="297250" y="1780293"/>
            <a:ext cx="1524001" cy="1066801"/>
            <a:chOff x="-1" y="5791200"/>
            <a:chExt cx="1524001" cy="106680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62E179-AC27-4FD5-BDFC-826F44D6D749}"/>
                </a:ext>
              </a:extLst>
            </p:cNvPr>
            <p:cNvSpPr/>
            <p:nvPr/>
          </p:nvSpPr>
          <p:spPr>
            <a:xfrm>
              <a:off x="-1" y="5791200"/>
              <a:ext cx="1524001" cy="106680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KCL_noUoL_A4_40mm_white.png">
              <a:extLst>
                <a:ext uri="{FF2B5EF4-FFF2-40B4-BE49-F238E27FC236}">
                  <a16:creationId xmlns:a16="http://schemas.microsoft.com/office/drawing/2014/main" id="{7E8F406F-9C17-44AE-A0FB-F867ED0CA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449" y="5846762"/>
              <a:ext cx="1435100" cy="95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8FA8DEE-39E2-4C34-A2DF-4222566A3FFF}"/>
              </a:ext>
            </a:extLst>
          </p:cNvPr>
          <p:cNvSpPr txBox="1"/>
          <p:nvPr/>
        </p:nvSpPr>
        <p:spPr>
          <a:xfrm>
            <a:off x="2167814" y="3792785"/>
            <a:ext cx="2244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err="1">
                <a:solidFill>
                  <a:schemeClr val="bg1"/>
                </a:solidFill>
              </a:rPr>
              <a:t>Prof.</a:t>
            </a:r>
            <a:r>
              <a:rPr lang="en-GB" u="sng" dirty="0">
                <a:solidFill>
                  <a:schemeClr val="bg1"/>
                </a:solidFill>
              </a:rPr>
              <a:t> Anatoly V. </a:t>
            </a:r>
            <a:r>
              <a:rPr lang="en-GB" u="sng" dirty="0" err="1">
                <a:solidFill>
                  <a:schemeClr val="bg1"/>
                </a:solidFill>
              </a:rPr>
              <a:t>Zayats</a:t>
            </a:r>
            <a:endParaRPr lang="en-GB" u="sng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9870144-F02E-4C4D-A252-242A58BBBD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06" y="3468687"/>
            <a:ext cx="5170740" cy="3043608"/>
          </a:xfrm>
          <a:prstGeom prst="rect">
            <a:avLst/>
          </a:prstGeom>
        </p:spPr>
      </p:pic>
      <p:pic>
        <p:nvPicPr>
          <p:cNvPr id="2050" name="Picture 2" descr="Paco Rodriguez- Fortuno">
            <a:extLst>
              <a:ext uri="{FF2B5EF4-FFF2-40B4-BE49-F238E27FC236}">
                <a16:creationId xmlns:a16="http://schemas.microsoft.com/office/drawing/2014/main" id="{2140A4F3-A617-4F7C-8948-38300F6AE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993" y="1370717"/>
            <a:ext cx="12573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B89FA-11CA-493D-9566-2C95F13CE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83" y="1370717"/>
            <a:ext cx="1255987" cy="1887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09AB33-68CB-42CA-B2F5-E34496214E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0" r="20880"/>
          <a:stretch/>
        </p:blipFill>
        <p:spPr>
          <a:xfrm>
            <a:off x="9351660" y="1370717"/>
            <a:ext cx="12573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73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325" y="476250"/>
            <a:ext cx="1048479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rgbClr val="FFC000"/>
                </a:solidFill>
              </a:rPr>
              <a:t>Outline:</a:t>
            </a:r>
          </a:p>
          <a:p>
            <a:endParaRPr lang="en-GB" sz="3000" dirty="0">
              <a:solidFill>
                <a:srgbClr val="FFC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C000"/>
                </a:solidFill>
              </a:rPr>
              <a:t>Near-field coupling: angular spectra of sources and waveguides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C000"/>
                </a:solidFill>
              </a:rPr>
              <a:t>Mode-matching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FFC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C000"/>
                </a:solidFill>
              </a:rPr>
              <a:t>Controlling near-field coupling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 err="1">
                <a:solidFill>
                  <a:srgbClr val="FFC000"/>
                </a:solidFill>
              </a:rPr>
              <a:t>Unidirectionality</a:t>
            </a:r>
            <a:endParaRPr lang="en-GB" sz="3000" dirty="0">
              <a:solidFill>
                <a:srgbClr val="FFC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C000"/>
                </a:solidFill>
              </a:rPr>
              <a:t>Circular, Huygens’ and Janus dipoles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C000"/>
                </a:solidFill>
              </a:rPr>
              <a:t>More and more modes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9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Why?</a:t>
            </a:r>
          </a:p>
        </p:txBody>
      </p:sp>
      <p:sp>
        <p:nvSpPr>
          <p:cNvPr id="2" name="waveguide"/>
          <p:cNvSpPr/>
          <p:nvPr/>
        </p:nvSpPr>
        <p:spPr>
          <a:xfrm>
            <a:off x="2533650" y="-156210"/>
            <a:ext cx="7239000" cy="7239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scene3d>
            <a:camera prst="isometricOffAxis1Top"/>
            <a:lightRig rig="threePt" dir="t">
              <a:rot lat="0" lon="0" rev="8400000"/>
            </a:lightRig>
          </a:scene3d>
          <a:sp3d prstMaterial="metal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yellow light"/>
          <p:cNvSpPr/>
          <p:nvPr/>
        </p:nvSpPr>
        <p:spPr>
          <a:xfrm rot="7173362">
            <a:off x="2352399" y="-1871475"/>
            <a:ext cx="838200" cy="6576306"/>
          </a:xfrm>
          <a:prstGeom prst="can">
            <a:avLst>
              <a:gd name="adj" fmla="val 10838"/>
            </a:avLst>
          </a:prstGeom>
          <a:solidFill>
            <a:srgbClr val="FFFF66"/>
          </a:solidFill>
          <a:ln>
            <a:noFill/>
          </a:ln>
          <a:effectLst>
            <a:glow rad="139700">
              <a:srgbClr val="FFC000">
                <a:alpha val="6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ode_left_orange"/>
          <p:cNvSpPr/>
          <p:nvPr/>
        </p:nvSpPr>
        <p:spPr>
          <a:xfrm rot="10800000" flipV="1">
            <a:off x="3613716" y="3429000"/>
            <a:ext cx="2006420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2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mode_top_green"/>
          <p:cNvSpPr/>
          <p:nvPr/>
        </p:nvSpPr>
        <p:spPr>
          <a:xfrm rot="16200000" flipV="1">
            <a:off x="5069038" y="2712819"/>
            <a:ext cx="1252236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6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2870967" lon="19217872" rev="913142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mode_right_blue"/>
          <p:cNvSpPr/>
          <p:nvPr/>
        </p:nvSpPr>
        <p:spPr>
          <a:xfrm rot="10800000" flipH="1" flipV="1">
            <a:off x="6183601" y="2866235"/>
            <a:ext cx="2411759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5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mode_down_purple"/>
          <p:cNvSpPr/>
          <p:nvPr/>
        </p:nvSpPr>
        <p:spPr>
          <a:xfrm rot="10800000" flipV="1">
            <a:off x="4829106" y="3764280"/>
            <a:ext cx="2006420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rgbClr val="E836C6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Top">
              <a:rot lat="295658" lon="4002872" rev="5690829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mode_down_red"/>
          <p:cNvSpPr/>
          <p:nvPr/>
        </p:nvSpPr>
        <p:spPr>
          <a:xfrm rot="10303805" flipV="1">
            <a:off x="6409337" y="3639078"/>
            <a:ext cx="2006420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rgbClr val="FF0000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Top">
              <a:rot lat="3126144" lon="8930343" rev="18486495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green light"/>
          <p:cNvSpPr/>
          <p:nvPr/>
        </p:nvSpPr>
        <p:spPr>
          <a:xfrm rot="7173362">
            <a:off x="2352399" y="-1871474"/>
            <a:ext cx="838200" cy="6576306"/>
          </a:xfrm>
          <a:prstGeom prst="can">
            <a:avLst>
              <a:gd name="adj" fmla="val 10838"/>
            </a:avLst>
          </a:prstGeom>
          <a:solidFill>
            <a:srgbClr val="01E938"/>
          </a:solidFill>
          <a:ln>
            <a:noFill/>
          </a:ln>
          <a:effectLst>
            <a:glow rad="139700">
              <a:schemeClr val="accent6">
                <a:lumMod val="75000"/>
                <a:alpha val="6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mode_left_green2"/>
          <p:cNvSpPr/>
          <p:nvPr/>
        </p:nvSpPr>
        <p:spPr>
          <a:xfrm rot="10800000" flipV="1">
            <a:off x="3617526" y="3430429"/>
            <a:ext cx="2006420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rgbClr val="00B050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mode_top_yellow2"/>
          <p:cNvSpPr/>
          <p:nvPr/>
        </p:nvSpPr>
        <p:spPr>
          <a:xfrm rot="16200000" flipV="1">
            <a:off x="5072848" y="2714248"/>
            <a:ext cx="1252236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4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2870967" lon="19217872" rev="913142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mode_right_darkblue2"/>
          <p:cNvSpPr/>
          <p:nvPr/>
        </p:nvSpPr>
        <p:spPr>
          <a:xfrm rot="10800000" flipH="1" flipV="1">
            <a:off x="6185030" y="2870045"/>
            <a:ext cx="2411759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rgbClr val="002060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mode_down_orange2"/>
          <p:cNvSpPr/>
          <p:nvPr/>
        </p:nvSpPr>
        <p:spPr>
          <a:xfrm rot="10800000" flipV="1">
            <a:off x="4828154" y="3763328"/>
            <a:ext cx="2006420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2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Top">
              <a:rot lat="295658" lon="4002872" rev="5690829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mode_down_violet2"/>
          <p:cNvSpPr/>
          <p:nvPr/>
        </p:nvSpPr>
        <p:spPr>
          <a:xfrm rot="10303805" flipV="1">
            <a:off x="6408385" y="3638126"/>
            <a:ext cx="2006420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rgbClr val="CC66FF"/>
            </a:solidFill>
            <a:prstDash val="solid"/>
            <a:round/>
            <a:tailEnd type="triangle" w="sm" len="sm"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Top">
              <a:rot lat="3126144" lon="8930343" rev="18486495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2446522" y="5217248"/>
            <a:ext cx="72809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rgbClr val="FFC000"/>
                </a:solidFill>
              </a:rPr>
              <a:t>Controlling light’s propagation exploiting light</a:t>
            </a:r>
          </a:p>
        </p:txBody>
      </p:sp>
      <p:sp>
        <p:nvSpPr>
          <p:cNvPr id="29" name="Oval 28"/>
          <p:cNvSpPr/>
          <p:nvPr/>
        </p:nvSpPr>
        <p:spPr>
          <a:xfrm>
            <a:off x="5836263" y="3038793"/>
            <a:ext cx="488415" cy="4884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228600" h="228600"/>
            <a:bevelB w="228600" h="228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5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Electric and magnetic dipoles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34201" y="2097921"/>
            <a:ext cx="3645573" cy="2505076"/>
            <a:chOff x="7403426" y="1672414"/>
            <a:chExt cx="3645573" cy="2505076"/>
          </a:xfrm>
        </p:grpSpPr>
        <p:sp>
          <p:nvSpPr>
            <p:cNvPr id="11" name="Rectangle 10"/>
            <p:cNvSpPr/>
            <p:nvPr/>
          </p:nvSpPr>
          <p:spPr>
            <a:xfrm>
              <a:off x="7403426" y="1672414"/>
              <a:ext cx="3645573" cy="2505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-1" r="419"/>
            <a:stretch/>
          </p:blipFill>
          <p:spPr>
            <a:xfrm>
              <a:off x="7403427" y="1672415"/>
              <a:ext cx="3177488" cy="250507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6" t="2697" r="29437"/>
          <a:stretch/>
        </p:blipFill>
        <p:spPr>
          <a:xfrm>
            <a:off x="2036649" y="2097922"/>
            <a:ext cx="2860903" cy="249866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088914" y="2368750"/>
            <a:ext cx="555012" cy="555012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dkEdge">
            <a:bevelT w="228600" h="228600"/>
            <a:bevelB w="228600" h="228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9981298" y="2368750"/>
            <a:ext cx="555012" cy="55501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355600" dist="1612900" dir="2400000">
              <a:schemeClr val="accent1">
                <a:lumMod val="60000"/>
                <a:lumOff val="40000"/>
              </a:schemeClr>
            </a:innerShdw>
          </a:effectLst>
          <a:scene3d>
            <a:camera prst="orthographicFront"/>
            <a:lightRig rig="freezing" dir="t"/>
          </a:scene3d>
          <a:sp3d prstMaterial="clear">
            <a:bevelT w="279400" h="228600"/>
            <a:bevelB w="228600" h="228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303576" y="1451775"/>
            <a:ext cx="2327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Metallic nanoparticles:</a:t>
            </a:r>
          </a:p>
          <a:p>
            <a:pPr algn="ctr"/>
            <a:r>
              <a:rPr lang="en-GB" dirty="0">
                <a:solidFill>
                  <a:srgbClr val="FFC000"/>
                </a:solidFill>
              </a:rPr>
              <a:t>Electric dipoles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93092" y="1451775"/>
            <a:ext cx="2927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Dielectric nanoparticles:</a:t>
            </a:r>
          </a:p>
          <a:p>
            <a:pPr algn="ctr"/>
            <a:r>
              <a:rPr lang="en-GB" dirty="0">
                <a:solidFill>
                  <a:srgbClr val="FFC000"/>
                </a:solidFill>
              </a:rPr>
              <a:t>Electric and magnetic dipoles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78882" y="4602997"/>
            <a:ext cx="1365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Credits F. </a:t>
            </a:r>
            <a:r>
              <a:rPr lang="en-GB" sz="1600" dirty="0" err="1">
                <a:solidFill>
                  <a:schemeClr val="bg1"/>
                </a:solidFill>
              </a:rPr>
              <a:t>Lotti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22946" y="4602997"/>
            <a:ext cx="2115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Credits M. </a:t>
            </a:r>
            <a:r>
              <a:rPr lang="en-GB" sz="1600" dirty="0" err="1">
                <a:solidFill>
                  <a:schemeClr val="bg1"/>
                </a:solidFill>
              </a:rPr>
              <a:t>Neugebauer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67017" y="2554430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1698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The angular 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63748" y="2043026"/>
                <a:ext cx="8328498" cy="11301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GB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8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𝐄</m:t>
                                  </m:r>
                                  <m:d>
                                    <m:dPr>
                                      <m:ctrlPr>
                                        <a:rPr lang="en-GB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GB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GB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GB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GB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GB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GB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𝑑𝑘</m:t>
                              </m:r>
                            </m:e>
                            <m:sub>
                              <m: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𝑑𝑘</m:t>
                              </m:r>
                            </m:e>
                            <m:sub>
                              <m:r>
                                <a:rPr lang="en-GB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748" y="2043026"/>
                <a:ext cx="8328498" cy="11301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476240" y="1427443"/>
            <a:ext cx="923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electric field generated by a superposition of </a:t>
            </a:r>
            <a:r>
              <a:rPr lang="en-GB" dirty="0">
                <a:solidFill>
                  <a:srgbClr val="FF0000"/>
                </a:solidFill>
              </a:rPr>
              <a:t>electric</a:t>
            </a:r>
            <a:r>
              <a:rPr lang="en-GB" dirty="0">
                <a:solidFill>
                  <a:schemeClr val="bg1"/>
                </a:solidFill>
              </a:rPr>
              <a:t> and </a:t>
            </a:r>
            <a:r>
              <a:rPr lang="en-GB" dirty="0">
                <a:solidFill>
                  <a:srgbClr val="0066FF"/>
                </a:solidFill>
              </a:rPr>
              <a:t>magnetic</a:t>
            </a:r>
            <a:r>
              <a:rPr lang="en-GB" dirty="0">
                <a:solidFill>
                  <a:schemeClr val="bg1"/>
                </a:solidFill>
              </a:rPr>
              <a:t> dipoles can be written as: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702065" y="4004126"/>
            <a:ext cx="402111" cy="930015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525098" y="4005330"/>
            <a:ext cx="402111" cy="930015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31197" y="4902383"/>
            <a:ext cx="5720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Amplitudes of the field for </a:t>
            </a:r>
            <a:r>
              <a:rPr lang="en-GB" sz="2800" u="sng" dirty="0">
                <a:solidFill>
                  <a:schemeClr val="bg1"/>
                </a:solidFill>
              </a:rPr>
              <a:t>each</a:t>
            </a:r>
            <a:r>
              <a:rPr lang="en-GB" sz="2800" dirty="0">
                <a:solidFill>
                  <a:schemeClr val="bg1"/>
                </a:solidFill>
              </a:rPr>
              <a:t> (</a:t>
            </a:r>
            <a:r>
              <a:rPr lang="en-GB" sz="2800" dirty="0" err="1">
                <a:solidFill>
                  <a:schemeClr val="bg1"/>
                </a:solidFill>
              </a:rPr>
              <a:t>k</a:t>
            </a:r>
            <a:r>
              <a:rPr lang="en-GB" sz="2800" baseline="-25000" dirty="0" err="1">
                <a:solidFill>
                  <a:schemeClr val="bg1"/>
                </a:solidFill>
              </a:rPr>
              <a:t>x</a:t>
            </a:r>
            <a:r>
              <a:rPr lang="en-GB" sz="2800" dirty="0" err="1">
                <a:solidFill>
                  <a:schemeClr val="bg1"/>
                </a:solidFill>
              </a:rPr>
              <a:t>,k</a:t>
            </a:r>
            <a:r>
              <a:rPr lang="en-GB" sz="2800" baseline="-25000" dirty="0" err="1">
                <a:solidFill>
                  <a:schemeClr val="bg1"/>
                </a:solidFill>
              </a:rPr>
              <a:t>y</a:t>
            </a:r>
            <a:r>
              <a:rPr lang="en-GB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C085D0-2CF3-4ADF-8B99-6D1E71220A46}"/>
              </a:ext>
            </a:extLst>
          </p:cNvPr>
          <p:cNvSpPr txBox="1"/>
          <p:nvPr/>
        </p:nvSpPr>
        <p:spPr>
          <a:xfrm>
            <a:off x="0" y="6429552"/>
            <a:ext cx="356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Novotny – Principles of Nano-Optics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D3BA9C6-BE1D-434E-9303-9A210787E1A3}"/>
                  </a:ext>
                </a:extLst>
              </p:cNvPr>
              <p:cNvSpPr txBox="1"/>
              <p:nvPr/>
            </p:nvSpPr>
            <p:spPr>
              <a:xfrm>
                <a:off x="4486106" y="3501749"/>
                <a:ext cx="168443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p>
                        <m:r>
                          <a:rPr lang="en-GB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𝐸𝐷</m:t>
                        </m:r>
                      </m:sup>
                    </m:sSup>
                  </m:oMath>
                </a14:m>
                <a:r>
                  <a:rPr lang="en-GB" sz="2800" dirty="0">
                    <a:solidFill>
                      <a:schemeClr val="bg1"/>
                    </a:solidFill>
                  </a:rPr>
                  <a:t>+</a:t>
                </a:r>
                <a:r>
                  <a:rPr lang="en-GB" sz="2800" dirty="0">
                    <a:solidFill>
                      <a:srgbClr val="0066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1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b="1" i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p>
                        <m:r>
                          <a:rPr lang="en-GB" sz="2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𝑀𝐷</m:t>
                        </m:r>
                      </m:sup>
                    </m:sSup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D3BA9C6-BE1D-434E-9303-9A210787E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106" y="3501749"/>
                <a:ext cx="1684435" cy="430887"/>
              </a:xfrm>
              <a:prstGeom prst="rect">
                <a:avLst/>
              </a:prstGeom>
              <a:blipFill>
                <a:blip r:embed="rId4"/>
                <a:stretch>
                  <a:fillRect t="-23944" b="-507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668870D0-3FB7-40E4-A9EB-586A192A77FF}"/>
              </a:ext>
            </a:extLst>
          </p:cNvPr>
          <p:cNvSpPr/>
          <p:nvPr/>
        </p:nvSpPr>
        <p:spPr>
          <a:xfrm rot="16200000">
            <a:off x="5106380" y="2394953"/>
            <a:ext cx="397328" cy="1342426"/>
          </a:xfrm>
          <a:prstGeom prst="leftBrace">
            <a:avLst>
              <a:gd name="adj1" fmla="val 37100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20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46" y="1929418"/>
            <a:ext cx="3843338" cy="130128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48968" y="1724027"/>
            <a:ext cx="1676396" cy="167639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source</a:t>
            </a:r>
          </a:p>
        </p:txBody>
      </p:sp>
      <p:sp>
        <p:nvSpPr>
          <p:cNvPr id="7" name="Oval 6"/>
          <p:cNvSpPr/>
          <p:nvPr/>
        </p:nvSpPr>
        <p:spPr>
          <a:xfrm>
            <a:off x="9266634" y="1724025"/>
            <a:ext cx="1676400" cy="1676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waveguide</a:t>
            </a:r>
          </a:p>
        </p:txBody>
      </p:sp>
      <p:sp>
        <p:nvSpPr>
          <p:cNvPr id="19" name="Oval 18"/>
          <p:cNvSpPr/>
          <p:nvPr/>
        </p:nvSpPr>
        <p:spPr>
          <a:xfrm>
            <a:off x="2794394" y="3347049"/>
            <a:ext cx="882256" cy="624082"/>
          </a:xfrm>
          <a:prstGeom prst="ellipse">
            <a:avLst/>
          </a:prstGeom>
          <a:solidFill>
            <a:srgbClr val="FFCC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68547" y="3590924"/>
            <a:ext cx="628650" cy="4446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</a:t>
            </a:r>
            <a:r>
              <a:rPr lang="en-GB" baseline="-25000" dirty="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921197" y="3428996"/>
            <a:ext cx="628650" cy="4446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</a:t>
            </a:r>
            <a:r>
              <a:rPr lang="en-GB" baseline="-25000" dirty="0"/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553639" y="1618967"/>
            <a:ext cx="628650" cy="4446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</a:t>
            </a:r>
            <a:r>
              <a:rPr lang="en-GB" baseline="-25000" dirty="0"/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1934766" y="882558"/>
            <a:ext cx="628650" cy="4446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</a:t>
            </a:r>
            <a:r>
              <a:rPr lang="en-GB" baseline="-25000" dirty="0"/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3106339" y="1750823"/>
            <a:ext cx="628650" cy="4446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</a:t>
            </a:r>
            <a:r>
              <a:rPr lang="en-GB" baseline="-25000" dirty="0"/>
              <a:t>5</a:t>
            </a:r>
          </a:p>
        </p:txBody>
      </p:sp>
      <p:sp>
        <p:nvSpPr>
          <p:cNvPr id="20" name="Oval 19"/>
          <p:cNvSpPr/>
          <p:nvPr/>
        </p:nvSpPr>
        <p:spPr>
          <a:xfrm>
            <a:off x="10606086" y="3347049"/>
            <a:ext cx="882256" cy="624082"/>
          </a:xfrm>
          <a:prstGeom prst="ellipse">
            <a:avLst/>
          </a:prstGeom>
          <a:solidFill>
            <a:srgbClr val="FFCC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161859" y="3609044"/>
            <a:ext cx="628650" cy="4446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</a:t>
            </a:r>
            <a:r>
              <a:rPr lang="en-GB" baseline="-25000" dirty="0"/>
              <a:t>8</a:t>
            </a:r>
          </a:p>
        </p:txBody>
      </p:sp>
      <p:sp>
        <p:nvSpPr>
          <p:cNvPr id="13" name="Oval 12"/>
          <p:cNvSpPr/>
          <p:nvPr/>
        </p:nvSpPr>
        <p:spPr>
          <a:xfrm>
            <a:off x="10729317" y="3436746"/>
            <a:ext cx="628650" cy="4446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</a:t>
            </a:r>
            <a:r>
              <a:rPr lang="en-GB" baseline="-25000" dirty="0"/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628459" y="1418239"/>
            <a:ext cx="628650" cy="4446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</a:t>
            </a:r>
            <a:r>
              <a:rPr lang="en-GB" baseline="-25000" dirty="0"/>
              <a:t>12</a:t>
            </a:r>
          </a:p>
        </p:txBody>
      </p:sp>
      <p:sp>
        <p:nvSpPr>
          <p:cNvPr id="15" name="Oval 14"/>
          <p:cNvSpPr/>
          <p:nvPr/>
        </p:nvSpPr>
        <p:spPr>
          <a:xfrm>
            <a:off x="9955711" y="1065630"/>
            <a:ext cx="628650" cy="4446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</a:t>
            </a:r>
            <a:r>
              <a:rPr lang="en-GB" baseline="-25000" dirty="0"/>
              <a:t>10</a:t>
            </a:r>
          </a:p>
        </p:txBody>
      </p:sp>
      <p:sp>
        <p:nvSpPr>
          <p:cNvPr id="16" name="Oval 15"/>
          <p:cNvSpPr/>
          <p:nvPr/>
        </p:nvSpPr>
        <p:spPr>
          <a:xfrm>
            <a:off x="11124009" y="1703200"/>
            <a:ext cx="628650" cy="4446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</a:t>
            </a:r>
            <a:r>
              <a:rPr lang="en-GB" baseline="-25000" dirty="0"/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8429625" y="2624927"/>
            <a:ext cx="628650" cy="4446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</a:t>
            </a:r>
            <a:r>
              <a:rPr lang="en-GB" baseline="-25000" dirty="0"/>
              <a:t>9</a:t>
            </a:r>
          </a:p>
        </p:txBody>
      </p:sp>
      <p:sp>
        <p:nvSpPr>
          <p:cNvPr id="18" name="Oval 17"/>
          <p:cNvSpPr/>
          <p:nvPr/>
        </p:nvSpPr>
        <p:spPr>
          <a:xfrm>
            <a:off x="11151393" y="2624927"/>
            <a:ext cx="628650" cy="4446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</a:t>
            </a:r>
            <a:r>
              <a:rPr lang="en-GB" baseline="-25000" dirty="0"/>
              <a:t>7</a:t>
            </a:r>
          </a:p>
        </p:txBody>
      </p:sp>
      <p:sp>
        <p:nvSpPr>
          <p:cNvPr id="23" name="Cube 22"/>
          <p:cNvSpPr/>
          <p:nvPr/>
        </p:nvSpPr>
        <p:spPr>
          <a:xfrm>
            <a:off x="4185046" y="4800444"/>
            <a:ext cx="3642033" cy="558489"/>
          </a:xfrm>
          <a:prstGeom prst="cube">
            <a:avLst/>
          </a:prstGeom>
          <a:gradFill flip="none" rotWithShape="1">
            <a:gsLst>
              <a:gs pos="0">
                <a:schemeClr val="accent3">
                  <a:lumMod val="92000"/>
                  <a:lumOff val="8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56000"/>
              </a:srgbClr>
            </a:outerShdw>
            <a:reflection stA="71000" endPos="41000" dist="50800" dir="5400000" sy="-100000" algn="bl" rotWithShape="0"/>
          </a:effectLst>
          <a:scene3d>
            <a:camera prst="orthographicFront"/>
            <a:lightRig rig="balanced" dir="t"/>
          </a:scene3d>
          <a:sp3d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 24"/>
          <p:cNvSpPr/>
          <p:nvPr/>
        </p:nvSpPr>
        <p:spPr>
          <a:xfrm rot="10800000" flipH="1" flipV="1">
            <a:off x="4305300" y="5010761"/>
            <a:ext cx="3343275" cy="293123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2"/>
            </a:solidFill>
            <a:prstDash val="solid"/>
            <a:round/>
            <a:tailEnd type="triangl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7909232" y="4903775"/>
            <a:ext cx="388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k</a:t>
            </a:r>
            <a:r>
              <a:rPr lang="en-GB" sz="200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Mode-matching</a:t>
            </a:r>
          </a:p>
        </p:txBody>
      </p:sp>
      <p:sp>
        <p:nvSpPr>
          <p:cNvPr id="29" name="Oval 28"/>
          <p:cNvSpPr/>
          <p:nvPr/>
        </p:nvSpPr>
        <p:spPr>
          <a:xfrm>
            <a:off x="5824407" y="4373820"/>
            <a:ext cx="488415" cy="4884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228600" h="228600"/>
            <a:bevelB w="228600" h="228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43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4" grpId="0" animBg="1"/>
      <p:bldP spid="8" grpId="0" animBg="1"/>
      <p:bldP spid="9" grpId="0" animBg="1"/>
      <p:bldP spid="10" grpId="0" animBg="1"/>
      <p:bldP spid="11" grpId="0" animBg="1"/>
      <p:bldP spid="2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5" grpId="0" animBg="1"/>
      <p:bldP spid="27" grpId="0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Single mode waveguide</a:t>
            </a:r>
          </a:p>
        </p:txBody>
      </p:sp>
      <p:sp>
        <p:nvSpPr>
          <p:cNvPr id="8" name="waveguide"/>
          <p:cNvSpPr/>
          <p:nvPr/>
        </p:nvSpPr>
        <p:spPr>
          <a:xfrm>
            <a:off x="3082929" y="2036575"/>
            <a:ext cx="6026141" cy="924081"/>
          </a:xfrm>
          <a:prstGeom prst="cube">
            <a:avLst/>
          </a:prstGeom>
          <a:gradFill flip="none" rotWithShape="1">
            <a:gsLst>
              <a:gs pos="0">
                <a:schemeClr val="accent3">
                  <a:lumMod val="92000"/>
                  <a:lumOff val="8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56000"/>
              </a:srgbClr>
            </a:outerShdw>
            <a:reflection stA="71000" endPos="41000" dist="50800" dir="5400000" sy="-100000" algn="bl" rotWithShape="0"/>
          </a:effectLst>
          <a:scene3d>
            <a:camera prst="orthographicFront"/>
            <a:lightRig rig="balanced" dir="t"/>
          </a:scene3d>
          <a:sp3d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mode_right"/>
          <p:cNvSpPr/>
          <p:nvPr/>
        </p:nvSpPr>
        <p:spPr>
          <a:xfrm rot="10800000" flipH="1" flipV="1">
            <a:off x="6470829" y="2420286"/>
            <a:ext cx="2006422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2"/>
            </a:solidFill>
            <a:prstDash val="solid"/>
            <a:round/>
            <a:tailEnd type="triangl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mode_left"/>
          <p:cNvSpPr/>
          <p:nvPr/>
        </p:nvSpPr>
        <p:spPr>
          <a:xfrm rot="10800000" flipV="1">
            <a:off x="3499416" y="2420286"/>
            <a:ext cx="2006420" cy="385866"/>
          </a:xfrm>
          <a:custGeom>
            <a:avLst/>
            <a:gdLst>
              <a:gd name="connsiteX0" fmla="*/ 0 w 2495550"/>
              <a:gd name="connsiteY0" fmla="*/ 723920 h 747753"/>
              <a:gd name="connsiteX1" fmla="*/ 352425 w 2495550"/>
              <a:gd name="connsiteY1" fmla="*/ 20 h 747753"/>
              <a:gd name="connsiteX2" fmla="*/ 723900 w 2495550"/>
              <a:gd name="connsiteY2" fmla="*/ 742970 h 747753"/>
              <a:gd name="connsiteX3" fmla="*/ 1076325 w 2495550"/>
              <a:gd name="connsiteY3" fmla="*/ 9545 h 747753"/>
              <a:gd name="connsiteX4" fmla="*/ 1438275 w 2495550"/>
              <a:gd name="connsiteY4" fmla="*/ 733445 h 747753"/>
              <a:gd name="connsiteX5" fmla="*/ 1809750 w 2495550"/>
              <a:gd name="connsiteY5" fmla="*/ 19070 h 747753"/>
              <a:gd name="connsiteX6" fmla="*/ 2152650 w 2495550"/>
              <a:gd name="connsiteY6" fmla="*/ 742970 h 747753"/>
              <a:gd name="connsiteX7" fmla="*/ 2343150 w 2495550"/>
              <a:gd name="connsiteY7" fmla="*/ 333395 h 747753"/>
              <a:gd name="connsiteX8" fmla="*/ 2495550 w 2495550"/>
              <a:gd name="connsiteY8" fmla="*/ 333395 h 7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550" h="747753">
                <a:moveTo>
                  <a:pt x="0" y="723920"/>
                </a:moveTo>
                <a:cubicBezTo>
                  <a:pt x="115887" y="360382"/>
                  <a:pt x="231775" y="-3155"/>
                  <a:pt x="352425" y="20"/>
                </a:cubicBezTo>
                <a:cubicBezTo>
                  <a:pt x="473075" y="3195"/>
                  <a:pt x="603250" y="741383"/>
                  <a:pt x="723900" y="742970"/>
                </a:cubicBezTo>
                <a:cubicBezTo>
                  <a:pt x="844550" y="744558"/>
                  <a:pt x="957263" y="11132"/>
                  <a:pt x="1076325" y="9545"/>
                </a:cubicBezTo>
                <a:cubicBezTo>
                  <a:pt x="1195387" y="7958"/>
                  <a:pt x="1316038" y="731858"/>
                  <a:pt x="1438275" y="733445"/>
                </a:cubicBezTo>
                <a:cubicBezTo>
                  <a:pt x="1560513" y="735033"/>
                  <a:pt x="1690688" y="17483"/>
                  <a:pt x="1809750" y="19070"/>
                </a:cubicBezTo>
                <a:cubicBezTo>
                  <a:pt x="1928812" y="20657"/>
                  <a:pt x="2063750" y="690583"/>
                  <a:pt x="2152650" y="742970"/>
                </a:cubicBezTo>
                <a:cubicBezTo>
                  <a:pt x="2241550" y="795357"/>
                  <a:pt x="2286000" y="401657"/>
                  <a:pt x="2343150" y="333395"/>
                </a:cubicBezTo>
                <a:cubicBezTo>
                  <a:pt x="2400300" y="265133"/>
                  <a:pt x="2447925" y="299264"/>
                  <a:pt x="2495550" y="333395"/>
                </a:cubicBezTo>
              </a:path>
            </a:pathLst>
          </a:custGeom>
          <a:noFill/>
          <a:ln w="44450" cap="flat">
            <a:solidFill>
              <a:schemeClr val="accent2"/>
            </a:solidFill>
            <a:prstDash val="solid"/>
            <a:round/>
            <a:tailEnd type="triangl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381875" y="1657716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+k</a:t>
            </a:r>
            <a:r>
              <a:rPr lang="en-GB" baseline="-25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3656" y="1657716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-k</a:t>
            </a:r>
            <a:r>
              <a:rPr lang="en-GB" baseline="-25000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742371" y="1687330"/>
            <a:ext cx="323850" cy="3238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510600" y="2387638"/>
            <a:ext cx="1400411" cy="140041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source</a:t>
            </a:r>
          </a:p>
        </p:txBody>
      </p:sp>
      <p:sp>
        <p:nvSpPr>
          <p:cNvPr id="17" name="Oval 16"/>
          <p:cNvSpPr/>
          <p:nvPr/>
        </p:nvSpPr>
        <p:spPr>
          <a:xfrm>
            <a:off x="2838691" y="3508530"/>
            <a:ext cx="690905" cy="4887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+k</a:t>
            </a:r>
            <a:r>
              <a:rPr lang="en-GB" baseline="-25000" dirty="0"/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1109712" y="3648290"/>
            <a:ext cx="690905" cy="4887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-k</a:t>
            </a:r>
            <a:r>
              <a:rPr lang="en-GB" baseline="-25000" dirty="0"/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881501" y="2398861"/>
            <a:ext cx="690905" cy="4887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-k</a:t>
            </a:r>
            <a:r>
              <a:rPr lang="en-GB" baseline="-25000" dirty="0"/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1941381" y="1806999"/>
            <a:ext cx="690905" cy="4887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+k</a:t>
            </a:r>
            <a:r>
              <a:rPr lang="en-GB" baseline="-25000" dirty="0"/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2967947" y="2526605"/>
            <a:ext cx="690905" cy="4887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+k</a:t>
            </a:r>
            <a:r>
              <a:rPr lang="en-GB" baseline="-25000" dirty="0"/>
              <a:t>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15" y="3788049"/>
            <a:ext cx="5353050" cy="1352550"/>
          </a:xfrm>
          <a:prstGeom prst="rect">
            <a:avLst/>
          </a:prstGeom>
        </p:spPr>
      </p:pic>
      <p:sp>
        <p:nvSpPr>
          <p:cNvPr id="27" name="Cross 26"/>
          <p:cNvSpPr/>
          <p:nvPr/>
        </p:nvSpPr>
        <p:spPr>
          <a:xfrm rot="1809712">
            <a:off x="1035373" y="3526497"/>
            <a:ext cx="796428" cy="796428"/>
          </a:xfrm>
          <a:prstGeom prst="plus">
            <a:avLst>
              <a:gd name="adj" fmla="val 483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5784427" y="1710760"/>
            <a:ext cx="488415" cy="4884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228600" h="228600"/>
            <a:bevelB w="228600" h="228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13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 0 " pathEditMode="relative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 0 " pathEditMode="relative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 0 " pathEditMode="relative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 0 " pathEditMode="relative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 0 " pathEditMode="relative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1931 -3.7037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0" grpId="2" animBg="1"/>
      <p:bldP spid="4" grpId="0"/>
      <p:bldP spid="11" grpId="0"/>
      <p:bldP spid="16" grpId="0" animBg="1"/>
      <p:bldP spid="17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The angular spectrum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38918" y="2713804"/>
            <a:ext cx="771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Can be written in terms of the 6 dipole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26150" y="3714200"/>
                <a:ext cx="3795526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GB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GB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150" y="3714200"/>
                <a:ext cx="3795526" cy="4648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66691" y="1195198"/>
                <a:ext cx="9594550" cy="968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sz="24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GB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p>
                                      <m:r>
                                        <a:rPr lang="en-GB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𝐸𝐷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GB" sz="2400" i="1" smtClean="0">
                                          <a:solidFill>
                                            <a:srgbClr val="006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b="1" i="1">
                                          <a:solidFill>
                                            <a:srgbClr val="006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GB" sz="2400" b="1" i="1">
                                          <a:solidFill>
                                            <a:srgbClr val="006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p>
                                      <m:r>
                                        <a:rPr lang="en-GB" sz="2400" b="0" i="1" smtClean="0">
                                          <a:solidFill>
                                            <a:srgbClr val="006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GB" sz="2400" i="1">
                                          <a:solidFill>
                                            <a:srgbClr val="006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𝑑𝑘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𝑑𝑘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91" y="1195198"/>
                <a:ext cx="9594550" cy="9687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B567738-2B4B-4C21-AFCD-3A544DEC9531}"/>
              </a:ext>
            </a:extLst>
          </p:cNvPr>
          <p:cNvSpPr txBox="1"/>
          <p:nvPr/>
        </p:nvSpPr>
        <p:spPr>
          <a:xfrm>
            <a:off x="0" y="6123955"/>
            <a:ext cx="360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Picardi </a:t>
            </a:r>
            <a:r>
              <a:rPr lang="en-GB" i="1" dirty="0">
                <a:solidFill>
                  <a:srgbClr val="FFC000"/>
                </a:solidFill>
              </a:rPr>
              <a:t>et. al </a:t>
            </a:r>
            <a:r>
              <a:rPr lang="en-GB" dirty="0">
                <a:solidFill>
                  <a:srgbClr val="FFC000"/>
                </a:solidFill>
              </a:rPr>
              <a:t>– Phys. Rev. B 95 (2017)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02759-84FF-4F5B-883B-FC83793EB8DC}"/>
              </a:ext>
            </a:extLst>
          </p:cNvPr>
          <p:cNvSpPr txBox="1"/>
          <p:nvPr/>
        </p:nvSpPr>
        <p:spPr>
          <a:xfrm>
            <a:off x="0" y="6488669"/>
            <a:ext cx="426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Picardi </a:t>
            </a:r>
            <a:r>
              <a:rPr lang="en-GB" i="1" dirty="0">
                <a:solidFill>
                  <a:srgbClr val="FFC000"/>
                </a:solidFill>
              </a:rPr>
              <a:t>et. al </a:t>
            </a:r>
            <a:r>
              <a:rPr lang="en-GB" dirty="0">
                <a:solidFill>
                  <a:srgbClr val="FFC000"/>
                </a:solidFill>
              </a:rPr>
              <a:t>– Phys. Rev. Lett. (March 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92608B-5D1D-4E24-961F-A12881ACB940}"/>
                  </a:ext>
                </a:extLst>
              </p:cNvPr>
              <p:cNvSpPr txBox="1"/>
              <p:nvPr/>
            </p:nvSpPr>
            <p:spPr>
              <a:xfrm>
                <a:off x="7621676" y="3733285"/>
                <a:ext cx="64799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92608B-5D1D-4E24-961F-A12881ACB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676" y="3733285"/>
                <a:ext cx="64799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86280C1-FB2F-4E66-B6C2-D778003A8CFC}"/>
              </a:ext>
            </a:extLst>
          </p:cNvPr>
          <p:cNvSpPr txBox="1"/>
          <p:nvPr/>
        </p:nvSpPr>
        <p:spPr>
          <a:xfrm>
            <a:off x="7173686" y="4322328"/>
            <a:ext cx="2699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For a given (</a:t>
            </a:r>
            <a:r>
              <a:rPr lang="en-GB" sz="2800" dirty="0" err="1">
                <a:solidFill>
                  <a:schemeClr val="bg1"/>
                </a:solidFill>
              </a:rPr>
              <a:t>k</a:t>
            </a:r>
            <a:r>
              <a:rPr lang="en-GB" sz="2800" baseline="-25000" dirty="0" err="1">
                <a:solidFill>
                  <a:schemeClr val="bg1"/>
                </a:solidFill>
              </a:rPr>
              <a:t>x</a:t>
            </a:r>
            <a:r>
              <a:rPr lang="en-GB" sz="2800" dirty="0" err="1">
                <a:solidFill>
                  <a:schemeClr val="bg1"/>
                </a:solidFill>
              </a:rPr>
              <a:t>,k</a:t>
            </a:r>
            <a:r>
              <a:rPr lang="en-GB" sz="2800" baseline="-25000" dirty="0" err="1">
                <a:solidFill>
                  <a:schemeClr val="bg1"/>
                </a:solidFill>
              </a:rPr>
              <a:t>y</a:t>
            </a:r>
            <a:r>
              <a:rPr lang="en-GB" sz="28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953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4135" b="21127"/>
          <a:stretch/>
        </p:blipFill>
        <p:spPr>
          <a:xfrm>
            <a:off x="0" y="968563"/>
            <a:ext cx="12192000" cy="5889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7875"/>
            <a:ext cx="12192000" cy="4810126"/>
          </a:xfrm>
          <a:prstGeom prst="rect">
            <a:avLst/>
          </a:prstGeom>
          <a:solidFill>
            <a:srgbClr val="0F0F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D9E6F-B578-4721-9D0E-A8BBBC63F6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1" y="916643"/>
            <a:ext cx="4930111" cy="21761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A7AA43-AF2A-4794-8493-07319FA7D466}"/>
              </a:ext>
            </a:extLst>
          </p:cNvPr>
          <p:cNvSpPr txBox="1"/>
          <p:nvPr/>
        </p:nvSpPr>
        <p:spPr>
          <a:xfrm>
            <a:off x="1016597" y="3263182"/>
            <a:ext cx="327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C000"/>
                </a:solidFill>
              </a:rPr>
              <a:t>Bliokh</a:t>
            </a:r>
            <a:r>
              <a:rPr lang="en-GB" dirty="0">
                <a:solidFill>
                  <a:srgbClr val="FFC000"/>
                </a:solidFill>
              </a:rPr>
              <a:t> </a:t>
            </a:r>
            <a:r>
              <a:rPr lang="en-GB" i="1" dirty="0">
                <a:solidFill>
                  <a:srgbClr val="FFC000"/>
                </a:solidFill>
              </a:rPr>
              <a:t>et. al </a:t>
            </a:r>
            <a:r>
              <a:rPr lang="en-GB" dirty="0">
                <a:solidFill>
                  <a:srgbClr val="FFC000"/>
                </a:solidFill>
              </a:rPr>
              <a:t>– Science 348 (2015)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1FDC58-BD7C-48A3-9028-50AADE0ECD49}"/>
              </a:ext>
            </a:extLst>
          </p:cNvPr>
          <p:cNvSpPr/>
          <p:nvPr/>
        </p:nvSpPr>
        <p:spPr>
          <a:xfrm>
            <a:off x="5989033" y="279685"/>
            <a:ext cx="5960312" cy="389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9A8A76-63FA-4FFB-9727-1B5C39320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35" y="287315"/>
            <a:ext cx="5939394" cy="388749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E6026D-EEB6-470E-90B8-D945D5103368}"/>
              </a:ext>
            </a:extLst>
          </p:cNvPr>
          <p:cNvCxnSpPr>
            <a:cxnSpLocks/>
          </p:cNvCxnSpPr>
          <p:nvPr/>
        </p:nvCxnSpPr>
        <p:spPr>
          <a:xfrm>
            <a:off x="8540676" y="2499879"/>
            <a:ext cx="1216526" cy="7011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818E17-CEBE-4BE6-8190-7161D0151C32}"/>
                  </a:ext>
                </a:extLst>
              </p:cNvPr>
              <p:cNvSpPr txBox="1"/>
              <p:nvPr/>
            </p:nvSpPr>
            <p:spPr>
              <a:xfrm>
                <a:off x="9329045" y="3116206"/>
                <a:ext cx="199510" cy="4273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>
                          <a:latin typeface="Cambria Math" panose="02040503050406030204" pitchFamily="18" charset="0"/>
                        </a:rPr>
                        <m:t>𝐤</m:t>
                      </m:r>
                    </m:oMath>
                  </m:oMathPara>
                </a14:m>
                <a:endParaRPr lang="en-GB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818E17-CEBE-4BE6-8190-7161D0151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045" y="3116206"/>
                <a:ext cx="199510" cy="427336"/>
              </a:xfrm>
              <a:prstGeom prst="rect">
                <a:avLst/>
              </a:prstGeom>
              <a:blipFill>
                <a:blip r:embed="rId5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E4A006-58BD-4CDA-B847-F42F02DB6344}"/>
                  </a:ext>
                </a:extLst>
              </p:cNvPr>
              <p:cNvSpPr txBox="1"/>
              <p:nvPr/>
            </p:nvSpPr>
            <p:spPr>
              <a:xfrm>
                <a:off x="6096000" y="438556"/>
                <a:ext cx="1087221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E4A006-58BD-4CDA-B847-F42F02DB6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38556"/>
                <a:ext cx="1087221" cy="331950"/>
              </a:xfrm>
              <a:prstGeom prst="rect">
                <a:avLst/>
              </a:prstGeom>
              <a:blipFill>
                <a:blip r:embed="rId6"/>
                <a:stretch>
                  <a:fillRect l="-5056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B37E861-77FD-4130-A1CB-AF17672DDD4F}"/>
                  </a:ext>
                </a:extLst>
              </p:cNvPr>
              <p:cNvSpPr txBox="1"/>
              <p:nvPr/>
            </p:nvSpPr>
            <p:spPr>
              <a:xfrm>
                <a:off x="6094704" y="438570"/>
                <a:ext cx="1087221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B37E861-77FD-4130-A1CB-AF17672DD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704" y="438570"/>
                <a:ext cx="1087221" cy="331950"/>
              </a:xfrm>
              <a:prstGeom prst="rect">
                <a:avLst/>
              </a:prstGeom>
              <a:blipFill>
                <a:blip r:embed="rId7"/>
                <a:stretch>
                  <a:fillRect l="-5618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749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7550</TotalTime>
  <Words>444</Words>
  <Application>Microsoft Office PowerPoint</Application>
  <PresentationFormat>Widescreen</PresentationFormat>
  <Paragraphs>127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Times New Roman</vt:lpstr>
      <vt:lpstr>Office Theme</vt:lpstr>
      <vt:lpstr>Artwork</vt:lpstr>
      <vt:lpstr>Janus and Huygens’ dipoles: novel sources for near-field directionality</vt:lpstr>
      <vt:lpstr>PowerPoint Presentation</vt:lpstr>
      <vt:lpstr>Why?</vt:lpstr>
      <vt:lpstr>Electric and magnetic dipoles</vt:lpstr>
      <vt:lpstr>The angular spectrum</vt:lpstr>
      <vt:lpstr>Mode-matching</vt:lpstr>
      <vt:lpstr>Single mode waveguide</vt:lpstr>
      <vt:lpstr>The angular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modes waveguide</vt:lpstr>
      <vt:lpstr>PowerPoint Presentation</vt:lpstr>
      <vt:lpstr>PowerPoint Presentation</vt:lpstr>
    </vt:vector>
  </TitlesOfParts>
  <Company>King's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Janus and Huygens dipoles: novel sources for near-field directionality</dc:title>
  <dc:creator>Picardi, Michela</dc:creator>
  <cp:lastModifiedBy>Picardi, Michela</cp:lastModifiedBy>
  <cp:revision>127</cp:revision>
  <dcterms:created xsi:type="dcterms:W3CDTF">2018-02-07T11:55:59Z</dcterms:created>
  <dcterms:modified xsi:type="dcterms:W3CDTF">2018-03-14T18:37:52Z</dcterms:modified>
</cp:coreProperties>
</file>