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71" r:id="rId1"/>
  </p:sldMasterIdLst>
  <p:notesMasterIdLst>
    <p:notesMasterId r:id="rId70"/>
  </p:notesMasterIdLst>
  <p:sldIdLst>
    <p:sldId id="326" r:id="rId2"/>
    <p:sldId id="259" r:id="rId3"/>
    <p:sldId id="258" r:id="rId4"/>
    <p:sldId id="260" r:id="rId5"/>
    <p:sldId id="261" r:id="rId6"/>
    <p:sldId id="257" r:id="rId7"/>
    <p:sldId id="262" r:id="rId8"/>
    <p:sldId id="263" r:id="rId9"/>
    <p:sldId id="265" r:id="rId10"/>
    <p:sldId id="264" r:id="rId11"/>
    <p:sldId id="285" r:id="rId12"/>
    <p:sldId id="276" r:id="rId13"/>
    <p:sldId id="297" r:id="rId14"/>
    <p:sldId id="283" r:id="rId15"/>
    <p:sldId id="298" r:id="rId16"/>
    <p:sldId id="299" r:id="rId17"/>
    <p:sldId id="296" r:id="rId18"/>
    <p:sldId id="286" r:id="rId19"/>
    <p:sldId id="287" r:id="rId20"/>
    <p:sldId id="291" r:id="rId21"/>
    <p:sldId id="292" r:id="rId22"/>
    <p:sldId id="293" r:id="rId23"/>
    <p:sldId id="300" r:id="rId24"/>
    <p:sldId id="279" r:id="rId25"/>
    <p:sldId id="280" r:id="rId26"/>
    <p:sldId id="281" r:id="rId27"/>
    <p:sldId id="288" r:id="rId28"/>
    <p:sldId id="289" r:id="rId29"/>
    <p:sldId id="290" r:id="rId30"/>
    <p:sldId id="302" r:id="rId31"/>
    <p:sldId id="303" r:id="rId32"/>
    <p:sldId id="282" r:id="rId33"/>
    <p:sldId id="304" r:id="rId34"/>
    <p:sldId id="305" r:id="rId35"/>
    <p:sldId id="301" r:id="rId36"/>
    <p:sldId id="295" r:id="rId37"/>
    <p:sldId id="307" r:id="rId38"/>
    <p:sldId id="306" r:id="rId39"/>
    <p:sldId id="308" r:id="rId40"/>
    <p:sldId id="310" r:id="rId41"/>
    <p:sldId id="309" r:id="rId42"/>
    <p:sldId id="311" r:id="rId43"/>
    <p:sldId id="312" r:id="rId44"/>
    <p:sldId id="316" r:id="rId45"/>
    <p:sldId id="313" r:id="rId46"/>
    <p:sldId id="315" r:id="rId47"/>
    <p:sldId id="317" r:id="rId48"/>
    <p:sldId id="318" r:id="rId49"/>
    <p:sldId id="325" r:id="rId50"/>
    <p:sldId id="319" r:id="rId51"/>
    <p:sldId id="320" r:id="rId52"/>
    <p:sldId id="321" r:id="rId53"/>
    <p:sldId id="322" r:id="rId54"/>
    <p:sldId id="324" r:id="rId55"/>
    <p:sldId id="327" r:id="rId56"/>
    <p:sldId id="323" r:id="rId57"/>
    <p:sldId id="278" r:id="rId58"/>
    <p:sldId id="277" r:id="rId59"/>
    <p:sldId id="275" r:id="rId60"/>
    <p:sldId id="266" r:id="rId61"/>
    <p:sldId id="268" r:id="rId62"/>
    <p:sldId id="267" r:id="rId63"/>
    <p:sldId id="269" r:id="rId64"/>
    <p:sldId id="273" r:id="rId65"/>
    <p:sldId id="270" r:id="rId66"/>
    <p:sldId id="272" r:id="rId67"/>
    <p:sldId id="274" r:id="rId68"/>
    <p:sldId id="314" r:id="rId69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/>
    <p:restoredTop sz="95308"/>
  </p:normalViewPr>
  <p:slideViewPr>
    <p:cSldViewPr snapToGrid="0" snapToObjects="1">
      <p:cViewPr varScale="1">
        <p:scale>
          <a:sx n="142" d="100"/>
          <a:sy n="142" d="100"/>
        </p:scale>
        <p:origin x="592" y="176"/>
      </p:cViewPr>
      <p:guideLst/>
    </p:cSldViewPr>
  </p:slideViewPr>
  <p:outlineViewPr>
    <p:cViewPr>
      <p:scale>
        <a:sx n="33" d="100"/>
        <a:sy n="33" d="100"/>
      </p:scale>
      <p:origin x="0" y="-492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5782A-FDA9-994A-90BD-5ABC37348754}" type="datetimeFigureOut">
              <a:rPr lang="es-ES" smtClean="0"/>
              <a:t>3/9/21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D0DA4-197D-FD4B-A53C-8CCF3F1929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6564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Sheer</a:t>
            </a:r>
            <a:r>
              <a:rPr lang="es-ES" dirty="0"/>
              <a:t> </a:t>
            </a:r>
            <a:r>
              <a:rPr lang="es-ES" dirty="0" err="1"/>
              <a:t>number</a:t>
            </a:r>
            <a:r>
              <a:rPr lang="es-ES" dirty="0"/>
              <a:t>, linear </a:t>
            </a:r>
            <a:r>
              <a:rPr lang="es-ES" dirty="0" err="1"/>
              <a:t>scale</a:t>
            </a:r>
            <a:r>
              <a:rPr lang="es-ES" dirty="0"/>
              <a:t> so </a:t>
            </a:r>
            <a:r>
              <a:rPr lang="es-ES" dirty="0" err="1"/>
              <a:t>small</a:t>
            </a:r>
            <a:r>
              <a:rPr lang="es-ES" dirty="0"/>
              <a:t> </a:t>
            </a:r>
            <a:r>
              <a:rPr lang="es-ES" dirty="0" err="1"/>
              <a:t>features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D0DA4-197D-FD4B-A53C-8CCF3F19299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8863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Experimentall</a:t>
            </a:r>
            <a:r>
              <a:rPr lang="es-ES" dirty="0"/>
              <a:t> </a:t>
            </a:r>
            <a:r>
              <a:rPr lang="es-ES" dirty="0" err="1"/>
              <a:t>driven</a:t>
            </a:r>
            <a:r>
              <a:rPr lang="es-ES" dirty="0"/>
              <a:t>!!!!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D0DA4-197D-FD4B-A53C-8CCF3F192992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3285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Beautiful</a:t>
            </a:r>
            <a:r>
              <a:rPr lang="es-ES" dirty="0"/>
              <a:t> </a:t>
            </a:r>
            <a:r>
              <a:rPr lang="es-ES" dirty="0" err="1"/>
              <a:t>example</a:t>
            </a:r>
            <a:r>
              <a:rPr lang="es-ES" dirty="0"/>
              <a:t>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low</a:t>
            </a:r>
            <a:r>
              <a:rPr lang="es-ES" dirty="0"/>
              <a:t> angular </a:t>
            </a:r>
            <a:r>
              <a:rPr lang="es-ES" dirty="0" err="1"/>
              <a:t>resolution</a:t>
            </a:r>
            <a:r>
              <a:rPr lang="es-ES" dirty="0"/>
              <a:t> + </a:t>
            </a:r>
            <a:r>
              <a:rPr lang="es-ES" dirty="0" err="1"/>
              <a:t>low</a:t>
            </a:r>
            <a:r>
              <a:rPr lang="es-ES" dirty="0"/>
              <a:t> </a:t>
            </a:r>
            <a:r>
              <a:rPr lang="es-ES" dirty="0" err="1"/>
              <a:t>sensitivity</a:t>
            </a:r>
            <a:r>
              <a:rPr lang="es-ES" dirty="0"/>
              <a:t>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huge</a:t>
            </a:r>
            <a:r>
              <a:rPr lang="es-ES" dirty="0"/>
              <a:t> FOV can </a:t>
            </a:r>
            <a:r>
              <a:rPr lang="es-ES" dirty="0" err="1"/>
              <a:t>contribute</a:t>
            </a:r>
            <a:r>
              <a:rPr lang="es-E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D0DA4-197D-FD4B-A53C-8CCF3F192992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9552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scales</a:t>
            </a:r>
            <a:r>
              <a:rPr lang="es-ES" dirty="0"/>
              <a:t>,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phenomena</a:t>
            </a:r>
            <a:r>
              <a:rPr lang="es-ES" dirty="0"/>
              <a:t>,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detectors</a:t>
            </a:r>
            <a:endParaRPr lang="es-ES" dirty="0"/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D0DA4-197D-FD4B-A53C-8CCF3F192992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8913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IACTs</a:t>
            </a:r>
            <a:r>
              <a:rPr lang="es-ES" dirty="0"/>
              <a:t> are crucial at </a:t>
            </a:r>
            <a:r>
              <a:rPr lang="es-ES" dirty="0" err="1"/>
              <a:t>low</a:t>
            </a:r>
            <a:r>
              <a:rPr lang="es-ES" dirty="0"/>
              <a:t> E: angular </a:t>
            </a:r>
            <a:r>
              <a:rPr lang="es-ES" dirty="0" err="1"/>
              <a:t>resolution</a:t>
            </a:r>
            <a:r>
              <a:rPr lang="es-E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D0DA4-197D-FD4B-A53C-8CCF3F192992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8604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IACTs</a:t>
            </a:r>
            <a:r>
              <a:rPr lang="es-ES" dirty="0"/>
              <a:t> are crucial at </a:t>
            </a:r>
            <a:r>
              <a:rPr lang="es-ES" dirty="0" err="1"/>
              <a:t>low</a:t>
            </a:r>
            <a:r>
              <a:rPr lang="es-ES" dirty="0"/>
              <a:t> E: angular </a:t>
            </a:r>
            <a:r>
              <a:rPr lang="es-ES" dirty="0" err="1"/>
              <a:t>resolution</a:t>
            </a:r>
            <a:r>
              <a:rPr lang="es-E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D0DA4-197D-FD4B-A53C-8CCF3F192992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8596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D0DA4-197D-FD4B-A53C-8CCF3F192992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0753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A396-CD6C-904C-828B-2DAD13DF7A96}" type="datetime1">
              <a:rPr lang="es-ES_tradnl" smtClean="0"/>
              <a:t>3/9/21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884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521B-5FFB-0748-A802-DF7059E0B221}" type="datetime1">
              <a:rPr lang="es-ES_tradnl" smtClean="0"/>
              <a:t>3/9/21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717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E18B-48DC-1848-83E7-3B5CF2D14205}" type="datetime1">
              <a:rPr lang="es-ES_tradnl" smtClean="0"/>
              <a:t>3/9/21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969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0" y="2828380"/>
            <a:ext cx="5459737" cy="25663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ED6D1-F4AD-ED41-AFF0-A6D126A033F0}" type="datetime1">
              <a:rPr lang="es-ES_tradnl" smtClean="0"/>
              <a:t>3/9/21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721" y="728440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7868" y="1960341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457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5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A8CD-D282-C347-952E-2FE8A0B0C52F}" type="datetime1">
              <a:rPr lang="es-ES_tradnl" smtClean="0"/>
              <a:t>3/9/21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143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FA8DC-C91E-3349-AC00-743C3E8368C6}" type="datetime1">
              <a:rPr lang="es-ES_tradnl" smtClean="0"/>
              <a:t>3/9/21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961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2A7E-8A9A-384B-850C-AF514D10B4CE}" type="datetime1">
              <a:rPr lang="es-ES_tradnl" smtClean="0"/>
              <a:t>3/9/21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171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E4FA8-B6B6-2F44-83F5-5AA8605832B7}" type="datetime1">
              <a:rPr lang="es-ES_tradnl" smtClean="0"/>
              <a:t>3/9/21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677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322660"/>
            <a:ext cx="1314451" cy="4369594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665561"/>
            <a:ext cx="5567362" cy="402669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C693-BFE0-F142-89AD-8A74DF6BAABE}" type="datetime1">
              <a:rPr lang="es-ES_tradnl" smtClean="0"/>
              <a:t>3/9/21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315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767FD-5B7D-874D-B479-41A31740B829}" type="datetime1">
              <a:rPr lang="es-ES_tradnl" smtClean="0"/>
              <a:t>3/9/21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936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37C5D-0E3D-3942-8792-458F9E81439E}" type="datetime1">
              <a:rPr lang="es-ES_tradnl" smtClean="0"/>
              <a:t>3/9/21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4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920-3445-8641-BC20-6C995128363F}" type="datetime1">
              <a:rPr lang="es-ES_tradnl" smtClean="0"/>
              <a:t>3/9/21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418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52D8-4AB1-6847-9F1A-87CC344997E7}" type="datetime1">
              <a:rPr lang="es-ES_tradnl" smtClean="0"/>
              <a:t>3/9/21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36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9A87-9000-7542-B10E-3C9F57275AC8}" type="datetime1">
              <a:rPr lang="es-ES_tradnl" smtClean="0"/>
              <a:t>3/9/21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730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A621-9666-A346-84DB-6E2FF97F3AF8}" type="datetime1">
              <a:rPr lang="es-ES_tradnl" smtClean="0"/>
              <a:t>3/9/21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761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2346961"/>
            <a:ext cx="2550797" cy="21716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D54D-31D9-1F44-8B74-8A71322587CF}" type="datetime1">
              <a:rPr lang="es-ES_tradnl" smtClean="0"/>
              <a:t>3/9/21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67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6A861-2E1C-DE41-A8AC-CB8DE7863CE6}" type="datetime1">
              <a:rPr lang="es-ES_tradnl" smtClean="0"/>
              <a:t>3/9/21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823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1"/>
            <a:ext cx="1141809" cy="177409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85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9CA4A44-5EAD-AF41-9F54-30AC69A5AE9A}" type="datetime1">
              <a:rPr lang="es-ES_tradnl" smtClean="0"/>
              <a:t>3/9/21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4183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7950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C82F4-8D94-0A4C-8F70-F8B745B9B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216" y="449357"/>
            <a:ext cx="6619244" cy="2497186"/>
          </a:xfrm>
        </p:spPr>
        <p:txBody>
          <a:bodyPr/>
          <a:lstStyle/>
          <a:p>
            <a:r>
              <a:rPr lang="es-ES" dirty="0" err="1"/>
              <a:t>Cosmic</a:t>
            </a:r>
            <a:r>
              <a:rPr lang="es-ES" dirty="0"/>
              <a:t> </a:t>
            </a:r>
            <a:r>
              <a:rPr lang="es-ES" dirty="0" err="1"/>
              <a:t>rays</a:t>
            </a:r>
            <a:r>
              <a:rPr lang="es-ES" dirty="0"/>
              <a:t> and gamma </a:t>
            </a:r>
            <a:r>
              <a:rPr lang="es-ES" dirty="0" err="1"/>
              <a:t>rays</a:t>
            </a:r>
            <a:endParaRPr lang="es-E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810D64-9C84-9D42-AF30-59DA0267C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6216" y="2946542"/>
            <a:ext cx="6619244" cy="64606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J. Cortina (CIEMAT)</a:t>
            </a:r>
          </a:p>
          <a:p>
            <a:r>
              <a:rPr lang="es-ES" dirty="0"/>
              <a:t>International meeting </a:t>
            </a:r>
            <a:r>
              <a:rPr lang="es-ES" dirty="0" err="1"/>
              <a:t>on</a:t>
            </a:r>
            <a:r>
              <a:rPr lang="es-ES" dirty="0"/>
              <a:t> fundamental </a:t>
            </a:r>
            <a:r>
              <a:rPr lang="es-ES" dirty="0" err="1"/>
              <a:t>physics</a:t>
            </a:r>
            <a:r>
              <a:rPr lang="es-ES" dirty="0"/>
              <a:t>, </a:t>
            </a:r>
            <a:r>
              <a:rPr lang="es-ES" dirty="0" err="1"/>
              <a:t>Benasque</a:t>
            </a:r>
            <a:r>
              <a:rPr lang="es-ES" dirty="0"/>
              <a:t>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55262B-6475-9249-AAFD-8A1950469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969" y="4428565"/>
            <a:ext cx="4025031" cy="714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0899F1-2C2A-E046-86D1-4FF009E4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944" y="4408093"/>
            <a:ext cx="1642409" cy="735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4E37EC-78A6-B148-BBF7-1445FD62E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17120"/>
            <a:ext cx="2839944" cy="72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82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F9D2A-9E5F-F149-AB6A-0DE2FF4CA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3" y="339538"/>
            <a:ext cx="7406349" cy="1050398"/>
          </a:xfrm>
        </p:spPr>
        <p:txBody>
          <a:bodyPr/>
          <a:lstStyle/>
          <a:p>
            <a:r>
              <a:rPr lang="es-ES" dirty="0" err="1"/>
              <a:t>Unprecedented</a:t>
            </a:r>
            <a:r>
              <a:rPr lang="es-ES" dirty="0"/>
              <a:t> </a:t>
            </a:r>
            <a:r>
              <a:rPr lang="es-ES" dirty="0" err="1"/>
              <a:t>wealth</a:t>
            </a:r>
            <a:r>
              <a:rPr lang="es-ES" dirty="0"/>
              <a:t> of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DAC7E7-33EE-F24E-B9F6-6F10C8D3C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B52314-53EC-CA48-A80F-6C22B2A13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1C3C8A8-8152-2B48-834F-7C77ECF47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584" y="1178985"/>
            <a:ext cx="3105284" cy="3523914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9AD785-8FF1-BF49-BF1C-706AF699A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33" y="4669032"/>
            <a:ext cx="3039535" cy="283480"/>
          </a:xfrm>
          <a:prstGeom prst="rect">
            <a:avLst/>
          </a:prstGeom>
        </p:spPr>
      </p:pic>
      <p:sp>
        <p:nvSpPr>
          <p:cNvPr id="14" name="CuadroTexto 6">
            <a:extLst>
              <a:ext uri="{FF2B5EF4-FFF2-40B4-BE49-F238E27FC236}">
                <a16:creationId xmlns:a16="http://schemas.microsoft.com/office/drawing/2014/main" id="{4A25D6CE-5B32-3E46-A42C-65947506FD17}"/>
              </a:ext>
            </a:extLst>
          </p:cNvPr>
          <p:cNvSpPr txBox="1"/>
          <p:nvPr/>
        </p:nvSpPr>
        <p:spPr>
          <a:xfrm rot="16200000">
            <a:off x="-741885" y="2339405"/>
            <a:ext cx="217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Maestro, ICRC 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09014-8871-D345-B769-4C83D34FA2AC}"/>
              </a:ext>
            </a:extLst>
          </p:cNvPr>
          <p:cNvSpPr txBox="1"/>
          <p:nvPr/>
        </p:nvSpPr>
        <p:spPr>
          <a:xfrm>
            <a:off x="3956648" y="1603123"/>
            <a:ext cx="36834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Data are there but they are always local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Not so easy to extract information about the sources: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AU" dirty="0"/>
              <a:t>Composition at the source depends on local reservoir of elements, dust and ISM.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AU" dirty="0"/>
              <a:t>CR propagate. Diffusion may be inhomogeneous (</a:t>
            </a:r>
            <a:r>
              <a:rPr lang="en-AU" dirty="0" err="1"/>
              <a:t>TeV</a:t>
            </a:r>
            <a:r>
              <a:rPr lang="en-AU" dirty="0"/>
              <a:t> halos again), depend on energy or be anisotropic (galactic magnetic lines).</a:t>
            </a:r>
          </a:p>
        </p:txBody>
      </p:sp>
    </p:spTree>
    <p:extLst>
      <p:ext uri="{BB962C8B-B14F-4D97-AF65-F5344CB8AC3E}">
        <p14:creationId xmlns:p14="http://schemas.microsoft.com/office/powerpoint/2010/main" val="2984567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F9D2A-9E5F-F149-AB6A-0DE2FF4CA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3" y="339538"/>
            <a:ext cx="7406349" cy="1050398"/>
          </a:xfrm>
        </p:spPr>
        <p:txBody>
          <a:bodyPr/>
          <a:lstStyle/>
          <a:p>
            <a:r>
              <a:rPr lang="es-ES" dirty="0" err="1"/>
              <a:t>Unprecedented</a:t>
            </a:r>
            <a:r>
              <a:rPr lang="es-ES" dirty="0"/>
              <a:t> </a:t>
            </a:r>
            <a:r>
              <a:rPr lang="es-ES" dirty="0" err="1"/>
              <a:t>wealth</a:t>
            </a:r>
            <a:r>
              <a:rPr lang="es-ES" dirty="0"/>
              <a:t> of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DAC7E7-33EE-F24E-B9F6-6F10C8D3C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B52314-53EC-CA48-A80F-6C22B2A13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5447E6-F68E-F14B-863E-1F004D3C9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922" y="1159328"/>
            <a:ext cx="4368180" cy="263040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8B41A-DBB5-9C4E-8230-88BFCBA8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3922" y="3873683"/>
            <a:ext cx="6346753" cy="756859"/>
          </a:xfrm>
        </p:spPr>
        <p:txBody>
          <a:bodyPr/>
          <a:lstStyle/>
          <a:p>
            <a:pPr marL="0" indent="0">
              <a:buNone/>
            </a:pPr>
            <a:r>
              <a:rPr lang="es-ES" dirty="0" err="1"/>
              <a:t>Same</a:t>
            </a:r>
            <a:r>
              <a:rPr lang="es-ES" dirty="0"/>
              <a:t> as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positrons</a:t>
            </a:r>
            <a:r>
              <a:rPr lang="es-ES" dirty="0"/>
              <a:t>: </a:t>
            </a:r>
            <a:r>
              <a:rPr lang="es-ES" dirty="0" err="1"/>
              <a:t>could</a:t>
            </a:r>
            <a:r>
              <a:rPr lang="es-ES" dirty="0"/>
              <a:t> </a:t>
            </a:r>
            <a:r>
              <a:rPr lang="es-ES" dirty="0" err="1"/>
              <a:t>two</a:t>
            </a:r>
            <a:r>
              <a:rPr lang="es-ES" dirty="0"/>
              <a:t> </a:t>
            </a:r>
            <a:r>
              <a:rPr lang="es-ES" dirty="0" err="1"/>
              <a:t>population</a:t>
            </a:r>
            <a:r>
              <a:rPr lang="es-ES" dirty="0"/>
              <a:t> of </a:t>
            </a:r>
            <a:r>
              <a:rPr lang="es-ES" dirty="0" err="1"/>
              <a:t>sources</a:t>
            </a:r>
            <a:r>
              <a:rPr lang="es-ES" dirty="0"/>
              <a:t> </a:t>
            </a:r>
            <a:r>
              <a:rPr lang="es-ES" dirty="0" err="1"/>
              <a:t>contribute</a:t>
            </a:r>
            <a:r>
              <a:rPr lang="es-ES" dirty="0"/>
              <a:t> to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proton</a:t>
            </a:r>
            <a:r>
              <a:rPr lang="es-ES" dirty="0"/>
              <a:t> </a:t>
            </a:r>
            <a:r>
              <a:rPr lang="es-ES" dirty="0" err="1"/>
              <a:t>spectrum</a:t>
            </a:r>
            <a:r>
              <a:rPr lang="es-E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23050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7C989-4164-B54A-A615-B753BCF3A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GAMMA RAYS, TECHNIQUE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D24AA-C522-9E48-9AEA-850A235758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space</a:t>
            </a:r>
            <a:r>
              <a:rPr lang="es-ES" dirty="0"/>
              <a:t> and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ground</a:t>
            </a:r>
            <a:r>
              <a:rPr lang="es-E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0CAD5F-E5F6-3F49-B3AC-F5564E023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44CB4B-2324-1F4C-BDFF-DB0B2031E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51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B00C-6715-A648-8AD5-90AB23CFB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3684857" y="862930"/>
            <a:ext cx="7053542" cy="1050398"/>
          </a:xfrm>
        </p:spPr>
        <p:txBody>
          <a:bodyPr/>
          <a:lstStyle/>
          <a:p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space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55A818F-CA99-A541-83F5-E43213527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91986"/>
            <a:ext cx="5927271" cy="395151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EE079C-8BF5-AC44-B2F0-765B7C30A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2C08A-D598-AF40-BF5E-1115610E4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21E045-72E5-2343-A376-0B94765FE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246" y="112486"/>
            <a:ext cx="2159000" cy="215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858F83-5F81-E44E-AB3A-6C8FA3694A0D}"/>
              </a:ext>
            </a:extLst>
          </p:cNvPr>
          <p:cNvSpPr txBox="1"/>
          <p:nvPr/>
        </p:nvSpPr>
        <p:spPr>
          <a:xfrm>
            <a:off x="206704" y="3028179"/>
            <a:ext cx="3134191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Fermi-LAT (US, France, </a:t>
            </a:r>
            <a:r>
              <a:rPr lang="es-ES" dirty="0" err="1"/>
              <a:t>Italy</a:t>
            </a:r>
            <a:r>
              <a:rPr lang="es-ES" dirty="0"/>
              <a:t>…..)</a:t>
            </a:r>
          </a:p>
          <a:p>
            <a:r>
              <a:rPr lang="es-ES" dirty="0"/>
              <a:t>2008--, &gt;20 </a:t>
            </a:r>
            <a:r>
              <a:rPr lang="es-ES" dirty="0" err="1"/>
              <a:t>MeV</a:t>
            </a:r>
            <a:r>
              <a:rPr lang="es-ES" dirty="0"/>
              <a:t>, 2 </a:t>
            </a:r>
            <a:r>
              <a:rPr lang="es-ES" dirty="0" err="1"/>
              <a:t>srad</a:t>
            </a:r>
            <a:r>
              <a:rPr lang="es-ES" dirty="0"/>
              <a:t>, ~1 m</a:t>
            </a:r>
            <a:r>
              <a:rPr lang="es-ES" baseline="30000" dirty="0"/>
              <a:t>2</a:t>
            </a:r>
            <a:r>
              <a:rPr lang="es-ES" dirty="0"/>
              <a:t> </a:t>
            </a:r>
            <a:r>
              <a:rPr lang="es-ES" dirty="0" err="1"/>
              <a:t>area</a:t>
            </a:r>
            <a:endParaRPr lang="es-E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2CF9A0-0A20-BC4E-8DCA-6F87E2A7242F}"/>
              </a:ext>
            </a:extLst>
          </p:cNvPr>
          <p:cNvSpPr txBox="1"/>
          <p:nvPr/>
        </p:nvSpPr>
        <p:spPr>
          <a:xfrm>
            <a:off x="1406234" y="221797"/>
            <a:ext cx="3278462" cy="5078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Agile (</a:t>
            </a:r>
            <a:r>
              <a:rPr lang="es-ES" dirty="0" err="1"/>
              <a:t>Italy</a:t>
            </a:r>
            <a:r>
              <a:rPr lang="es-ES" dirty="0"/>
              <a:t>…..)</a:t>
            </a:r>
          </a:p>
          <a:p>
            <a:r>
              <a:rPr lang="es-ES" dirty="0"/>
              <a:t>2007--, &gt;30 </a:t>
            </a:r>
            <a:r>
              <a:rPr lang="es-ES" dirty="0" err="1"/>
              <a:t>MeV</a:t>
            </a:r>
            <a:r>
              <a:rPr lang="es-ES" dirty="0"/>
              <a:t>, 3 </a:t>
            </a:r>
            <a:r>
              <a:rPr lang="es-ES" dirty="0" err="1"/>
              <a:t>srad</a:t>
            </a:r>
            <a:r>
              <a:rPr lang="es-ES" dirty="0"/>
              <a:t>, ~0.5 m</a:t>
            </a:r>
            <a:r>
              <a:rPr lang="es-ES" baseline="30000" dirty="0"/>
              <a:t>2</a:t>
            </a:r>
            <a:r>
              <a:rPr lang="es-ES" dirty="0"/>
              <a:t> </a:t>
            </a:r>
            <a:r>
              <a:rPr lang="es-ES" dirty="0" err="1"/>
              <a:t>area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5404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B8617F-F5B3-8D40-BF9F-C899A780B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433740" cy="5143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2EDE3-77F6-B245-B8ED-9008D3E7B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42ED3-9999-E245-9BE6-6C5B1EDC0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4801261" y="1872618"/>
            <a:ext cx="4352041" cy="1050398"/>
          </a:xfrm>
        </p:spPr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From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the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ground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455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29371-E0D7-8044-B717-9DAEB4CC3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68677-CD8A-614E-95DB-45F481442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4B964F-8E49-9448-9E75-6CCBB37B4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69AA0-B53D-A146-886F-395CCAEE2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9A31CF-26FB-8045-A6AB-0CAE6AE729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396463" cy="36022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35051C-6ACD-FB48-84A8-F307F16CCCFE}"/>
              </a:ext>
            </a:extLst>
          </p:cNvPr>
          <p:cNvSpPr txBox="1"/>
          <p:nvPr/>
        </p:nvSpPr>
        <p:spPr>
          <a:xfrm>
            <a:off x="206438" y="103925"/>
            <a:ext cx="31208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H.E.S.S. (Namibia)</a:t>
            </a:r>
          </a:p>
          <a:p>
            <a:r>
              <a:rPr lang="en-US" sz="1600" dirty="0">
                <a:solidFill>
                  <a:srgbClr val="000000"/>
                </a:solidFill>
              </a:rPr>
              <a:t>4 x 108 m</a:t>
            </a:r>
            <a:r>
              <a:rPr lang="en-US" sz="1600" baseline="30000" dirty="0">
                <a:solidFill>
                  <a:srgbClr val="000000"/>
                </a:solidFill>
              </a:rPr>
              <a:t>2</a:t>
            </a:r>
            <a:r>
              <a:rPr lang="en-US" sz="1600" dirty="0">
                <a:solidFill>
                  <a:srgbClr val="000000"/>
                </a:solidFill>
              </a:rPr>
              <a:t> (since 2003)</a:t>
            </a:r>
          </a:p>
          <a:p>
            <a:r>
              <a:rPr lang="en-US" sz="1600" dirty="0">
                <a:solidFill>
                  <a:srgbClr val="000000"/>
                </a:solidFill>
              </a:rPr>
              <a:t>1 x 614 m</a:t>
            </a:r>
            <a:r>
              <a:rPr lang="en-US" sz="1600" baseline="30000" dirty="0">
                <a:solidFill>
                  <a:srgbClr val="000000"/>
                </a:solidFill>
              </a:rPr>
              <a:t>2</a:t>
            </a:r>
            <a:r>
              <a:rPr lang="en-US" sz="1600" dirty="0">
                <a:solidFill>
                  <a:srgbClr val="000000"/>
                </a:solidFill>
              </a:rPr>
              <a:t> (since 2012)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B9AA29-BC1B-9B40-A69F-F4093EBE19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19" b="11267"/>
          <a:stretch/>
        </p:blipFill>
        <p:spPr>
          <a:xfrm>
            <a:off x="0" y="2628898"/>
            <a:ext cx="9144000" cy="24982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624877-F603-6A47-B709-CA250792F936}"/>
              </a:ext>
            </a:extLst>
          </p:cNvPr>
          <p:cNvSpPr txBox="1"/>
          <p:nvPr/>
        </p:nvSpPr>
        <p:spPr>
          <a:xfrm>
            <a:off x="66039" y="2669718"/>
            <a:ext cx="3064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VERITAS (Arizona)</a:t>
            </a:r>
          </a:p>
          <a:p>
            <a:r>
              <a:rPr lang="en-US" sz="1600" dirty="0"/>
              <a:t>4 x 110 m</a:t>
            </a:r>
            <a:r>
              <a:rPr lang="en-US" sz="1600" baseline="30000" dirty="0"/>
              <a:t>2</a:t>
            </a:r>
            <a:r>
              <a:rPr lang="en-US" sz="1600" dirty="0"/>
              <a:t> (since 2007)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B8E8F8-50B2-294A-A61A-0021A94C72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7" b="7218"/>
          <a:stretch/>
        </p:blipFill>
        <p:spPr>
          <a:xfrm>
            <a:off x="4662579" y="1360"/>
            <a:ext cx="4481422" cy="31149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B936CD-6442-E34D-834C-AE7E5A4B962C}"/>
              </a:ext>
            </a:extLst>
          </p:cNvPr>
          <p:cNvSpPr txBox="1"/>
          <p:nvPr/>
        </p:nvSpPr>
        <p:spPr>
          <a:xfrm>
            <a:off x="5544344" y="104047"/>
            <a:ext cx="34700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>
                <a:solidFill>
                  <a:srgbClr val="000000"/>
                </a:solidFill>
              </a:rPr>
              <a:t>MAGIC (La Palma)</a:t>
            </a:r>
          </a:p>
          <a:p>
            <a:pPr algn="r"/>
            <a:r>
              <a:rPr lang="en-US" sz="1600">
                <a:solidFill>
                  <a:srgbClr val="000000"/>
                </a:solidFill>
              </a:rPr>
              <a:t>2 x 236 m</a:t>
            </a:r>
            <a:r>
              <a:rPr lang="en-US" sz="1600" baseline="30000">
                <a:solidFill>
                  <a:srgbClr val="000000"/>
                </a:solidFill>
              </a:rPr>
              <a:t>2</a:t>
            </a:r>
            <a:r>
              <a:rPr lang="en-US" sz="1600">
                <a:solidFill>
                  <a:srgbClr val="000000"/>
                </a:solidFill>
              </a:rPr>
              <a:t> (since 2003 / 2009)</a:t>
            </a:r>
          </a:p>
        </p:txBody>
      </p:sp>
    </p:spTree>
    <p:extLst>
      <p:ext uri="{BB962C8B-B14F-4D97-AF65-F5344CB8AC3E}">
        <p14:creationId xmlns:p14="http://schemas.microsoft.com/office/powerpoint/2010/main" val="182149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9A31CF-26FB-8045-A6AB-0CAE6AE729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396463" cy="360224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4B964F-8E49-9448-9E75-6CCBB37B4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69AA0-B53D-A146-886F-395CCAEE2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B9AA29-BC1B-9B40-A69F-F4093EBE19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19" b="11267"/>
          <a:stretch/>
        </p:blipFill>
        <p:spPr>
          <a:xfrm>
            <a:off x="0" y="2628898"/>
            <a:ext cx="9144000" cy="2498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B8E8F8-50B2-294A-A61A-0021A94C72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7" b="7218"/>
          <a:stretch/>
        </p:blipFill>
        <p:spPr>
          <a:xfrm>
            <a:off x="4662579" y="1360"/>
            <a:ext cx="4481422" cy="3114987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D13B1FC3-C7F3-CC40-B921-12B7F37C2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6370" y="496481"/>
            <a:ext cx="8777485" cy="3527400"/>
          </a:xfrm>
          <a:ln>
            <a:solidFill>
              <a:schemeClr val="bg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5FFF83-211D-AA4C-B469-63901DA4D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107" y="563655"/>
            <a:ext cx="1812471" cy="8055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35051C-6ACD-FB48-84A8-F307F16CCCFE}"/>
              </a:ext>
            </a:extLst>
          </p:cNvPr>
          <p:cNvSpPr txBox="1"/>
          <p:nvPr/>
        </p:nvSpPr>
        <p:spPr>
          <a:xfrm>
            <a:off x="2268035" y="626225"/>
            <a:ext cx="4312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Cherenkov Telescope Array</a:t>
            </a:r>
          </a:p>
          <a:p>
            <a:r>
              <a:rPr lang="en-US" sz="1600" b="1" dirty="0">
                <a:solidFill>
                  <a:srgbClr val="000000"/>
                </a:solidFill>
              </a:rPr>
              <a:t>              Under construction</a:t>
            </a:r>
          </a:p>
        </p:txBody>
      </p:sp>
    </p:spTree>
    <p:extLst>
      <p:ext uri="{BB962C8B-B14F-4D97-AF65-F5344CB8AC3E}">
        <p14:creationId xmlns:p14="http://schemas.microsoft.com/office/powerpoint/2010/main" val="2631028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93A6E-723D-6B4C-A0E3-BAF24B43E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339538"/>
            <a:ext cx="7165352" cy="1050398"/>
          </a:xfrm>
        </p:spPr>
        <p:txBody>
          <a:bodyPr/>
          <a:lstStyle/>
          <a:p>
            <a:r>
              <a:rPr lang="es-ES" dirty="0">
                <a:latin typeface="Symbol" pitchFamily="2" charset="2"/>
              </a:rPr>
              <a:t>g</a:t>
            </a:r>
            <a:r>
              <a:rPr lang="es-ES" dirty="0"/>
              <a:t>-</a:t>
            </a:r>
            <a:r>
              <a:rPr lang="es-ES" dirty="0" err="1"/>
              <a:t>ray</a:t>
            </a:r>
            <a:r>
              <a:rPr lang="es-ES" dirty="0"/>
              <a:t> </a:t>
            </a:r>
            <a:r>
              <a:rPr lang="es-ES" dirty="0" err="1"/>
              <a:t>particle</a:t>
            </a:r>
            <a:r>
              <a:rPr lang="es-ES" dirty="0"/>
              <a:t> </a:t>
            </a:r>
            <a:r>
              <a:rPr lang="es-ES" dirty="0" err="1"/>
              <a:t>detectors</a:t>
            </a:r>
            <a:r>
              <a:rPr lang="es-ES" dirty="0"/>
              <a:t>: </a:t>
            </a:r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tanks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3DE52C-FC7D-7542-892E-767D6A242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4540" y="2902624"/>
            <a:ext cx="1287023" cy="102771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1D6ED4-C361-EE4A-A752-8A73DE053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8419B2-3435-7243-A081-A5D08B75902B}"/>
              </a:ext>
            </a:extLst>
          </p:cNvPr>
          <p:cNvSpPr txBox="1"/>
          <p:nvPr/>
        </p:nvSpPr>
        <p:spPr>
          <a:xfrm>
            <a:off x="2889464" y="4069275"/>
            <a:ext cx="1651414" cy="5078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Milagro (US)</a:t>
            </a:r>
          </a:p>
          <a:p>
            <a:r>
              <a:rPr lang="es-ES" dirty="0"/>
              <a:t>1sr, 5000 m</a:t>
            </a:r>
            <a:r>
              <a:rPr lang="es-ES" baseline="30000" dirty="0"/>
              <a:t>2</a:t>
            </a:r>
            <a:r>
              <a:rPr lang="es-ES" dirty="0"/>
              <a:t> </a:t>
            </a:r>
            <a:r>
              <a:rPr lang="es-ES" dirty="0" err="1"/>
              <a:t>area</a:t>
            </a:r>
            <a:endParaRPr lang="es-ES" dirty="0"/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604570A5-A91F-D949-A5B6-154FCF842FAF}"/>
              </a:ext>
            </a:extLst>
          </p:cNvPr>
          <p:cNvSpPr/>
          <p:nvPr/>
        </p:nvSpPr>
        <p:spPr>
          <a:xfrm>
            <a:off x="1036864" y="1389936"/>
            <a:ext cx="6515100" cy="73277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0E28D2-3C64-A74B-B8F5-177FC80A5D65}"/>
              </a:ext>
            </a:extLst>
          </p:cNvPr>
          <p:cNvSpPr txBox="1"/>
          <p:nvPr/>
        </p:nvSpPr>
        <p:spPr>
          <a:xfrm>
            <a:off x="3455380" y="1606284"/>
            <a:ext cx="7938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  2000’s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612DC5-39D9-C04C-A4E7-5A1E3816B911}"/>
              </a:ext>
            </a:extLst>
          </p:cNvPr>
          <p:cNvSpPr txBox="1"/>
          <p:nvPr/>
        </p:nvSpPr>
        <p:spPr>
          <a:xfrm>
            <a:off x="1548495" y="1605238"/>
            <a:ext cx="6976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1990’s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C33FE-FDED-554E-8D15-8B99AED92139}"/>
              </a:ext>
            </a:extLst>
          </p:cNvPr>
          <p:cNvSpPr txBox="1"/>
          <p:nvPr/>
        </p:nvSpPr>
        <p:spPr>
          <a:xfrm>
            <a:off x="864543" y="4069275"/>
            <a:ext cx="1529586" cy="5078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Milagrito (US)</a:t>
            </a:r>
          </a:p>
          <a:p>
            <a:r>
              <a:rPr lang="es-ES" dirty="0"/>
              <a:t>1sr, </a:t>
            </a:r>
            <a:r>
              <a:rPr lang="es-ES" dirty="0" err="1"/>
              <a:t>few</a:t>
            </a:r>
            <a:r>
              <a:rPr lang="es-ES" dirty="0"/>
              <a:t> m</a:t>
            </a:r>
            <a:r>
              <a:rPr lang="es-ES" baseline="30000" dirty="0"/>
              <a:t>2</a:t>
            </a:r>
            <a:r>
              <a:rPr lang="es-ES" dirty="0"/>
              <a:t> </a:t>
            </a:r>
            <a:r>
              <a:rPr lang="es-ES" dirty="0" err="1"/>
              <a:t>area</a:t>
            </a:r>
            <a:endParaRPr lang="es-ES" dirty="0"/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1AA6D3B4-5878-F840-B06C-92A7A6CF9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740" y="3825575"/>
            <a:ext cx="131193" cy="1047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53DD41-5716-264A-AAD2-B6807E1AC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781" y="2120622"/>
            <a:ext cx="3356850" cy="18497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084EDE-1E52-024D-9C3A-B7EDEA828895}"/>
              </a:ext>
            </a:extLst>
          </p:cNvPr>
          <p:cNvSpPr txBox="1"/>
          <p:nvPr/>
        </p:nvSpPr>
        <p:spPr>
          <a:xfrm>
            <a:off x="5561493" y="4069275"/>
            <a:ext cx="2725426" cy="5078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HAWC (US, </a:t>
            </a:r>
            <a:r>
              <a:rPr lang="es-ES" dirty="0" err="1"/>
              <a:t>Mexico</a:t>
            </a:r>
            <a:r>
              <a:rPr lang="es-ES" dirty="0"/>
              <a:t>)</a:t>
            </a:r>
          </a:p>
          <a:p>
            <a:r>
              <a:rPr lang="es-ES" dirty="0"/>
              <a:t>1sr, ~40000 m</a:t>
            </a:r>
            <a:r>
              <a:rPr lang="es-ES" baseline="30000" dirty="0"/>
              <a:t>2</a:t>
            </a:r>
            <a:r>
              <a:rPr lang="es-ES" dirty="0"/>
              <a:t> </a:t>
            </a:r>
            <a:r>
              <a:rPr lang="es-ES" dirty="0" err="1"/>
              <a:t>area</a:t>
            </a:r>
            <a:r>
              <a:rPr lang="es-ES" dirty="0"/>
              <a:t>, &gt;100 </a:t>
            </a:r>
            <a:r>
              <a:rPr lang="es-ES" dirty="0" err="1"/>
              <a:t>GeV</a:t>
            </a:r>
            <a:endParaRPr lang="es-E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B9AE2D-B02A-1446-AEA3-FD39B5DEA61E}"/>
              </a:ext>
            </a:extLst>
          </p:cNvPr>
          <p:cNvSpPr txBox="1"/>
          <p:nvPr/>
        </p:nvSpPr>
        <p:spPr>
          <a:xfrm>
            <a:off x="5268375" y="1605238"/>
            <a:ext cx="9380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     2010’s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E61D52-D2A0-474F-BB81-BF2497E26B40}"/>
              </a:ext>
            </a:extLst>
          </p:cNvPr>
          <p:cNvSpPr txBox="1"/>
          <p:nvPr/>
        </p:nvSpPr>
        <p:spPr>
          <a:xfrm>
            <a:off x="7360319" y="1145300"/>
            <a:ext cx="841897" cy="3000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SWGO?</a:t>
            </a:r>
          </a:p>
        </p:txBody>
      </p:sp>
    </p:spTree>
    <p:extLst>
      <p:ext uri="{BB962C8B-B14F-4D97-AF65-F5344CB8AC3E}">
        <p14:creationId xmlns:p14="http://schemas.microsoft.com/office/powerpoint/2010/main" val="819478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84621B-E79C-9346-BEFC-E7578C671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788" y="1006215"/>
            <a:ext cx="2938228" cy="353439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C9403D-3092-7B4A-9F26-910F19FE3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B3126-31AF-E542-B1AD-C91303A70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41CF0F-9A83-1740-B8B0-5B9AB6374F3B}"/>
              </a:ext>
            </a:extLst>
          </p:cNvPr>
          <p:cNvSpPr txBox="1"/>
          <p:nvPr/>
        </p:nvSpPr>
        <p:spPr>
          <a:xfrm rot="16200000">
            <a:off x="-526479" y="2615158"/>
            <a:ext cx="26324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PhD </a:t>
            </a:r>
            <a:r>
              <a:rPr lang="es-ES" dirty="0" err="1"/>
              <a:t>thesis</a:t>
            </a:r>
            <a:r>
              <a:rPr lang="es-ES" dirty="0"/>
              <a:t> Juan Cortina, 1997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1078DE-3C79-8046-B1B8-1F872D8A188D}"/>
              </a:ext>
            </a:extLst>
          </p:cNvPr>
          <p:cNvSpPr txBox="1"/>
          <p:nvPr/>
        </p:nvSpPr>
        <p:spPr>
          <a:xfrm>
            <a:off x="3942585" y="3453175"/>
            <a:ext cx="2230098" cy="1146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HEGRA</a:t>
            </a:r>
            <a:endParaRPr lang="es-ES" dirty="0"/>
          </a:p>
          <a:p>
            <a:r>
              <a:rPr lang="es-ES" dirty="0"/>
              <a:t>TOTAL AREA ~0.04 km</a:t>
            </a:r>
            <a:r>
              <a:rPr lang="es-ES" baseline="30000" dirty="0"/>
              <a:t>2</a:t>
            </a:r>
          </a:p>
          <a:p>
            <a:r>
              <a:rPr lang="es-ES" dirty="0"/>
              <a:t>~</a:t>
            </a:r>
            <a:r>
              <a:rPr lang="es-ES" b="1" dirty="0"/>
              <a:t>250</a:t>
            </a:r>
            <a:r>
              <a:rPr lang="es-ES" dirty="0"/>
              <a:t> </a:t>
            </a:r>
            <a:r>
              <a:rPr lang="es-ES" dirty="0" err="1"/>
              <a:t>scintillator</a:t>
            </a:r>
            <a:r>
              <a:rPr lang="es-ES" dirty="0"/>
              <a:t> </a:t>
            </a:r>
            <a:r>
              <a:rPr lang="es-ES" dirty="0" err="1"/>
              <a:t>counters</a:t>
            </a:r>
            <a:endParaRPr lang="es-ES" dirty="0"/>
          </a:p>
          <a:p>
            <a:r>
              <a:rPr lang="es-ES" dirty="0"/>
              <a:t>~</a:t>
            </a:r>
            <a:r>
              <a:rPr lang="es-ES" b="1" dirty="0"/>
              <a:t>20</a:t>
            </a:r>
            <a:r>
              <a:rPr lang="es-ES" dirty="0"/>
              <a:t> muon </a:t>
            </a:r>
            <a:r>
              <a:rPr lang="es-ES" dirty="0" err="1"/>
              <a:t>counters</a:t>
            </a:r>
            <a:endParaRPr lang="es-E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43572-54B2-1A46-ACA5-168B7D255255}"/>
              </a:ext>
            </a:extLst>
          </p:cNvPr>
          <p:cNvSpPr txBox="1"/>
          <p:nvPr/>
        </p:nvSpPr>
        <p:spPr>
          <a:xfrm>
            <a:off x="866516" y="4599643"/>
            <a:ext cx="226857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2,200 m </a:t>
            </a:r>
            <a:r>
              <a:rPr lang="es-ES" dirty="0" err="1"/>
              <a:t>above</a:t>
            </a:r>
            <a:r>
              <a:rPr lang="es-ES" dirty="0"/>
              <a:t> sea </a:t>
            </a:r>
            <a:r>
              <a:rPr lang="es-ES" dirty="0" err="1"/>
              <a:t>level</a:t>
            </a:r>
            <a:r>
              <a:rPr lang="es-ES" dirty="0"/>
              <a:t> </a:t>
            </a:r>
          </a:p>
          <a:p>
            <a:endParaRPr lang="es-E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7F70A3-2E05-BB4D-A8EA-5FD3B04B96FC}"/>
              </a:ext>
            </a:extLst>
          </p:cNvPr>
          <p:cNvSpPr txBox="1">
            <a:spLocks/>
          </p:cNvSpPr>
          <p:nvPr/>
        </p:nvSpPr>
        <p:spPr>
          <a:xfrm>
            <a:off x="450482" y="272363"/>
            <a:ext cx="7165352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15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>
                <a:latin typeface="Symbol" pitchFamily="2" charset="2"/>
              </a:rPr>
              <a:t>g</a:t>
            </a:r>
            <a:r>
              <a:rPr lang="es-ES" dirty="0"/>
              <a:t>-</a:t>
            </a:r>
            <a:r>
              <a:rPr lang="es-ES" dirty="0" err="1"/>
              <a:t>ray</a:t>
            </a:r>
            <a:r>
              <a:rPr lang="es-ES" dirty="0"/>
              <a:t> </a:t>
            </a:r>
            <a:r>
              <a:rPr lang="es-ES" dirty="0" err="1"/>
              <a:t>particle</a:t>
            </a:r>
            <a:r>
              <a:rPr lang="es-ES" dirty="0"/>
              <a:t> </a:t>
            </a:r>
            <a:r>
              <a:rPr lang="es-ES" dirty="0" err="1"/>
              <a:t>detectors</a:t>
            </a:r>
            <a:r>
              <a:rPr lang="es-ES" dirty="0"/>
              <a:t>: </a:t>
            </a:r>
            <a:r>
              <a:rPr lang="es-ES" dirty="0" err="1"/>
              <a:t>scintillators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1377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60B0-B988-1F47-80AD-237A19EFC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LHAASO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3EAC9E8-FEA3-F549-9623-10B7B776E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984"/>
          <a:stretch/>
        </p:blipFill>
        <p:spPr>
          <a:xfrm>
            <a:off x="484584" y="864738"/>
            <a:ext cx="5393702" cy="367460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07FB3-56E2-FC4C-948A-5B9A1B473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7E426-7DC1-6D43-B3C7-034E82AD0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A47CB6-C83C-5741-B9C3-2FEBD0585CA0}"/>
              </a:ext>
            </a:extLst>
          </p:cNvPr>
          <p:cNvSpPr txBox="1"/>
          <p:nvPr/>
        </p:nvSpPr>
        <p:spPr>
          <a:xfrm>
            <a:off x="5931005" y="2677886"/>
            <a:ext cx="2876108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TOTAL AREA 1.3 km</a:t>
            </a:r>
            <a:r>
              <a:rPr lang="es-ES" baseline="30000" dirty="0"/>
              <a:t>2</a:t>
            </a:r>
          </a:p>
          <a:p>
            <a:r>
              <a:rPr lang="es-ES" dirty="0"/>
              <a:t>~</a:t>
            </a:r>
            <a:r>
              <a:rPr lang="es-ES" b="1" dirty="0"/>
              <a:t>5000</a:t>
            </a:r>
            <a:r>
              <a:rPr lang="es-ES" dirty="0"/>
              <a:t> </a:t>
            </a:r>
            <a:r>
              <a:rPr lang="es-ES" dirty="0" err="1"/>
              <a:t>scintillator</a:t>
            </a:r>
            <a:r>
              <a:rPr lang="es-ES" dirty="0"/>
              <a:t> </a:t>
            </a:r>
            <a:r>
              <a:rPr lang="es-ES" dirty="0" err="1"/>
              <a:t>counters</a:t>
            </a:r>
            <a:endParaRPr lang="es-ES" dirty="0"/>
          </a:p>
          <a:p>
            <a:r>
              <a:rPr lang="es-ES" dirty="0"/>
              <a:t>~</a:t>
            </a:r>
            <a:r>
              <a:rPr lang="es-ES" b="1" dirty="0"/>
              <a:t>1200</a:t>
            </a:r>
            <a:r>
              <a:rPr lang="es-ES" dirty="0"/>
              <a:t> muon </a:t>
            </a:r>
            <a:r>
              <a:rPr lang="es-ES" dirty="0" err="1"/>
              <a:t>counters</a:t>
            </a:r>
            <a:endParaRPr lang="es-ES" dirty="0"/>
          </a:p>
          <a:p>
            <a:endParaRPr lang="es-ES" dirty="0"/>
          </a:p>
          <a:p>
            <a:r>
              <a:rPr lang="es-ES" dirty="0"/>
              <a:t>+ 80000 m2 </a:t>
            </a:r>
            <a:r>
              <a:rPr lang="es-ES" dirty="0" err="1"/>
              <a:t>water</a:t>
            </a:r>
            <a:r>
              <a:rPr lang="es-ES" dirty="0"/>
              <a:t> Cherenkov</a:t>
            </a:r>
          </a:p>
          <a:p>
            <a:r>
              <a:rPr lang="es-ES" dirty="0"/>
              <a:t>+ Cher/</a:t>
            </a:r>
            <a:r>
              <a:rPr lang="es-ES" dirty="0" err="1"/>
              <a:t>fluorescence</a:t>
            </a:r>
            <a:r>
              <a:rPr lang="es-ES" dirty="0"/>
              <a:t> </a:t>
            </a:r>
            <a:r>
              <a:rPr lang="es-ES" dirty="0" err="1"/>
              <a:t>telescopes</a:t>
            </a:r>
            <a:endParaRPr lang="es-E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D54D6AF-222B-754C-8B5D-3F2DF00453C0}"/>
              </a:ext>
            </a:extLst>
          </p:cNvPr>
          <p:cNvCxnSpPr/>
          <p:nvPr/>
        </p:nvCxnSpPr>
        <p:spPr>
          <a:xfrm>
            <a:off x="5527221" y="1510393"/>
            <a:ext cx="465365" cy="153488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B52CE83-8D18-8542-AEFA-07BA6C270907}"/>
              </a:ext>
            </a:extLst>
          </p:cNvPr>
          <p:cNvCxnSpPr/>
          <p:nvPr/>
        </p:nvCxnSpPr>
        <p:spPr>
          <a:xfrm>
            <a:off x="5216979" y="2220686"/>
            <a:ext cx="775607" cy="1004207"/>
          </a:xfrm>
          <a:prstGeom prst="straightConnector1">
            <a:avLst/>
          </a:prstGeom>
          <a:ln w="222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94FE41-6B4C-F54D-9594-3ACD41C49A68}"/>
              </a:ext>
            </a:extLst>
          </p:cNvPr>
          <p:cNvSpPr txBox="1"/>
          <p:nvPr/>
        </p:nvSpPr>
        <p:spPr>
          <a:xfrm>
            <a:off x="3724016" y="4563013"/>
            <a:ext cx="226857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4,410 m </a:t>
            </a:r>
            <a:r>
              <a:rPr lang="es-ES" dirty="0" err="1"/>
              <a:t>above</a:t>
            </a:r>
            <a:r>
              <a:rPr lang="es-ES" dirty="0"/>
              <a:t> sea </a:t>
            </a:r>
            <a:r>
              <a:rPr lang="es-ES" dirty="0" err="1"/>
              <a:t>level</a:t>
            </a:r>
            <a:r>
              <a:rPr lang="es-ES" dirty="0"/>
              <a:t> </a:t>
            </a:r>
          </a:p>
          <a:p>
            <a:endParaRPr lang="es-ES" dirty="0"/>
          </a:p>
        </p:txBody>
      </p: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36450D96-4D49-E34D-B230-B14C5BCD8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602" y="315868"/>
            <a:ext cx="680827" cy="818965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DCFF1D-5A22-FE41-ADF0-D24684DBDC2C}"/>
              </a:ext>
            </a:extLst>
          </p:cNvPr>
          <p:cNvSpPr txBox="1"/>
          <p:nvPr/>
        </p:nvSpPr>
        <p:spPr>
          <a:xfrm>
            <a:off x="2602619" y="300857"/>
            <a:ext cx="7809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HEGRA</a:t>
            </a:r>
          </a:p>
        </p:txBody>
      </p:sp>
    </p:spTree>
    <p:extLst>
      <p:ext uri="{BB962C8B-B14F-4D97-AF65-F5344CB8AC3E}">
        <p14:creationId xmlns:p14="http://schemas.microsoft.com/office/powerpoint/2010/main" val="1936324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2EDB6-4285-FD49-81FB-7114B1A3F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4306D-0931-374C-AFF2-E118079CD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No IMFP last year -&gt; cover relevant news in the last ~2 years.</a:t>
            </a:r>
          </a:p>
          <a:p>
            <a:r>
              <a:rPr lang="en-AU" dirty="0"/>
              <a:t>This is about the timing of the “International Cosmic Ray Conference”: ICRC 2021, last July. </a:t>
            </a:r>
          </a:p>
          <a:p>
            <a:r>
              <a:rPr lang="en-AU" dirty="0"/>
              <a:t>Main focus on results of running experiments.</a:t>
            </a:r>
          </a:p>
          <a:p>
            <a:r>
              <a:rPr lang="en-AU" dirty="0"/>
              <a:t>Let me start with Cosmic Rays and then shift to Gamma Rays.</a:t>
            </a:r>
          </a:p>
          <a:p>
            <a:r>
              <a:rPr lang="en-AU" dirty="0"/>
              <a:t>I’ll try not to overlap with G. </a:t>
            </a:r>
            <a:r>
              <a:rPr lang="en-AU" dirty="0" err="1"/>
              <a:t>Sigl</a:t>
            </a:r>
            <a:r>
              <a:rPr lang="en-AU" dirty="0"/>
              <a:t>, so I’ll skip UHECRs.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DD8B3-E6CE-5144-A60B-CBB2EC107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BC6072-4C98-D243-B667-7995C3204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569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327B8-AFB9-904E-88D8-387104993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000485" y="1967009"/>
            <a:ext cx="3459596" cy="1050398"/>
          </a:xfrm>
        </p:spPr>
        <p:txBody>
          <a:bodyPr/>
          <a:lstStyle/>
          <a:p>
            <a:r>
              <a:rPr lang="es-ES" dirty="0" err="1"/>
              <a:t>Sensitivity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AFEDE15-61D6-8A46-BD0B-B858E5B4D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8242" y="509679"/>
            <a:ext cx="6598456" cy="421277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818D27-E684-994F-96F7-A8D32FE5D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1116D-0A66-5642-BAC7-FE7D12D8A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164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327B8-AFB9-904E-88D8-387104993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83836" y="715095"/>
            <a:ext cx="7053542" cy="1050398"/>
          </a:xfrm>
        </p:spPr>
        <p:txBody>
          <a:bodyPr/>
          <a:lstStyle/>
          <a:p>
            <a:r>
              <a:rPr lang="es-ES" dirty="0"/>
              <a:t>Short </a:t>
            </a:r>
            <a:r>
              <a:rPr lang="es-ES" dirty="0" err="1"/>
              <a:t>term</a:t>
            </a:r>
            <a:r>
              <a:rPr lang="es-ES" dirty="0"/>
              <a:t> </a:t>
            </a:r>
            <a:r>
              <a:rPr lang="es-ES" dirty="0" err="1"/>
              <a:t>sensitivity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AFEDE15-61D6-8A46-BD0B-B858E5B4D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9498" y="509679"/>
            <a:ext cx="6550905" cy="418241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818D27-E684-994F-96F7-A8D32FE5D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1116D-0A66-5642-BAC7-FE7D12D8A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747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04D07-98EC-9C4F-AB50-32EBB67BD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59062" y="813067"/>
            <a:ext cx="7053542" cy="1050398"/>
          </a:xfrm>
        </p:spPr>
        <p:txBody>
          <a:bodyPr/>
          <a:lstStyle/>
          <a:p>
            <a:r>
              <a:rPr lang="es-ES" dirty="0"/>
              <a:t>Angular </a:t>
            </a:r>
            <a:r>
              <a:rPr lang="es-ES" dirty="0" err="1"/>
              <a:t>resolution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E9EA25-2958-E647-9473-DE901C6C8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2474" y="134220"/>
            <a:ext cx="5899826" cy="48488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8F609D-6168-8F46-BB36-D883980C0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2846AC-3BCB-4042-A610-2CE536EBC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92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7C989-4164-B54A-A615-B753BCF3A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GAMMA RAYS, RECENT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0CAD5F-E5F6-3F49-B3AC-F5564E023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44CB4B-2324-1F4C-BDFF-DB0B2031E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287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73B52-51A8-1D45-922B-421534B9D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u="sng" dirty="0" err="1"/>
              <a:t>We</a:t>
            </a:r>
            <a:r>
              <a:rPr lang="es-ES" b="1" u="sng" dirty="0"/>
              <a:t> </a:t>
            </a:r>
            <a:r>
              <a:rPr lang="es-ES" b="1" u="sng" dirty="0" err="1"/>
              <a:t>know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SNRs</a:t>
            </a:r>
            <a:r>
              <a:rPr lang="es-ES" dirty="0"/>
              <a:t> produce </a:t>
            </a:r>
            <a:r>
              <a:rPr lang="es-ES" dirty="0" err="1"/>
              <a:t>CRs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F355261-8780-C04A-BD5B-CAF70E63E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116" y="1094015"/>
            <a:ext cx="6710362" cy="222335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C712A6-C446-544B-850C-F205D1963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197B10-B164-1144-B3E9-4DF108D43E2B}"/>
              </a:ext>
            </a:extLst>
          </p:cNvPr>
          <p:cNvSpPr txBox="1"/>
          <p:nvPr/>
        </p:nvSpPr>
        <p:spPr>
          <a:xfrm>
            <a:off x="669472" y="3416497"/>
            <a:ext cx="760593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CR protons interact with matter, produce </a:t>
            </a:r>
            <a:r>
              <a:rPr lang="en-AU" dirty="0">
                <a:latin typeface="Symbol" pitchFamily="2" charset="2"/>
              </a:rPr>
              <a:t>p</a:t>
            </a:r>
            <a:r>
              <a:rPr lang="en-AU" baseline="30000" dirty="0"/>
              <a:t>0</a:t>
            </a:r>
            <a:r>
              <a:rPr lang="en-AU" dirty="0"/>
              <a:t>, </a:t>
            </a:r>
            <a:r>
              <a:rPr lang="en-AU" dirty="0">
                <a:latin typeface="Symbol" pitchFamily="2" charset="2"/>
              </a:rPr>
              <a:t>p</a:t>
            </a:r>
            <a:r>
              <a:rPr lang="en-AU" baseline="30000" dirty="0"/>
              <a:t>0</a:t>
            </a:r>
            <a:r>
              <a:rPr lang="en-AU" dirty="0"/>
              <a:t> -&gt; </a:t>
            </a:r>
            <a:r>
              <a:rPr lang="en-AU" dirty="0">
                <a:latin typeface="Symbol" pitchFamily="2" charset="2"/>
              </a:rPr>
              <a:t>gg</a:t>
            </a:r>
            <a:r>
              <a:rPr lang="en-AU" dirty="0"/>
              <a:t>, each </a:t>
            </a:r>
            <a:r>
              <a:rPr lang="en-AU" dirty="0">
                <a:latin typeface="Symbol" pitchFamily="2" charset="2"/>
              </a:rPr>
              <a:t>g </a:t>
            </a:r>
            <a:r>
              <a:rPr lang="en-AU" dirty="0"/>
              <a:t>with 67.5 MeV (in the rest frame of the </a:t>
            </a:r>
            <a:r>
              <a:rPr lang="en-AU" dirty="0">
                <a:latin typeface="Symbol" pitchFamily="2" charset="2"/>
              </a:rPr>
              <a:t>p</a:t>
            </a:r>
            <a:r>
              <a:rPr lang="en-AU" baseline="30000" dirty="0"/>
              <a:t>0</a:t>
            </a:r>
            <a:r>
              <a:rPr lang="en-AU" dirty="0"/>
              <a:t>). This leads to a </a:t>
            </a:r>
            <a:r>
              <a:rPr lang="en-AU" dirty="0" err="1"/>
              <a:t>γ</a:t>
            </a:r>
            <a:r>
              <a:rPr lang="en-AU" dirty="0"/>
              <a:t>-ray break at </a:t>
            </a:r>
            <a:r>
              <a:rPr lang="en-AU" i="1" dirty="0"/>
              <a:t>E </a:t>
            </a:r>
            <a:r>
              <a:rPr lang="en-AU" dirty="0"/>
              <a:t>∼ 200–300 MeV in the E</a:t>
            </a:r>
            <a:r>
              <a:rPr lang="en-AU" baseline="30000" dirty="0"/>
              <a:t>2</a:t>
            </a:r>
            <a:r>
              <a:rPr lang="en-AU" dirty="0"/>
              <a:t> </a:t>
            </a:r>
            <a:r>
              <a:rPr lang="en-AU" dirty="0" err="1"/>
              <a:t>dN</a:t>
            </a:r>
            <a:r>
              <a:rPr lang="en-AU" dirty="0"/>
              <a:t>/</a:t>
            </a:r>
            <a:r>
              <a:rPr lang="en-AU" dirty="0" err="1"/>
              <a:t>dE</a:t>
            </a:r>
            <a:r>
              <a:rPr lang="en-AU" dirty="0"/>
              <a:t> representation.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Bump first observed for two SNRs in interaction with clouds (W44 and IC 443). Later on for a few more, including Cas A, a prototypical CR-accelerator.</a:t>
            </a:r>
          </a:p>
          <a:p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59E5B-1021-B94A-9EAC-912E9EE1D3E4}"/>
              </a:ext>
            </a:extLst>
          </p:cNvPr>
          <p:cNvSpPr txBox="1"/>
          <p:nvPr/>
        </p:nvSpPr>
        <p:spPr>
          <a:xfrm rot="16200000">
            <a:off x="6874734" y="1794008"/>
            <a:ext cx="1915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i="1" dirty="0"/>
              <a:t>Fermi and Agile: </a:t>
            </a:r>
            <a:r>
              <a:rPr lang="en-AU" sz="1100" i="1" dirty="0" err="1"/>
              <a:t>e.g</a:t>
            </a:r>
            <a:r>
              <a:rPr lang="en-AU" sz="1100" i="1" dirty="0"/>
              <a:t> Ackermann+ 2013, Science 339, 807</a:t>
            </a:r>
          </a:p>
          <a:p>
            <a:endParaRPr lang="es-ES" sz="11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D93F77-F89B-9E46-A4D5-BB3BF3BF47EA}"/>
              </a:ext>
            </a:extLst>
          </p:cNvPr>
          <p:cNvSpPr txBox="1"/>
          <p:nvPr/>
        </p:nvSpPr>
        <p:spPr>
          <a:xfrm>
            <a:off x="1353718" y="1134278"/>
            <a:ext cx="6399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/>
                </a:solidFill>
              </a:rPr>
              <a:t>Fermi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9549EB-970C-E049-8EF1-7C4097069F14}"/>
              </a:ext>
            </a:extLst>
          </p:cNvPr>
          <p:cNvSpPr txBox="1"/>
          <p:nvPr/>
        </p:nvSpPr>
        <p:spPr>
          <a:xfrm>
            <a:off x="2544535" y="2444286"/>
            <a:ext cx="11293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/>
                </a:solidFill>
              </a:rPr>
              <a:t>Cherenkov </a:t>
            </a:r>
            <a:r>
              <a:rPr lang="es-ES" b="1" dirty="0" err="1">
                <a:solidFill>
                  <a:schemeClr val="accent1"/>
                </a:solidFill>
              </a:rPr>
              <a:t>telescopes</a:t>
            </a:r>
            <a:endParaRPr lang="es-ES" b="1" dirty="0">
              <a:solidFill>
                <a:schemeClr val="accent1"/>
              </a:solidFill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04B729DE-70B1-794D-B24D-BA0B70FB7A06}"/>
              </a:ext>
            </a:extLst>
          </p:cNvPr>
          <p:cNvSpPr/>
          <p:nvPr/>
        </p:nvSpPr>
        <p:spPr>
          <a:xfrm>
            <a:off x="1673678" y="1827851"/>
            <a:ext cx="375557" cy="3380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A62D2216-EB5E-2A43-9F5D-448F2E3C745C}"/>
              </a:ext>
            </a:extLst>
          </p:cNvPr>
          <p:cNvSpPr/>
          <p:nvPr/>
        </p:nvSpPr>
        <p:spPr>
          <a:xfrm>
            <a:off x="4969327" y="1597101"/>
            <a:ext cx="375557" cy="3380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959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73B52-51A8-1D45-922B-421534B9D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More pion </a:t>
            </a:r>
            <a:r>
              <a:rPr lang="es-ES" dirty="0" err="1"/>
              <a:t>bumps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19B2A-5060-3342-AAD5-E413FF334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C712A6-C446-544B-850C-F205D1963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D9DED0-3CF8-2843-8CA5-08B207EE2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897" y="1204953"/>
            <a:ext cx="7214509" cy="1097376"/>
          </a:xfrm>
        </p:spPr>
        <p:txBody>
          <a:bodyPr>
            <a:normAutofit fontScale="92500"/>
          </a:bodyPr>
          <a:lstStyle/>
          <a:p>
            <a:r>
              <a:rPr lang="en-AU" dirty="0"/>
              <a:t>New analysis of 311 candidates in 8 </a:t>
            </a:r>
            <a:r>
              <a:rPr lang="en-AU" dirty="0" err="1"/>
              <a:t>yrs</a:t>
            </a:r>
            <a:r>
              <a:rPr lang="en-AU" dirty="0"/>
              <a:t> of Fermi data: detection of </a:t>
            </a:r>
            <a:r>
              <a:rPr lang="en-AU" b="1" dirty="0"/>
              <a:t>77 sources</a:t>
            </a:r>
            <a:r>
              <a:rPr lang="en-AU" dirty="0"/>
              <a:t> presenting a significant energy break in their low-energy spectrum. </a:t>
            </a:r>
          </a:p>
          <a:p>
            <a:r>
              <a:rPr lang="en-AU" dirty="0"/>
              <a:t>SNR and binaries most common sources of galactic CRs at low energies.</a:t>
            </a:r>
            <a:br>
              <a:rPr lang="en-AU" dirty="0"/>
            </a:br>
            <a:endParaRPr lang="en-AU" dirty="0"/>
          </a:p>
          <a:p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811C76-C101-CA4B-ADB3-54A8E1C03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30" y="2236950"/>
            <a:ext cx="6286500" cy="23651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D3DFD9-467C-404B-A2D8-9C7752411D4B}"/>
              </a:ext>
            </a:extLst>
          </p:cNvPr>
          <p:cNvSpPr txBox="1"/>
          <p:nvPr/>
        </p:nvSpPr>
        <p:spPr>
          <a:xfrm>
            <a:off x="2816680" y="2308026"/>
            <a:ext cx="13797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/>
                </a:solidFill>
              </a:rPr>
              <a:t>POPULATION UNDER STUDY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12283B-A41D-784F-850D-AE4F8AF35051}"/>
              </a:ext>
            </a:extLst>
          </p:cNvPr>
          <p:cNvSpPr txBox="1"/>
          <p:nvPr/>
        </p:nvSpPr>
        <p:spPr>
          <a:xfrm>
            <a:off x="3752851" y="3832918"/>
            <a:ext cx="13797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/>
                </a:solidFill>
              </a:rPr>
              <a:t>SOURCES WITH A PION BUMP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F25092-DC4A-954A-852E-BC8E1AE73470}"/>
              </a:ext>
            </a:extLst>
          </p:cNvPr>
          <p:cNvSpPr txBox="1"/>
          <p:nvPr/>
        </p:nvSpPr>
        <p:spPr>
          <a:xfrm rot="16200000">
            <a:off x="6414441" y="3114493"/>
            <a:ext cx="19446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Lemoine-Goumard</a:t>
            </a:r>
            <a:r>
              <a:rPr lang="es-ES" dirty="0"/>
              <a:t>, ICRC2021</a:t>
            </a:r>
          </a:p>
        </p:txBody>
      </p:sp>
    </p:spTree>
    <p:extLst>
      <p:ext uri="{BB962C8B-B14F-4D97-AF65-F5344CB8AC3E}">
        <p14:creationId xmlns:p14="http://schemas.microsoft.com/office/powerpoint/2010/main" val="3520941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D0AFF-76B5-4044-A564-FC057C333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SNRs</a:t>
            </a:r>
            <a:r>
              <a:rPr lang="es-ES" dirty="0"/>
              <a:t> </a:t>
            </a:r>
            <a:r>
              <a:rPr lang="es-ES" dirty="0" err="1"/>
              <a:t>don’t</a:t>
            </a:r>
            <a:r>
              <a:rPr lang="es-ES" dirty="0"/>
              <a:t> </a:t>
            </a:r>
            <a:r>
              <a:rPr lang="es-ES" dirty="0" err="1"/>
              <a:t>make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to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Knee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B5580-B601-0F47-BA60-236BBF8EA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837" y="1459458"/>
            <a:ext cx="2764802" cy="3146611"/>
          </a:xfrm>
        </p:spPr>
        <p:txBody>
          <a:bodyPr>
            <a:normAutofit lnSpcReduction="10000"/>
          </a:bodyPr>
          <a:lstStyle/>
          <a:p>
            <a:r>
              <a:rPr lang="en-AU" b="1" dirty="0"/>
              <a:t>Cassiopeia A</a:t>
            </a:r>
            <a:r>
              <a:rPr lang="en-AU" dirty="0"/>
              <a:t>: young SNR, always identified as a prime candidate for a </a:t>
            </a:r>
            <a:r>
              <a:rPr lang="en-AU" b="1" u="sng" dirty="0"/>
              <a:t>“</a:t>
            </a:r>
            <a:r>
              <a:rPr lang="en-AU" b="1" u="sng" dirty="0" err="1"/>
              <a:t>PeVatron</a:t>
            </a:r>
            <a:r>
              <a:rPr lang="en-AU" b="1" u="sng" dirty="0"/>
              <a:t>” </a:t>
            </a:r>
            <a:r>
              <a:rPr lang="en-AU" dirty="0"/>
              <a:t>= an object that can accelerate CRs up to the Knee.</a:t>
            </a:r>
          </a:p>
          <a:p>
            <a:r>
              <a:rPr lang="en-AU" dirty="0"/>
              <a:t>But spectrum clearly drops well before the Knee. </a:t>
            </a:r>
          </a:p>
          <a:p>
            <a:r>
              <a:rPr lang="en-AU" dirty="0"/>
              <a:t>From all IACT observations: No obvious candidates in our Galaxy! </a:t>
            </a:r>
          </a:p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E4FC93-CE7B-694F-B5BA-551994A5A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5CCC1B-AF5D-C741-999B-84DCA758BEFF}"/>
              </a:ext>
            </a:extLst>
          </p:cNvPr>
          <p:cNvSpPr txBox="1"/>
          <p:nvPr/>
        </p:nvSpPr>
        <p:spPr>
          <a:xfrm rot="16200000">
            <a:off x="6252928" y="2903958"/>
            <a:ext cx="27228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D. </a:t>
            </a:r>
            <a:r>
              <a:rPr lang="es-ES" dirty="0" err="1"/>
              <a:t>Guberman</a:t>
            </a:r>
            <a:r>
              <a:rPr lang="es-ES" dirty="0"/>
              <a:t>, PhD </a:t>
            </a:r>
            <a:r>
              <a:rPr lang="es-ES" dirty="0" err="1"/>
              <a:t>thesis</a:t>
            </a:r>
            <a:r>
              <a:rPr lang="es-ES" dirty="0"/>
              <a:t> IFAE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00F8EB-80EF-3149-B402-33A718849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273" y="1500278"/>
            <a:ext cx="3756069" cy="291515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C6E151-6444-2E45-A715-F598D74C8039}"/>
              </a:ext>
            </a:extLst>
          </p:cNvPr>
          <p:cNvCxnSpPr>
            <a:cxnSpLocks/>
          </p:cNvCxnSpPr>
          <p:nvPr/>
        </p:nvCxnSpPr>
        <p:spPr>
          <a:xfrm flipV="1">
            <a:off x="6939643" y="3371849"/>
            <a:ext cx="0" cy="1102366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34F7C1A-3D07-DC45-B3BF-50AC598B6859}"/>
              </a:ext>
            </a:extLst>
          </p:cNvPr>
          <p:cNvSpPr txBox="1"/>
          <p:nvPr/>
        </p:nvSpPr>
        <p:spPr>
          <a:xfrm>
            <a:off x="5535307" y="4456028"/>
            <a:ext cx="19543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MAGIC </a:t>
            </a:r>
            <a:r>
              <a:rPr lang="es-ES" dirty="0" err="1"/>
              <a:t>cutoff</a:t>
            </a:r>
            <a:r>
              <a:rPr lang="es-ES" dirty="0"/>
              <a:t> ~1 </a:t>
            </a:r>
            <a:r>
              <a:rPr lang="es-ES" dirty="0" err="1"/>
              <a:t>TeV</a:t>
            </a:r>
            <a:endParaRPr lang="es-E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49D0BB-A1AD-8648-A5B7-D77C97DD1E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17"/>
          <a:stretch/>
        </p:blipFill>
        <p:spPr>
          <a:xfrm>
            <a:off x="7378685" y="905522"/>
            <a:ext cx="1266277" cy="8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59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25CD0-E2A4-4844-AA1A-F9AAF4C9F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TeV</a:t>
            </a:r>
            <a:r>
              <a:rPr lang="es-ES" dirty="0"/>
              <a:t> halos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4B5B49A-334B-9741-9A14-53B9EA2E1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977937"/>
            <a:ext cx="6222380" cy="416255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63896A-0057-094C-A762-EB80B746F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759FE9-2DC2-FB4C-BAC4-A4634D95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78962C-554F-9F48-BCF9-026C53928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091" y="3941498"/>
            <a:ext cx="4000500" cy="11989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50B0EC-AC7D-A84C-9E9E-AE6797905657}"/>
              </a:ext>
            </a:extLst>
          </p:cNvPr>
          <p:cNvSpPr txBox="1"/>
          <p:nvPr/>
        </p:nvSpPr>
        <p:spPr>
          <a:xfrm>
            <a:off x="5134341" y="4670116"/>
            <a:ext cx="19191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HAWC </a:t>
            </a:r>
            <a:r>
              <a:rPr lang="es-ES" dirty="0" err="1">
                <a:solidFill>
                  <a:schemeClr val="bg1"/>
                </a:solidFill>
              </a:rPr>
              <a:t>collaboration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144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458FB8-ACAD-6244-A324-C7745DE0C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7474031" cy="51435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263C0-3F4A-314A-87BC-02DFAFFF5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Cortina, IMFP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16CDC4-BA34-F44A-BB01-B2C9689B6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550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9B164C-FDAA-6340-8F62-F266D2566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09064" cy="515341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30F690-186A-7741-A0F2-5C2E50F5E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DCC4B5-1088-024D-8A98-26D52562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14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E4C64-C9BA-B844-B628-03E53DFE0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COSMIC RAYS, UP TO 1 </a:t>
            </a:r>
            <a:r>
              <a:rPr lang="es-ES" dirty="0" err="1"/>
              <a:t>TeV</a:t>
            </a:r>
            <a:endParaRPr lang="es-E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BCBAA-A2B8-6C4A-80BE-883B6234AF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TYPICALLY FROM SPACE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E745DC-7630-BD48-B35B-C17F0DA2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205222-02AE-4445-8631-0A0EFA33E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720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E402C-000C-D845-BAFE-209CE3246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TeV</a:t>
            </a:r>
            <a:r>
              <a:rPr lang="es-ES" dirty="0"/>
              <a:t> halos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01608-A8D9-2040-A306-331D9B187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884" y="1389936"/>
            <a:ext cx="3842487" cy="3146611"/>
          </a:xfrm>
        </p:spPr>
        <p:txBody>
          <a:bodyPr/>
          <a:lstStyle/>
          <a:p>
            <a:r>
              <a:rPr lang="en-AU" dirty="0"/>
              <a:t>Very old (10</a:t>
            </a:r>
            <a:r>
              <a:rPr lang="en-AU" baseline="30000" dirty="0"/>
              <a:t>5</a:t>
            </a:r>
            <a:r>
              <a:rPr lang="en-AU" dirty="0"/>
              <a:t> y) low power systems – visible because they are very close – 200 pc </a:t>
            </a:r>
          </a:p>
          <a:p>
            <a:r>
              <a:rPr lang="en-AU" dirty="0"/>
              <a:t>Outside the PWN and very large: 10 pc</a:t>
            </a:r>
          </a:p>
          <a:p>
            <a:r>
              <a:rPr lang="en-AU" dirty="0"/>
              <a:t>Energy density inferred for electrons &lt;1% ISM</a:t>
            </a:r>
          </a:p>
          <a:p>
            <a:r>
              <a:rPr lang="en-AU" dirty="0"/>
              <a:t>But lots of energy: pulsar is converting 10% of rotational energy (spin-down power) into relativistic electrons + positrons!</a:t>
            </a:r>
          </a:p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1265E9-7F54-BE46-ACC4-5DEA555F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Cortina, IMFP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9B5709-3E79-4B4B-9962-64773E2EE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732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E402C-000C-D845-BAFE-209CE3246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TeV</a:t>
            </a:r>
            <a:r>
              <a:rPr lang="es-ES" dirty="0"/>
              <a:t> halos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01608-A8D9-2040-A306-331D9B187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884" y="1389936"/>
            <a:ext cx="3842487" cy="3146611"/>
          </a:xfrm>
        </p:spPr>
        <p:txBody>
          <a:bodyPr/>
          <a:lstStyle/>
          <a:p>
            <a:r>
              <a:rPr lang="en-AU" dirty="0"/>
              <a:t>Very old (10</a:t>
            </a:r>
            <a:r>
              <a:rPr lang="en-AU" baseline="30000" dirty="0"/>
              <a:t>5</a:t>
            </a:r>
            <a:r>
              <a:rPr lang="en-AU" dirty="0"/>
              <a:t> y) low power systems – visible because they are very close – 200 pc </a:t>
            </a:r>
          </a:p>
          <a:p>
            <a:r>
              <a:rPr lang="en-AU" dirty="0"/>
              <a:t>Outside the PWN and very large: 10 pc</a:t>
            </a:r>
          </a:p>
          <a:p>
            <a:r>
              <a:rPr lang="en-AU" dirty="0"/>
              <a:t>Energy density inferred for electrons &lt;1% ISM</a:t>
            </a:r>
          </a:p>
          <a:p>
            <a:r>
              <a:rPr lang="en-AU" dirty="0"/>
              <a:t>But lots of energy: pulsar is converting 10% of rotational energy (spin-down power) into relativistic electrons + positrons!</a:t>
            </a:r>
          </a:p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1265E9-7F54-BE46-ACC4-5DEA555F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Cortina, IMFP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9B5709-3E79-4B4B-9962-64773E2EE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222920-AFA1-9C49-8F6D-52B5D3BC354F}"/>
              </a:ext>
            </a:extLst>
          </p:cNvPr>
          <p:cNvSpPr txBox="1"/>
          <p:nvPr/>
        </p:nvSpPr>
        <p:spPr>
          <a:xfrm rot="16200000">
            <a:off x="6353095" y="3484255"/>
            <a:ext cx="2002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T. Linden et al, PRL. 120, 121101 (2018)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91BD70-1677-F645-A67C-F86AB29C4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26" b="30635"/>
          <a:stretch/>
        </p:blipFill>
        <p:spPr>
          <a:xfrm>
            <a:off x="4826059" y="2731845"/>
            <a:ext cx="2265435" cy="19844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122AA3-AF0B-5D47-B6D5-427E9F3B2A80}"/>
              </a:ext>
            </a:extLst>
          </p:cNvPr>
          <p:cNvSpPr txBox="1"/>
          <p:nvPr/>
        </p:nvSpPr>
        <p:spPr>
          <a:xfrm rot="16200000">
            <a:off x="6442285" y="1159103"/>
            <a:ext cx="1824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Century Gothic" panose="020B0502020202020204" pitchFamily="34" charset="0"/>
              </a:rPr>
              <a:t>D. </a:t>
            </a:r>
            <a:r>
              <a:rPr lang="es-ES" sz="1200" dirty="0" err="1">
                <a:latin typeface="Century Gothic" panose="020B0502020202020204" pitchFamily="34" charset="0"/>
              </a:rPr>
              <a:t>Hooper</a:t>
            </a:r>
            <a:r>
              <a:rPr lang="es-ES" sz="1200" dirty="0">
                <a:latin typeface="Century Gothic" panose="020B0502020202020204" pitchFamily="34" charset="0"/>
              </a:rPr>
              <a:t> et al, PRD </a:t>
            </a:r>
            <a:r>
              <a:rPr lang="es-ES" sz="1200" b="1" dirty="0">
                <a:latin typeface="Century Gothic" panose="020B0502020202020204" pitchFamily="34" charset="0"/>
              </a:rPr>
              <a:t>96</a:t>
            </a:r>
            <a:r>
              <a:rPr lang="es-ES" sz="1200" dirty="0">
                <a:latin typeface="Century Gothic" panose="020B0502020202020204" pitchFamily="34" charset="0"/>
              </a:rPr>
              <a:t>, 103013 (2017) </a:t>
            </a:r>
            <a:endParaRPr lang="es-ES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E31B28-0F11-974E-92FA-08639DA50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025" y="591016"/>
            <a:ext cx="2265435" cy="165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1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D0AFF-76B5-4044-A564-FC057C333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LHAASO: </a:t>
            </a:r>
            <a:r>
              <a:rPr lang="es-ES" dirty="0" err="1"/>
              <a:t>Lots</a:t>
            </a:r>
            <a:r>
              <a:rPr lang="es-ES" dirty="0"/>
              <a:t> of </a:t>
            </a:r>
            <a:r>
              <a:rPr lang="es-ES" dirty="0" err="1"/>
              <a:t>PeVatrons</a:t>
            </a:r>
            <a:r>
              <a:rPr lang="es-ES" dirty="0"/>
              <a:t>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B623E-7C53-1E40-BED1-B13F0D53D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E4FC93-CE7B-694F-B5BA-551994A5A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0224E6-4171-CC40-B6BA-284D54AD4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84" y="1085850"/>
            <a:ext cx="7994581" cy="28469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4F3C05-99A3-2C43-931F-01CF4AA30CFF}"/>
              </a:ext>
            </a:extLst>
          </p:cNvPr>
          <p:cNvSpPr txBox="1"/>
          <p:nvPr/>
        </p:nvSpPr>
        <p:spPr>
          <a:xfrm>
            <a:off x="3710667" y="3980697"/>
            <a:ext cx="427825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LHAASO, </a:t>
            </a:r>
            <a:r>
              <a:rPr lang="es-ES" dirty="0" err="1"/>
              <a:t>Nature</a:t>
            </a:r>
            <a:r>
              <a:rPr lang="es-ES" dirty="0"/>
              <a:t> 2021, https://</a:t>
            </a:r>
            <a:r>
              <a:rPr lang="es-ES" dirty="0" err="1"/>
              <a:t>doi.org</a:t>
            </a:r>
            <a:r>
              <a:rPr lang="es-ES" dirty="0"/>
              <a:t>/10.1038/s41586-021-03498-z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8079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D0AFF-76B5-4044-A564-FC057C333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LHAASO </a:t>
            </a:r>
            <a:r>
              <a:rPr lang="es-ES" dirty="0" err="1"/>
              <a:t>pevatrons</a:t>
            </a:r>
            <a:endParaRPr lang="es-E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E4FC93-CE7B-694F-B5BA-551994A5A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4F3C05-99A3-2C43-931F-01CF4AA30CFF}"/>
              </a:ext>
            </a:extLst>
          </p:cNvPr>
          <p:cNvSpPr txBox="1"/>
          <p:nvPr/>
        </p:nvSpPr>
        <p:spPr>
          <a:xfrm rot="16200000">
            <a:off x="-812125" y="2381887"/>
            <a:ext cx="30452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LHAASO, </a:t>
            </a:r>
            <a:r>
              <a:rPr lang="es-ES" sz="1100" dirty="0" err="1"/>
              <a:t>Nature</a:t>
            </a:r>
            <a:r>
              <a:rPr lang="es-ES" sz="1100" dirty="0"/>
              <a:t> 2021, https://</a:t>
            </a:r>
            <a:r>
              <a:rPr lang="es-ES" sz="1100" dirty="0" err="1"/>
              <a:t>doi.org</a:t>
            </a:r>
            <a:r>
              <a:rPr lang="es-ES" sz="1100" dirty="0"/>
              <a:t>/10.1038/s41586-021-03498-z </a:t>
            </a:r>
          </a:p>
          <a:p>
            <a:endParaRPr lang="es-ES" sz="1100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4089881-0D1D-2B42-A614-2F0C1F7FE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0597" y="1159329"/>
            <a:ext cx="7666971" cy="2826430"/>
          </a:xfrm>
        </p:spPr>
      </p:pic>
    </p:spTree>
    <p:extLst>
      <p:ext uri="{BB962C8B-B14F-4D97-AF65-F5344CB8AC3E}">
        <p14:creationId xmlns:p14="http://schemas.microsoft.com/office/powerpoint/2010/main" val="2972575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D0AFF-76B5-4044-A564-FC057C333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LHAASO </a:t>
            </a:r>
            <a:r>
              <a:rPr lang="es-ES" dirty="0" err="1"/>
              <a:t>pevatrons</a:t>
            </a:r>
            <a:r>
              <a:rPr lang="es-ES" dirty="0"/>
              <a:t>: </a:t>
            </a:r>
            <a:r>
              <a:rPr lang="es-ES" dirty="0" err="1"/>
              <a:t>origin</a:t>
            </a:r>
            <a:r>
              <a:rPr lang="es-E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B5580-B601-0F47-BA60-236BBF8EA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5063" y="1728672"/>
            <a:ext cx="2671544" cy="1969749"/>
          </a:xfrm>
        </p:spPr>
        <p:txBody>
          <a:bodyPr/>
          <a:lstStyle/>
          <a:p>
            <a:pPr marL="0" indent="0">
              <a:buNone/>
            </a:pPr>
            <a:r>
              <a:rPr lang="es-ES" dirty="0" err="1"/>
              <a:t>Could</a:t>
            </a:r>
            <a:r>
              <a:rPr lang="es-ES" dirty="0"/>
              <a:t> be:</a:t>
            </a:r>
          </a:p>
          <a:p>
            <a:r>
              <a:rPr lang="es-ES" dirty="0" err="1"/>
              <a:t>Leptonic</a:t>
            </a:r>
            <a:r>
              <a:rPr lang="es-ES" dirty="0"/>
              <a:t>:</a:t>
            </a:r>
          </a:p>
          <a:p>
            <a:pPr lvl="1"/>
            <a:r>
              <a:rPr lang="es-ES" dirty="0"/>
              <a:t>Pulsar </a:t>
            </a:r>
            <a:r>
              <a:rPr lang="es-ES" dirty="0" err="1"/>
              <a:t>Wind</a:t>
            </a:r>
            <a:r>
              <a:rPr lang="es-ES" dirty="0"/>
              <a:t> </a:t>
            </a:r>
            <a:r>
              <a:rPr lang="es-ES" dirty="0" err="1"/>
              <a:t>Nebula</a:t>
            </a:r>
            <a:r>
              <a:rPr lang="es-ES" dirty="0"/>
              <a:t> </a:t>
            </a:r>
          </a:p>
          <a:p>
            <a:pPr lvl="1"/>
            <a:r>
              <a:rPr lang="es-ES" dirty="0" err="1"/>
              <a:t>TeV</a:t>
            </a:r>
            <a:r>
              <a:rPr lang="es-ES" dirty="0"/>
              <a:t> halo.</a:t>
            </a:r>
          </a:p>
          <a:p>
            <a:r>
              <a:rPr lang="es-ES" dirty="0" err="1"/>
              <a:t>Hadronic</a:t>
            </a:r>
            <a:r>
              <a:rPr lang="es-ES" dirty="0"/>
              <a:t>:</a:t>
            </a:r>
          </a:p>
          <a:p>
            <a:pPr lvl="1"/>
            <a:r>
              <a:rPr lang="es-ES" dirty="0"/>
              <a:t>Supernova </a:t>
            </a:r>
            <a:r>
              <a:rPr lang="es-ES" dirty="0" err="1"/>
              <a:t>remnant</a:t>
            </a:r>
            <a:endParaRPr lang="es-E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E4FC93-CE7B-694F-B5BA-551994A5A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4F3C05-99A3-2C43-931F-01CF4AA30CFF}"/>
              </a:ext>
            </a:extLst>
          </p:cNvPr>
          <p:cNvSpPr txBox="1"/>
          <p:nvPr/>
        </p:nvSpPr>
        <p:spPr>
          <a:xfrm rot="16200000">
            <a:off x="-812125" y="2381887"/>
            <a:ext cx="30452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LHAASO, </a:t>
            </a:r>
            <a:r>
              <a:rPr lang="es-ES" sz="1100" dirty="0" err="1"/>
              <a:t>Nature</a:t>
            </a:r>
            <a:r>
              <a:rPr lang="es-ES" sz="1100" dirty="0"/>
              <a:t> 2021, https://</a:t>
            </a:r>
            <a:r>
              <a:rPr lang="es-ES" sz="1100" dirty="0" err="1"/>
              <a:t>doi.org</a:t>
            </a:r>
            <a:r>
              <a:rPr lang="es-ES" sz="1100" dirty="0"/>
              <a:t>/10.1038/s41586-021-03498-z </a:t>
            </a:r>
          </a:p>
          <a:p>
            <a:endParaRPr lang="es-ES" sz="11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FCA650-984D-3840-9728-9FA5008DC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03" y="1159329"/>
            <a:ext cx="4829171" cy="325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801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3A158-D753-A74F-8C55-B4268E3D9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MAGIC: </a:t>
            </a:r>
            <a:r>
              <a:rPr lang="es-ES" dirty="0" err="1"/>
              <a:t>first</a:t>
            </a:r>
            <a:r>
              <a:rPr lang="es-ES" dirty="0"/>
              <a:t> GRB at VHE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8C9866-C012-D84A-B55B-F6F4CA547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724" y="932268"/>
            <a:ext cx="4928337" cy="91533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BEC15F-9B02-C441-8CA1-467E30FA1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BAD8C-B9AA-3F48-BF2C-4262BCF96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E7ECEE-F3E6-CA4C-9939-0B35F4F5A1B4}"/>
              </a:ext>
            </a:extLst>
          </p:cNvPr>
          <p:cNvSpPr txBox="1"/>
          <p:nvPr/>
        </p:nvSpPr>
        <p:spPr>
          <a:xfrm rot="16200000">
            <a:off x="-955221" y="2560507"/>
            <a:ext cx="34053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MAGIC, </a:t>
            </a:r>
            <a:r>
              <a:rPr lang="es-ES" dirty="0" err="1"/>
              <a:t>Nature</a:t>
            </a:r>
            <a:r>
              <a:rPr lang="es-ES" dirty="0"/>
              <a:t> 2019,</a:t>
            </a:r>
          </a:p>
          <a:p>
            <a:r>
              <a:rPr lang="es-ES" dirty="0"/>
              <a:t>https://</a:t>
            </a:r>
            <a:r>
              <a:rPr lang="es-ES" dirty="0" err="1"/>
              <a:t>doi.org</a:t>
            </a:r>
            <a:r>
              <a:rPr lang="es-ES" dirty="0"/>
              <a:t>/10.1038/s41586-019-1750-x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631F0E-016B-6E43-BC1E-DEFCAE119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993" y="1752020"/>
            <a:ext cx="6654062" cy="298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27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2A30EF-10DE-9747-8907-89078874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8B16B-33ED-744E-A455-73732E54E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36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0A5062A-E0E3-C048-93EC-A3C05387F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8198" cy="5143500"/>
          </a:xfrm>
        </p:spPr>
      </p:pic>
    </p:spTree>
    <p:extLst>
      <p:ext uri="{BB962C8B-B14F-4D97-AF65-F5344CB8AC3E}">
        <p14:creationId xmlns:p14="http://schemas.microsoft.com/office/powerpoint/2010/main" val="37976429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2A30EF-10DE-9747-8907-89078874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8B16B-33ED-744E-A455-73732E54E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37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0A5062A-E0E3-C048-93EC-A3C05387F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8198" cy="5143500"/>
          </a:xfrm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2B783DDD-1B3D-034E-BCAB-DE1E36651B30}"/>
              </a:ext>
            </a:extLst>
          </p:cNvPr>
          <p:cNvSpPr/>
          <p:nvPr/>
        </p:nvSpPr>
        <p:spPr>
          <a:xfrm>
            <a:off x="6539593" y="4402287"/>
            <a:ext cx="2163535" cy="881743"/>
          </a:xfrm>
          <a:prstGeom prst="frame">
            <a:avLst>
              <a:gd name="adj1" fmla="val 18981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5012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3A158-D753-A74F-8C55-B4268E3D9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MAGIC: </a:t>
            </a:r>
            <a:r>
              <a:rPr lang="es-ES" dirty="0" err="1"/>
              <a:t>emission</a:t>
            </a:r>
            <a:r>
              <a:rPr lang="es-ES" dirty="0"/>
              <a:t> </a:t>
            </a:r>
            <a:r>
              <a:rPr lang="es-ES" dirty="0" err="1"/>
              <a:t>mechanism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8C9866-C012-D84A-B55B-F6F4CA547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-425098" y="2632063"/>
            <a:ext cx="3997324" cy="74679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BAD8C-B9AA-3F48-BF2C-4262BCF96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E7ECEE-F3E6-CA4C-9939-0B35F4F5A1B4}"/>
              </a:ext>
            </a:extLst>
          </p:cNvPr>
          <p:cNvSpPr txBox="1"/>
          <p:nvPr/>
        </p:nvSpPr>
        <p:spPr>
          <a:xfrm rot="16200000">
            <a:off x="-955221" y="2560507"/>
            <a:ext cx="34053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MAGIC, </a:t>
            </a:r>
            <a:r>
              <a:rPr lang="es-ES" dirty="0" err="1"/>
              <a:t>Nature</a:t>
            </a:r>
            <a:r>
              <a:rPr lang="es-ES" dirty="0"/>
              <a:t> 2019,</a:t>
            </a:r>
          </a:p>
          <a:p>
            <a:r>
              <a:rPr lang="es-ES" dirty="0"/>
              <a:t>https://</a:t>
            </a:r>
            <a:r>
              <a:rPr lang="es-ES" dirty="0" err="1"/>
              <a:t>doi.org</a:t>
            </a:r>
            <a:r>
              <a:rPr lang="es-ES" dirty="0"/>
              <a:t>/10.1038/s41586-019-1754-6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631F0E-016B-6E43-BC1E-DEFCAE119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963" y="1000575"/>
            <a:ext cx="4976666" cy="40097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CEA8BF-69F2-E14D-AF24-5F4DD69F8AEB}"/>
              </a:ext>
            </a:extLst>
          </p:cNvPr>
          <p:cNvSpPr txBox="1"/>
          <p:nvPr/>
        </p:nvSpPr>
        <p:spPr>
          <a:xfrm>
            <a:off x="6585462" y="1810872"/>
            <a:ext cx="2357887" cy="21698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New component: Inverse Compton of jet photons with jet electrons, i.e. Self-</a:t>
            </a:r>
            <a:r>
              <a:rPr lang="en-AU" dirty="0" err="1"/>
              <a:t>Synchroton</a:t>
            </a:r>
            <a:r>
              <a:rPr lang="en-AU" dirty="0"/>
              <a:t> Compton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Similar amount of energy radiated in </a:t>
            </a:r>
            <a:r>
              <a:rPr lang="en-AU" dirty="0" err="1"/>
              <a:t>synchroton</a:t>
            </a:r>
            <a:r>
              <a:rPr lang="en-AU" dirty="0"/>
              <a:t> and VHE!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Nothing special with this GRB </a:t>
            </a:r>
          </a:p>
        </p:txBody>
      </p:sp>
    </p:spTree>
    <p:extLst>
      <p:ext uri="{BB962C8B-B14F-4D97-AF65-F5344CB8AC3E}">
        <p14:creationId xmlns:p14="http://schemas.microsoft.com/office/powerpoint/2010/main" val="19701217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3A158-D753-A74F-8C55-B4268E3D9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GRB: </a:t>
            </a:r>
            <a:r>
              <a:rPr lang="es-ES" dirty="0" err="1"/>
              <a:t>common</a:t>
            </a:r>
            <a:r>
              <a:rPr lang="es-ES" dirty="0"/>
              <a:t> VHE </a:t>
            </a:r>
            <a:r>
              <a:rPr lang="es-ES" dirty="0" err="1"/>
              <a:t>sources</a:t>
            </a:r>
            <a:r>
              <a:rPr lang="es-ES" dirty="0"/>
              <a:t>!!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BAD8C-B9AA-3F48-BF2C-4262BCF96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39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214B6C-2EEC-E44D-AF4A-AF25AFEB2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337" y="1154526"/>
            <a:ext cx="4928337" cy="3146611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No </a:t>
            </a:r>
            <a:r>
              <a:rPr lang="es-ES" dirty="0" err="1"/>
              <a:t>discovery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15 </a:t>
            </a:r>
            <a:r>
              <a:rPr lang="es-ES" dirty="0" err="1"/>
              <a:t>years</a:t>
            </a:r>
            <a:r>
              <a:rPr lang="es-ES" dirty="0"/>
              <a:t> and </a:t>
            </a:r>
            <a:r>
              <a:rPr lang="es-ES" dirty="0" err="1"/>
              <a:t>then</a:t>
            </a:r>
            <a:r>
              <a:rPr lang="es-ES" dirty="0"/>
              <a:t> 4 </a:t>
            </a:r>
            <a:r>
              <a:rPr lang="es-ES" dirty="0" err="1"/>
              <a:t>GRBs</a:t>
            </a:r>
            <a:r>
              <a:rPr lang="es-ES" dirty="0"/>
              <a:t> in a </a:t>
            </a:r>
            <a:r>
              <a:rPr lang="es-ES" dirty="0" err="1"/>
              <a:t>row</a:t>
            </a:r>
            <a:r>
              <a:rPr lang="es-ES" dirty="0"/>
              <a:t>:</a:t>
            </a:r>
          </a:p>
          <a:p>
            <a:pPr lvl="1"/>
            <a:r>
              <a:rPr lang="es-ES" dirty="0"/>
              <a:t>GRB 190114C, z~0.4245 (MAGIC)</a:t>
            </a:r>
          </a:p>
          <a:p>
            <a:pPr lvl="1"/>
            <a:r>
              <a:rPr lang="es-ES" dirty="0"/>
              <a:t>GRB 180720B, z~0.654 (H.E.S.S.)</a:t>
            </a:r>
          </a:p>
          <a:p>
            <a:pPr lvl="1"/>
            <a:r>
              <a:rPr lang="es-ES" dirty="0"/>
              <a:t>GRB 190829A, z~0.08 (H.E.S.S.)</a:t>
            </a:r>
          </a:p>
          <a:p>
            <a:pPr lvl="1"/>
            <a:r>
              <a:rPr lang="es-ES" dirty="0"/>
              <a:t>GRB 201216C, Z~1.1 (MAGIC)</a:t>
            </a:r>
          </a:p>
          <a:p>
            <a:r>
              <a:rPr lang="es-ES" dirty="0"/>
              <a:t>Are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stupid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what</a:t>
            </a:r>
            <a:r>
              <a:rPr lang="es-ES" dirty="0"/>
              <a:t>?</a:t>
            </a:r>
          </a:p>
          <a:p>
            <a:pPr lvl="1"/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were</a:t>
            </a:r>
            <a:r>
              <a:rPr lang="es-ES" dirty="0"/>
              <a:t> </a:t>
            </a:r>
            <a:r>
              <a:rPr lang="es-ES" dirty="0" err="1"/>
              <a:t>just</a:t>
            </a:r>
            <a:r>
              <a:rPr lang="es-ES" dirty="0"/>
              <a:t> </a:t>
            </a:r>
            <a:r>
              <a:rPr lang="es-ES" dirty="0" err="1"/>
              <a:t>pessimistic</a:t>
            </a:r>
            <a:r>
              <a:rPr lang="es-ES" dirty="0"/>
              <a:t>: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were</a:t>
            </a:r>
            <a:r>
              <a:rPr lang="es-ES" dirty="0"/>
              <a:t> </a:t>
            </a:r>
            <a:r>
              <a:rPr lang="es-ES" dirty="0" err="1"/>
              <a:t>focusing</a:t>
            </a:r>
            <a:r>
              <a:rPr lang="es-ES" dirty="0"/>
              <a:t> </a:t>
            </a:r>
            <a:r>
              <a:rPr lang="es-ES" dirty="0" err="1"/>
              <a:t>too</a:t>
            </a:r>
            <a:r>
              <a:rPr lang="es-ES" dirty="0"/>
              <a:t> </a:t>
            </a:r>
            <a:r>
              <a:rPr lang="es-ES" dirty="0" err="1"/>
              <a:t>much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prompt</a:t>
            </a:r>
            <a:r>
              <a:rPr lang="es-ES" dirty="0"/>
              <a:t> </a:t>
            </a:r>
            <a:r>
              <a:rPr lang="es-ES" dirty="0" err="1"/>
              <a:t>emission</a:t>
            </a:r>
            <a:r>
              <a:rPr lang="es-ES" dirty="0"/>
              <a:t>,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didn’t</a:t>
            </a:r>
            <a:r>
              <a:rPr lang="es-ES" dirty="0"/>
              <a:t> </a:t>
            </a:r>
            <a:r>
              <a:rPr lang="es-ES" dirty="0" err="1"/>
              <a:t>believe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afterglow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so </a:t>
            </a:r>
            <a:r>
              <a:rPr lang="es-ES" dirty="0" err="1"/>
              <a:t>bright</a:t>
            </a:r>
            <a:r>
              <a:rPr lang="es-ES" dirty="0"/>
              <a:t> so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didn’t</a:t>
            </a:r>
            <a:r>
              <a:rPr lang="es-ES" dirty="0"/>
              <a:t> observe </a:t>
            </a:r>
            <a:r>
              <a:rPr lang="es-ES" dirty="0" err="1"/>
              <a:t>long</a:t>
            </a:r>
            <a:r>
              <a:rPr lang="es-ES" dirty="0"/>
              <a:t> </a:t>
            </a:r>
            <a:r>
              <a:rPr lang="es-ES" dirty="0" err="1"/>
              <a:t>enough</a:t>
            </a:r>
            <a:r>
              <a:rPr lang="es-ES" dirty="0"/>
              <a:t>.</a:t>
            </a:r>
          </a:p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expect</a:t>
            </a:r>
            <a:r>
              <a:rPr lang="es-ES" dirty="0"/>
              <a:t> to </a:t>
            </a:r>
            <a:r>
              <a:rPr lang="es-ES" dirty="0" err="1"/>
              <a:t>detect</a:t>
            </a:r>
            <a:r>
              <a:rPr lang="es-ES" dirty="0"/>
              <a:t> </a:t>
            </a:r>
            <a:r>
              <a:rPr lang="es-ES" dirty="0" err="1"/>
              <a:t>many</a:t>
            </a:r>
            <a:r>
              <a:rPr lang="es-ES" dirty="0"/>
              <a:t> more </a:t>
            </a:r>
            <a:r>
              <a:rPr lang="es-ES" dirty="0" err="1"/>
              <a:t>GRBs</a:t>
            </a:r>
            <a:r>
              <a:rPr lang="es-ES" dirty="0"/>
              <a:t>. </a:t>
            </a:r>
            <a:r>
              <a:rPr lang="es-ES" dirty="0" err="1"/>
              <a:t>Goals</a:t>
            </a:r>
            <a:r>
              <a:rPr lang="es-ES" dirty="0"/>
              <a:t> </a:t>
            </a:r>
            <a:r>
              <a:rPr lang="es-ES" dirty="0" err="1"/>
              <a:t>now</a:t>
            </a:r>
            <a:r>
              <a:rPr lang="es-ES" dirty="0"/>
              <a:t>:</a:t>
            </a:r>
          </a:p>
          <a:p>
            <a:pPr lvl="1"/>
            <a:r>
              <a:rPr lang="es-ES" dirty="0" err="1"/>
              <a:t>Prompt</a:t>
            </a:r>
            <a:r>
              <a:rPr lang="es-ES" dirty="0"/>
              <a:t> </a:t>
            </a:r>
            <a:r>
              <a:rPr lang="es-ES" dirty="0" err="1"/>
              <a:t>emission</a:t>
            </a:r>
            <a:r>
              <a:rPr lang="es-ES" dirty="0"/>
              <a:t>.</a:t>
            </a:r>
          </a:p>
          <a:p>
            <a:pPr lvl="1"/>
            <a:r>
              <a:rPr lang="es-ES" dirty="0"/>
              <a:t>Short GRB (</a:t>
            </a:r>
            <a:r>
              <a:rPr lang="es-ES" dirty="0" err="1"/>
              <a:t>together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a GW </a:t>
            </a:r>
            <a:r>
              <a:rPr lang="es-ES" dirty="0" err="1"/>
              <a:t>event</a:t>
            </a:r>
            <a:r>
              <a:rPr lang="es-ES" dirty="0"/>
              <a:t>!)</a:t>
            </a: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479B8ECD-C036-2C4C-8F8B-930C329F7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106" y="1539689"/>
            <a:ext cx="2835369" cy="159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16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47CC137-94D1-674C-9F14-661154C99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76" y="1085850"/>
            <a:ext cx="4171103" cy="24743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92216C-0518-D04A-94F7-C5A79737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Major</a:t>
            </a:r>
            <a:r>
              <a:rPr lang="es-ES" dirty="0"/>
              <a:t> </a:t>
            </a:r>
            <a:r>
              <a:rPr lang="es-ES" dirty="0" err="1"/>
              <a:t>detectors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0BCE8-3331-F349-95F0-B09E0AE66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3200" y="2220006"/>
            <a:ext cx="2992204" cy="626533"/>
          </a:xfrm>
          <a:ln>
            <a:solidFill>
              <a:schemeClr val="bg1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ES" dirty="0"/>
              <a:t>DAMPE (China), </a:t>
            </a:r>
            <a:r>
              <a:rPr lang="es-ES" dirty="0" err="1"/>
              <a:t>standalone</a:t>
            </a:r>
            <a:r>
              <a:rPr lang="es-ES" dirty="0"/>
              <a:t> </a:t>
            </a:r>
            <a:r>
              <a:rPr lang="es-ES" dirty="0" err="1"/>
              <a:t>satellite</a:t>
            </a:r>
            <a:r>
              <a:rPr lang="es-ES" dirty="0"/>
              <a:t>,</a:t>
            </a:r>
          </a:p>
          <a:p>
            <a:pPr marL="0" indent="0">
              <a:buNone/>
            </a:pPr>
            <a:r>
              <a:rPr lang="es-ES" dirty="0"/>
              <a:t>2015--, &gt;5 </a:t>
            </a:r>
            <a:r>
              <a:rPr lang="es-ES" dirty="0" err="1"/>
              <a:t>GeV</a:t>
            </a:r>
            <a:r>
              <a:rPr lang="es-ES" dirty="0"/>
              <a:t>, ~1 m</a:t>
            </a:r>
            <a:r>
              <a:rPr lang="es-ES" baseline="30000" dirty="0"/>
              <a:t>2</a:t>
            </a:r>
            <a:r>
              <a:rPr lang="es-ES" dirty="0"/>
              <a:t> </a:t>
            </a:r>
            <a:r>
              <a:rPr lang="es-ES" dirty="0" err="1"/>
              <a:t>area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E56CDF-1448-134A-8DE1-AE15A3B06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EF670-C75D-474D-88A0-5906B4F22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1026" name="Picture 2" descr="https://heasarc.gsfc.nasa.gov/Images/dampe/DAMPE_AutoB_sm.jpg">
            <a:extLst>
              <a:ext uri="{FF2B5EF4-FFF2-40B4-BE49-F238E27FC236}">
                <a16:creationId xmlns:a16="http://schemas.microsoft.com/office/drawing/2014/main" id="{887B65C6-CFA9-B74E-92A8-4F6652147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684" y="909980"/>
            <a:ext cx="2223907" cy="125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3E114E-0AB9-3C45-930B-4EE466F2A3C3}"/>
              </a:ext>
            </a:extLst>
          </p:cNvPr>
          <p:cNvSpPr txBox="1"/>
          <p:nvPr/>
        </p:nvSpPr>
        <p:spPr>
          <a:xfrm>
            <a:off x="2045363" y="4228925"/>
            <a:ext cx="2706190" cy="5078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CALET (</a:t>
            </a:r>
            <a:r>
              <a:rPr lang="es-ES" dirty="0" err="1"/>
              <a:t>Japan</a:t>
            </a:r>
            <a:r>
              <a:rPr lang="es-ES" dirty="0"/>
              <a:t>, US, </a:t>
            </a:r>
            <a:r>
              <a:rPr lang="es-ES" dirty="0" err="1"/>
              <a:t>Italy</a:t>
            </a:r>
            <a:r>
              <a:rPr lang="es-ES" dirty="0"/>
              <a:t>)</a:t>
            </a:r>
          </a:p>
          <a:p>
            <a:r>
              <a:rPr lang="es-ES" dirty="0"/>
              <a:t>2015--, &gt;1 </a:t>
            </a:r>
            <a:r>
              <a:rPr lang="es-ES" dirty="0" err="1"/>
              <a:t>GeV</a:t>
            </a:r>
            <a:r>
              <a:rPr lang="es-ES" dirty="0"/>
              <a:t>, ~0.25 m</a:t>
            </a:r>
            <a:r>
              <a:rPr lang="es-ES" baseline="30000" dirty="0"/>
              <a:t>2</a:t>
            </a:r>
            <a:r>
              <a:rPr lang="es-ES" dirty="0"/>
              <a:t> </a:t>
            </a:r>
            <a:r>
              <a:rPr lang="es-ES" dirty="0" err="1"/>
              <a:t>area</a:t>
            </a:r>
            <a:endParaRPr lang="es-E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812009-109D-2743-9B8A-4B0FE2B07AE7}"/>
              </a:ext>
            </a:extLst>
          </p:cNvPr>
          <p:cNvSpPr txBox="1"/>
          <p:nvPr/>
        </p:nvSpPr>
        <p:spPr>
          <a:xfrm>
            <a:off x="3541790" y="3687050"/>
            <a:ext cx="3443571" cy="5078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ISS-CREAM (US, </a:t>
            </a:r>
            <a:r>
              <a:rPr lang="es-ES" dirty="0" err="1"/>
              <a:t>Korea</a:t>
            </a:r>
            <a:r>
              <a:rPr lang="es-ES" dirty="0"/>
              <a:t>, France, </a:t>
            </a:r>
            <a:r>
              <a:rPr lang="es-ES" dirty="0" err="1"/>
              <a:t>Mexico</a:t>
            </a:r>
            <a:r>
              <a:rPr lang="es-ES" dirty="0"/>
              <a:t>)</a:t>
            </a:r>
          </a:p>
          <a:p>
            <a:r>
              <a:rPr lang="es-ES" dirty="0"/>
              <a:t>2017-2019, &gt;1 </a:t>
            </a:r>
            <a:r>
              <a:rPr lang="es-ES" b="1" dirty="0" err="1"/>
              <a:t>TeV</a:t>
            </a:r>
            <a:r>
              <a:rPr lang="es-ES" dirty="0"/>
              <a:t>, ~1 m</a:t>
            </a:r>
            <a:r>
              <a:rPr lang="es-ES" baseline="30000" dirty="0"/>
              <a:t>2</a:t>
            </a:r>
            <a:r>
              <a:rPr lang="es-ES" dirty="0"/>
              <a:t> </a:t>
            </a:r>
            <a:r>
              <a:rPr lang="es-ES" dirty="0" err="1"/>
              <a:t>area</a:t>
            </a:r>
            <a:endParaRPr lang="es-E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96E374-7614-6642-B620-616D7E3817CB}"/>
              </a:ext>
            </a:extLst>
          </p:cNvPr>
          <p:cNvSpPr txBox="1"/>
          <p:nvPr/>
        </p:nvSpPr>
        <p:spPr>
          <a:xfrm>
            <a:off x="141389" y="3689486"/>
            <a:ext cx="2933816" cy="5078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AMS (US, </a:t>
            </a:r>
            <a:r>
              <a:rPr lang="es-ES" dirty="0" err="1"/>
              <a:t>Spain</a:t>
            </a:r>
            <a:r>
              <a:rPr lang="es-ES" dirty="0"/>
              <a:t>, </a:t>
            </a:r>
            <a:r>
              <a:rPr lang="es-ES" dirty="0" err="1"/>
              <a:t>Italy</a:t>
            </a:r>
            <a:r>
              <a:rPr lang="es-ES" dirty="0"/>
              <a:t>, France…..)</a:t>
            </a:r>
          </a:p>
          <a:p>
            <a:r>
              <a:rPr lang="es-ES" dirty="0"/>
              <a:t>2011--, &gt;1 </a:t>
            </a:r>
            <a:r>
              <a:rPr lang="es-ES" dirty="0" err="1"/>
              <a:t>GeV</a:t>
            </a:r>
            <a:r>
              <a:rPr lang="es-ES" dirty="0"/>
              <a:t>, ~1 m</a:t>
            </a:r>
            <a:r>
              <a:rPr lang="es-ES" baseline="30000" dirty="0"/>
              <a:t>2</a:t>
            </a:r>
            <a:r>
              <a:rPr lang="es-ES" dirty="0"/>
              <a:t> </a:t>
            </a:r>
            <a:r>
              <a:rPr lang="es-ES" dirty="0" err="1"/>
              <a:t>area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92978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7C989-4164-B54A-A615-B753BCF3A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CTA: LATEST NEWS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44CB4B-2324-1F4C-BDFF-DB0B2031E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2027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599" y="100564"/>
            <a:ext cx="7040184" cy="618062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does CTA work? </a:t>
            </a:r>
            <a:br>
              <a:rPr lang="en-US" dirty="0"/>
            </a:br>
            <a:r>
              <a:rPr lang="en-US" dirty="0"/>
              <a:t>										   ... </a:t>
            </a:r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971B7880-6109-7C47-BFF4-0AB454CF7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7511" y="7285036"/>
            <a:ext cx="6951663" cy="309563"/>
          </a:xfrm>
          <a:noFill/>
          <a:ln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r>
              <a:rPr lang="es-ES_tradnl" sz="1400">
                <a:solidFill>
                  <a:srgbClr val="FFFFFF"/>
                </a:solidFill>
                <a:latin typeface="Fira Sans"/>
                <a:cs typeface="Fira Sans"/>
              </a:rPr>
              <a:t>J. Cortina, EAS meeting 2021, SS27 symposium</a:t>
            </a:r>
            <a:endParaRPr lang="en-GB" sz="1400" dirty="0">
              <a:solidFill>
                <a:srgbClr val="FFFFFF"/>
              </a:solidFill>
              <a:latin typeface="Fira Sans"/>
              <a:cs typeface="Fira San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5207DA-869F-C742-94AD-21513323EDF2}"/>
              </a:ext>
            </a:extLst>
          </p:cNvPr>
          <p:cNvSpPr/>
          <p:nvPr/>
        </p:nvSpPr>
        <p:spPr>
          <a:xfrm>
            <a:off x="4950190" y="3667255"/>
            <a:ext cx="4025600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Fira Sans"/>
                <a:cs typeface="Fira Sans"/>
              </a:rPr>
              <a:t>Characteristics</a:t>
            </a:r>
          </a:p>
          <a:p>
            <a:r>
              <a:rPr lang="en-GB" sz="1400" dirty="0">
                <a:latin typeface="Fira Sans"/>
                <a:cs typeface="Fira Sans"/>
              </a:rPr>
              <a:t>2 sites (north &amp; south) </a:t>
            </a:r>
            <a:r>
              <a:rPr lang="en-GB" sz="1400" dirty="0">
                <a:latin typeface="Fira Sans"/>
                <a:cs typeface="Fira Sans"/>
                <a:sym typeface="Wingdings" pitchFamily="2" charset="2"/>
              </a:rPr>
              <a:t> full sky coverage</a:t>
            </a:r>
            <a:endParaRPr lang="en-GB" sz="1400" dirty="0">
              <a:latin typeface="Fira Sans"/>
              <a:cs typeface="Fira Sans"/>
            </a:endParaRPr>
          </a:p>
          <a:p>
            <a:r>
              <a:rPr lang="en-GB" sz="1400" dirty="0">
                <a:latin typeface="Fira Sans"/>
                <a:cs typeface="Fira Sans"/>
              </a:rPr>
              <a:t>3 telescope size classes </a:t>
            </a:r>
            <a:r>
              <a:rPr lang="en-GB" sz="1400" dirty="0">
                <a:latin typeface="Fira Sans"/>
                <a:cs typeface="Fira Sans"/>
                <a:sym typeface="Wingdings" pitchFamily="2" charset="2"/>
              </a:rPr>
              <a:t> wider energy range</a:t>
            </a:r>
            <a:r>
              <a:rPr lang="en-GB" sz="1400" dirty="0">
                <a:latin typeface="Fira Sans"/>
                <a:cs typeface="Fira Sans"/>
              </a:rPr>
              <a:t> </a:t>
            </a:r>
          </a:p>
          <a:p>
            <a:r>
              <a:rPr lang="en-GB" sz="1400" dirty="0">
                <a:latin typeface="Fira Sans"/>
                <a:cs typeface="Fira Sans"/>
              </a:rPr>
              <a:t>Tens of telescopes in total </a:t>
            </a:r>
            <a:r>
              <a:rPr lang="en-GB" sz="1400" dirty="0">
                <a:latin typeface="Fira Sans"/>
                <a:cs typeface="Fira Sans"/>
                <a:sym typeface="Wingdings" pitchFamily="2" charset="2"/>
              </a:rPr>
              <a:t> higher sensitivity</a:t>
            </a:r>
            <a:endParaRPr lang="en-GB" sz="1400" dirty="0">
              <a:latin typeface="Fira Sans"/>
              <a:cs typeface="Fira Sans"/>
            </a:endParaRPr>
          </a:p>
        </p:txBody>
      </p:sp>
      <p:pic>
        <p:nvPicPr>
          <p:cNvPr id="9" name="Image 19" descr="cta_concept_mini4.jpg">
            <a:extLst>
              <a:ext uri="{FF2B5EF4-FFF2-40B4-BE49-F238E27FC236}">
                <a16:creationId xmlns:a16="http://schemas.microsoft.com/office/drawing/2014/main" id="{B5AE207C-57FD-604B-83A0-C4E221E33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599" y="783798"/>
            <a:ext cx="7947491" cy="2703228"/>
          </a:xfrm>
          <a:prstGeom prst="rect">
            <a:avLst/>
          </a:prstGeom>
        </p:spPr>
      </p:pic>
      <p:pic>
        <p:nvPicPr>
          <p:cNvPr id="11" name="Image 21" descr="layout-south.jpg">
            <a:extLst>
              <a:ext uri="{FF2B5EF4-FFF2-40B4-BE49-F238E27FC236}">
                <a16:creationId xmlns:a16="http://schemas.microsoft.com/office/drawing/2014/main" id="{27D7F7E3-812A-BF4D-B58E-702BD226F5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63" y="3374480"/>
            <a:ext cx="1919846" cy="1741426"/>
          </a:xfrm>
          <a:prstGeom prst="rect">
            <a:avLst/>
          </a:prstGeom>
        </p:spPr>
      </p:pic>
      <p:pic>
        <p:nvPicPr>
          <p:cNvPr id="12" name="Image 22" descr="layout-north.jpg">
            <a:extLst>
              <a:ext uri="{FF2B5EF4-FFF2-40B4-BE49-F238E27FC236}">
                <a16:creationId xmlns:a16="http://schemas.microsoft.com/office/drawing/2014/main" id="{C6461B8E-5075-074E-86C6-C450A08F75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996" y="3591481"/>
            <a:ext cx="760073" cy="741906"/>
          </a:xfrm>
          <a:prstGeom prst="rect">
            <a:avLst/>
          </a:prstGeom>
        </p:spPr>
      </p:pic>
      <p:pic>
        <p:nvPicPr>
          <p:cNvPr id="13" name="Image 23" descr="layout-legend.jpg">
            <a:extLst>
              <a:ext uri="{FF2B5EF4-FFF2-40B4-BE49-F238E27FC236}">
                <a16:creationId xmlns:a16="http://schemas.microsoft.com/office/drawing/2014/main" id="{8059FF4B-C540-8143-B451-306909FC27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069" y="4417296"/>
            <a:ext cx="1037150" cy="663096"/>
          </a:xfrm>
          <a:prstGeom prst="rect">
            <a:avLst/>
          </a:prstGeom>
        </p:spPr>
      </p:pic>
      <p:sp>
        <p:nvSpPr>
          <p:cNvPr id="14" name="ZoneTexte 24">
            <a:extLst>
              <a:ext uri="{FF2B5EF4-FFF2-40B4-BE49-F238E27FC236}">
                <a16:creationId xmlns:a16="http://schemas.microsoft.com/office/drawing/2014/main" id="{40CCB09E-F425-D04C-A4AC-EEC30F90EFB5}"/>
              </a:ext>
            </a:extLst>
          </p:cNvPr>
          <p:cNvSpPr txBox="1"/>
          <p:nvPr/>
        </p:nvSpPr>
        <p:spPr>
          <a:xfrm>
            <a:off x="1687511" y="1604852"/>
            <a:ext cx="1402948" cy="330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FFFF"/>
                </a:solidFill>
                <a:latin typeface="Fira Sans"/>
                <a:cs typeface="Fira Sans"/>
              </a:rPr>
              <a:t>LST (</a:t>
            </a:r>
            <a:r>
              <a:rPr lang="en-GB" sz="1600" b="1" dirty="0">
                <a:solidFill>
                  <a:srgbClr val="FFFFFF"/>
                </a:solidFill>
                <a:latin typeface="Fira Sans"/>
                <a:ea typeface="Webdings"/>
                <a:cs typeface="Fira Sans"/>
                <a:sym typeface="Webdings"/>
              </a:rPr>
              <a:t></a:t>
            </a:r>
            <a:r>
              <a:rPr lang="en-GB" sz="1600" b="1" dirty="0">
                <a:solidFill>
                  <a:srgbClr val="FFFFFF"/>
                </a:solidFill>
                <a:latin typeface="Fira Sans"/>
                <a:cs typeface="Fira Sans"/>
              </a:rPr>
              <a:t>23m)</a:t>
            </a:r>
          </a:p>
        </p:txBody>
      </p:sp>
      <p:sp>
        <p:nvSpPr>
          <p:cNvPr id="15" name="ZoneTexte 25">
            <a:extLst>
              <a:ext uri="{FF2B5EF4-FFF2-40B4-BE49-F238E27FC236}">
                <a16:creationId xmlns:a16="http://schemas.microsoft.com/office/drawing/2014/main" id="{D9C8129F-22BB-3C46-8A9E-65367CC0D56E}"/>
              </a:ext>
            </a:extLst>
          </p:cNvPr>
          <p:cNvSpPr txBox="1"/>
          <p:nvPr/>
        </p:nvSpPr>
        <p:spPr>
          <a:xfrm>
            <a:off x="6570661" y="2758096"/>
            <a:ext cx="1454244" cy="330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FFFF"/>
                </a:solidFill>
                <a:latin typeface="Fira Sans"/>
                <a:cs typeface="Fira Sans"/>
              </a:rPr>
              <a:t>MST (</a:t>
            </a:r>
            <a:r>
              <a:rPr lang="en-GB" sz="1600" b="1" dirty="0">
                <a:solidFill>
                  <a:srgbClr val="FFFFFF"/>
                </a:solidFill>
                <a:latin typeface="Fira Sans"/>
                <a:ea typeface="Webdings"/>
                <a:cs typeface="Fira Sans"/>
                <a:sym typeface="Webdings"/>
              </a:rPr>
              <a:t></a:t>
            </a:r>
            <a:r>
              <a:rPr lang="en-GB" sz="1600" b="1" dirty="0">
                <a:solidFill>
                  <a:srgbClr val="FFFFFF"/>
                </a:solidFill>
                <a:latin typeface="Fira Sans"/>
                <a:cs typeface="Fira Sans"/>
                <a:sym typeface="Webdings"/>
              </a:rPr>
              <a:t>12</a:t>
            </a:r>
            <a:r>
              <a:rPr lang="en-GB" sz="1600" b="1" dirty="0">
                <a:solidFill>
                  <a:srgbClr val="FFFFFF"/>
                </a:solidFill>
                <a:latin typeface="Fira Sans"/>
                <a:cs typeface="Fira Sans"/>
              </a:rPr>
              <a:t>m)</a:t>
            </a:r>
          </a:p>
        </p:txBody>
      </p:sp>
      <p:sp>
        <p:nvSpPr>
          <p:cNvPr id="17" name="ZoneTexte 27">
            <a:extLst>
              <a:ext uri="{FF2B5EF4-FFF2-40B4-BE49-F238E27FC236}">
                <a16:creationId xmlns:a16="http://schemas.microsoft.com/office/drawing/2014/main" id="{52106966-D8A5-BA4A-8FAA-8800A4BFB150}"/>
              </a:ext>
            </a:extLst>
          </p:cNvPr>
          <p:cNvSpPr txBox="1"/>
          <p:nvPr/>
        </p:nvSpPr>
        <p:spPr>
          <a:xfrm>
            <a:off x="6904734" y="1638223"/>
            <a:ext cx="1300356" cy="330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FFFF"/>
                </a:solidFill>
                <a:latin typeface="Fira Sans"/>
                <a:cs typeface="Fira Sans"/>
              </a:rPr>
              <a:t>SST (</a:t>
            </a:r>
            <a:r>
              <a:rPr lang="en-GB" sz="1600" b="1" dirty="0">
                <a:solidFill>
                  <a:srgbClr val="FFFFFF"/>
                </a:solidFill>
                <a:latin typeface="Fira Sans"/>
                <a:ea typeface="Webdings"/>
                <a:cs typeface="Fira Sans"/>
                <a:sym typeface="Webdings"/>
              </a:rPr>
              <a:t></a:t>
            </a:r>
            <a:r>
              <a:rPr lang="en-GB" sz="1600" b="1" dirty="0">
                <a:solidFill>
                  <a:srgbClr val="FFFFFF"/>
                </a:solidFill>
                <a:latin typeface="Fira Sans"/>
                <a:cs typeface="Fira Sans"/>
                <a:sym typeface="Webdings"/>
              </a:rPr>
              <a:t>4</a:t>
            </a:r>
            <a:r>
              <a:rPr lang="en-GB" sz="1600" b="1" dirty="0">
                <a:solidFill>
                  <a:srgbClr val="FFFFFF"/>
                </a:solidFill>
                <a:latin typeface="Fira Sans"/>
                <a:cs typeface="Fira Sans"/>
              </a:rPr>
              <a:t>m)</a:t>
            </a:r>
          </a:p>
        </p:txBody>
      </p:sp>
      <p:cxnSp>
        <p:nvCxnSpPr>
          <p:cNvPr id="18" name="Connecteur droit avec flèche 2">
            <a:extLst>
              <a:ext uri="{FF2B5EF4-FFF2-40B4-BE49-F238E27FC236}">
                <a16:creationId xmlns:a16="http://schemas.microsoft.com/office/drawing/2014/main" id="{92D5F4BF-81AB-3940-B009-F55BFA6D1C0A}"/>
              </a:ext>
            </a:extLst>
          </p:cNvPr>
          <p:cNvCxnSpPr>
            <a:cxnSpLocks/>
          </p:cNvCxnSpPr>
          <p:nvPr/>
        </p:nvCxnSpPr>
        <p:spPr bwMode="auto">
          <a:xfrm>
            <a:off x="550597" y="3376401"/>
            <a:ext cx="0" cy="1670967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9" name="ZoneTexte 17">
            <a:extLst>
              <a:ext uri="{FF2B5EF4-FFF2-40B4-BE49-F238E27FC236}">
                <a16:creationId xmlns:a16="http://schemas.microsoft.com/office/drawing/2014/main" id="{179D67A2-AC9E-D648-92E6-E34A82B0D0E3}"/>
              </a:ext>
            </a:extLst>
          </p:cNvPr>
          <p:cNvSpPr txBox="1"/>
          <p:nvPr/>
        </p:nvSpPr>
        <p:spPr>
          <a:xfrm>
            <a:off x="14270" y="3925999"/>
            <a:ext cx="514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Fira Sans"/>
                <a:cs typeface="Fira Sans"/>
              </a:rPr>
              <a:t>2x2 km</a:t>
            </a:r>
            <a:r>
              <a:rPr lang="fr-FR" sz="1400" b="1" baseline="30000" dirty="0">
                <a:latin typeface="Fira Sans"/>
                <a:cs typeface="Fira Sans"/>
              </a:rPr>
              <a:t>2</a:t>
            </a:r>
            <a:endParaRPr lang="en-GB" sz="1400" b="1" baseline="30000" dirty="0">
              <a:latin typeface="Fira Sans"/>
              <a:cs typeface="Fira Sans"/>
            </a:endParaRPr>
          </a:p>
        </p:txBody>
      </p:sp>
      <p:cxnSp>
        <p:nvCxnSpPr>
          <p:cNvPr id="20" name="Connecteur droit avec flèche 15">
            <a:extLst>
              <a:ext uri="{FF2B5EF4-FFF2-40B4-BE49-F238E27FC236}">
                <a16:creationId xmlns:a16="http://schemas.microsoft.com/office/drawing/2014/main" id="{AA3EB6F4-0488-C747-BFD5-3375B587B2A9}"/>
              </a:ext>
            </a:extLst>
          </p:cNvPr>
          <p:cNvCxnSpPr>
            <a:cxnSpLocks/>
          </p:cNvCxnSpPr>
          <p:nvPr/>
        </p:nvCxnSpPr>
        <p:spPr bwMode="auto">
          <a:xfrm>
            <a:off x="3913040" y="3670731"/>
            <a:ext cx="0" cy="616888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1" name="ZoneTexte 28">
            <a:extLst>
              <a:ext uri="{FF2B5EF4-FFF2-40B4-BE49-F238E27FC236}">
                <a16:creationId xmlns:a16="http://schemas.microsoft.com/office/drawing/2014/main" id="{B28A682B-B774-8048-85A9-DE32EF7AF31B}"/>
              </a:ext>
            </a:extLst>
          </p:cNvPr>
          <p:cNvSpPr txBox="1"/>
          <p:nvPr/>
        </p:nvSpPr>
        <p:spPr>
          <a:xfrm>
            <a:off x="3904666" y="3772111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Fira Sans"/>
                <a:cs typeface="Fira Sans"/>
              </a:rPr>
              <a:t>0.8 km</a:t>
            </a:r>
            <a:endParaRPr lang="en-GB" sz="1400" b="1" dirty="0">
              <a:latin typeface="Fira Sans"/>
              <a:cs typeface="Fira Sans"/>
            </a:endParaRPr>
          </a:p>
        </p:txBody>
      </p:sp>
      <p:sp>
        <p:nvSpPr>
          <p:cNvPr id="22" name="ZoneTexte 29">
            <a:extLst>
              <a:ext uri="{FF2B5EF4-FFF2-40B4-BE49-F238E27FC236}">
                <a16:creationId xmlns:a16="http://schemas.microsoft.com/office/drawing/2014/main" id="{76CC565B-2B07-CD4F-8E81-310EDFF6383A}"/>
              </a:ext>
            </a:extLst>
          </p:cNvPr>
          <p:cNvSpPr txBox="1"/>
          <p:nvPr/>
        </p:nvSpPr>
        <p:spPr>
          <a:xfrm>
            <a:off x="1096368" y="3374480"/>
            <a:ext cx="1577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0090"/>
                </a:solidFill>
                <a:latin typeface="Fira Sans"/>
                <a:cs typeface="Fira Sans"/>
              </a:rPr>
              <a:t>South: </a:t>
            </a:r>
            <a:r>
              <a:rPr lang="fr-FR" b="1" dirty="0" err="1">
                <a:solidFill>
                  <a:srgbClr val="000090"/>
                </a:solidFill>
                <a:latin typeface="Fira Sans"/>
                <a:cs typeface="Fira Sans"/>
              </a:rPr>
              <a:t>Paranal</a:t>
            </a:r>
            <a:endParaRPr lang="en-GB" b="1" dirty="0">
              <a:solidFill>
                <a:srgbClr val="000090"/>
              </a:solidFill>
              <a:latin typeface="Fira Sans"/>
              <a:cs typeface="Fira Sans"/>
            </a:endParaRPr>
          </a:p>
        </p:txBody>
      </p:sp>
      <p:sp>
        <p:nvSpPr>
          <p:cNvPr id="23" name="ZoneTexte 30">
            <a:extLst>
              <a:ext uri="{FF2B5EF4-FFF2-40B4-BE49-F238E27FC236}">
                <a16:creationId xmlns:a16="http://schemas.microsoft.com/office/drawing/2014/main" id="{434356AD-0D5C-A44F-ABB6-7E75FF807B35}"/>
              </a:ext>
            </a:extLst>
          </p:cNvPr>
          <p:cNvSpPr txBox="1"/>
          <p:nvPr/>
        </p:nvSpPr>
        <p:spPr>
          <a:xfrm>
            <a:off x="2792049" y="4286952"/>
            <a:ext cx="82407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Fira Sans"/>
                <a:cs typeface="Fira Sans"/>
              </a:rPr>
              <a:t>North:</a:t>
            </a:r>
          </a:p>
          <a:p>
            <a:r>
              <a:rPr lang="en-GB" b="1" dirty="0">
                <a:latin typeface="Fira Sans"/>
                <a:cs typeface="Fira Sans"/>
              </a:rPr>
              <a:t>La Palma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DD947C79-C186-9A4E-85FB-9A9C4FCF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2674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61653-136D-DC42-96BC-777C299C6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June 2021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3C114A8-A1F1-7A4C-993F-E15B98659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477618">
            <a:off x="3041687" y="747297"/>
            <a:ext cx="4116628" cy="128188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0347B-4905-4043-9927-BB9443AC0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42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E988-F36D-7045-BDB2-2589C61B7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9707">
            <a:off x="198408" y="1978656"/>
            <a:ext cx="5179521" cy="14137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3ABA4A-B84A-FC4E-BBCB-D2F925C23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036" y="3713221"/>
            <a:ext cx="5481242" cy="618242"/>
          </a:xfrm>
          <a:prstGeom prst="rect">
            <a:avLst/>
          </a:prstGeom>
          <a:ln w="4445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9CA970-156C-2F42-BA49-7CAA53510574}"/>
              </a:ext>
            </a:extLst>
          </p:cNvPr>
          <p:cNvCxnSpPr/>
          <p:nvPr/>
        </p:nvCxnSpPr>
        <p:spPr>
          <a:xfrm>
            <a:off x="3972394" y="2655464"/>
            <a:ext cx="712033" cy="132706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4E5F23-CBF6-5143-84A6-A8B7FEBB713E}"/>
              </a:ext>
            </a:extLst>
          </p:cNvPr>
          <p:cNvCxnSpPr>
            <a:cxnSpLocks/>
          </p:cNvCxnSpPr>
          <p:nvPr/>
        </p:nvCxnSpPr>
        <p:spPr>
          <a:xfrm>
            <a:off x="197371" y="2268218"/>
            <a:ext cx="1151744" cy="190169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1911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0347B-4905-4043-9927-BB9443AC0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43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F329E2-3863-F145-B846-0C41D7C88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802" y="834086"/>
            <a:ext cx="6709906" cy="31466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b="1" u="sng" dirty="0"/>
              <a:t>Translation</a:t>
            </a:r>
            <a:r>
              <a:rPr lang="en-AU" dirty="0"/>
              <a:t>: After a 6 month marathon of biweekly CTAO council meetings:</a:t>
            </a:r>
          </a:p>
          <a:p>
            <a:r>
              <a:rPr lang="en-AU" dirty="0"/>
              <a:t>Country representatives of Germany, Italy, Spain, France, Japan, Poland etc agreed to finance a somewhat scaled-down version of CTA.</a:t>
            </a:r>
          </a:p>
          <a:p>
            <a:r>
              <a:rPr lang="en-AU" dirty="0"/>
              <a:t>What will be built: the “alpha configuration” </a:t>
            </a:r>
          </a:p>
          <a:p>
            <a:pPr lvl="1"/>
            <a:r>
              <a:rPr lang="en-AU" dirty="0"/>
              <a:t>4 LSTs + 9 MSTs in the north</a:t>
            </a:r>
          </a:p>
          <a:p>
            <a:pPr lvl="1"/>
            <a:r>
              <a:rPr lang="en-AU" dirty="0"/>
              <a:t>14 MSTs + 37 SSTs in the south</a:t>
            </a:r>
          </a:p>
          <a:p>
            <a:r>
              <a:rPr lang="en-AU" dirty="0"/>
              <a:t>A new organization called CTAO will be setup. It’s legally a European entity called ERIC.</a:t>
            </a:r>
          </a:p>
          <a:p>
            <a:r>
              <a:rPr lang="en-AU" dirty="0"/>
              <a:t>EU must approve it. Stage 1 is ready. Stage 2 is ongoing and should be over Spring next year. Then money flows. </a:t>
            </a:r>
          </a:p>
        </p:txBody>
      </p:sp>
    </p:spTree>
    <p:extLst>
      <p:ext uri="{BB962C8B-B14F-4D97-AF65-F5344CB8AC3E}">
        <p14:creationId xmlns:p14="http://schemas.microsoft.com/office/powerpoint/2010/main" val="30965974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7CEBFD-6C4D-E94F-87F6-F49B601DB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30488-018A-9145-AAAF-512D60B3E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133CD4-C3DA-2A44-9F7F-A78159001B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1" r="2576"/>
          <a:stretch/>
        </p:blipFill>
        <p:spPr>
          <a:xfrm>
            <a:off x="-89647" y="0"/>
            <a:ext cx="9233647" cy="5217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DBC3E3-7F93-AC44-85B8-A63D60126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67" y="141114"/>
            <a:ext cx="5064568" cy="1050398"/>
          </a:xfrm>
          <a:solidFill>
            <a:schemeClr val="tx1"/>
          </a:solidFill>
        </p:spPr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Which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doesn’t</a:t>
            </a:r>
            <a:r>
              <a:rPr lang="es-ES" dirty="0">
                <a:solidFill>
                  <a:schemeClr val="bg1"/>
                </a:solidFill>
              </a:rPr>
              <a:t> mean </a:t>
            </a:r>
            <a:r>
              <a:rPr lang="es-ES" dirty="0" err="1">
                <a:solidFill>
                  <a:schemeClr val="bg1"/>
                </a:solidFill>
              </a:rPr>
              <a:t>we’ve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been</a:t>
            </a:r>
            <a:r>
              <a:rPr lang="es-ES" dirty="0">
                <a:solidFill>
                  <a:schemeClr val="bg1"/>
                </a:solidFill>
              </a:rPr>
              <a:t> idle…</a:t>
            </a:r>
          </a:p>
        </p:txBody>
      </p:sp>
    </p:spTree>
    <p:extLst>
      <p:ext uri="{BB962C8B-B14F-4D97-AF65-F5344CB8AC3E}">
        <p14:creationId xmlns:p14="http://schemas.microsoft.com/office/powerpoint/2010/main" val="10246945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CTA-North: construction stages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CBE81-8B11-8442-A925-20310522E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17" y="1270387"/>
            <a:ext cx="2930576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- The first construction stage </a:t>
            </a:r>
            <a:r>
              <a:rPr lang="en-AU" b="1" dirty="0"/>
              <a:t> </a:t>
            </a:r>
            <a:r>
              <a:rPr lang="en-AU" dirty="0"/>
              <a:t>(</a:t>
            </a:r>
            <a:r>
              <a:rPr lang="en-AU" b="1" dirty="0"/>
              <a:t>alpha configuration</a:t>
            </a:r>
            <a:r>
              <a:rPr lang="en-AU" dirty="0"/>
              <a:t>) in CTA-North involves the construction of </a:t>
            </a:r>
            <a:r>
              <a:rPr lang="en-AU" b="1" u="sng" dirty="0"/>
              <a:t>4 LSTs </a:t>
            </a:r>
            <a:r>
              <a:rPr lang="en-AU" dirty="0"/>
              <a:t>and 9 MSTs over 5 years: </a:t>
            </a:r>
          </a:p>
          <a:p>
            <a:r>
              <a:rPr lang="en-AU" dirty="0"/>
              <a:t>LST1, a fully functional prototype, is already built.</a:t>
            </a:r>
          </a:p>
          <a:p>
            <a:r>
              <a:rPr lang="en-AU" dirty="0"/>
              <a:t>The 3 remaining LSTs and 1 MST should be in place by 2023.</a:t>
            </a:r>
          </a:p>
          <a:p>
            <a:r>
              <a:rPr lang="en-AU" dirty="0"/>
              <a:t>The 8 remaining MSTs should be installed shortly afterwards.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4FA10-5CED-0D42-89FA-2E4CAE76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EAS meeting 2021, SS27 symposium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E6446-9B80-8540-AD7C-F207935B6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45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63248E-2D1E-C346-9C1F-DED929D7E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829" y="1270387"/>
            <a:ext cx="4499117" cy="328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295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8262-8BCC-9041-98C8-585F2EC83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First</a:t>
            </a:r>
            <a:r>
              <a:rPr lang="es-ES" dirty="0"/>
              <a:t> LST: civil </a:t>
            </a:r>
            <a:r>
              <a:rPr lang="es-ES" dirty="0" err="1"/>
              <a:t>works</a:t>
            </a:r>
            <a:r>
              <a:rPr lang="es-ES" dirty="0"/>
              <a:t> 2016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B4A550-7EAA-9C48-90C4-D7F7C809B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EAS meeting 2021, SS27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5351FB-7348-1045-8663-50A0D421C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46</a:t>
            </a:fld>
            <a:endParaRPr lang="en-US"/>
          </a:p>
        </p:txBody>
      </p:sp>
      <p:pic>
        <p:nvPicPr>
          <p:cNvPr id="7" name="Imagen 14">
            <a:extLst>
              <a:ext uri="{FF2B5EF4-FFF2-40B4-BE49-F238E27FC236}">
                <a16:creationId xmlns:a16="http://schemas.microsoft.com/office/drawing/2014/main" id="{65B6B7E8-E469-314E-8634-74D6A4F4C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718" y="1025555"/>
            <a:ext cx="6442620" cy="374170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421812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LST1: inauguration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77D005-0D39-3E4A-8E5B-0CF5758D1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0274" y="961915"/>
            <a:ext cx="6042402" cy="3750063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B2CAA-96AF-AF4E-9BDE-50948246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403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9CBC2-CF4A-3B46-8ED3-7516DD60B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LST1: commissioning status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909FEA-B2CC-364A-8782-C2AD1455C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48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19B44A-F78F-3245-8A3E-13F3C24B1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220" y="1225924"/>
            <a:ext cx="6709906" cy="314661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AU" dirty="0"/>
              <a:t>Mechanics: no major issues after 2 years. Already went through major storms. Reached speed &lt;20 s for 180 </a:t>
            </a:r>
            <a:r>
              <a:rPr lang="en-AU" dirty="0" err="1"/>
              <a:t>deg</a:t>
            </a:r>
            <a:r>
              <a:rPr lang="en-AU" dirty="0"/>
              <a:t> repositioning in azimuth.</a:t>
            </a:r>
          </a:p>
          <a:p>
            <a:pPr>
              <a:lnSpc>
                <a:spcPct val="120000"/>
              </a:lnSpc>
            </a:pPr>
            <a:r>
              <a:rPr lang="en-AU" dirty="0"/>
              <a:t>Optics: active mirror adjustment working using Look-up tables (LUTs). Achieved optical PSF ～33 mm (80% light containment diameter). LUTs are stable.</a:t>
            </a:r>
          </a:p>
          <a:p>
            <a:pPr>
              <a:lnSpc>
                <a:spcPct val="120000"/>
              </a:lnSpc>
            </a:pPr>
            <a:r>
              <a:rPr lang="en-AU" dirty="0"/>
              <a:t>Camera: stable, no major issues after 2 years. Achieved specs: charge and time resolution, less than 5% deadtime even for 7.5 kHz event rate.</a:t>
            </a:r>
          </a:p>
          <a:p>
            <a:pPr>
              <a:lnSpc>
                <a:spcPct val="120000"/>
              </a:lnSpc>
            </a:pPr>
            <a:r>
              <a:rPr lang="en-AU" dirty="0"/>
              <a:t>Control: low level control software is generally finished. Working on high level control of all sub-systems and full automation: especially important for automatic reaction to transients. Telescope largely operative from remote: good during Covid-19 times!</a:t>
            </a:r>
          </a:p>
          <a:p>
            <a:pPr>
              <a:lnSpc>
                <a:spcPct val="120000"/>
              </a:lnSpc>
            </a:pPr>
            <a:r>
              <a:rPr lang="en-AU" dirty="0"/>
              <a:t>General operation pretty successful: already achieved ～ 80% duty cycle. Aiming at nominal duty cycle &gt;95% after the Summer.</a:t>
            </a:r>
          </a:p>
        </p:txBody>
      </p:sp>
    </p:spTree>
    <p:extLst>
      <p:ext uri="{BB962C8B-B14F-4D97-AF65-F5344CB8AC3E}">
        <p14:creationId xmlns:p14="http://schemas.microsoft.com/office/powerpoint/2010/main" val="30297669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9CBC2-CF4A-3B46-8ED3-7516DD60B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LST1: commissioning status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909FEA-B2CC-364A-8782-C2AD1455C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49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19B44A-F78F-3245-8A3E-13F3C24B1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220" y="1225924"/>
            <a:ext cx="6709906" cy="314661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AU" dirty="0"/>
              <a:t>Mechanics: no major issues after 2 years. Already went through major storms. Reached speed &lt;20 s for 180 </a:t>
            </a:r>
            <a:r>
              <a:rPr lang="en-AU" dirty="0" err="1"/>
              <a:t>deg</a:t>
            </a:r>
            <a:r>
              <a:rPr lang="en-AU" dirty="0"/>
              <a:t> repositioning in azimuth.</a:t>
            </a:r>
          </a:p>
          <a:p>
            <a:pPr>
              <a:lnSpc>
                <a:spcPct val="120000"/>
              </a:lnSpc>
            </a:pPr>
            <a:r>
              <a:rPr lang="en-AU" dirty="0"/>
              <a:t>Optics: active mirror adjustment working using Look-up tables (LUTs). Achieved optical PSF ～33 mm (80% light containment diameter). LUTs are stable.</a:t>
            </a:r>
          </a:p>
          <a:p>
            <a:pPr>
              <a:lnSpc>
                <a:spcPct val="120000"/>
              </a:lnSpc>
            </a:pPr>
            <a:r>
              <a:rPr lang="en-AU" dirty="0"/>
              <a:t>Camera: stable, no major issues after 2 years. Achieved specs: charge and time resolution, less than 5% deadtime even for 7.5 kHz event rate.</a:t>
            </a:r>
          </a:p>
          <a:p>
            <a:pPr>
              <a:lnSpc>
                <a:spcPct val="120000"/>
              </a:lnSpc>
            </a:pPr>
            <a:r>
              <a:rPr lang="en-AU" dirty="0"/>
              <a:t>Control: low level control software is generally finished. Working on high level control of all sub-systems and full automation: especially important for automatic reaction to transients. Telescope largely operative from remote: good during Covid-19 times!</a:t>
            </a:r>
          </a:p>
          <a:p>
            <a:pPr>
              <a:lnSpc>
                <a:spcPct val="120000"/>
              </a:lnSpc>
            </a:pPr>
            <a:r>
              <a:rPr lang="en-AU" dirty="0"/>
              <a:t>General operation pretty successful: already achieved ～ 80% duty cycle. Aiming at nominal duty cycle &gt;95% after the Summer.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561234-8D30-9D4D-B5EA-ED3BD8F3EE89}"/>
              </a:ext>
            </a:extLst>
          </p:cNvPr>
          <p:cNvSpPr txBox="1"/>
          <p:nvPr/>
        </p:nvSpPr>
        <p:spPr>
          <a:xfrm rot="20460790">
            <a:off x="4903004" y="2794746"/>
            <a:ext cx="280717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/>
              <a:t>In </a:t>
            </a:r>
            <a:r>
              <a:rPr lang="es-ES" sz="2400" dirty="0" err="1"/>
              <a:t>spite</a:t>
            </a:r>
            <a:r>
              <a:rPr lang="es-ES" sz="2400" dirty="0"/>
              <a:t> of </a:t>
            </a:r>
            <a:r>
              <a:rPr lang="es-ES" sz="2400" dirty="0" err="1"/>
              <a:t>covid</a:t>
            </a:r>
            <a:r>
              <a:rPr lang="es-ES" sz="2400" dirty="0"/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1537813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5A4B6-A270-844D-A324-2AE0BC2F2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254871"/>
            <a:ext cx="7053542" cy="1050398"/>
          </a:xfrm>
        </p:spPr>
        <p:txBody>
          <a:bodyPr/>
          <a:lstStyle/>
          <a:p>
            <a:r>
              <a:rPr lang="es-ES" dirty="0" err="1"/>
              <a:t>protons</a:t>
            </a:r>
            <a:r>
              <a:rPr lang="es-ES" dirty="0"/>
              <a:t>, </a:t>
            </a:r>
            <a:r>
              <a:rPr lang="es-ES" dirty="0" err="1"/>
              <a:t>antiprotons</a:t>
            </a:r>
            <a:r>
              <a:rPr lang="es-ES" dirty="0"/>
              <a:t>, e</a:t>
            </a:r>
            <a:r>
              <a:rPr lang="es-ES" baseline="30000" dirty="0"/>
              <a:t>-</a:t>
            </a:r>
            <a:r>
              <a:rPr lang="es-ES" dirty="0"/>
              <a:t>, e</a:t>
            </a:r>
            <a:r>
              <a:rPr lang="es-ES" baseline="30000" dirty="0"/>
              <a:t>+</a:t>
            </a:r>
            <a:r>
              <a:rPr lang="es-E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C5BA6-A12B-8B4C-890D-1617DF7F6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63AB1-5D47-9743-9D6A-47EDF8EF5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sp>
        <p:nvSpPr>
          <p:cNvPr id="34" name="CuadroTexto 6">
            <a:extLst>
              <a:ext uri="{FF2B5EF4-FFF2-40B4-BE49-F238E27FC236}">
                <a16:creationId xmlns:a16="http://schemas.microsoft.com/office/drawing/2014/main" id="{19BA19B0-0AB9-EB47-8EA6-62AF557AEC3F}"/>
              </a:ext>
            </a:extLst>
          </p:cNvPr>
          <p:cNvSpPr txBox="1"/>
          <p:nvPr/>
        </p:nvSpPr>
        <p:spPr>
          <a:xfrm rot="16200000">
            <a:off x="-1020977" y="2773210"/>
            <a:ext cx="2792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Phys. Rep. 894 (2021) 1-116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794F65E-497B-3249-9C62-96A95D348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40" y="864737"/>
            <a:ext cx="3107297" cy="187113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047A0FE-7AAA-EE46-B76E-2E3439B30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072" y="885413"/>
            <a:ext cx="3605074" cy="18504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23F6CA7-794B-E640-BF9F-836EFCEF4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940" y="2858334"/>
            <a:ext cx="3107297" cy="215556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511D04C-1644-B945-A36B-BE63ECA79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5072" y="2858334"/>
            <a:ext cx="3080519" cy="216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933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C4917-8948-D940-A629-5A99B889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LST1: </a:t>
            </a:r>
            <a:r>
              <a:rPr lang="es-ES" dirty="0" err="1"/>
              <a:t>Crab</a:t>
            </a:r>
            <a:r>
              <a:rPr lang="es-ES" dirty="0"/>
              <a:t> </a:t>
            </a:r>
            <a:r>
              <a:rPr lang="es-ES" dirty="0" err="1"/>
              <a:t>Nebula</a:t>
            </a:r>
            <a:r>
              <a:rPr lang="es-ES" dirty="0"/>
              <a:t> </a:t>
            </a:r>
            <a:r>
              <a:rPr lang="es-ES" dirty="0" err="1"/>
              <a:t>observations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952C25-5C40-F041-BF9B-2482E8FC6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9127" y="1876221"/>
            <a:ext cx="3605366" cy="279203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FE98AD-B8A7-FF49-85B5-C3BF4E126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13218" y="4767263"/>
            <a:ext cx="3477719" cy="273844"/>
          </a:xfrm>
        </p:spPr>
        <p:txBody>
          <a:bodyPr/>
          <a:lstStyle/>
          <a:p>
            <a:r>
              <a:rPr lang="en-US"/>
              <a:t>J. Cortina, EAS meeting 2021, SS27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4703A-9D6B-F140-A401-EFC059F7B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249" y="4767263"/>
            <a:ext cx="2133600" cy="273844"/>
          </a:xfrm>
        </p:spPr>
        <p:txBody>
          <a:bodyPr/>
          <a:lstStyle/>
          <a:p>
            <a:fld id="{19A9FCDA-B809-C440-BD62-3E96D0DA3F33}" type="slidenum">
              <a:rPr lang="en-US" smtClean="0"/>
              <a:t>50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AF2CA6-5A3D-D145-9200-E7560391F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77" y="2016057"/>
            <a:ext cx="2828622" cy="25269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F519F4-9713-3840-BDC1-E0C3092AACEB}"/>
              </a:ext>
            </a:extLst>
          </p:cNvPr>
          <p:cNvSpPr txBox="1"/>
          <p:nvPr/>
        </p:nvSpPr>
        <p:spPr>
          <a:xfrm>
            <a:off x="502169" y="1118120"/>
            <a:ext cx="8416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Detection achieved “off-the-shelf”: ～18</a:t>
            </a:r>
            <a:r>
              <a:rPr lang="en-AU" dirty="0">
                <a:latin typeface="Symbol" pitchFamily="2" charset="2"/>
              </a:rPr>
              <a:t>s</a:t>
            </a:r>
            <a:r>
              <a:rPr lang="en-AU" dirty="0"/>
              <a:t> in 36 min for energy threshold ～50 GeV. Stay tuned for Crab flares.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Reconstructed spectrum &lt; 1 </a:t>
            </a:r>
            <a:r>
              <a:rPr lang="en-AU" dirty="0" err="1"/>
              <a:t>TeV</a:t>
            </a:r>
            <a:r>
              <a:rPr lang="en-AU" dirty="0"/>
              <a:t> is already consistent with previous measurements.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3A7F15-89F8-E044-9D6E-01733E461B5C}"/>
              </a:ext>
            </a:extLst>
          </p:cNvPr>
          <p:cNvSpPr txBox="1"/>
          <p:nvPr/>
        </p:nvSpPr>
        <p:spPr>
          <a:xfrm>
            <a:off x="5211659" y="3733099"/>
            <a:ext cx="862737" cy="2616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AU" sz="1100" b="1" dirty="0">
                <a:solidFill>
                  <a:schemeClr val="tx1"/>
                </a:solidFill>
              </a:rPr>
              <a:t>Preliminary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C8C6B1-B177-7841-B5A4-6DE51F04FF70}"/>
              </a:ext>
            </a:extLst>
          </p:cNvPr>
          <p:cNvSpPr txBox="1"/>
          <p:nvPr/>
        </p:nvSpPr>
        <p:spPr>
          <a:xfrm>
            <a:off x="1674751" y="2352534"/>
            <a:ext cx="862737" cy="2616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AU" sz="1100" b="1" dirty="0">
                <a:solidFill>
                  <a:schemeClr val="tx1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3471161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C4917-8948-D940-A629-5A99B889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LST1: </a:t>
            </a:r>
            <a:r>
              <a:rPr lang="es-ES" dirty="0" err="1"/>
              <a:t>Crab</a:t>
            </a:r>
            <a:r>
              <a:rPr lang="es-ES" dirty="0"/>
              <a:t> PULSAR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4703A-9D6B-F140-A401-EFC059F7B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51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F519F4-9713-3840-BDC1-E0C3092AACEB}"/>
              </a:ext>
            </a:extLst>
          </p:cNvPr>
          <p:cNvSpPr txBox="1"/>
          <p:nvPr/>
        </p:nvSpPr>
        <p:spPr>
          <a:xfrm>
            <a:off x="5141647" y="1358752"/>
            <a:ext cx="24962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Only 4 pulsars are detected at VHE. First detection by MAGIC took years. Now detection of Crab pulsar is achieved matter-of-factly.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Preliminary ratio of P1 and P2 points to an energy threshold ～50 GeV.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925DD2B-EDED-D841-8703-696F78CF7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255" y="1358752"/>
            <a:ext cx="4774392" cy="295645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8E4018-3D1B-9A4A-A97B-62A18FA641C5}"/>
              </a:ext>
            </a:extLst>
          </p:cNvPr>
          <p:cNvSpPr txBox="1"/>
          <p:nvPr/>
        </p:nvSpPr>
        <p:spPr>
          <a:xfrm>
            <a:off x="789818" y="3517952"/>
            <a:ext cx="862737" cy="2616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AU" sz="1100" b="1" dirty="0">
                <a:solidFill>
                  <a:schemeClr val="tx1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8966822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842B1-FCF6-5E44-B595-15E16E178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LST1: </a:t>
            </a:r>
            <a:r>
              <a:rPr lang="es-ES" dirty="0" err="1"/>
              <a:t>AGNs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7C87DF-B0FD-244F-8C49-00C3B8096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693" y="1011835"/>
            <a:ext cx="6209686" cy="402927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A57781-8BC5-EE47-A817-56621D35D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52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24BE61-0E6E-6948-BD1B-ADB4D85A1266}"/>
              </a:ext>
            </a:extLst>
          </p:cNvPr>
          <p:cNvSpPr txBox="1"/>
          <p:nvPr/>
        </p:nvSpPr>
        <p:spPr>
          <a:xfrm>
            <a:off x="1979939" y="1967182"/>
            <a:ext cx="1592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>
                <a:solidFill>
                  <a:srgbClr val="C00000"/>
                </a:solidFill>
              </a:rPr>
              <a:t>All Preliminary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3886DF-21A1-EC4A-9E98-6244FF15D187}"/>
              </a:ext>
            </a:extLst>
          </p:cNvPr>
          <p:cNvSpPr txBox="1"/>
          <p:nvPr/>
        </p:nvSpPr>
        <p:spPr>
          <a:xfrm>
            <a:off x="6372379" y="1469859"/>
            <a:ext cx="23457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/>
              <a:t>Frequent follow-up observations of flaring AGNs.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/>
              <a:t>Clear detections of </a:t>
            </a:r>
            <a:r>
              <a:rPr lang="en-AU" sz="1400" dirty="0" err="1"/>
              <a:t>Mrk</a:t>
            </a:r>
            <a:r>
              <a:rPr lang="en-AU" sz="1400" dirty="0"/>
              <a:t> 421, </a:t>
            </a:r>
            <a:r>
              <a:rPr lang="en-AU" sz="1400" dirty="0" err="1"/>
              <a:t>Mrk</a:t>
            </a:r>
            <a:r>
              <a:rPr lang="en-AU" sz="1400" dirty="0"/>
              <a:t> 501, 1ES 0647, 1ES 1959 and PG 1553 (LST most distance source, z=0.36)</a:t>
            </a:r>
          </a:p>
        </p:txBody>
      </p:sp>
    </p:spTree>
    <p:extLst>
      <p:ext uri="{BB962C8B-B14F-4D97-AF65-F5344CB8AC3E}">
        <p14:creationId xmlns:p14="http://schemas.microsoft.com/office/powerpoint/2010/main" val="17484898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54FB9-75B8-F34F-A679-5453C3103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Next</a:t>
            </a:r>
            <a:r>
              <a:rPr lang="es-ES" dirty="0"/>
              <a:t> </a:t>
            </a:r>
            <a:r>
              <a:rPr lang="es-ES" dirty="0" err="1"/>
              <a:t>three</a:t>
            </a:r>
            <a:r>
              <a:rPr lang="es-ES" dirty="0"/>
              <a:t> LSTs in CTA-North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C5113D-BFA3-CF4C-8386-5D9C2DEC5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53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2EDE3-DBFE-6647-ABD0-9FF966C9A1A0}"/>
              </a:ext>
            </a:extLst>
          </p:cNvPr>
          <p:cNvSpPr txBox="1"/>
          <p:nvPr/>
        </p:nvSpPr>
        <p:spPr>
          <a:xfrm>
            <a:off x="2079040" y="884839"/>
            <a:ext cx="5713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98% of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component</a:t>
            </a:r>
            <a:r>
              <a:rPr lang="es-ES" sz="1600" dirty="0"/>
              <a:t> </a:t>
            </a:r>
            <a:r>
              <a:rPr lang="es-ES" sz="1600" dirty="0" err="1"/>
              <a:t>production</a:t>
            </a:r>
            <a:r>
              <a:rPr lang="es-ES" sz="1600" dirty="0"/>
              <a:t> </a:t>
            </a:r>
            <a:r>
              <a:rPr lang="es-ES" sz="1600" dirty="0" err="1"/>
              <a:t>on</a:t>
            </a:r>
            <a:r>
              <a:rPr lang="es-ES" sz="1600" dirty="0"/>
              <a:t> </a:t>
            </a:r>
            <a:r>
              <a:rPr lang="es-ES" sz="1600" dirty="0" err="1"/>
              <a:t>its</a:t>
            </a:r>
            <a:r>
              <a:rPr lang="es-ES" sz="1600" dirty="0"/>
              <a:t> </a:t>
            </a:r>
            <a:r>
              <a:rPr lang="es-ES" sz="1600" dirty="0" err="1"/>
              <a:t>way</a:t>
            </a:r>
            <a:r>
              <a:rPr lang="es-ES" sz="1600" dirty="0"/>
              <a:t> </a:t>
            </a:r>
            <a:r>
              <a:rPr lang="es-ES" sz="1600" dirty="0" err="1"/>
              <a:t>or</a:t>
            </a:r>
            <a:r>
              <a:rPr lang="es-ES" sz="1600" dirty="0"/>
              <a:t> </a:t>
            </a:r>
            <a:r>
              <a:rPr lang="es-ES" sz="1600" dirty="0" err="1"/>
              <a:t>finished</a:t>
            </a:r>
            <a:endParaRPr lang="es-ES" sz="16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573B58-FCB0-D047-A0FC-CB9BDD906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07" y="1255127"/>
            <a:ext cx="8318164" cy="3888373"/>
          </a:xfrm>
        </p:spPr>
      </p:pic>
    </p:spTree>
    <p:extLst>
      <p:ext uri="{BB962C8B-B14F-4D97-AF65-F5344CB8AC3E}">
        <p14:creationId xmlns:p14="http://schemas.microsoft.com/office/powerpoint/2010/main" val="34124784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outlook next years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CBE81-8B11-8442-A925-20310522E0F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6257379" y="3175478"/>
            <a:ext cx="1846457" cy="41908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sz="1400" dirty="0"/>
              <a:t>R. </a:t>
            </a:r>
            <a:r>
              <a:rPr lang="es-ES" sz="1400" dirty="0" err="1"/>
              <a:t>Zanin</a:t>
            </a:r>
            <a:r>
              <a:rPr lang="es-ES" sz="1400" dirty="0"/>
              <a:t>, CTA prod3b </a:t>
            </a:r>
            <a:r>
              <a:rPr lang="es-ES" sz="1400" dirty="0" err="1"/>
              <a:t>simulation</a:t>
            </a:r>
            <a:r>
              <a:rPr lang="es-ES" sz="1400" dirty="0"/>
              <a:t>/ </a:t>
            </a:r>
            <a:r>
              <a:rPr lang="es-ES" sz="1400" dirty="0" err="1"/>
              <a:t>arXiv</a:t>
            </a:r>
            <a:r>
              <a:rPr lang="es-ES" sz="1400" dirty="0"/>
              <a:t>: 1907.07508 </a:t>
            </a:r>
          </a:p>
          <a:p>
            <a:endParaRPr lang="es-E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22008-976A-0840-81F3-B08D1A52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54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39DDA-C2A8-2642-A4FD-886106747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38" y="2098288"/>
            <a:ext cx="5261548" cy="26673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D134E0-BAE1-9741-8564-6C8D456F5B62}"/>
              </a:ext>
            </a:extLst>
          </p:cNvPr>
          <p:cNvSpPr txBox="1"/>
          <p:nvPr/>
        </p:nvSpPr>
        <p:spPr>
          <a:xfrm>
            <a:off x="6232703" y="4764108"/>
            <a:ext cx="626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/>
              <a:t>E[</a:t>
            </a:r>
            <a:r>
              <a:rPr lang="es-ES" sz="1200" b="1" dirty="0" err="1"/>
              <a:t>TeV</a:t>
            </a:r>
            <a:r>
              <a:rPr lang="es-ES" sz="1200" b="1" dirty="0"/>
              <a:t>]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6DDBA-954E-F442-8D54-558B8677795A}"/>
              </a:ext>
            </a:extLst>
          </p:cNvPr>
          <p:cNvSpPr txBox="1"/>
          <p:nvPr/>
        </p:nvSpPr>
        <p:spPr>
          <a:xfrm>
            <a:off x="600635" y="923636"/>
            <a:ext cx="8095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As more CTA-North telescopes come online, sensitivity will progressively increase.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LST1 already takes engineering runs with MAGIC: clear sensitivity improvement.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025B4B-AE82-4247-9A56-06A4B9B8FA07}"/>
              </a:ext>
            </a:extLst>
          </p:cNvPr>
          <p:cNvSpPr txBox="1"/>
          <p:nvPr/>
        </p:nvSpPr>
        <p:spPr>
          <a:xfrm>
            <a:off x="5306519" y="2241030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/>
              <a:t>(SV-N3)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69A0B2-F6F1-6C45-AE0E-CCCF624374E6}"/>
              </a:ext>
            </a:extLst>
          </p:cNvPr>
          <p:cNvSpPr txBox="1"/>
          <p:nvPr/>
        </p:nvSpPr>
        <p:spPr>
          <a:xfrm>
            <a:off x="5683289" y="4227076"/>
            <a:ext cx="936475" cy="2616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AU" sz="1100" b="1" dirty="0">
                <a:solidFill>
                  <a:schemeClr val="bg1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2789394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0BC7D-2675-FD4F-A40D-461880F88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Conclusions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29680-AA7C-6244-8A49-DE9E48D67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220" y="1324536"/>
            <a:ext cx="6709906" cy="3146611"/>
          </a:xfrm>
        </p:spPr>
        <p:txBody>
          <a:bodyPr/>
          <a:lstStyle/>
          <a:p>
            <a:r>
              <a:rPr lang="en-AU" dirty="0"/>
              <a:t>CR measurements at low energies have reached an unprecedented level of detail. The ball is in the roof of theorists: model source distribution and propagation in the Galaxy. This is essential before coming to conclusions regarding dark matter.</a:t>
            </a:r>
          </a:p>
          <a:p>
            <a:r>
              <a:rPr lang="en-AU" dirty="0"/>
              <a:t>Major advance in gamma ray detectors: IACTs still very </a:t>
            </a:r>
            <a:r>
              <a:rPr lang="en-AU" dirty="0" err="1"/>
              <a:t>active,CTA</a:t>
            </a:r>
            <a:r>
              <a:rPr lang="en-AU" dirty="0"/>
              <a:t> is coming, particle detectors opening a new window.</a:t>
            </a:r>
          </a:p>
          <a:p>
            <a:r>
              <a:rPr lang="en-AU" dirty="0"/>
              <a:t>Observationally-driven field, constant surprises: clear pion bumps, </a:t>
            </a:r>
            <a:r>
              <a:rPr lang="en-AU" dirty="0" err="1"/>
              <a:t>TeV</a:t>
            </a:r>
            <a:r>
              <a:rPr lang="en-AU" dirty="0"/>
              <a:t> halos, Gamma Ray Bursts at VHE.  </a:t>
            </a:r>
          </a:p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B89238-1D71-524D-A555-9257F88FF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89890-7005-6D49-A457-C76B494F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6500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A9DDA-E083-1241-BB68-846A292D5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5170E4-335C-F244-B869-A15031D50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357" b="3642"/>
          <a:stretch/>
        </p:blipFill>
        <p:spPr>
          <a:xfrm>
            <a:off x="0" y="0"/>
            <a:ext cx="9144000" cy="5143501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8A2DC19-35D3-2749-B89F-41B509BEAC53}"/>
              </a:ext>
            </a:extLst>
          </p:cNvPr>
          <p:cNvSpPr txBox="1">
            <a:spLocks/>
          </p:cNvSpPr>
          <p:nvPr/>
        </p:nvSpPr>
        <p:spPr>
          <a:xfrm>
            <a:off x="424798" y="-170589"/>
            <a:ext cx="7113328" cy="1560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Fira Sans"/>
                <a:ea typeface="+mj-ea"/>
                <a:cs typeface="Fira Sans"/>
              </a:defRPr>
            </a:lvl1pPr>
          </a:lstStyle>
          <a:p>
            <a:r>
              <a:rPr lang="en-US" sz="4400" b="0" dirty="0">
                <a:latin typeface="Century Gothic" panose="020B0502020202020204" pitchFamily="34" charset="0"/>
              </a:rPr>
              <a:t>Thank you!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D98F333-1FD6-4142-8051-F1AA26B0E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9154" y="4830478"/>
            <a:ext cx="2894846" cy="228601"/>
          </a:xfrm>
        </p:spPr>
        <p:txBody>
          <a:bodyPr/>
          <a:lstStyle/>
          <a:p>
            <a:r>
              <a:rPr lang="en-US" sz="1400" dirty="0"/>
              <a:t>J. Cortina, IMFP 2021</a:t>
            </a:r>
          </a:p>
        </p:txBody>
      </p:sp>
    </p:spTree>
    <p:extLst>
      <p:ext uri="{BB962C8B-B14F-4D97-AF65-F5344CB8AC3E}">
        <p14:creationId xmlns:p14="http://schemas.microsoft.com/office/powerpoint/2010/main" val="7426728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156C7-AC22-DF41-89D9-BDC3245B1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Proposed</a:t>
            </a:r>
            <a:r>
              <a:rPr lang="es-ES" dirty="0"/>
              <a:t> </a:t>
            </a:r>
            <a:r>
              <a:rPr lang="es-ES" dirty="0" err="1"/>
              <a:t>space</a:t>
            </a:r>
            <a:r>
              <a:rPr lang="es-ES" dirty="0"/>
              <a:t> g-</a:t>
            </a:r>
            <a:r>
              <a:rPr lang="es-ES" dirty="0" err="1"/>
              <a:t>ray</a:t>
            </a:r>
            <a:r>
              <a:rPr lang="es-ES" dirty="0"/>
              <a:t> </a:t>
            </a:r>
            <a:r>
              <a:rPr lang="es-ES" dirty="0" err="1"/>
              <a:t>detectors</a:t>
            </a:r>
            <a:r>
              <a:rPr lang="es-ES" dirty="0"/>
              <a:t> (1/2)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FD0212-4879-F645-AE23-5847E4D51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991"/>
          <a:stretch/>
        </p:blipFill>
        <p:spPr>
          <a:xfrm>
            <a:off x="1727201" y="1085850"/>
            <a:ext cx="6113406" cy="353015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79E7DF-66A3-2346-BCFC-9D6C4126E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CC8931-47DD-184B-9D29-D56B87E48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9989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038A9C-D09D-C643-96EC-13B54B732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605"/>
          <a:stretch/>
        </p:blipFill>
        <p:spPr>
          <a:xfrm>
            <a:off x="1593762" y="1085850"/>
            <a:ext cx="6198702" cy="356235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F94056-36DC-E141-AEAF-F24B602B6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8B917-3EC3-C040-AD25-4CDA4C25D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58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AECA9C-4F6A-B34C-8E68-31A9E9B86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</p:spPr>
        <p:txBody>
          <a:bodyPr/>
          <a:lstStyle/>
          <a:p>
            <a:r>
              <a:rPr lang="es-ES" dirty="0" err="1"/>
              <a:t>Proposed</a:t>
            </a:r>
            <a:r>
              <a:rPr lang="es-ES" dirty="0"/>
              <a:t> </a:t>
            </a:r>
            <a:r>
              <a:rPr lang="es-ES" dirty="0" err="1"/>
              <a:t>space</a:t>
            </a:r>
            <a:r>
              <a:rPr lang="es-ES" dirty="0"/>
              <a:t> g-</a:t>
            </a:r>
            <a:r>
              <a:rPr lang="es-ES" dirty="0" err="1"/>
              <a:t>ray</a:t>
            </a:r>
            <a:r>
              <a:rPr lang="es-ES" dirty="0"/>
              <a:t> </a:t>
            </a:r>
            <a:r>
              <a:rPr lang="es-ES" dirty="0" err="1"/>
              <a:t>detectors</a:t>
            </a:r>
            <a:r>
              <a:rPr lang="es-ES" dirty="0"/>
              <a:t> (2/2)</a:t>
            </a:r>
          </a:p>
        </p:txBody>
      </p:sp>
    </p:spTree>
    <p:extLst>
      <p:ext uri="{BB962C8B-B14F-4D97-AF65-F5344CB8AC3E}">
        <p14:creationId xmlns:p14="http://schemas.microsoft.com/office/powerpoint/2010/main" val="27237312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00B7-FE42-4B4E-B5B4-8A7803ED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Gamma </a:t>
            </a:r>
            <a:r>
              <a:rPr lang="es-ES" dirty="0" err="1"/>
              <a:t>ray</a:t>
            </a:r>
            <a:r>
              <a:rPr lang="es-ES" dirty="0"/>
              <a:t> </a:t>
            </a:r>
            <a:r>
              <a:rPr lang="es-ES" dirty="0" err="1"/>
              <a:t>loops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AF2F5-2C91-B744-9B2B-7128AA72C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Guđlaugur</a:t>
            </a:r>
            <a:r>
              <a:rPr lang="es-ES" dirty="0"/>
              <a:t> </a:t>
            </a:r>
            <a:r>
              <a:rPr lang="es-ES" dirty="0" err="1"/>
              <a:t>Jóhannesson</a:t>
            </a:r>
            <a:r>
              <a:rPr lang="es-ES" dirty="0"/>
              <a:t> and Troy A. </a:t>
            </a:r>
            <a:r>
              <a:rPr lang="es-ES" dirty="0" err="1"/>
              <a:t>Porter</a:t>
            </a:r>
            <a:r>
              <a:rPr lang="es-ES" dirty="0"/>
              <a:t> 2021 </a:t>
            </a:r>
            <a:r>
              <a:rPr lang="es-ES" i="1" dirty="0" err="1"/>
              <a:t>ApJ</a:t>
            </a:r>
            <a:r>
              <a:rPr lang="es-ES" dirty="0"/>
              <a:t> </a:t>
            </a:r>
            <a:r>
              <a:rPr lang="es-ES" b="1" dirty="0"/>
              <a:t>917</a:t>
            </a:r>
            <a:r>
              <a:rPr lang="es-ES" dirty="0"/>
              <a:t> 30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1051DD-C435-9B42-81B9-033A9660E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681EC6-4DEA-9A42-9B0C-07B3FB412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167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A9DD-105B-3B40-8991-CBEAC9E9C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Positrons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A6534C-B1DB-B449-9B58-A94B07F4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4F129-5635-8645-9EBE-811D1B284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6" name="Grupo 6">
            <a:extLst>
              <a:ext uri="{FF2B5EF4-FFF2-40B4-BE49-F238E27FC236}">
                <a16:creationId xmlns:a16="http://schemas.microsoft.com/office/drawing/2014/main" id="{02C178F8-3AAD-D049-9820-B5273187AD35}"/>
              </a:ext>
            </a:extLst>
          </p:cNvPr>
          <p:cNvGrpSpPr>
            <a:grpSpLocks noChangeAspect="1"/>
          </p:cNvGrpSpPr>
          <p:nvPr/>
        </p:nvGrpSpPr>
        <p:grpSpPr>
          <a:xfrm>
            <a:off x="3093482" y="1188939"/>
            <a:ext cx="4557784" cy="3139938"/>
            <a:chOff x="1534886" y="1102139"/>
            <a:chExt cx="8784771" cy="5755862"/>
          </a:xfrm>
        </p:grpSpPr>
        <p:pic>
          <p:nvPicPr>
            <p:cNvPr id="7" name="Imagen 2">
              <a:extLst>
                <a:ext uri="{FF2B5EF4-FFF2-40B4-BE49-F238E27FC236}">
                  <a16:creationId xmlns:a16="http://schemas.microsoft.com/office/drawing/2014/main" id="{80AF5006-29A4-8C46-B4F7-C438A75E3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034" r="10888"/>
            <a:stretch/>
          </p:blipFill>
          <p:spPr>
            <a:xfrm>
              <a:off x="1534886" y="1102139"/>
              <a:ext cx="8784771" cy="5755862"/>
            </a:xfrm>
            <a:prstGeom prst="rect">
              <a:avLst/>
            </a:prstGeom>
          </p:spPr>
        </p:pic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4A9624FB-C168-ED4C-94C0-6E11720C189C}"/>
                </a:ext>
              </a:extLst>
            </p:cNvPr>
            <p:cNvSpPr/>
            <p:nvPr/>
          </p:nvSpPr>
          <p:spPr>
            <a:xfrm>
              <a:off x="3980869" y="2349016"/>
              <a:ext cx="2975161" cy="10412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900" b="1" dirty="0">
                  <a:latin typeface="Calibri"/>
                  <a:ea typeface="Arial" charset="0"/>
                  <a:cs typeface="Arial" charset="0"/>
                </a:rPr>
                <a:t>Model based on positrons from cosmic ray collisions.</a:t>
              </a:r>
            </a:p>
            <a:p>
              <a:pPr>
                <a:defRPr/>
              </a:pPr>
              <a:r>
                <a:rPr lang="en-US" sz="825" dirty="0">
                  <a:latin typeface="Calibri"/>
                  <a:ea typeface="Arial" charset="0"/>
                  <a:cs typeface="Arial" charset="0"/>
                </a:rPr>
                <a:t>Astrophysical Journal 729, 106 (2011)</a:t>
              </a:r>
              <a:r>
                <a:rPr lang="en-US" sz="900" dirty="0">
                  <a:latin typeface="Calibri"/>
                  <a:ea typeface="Arial" charset="0"/>
                  <a:cs typeface="Arial" charset="0"/>
                </a:rPr>
                <a:t> </a:t>
              </a:r>
            </a:p>
          </p:txBody>
        </p:sp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9BA0B370-0501-B84F-A170-BA815AD9F434}"/>
              </a:ext>
            </a:extLst>
          </p:cNvPr>
          <p:cNvSpPr/>
          <p:nvPr/>
        </p:nvSpPr>
        <p:spPr>
          <a:xfrm>
            <a:off x="4655062" y="1390493"/>
            <a:ext cx="1291340" cy="166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FBC592D-B817-5A41-B0A3-25E2DC7BFAD6}"/>
              </a:ext>
            </a:extLst>
          </p:cNvPr>
          <p:cNvSpPr txBox="1"/>
          <p:nvPr/>
        </p:nvSpPr>
        <p:spPr>
          <a:xfrm>
            <a:off x="4644548" y="3373412"/>
            <a:ext cx="1301854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>
                <a:solidFill>
                  <a:schemeClr val="accent6">
                    <a:lumMod val="75000"/>
                  </a:schemeClr>
                </a:solidFill>
              </a:rPr>
              <a:t>Cosmic ray collisions</a:t>
            </a:r>
          </a:p>
        </p:txBody>
      </p:sp>
      <p:sp>
        <p:nvSpPr>
          <p:cNvPr id="11" name="3 CuadroTexto">
            <a:extLst>
              <a:ext uri="{FF2B5EF4-FFF2-40B4-BE49-F238E27FC236}">
                <a16:creationId xmlns:a16="http://schemas.microsoft.com/office/drawing/2014/main" id="{D89682B2-8E37-4442-BAFC-97AE83B43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46" y="1424848"/>
            <a:ext cx="227286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Positron flux shows an excess above 10 GeV that is not consistent with </a:t>
            </a:r>
          </a:p>
          <a:p>
            <a:pPr algn="ctr"/>
            <a:r>
              <a:rPr lang="en-US" sz="1800" dirty="0"/>
              <a:t>the sole secondary production of positrons.</a:t>
            </a:r>
          </a:p>
        </p:txBody>
      </p:sp>
      <p:sp>
        <p:nvSpPr>
          <p:cNvPr id="12" name="Rectángulo 12">
            <a:extLst>
              <a:ext uri="{FF2B5EF4-FFF2-40B4-BE49-F238E27FC236}">
                <a16:creationId xmlns:a16="http://schemas.microsoft.com/office/drawing/2014/main" id="{1DFBF184-28BE-7443-8007-436AD60D9E19}"/>
              </a:ext>
            </a:extLst>
          </p:cNvPr>
          <p:cNvSpPr/>
          <p:nvPr/>
        </p:nvSpPr>
        <p:spPr>
          <a:xfrm>
            <a:off x="1761066" y="4421361"/>
            <a:ext cx="7535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ea typeface="Verdana" pitchFamily="34" charset="0"/>
                <a:cs typeface="Verdana" pitchFamily="34" charset="0"/>
              </a:rPr>
              <a:t>Requires primary source</a:t>
            </a:r>
            <a:r>
              <a:rPr lang="en-US" sz="1800" dirty="0"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en-US" sz="1800" dirty="0">
                <a:ea typeface="Verdana" pitchFamily="34" charset="0"/>
                <a:cs typeface="Verdana" pitchFamily="34" charset="0"/>
              </a:rPr>
              <a:t>with a particle physics or an astrophysical origin.</a:t>
            </a:r>
          </a:p>
        </p:txBody>
      </p:sp>
      <p:sp>
        <p:nvSpPr>
          <p:cNvPr id="13" name="CuadroTexto 7">
            <a:extLst>
              <a:ext uri="{FF2B5EF4-FFF2-40B4-BE49-F238E27FC236}">
                <a16:creationId xmlns:a16="http://schemas.microsoft.com/office/drawing/2014/main" id="{41E1E439-1979-0243-98C3-39DA851C7B8A}"/>
              </a:ext>
            </a:extLst>
          </p:cNvPr>
          <p:cNvSpPr txBox="1"/>
          <p:nvPr/>
        </p:nvSpPr>
        <p:spPr>
          <a:xfrm>
            <a:off x="4362526" y="1431198"/>
            <a:ext cx="1487793" cy="404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13" b="1" dirty="0">
                <a:solidFill>
                  <a:srgbClr val="FF0000"/>
                </a:solidFill>
              </a:rPr>
              <a:t>AMS 1.9 million positrons</a:t>
            </a:r>
          </a:p>
        </p:txBody>
      </p:sp>
    </p:spTree>
    <p:extLst>
      <p:ext uri="{BB962C8B-B14F-4D97-AF65-F5344CB8AC3E}">
        <p14:creationId xmlns:p14="http://schemas.microsoft.com/office/powerpoint/2010/main" val="35743809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E4C64-C9BA-B844-B628-03E53DFE0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UHE COSMIC RAYS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BCBAA-A2B8-6C4A-80BE-883B6234AF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FROM THE GROUND, &gt;</a:t>
            </a:r>
            <a:r>
              <a:rPr lang="es-ES" dirty="0" err="1"/>
              <a:t>Pev</a:t>
            </a:r>
            <a:r>
              <a:rPr lang="es-ES" dirty="0"/>
              <a:t> </a:t>
            </a:r>
            <a:r>
              <a:rPr lang="es-ES" dirty="0" err="1"/>
              <a:t>energies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E745DC-7630-BD48-B35B-C17F0DA2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205222-02AE-4445-8631-0A0EFA33E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9471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5E12B-28D6-3A43-9263-D12B1F134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Major</a:t>
            </a:r>
            <a:r>
              <a:rPr lang="es-ES" dirty="0"/>
              <a:t> </a:t>
            </a:r>
            <a:r>
              <a:rPr lang="es-ES" dirty="0" err="1"/>
              <a:t>detectors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BD5D5E-E5D4-C641-A063-9E752678D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644" y="1085850"/>
            <a:ext cx="6959482" cy="347974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B9CECE-7964-AC4F-BF03-D6CE1945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61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7A6DCC-5FB1-464F-BFD2-21B1ABB43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516" y="3765551"/>
            <a:ext cx="963083" cy="9630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DB4012-8F7A-C644-95F6-A0B0B663888F}"/>
              </a:ext>
            </a:extLst>
          </p:cNvPr>
          <p:cNvSpPr txBox="1"/>
          <p:nvPr/>
        </p:nvSpPr>
        <p:spPr>
          <a:xfrm>
            <a:off x="3802513" y="4185448"/>
            <a:ext cx="2980303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TA</a:t>
            </a:r>
          </a:p>
          <a:p>
            <a:r>
              <a:rPr lang="es-ES" dirty="0"/>
              <a:t>2 ∙10</a:t>
            </a:r>
            <a:r>
              <a:rPr lang="es-ES" baseline="30000" dirty="0"/>
              <a:t>15</a:t>
            </a:r>
            <a:r>
              <a:rPr lang="es-ES" dirty="0"/>
              <a:t> eV … 2 ∙ 10</a:t>
            </a:r>
            <a:r>
              <a:rPr lang="es-ES" baseline="30000" dirty="0"/>
              <a:t>20</a:t>
            </a:r>
            <a:r>
              <a:rPr lang="es-ES" dirty="0"/>
              <a:t> eV</a:t>
            </a:r>
          </a:p>
          <a:p>
            <a:r>
              <a:rPr lang="es-ES" dirty="0"/>
              <a:t>US, </a:t>
            </a:r>
            <a:r>
              <a:rPr lang="es-ES" dirty="0" err="1"/>
              <a:t>Japan</a:t>
            </a:r>
            <a:r>
              <a:rPr lang="es-ES" dirty="0"/>
              <a:t>, </a:t>
            </a:r>
            <a:r>
              <a:rPr lang="es-ES" dirty="0" err="1"/>
              <a:t>Korea</a:t>
            </a:r>
            <a:r>
              <a:rPr lang="es-ES" dirty="0"/>
              <a:t>, </a:t>
            </a:r>
            <a:r>
              <a:rPr lang="es-ES" dirty="0" err="1"/>
              <a:t>Russia</a:t>
            </a:r>
            <a:r>
              <a:rPr lang="es-ES" dirty="0"/>
              <a:t>, </a:t>
            </a:r>
            <a:r>
              <a:rPr lang="es-ES" dirty="0" err="1"/>
              <a:t>Belgium</a:t>
            </a:r>
            <a:endParaRPr lang="es-ES" dirty="0"/>
          </a:p>
          <a:p>
            <a:r>
              <a:rPr lang="es-ES" dirty="0"/>
              <a:t>600 km</a:t>
            </a:r>
            <a:r>
              <a:rPr lang="es-ES" baseline="300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7E2A4E-2FB3-8249-8265-C74F14D88B75}"/>
              </a:ext>
            </a:extLst>
          </p:cNvPr>
          <p:cNvSpPr txBox="1"/>
          <p:nvPr/>
        </p:nvSpPr>
        <p:spPr>
          <a:xfrm>
            <a:off x="0" y="4069666"/>
            <a:ext cx="216746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PAO</a:t>
            </a:r>
          </a:p>
          <a:p>
            <a:r>
              <a:rPr lang="es-ES" dirty="0"/>
              <a:t>10</a:t>
            </a:r>
            <a:r>
              <a:rPr lang="es-ES" baseline="30000" dirty="0"/>
              <a:t>16</a:t>
            </a:r>
            <a:r>
              <a:rPr lang="es-ES" dirty="0"/>
              <a:t> eV... 2 ∙ 10</a:t>
            </a:r>
            <a:r>
              <a:rPr lang="es-ES" baseline="30000" dirty="0"/>
              <a:t>20</a:t>
            </a:r>
            <a:r>
              <a:rPr lang="es-ES" dirty="0"/>
              <a:t> eV</a:t>
            </a:r>
          </a:p>
          <a:p>
            <a:r>
              <a:rPr lang="es-ES" dirty="0" err="1"/>
              <a:t>Spain</a:t>
            </a:r>
            <a:r>
              <a:rPr lang="es-ES" dirty="0"/>
              <a:t>… 18 </a:t>
            </a:r>
            <a:r>
              <a:rPr lang="es-ES" dirty="0" err="1"/>
              <a:t>countries</a:t>
            </a:r>
            <a:endParaRPr lang="es-ES" dirty="0"/>
          </a:p>
          <a:p>
            <a:r>
              <a:rPr lang="es-ES" dirty="0"/>
              <a:t>3,000 km</a:t>
            </a:r>
            <a:r>
              <a:rPr lang="es-ES" baseline="30000" dirty="0"/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7D1729-BF74-B64E-AA13-7F229A7BA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744" y="3305277"/>
            <a:ext cx="617114" cy="12260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58BF13-6D8E-4642-828D-3E8B6D401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3732" y="2806845"/>
            <a:ext cx="2117864" cy="5670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AD3CC3C-5CF7-154A-9470-2C748C72D590}"/>
              </a:ext>
            </a:extLst>
          </p:cNvPr>
          <p:cNvSpPr txBox="1"/>
          <p:nvPr/>
        </p:nvSpPr>
        <p:spPr>
          <a:xfrm>
            <a:off x="6248824" y="2160331"/>
            <a:ext cx="209223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JEM-EUSO </a:t>
            </a:r>
            <a:r>
              <a:rPr lang="es-ES" dirty="0" err="1"/>
              <a:t>program</a:t>
            </a:r>
            <a:endParaRPr lang="es-ES" dirty="0"/>
          </a:p>
          <a:p>
            <a:r>
              <a:rPr lang="es-ES" dirty="0"/>
              <a:t>2 ∙10</a:t>
            </a:r>
            <a:r>
              <a:rPr lang="es-ES" baseline="30000" dirty="0"/>
              <a:t>15</a:t>
            </a:r>
            <a:r>
              <a:rPr lang="es-ES" dirty="0"/>
              <a:t> eV … 2 ∙ 10</a:t>
            </a:r>
            <a:r>
              <a:rPr lang="es-ES" baseline="30000" dirty="0"/>
              <a:t>20</a:t>
            </a:r>
            <a:r>
              <a:rPr lang="es-ES" dirty="0"/>
              <a:t> eV</a:t>
            </a:r>
          </a:p>
          <a:p>
            <a:r>
              <a:rPr lang="es-ES" dirty="0" err="1"/>
              <a:t>Spain</a:t>
            </a:r>
            <a:r>
              <a:rPr lang="es-ES" dirty="0"/>
              <a:t>… 16 </a:t>
            </a:r>
            <a:r>
              <a:rPr lang="es-ES" dirty="0" err="1"/>
              <a:t>countries</a:t>
            </a:r>
            <a:endParaRPr lang="es-ES" dirty="0"/>
          </a:p>
          <a:p>
            <a:r>
              <a:rPr lang="es-ES" dirty="0"/>
              <a:t>&gt;10000 km</a:t>
            </a:r>
            <a:r>
              <a:rPr lang="es-ES" baseline="300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8981A3-FA8A-734E-82C6-C02CAD3538B7}"/>
              </a:ext>
            </a:extLst>
          </p:cNvPr>
          <p:cNvSpPr txBox="1"/>
          <p:nvPr/>
        </p:nvSpPr>
        <p:spPr>
          <a:xfrm>
            <a:off x="6617406" y="3815750"/>
            <a:ext cx="2526594" cy="5078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And </a:t>
            </a:r>
            <a:r>
              <a:rPr lang="es-ES" dirty="0" err="1"/>
              <a:t>many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gamma </a:t>
            </a:r>
            <a:r>
              <a:rPr lang="es-ES" dirty="0" err="1"/>
              <a:t>ray</a:t>
            </a:r>
            <a:r>
              <a:rPr lang="es-ES" dirty="0"/>
              <a:t> </a:t>
            </a:r>
            <a:r>
              <a:rPr lang="es-ES" dirty="0" err="1"/>
              <a:t>detectors</a:t>
            </a:r>
            <a:r>
              <a:rPr lang="es-ES" dirty="0"/>
              <a:t> at E&lt;1 </a:t>
            </a:r>
            <a:r>
              <a:rPr lang="es-ES" dirty="0" err="1"/>
              <a:t>PeV</a:t>
            </a:r>
            <a:endParaRPr lang="es-ES" baseline="30000" dirty="0"/>
          </a:p>
        </p:txBody>
      </p:sp>
    </p:spTree>
    <p:extLst>
      <p:ext uri="{BB962C8B-B14F-4D97-AF65-F5344CB8AC3E}">
        <p14:creationId xmlns:p14="http://schemas.microsoft.com/office/powerpoint/2010/main" val="7460498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6A2C1-AC20-C948-B324-C8B0ABE79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Higher</a:t>
            </a:r>
            <a:r>
              <a:rPr lang="es-ES" dirty="0"/>
              <a:t> </a:t>
            </a:r>
            <a:r>
              <a:rPr lang="es-ES" dirty="0" err="1"/>
              <a:t>statistics</a:t>
            </a:r>
            <a:r>
              <a:rPr lang="es-ES" dirty="0"/>
              <a:t> –&gt; more </a:t>
            </a:r>
            <a:r>
              <a:rPr lang="es-ES" dirty="0" err="1"/>
              <a:t>complexity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08C0FED-DD76-C648-B14A-84E1ABF4F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225" y="992717"/>
            <a:ext cx="7236596" cy="349543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DCEB1-B828-9442-BFEF-3A9A1A3D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62</a:t>
            </a:fld>
            <a:endParaRPr lang="en-US" dirty="0"/>
          </a:p>
        </p:txBody>
      </p:sp>
      <p:sp>
        <p:nvSpPr>
          <p:cNvPr id="8" name="CuadroTexto 6">
            <a:extLst>
              <a:ext uri="{FF2B5EF4-FFF2-40B4-BE49-F238E27FC236}">
                <a16:creationId xmlns:a16="http://schemas.microsoft.com/office/drawing/2014/main" id="{EA0C3964-E2E0-114D-8AF5-52954DF7FBD8}"/>
              </a:ext>
            </a:extLst>
          </p:cNvPr>
          <p:cNvSpPr txBox="1"/>
          <p:nvPr/>
        </p:nvSpPr>
        <p:spPr>
          <a:xfrm rot="16200000">
            <a:off x="6765843" y="3034050"/>
            <a:ext cx="217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Novotny, ICRC 2021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389474-7160-C04D-A479-6DD99E4AA362}"/>
              </a:ext>
            </a:extLst>
          </p:cNvPr>
          <p:cNvSpPr/>
          <p:nvPr/>
        </p:nvSpPr>
        <p:spPr>
          <a:xfrm>
            <a:off x="7069667" y="4260518"/>
            <a:ext cx="372533" cy="227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7159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6A2C1-AC20-C948-B324-C8B0ABE79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Consistent</a:t>
            </a:r>
            <a:r>
              <a:rPr lang="es-ES" dirty="0"/>
              <a:t> </a:t>
            </a:r>
            <a:r>
              <a:rPr lang="es-ES" dirty="0" err="1"/>
              <a:t>among</a:t>
            </a:r>
            <a:r>
              <a:rPr lang="es-ES" dirty="0"/>
              <a:t> </a:t>
            </a:r>
            <a:r>
              <a:rPr lang="es-ES" dirty="0" err="1"/>
              <a:t>experiments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08C0FED-DD76-C648-B14A-84E1ABF4F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141" y="992717"/>
            <a:ext cx="7720764" cy="349543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DCEB1-B828-9442-BFEF-3A9A1A3D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63</a:t>
            </a:fld>
            <a:endParaRPr lang="en-US" dirty="0"/>
          </a:p>
        </p:txBody>
      </p:sp>
      <p:sp>
        <p:nvSpPr>
          <p:cNvPr id="8" name="CuadroTexto 6">
            <a:extLst>
              <a:ext uri="{FF2B5EF4-FFF2-40B4-BE49-F238E27FC236}">
                <a16:creationId xmlns:a16="http://schemas.microsoft.com/office/drawing/2014/main" id="{EA0C3964-E2E0-114D-8AF5-52954DF7FBD8}"/>
              </a:ext>
            </a:extLst>
          </p:cNvPr>
          <p:cNvSpPr txBox="1"/>
          <p:nvPr/>
        </p:nvSpPr>
        <p:spPr>
          <a:xfrm rot="16200000">
            <a:off x="6953436" y="3177983"/>
            <a:ext cx="217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Novotny, ICRC 2021</a:t>
            </a:r>
          </a:p>
        </p:txBody>
      </p:sp>
    </p:spTree>
    <p:extLst>
      <p:ext uri="{BB962C8B-B14F-4D97-AF65-F5344CB8AC3E}">
        <p14:creationId xmlns:p14="http://schemas.microsoft.com/office/powerpoint/2010/main" val="41317941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F68A8-FC2C-AD4E-81EE-A0B868CE6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UHECR </a:t>
            </a:r>
            <a:r>
              <a:rPr lang="es-ES" dirty="0" err="1"/>
              <a:t>sky</a:t>
            </a:r>
            <a:r>
              <a:rPr lang="es-ES" dirty="0"/>
              <a:t> &gt; 40 </a:t>
            </a:r>
            <a:r>
              <a:rPr lang="es-ES" dirty="0" err="1"/>
              <a:t>EeV</a:t>
            </a:r>
            <a:r>
              <a:rPr lang="es-ES" dirty="0"/>
              <a:t> </a:t>
            </a:r>
            <a:r>
              <a:rPr lang="es-ES" dirty="0" err="1"/>
              <a:t>viewed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Pierre </a:t>
            </a:r>
            <a:r>
              <a:rPr lang="es-ES" dirty="0" err="1"/>
              <a:t>Auger</a:t>
            </a:r>
            <a:r>
              <a:rPr lang="es-ES" dirty="0"/>
              <a:t> </a:t>
            </a:r>
            <a:r>
              <a:rPr lang="es-ES" dirty="0" err="1"/>
              <a:t>Observatory</a:t>
            </a:r>
            <a:r>
              <a:rPr lang="es-ES" dirty="0"/>
              <a:t> </a:t>
            </a:r>
            <a:br>
              <a:rPr lang="es-ES" dirty="0"/>
            </a:b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35ECA5-BFF4-CD43-8EFA-3A2028BAA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584" y="1531408"/>
            <a:ext cx="5673645" cy="31464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29145-ED06-944A-BBFC-8B52EC477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F67754-DB96-DC46-AFFF-4FBDD770E9BC}"/>
              </a:ext>
            </a:extLst>
          </p:cNvPr>
          <p:cNvSpPr txBox="1"/>
          <p:nvPr/>
        </p:nvSpPr>
        <p:spPr>
          <a:xfrm>
            <a:off x="6243994" y="1884761"/>
            <a:ext cx="2434340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17 years of observations!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No significant association to galaxy </a:t>
            </a:r>
            <a:r>
              <a:rPr lang="en-AU" dirty="0" err="1"/>
              <a:t>catalogs</a:t>
            </a:r>
            <a:r>
              <a:rPr lang="en-AU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Most significant: </a:t>
            </a:r>
            <a:r>
              <a:rPr lang="en-AU" dirty="0" err="1"/>
              <a:t>Centarus</a:t>
            </a:r>
            <a:r>
              <a:rPr lang="en-AU" dirty="0"/>
              <a:t> region but only p=1.4% post-trial.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Significance seems to grow with √time -&gt; 5</a:t>
            </a:r>
            <a:r>
              <a:rPr lang="en-AU" dirty="0">
                <a:latin typeface="Symbol" pitchFamily="2" charset="2"/>
              </a:rPr>
              <a:t>s</a:t>
            </a:r>
            <a:r>
              <a:rPr lang="en-AU" dirty="0"/>
              <a:t> could be reached in 2025-2030</a:t>
            </a:r>
          </a:p>
          <a:p>
            <a:endParaRPr lang="en-AU" dirty="0"/>
          </a:p>
        </p:txBody>
      </p:sp>
      <p:sp>
        <p:nvSpPr>
          <p:cNvPr id="9" name="CuadroTexto 6">
            <a:extLst>
              <a:ext uri="{FF2B5EF4-FFF2-40B4-BE49-F238E27FC236}">
                <a16:creationId xmlns:a16="http://schemas.microsoft.com/office/drawing/2014/main" id="{BB87A345-2317-784B-8C04-BE1E5ED8E09C}"/>
              </a:ext>
            </a:extLst>
          </p:cNvPr>
          <p:cNvSpPr txBox="1"/>
          <p:nvPr/>
        </p:nvSpPr>
        <p:spPr>
          <a:xfrm rot="16200000">
            <a:off x="-741884" y="3078664"/>
            <a:ext cx="217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Biteau</a:t>
            </a:r>
            <a:r>
              <a:rPr lang="en-US" sz="1200" i="1" dirty="0"/>
              <a:t>, ICRC 2021</a:t>
            </a:r>
          </a:p>
        </p:txBody>
      </p:sp>
    </p:spTree>
    <p:extLst>
      <p:ext uri="{BB962C8B-B14F-4D97-AF65-F5344CB8AC3E}">
        <p14:creationId xmlns:p14="http://schemas.microsoft.com/office/powerpoint/2010/main" val="38188512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87EA6-E94D-374A-8C9E-8B687313D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backup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7CAA40-6A3C-5542-BDF0-9ED838E40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677" y="933450"/>
            <a:ext cx="6820855" cy="381079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2C94A3-E451-6940-B282-7D8F04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DB414A-1CA5-A240-B21E-968DC1749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8099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7891-DA81-4C46-A9DE-2495FE58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New CR </a:t>
            </a:r>
            <a:r>
              <a:rPr lang="es-ES" dirty="0" err="1"/>
              <a:t>detectors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F042245-FC8E-E342-BB2F-223FBDAC2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002" y="1085850"/>
            <a:ext cx="6742198" cy="378151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140B4A-4587-4A48-8271-258EB55A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D3E86A-AA3B-C44D-B509-C319A68CD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9643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C827E-352A-6646-9DB5-2F6198792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Auger</a:t>
            </a:r>
            <a:r>
              <a:rPr lang="es-ES" dirty="0"/>
              <a:t> </a:t>
            </a:r>
            <a:r>
              <a:rPr lang="es-ES" dirty="0" err="1"/>
              <a:t>anisotropy</a:t>
            </a:r>
            <a:r>
              <a:rPr lang="es-ES" dirty="0"/>
              <a:t>: </a:t>
            </a:r>
            <a:r>
              <a:rPr lang="es-ES" dirty="0" err="1"/>
              <a:t>significance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B4B083-88E3-B347-9CFF-BA35DF52E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3672" y="1539875"/>
            <a:ext cx="6417193" cy="314642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BB41D1-F3C0-0D40-B404-B4C339D3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A93CE-0E6F-D04E-B8D8-74050FD6F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9547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649A5-24A0-FE43-8EC2-2C97F2015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LST </a:t>
            </a:r>
            <a:r>
              <a:rPr lang="es-ES" dirty="0" err="1"/>
              <a:t>collaboration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7AB4CF-E9EE-4540-8F0A-E4CE16B50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EAS meeting 2021, SS27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E03E83-DBD9-DA40-BE02-8A36663D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68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3CB3D1C-3181-554E-9723-6BF7BF260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5" y="953897"/>
            <a:ext cx="9127339" cy="2711197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219E75-EEFE-9241-9B1E-8ABD72D4DF8D}"/>
              </a:ext>
            </a:extLst>
          </p:cNvPr>
          <p:cNvSpPr txBox="1"/>
          <p:nvPr/>
        </p:nvSpPr>
        <p:spPr>
          <a:xfrm>
            <a:off x="217358" y="978775"/>
            <a:ext cx="31902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2018 LST general meeting, La Palma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478E8AD-A834-A541-ABDD-88349CFA0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88" y="2802487"/>
            <a:ext cx="3987384" cy="203896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EF6CB54-3B25-AB43-8F03-A3E9F325ADFD}"/>
              </a:ext>
            </a:extLst>
          </p:cNvPr>
          <p:cNvSpPr txBox="1"/>
          <p:nvPr/>
        </p:nvSpPr>
        <p:spPr>
          <a:xfrm>
            <a:off x="4399611" y="3754513"/>
            <a:ext cx="440373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1600" dirty="0"/>
              <a:t>A collaboration of ~300 scientists and engineers are in charge to build the LSTs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7D82F93-E30E-1648-AFBC-F1726695325A}"/>
              </a:ext>
            </a:extLst>
          </p:cNvPr>
          <p:cNvSpPr txBox="1"/>
          <p:nvPr/>
        </p:nvSpPr>
        <p:spPr>
          <a:xfrm>
            <a:off x="2607733" y="3196697"/>
            <a:ext cx="8178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b="1" dirty="0" err="1">
                <a:solidFill>
                  <a:schemeClr val="accent1">
                    <a:lumMod val="75000"/>
                  </a:schemeClr>
                </a:solidFill>
              </a:rPr>
              <a:t>Czech</a:t>
            </a:r>
            <a:r>
              <a:rPr lang="es-ES" sz="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800" b="1" dirty="0" err="1">
                <a:solidFill>
                  <a:schemeClr val="accent1">
                    <a:lumMod val="75000"/>
                  </a:schemeClr>
                </a:solidFill>
              </a:rPr>
              <a:t>Republic</a:t>
            </a:r>
            <a:endParaRPr lang="es-ES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532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DA116-4E7A-2549-A9F8-548370BE8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source</a:t>
            </a:r>
            <a:r>
              <a:rPr lang="es-ES" dirty="0"/>
              <a:t> of </a:t>
            </a:r>
            <a:r>
              <a:rPr lang="es-ES" dirty="0" err="1"/>
              <a:t>positrons</a:t>
            </a:r>
            <a:r>
              <a:rPr lang="es-E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EC0FE-75FF-944C-B92D-6A7B1907D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83" y="1598958"/>
            <a:ext cx="6445384" cy="3146611"/>
          </a:xfrm>
        </p:spPr>
        <p:txBody>
          <a:bodyPr>
            <a:normAutofit fontScale="92500" lnSpcReduction="20000"/>
          </a:bodyPr>
          <a:lstStyle/>
          <a:p>
            <a:r>
              <a:rPr lang="en-AU" dirty="0"/>
              <a:t>“Conventional astrophysics”:</a:t>
            </a:r>
          </a:p>
          <a:p>
            <a:pPr lvl="1"/>
            <a:r>
              <a:rPr lang="en-AU" dirty="0"/>
              <a:t>Pulsar Wind Nebulae </a:t>
            </a:r>
          </a:p>
          <a:p>
            <a:pPr lvl="2"/>
            <a:r>
              <a:rPr lang="en-AU" dirty="0"/>
              <a:t>Probably the most popular. </a:t>
            </a:r>
          </a:p>
          <a:p>
            <a:pPr lvl="2"/>
            <a:r>
              <a:rPr lang="en-AU" dirty="0"/>
              <a:t>Recently discovered </a:t>
            </a:r>
            <a:r>
              <a:rPr lang="en-AU" b="1" dirty="0" err="1"/>
              <a:t>TeV</a:t>
            </a:r>
            <a:r>
              <a:rPr lang="en-AU" b="1" dirty="0"/>
              <a:t> halos</a:t>
            </a:r>
          </a:p>
          <a:p>
            <a:pPr lvl="1"/>
            <a:r>
              <a:rPr lang="en-AU" dirty="0"/>
              <a:t>Just one nearby source (Vela?, unknown SNR?)</a:t>
            </a:r>
          </a:p>
          <a:p>
            <a:pPr lvl="1"/>
            <a:r>
              <a:rPr lang="en-AU" dirty="0"/>
              <a:t>Old SNRs…</a:t>
            </a:r>
          </a:p>
          <a:p>
            <a:r>
              <a:rPr lang="en-AU" dirty="0"/>
              <a:t>Some troubles:</a:t>
            </a:r>
          </a:p>
          <a:p>
            <a:pPr lvl="1"/>
            <a:r>
              <a:rPr lang="en-AU" dirty="0"/>
              <a:t>Antiproton spectrum is amazingly similar in slope to positron spectrum, but PWN should not produce antiprotons.</a:t>
            </a:r>
          </a:p>
          <a:p>
            <a:pPr lvl="2"/>
            <a:r>
              <a:rPr lang="en-AU" dirty="0"/>
              <a:t>But antiprotons could still be fully secondary products…</a:t>
            </a:r>
          </a:p>
          <a:p>
            <a:pPr lvl="1"/>
            <a:r>
              <a:rPr lang="en-AU" dirty="0"/>
              <a:t>One would expect to observe some anisotropy in positrons. AMS observes none (</a:t>
            </a:r>
            <a:r>
              <a:rPr lang="en-AU" dirty="0" err="1"/>
              <a:t>Molero</a:t>
            </a:r>
            <a:r>
              <a:rPr lang="en-AU" dirty="0"/>
              <a:t> ICRC).</a:t>
            </a:r>
          </a:p>
          <a:p>
            <a:pPr lvl="2"/>
            <a:r>
              <a:rPr lang="en-AU" dirty="0"/>
              <a:t>But expected anisotropy may be too small… Need more statistics!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CC5F2-6C89-2B41-93B5-C1D9E8B42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BD36F8-0F65-9C40-B101-37D1F58D8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5FB59-3D5A-C54F-BFB0-C0CD9BA45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734" y="1085850"/>
            <a:ext cx="2878135" cy="2189478"/>
          </a:xfrm>
          <a:prstGeom prst="rect">
            <a:avLst/>
          </a:prstGeom>
        </p:spPr>
      </p:pic>
      <p:sp>
        <p:nvSpPr>
          <p:cNvPr id="9" name="CuadroTexto 6">
            <a:extLst>
              <a:ext uri="{FF2B5EF4-FFF2-40B4-BE49-F238E27FC236}">
                <a16:creationId xmlns:a16="http://schemas.microsoft.com/office/drawing/2014/main" id="{E8D6C53C-F004-E741-B79A-61E842AB6730}"/>
              </a:ext>
            </a:extLst>
          </p:cNvPr>
          <p:cNvSpPr txBox="1"/>
          <p:nvPr/>
        </p:nvSpPr>
        <p:spPr>
          <a:xfrm rot="16200000">
            <a:off x="7843965" y="1609864"/>
            <a:ext cx="217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Orusa</a:t>
            </a:r>
            <a:r>
              <a:rPr lang="en-US" sz="1200" i="1" dirty="0"/>
              <a:t>, ICRC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A0E1AA-2672-D04D-AEE2-CFC97E86C805}"/>
              </a:ext>
            </a:extLst>
          </p:cNvPr>
          <p:cNvSpPr txBox="1"/>
          <p:nvPr/>
        </p:nvSpPr>
        <p:spPr>
          <a:xfrm>
            <a:off x="6562114" y="2705527"/>
            <a:ext cx="19575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rgbClr val="C00000"/>
                </a:solidFill>
              </a:rPr>
              <a:t>PWN at </a:t>
            </a:r>
            <a:r>
              <a:rPr lang="es-ES" sz="1100" b="1" dirty="0" err="1">
                <a:solidFill>
                  <a:srgbClr val="C00000"/>
                </a:solidFill>
              </a:rPr>
              <a:t>different</a:t>
            </a:r>
            <a:r>
              <a:rPr lang="es-ES" sz="1100" b="1" dirty="0">
                <a:solidFill>
                  <a:srgbClr val="C00000"/>
                </a:solidFill>
              </a:rPr>
              <a:t> </a:t>
            </a:r>
            <a:r>
              <a:rPr lang="es-ES" sz="1100" b="1" dirty="0" err="1">
                <a:solidFill>
                  <a:srgbClr val="C00000"/>
                </a:solidFill>
              </a:rPr>
              <a:t>distances</a:t>
            </a:r>
            <a:endParaRPr lang="es-ES" sz="11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997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DA116-4E7A-2549-A9F8-548370BE8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source</a:t>
            </a:r>
            <a:r>
              <a:rPr lang="es-ES" dirty="0"/>
              <a:t> of </a:t>
            </a:r>
            <a:r>
              <a:rPr lang="es-ES" dirty="0" err="1"/>
              <a:t>positrons</a:t>
            </a:r>
            <a:r>
              <a:rPr lang="es-E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EC0FE-75FF-944C-B92D-6A7B1907D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Or it could be the product of dark matter annihilation…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CC5F2-6C89-2B41-93B5-C1D9E8B42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BD36F8-0F65-9C40-B101-37D1F58D8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Imagen 1">
            <a:extLst>
              <a:ext uri="{FF2B5EF4-FFF2-40B4-BE49-F238E27FC236}">
                <a16:creationId xmlns:a16="http://schemas.microsoft.com/office/drawing/2014/main" id="{5F2EDF1D-33FE-C543-8B05-37F5DDAFF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707" y="2067696"/>
            <a:ext cx="3480292" cy="233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64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824BC-1B2B-0048-A32D-BB856CDD2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CR </a:t>
            </a:r>
            <a:r>
              <a:rPr lang="es-ES" dirty="0" err="1"/>
              <a:t>secondaries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1A21A46-945B-E44B-8A13-CC8108244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899"/>
          <a:stretch/>
        </p:blipFill>
        <p:spPr>
          <a:xfrm>
            <a:off x="484584" y="1100666"/>
            <a:ext cx="7212248" cy="325966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CA956D-581C-B042-B025-70063878E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IMFP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9A482-FA53-6E41-A532-10BCA02CF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6CAE51-5BA4-C240-9B83-3AB3D823F445}"/>
              </a:ext>
            </a:extLst>
          </p:cNvPr>
          <p:cNvSpPr txBox="1"/>
          <p:nvPr/>
        </p:nvSpPr>
        <p:spPr>
          <a:xfrm>
            <a:off x="6524716" y="4060250"/>
            <a:ext cx="11721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Credit</a:t>
            </a:r>
            <a:r>
              <a:rPr lang="es-ES" dirty="0"/>
              <a:t>: AMS</a:t>
            </a:r>
          </a:p>
        </p:txBody>
      </p:sp>
    </p:spTree>
    <p:extLst>
      <p:ext uri="{BB962C8B-B14F-4D97-AF65-F5344CB8AC3E}">
        <p14:creationId xmlns:p14="http://schemas.microsoft.com/office/powerpoint/2010/main" val="22784779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11136</TotalTime>
  <Words>2827</Words>
  <Application>Microsoft Macintosh PowerPoint</Application>
  <PresentationFormat>On-screen Show (16:9)</PresentationFormat>
  <Paragraphs>400</Paragraphs>
  <Slides>68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9" baseType="lpstr">
      <vt:lpstr>ＭＳ Ｐゴシック</vt:lpstr>
      <vt:lpstr>Arial</vt:lpstr>
      <vt:lpstr>Calibri</vt:lpstr>
      <vt:lpstr>Century Gothic</vt:lpstr>
      <vt:lpstr>Fira Sans</vt:lpstr>
      <vt:lpstr>Symbol</vt:lpstr>
      <vt:lpstr>Verdana</vt:lpstr>
      <vt:lpstr>Webdings</vt:lpstr>
      <vt:lpstr>Wingdings</vt:lpstr>
      <vt:lpstr>Wingdings 3</vt:lpstr>
      <vt:lpstr>Ion</vt:lpstr>
      <vt:lpstr>Cosmic rays and gamma rays</vt:lpstr>
      <vt:lpstr>Outlook</vt:lpstr>
      <vt:lpstr>COSMIC RAYS, UP TO 1 TeV</vt:lpstr>
      <vt:lpstr>Major detectors</vt:lpstr>
      <vt:lpstr>protons, antiprotons, e-, e+ </vt:lpstr>
      <vt:lpstr>Positrons</vt:lpstr>
      <vt:lpstr>What is that second source of positrons?</vt:lpstr>
      <vt:lpstr>What is that second source of positrons?</vt:lpstr>
      <vt:lpstr>CR secondaries</vt:lpstr>
      <vt:lpstr>Unprecedented wealth of data</vt:lpstr>
      <vt:lpstr>Unprecedented wealth of data</vt:lpstr>
      <vt:lpstr>GAMMA RAYS, TECHNIQUE</vt:lpstr>
      <vt:lpstr>From space</vt:lpstr>
      <vt:lpstr>From the ground</vt:lpstr>
      <vt:lpstr>PowerPoint Presentation</vt:lpstr>
      <vt:lpstr>PowerPoint Presentation</vt:lpstr>
      <vt:lpstr>g-ray particle detectors: water tanks</vt:lpstr>
      <vt:lpstr>PowerPoint Presentation</vt:lpstr>
      <vt:lpstr>LHAASO</vt:lpstr>
      <vt:lpstr>Sensitivity</vt:lpstr>
      <vt:lpstr>Short term sensitivity</vt:lpstr>
      <vt:lpstr>Angular resolution</vt:lpstr>
      <vt:lpstr>GAMMA RAYS, RECENT RESULTS</vt:lpstr>
      <vt:lpstr>We know that SNRs produce CRs</vt:lpstr>
      <vt:lpstr>More pion bumps</vt:lpstr>
      <vt:lpstr>SNRs don’t make it to the Knee</vt:lpstr>
      <vt:lpstr>TeV halos</vt:lpstr>
      <vt:lpstr>PowerPoint Presentation</vt:lpstr>
      <vt:lpstr>PowerPoint Presentation</vt:lpstr>
      <vt:lpstr>TeV halos</vt:lpstr>
      <vt:lpstr>TeV halos</vt:lpstr>
      <vt:lpstr>LHAASO: Lots of PeVatrons!</vt:lpstr>
      <vt:lpstr>LHAASO pevatrons</vt:lpstr>
      <vt:lpstr>LHAASO pevatrons: origin?</vt:lpstr>
      <vt:lpstr>MAGIC: first GRB at VHE</vt:lpstr>
      <vt:lpstr>PowerPoint Presentation</vt:lpstr>
      <vt:lpstr>PowerPoint Presentation</vt:lpstr>
      <vt:lpstr>MAGIC: emission mechanism</vt:lpstr>
      <vt:lpstr>GRB: common VHE sources!!</vt:lpstr>
      <vt:lpstr>CTA: LATEST NEWS</vt:lpstr>
      <vt:lpstr>How does CTA work?               ... </vt:lpstr>
      <vt:lpstr>June 2021</vt:lpstr>
      <vt:lpstr>PowerPoint Presentation</vt:lpstr>
      <vt:lpstr>Which doesn’t mean we’ve been idle…</vt:lpstr>
      <vt:lpstr>CTA-North: construction stages</vt:lpstr>
      <vt:lpstr>First LST: civil works 2016 </vt:lpstr>
      <vt:lpstr>LST1: inauguration</vt:lpstr>
      <vt:lpstr>LST1: commissioning status</vt:lpstr>
      <vt:lpstr>LST1: commissioning status</vt:lpstr>
      <vt:lpstr>LST1: Crab Nebula observations</vt:lpstr>
      <vt:lpstr>LST1: Crab PULSAR</vt:lpstr>
      <vt:lpstr>LST1: AGNs</vt:lpstr>
      <vt:lpstr>Next three LSTs in CTA-North</vt:lpstr>
      <vt:lpstr>Performance outlook next years </vt:lpstr>
      <vt:lpstr>Conclusions</vt:lpstr>
      <vt:lpstr>PowerPoint Presentation</vt:lpstr>
      <vt:lpstr>Proposed space g-ray detectors (1/2)</vt:lpstr>
      <vt:lpstr>Proposed space g-ray detectors (2/2)</vt:lpstr>
      <vt:lpstr>Gamma ray loops</vt:lpstr>
      <vt:lpstr>UHE COSMIC RAYS</vt:lpstr>
      <vt:lpstr>Major detectors</vt:lpstr>
      <vt:lpstr>Higher statistics –&gt; more complexity</vt:lpstr>
      <vt:lpstr>Consistent among experiments</vt:lpstr>
      <vt:lpstr>UHECR sky &gt; 40 EeV viewed from the Pierre Auger Observatory  </vt:lpstr>
      <vt:lpstr>backup</vt:lpstr>
      <vt:lpstr>New CR detectors</vt:lpstr>
      <vt:lpstr>Auger anisotropy: significance</vt:lpstr>
      <vt:lpstr>LST collaboration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Cosmic rays and gamma rays</dc:title>
  <dc:creator>Microsoft Office User</dc:creator>
  <cp:lastModifiedBy>Microsoft Office User</cp:lastModifiedBy>
  <cp:revision>99</cp:revision>
  <dcterms:created xsi:type="dcterms:W3CDTF">2021-09-02T12:45:17Z</dcterms:created>
  <dcterms:modified xsi:type="dcterms:W3CDTF">2021-09-10T06:44:06Z</dcterms:modified>
</cp:coreProperties>
</file>