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5729-1627-41F7-948B-8ACE21667DD1}" type="datetimeFigureOut">
              <a:rPr lang="en-US" smtClean="0"/>
              <a:pPr/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DAACF-0825-41BB-864D-07DFC1C02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Shot noise in </a:t>
            </a:r>
            <a:r>
              <a:rPr lang="en-US" dirty="0" err="1" smtClean="0"/>
              <a:t>graphene</a:t>
            </a:r>
            <a:r>
              <a:rPr lang="en-US" dirty="0" smtClean="0"/>
              <a:t> and the Coulomb interaction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928802"/>
            <a:ext cx="82153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Anatoly </a:t>
            </a:r>
            <a:r>
              <a:rPr lang="en-US" sz="2800" dirty="0" err="1" smtClean="0"/>
              <a:t>Golub</a:t>
            </a:r>
            <a:r>
              <a:rPr lang="en-US" sz="2800" dirty="0" smtClean="0"/>
              <a:t> and </a:t>
            </a:r>
            <a:r>
              <a:rPr lang="en-US" sz="2800" u="sng" dirty="0" smtClean="0"/>
              <a:t>Baruch </a:t>
            </a:r>
            <a:r>
              <a:rPr lang="en-US" sz="2800" u="sng" dirty="0" err="1" smtClean="0"/>
              <a:t>Horovitz</a:t>
            </a:r>
            <a:endParaRPr lang="en-US" sz="2800" u="sng" dirty="0" smtClean="0"/>
          </a:p>
          <a:p>
            <a:pPr algn="ctr"/>
            <a:r>
              <a:rPr lang="en-US" sz="2800" dirty="0" smtClean="0"/>
              <a:t>Ben </a:t>
            </a:r>
            <a:r>
              <a:rPr lang="en-US" sz="2800" dirty="0" err="1" smtClean="0"/>
              <a:t>Gurion</a:t>
            </a:r>
            <a:r>
              <a:rPr lang="en-US" sz="2800" dirty="0" smtClean="0"/>
              <a:t> University, Israel</a:t>
            </a:r>
          </a:p>
          <a:p>
            <a:r>
              <a:rPr lang="en-US" sz="2400" dirty="0" err="1" smtClean="0"/>
              <a:t>arXiv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/>
              <a:t>today, arXiv</a:t>
            </a:r>
            <a:r>
              <a:rPr lang="en-US" sz="2400" dirty="0" smtClean="0"/>
              <a:t>:0908.0071</a:t>
            </a:r>
            <a:r>
              <a:rPr lang="en-US" sz="2400" dirty="0" smtClean="0"/>
              <a:t>)</a:t>
            </a:r>
            <a:endParaRPr lang="en-US" sz="2400" dirty="0"/>
          </a:p>
          <a:p>
            <a:pPr algn="ctr"/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Non-interacting: analogy with dirty metals →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experiment on 2 step distribution.</a:t>
            </a:r>
          </a:p>
          <a:p>
            <a:pPr marL="514350" indent="-514350"/>
            <a:r>
              <a:rPr lang="en-US" sz="2800" dirty="0" smtClean="0"/>
              <a:t>2.  Coulomb interaction → experiment on </a:t>
            </a:r>
            <a:r>
              <a:rPr lang="el-GR" sz="2800" dirty="0" smtClean="0"/>
              <a:t>ω</a:t>
            </a:r>
            <a:r>
              <a:rPr lang="en-US" sz="2800" dirty="0" smtClean="0"/>
              <a:t> dependence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72198" y="6357958"/>
            <a:ext cx="235745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dirty="0" err="1" smtClean="0"/>
              <a:t>Benasque</a:t>
            </a:r>
            <a:r>
              <a:rPr lang="en-US" dirty="0" smtClean="0"/>
              <a:t> 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643182"/>
            <a:ext cx="7332396" cy="148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071546"/>
            <a:ext cx="71120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572008"/>
            <a:ext cx="8034027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14414" y="428604"/>
            <a:ext cx="41434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Keldysh</a:t>
            </a:r>
            <a:r>
              <a:rPr lang="en-US" dirty="0" smtClean="0"/>
              <a:t> Formalism: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282" y="500042"/>
          <a:ext cx="8431365" cy="4071966"/>
        </p:xfrm>
        <a:graphic>
          <a:graphicData uri="http://schemas.openxmlformats.org/presentationml/2006/ole">
            <p:oleObj spid="_x0000_s2050" name="Equation" r:id="rId3" imgW="4470120" imgH="2158920" progId="Equation.DSMT4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357694"/>
            <a:ext cx="2619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57488" y="5214950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H. </a:t>
            </a:r>
            <a:r>
              <a:rPr lang="en-US" dirty="0" err="1"/>
              <a:t>Pothier</a:t>
            </a:r>
            <a:r>
              <a:rPr lang="en-US" dirty="0"/>
              <a:t>, S. </a:t>
            </a:r>
            <a:r>
              <a:rPr lang="en-US" dirty="0" err="1"/>
              <a:t>Guéron</a:t>
            </a:r>
            <a:r>
              <a:rPr lang="en-US" dirty="0"/>
              <a:t>, Norman O. </a:t>
            </a:r>
            <a:r>
              <a:rPr lang="en-US" dirty="0" err="1"/>
              <a:t>Birge</a:t>
            </a:r>
            <a:r>
              <a:rPr lang="en-US" dirty="0" smtClean="0"/>
              <a:t>, </a:t>
            </a:r>
            <a:r>
              <a:rPr lang="en-US" dirty="0"/>
              <a:t>D. </a:t>
            </a:r>
            <a:r>
              <a:rPr lang="en-US" dirty="0" err="1"/>
              <a:t>Esteve</a:t>
            </a:r>
            <a:r>
              <a:rPr lang="en-US" dirty="0"/>
              <a:t>, and M. H. </a:t>
            </a:r>
            <a:r>
              <a:rPr lang="en-US" dirty="0" err="1" smtClean="0"/>
              <a:t>Devoret</a:t>
            </a:r>
            <a:r>
              <a:rPr lang="en-US" dirty="0" smtClean="0"/>
              <a:t>, PRL </a:t>
            </a:r>
            <a:r>
              <a:rPr lang="en-US" b="1" dirty="0" smtClean="0"/>
              <a:t>79</a:t>
            </a:r>
            <a:r>
              <a:rPr lang="en-US" dirty="0" smtClean="0"/>
              <a:t>, 3490 (1997)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0"/>
            <a:ext cx="321471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Non interacting case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7589054" cy="857235"/>
        </p:xfrm>
        <a:graphic>
          <a:graphicData uri="http://schemas.openxmlformats.org/presentationml/2006/ole">
            <p:oleObj spid="_x0000_s3074" name="Equation" r:id="rId3" imgW="3822480" imgH="43164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28670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J. </a:t>
            </a:r>
            <a:r>
              <a:rPr lang="en-US" dirty="0" err="1"/>
              <a:t>Tworzydlo</a:t>
            </a:r>
            <a:r>
              <a:rPr lang="en-US" dirty="0"/>
              <a:t>, B. </a:t>
            </a:r>
            <a:r>
              <a:rPr lang="en-US" dirty="0" err="1"/>
              <a:t>Trauzettel</a:t>
            </a:r>
            <a:r>
              <a:rPr lang="en-US" dirty="0"/>
              <a:t>, M. </a:t>
            </a:r>
            <a:r>
              <a:rPr lang="en-US" dirty="0" err="1"/>
              <a:t>Titov</a:t>
            </a:r>
            <a:r>
              <a:rPr lang="en-US" dirty="0"/>
              <a:t>, A. </a:t>
            </a:r>
            <a:r>
              <a:rPr lang="en-US" dirty="0" err="1"/>
              <a:t>Rycerz</a:t>
            </a:r>
            <a:r>
              <a:rPr lang="en-US" dirty="0"/>
              <a:t>, </a:t>
            </a:r>
            <a:r>
              <a:rPr lang="en-US" dirty="0" smtClean="0"/>
              <a:t>and C.W.J</a:t>
            </a:r>
            <a:r>
              <a:rPr lang="en-US" dirty="0"/>
              <a:t>. </a:t>
            </a:r>
            <a:r>
              <a:rPr lang="en-US" dirty="0" err="1"/>
              <a:t>Beenakker</a:t>
            </a:r>
            <a:r>
              <a:rPr lang="en-US" dirty="0"/>
              <a:t>, Phys. Rev. </a:t>
            </a:r>
            <a:r>
              <a:rPr lang="en-US" dirty="0" err="1"/>
              <a:t>Lett</a:t>
            </a:r>
            <a:r>
              <a:rPr lang="en-US" dirty="0"/>
              <a:t>. </a:t>
            </a:r>
            <a:r>
              <a:rPr lang="en-US" b="1" dirty="0"/>
              <a:t>96</a:t>
            </a:r>
            <a:r>
              <a:rPr lang="en-US" dirty="0"/>
              <a:t>, 246802 (2006)</a:t>
            </a:r>
          </a:p>
          <a:p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Schuessler</a:t>
            </a:r>
            <a:r>
              <a:rPr lang="en-US" dirty="0"/>
              <a:t>, P.M. </a:t>
            </a:r>
            <a:r>
              <a:rPr lang="en-US" dirty="0" err="1"/>
              <a:t>Ostrovsky</a:t>
            </a:r>
            <a:r>
              <a:rPr lang="en-US" dirty="0"/>
              <a:t>, I.V. </a:t>
            </a:r>
            <a:r>
              <a:rPr lang="en-US" dirty="0" err="1"/>
              <a:t>Gornyi</a:t>
            </a:r>
            <a:r>
              <a:rPr lang="en-US" dirty="0"/>
              <a:t>, and A.D. </a:t>
            </a:r>
            <a:r>
              <a:rPr lang="en-US" dirty="0" err="1" smtClean="0"/>
              <a:t>Mirlin</a:t>
            </a:r>
            <a:r>
              <a:rPr lang="en-US" dirty="0"/>
              <a:t>, Phys. Rev. B </a:t>
            </a:r>
            <a:r>
              <a:rPr lang="en-US" b="1" dirty="0"/>
              <a:t>79</a:t>
            </a:r>
            <a:r>
              <a:rPr lang="en-US" dirty="0"/>
              <a:t>, 075405 (2009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S</a:t>
            </a:r>
            <a:r>
              <a:rPr lang="en-US" dirty="0"/>
              <a:t>. </a:t>
            </a:r>
            <a:r>
              <a:rPr lang="en-US" dirty="0" err="1"/>
              <a:t>Ryu</a:t>
            </a:r>
            <a:r>
              <a:rPr lang="en-US" dirty="0"/>
              <a:t>, C. </a:t>
            </a:r>
            <a:r>
              <a:rPr lang="en-US" dirty="0" err="1"/>
              <a:t>Mudry</a:t>
            </a:r>
            <a:r>
              <a:rPr lang="en-US" dirty="0"/>
              <a:t>, A. </a:t>
            </a:r>
            <a:r>
              <a:rPr lang="en-US" dirty="0" err="1"/>
              <a:t>Furusaki</a:t>
            </a:r>
            <a:r>
              <a:rPr lang="en-US" dirty="0"/>
              <a:t>, and A.W.W. </a:t>
            </a:r>
            <a:r>
              <a:rPr lang="en-US" dirty="0" smtClean="0"/>
              <a:t>Ludwig, Phys</a:t>
            </a:r>
            <a:r>
              <a:rPr lang="en-US" dirty="0"/>
              <a:t>. Rev. B </a:t>
            </a:r>
            <a:r>
              <a:rPr lang="en-US" b="1" dirty="0"/>
              <a:t>75</a:t>
            </a:r>
            <a:r>
              <a:rPr lang="en-US" dirty="0"/>
              <a:t>, 205344 (2007)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357430"/>
            <a:ext cx="52768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2844" y="4572008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F. Miao, S. Wijeratne, Y. Zhang, U. C. Coskun, W. </a:t>
            </a:r>
            <a:r>
              <a:rPr lang="nl-NL" dirty="0" smtClean="0"/>
              <a:t>Bao, </a:t>
            </a:r>
            <a:r>
              <a:rPr lang="en-US" dirty="0" smtClean="0"/>
              <a:t>and </a:t>
            </a:r>
            <a:r>
              <a:rPr lang="en-US" dirty="0"/>
              <a:t>C. N. Lau, Science 317, 1530 (2007)</a:t>
            </a:r>
          </a:p>
          <a:p>
            <a:r>
              <a:rPr lang="en-US" dirty="0" smtClean="0"/>
              <a:t>L</a:t>
            </a:r>
            <a:r>
              <a:rPr lang="en-US" dirty="0"/>
              <a:t>. </a:t>
            </a:r>
            <a:r>
              <a:rPr lang="en-US" dirty="0" err="1"/>
              <a:t>DiCarlo</a:t>
            </a:r>
            <a:r>
              <a:rPr lang="en-US" dirty="0"/>
              <a:t>, </a:t>
            </a:r>
            <a:r>
              <a:rPr lang="en-US" dirty="0" err="1"/>
              <a:t>J.R.Williams</a:t>
            </a:r>
            <a:r>
              <a:rPr lang="en-US" dirty="0"/>
              <a:t>, </a:t>
            </a:r>
            <a:r>
              <a:rPr lang="en-US" dirty="0" err="1"/>
              <a:t>Yiming</a:t>
            </a:r>
            <a:r>
              <a:rPr lang="en-US" dirty="0"/>
              <a:t> Zhang, D.T. </a:t>
            </a:r>
            <a:r>
              <a:rPr lang="en-US" dirty="0" smtClean="0"/>
              <a:t>McClure, and </a:t>
            </a:r>
            <a:r>
              <a:rPr lang="en-US" dirty="0"/>
              <a:t>C.M. Marcus, Phys. Rev. </a:t>
            </a:r>
            <a:r>
              <a:rPr lang="en-US" dirty="0" err="1"/>
              <a:t>Lett</a:t>
            </a:r>
            <a:r>
              <a:rPr lang="en-US" dirty="0"/>
              <a:t>. 100, 156801 (2008)</a:t>
            </a:r>
          </a:p>
          <a:p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/>
              <a:t>Danneau</a:t>
            </a:r>
            <a:r>
              <a:rPr lang="en-US" dirty="0"/>
              <a:t>, F. Wu, M.F. </a:t>
            </a:r>
            <a:r>
              <a:rPr lang="en-US" dirty="0" err="1"/>
              <a:t>Craciun</a:t>
            </a:r>
            <a:r>
              <a:rPr lang="en-US" dirty="0"/>
              <a:t>, S. Russo, M.Y. </a:t>
            </a:r>
            <a:r>
              <a:rPr lang="en-US" dirty="0" err="1" smtClean="0"/>
              <a:t>Tomi</a:t>
            </a:r>
            <a:r>
              <a:rPr lang="en-US" dirty="0" smtClean="0"/>
              <a:t>, J</a:t>
            </a:r>
            <a:r>
              <a:rPr lang="en-US" dirty="0"/>
              <a:t>. </a:t>
            </a:r>
            <a:r>
              <a:rPr lang="en-US" dirty="0" err="1"/>
              <a:t>Salmilehto</a:t>
            </a:r>
            <a:r>
              <a:rPr lang="en-US" dirty="0"/>
              <a:t>, A.F. </a:t>
            </a:r>
            <a:r>
              <a:rPr lang="en-US" dirty="0" err="1"/>
              <a:t>Morpurgo</a:t>
            </a:r>
            <a:r>
              <a:rPr lang="en-US" dirty="0"/>
              <a:t>, and P.J. </a:t>
            </a:r>
            <a:r>
              <a:rPr lang="en-US" dirty="0" err="1"/>
              <a:t>Hakonen</a:t>
            </a:r>
            <a:r>
              <a:rPr lang="en-US" dirty="0"/>
              <a:t>, </a:t>
            </a:r>
            <a:r>
              <a:rPr lang="en-US" dirty="0" smtClean="0"/>
              <a:t>Phys. Rev</a:t>
            </a:r>
            <a:r>
              <a:rPr lang="en-US" dirty="0"/>
              <a:t>. </a:t>
            </a:r>
            <a:r>
              <a:rPr lang="en-US" dirty="0" err="1"/>
              <a:t>Lett</a:t>
            </a:r>
            <a:r>
              <a:rPr lang="en-US" dirty="0"/>
              <a:t>. 100, 196802 (2008</a:t>
            </a:r>
            <a:r>
              <a:rPr lang="en-US" dirty="0" smtClean="0"/>
              <a:t>) → figure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214290"/>
            <a:ext cx="32861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Coulomb interaction: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57166"/>
            <a:ext cx="45148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2875" y="1117600"/>
          <a:ext cx="5429250" cy="2095500"/>
        </p:xfrm>
        <a:graphic>
          <a:graphicData uri="http://schemas.openxmlformats.org/presentationml/2006/ole">
            <p:oleObj spid="_x0000_s4099" name="Equation" r:id="rId4" imgW="2730240" imgH="105408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2844" y="3357562"/>
            <a:ext cx="83582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I. F. </a:t>
            </a:r>
            <a:r>
              <a:rPr lang="en-US" dirty="0" err="1"/>
              <a:t>Herbut</a:t>
            </a:r>
            <a:r>
              <a:rPr lang="en-US" dirty="0"/>
              <a:t>, V. </a:t>
            </a:r>
            <a:r>
              <a:rPr lang="en-US" dirty="0" err="1" smtClean="0"/>
              <a:t>Juričič</a:t>
            </a:r>
            <a:r>
              <a:rPr lang="en-US" dirty="0" smtClean="0"/>
              <a:t> </a:t>
            </a:r>
            <a:r>
              <a:rPr lang="en-US" dirty="0"/>
              <a:t>and O. </a:t>
            </a:r>
            <a:r>
              <a:rPr lang="en-US" dirty="0" err="1" smtClean="0"/>
              <a:t>Vafek</a:t>
            </a:r>
            <a:r>
              <a:rPr lang="en-US" dirty="0"/>
              <a:t>, Phys. Rev. </a:t>
            </a:r>
            <a:r>
              <a:rPr lang="en-US" dirty="0" err="1" smtClean="0"/>
              <a:t>Lett</a:t>
            </a:r>
            <a:r>
              <a:rPr lang="en-US" dirty="0" smtClean="0"/>
              <a:t>. </a:t>
            </a:r>
            <a:r>
              <a:rPr lang="en-US" b="1" dirty="0" smtClean="0"/>
              <a:t>100</a:t>
            </a:r>
            <a:r>
              <a:rPr lang="en-US" dirty="0"/>
              <a:t>, 046403 (2008)</a:t>
            </a:r>
          </a:p>
          <a:p>
            <a:r>
              <a:rPr lang="en-US" dirty="0"/>
              <a:t>12 J. Gonzalez, F. Guinea, M. A. </a:t>
            </a:r>
            <a:r>
              <a:rPr lang="en-US" dirty="0" err="1"/>
              <a:t>Vozmediano</a:t>
            </a:r>
            <a:r>
              <a:rPr lang="en-US" dirty="0"/>
              <a:t> Nuclear </a:t>
            </a:r>
            <a:r>
              <a:rPr lang="en-US" dirty="0" smtClean="0"/>
              <a:t>Physics B</a:t>
            </a:r>
            <a:r>
              <a:rPr lang="en-US" b="1" dirty="0" smtClean="0"/>
              <a:t>424</a:t>
            </a:r>
            <a:r>
              <a:rPr lang="en-US" dirty="0" smtClean="0"/>
              <a:t> </a:t>
            </a:r>
            <a:r>
              <a:rPr lang="en-US" dirty="0"/>
              <a:t>,595 (1994)</a:t>
            </a:r>
          </a:p>
          <a:p>
            <a:r>
              <a:rPr lang="pt-BR" dirty="0"/>
              <a:t>13 T. Stauber, F. Guinea, M. A. Vozmediano Phys. Rev </a:t>
            </a:r>
            <a:r>
              <a:rPr lang="pt-BR" dirty="0" smtClean="0"/>
              <a:t>B </a:t>
            </a:r>
            <a:r>
              <a:rPr lang="en-US" b="1" dirty="0" smtClean="0"/>
              <a:t>71</a:t>
            </a:r>
            <a:r>
              <a:rPr lang="en-US" dirty="0"/>
              <a:t>, 041406 (2005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err="1" smtClean="0"/>
              <a:t>Fano</a:t>
            </a:r>
            <a:r>
              <a:rPr lang="en-US" sz="2800" dirty="0" smtClean="0"/>
              <a:t> factor remain 1/3 !</a:t>
            </a:r>
          </a:p>
          <a:p>
            <a:endParaRPr lang="en-US" dirty="0"/>
          </a:p>
          <a:p>
            <a:r>
              <a:rPr lang="en-US" sz="2400" dirty="0" smtClean="0"/>
              <a:t>Proposed experiment: measure S(</a:t>
            </a:r>
            <a:r>
              <a:rPr lang="el-GR" sz="2400" dirty="0" smtClean="0"/>
              <a:t>ω</a:t>
            </a:r>
            <a:r>
              <a:rPr lang="en-US" sz="2400" dirty="0" smtClean="0"/>
              <a:t>) to identify interaction term.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381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Equation</vt:lpstr>
      <vt:lpstr>Shot noise in graphene and the Coulomb interaction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Shot noise in graphene and Coulomb interaction</dc:title>
  <dc:creator>Baruch</dc:creator>
  <cp:lastModifiedBy>Baruch</cp:lastModifiedBy>
  <cp:revision>19</cp:revision>
  <dcterms:created xsi:type="dcterms:W3CDTF">2009-08-04T11:06:09Z</dcterms:created>
  <dcterms:modified xsi:type="dcterms:W3CDTF">2009-08-23T18:07:46Z</dcterms:modified>
</cp:coreProperties>
</file>