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5" r:id="rId12"/>
    <p:sldId id="276" r:id="rId13"/>
    <p:sldId id="277" r:id="rId14"/>
    <p:sldId id="267" r:id="rId15"/>
    <p:sldId id="268" r:id="rId16"/>
    <p:sldId id="269" r:id="rId17"/>
    <p:sldId id="273" r:id="rId18"/>
    <p:sldId id="274" r:id="rId19"/>
    <p:sldId id="270" r:id="rId20"/>
    <p:sldId id="271" r:id="rId21"/>
    <p:sldId id="27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3135E-DF44-4719-A0CA-68720D9E002F}" type="datetimeFigureOut">
              <a:rPr lang="en-US" smtClean="0"/>
              <a:pPr/>
              <a:t>7/20/2009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F7FE22-4257-4793-89C9-E2385C1252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E9E0-EB30-41CF-A9AA-0DFC1E12C8A9}" type="datetimeFigureOut">
              <a:rPr lang="en-US" smtClean="0"/>
              <a:pPr/>
              <a:t>7/20/2009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6C06-42D4-4B61-98AB-3687AB821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E9E0-EB30-41CF-A9AA-0DFC1E12C8A9}" type="datetimeFigureOut">
              <a:rPr lang="en-US" smtClean="0"/>
              <a:pPr/>
              <a:t>7/20/2009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6C06-42D4-4B61-98AB-3687AB821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E9E0-EB30-41CF-A9AA-0DFC1E12C8A9}" type="datetimeFigureOut">
              <a:rPr lang="en-US" smtClean="0"/>
              <a:pPr/>
              <a:t>7/20/2009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6C06-42D4-4B61-98AB-3687AB821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E9E0-EB30-41CF-A9AA-0DFC1E12C8A9}" type="datetimeFigureOut">
              <a:rPr lang="en-US" smtClean="0"/>
              <a:pPr/>
              <a:t>7/20/2009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6C06-42D4-4B61-98AB-3687AB821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E9E0-EB30-41CF-A9AA-0DFC1E12C8A9}" type="datetimeFigureOut">
              <a:rPr lang="en-US" smtClean="0"/>
              <a:pPr/>
              <a:t>7/20/2009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6C06-42D4-4B61-98AB-3687AB821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E9E0-EB30-41CF-A9AA-0DFC1E12C8A9}" type="datetimeFigureOut">
              <a:rPr lang="en-US" smtClean="0"/>
              <a:pPr/>
              <a:t>7/20/2009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6C06-42D4-4B61-98AB-3687AB821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E9E0-EB30-41CF-A9AA-0DFC1E12C8A9}" type="datetimeFigureOut">
              <a:rPr lang="en-US" smtClean="0"/>
              <a:pPr/>
              <a:t>7/20/2009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6C06-42D4-4B61-98AB-3687AB821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E9E0-EB30-41CF-A9AA-0DFC1E12C8A9}" type="datetimeFigureOut">
              <a:rPr lang="en-US" smtClean="0"/>
              <a:pPr/>
              <a:t>7/20/2009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6C06-42D4-4B61-98AB-3687AB821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E9E0-EB30-41CF-A9AA-0DFC1E12C8A9}" type="datetimeFigureOut">
              <a:rPr lang="en-US" smtClean="0"/>
              <a:pPr/>
              <a:t>7/20/2009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6C06-42D4-4B61-98AB-3687AB821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E9E0-EB30-41CF-A9AA-0DFC1E12C8A9}" type="datetimeFigureOut">
              <a:rPr lang="en-US" smtClean="0"/>
              <a:pPr/>
              <a:t>7/20/2009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6C06-42D4-4B61-98AB-3687AB821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E9E0-EB30-41CF-A9AA-0DFC1E12C8A9}" type="datetimeFigureOut">
              <a:rPr lang="en-US" smtClean="0"/>
              <a:pPr/>
              <a:t>7/20/2009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6C06-42D4-4B61-98AB-3687AB821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1E9E0-EB30-41CF-A9AA-0DFC1E12C8A9}" type="datetimeFigureOut">
              <a:rPr lang="en-US" smtClean="0"/>
              <a:pPr/>
              <a:t>7/20/2009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16C06-42D4-4B61-98AB-3687AB821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13" Type="http://schemas.openxmlformats.org/officeDocument/2006/relationships/image" Target="../media/image90.png"/><Relationship Id="rId3" Type="http://schemas.openxmlformats.org/officeDocument/2006/relationships/image" Target="../media/image80.png"/><Relationship Id="rId7" Type="http://schemas.openxmlformats.org/officeDocument/2006/relationships/image" Target="../media/image84.png"/><Relationship Id="rId12" Type="http://schemas.openxmlformats.org/officeDocument/2006/relationships/image" Target="../media/image89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3.png"/><Relationship Id="rId11" Type="http://schemas.openxmlformats.org/officeDocument/2006/relationships/image" Target="../media/image88.png"/><Relationship Id="rId5" Type="http://schemas.openxmlformats.org/officeDocument/2006/relationships/image" Target="../media/image82.png"/><Relationship Id="rId10" Type="http://schemas.openxmlformats.org/officeDocument/2006/relationships/image" Target="../media/image87.png"/><Relationship Id="rId4" Type="http://schemas.openxmlformats.org/officeDocument/2006/relationships/image" Target="../media/image81.png"/><Relationship Id="rId9" Type="http://schemas.openxmlformats.org/officeDocument/2006/relationships/image" Target="../media/image8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png"/><Relationship Id="rId7" Type="http://schemas.openxmlformats.org/officeDocument/2006/relationships/image" Target="../media/image96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5.png"/><Relationship Id="rId5" Type="http://schemas.openxmlformats.org/officeDocument/2006/relationships/image" Target="../media/image94.png"/><Relationship Id="rId4" Type="http://schemas.openxmlformats.org/officeDocument/2006/relationships/image" Target="../media/image9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.png"/><Relationship Id="rId2" Type="http://schemas.openxmlformats.org/officeDocument/2006/relationships/image" Target="../media/image9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0.png"/><Relationship Id="rId4" Type="http://schemas.openxmlformats.org/officeDocument/2006/relationships/image" Target="../media/image9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png"/><Relationship Id="rId13" Type="http://schemas.openxmlformats.org/officeDocument/2006/relationships/image" Target="../media/image112.png"/><Relationship Id="rId3" Type="http://schemas.openxmlformats.org/officeDocument/2006/relationships/image" Target="../media/image102.png"/><Relationship Id="rId7" Type="http://schemas.openxmlformats.org/officeDocument/2006/relationships/image" Target="../media/image106.png"/><Relationship Id="rId12" Type="http://schemas.openxmlformats.org/officeDocument/2006/relationships/image" Target="../media/image111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5.png"/><Relationship Id="rId11" Type="http://schemas.openxmlformats.org/officeDocument/2006/relationships/image" Target="../media/image110.png"/><Relationship Id="rId5" Type="http://schemas.openxmlformats.org/officeDocument/2006/relationships/image" Target="../media/image104.png"/><Relationship Id="rId10" Type="http://schemas.openxmlformats.org/officeDocument/2006/relationships/image" Target="../media/image109.png"/><Relationship Id="rId4" Type="http://schemas.openxmlformats.org/officeDocument/2006/relationships/image" Target="../media/image103.png"/><Relationship Id="rId9" Type="http://schemas.openxmlformats.org/officeDocument/2006/relationships/image" Target="../media/image108.png"/><Relationship Id="rId14" Type="http://schemas.openxmlformats.org/officeDocument/2006/relationships/image" Target="../media/image1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png"/><Relationship Id="rId2" Type="http://schemas.openxmlformats.org/officeDocument/2006/relationships/image" Target="../media/image1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05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Mott </a:t>
            </a:r>
            <a:r>
              <a:rPr lang="en-US" sz="3200" dirty="0" smtClean="0">
                <a:solidFill>
                  <a:srgbClr val="FF0000"/>
                </a:solidFill>
              </a:rPr>
              <a:t>phases, phase transitions</a:t>
            </a:r>
            <a:r>
              <a:rPr lang="en-US" sz="3200" dirty="0" smtClean="0">
                <a:solidFill>
                  <a:srgbClr val="FF0000"/>
                </a:solidFill>
              </a:rPr>
              <a:t>, and </a:t>
            </a:r>
            <a:r>
              <a:rPr lang="en-US" sz="3200" dirty="0" smtClean="0">
                <a:solidFill>
                  <a:srgbClr val="FF0000"/>
                </a:solidFill>
              </a:rPr>
              <a:t>the role of zero-energy </a:t>
            </a:r>
            <a:r>
              <a:rPr lang="en-US" sz="3200" dirty="0" smtClean="0">
                <a:solidFill>
                  <a:srgbClr val="FF0000"/>
                </a:solidFill>
              </a:rPr>
              <a:t>states </a:t>
            </a:r>
            <a:r>
              <a:rPr lang="en-US" sz="3200" dirty="0" smtClean="0">
                <a:solidFill>
                  <a:srgbClr val="FF0000"/>
                </a:solidFill>
              </a:rPr>
              <a:t>in graphene</a:t>
            </a:r>
            <a:endParaRPr lang="en-US" sz="2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         Igor Herbut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(Simon Fraser University)</a:t>
            </a:r>
          </a:p>
          <a:p>
            <a:pPr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Collaborators: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Bitan Roy </a:t>
            </a:r>
            <a:r>
              <a:rPr lang="en-US" dirty="0" smtClean="0">
                <a:solidFill>
                  <a:srgbClr val="92D050"/>
                </a:solidFill>
              </a:rPr>
              <a:t>(SFU)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Vladimir Juricic </a:t>
            </a:r>
            <a:r>
              <a:rPr lang="en-US" dirty="0" smtClean="0">
                <a:solidFill>
                  <a:srgbClr val="92D050"/>
                </a:solidFill>
              </a:rPr>
              <a:t>(SFU)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Oskar Vafek </a:t>
            </a:r>
            <a:r>
              <a:rPr lang="en-US" dirty="0" smtClean="0">
                <a:solidFill>
                  <a:srgbClr val="92D050"/>
                </a:solidFill>
              </a:rPr>
              <a:t>(FSU)</a:t>
            </a:r>
            <a:endParaRPr lang="en-US" dirty="0">
              <a:solidFill>
                <a:srgbClr val="92D05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3657600"/>
            <a:ext cx="4343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708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3)  </a:t>
            </a:r>
            <a:endParaRPr lang="en-US" sz="2000" b="1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533400"/>
            <a:ext cx="9048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533400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533400"/>
            <a:ext cx="5238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5200" y="533400"/>
            <a:ext cx="5143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3124200" y="5334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+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334000" y="533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Kekule </a:t>
            </a:r>
            <a:r>
              <a:rPr lang="en-US" sz="2000" b="1" dirty="0" smtClean="0"/>
              <a:t>hopping pattern</a:t>
            </a:r>
            <a:endParaRPr lang="en-US" sz="2000" b="1" dirty="0"/>
          </a:p>
        </p:txBody>
      </p:sp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66800" y="1143000"/>
            <a:ext cx="6400800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1219200" y="4191000"/>
            <a:ext cx="6934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( Hou, Chamon, Mudry, PRL, 2007)</a:t>
            </a:r>
            <a:endParaRPr lang="en-US" sz="20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Relativistic </a:t>
            </a:r>
            <a:r>
              <a:rPr lang="en-US" sz="2800" b="1" dirty="0" smtClean="0">
                <a:solidFill>
                  <a:srgbClr val="FF0000"/>
                </a:solidFill>
              </a:rPr>
              <a:t>Mott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criticality </a:t>
            </a:r>
            <a:r>
              <a:rPr lang="en-US" sz="2000" b="1" dirty="0" smtClean="0">
                <a:solidFill>
                  <a:srgbClr val="00B0F0"/>
                </a:solidFill>
              </a:rPr>
              <a:t>(IH, Juricic, Vafek , </a:t>
            </a:r>
            <a:r>
              <a:rPr lang="en-US" sz="2000" b="1" dirty="0" smtClean="0">
                <a:solidFill>
                  <a:srgbClr val="00B0F0"/>
                </a:solidFill>
              </a:rPr>
              <a:t>arXiv:0904.1019</a:t>
            </a:r>
            <a:r>
              <a:rPr lang="en-US" sz="2000" b="1" dirty="0" smtClean="0">
                <a:solidFill>
                  <a:srgbClr val="00B0F0"/>
                </a:solidFill>
              </a:rPr>
              <a:t>)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0" y="182880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Haldane; singlet, triplet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0" y="2438400"/>
            <a:ext cx="373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singlet (CDW), triplet (SDW) 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30480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Field theory</a:t>
            </a:r>
            <a:r>
              <a:rPr lang="en-US" sz="2000" b="1" dirty="0" smtClean="0">
                <a:solidFill>
                  <a:srgbClr val="0070C0"/>
                </a:solidFill>
              </a:rPr>
              <a:t>: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endParaRPr lang="en-US" sz="2000" b="1" dirty="0">
              <a:solidFill>
                <a:srgbClr val="0070C0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419600"/>
            <a:ext cx="80295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3886200"/>
            <a:ext cx="50958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5638800"/>
            <a:ext cx="42862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05400" y="5562600"/>
            <a:ext cx="3381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52800" y="3124200"/>
            <a:ext cx="26289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96000" y="3276600"/>
            <a:ext cx="5715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86600" y="4114800"/>
            <a:ext cx="5715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>
            <a:off x="4876800" y="5943600"/>
            <a:ext cx="47626" cy="214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38200" y="1752600"/>
            <a:ext cx="424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38200" y="2438400"/>
            <a:ext cx="3429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TextBox 22"/>
          <p:cNvSpPr txBox="1"/>
          <p:nvPr/>
        </p:nvSpPr>
        <p:spPr>
          <a:xfrm>
            <a:off x="381000" y="1143000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Order parameters: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381000"/>
            <a:ext cx="1324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RG flow: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0"/>
            <a:ext cx="4572000" cy="389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352800"/>
            <a:ext cx="18383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286000" y="3276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r>
              <a:rPr lang="en-US" dirty="0" smtClean="0"/>
              <a:t>inglet (triplet)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9624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Exponents: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3886200"/>
            <a:ext cx="19050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2200" y="3886200"/>
            <a:ext cx="29622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15200" y="3962400"/>
            <a:ext cx="15430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457200" y="51816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Long-range “charge”: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5200" y="5029200"/>
            <a:ext cx="28956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6934200" y="5181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Irrelevant!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3400" y="60960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 Analogous to QED4? (</a:t>
            </a:r>
            <a:r>
              <a:rPr lang="en-US" sz="2400" b="1" dirty="0" smtClean="0">
                <a:solidFill>
                  <a:srgbClr val="00B050"/>
                </a:solidFill>
              </a:rPr>
              <a:t>Kogut-Strouthos</a:t>
            </a:r>
            <a:r>
              <a:rPr lang="en-US" sz="2400" b="1" dirty="0" smtClean="0">
                <a:solidFill>
                  <a:srgbClr val="00B050"/>
                </a:solidFill>
              </a:rPr>
              <a:t>, PRD 2005)</a:t>
            </a:r>
            <a:endParaRPr lang="en-US" sz="2400" b="1" dirty="0">
              <a:solidFill>
                <a:srgbClr val="00B050"/>
              </a:solidFill>
            </a:endParaRPr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52400" y="2133600"/>
            <a:ext cx="45243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3400" y="1219200"/>
            <a:ext cx="31623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Emergent relativity:   </a:t>
            </a:r>
            <a:r>
              <a:rPr lang="en-US" sz="2400" dirty="0" smtClean="0"/>
              <a:t>define small deviation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066800"/>
            <a:ext cx="22383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2514600"/>
            <a:ext cx="192405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57200" y="18288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a</a:t>
            </a:r>
            <a:r>
              <a:rPr lang="en-US" sz="2400" b="1" dirty="0" smtClean="0">
                <a:solidFill>
                  <a:schemeClr val="accent2"/>
                </a:solidFill>
              </a:rPr>
              <a:t>nd it is irrelevant</a:t>
            </a:r>
            <a:r>
              <a:rPr lang="en-US" dirty="0" smtClean="0"/>
              <a:t>  </a:t>
            </a:r>
            <a:r>
              <a:rPr lang="en-US" sz="2400" b="1" dirty="0" smtClean="0">
                <a:solidFill>
                  <a:schemeClr val="accent2"/>
                </a:solidFill>
              </a:rPr>
              <a:t>perturbation :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4191000"/>
            <a:ext cx="37338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28600" y="35814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Consequence</a:t>
            </a:r>
            <a:r>
              <a:rPr lang="en-US" sz="2400" b="1" dirty="0" smtClean="0">
                <a:solidFill>
                  <a:srgbClr val="FF0000"/>
                </a:solidFill>
              </a:rPr>
              <a:t>: </a:t>
            </a:r>
            <a:r>
              <a:rPr lang="en-US" sz="2400" b="1" dirty="0" smtClean="0">
                <a:solidFill>
                  <a:srgbClr val="0070C0"/>
                </a:solidFill>
              </a:rPr>
              <a:t>universal ratio of fermionic and bosonic specific heats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53340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Transition:  from </a:t>
            </a:r>
            <a:r>
              <a:rPr lang="en-US" sz="2400" b="1" dirty="0" smtClean="0">
                <a:solidFill>
                  <a:srgbClr val="C00000"/>
                </a:solidFill>
              </a:rPr>
              <a:t>Dirac fermions  </a:t>
            </a:r>
            <a:r>
              <a:rPr lang="en-US" sz="2400" b="1" dirty="0" smtClean="0"/>
              <a:t>to  </a:t>
            </a:r>
            <a:r>
              <a:rPr lang="en-US" sz="2400" b="1" dirty="0" smtClean="0">
                <a:solidFill>
                  <a:srgbClr val="C00000"/>
                </a:solidFill>
              </a:rPr>
              <a:t>Goldstone bosons</a:t>
            </a:r>
            <a:r>
              <a:rPr lang="en-US" sz="2400" b="1" dirty="0" smtClean="0"/>
              <a:t>! </a:t>
            </a:r>
            <a:endParaRPr lang="en-US" sz="24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3048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“Catalysis” of order: magnetic and otherwise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914400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Strong interactions are needed for the gap because there are very few states near the Fermi level: </a:t>
            </a:r>
            <a:endParaRPr lang="en-US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33600"/>
            <a:ext cx="527685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3810000"/>
            <a:ext cx="3057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4648200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67400" y="1600200"/>
            <a:ext cx="1905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5486400" y="2667000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Density of states is linear near Dirac point: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486400" y="46482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and 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410200" y="5486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(</a:t>
            </a:r>
            <a:r>
              <a:rPr lang="en-US" sz="2000" b="1" dirty="0" smtClean="0">
                <a:solidFill>
                  <a:srgbClr val="00B0F0"/>
                </a:solidFill>
              </a:rPr>
              <a:t> </a:t>
            </a:r>
            <a:r>
              <a:rPr lang="en-US" sz="2000" b="1" dirty="0" smtClean="0">
                <a:solidFill>
                  <a:schemeClr val="accent4"/>
                </a:solidFill>
              </a:rPr>
              <a:t>IH, Viewpoint, Physics 2009 )</a:t>
            </a:r>
            <a:endParaRPr lang="en-US" sz="2000" b="1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92D050"/>
                </a:solidFill>
              </a:rPr>
              <a:t>In the magnetic field: Landau quantization</a:t>
            </a:r>
            <a:r>
              <a:rPr lang="en-US" dirty="0" smtClean="0"/>
              <a:t>         </a:t>
            </a:r>
            <a:r>
              <a:rPr lang="en-US" sz="2000" b="1" dirty="0" smtClean="0"/>
              <a:t>=&gt;</a:t>
            </a:r>
            <a:r>
              <a:rPr lang="en-US" dirty="0" smtClean="0"/>
              <a:t>           </a:t>
            </a:r>
            <a:r>
              <a:rPr lang="en-US" sz="2000" b="1" dirty="0" smtClean="0"/>
              <a:t>DOS infinite</a:t>
            </a:r>
          </a:p>
          <a:p>
            <a:r>
              <a:rPr lang="en-US" sz="2000" b="1" dirty="0" smtClean="0"/>
              <a:t> </a:t>
            </a:r>
            <a:endParaRPr lang="en-US" dirty="0" smtClean="0"/>
          </a:p>
          <a:p>
            <a:r>
              <a:rPr lang="en-US" dirty="0" smtClean="0"/>
              <a:t>                           </a:t>
            </a:r>
            <a:r>
              <a:rPr lang="en-US" sz="2000" b="1" dirty="0" smtClean="0"/>
              <a:t> =&gt;   </a:t>
            </a:r>
            <a:r>
              <a:rPr lang="en-US" sz="2000" b="1" dirty="0" smtClean="0">
                <a:solidFill>
                  <a:srgbClr val="FF0000"/>
                </a:solidFill>
              </a:rPr>
              <a:t>critical interaction infinitesimal  </a:t>
            </a:r>
            <a:r>
              <a:rPr lang="en-US" sz="2000" b="1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2000" b="1" dirty="0" smtClean="0">
                <a:solidFill>
                  <a:srgbClr val="00B0F0"/>
                </a:solidFill>
              </a:rPr>
              <a:t>                 ( Gusynin, Miransky, Shovkovy,  PRL, 1994) </a:t>
            </a:r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3048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905000"/>
            <a:ext cx="19431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1981200"/>
            <a:ext cx="23336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657600" y="2819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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81000" y="4343400"/>
            <a:ext cx="6019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                Zero-energy level is split, others only shifted </a:t>
            </a:r>
          </a:p>
          <a:p>
            <a:r>
              <a:rPr lang="en-US" sz="2000" b="1" dirty="0" smtClean="0"/>
              <a:t>            =&gt; quantum Hall effect at new filling factor at  </a:t>
            </a:r>
          </a:p>
          <a:p>
            <a:r>
              <a:rPr lang="en-US" sz="2000" b="1" dirty="0" smtClean="0"/>
              <a:t>    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              </a:t>
            </a:r>
            <a:r>
              <a:rPr lang="en-US" sz="2800" b="1" dirty="0" smtClean="0">
                <a:solidFill>
                  <a:srgbClr val="FF0000"/>
                </a:solidFill>
              </a:rPr>
              <a:t>zero! </a:t>
            </a:r>
            <a:r>
              <a:rPr lang="en-US" sz="2000" b="1" dirty="0" smtClean="0">
                <a:solidFill>
                  <a:srgbClr val="FF0000"/>
                </a:solidFill>
              </a:rPr>
              <a:t> 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4114800"/>
            <a:ext cx="27432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533400" y="5715000"/>
            <a:ext cx="518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IH, PRB 2006, PRB 2007, IH and Roy, PRB 2008</a:t>
            </a:r>
            <a:endParaRPr lang="en-US" sz="20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4038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But which order is catalyzed?  </a:t>
            </a:r>
          </a:p>
          <a:p>
            <a:endParaRPr lang="en-US" sz="2400" b="1" dirty="0" smtClean="0">
              <a:solidFill>
                <a:schemeClr val="accent1"/>
              </a:solidFill>
            </a:endParaRPr>
          </a:p>
          <a:p>
            <a:r>
              <a:rPr lang="en-US" sz="2000" b="1" dirty="0" smtClean="0"/>
              <a:t>The Hamiltonian is :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990600"/>
            <a:ext cx="9144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02680" y="2424128"/>
            <a:ext cx="45719" cy="16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V="1">
            <a:off x="4572000" y="3171826"/>
            <a:ext cx="47624" cy="57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38600" y="1066800"/>
            <a:ext cx="157162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43400" y="1066800"/>
            <a:ext cx="26479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10400" y="1066800"/>
            <a:ext cx="1809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657600" y="1752600"/>
            <a:ext cx="42481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457200" y="17526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so that, </a:t>
            </a:r>
            <a:endParaRPr lang="en-US" sz="2000" b="1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209800" y="1905000"/>
            <a:ext cx="11049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352800" y="1981200"/>
            <a:ext cx="190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flipV="1">
            <a:off x="6909703" y="5440680"/>
            <a:ext cx="161649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057400" y="2590800"/>
            <a:ext cx="17811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457200" y="26670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where, </a:t>
            </a:r>
            <a:endParaRPr lang="en-US" sz="2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191000" y="2667000"/>
            <a:ext cx="449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is TRS breaking mass. </a:t>
            </a:r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33400" y="3505200"/>
            <a:ext cx="701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so all zero energy states have the same eigenvalue </a:t>
            </a:r>
            <a:r>
              <a:rPr lang="en-US" sz="2000" b="1" dirty="0" smtClean="0"/>
              <a:t> ( +1 or  -1)  of </a:t>
            </a:r>
            <a:endParaRPr lang="en-US" sz="2000" b="1" dirty="0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467600" y="3429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TextBox 28"/>
          <p:cNvSpPr txBox="1"/>
          <p:nvPr/>
        </p:nvSpPr>
        <p:spPr>
          <a:xfrm>
            <a:off x="457200" y="3962400"/>
            <a:ext cx="242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 </a:t>
            </a:r>
            <a:endParaRPr lang="en-US" sz="2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33400" y="5029200"/>
            <a:ext cx="662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33400" y="4038600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for a uniform magnetic field.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914400"/>
            <a:ext cx="54483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838200" y="22860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where</a:t>
            </a:r>
            <a:endParaRPr lang="en-US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533400"/>
            <a:ext cx="4788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For a non-uniform magnetic field: </a:t>
            </a:r>
            <a:endParaRPr lang="en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3124200"/>
            <a:ext cx="815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Zero-energy states with and without magnetic field are simply related: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3505200"/>
            <a:ext cx="481965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5181600"/>
            <a:ext cx="20383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381000" y="44958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since at large distance, for a localized flux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" y="59436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normalizability requires them to be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-1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eigenstates of </a:t>
            </a:r>
            <a:endParaRPr lang="en-US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77000" y="5867400"/>
            <a:ext cx="3905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81200" y="2133600"/>
            <a:ext cx="17621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3733800" y="22860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( In Coulomb gauge, </a:t>
            </a:r>
            <a:endParaRPr lang="en-US" sz="20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48400" y="2209800"/>
            <a:ext cx="12573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/>
        </p:nvSpPr>
        <p:spPr>
          <a:xfrm>
            <a:off x="7391400" y="2286000"/>
            <a:ext cx="4075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.)</a:t>
            </a:r>
            <a:endParaRPr lang="en-US" sz="20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34200" y="59436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!!</a:t>
            </a:r>
            <a:endParaRPr lang="en-US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609600"/>
            <a:ext cx="190058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Since, however,</a:t>
            </a:r>
            <a:r>
              <a:rPr lang="en-US" b="1" dirty="0" smtClean="0"/>
              <a:t> </a:t>
            </a:r>
          </a:p>
          <a:p>
            <a:endParaRPr lang="en-US" dirty="0"/>
          </a:p>
        </p:txBody>
      </p:sp>
      <p:pic>
        <p:nvPicPr>
          <p:cNvPr id="3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914400"/>
            <a:ext cx="18192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1676400"/>
            <a:ext cx="4286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838200" y="1752600"/>
            <a:ext cx="678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half of zero-energy states have +1, and half  -1  eigenvalue of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2667000"/>
            <a:ext cx="70199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838200" y="23622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For any anticommuting traceless operator, such as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3200" y="2209800"/>
            <a:ext cx="4476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838200" y="4876800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So:</a:t>
            </a:r>
            <a:endParaRPr lang="en-US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54102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TRS broken explicitly  =&gt; CS broken spontaneously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" y="41148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(IH, PRL, 2007)</a:t>
            </a:r>
            <a:endParaRPr lang="en-US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Is the opposite also true?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914400"/>
            <a:ext cx="4000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09600" y="990600"/>
            <a:ext cx="586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Consider the </a:t>
            </a:r>
            <a:r>
              <a:rPr lang="en-US" sz="2000" b="1" dirty="0" smtClean="0">
                <a:solidFill>
                  <a:schemeClr val="accent2"/>
                </a:solidFill>
              </a:rPr>
              <a:t>non-Abelian</a:t>
            </a:r>
            <a:r>
              <a:rPr lang="en-US" sz="2000" b="1" dirty="0" smtClean="0"/>
              <a:t> potential: </a:t>
            </a:r>
            <a:endParaRPr lang="en-US" sz="20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914400"/>
            <a:ext cx="17621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10200" y="990600"/>
            <a:ext cx="381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0" y="914400"/>
            <a:ext cx="5619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828800" y="1600200"/>
            <a:ext cx="51054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609600" y="2514600"/>
            <a:ext cx="601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which manifestly </a:t>
            </a:r>
            <a:r>
              <a:rPr lang="en-US" sz="2000" b="1" dirty="0" smtClean="0">
                <a:solidFill>
                  <a:schemeClr val="accent2"/>
                </a:solidFill>
              </a:rPr>
              <a:t>breaks CS,</a:t>
            </a:r>
            <a:r>
              <a:rPr lang="en-US" sz="2000" b="1" dirty="0" smtClean="0"/>
              <a:t> but preserves TRS.  Since,  </a:t>
            </a:r>
            <a:endParaRPr lang="en-US" sz="2000" b="1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90800" y="3200400"/>
            <a:ext cx="9906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33800" y="3200400"/>
            <a:ext cx="9525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724400" y="3200400"/>
            <a:ext cx="447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85800" y="3657600"/>
            <a:ext cx="6381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TextBox 21"/>
          <p:cNvSpPr txBox="1"/>
          <p:nvPr/>
        </p:nvSpPr>
        <p:spPr>
          <a:xfrm>
            <a:off x="1524000" y="3810000"/>
            <a:ext cx="7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for example, represents a</a:t>
            </a:r>
            <a:r>
              <a:rPr lang="en-US" sz="2000" b="1" dirty="0" smtClean="0">
                <a:solidFill>
                  <a:schemeClr val="accent2"/>
                </a:solidFill>
              </a:rPr>
              <a:t> variation in the position of the Dirac point,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28600" y="4267200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induced by height variations or strain.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04800" y="4648200"/>
            <a:ext cx="4667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TextBox 25"/>
          <p:cNvSpPr txBox="1"/>
          <p:nvPr/>
        </p:nvSpPr>
        <p:spPr>
          <a:xfrm>
            <a:off x="990600" y="47244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still</a:t>
            </a:r>
            <a:r>
              <a:rPr lang="en-US" sz="2000" b="1" dirty="0" smtClean="0">
                <a:solidFill>
                  <a:schemeClr val="accent2"/>
                </a:solidFill>
              </a:rPr>
              <a:t> anticommutes </a:t>
            </a:r>
            <a:r>
              <a:rPr lang="en-US" sz="2000" b="1" dirty="0" smtClean="0"/>
              <a:t>with</a:t>
            </a:r>
            <a:r>
              <a:rPr lang="en-US" sz="2000" b="1" dirty="0" smtClean="0">
                <a:solidFill>
                  <a:schemeClr val="accent2"/>
                </a:solidFill>
              </a:rPr>
              <a:t> 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657600" y="4648200"/>
            <a:ext cx="40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TextBox 28"/>
          <p:cNvSpPr txBox="1"/>
          <p:nvPr/>
        </p:nvSpPr>
        <p:spPr>
          <a:xfrm>
            <a:off x="4114800" y="47244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but also with </a:t>
            </a:r>
            <a:endParaRPr lang="en-US" sz="2000" b="1" dirty="0"/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638800" y="4648200"/>
            <a:ext cx="3048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" name="TextBox 32"/>
          <p:cNvSpPr txBox="1"/>
          <p:nvPr/>
        </p:nvSpPr>
        <p:spPr>
          <a:xfrm>
            <a:off x="6096000" y="47244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so</a:t>
            </a:r>
            <a:endParaRPr lang="en-US" sz="2000" b="1" dirty="0"/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629400" y="4495800"/>
            <a:ext cx="185737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" name="TextBox 36"/>
          <p:cNvSpPr txBox="1"/>
          <p:nvPr/>
        </p:nvSpPr>
        <p:spPr>
          <a:xfrm>
            <a:off x="762000" y="548640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CS broken explicitly  =&gt;  TRS broken spontaneously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4800" y="62484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(IH, PRB, 2008)</a:t>
            </a:r>
            <a:endParaRPr lang="en-US" sz="20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533400"/>
            <a:ext cx="5007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Graphene:   </a:t>
            </a:r>
            <a:r>
              <a:rPr lang="en-US" sz="2400" b="1" dirty="0" smtClean="0"/>
              <a:t>2D carbon (</a:t>
            </a:r>
            <a:r>
              <a:rPr lang="en-US" sz="2400" b="1" dirty="0" smtClean="0">
                <a:solidFill>
                  <a:srgbClr val="00B050"/>
                </a:solidFill>
              </a:rPr>
              <a:t>1s2, 2s2, 2p2</a:t>
            </a:r>
            <a:r>
              <a:rPr lang="en-US" sz="2400" b="1" dirty="0" smtClean="0"/>
              <a:t>) </a:t>
            </a:r>
            <a:endParaRPr lang="en-US" sz="2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219200"/>
            <a:ext cx="19431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810000" y="1371600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Two triangular sublattices: A  and B; one electron per site (half filling)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124200" y="266700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Tight-binding  model ( t  = 2.5 eV )</a:t>
            </a:r>
            <a:r>
              <a:rPr lang="en-US" b="1" dirty="0" smtClean="0"/>
              <a:t>: </a:t>
            </a:r>
            <a:endParaRPr lang="en-US" b="1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3200400"/>
            <a:ext cx="5648325" cy="1152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685800" y="426720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(Wallace, PR , 1947)</a:t>
            </a:r>
            <a:endParaRPr lang="en-US" b="1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4648200"/>
            <a:ext cx="14001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76600" y="4572000"/>
            <a:ext cx="31718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838200" y="525780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The sum is complex   =&gt; two equations for two variables for zero energy 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                                  =&gt;    </a:t>
            </a:r>
            <a:r>
              <a:rPr lang="en-US" sz="2400" b="1" dirty="0" smtClean="0">
                <a:solidFill>
                  <a:srgbClr val="FF0000"/>
                </a:solidFill>
              </a:rPr>
              <a:t>Dirac points </a:t>
            </a:r>
            <a:r>
              <a:rPr lang="en-US" sz="2000" b="1" dirty="0" smtClean="0"/>
              <a:t>(no Fermi surface) 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4572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</a:rPr>
              <a:t>Pseudo-magnetic catalysis: 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38400" y="1524000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Flux of non-abelian pseudo-magnetic field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2438400"/>
            <a:ext cx="784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Subspace of zero-energy states </a:t>
            </a:r>
            <a:r>
              <a:rPr lang="en-US" sz="2000" b="1" dirty="0" smtClean="0">
                <a:solidFill>
                  <a:srgbClr val="00B0F0"/>
                </a:solidFill>
              </a:rPr>
              <a:t>(Atiyah-Singer, Aharonov-Casher)</a:t>
            </a:r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0800" y="3200400"/>
            <a:ext cx="746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Equally split by TRS breaking mass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0386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With next-nearest neighbor repulsion,  TRS spontaneously broken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4276755" y="2200245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=&gt;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 rot="5400000">
            <a:off x="3895755" y="3343245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=&gt;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 rot="5400000">
            <a:off x="4266834" y="3734166"/>
            <a:ext cx="705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=&gt;</a:t>
            </a:r>
            <a:r>
              <a:rPr lang="en-US" dirty="0" smtClean="0"/>
              <a:t>    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5410200"/>
            <a:ext cx="25527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5486400"/>
            <a:ext cx="10668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533400" y="4800600"/>
            <a:ext cx="838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In a non-uniform pseudo-magnetic field (</a:t>
            </a:r>
            <a:r>
              <a:rPr lang="en-US" sz="2000" b="1" dirty="0" smtClean="0">
                <a:solidFill>
                  <a:srgbClr val="C00000"/>
                </a:solidFill>
              </a:rPr>
              <a:t>bulge</a:t>
            </a:r>
            <a:r>
              <a:rPr lang="en-US" sz="2000" b="1" dirty="0" smtClean="0"/>
              <a:t>): </a:t>
            </a:r>
            <a:endParaRPr lang="en-US" sz="2000" b="1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5486400"/>
            <a:ext cx="4762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457200" y="6248400"/>
            <a:ext cx="75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local</a:t>
            </a:r>
            <a:r>
              <a:rPr lang="en-US" sz="2000" b="1" dirty="0" smtClean="0"/>
              <a:t> TRS breaking! </a:t>
            </a:r>
            <a:endParaRPr lang="en-US" sz="20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"/>
            <a:ext cx="81534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In sum: 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endParaRPr lang="en-US" sz="2000" b="1" dirty="0" smtClean="0"/>
          </a:p>
          <a:p>
            <a:r>
              <a:rPr lang="en-US" sz="2400" b="1" dirty="0" smtClean="0">
                <a:solidFill>
                  <a:srgbClr val="0070C0"/>
                </a:solidFill>
              </a:rPr>
              <a:t>1) Dirac Hamiltonian in 2D has plenty of (emergent) symmetry</a:t>
            </a:r>
          </a:p>
          <a:p>
            <a:endParaRPr lang="en-US" sz="2400" b="1" dirty="0" smtClean="0"/>
          </a:p>
          <a:p>
            <a:pPr marL="457200" indent="-457200"/>
            <a:r>
              <a:rPr lang="en-US" sz="2400" b="1" dirty="0" smtClean="0">
                <a:solidFill>
                  <a:srgbClr val="0070C0"/>
                </a:solidFill>
              </a:rPr>
              <a:t>2</a:t>
            </a:r>
            <a:r>
              <a:rPr lang="en-US" sz="2400" b="1" dirty="0" smtClean="0">
                <a:solidFill>
                  <a:srgbClr val="0070C0"/>
                </a:solidFill>
              </a:rPr>
              <a:t>) </a:t>
            </a:r>
            <a:r>
              <a:rPr lang="en-US" sz="2400" b="1" dirty="0" smtClean="0">
                <a:solidFill>
                  <a:srgbClr val="0070C0"/>
                </a:solidFill>
              </a:rPr>
              <a:t>Chiral symmetry </a:t>
            </a:r>
            <a:r>
              <a:rPr lang="en-US" sz="2400" b="1" dirty="0" smtClean="0">
                <a:solidFill>
                  <a:srgbClr val="0070C0"/>
                </a:solidFill>
              </a:rPr>
              <a:t>+ Time </a:t>
            </a:r>
            <a:r>
              <a:rPr lang="en-US" sz="2400" b="1" dirty="0" smtClean="0">
                <a:solidFill>
                  <a:srgbClr val="0070C0"/>
                </a:solidFill>
              </a:rPr>
              <a:t>reversal  </a:t>
            </a:r>
            <a:r>
              <a:rPr lang="en-US" sz="2400" b="1" dirty="0" smtClean="0">
                <a:solidFill>
                  <a:srgbClr val="C00000"/>
                </a:solidFill>
              </a:rPr>
              <a:t>=&gt;</a:t>
            </a:r>
            <a:r>
              <a:rPr lang="en-US" sz="2400" b="1" dirty="0" smtClean="0">
                <a:solidFill>
                  <a:srgbClr val="0070C0"/>
                </a:solidFill>
              </a:rPr>
              <a:t> plethora of insulators</a:t>
            </a:r>
          </a:p>
          <a:p>
            <a:pPr marL="457200" indent="-457200"/>
            <a:endParaRPr lang="en-US" sz="2400" b="1" dirty="0" smtClean="0">
              <a:solidFill>
                <a:srgbClr val="0070C0"/>
              </a:solidFill>
            </a:endParaRPr>
          </a:p>
          <a:p>
            <a:pPr marL="457200" indent="-457200"/>
            <a:r>
              <a:rPr lang="en-US" sz="2400" b="1" dirty="0" smtClean="0">
                <a:solidFill>
                  <a:srgbClr val="0070C0"/>
                </a:solidFill>
              </a:rPr>
              <a:t>3) Mott QCP controllable near 3+1D: emergent relativity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 marL="457200" indent="-457200">
              <a:buAutoNum type="arabicParenR"/>
            </a:pPr>
            <a:endParaRPr lang="en-US" sz="2400" b="1" dirty="0" smtClean="0"/>
          </a:p>
          <a:p>
            <a:pPr marL="457200" indent="-457200"/>
            <a:r>
              <a:rPr lang="en-US" sz="2400" b="1" dirty="0" smtClean="0">
                <a:solidFill>
                  <a:srgbClr val="0070C0"/>
                </a:solidFill>
              </a:rPr>
              <a:t>4</a:t>
            </a:r>
            <a:r>
              <a:rPr lang="en-US" sz="2400" b="1" dirty="0" smtClean="0">
                <a:solidFill>
                  <a:srgbClr val="0070C0"/>
                </a:solidFill>
              </a:rPr>
              <a:t>) Interactions </a:t>
            </a:r>
            <a:r>
              <a:rPr lang="en-US" sz="2400" b="1" dirty="0" smtClean="0">
                <a:solidFill>
                  <a:srgbClr val="0070C0"/>
                </a:solidFill>
              </a:rPr>
              <a:t>need to be strong for Mott </a:t>
            </a:r>
            <a:r>
              <a:rPr lang="en-US" sz="2400" b="1" dirty="0" smtClean="0">
                <a:solidFill>
                  <a:srgbClr val="0070C0"/>
                </a:solidFill>
              </a:rPr>
              <a:t>transition in 2+1D ,  </a:t>
            </a:r>
          </a:p>
          <a:p>
            <a:pPr marL="457200" indent="-457200"/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                                      </a:t>
            </a:r>
          </a:p>
          <a:p>
            <a:pPr marL="457200" indent="-457200"/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                                            </a:t>
            </a:r>
            <a:r>
              <a:rPr lang="en-US" sz="2400" b="1" dirty="0" smtClean="0">
                <a:solidFill>
                  <a:schemeClr val="accent2"/>
                </a:solidFill>
              </a:rPr>
              <a:t>           but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marL="457200" indent="-457200">
              <a:buAutoNum type="arabicParenR"/>
            </a:pPr>
            <a:endParaRPr lang="en-US" sz="2400" b="1" dirty="0" smtClean="0"/>
          </a:p>
          <a:p>
            <a:pPr marL="457200" indent="-457200"/>
            <a:r>
              <a:rPr lang="en-US" sz="2400" b="1" dirty="0" smtClean="0">
                <a:solidFill>
                  <a:srgbClr val="0070C0"/>
                </a:solidFill>
              </a:rPr>
              <a:t>5</a:t>
            </a:r>
            <a:r>
              <a:rPr lang="en-US" sz="2400" b="1" dirty="0" smtClean="0">
                <a:solidFill>
                  <a:srgbClr val="0070C0"/>
                </a:solidFill>
              </a:rPr>
              <a:t>)  </a:t>
            </a:r>
            <a:r>
              <a:rPr lang="en-US" sz="2400" b="1" dirty="0" smtClean="0">
                <a:solidFill>
                  <a:srgbClr val="0070C0"/>
                </a:solidFill>
              </a:rPr>
              <a:t>Ubiquitous zero-energy states =&gt; catalyze </a:t>
            </a:r>
            <a:r>
              <a:rPr lang="en-US" sz="2400" b="1" dirty="0" smtClean="0">
                <a:solidFill>
                  <a:srgbClr val="0070C0"/>
                </a:solidFill>
              </a:rPr>
              <a:t>insulators  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 marL="457200" indent="-457200"/>
            <a:r>
              <a:rPr lang="en-US" sz="2400" b="1" dirty="0" smtClean="0">
                <a:solidFill>
                  <a:srgbClr val="0070C0"/>
                </a:solidFill>
              </a:rPr>
              <a:t>  (QHE at filling factors zero and one in uniform magnetic field)</a:t>
            </a:r>
            <a:r>
              <a:rPr lang="en-US" sz="2400" b="1" dirty="0" smtClean="0">
                <a:solidFill>
                  <a:srgbClr val="00B0F0"/>
                </a:solidFill>
              </a:rPr>
              <a:t> </a:t>
            </a:r>
          </a:p>
          <a:p>
            <a:pPr marL="457200" indent="-457200"/>
            <a:endParaRPr lang="en-US" sz="2400" b="1" dirty="0" smtClean="0">
              <a:solidFill>
                <a:srgbClr val="00B0F0"/>
              </a:solidFill>
            </a:endParaRPr>
          </a:p>
          <a:p>
            <a:pPr marL="457200" indent="-457200"/>
            <a:r>
              <a:rPr lang="en-US" sz="2400" b="1" dirty="0" smtClean="0">
                <a:solidFill>
                  <a:srgbClr val="FF0000"/>
                </a:solidFill>
              </a:rPr>
              <a:t>6</a:t>
            </a:r>
            <a:r>
              <a:rPr lang="en-US" sz="2400" b="1" dirty="0" smtClean="0">
                <a:solidFill>
                  <a:srgbClr val="FF0000"/>
                </a:solidFill>
              </a:rPr>
              <a:t>) </a:t>
            </a:r>
            <a:r>
              <a:rPr lang="en-US" sz="2400" b="1" dirty="0" smtClean="0">
                <a:solidFill>
                  <a:srgbClr val="FF0000"/>
                </a:solidFill>
              </a:rPr>
              <a:t>Non-abelian flux catalyzes time-reversal symmetry breaking! </a:t>
            </a:r>
            <a:endParaRPr lang="en-US" sz="2000" b="1" dirty="0" smtClean="0">
              <a:solidFill>
                <a:srgbClr val="00B0F0"/>
              </a:solidFill>
            </a:endParaRPr>
          </a:p>
          <a:p>
            <a:pPr marL="457200" indent="-457200"/>
            <a:endParaRPr lang="en-US" sz="20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449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Brillouin zone: </a:t>
            </a:r>
            <a:endParaRPr lang="en-US" sz="20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1" y="914400"/>
            <a:ext cx="3124200" cy="2486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914400"/>
            <a:ext cx="127149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867400" y="990600"/>
            <a:ext cx="289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Two inequivalent </a:t>
            </a:r>
            <a:r>
              <a:rPr lang="en-US" sz="2000" b="1" dirty="0" smtClean="0">
                <a:solidFill>
                  <a:srgbClr val="92D050"/>
                </a:solidFill>
              </a:rPr>
              <a:t>(Dirac) </a:t>
            </a:r>
            <a:r>
              <a:rPr lang="en-US" sz="2000" b="1" dirty="0" smtClean="0"/>
              <a:t>points at :</a:t>
            </a:r>
          </a:p>
          <a:p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      </a:t>
            </a:r>
            <a:r>
              <a:rPr lang="en-US" sz="2000" b="1" dirty="0" smtClean="0">
                <a:solidFill>
                  <a:srgbClr val="FF0000"/>
                </a:solidFill>
              </a:rPr>
              <a:t> +</a:t>
            </a:r>
            <a:r>
              <a:rPr lang="en-US" sz="2800" b="1" dirty="0" smtClean="0">
                <a:solidFill>
                  <a:srgbClr val="FF0000"/>
                </a:solidFill>
              </a:rPr>
              <a:t>K  </a:t>
            </a:r>
            <a:r>
              <a:rPr lang="en-US" sz="2000" b="1" dirty="0" smtClean="0">
                <a:solidFill>
                  <a:srgbClr val="FF0000"/>
                </a:solidFill>
              </a:rPr>
              <a:t>     </a:t>
            </a:r>
            <a:r>
              <a:rPr lang="en-US" sz="2000" b="1" dirty="0" smtClean="0"/>
              <a:t>and      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-K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3581400"/>
            <a:ext cx="381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Dirac fermion: </a:t>
            </a:r>
            <a:endParaRPr lang="en-US" sz="2000" b="1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962400"/>
            <a:ext cx="9144000" cy="644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381000" y="4800600"/>
            <a:ext cx="441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“Low - energy” Hamiltonian: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57600" y="4800600"/>
            <a:ext cx="10287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24400" y="4800600"/>
            <a:ext cx="28479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7696200" y="48006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i=1,2</a:t>
            </a:r>
            <a:endParaRPr lang="en-US" sz="2000" b="1" dirty="0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57400" y="5562600"/>
            <a:ext cx="18859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962400" y="5562600"/>
            <a:ext cx="762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34000" y="5562600"/>
            <a:ext cx="238125" cy="322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715000" y="5562600"/>
            <a:ext cx="1743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TextBox 25"/>
          <p:cNvSpPr txBox="1"/>
          <p:nvPr/>
        </p:nvSpPr>
        <p:spPr>
          <a:xfrm>
            <a:off x="5486400" y="55626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,</a:t>
            </a:r>
            <a:endParaRPr lang="en-US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09600" y="6172200"/>
            <a:ext cx="55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(v  =  c/300  = 1, in our units)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807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Experiment: how do we detect Dirac fermions?</a:t>
            </a:r>
          </a:p>
          <a:p>
            <a:endParaRPr lang="en-US" sz="2000" b="1" dirty="0" smtClean="0"/>
          </a:p>
          <a:p>
            <a:r>
              <a:rPr lang="en-US" sz="2000" b="1" dirty="0" smtClean="0">
                <a:solidFill>
                  <a:srgbClr val="FF0000"/>
                </a:solidFill>
              </a:rPr>
              <a:t>Quantum Hall effect </a:t>
            </a:r>
            <a:r>
              <a:rPr lang="en-US" sz="2000" b="1" dirty="0" smtClean="0"/>
              <a:t>(for example): </a:t>
            </a:r>
            <a:endParaRPr lang="en-US" sz="20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3505200" y="4457699"/>
            <a:ext cx="45719" cy="5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524000"/>
            <a:ext cx="3028950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066800"/>
            <a:ext cx="18097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038600" y="1828800"/>
            <a:ext cx="464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Landau levels: each is 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 2 (spin) x  2 (Dirac)  x  eB (Area)/hc 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degenerate  =&gt;  quantization in steps of 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                                </a:t>
            </a:r>
            <a:r>
              <a:rPr lang="en-US" sz="2400" b="1" dirty="0" smtClean="0">
                <a:solidFill>
                  <a:srgbClr val="FF0000"/>
                </a:solidFill>
              </a:rPr>
              <a:t>four</a:t>
            </a:r>
            <a:r>
              <a:rPr lang="en-US" sz="2000" b="1" dirty="0" smtClean="0"/>
              <a:t> ! 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191000" y="426720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(Gusynin and Sharapov, PRL, 2005)</a:t>
            </a:r>
            <a:endParaRPr lang="en-US" sz="20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518837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304800"/>
            <a:ext cx="44958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219200" y="55626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(Y. Zhang, PRL, 2006)</a:t>
            </a:r>
            <a:endParaRPr lang="en-US" sz="20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4572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Symmetries: </a:t>
            </a:r>
            <a:r>
              <a:rPr lang="en-US" sz="2400" b="1" dirty="0" smtClean="0">
                <a:solidFill>
                  <a:srgbClr val="92D050"/>
                </a:solidFill>
              </a:rPr>
              <a:t>exact and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92D050"/>
                </a:solidFill>
              </a:rPr>
              <a:t>emergent </a:t>
            </a:r>
            <a:endParaRPr lang="en-US" sz="2400" b="1" dirty="0">
              <a:solidFill>
                <a:srgbClr val="92D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295400"/>
            <a:ext cx="815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en-US" sz="2000" b="1" dirty="0" smtClean="0">
                <a:solidFill>
                  <a:srgbClr val="FF0000"/>
                </a:solidFill>
              </a:rPr>
              <a:t>Lorentz </a:t>
            </a:r>
            <a:r>
              <a:rPr lang="en-US" sz="2000" b="1" dirty="0" smtClean="0"/>
              <a:t>     </a:t>
            </a:r>
          </a:p>
          <a:p>
            <a:pPr marL="457200" indent="-457200"/>
            <a:endParaRPr lang="en-US" sz="2000" b="1" dirty="0" smtClean="0"/>
          </a:p>
          <a:p>
            <a:pPr marL="457200" indent="-457200"/>
            <a:r>
              <a:rPr lang="en-US" sz="2000" b="1" dirty="0" smtClean="0"/>
              <a:t>   (microscopically, only  Z2 (A &lt;-&gt; B)   x  Z2 ( K &lt;-&gt; -K) = </a:t>
            </a:r>
            <a:r>
              <a:rPr lang="en-US" sz="2000" b="1" dirty="0" smtClean="0">
                <a:solidFill>
                  <a:srgbClr val="92D050"/>
                </a:solidFill>
              </a:rPr>
              <a:t>D2</a:t>
            </a:r>
            <a:r>
              <a:rPr lang="en-US" sz="2000" b="1" dirty="0" smtClean="0"/>
              <a:t>, dihedral group)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7432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2)    </a:t>
            </a:r>
            <a:r>
              <a:rPr lang="en-US" sz="2000" b="1" dirty="0" smtClean="0">
                <a:solidFill>
                  <a:srgbClr val="FF0000"/>
                </a:solidFill>
              </a:rPr>
              <a:t>Chiral </a:t>
            </a:r>
            <a:r>
              <a:rPr lang="en-US" sz="2000" b="1" dirty="0" smtClean="0"/>
              <a:t>: </a:t>
            </a:r>
            <a:endParaRPr lang="en-US" sz="20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3124200"/>
            <a:ext cx="99459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2819400"/>
            <a:ext cx="11525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3733800" y="281940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=</a:t>
            </a:r>
            <a:endParaRPr lang="en-US" sz="2000" b="1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2743200"/>
            <a:ext cx="20383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05600" y="2743200"/>
            <a:ext cx="2000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4038600" y="4419600"/>
            <a:ext cx="242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 </a:t>
            </a:r>
            <a:endParaRPr lang="en-US" sz="2000" b="1" dirty="0"/>
          </a:p>
        </p:txBody>
      </p:sp>
      <p:sp>
        <p:nvSpPr>
          <p:cNvPr id="14" name="Rectangle 13"/>
          <p:cNvSpPr/>
          <p:nvPr/>
        </p:nvSpPr>
        <p:spPr>
          <a:xfrm>
            <a:off x="7305614" y="2516158"/>
            <a:ext cx="2423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b="1" dirty="0" smtClean="0">
                <a:solidFill>
                  <a:prstClr val="black"/>
                </a:solidFill>
              </a:rPr>
              <a:t> 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48400" y="2743200"/>
            <a:ext cx="9239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 smtClean="0">
                <a:solidFill>
                  <a:prstClr val="black"/>
                </a:solidFill>
              </a:rPr>
              <a:t>, 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95400" y="3505200"/>
            <a:ext cx="731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Generators commute with the Dirac Hamiltonian (in 2D).  Only two are </a:t>
            </a:r>
            <a:r>
              <a:rPr lang="en-US" sz="2000" b="1" dirty="0" smtClean="0">
                <a:solidFill>
                  <a:srgbClr val="92D050"/>
                </a:solidFill>
              </a:rPr>
              <a:t>emergent!</a:t>
            </a:r>
            <a:endParaRPr lang="en-US" sz="2000" b="1" dirty="0">
              <a:solidFill>
                <a:srgbClr val="92D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flipH="1">
            <a:off x="914400" y="44196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3)   </a:t>
            </a:r>
            <a:r>
              <a:rPr lang="en-US" sz="2000" b="1" dirty="0" smtClean="0">
                <a:solidFill>
                  <a:srgbClr val="FF0000"/>
                </a:solidFill>
              </a:rPr>
              <a:t>Time-reversal </a:t>
            </a:r>
            <a:r>
              <a:rPr lang="en-US" sz="2000" b="1" dirty="0" smtClean="0">
                <a:solidFill>
                  <a:srgbClr val="92D050"/>
                </a:solidFill>
              </a:rPr>
              <a:t>(exact) </a:t>
            </a:r>
            <a:r>
              <a:rPr lang="en-US" sz="2000" b="1" dirty="0" smtClean="0"/>
              <a:t>: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3657600" y="4343400"/>
            <a:ext cx="149707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38600" y="4419600"/>
            <a:ext cx="17621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19800" y="4343400"/>
            <a:ext cx="196215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TextBox 22"/>
          <p:cNvSpPr txBox="1"/>
          <p:nvPr/>
        </p:nvSpPr>
        <p:spPr>
          <a:xfrm>
            <a:off x="2057400" y="5029200"/>
            <a:ext cx="609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 (  </a:t>
            </a:r>
            <a:r>
              <a:rPr lang="en-US" sz="2000" b="1" dirty="0" smtClean="0">
                <a:solidFill>
                  <a:srgbClr val="92D050"/>
                </a:solidFill>
              </a:rPr>
              <a:t>+  K    &lt;-&gt;  - K   </a:t>
            </a:r>
            <a:r>
              <a:rPr lang="en-US" sz="2000" b="1" dirty="0" smtClean="0"/>
              <a:t> and    complex conjugation )</a:t>
            </a:r>
            <a:endParaRPr lang="en-US" sz="2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990600" y="5638800"/>
            <a:ext cx="716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(IH, Juricic, Roy, PRB, 2009)</a:t>
            </a:r>
            <a:endParaRPr lang="en-US" sz="20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H="1" flipV="1">
            <a:off x="609601" y="689168"/>
            <a:ext cx="8229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4) </a:t>
            </a:r>
            <a:r>
              <a:rPr lang="en-US" sz="2000" b="1" dirty="0" smtClean="0">
                <a:solidFill>
                  <a:srgbClr val="FF0000"/>
                </a:solidFill>
              </a:rPr>
              <a:t>Particle-hole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00B050"/>
                </a:solidFill>
              </a:rPr>
              <a:t>(supersymmetry)</a:t>
            </a:r>
            <a:r>
              <a:rPr lang="en-US" sz="2000" b="1" dirty="0" smtClean="0">
                <a:solidFill>
                  <a:srgbClr val="FF0000"/>
                </a:solidFill>
              </a:rPr>
              <a:t>: </a:t>
            </a:r>
            <a:r>
              <a:rPr lang="en-US" sz="2000" b="1" dirty="0" smtClean="0">
                <a:solidFill>
                  <a:srgbClr val="92D050"/>
                </a:solidFill>
              </a:rPr>
              <a:t> </a:t>
            </a:r>
            <a:r>
              <a:rPr lang="en-US" sz="2000" b="1" dirty="0" smtClean="0"/>
              <a:t>anticommute with Dirac Hamiltonian</a:t>
            </a:r>
            <a:endParaRPr lang="en-US" sz="2000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19200"/>
            <a:ext cx="3867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2819954" y="3169918"/>
            <a:ext cx="161263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3600" y="1295400"/>
            <a:ext cx="18383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4953000" y="12954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, </a:t>
            </a:r>
            <a:endParaRPr lang="en-US" sz="2000" b="1" dirty="0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V="1">
            <a:off x="4258312" y="3276598"/>
            <a:ext cx="72388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38400" y="2286000"/>
            <a:ext cx="10858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38600" y="2286000"/>
            <a:ext cx="4857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05200" y="2286000"/>
            <a:ext cx="5619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1143000" y="2971800"/>
            <a:ext cx="7467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 and so map zero-energy states, when they exist, into each other!  </a:t>
            </a:r>
          </a:p>
          <a:p>
            <a:endParaRPr lang="en-US" sz="2000" b="1" dirty="0" smtClean="0">
              <a:solidFill>
                <a:srgbClr val="00B050"/>
              </a:solidFill>
            </a:endParaRPr>
          </a:p>
          <a:p>
            <a:endParaRPr lang="en-US" sz="2000" b="1" dirty="0" smtClean="0">
              <a:solidFill>
                <a:srgbClr val="00B050"/>
              </a:solidFill>
            </a:endParaRPr>
          </a:p>
          <a:p>
            <a:endParaRPr lang="en-US" sz="2000" b="1" dirty="0" smtClean="0">
              <a:solidFill>
                <a:srgbClr val="00B050"/>
              </a:solidFill>
            </a:endParaRPr>
          </a:p>
          <a:p>
            <a:r>
              <a:rPr lang="en-US" sz="2400" b="1" dirty="0" smtClean="0">
                <a:solidFill>
                  <a:srgbClr val="00B050"/>
                </a:solidFill>
              </a:rPr>
              <a:t>Only t</a:t>
            </a:r>
            <a:r>
              <a:rPr lang="en-US" sz="2400" b="1" dirty="0" smtClean="0">
                <a:solidFill>
                  <a:srgbClr val="00B050"/>
                </a:solidFill>
              </a:rPr>
              <a:t>he </a:t>
            </a:r>
            <a:r>
              <a:rPr lang="en-US" sz="2400" b="1" dirty="0" smtClean="0">
                <a:solidFill>
                  <a:srgbClr val="00B050"/>
                </a:solidFill>
              </a:rPr>
              <a:t>zero-energy subspace is invariant under </a:t>
            </a:r>
            <a:r>
              <a:rPr lang="en-US" sz="2400" b="1" dirty="0" smtClean="0">
                <a:solidFill>
                  <a:srgbClr val="C00000"/>
                </a:solidFill>
              </a:rPr>
              <a:t>both</a:t>
            </a:r>
            <a:r>
              <a:rPr lang="en-US" sz="2400" b="1" dirty="0" smtClean="0">
                <a:solidFill>
                  <a:srgbClr val="00B050"/>
                </a:solidFill>
              </a:rPr>
              <a:t> symmetry (</a:t>
            </a:r>
            <a:r>
              <a:rPr lang="en-US" sz="2400" b="1" dirty="0" smtClean="0">
                <a:solidFill>
                  <a:srgbClr val="C00000"/>
                </a:solidFill>
              </a:rPr>
              <a:t>commuting</a:t>
            </a:r>
            <a:r>
              <a:rPr lang="en-US" sz="2400" b="1" dirty="0" smtClean="0">
                <a:solidFill>
                  <a:srgbClr val="00B050"/>
                </a:solidFill>
              </a:rPr>
              <a:t>) and supersymmetry (</a:t>
            </a:r>
            <a:r>
              <a:rPr lang="en-US" sz="2400" b="1" dirty="0" smtClean="0">
                <a:solidFill>
                  <a:srgbClr val="C00000"/>
                </a:solidFill>
              </a:rPr>
              <a:t>anticommuting</a:t>
            </a:r>
            <a:r>
              <a:rPr lang="en-US" sz="2400" b="1" dirty="0" smtClean="0">
                <a:solidFill>
                  <a:srgbClr val="00B050"/>
                </a:solidFill>
              </a:rPr>
              <a:t>) operators. 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19200" y="2209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= &gt; 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4572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“Masses” </a:t>
            </a:r>
            <a:r>
              <a:rPr lang="en-US" sz="2400" b="1" dirty="0" smtClean="0">
                <a:solidFill>
                  <a:srgbClr val="00B050"/>
                </a:solidFill>
              </a:rPr>
              <a:t>= supersymmetries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1371600"/>
            <a:ext cx="75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1)  </a:t>
            </a:r>
            <a:r>
              <a:rPr lang="en-US" sz="2000" b="1" dirty="0" smtClean="0">
                <a:solidFill>
                  <a:srgbClr val="FF0000"/>
                </a:solidFill>
              </a:rPr>
              <a:t>Broken chiral symmetry, </a:t>
            </a:r>
            <a:r>
              <a:rPr lang="en-US" sz="2000" b="1" dirty="0" smtClean="0">
                <a:solidFill>
                  <a:srgbClr val="92D050"/>
                </a:solidFill>
              </a:rPr>
              <a:t>preserved time reversal</a:t>
            </a:r>
            <a:endParaRPr lang="en-US" sz="2000" b="1" dirty="0">
              <a:solidFill>
                <a:srgbClr val="92D050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2057400"/>
            <a:ext cx="6381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2057400"/>
            <a:ext cx="6381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981200"/>
            <a:ext cx="11334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572000" y="20574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+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90600" y="3276600"/>
            <a:ext cx="75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2)   </a:t>
            </a:r>
            <a:r>
              <a:rPr lang="en-US" sz="2000" b="1" dirty="0" smtClean="0">
                <a:solidFill>
                  <a:srgbClr val="FF0000"/>
                </a:solidFill>
              </a:rPr>
              <a:t>Broken time reversal symmetry, </a:t>
            </a:r>
            <a:r>
              <a:rPr lang="en-US" sz="2000" b="1" dirty="0" smtClean="0">
                <a:solidFill>
                  <a:srgbClr val="92D050"/>
                </a:solidFill>
              </a:rPr>
              <a:t>preserved chiral</a:t>
            </a:r>
            <a:endParaRPr lang="en-US" sz="2000" b="1" dirty="0">
              <a:solidFill>
                <a:srgbClr val="92D050"/>
              </a:solidFill>
            </a:endParaRP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4114800"/>
            <a:ext cx="8858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2400" y="4191000"/>
            <a:ext cx="7048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0" y="4191000"/>
            <a:ext cx="7048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/>
        </p:nvSpPr>
        <p:spPr>
          <a:xfrm>
            <a:off x="4648200" y="41910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+</a:t>
            </a:r>
            <a:endParaRPr lang="en-US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200400" y="41910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ym typeface="Wingdings" pitchFamily="2" charset="2"/>
              </a:rPr>
              <a:t></a:t>
            </a:r>
            <a:endParaRPr lang="en-US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200400" y="2057400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ym typeface="Wingdings" pitchFamily="2" charset="2"/>
              </a:rPr>
              <a:t></a:t>
            </a:r>
            <a:endParaRPr lang="en-US" sz="2000" b="1" dirty="0"/>
          </a:p>
        </p:txBody>
      </p:sp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19200" y="5715000"/>
            <a:ext cx="41719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TextBox 24"/>
          <p:cNvSpPr txBox="1"/>
          <p:nvPr/>
        </p:nvSpPr>
        <p:spPr>
          <a:xfrm>
            <a:off x="1219200" y="4876800"/>
            <a:ext cx="708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In either case the spectrum becomes </a:t>
            </a:r>
            <a:r>
              <a:rPr lang="en-US" sz="2000" b="1" dirty="0" smtClean="0">
                <a:solidFill>
                  <a:srgbClr val="FF0000"/>
                </a:solidFill>
              </a:rPr>
              <a:t>gapped</a:t>
            </a:r>
            <a:r>
              <a:rPr lang="en-US" sz="2000" b="1" dirty="0" smtClean="0"/>
              <a:t>: </a:t>
            </a:r>
            <a:endParaRPr lang="en-US" sz="2000" b="1" dirty="0"/>
          </a:p>
        </p:txBody>
      </p:sp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525000" y="4556760"/>
            <a:ext cx="563347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TextBox 27"/>
          <p:cNvSpPr txBox="1"/>
          <p:nvPr/>
        </p:nvSpPr>
        <p:spPr>
          <a:xfrm rot="10800000" flipV="1">
            <a:off x="6324600" y="5715000"/>
            <a:ext cx="4576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=</a:t>
            </a:r>
            <a:endParaRPr lang="en-US" sz="2000" b="1" dirty="0"/>
          </a:p>
        </p:txBody>
      </p:sp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705600" y="5791200"/>
            <a:ext cx="4286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51" name="Picture 1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315200" y="5638800"/>
            <a:ext cx="3810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" name="TextBox 32"/>
          <p:cNvSpPr txBox="1"/>
          <p:nvPr/>
        </p:nvSpPr>
        <p:spPr>
          <a:xfrm>
            <a:off x="7010400" y="57150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,</a:t>
            </a:r>
            <a:endParaRPr lang="en-US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5257800" y="5791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,</a:t>
            </a:r>
            <a:endParaRPr lang="en-US" sz="2000" b="1" dirty="0"/>
          </a:p>
        </p:txBody>
      </p:sp>
      <p:pic>
        <p:nvPicPr>
          <p:cNvPr id="10252" name="Picture 1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715000" y="5715000"/>
            <a:ext cx="5619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457200"/>
            <a:ext cx="1640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On lattice?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11430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1)       m</a:t>
            </a:r>
            <a:endParaRPr lang="en-US" sz="2000" b="1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9006" y="2332395"/>
            <a:ext cx="45719" cy="58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143000"/>
            <a:ext cx="4191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743200" y="1066800"/>
            <a:ext cx="571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staggered density</a:t>
            </a:r>
            <a:r>
              <a:rPr lang="en-US" sz="2000" b="1" dirty="0" smtClean="0"/>
              <a:t>, or </a:t>
            </a:r>
            <a:r>
              <a:rPr lang="en-US" sz="2000" b="1" dirty="0" smtClean="0">
                <a:solidFill>
                  <a:srgbClr val="FF0000"/>
                </a:solidFill>
              </a:rPr>
              <a:t>Neel</a:t>
            </a:r>
            <a:r>
              <a:rPr lang="en-US" sz="2000" b="1" dirty="0" smtClean="0"/>
              <a:t> (with spin); </a:t>
            </a:r>
            <a:r>
              <a:rPr lang="en-US" sz="2000" b="1" dirty="0" smtClean="0">
                <a:solidFill>
                  <a:srgbClr val="92D050"/>
                </a:solidFill>
              </a:rPr>
              <a:t>preserves translations</a:t>
            </a:r>
            <a:r>
              <a:rPr lang="en-US" sz="2000" b="1" dirty="0" smtClean="0"/>
              <a:t>  </a:t>
            </a:r>
            <a:r>
              <a:rPr lang="en-US" sz="2000" b="1" dirty="0" smtClean="0">
                <a:solidFill>
                  <a:srgbClr val="00B0F0"/>
                </a:solidFill>
              </a:rPr>
              <a:t>(Semenoff, PRL, 1984)</a:t>
            </a:r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6800" y="22098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2) </a:t>
            </a:r>
            <a:endParaRPr lang="en-US" sz="2000" b="1" dirty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76400" y="2133600"/>
            <a:ext cx="7810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2743200" y="2209800"/>
            <a:ext cx="571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circulating currents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00B0F0"/>
                </a:solidFill>
              </a:rPr>
              <a:t>(Haldane, PRL, 1988)</a:t>
            </a:r>
            <a:endParaRPr lang="en-US" sz="2000" b="1" dirty="0">
              <a:solidFill>
                <a:srgbClr val="00B0F0"/>
              </a:solidFill>
            </a:endParaRP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1" y="3048001"/>
            <a:ext cx="4800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53000" y="3048000"/>
            <a:ext cx="39814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1066800" y="594360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( </a:t>
            </a:r>
            <a:r>
              <a:rPr lang="en-US" sz="2000" b="1" dirty="0" smtClean="0">
                <a:solidFill>
                  <a:srgbClr val="00B0F0"/>
                </a:solidFill>
              </a:rPr>
              <a:t>Raghu et al, PRL, 2008</a:t>
            </a:r>
            <a:r>
              <a:rPr lang="en-US" sz="2000" b="1" dirty="0" smtClean="0"/>
              <a:t>, generic phase diagram </a:t>
            </a:r>
            <a:r>
              <a:rPr lang="en-US" sz="2000" b="1" dirty="0" smtClean="0">
                <a:solidFill>
                  <a:srgbClr val="00B0F0"/>
                </a:solidFill>
              </a:rPr>
              <a:t>IH, PRL, 2006 </a:t>
            </a:r>
            <a:r>
              <a:rPr lang="en-US" sz="2000" b="1" dirty="0" smtClean="0"/>
              <a:t>) </a:t>
            </a:r>
            <a:endParaRPr lang="en-US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2911</TotalTime>
  <Words>970</Words>
  <Application>Microsoft Office PowerPoint</Application>
  <PresentationFormat>On-screen Show (4:3)</PresentationFormat>
  <Paragraphs>169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Mott phases, phase transitions, and the role of zero-energy states in graphene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Higgs phases of graphene</dc:title>
  <dc:creator>Igor Herbut</dc:creator>
  <cp:lastModifiedBy>Igor Herbut</cp:lastModifiedBy>
  <cp:revision>248</cp:revision>
  <dcterms:created xsi:type="dcterms:W3CDTF">2009-01-29T01:34:23Z</dcterms:created>
  <dcterms:modified xsi:type="dcterms:W3CDTF">2009-07-20T22:58:25Z</dcterms:modified>
</cp:coreProperties>
</file>