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1" r:id="rId2"/>
    <p:sldId id="299" r:id="rId3"/>
    <p:sldId id="282" r:id="rId4"/>
    <p:sldId id="291" r:id="rId5"/>
    <p:sldId id="288" r:id="rId6"/>
    <p:sldId id="289" r:id="rId7"/>
    <p:sldId id="290" r:id="rId8"/>
    <p:sldId id="308" r:id="rId9"/>
    <p:sldId id="285" r:id="rId10"/>
    <p:sldId id="297" r:id="rId11"/>
    <p:sldId id="283" r:id="rId12"/>
    <p:sldId id="262" r:id="rId13"/>
    <p:sldId id="302" r:id="rId14"/>
    <p:sldId id="268" r:id="rId15"/>
    <p:sldId id="269" r:id="rId16"/>
    <p:sldId id="263" r:id="rId17"/>
    <p:sldId id="303" r:id="rId18"/>
    <p:sldId id="305" r:id="rId19"/>
    <p:sldId id="274" r:id="rId20"/>
    <p:sldId id="257" r:id="rId21"/>
    <p:sldId id="273" r:id="rId22"/>
    <p:sldId id="294" r:id="rId23"/>
    <p:sldId id="295" r:id="rId24"/>
    <p:sldId id="279" r:id="rId25"/>
    <p:sldId id="256" r:id="rId26"/>
    <p:sldId id="275" r:id="rId27"/>
    <p:sldId id="306" r:id="rId28"/>
    <p:sldId id="277" r:id="rId29"/>
    <p:sldId id="266" r:id="rId30"/>
    <p:sldId id="278" r:id="rId31"/>
    <p:sldId id="307" r:id="rId32"/>
    <p:sldId id="298" r:id="rId33"/>
    <p:sldId id="267" r:id="rId34"/>
    <p:sldId id="280" r:id="rId35"/>
    <p:sldId id="296" r:id="rId36"/>
    <p:sldId id="293" r:id="rId37"/>
    <p:sldId id="271" r:id="rId38"/>
    <p:sldId id="272" r:id="rId39"/>
    <p:sldId id="287" r:id="rId40"/>
    <p:sldId id="284" r:id="rId41"/>
    <p:sldId id="300" r:id="rId42"/>
    <p:sldId id="301" r:id="rId43"/>
    <p:sldId id="30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82" autoAdjust="0"/>
  </p:normalViewPr>
  <p:slideViewPr>
    <p:cSldViewPr>
      <p:cViewPr>
        <p:scale>
          <a:sx n="100" d="100"/>
          <a:sy n="100" d="100"/>
        </p:scale>
        <p:origin x="-1092"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5" Type="http://schemas.openxmlformats.org/officeDocument/2006/relationships/image" Target="../media/image6.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5.wmf"/><Relationship Id="rId4" Type="http://schemas.openxmlformats.org/officeDocument/2006/relationships/image" Target="../media/image3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image" Target="../media/image5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1.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62.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63.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12.wmf"/><Relationship Id="rId1" Type="http://schemas.openxmlformats.org/officeDocument/2006/relationships/image" Target="../media/image70.wmf"/><Relationship Id="rId6" Type="http://schemas.openxmlformats.org/officeDocument/2006/relationships/image" Target="../media/image46.wmf"/><Relationship Id="rId5" Type="http://schemas.openxmlformats.org/officeDocument/2006/relationships/image" Target="../media/image71.wmf"/><Relationship Id="rId4" Type="http://schemas.openxmlformats.org/officeDocument/2006/relationships/image" Target="../media/image44.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BDBF6-74BC-4EB5-9F09-BB16D5163231}" type="datetimeFigureOut">
              <a:rPr lang="en-US" smtClean="0"/>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033D2C-DEA0-4377-8DE1-97B06560DC8A}" type="slidenum">
              <a:rPr lang="en-US" smtClean="0"/>
              <a:pPr/>
              <a:t>‹#›</a:t>
            </a:fld>
            <a:endParaRPr lang="en-US"/>
          </a:p>
        </p:txBody>
      </p:sp>
    </p:spTree>
    <p:extLst>
      <p:ext uri="{BB962C8B-B14F-4D97-AF65-F5344CB8AC3E}">
        <p14:creationId xmlns="" xmlns:p14="http://schemas.microsoft.com/office/powerpoint/2010/main" val="31595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Put V0 slide back</a:t>
            </a:r>
          </a:p>
          <a:p>
            <a:r>
              <a:rPr lang="en-US" dirty="0" err="1" smtClean="0"/>
              <a:t>Coorrect</a:t>
            </a:r>
            <a:r>
              <a:rPr lang="en-US" dirty="0" smtClean="0"/>
              <a:t> patch writing on </a:t>
            </a:r>
            <a:r>
              <a:rPr lang="en-US" smtClean="0"/>
              <a:t>first slide</a:t>
            </a:r>
          </a:p>
          <a:p>
            <a:endParaRPr lang="en-US"/>
          </a:p>
        </p:txBody>
      </p:sp>
      <p:sp>
        <p:nvSpPr>
          <p:cNvPr id="4" name="Slide Number Placeholder 3"/>
          <p:cNvSpPr>
            <a:spLocks noGrp="1"/>
          </p:cNvSpPr>
          <p:nvPr>
            <p:ph type="sldNum" sz="quarter" idx="10"/>
          </p:nvPr>
        </p:nvSpPr>
        <p:spPr/>
        <p:txBody>
          <a:bodyPr/>
          <a:lstStyle/>
          <a:p>
            <a:fld id="{BF033D2C-DEA0-4377-8DE1-97B06560DC8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not apply sequential potential</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 Voltages between 0.0326 to -0.0874 applied to the plate</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20</a:t>
            </a:fld>
            <a:endParaRPr lang="en-US"/>
          </a:p>
        </p:txBody>
      </p:sp>
    </p:spTree>
    <p:extLst>
      <p:ext uri="{BB962C8B-B14F-4D97-AF65-F5344CB8AC3E}">
        <p14:creationId xmlns="" xmlns:p14="http://schemas.microsoft.com/office/powerpoint/2010/main" val="1951636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12 Voltages between 0.0326 </a:t>
            </a:r>
            <a:r>
              <a:rPr lang="en-US" dirty="0" smtClean="0"/>
              <a:t>to -0.0874 applied to </a:t>
            </a:r>
            <a:r>
              <a:rPr lang="en-US" smtClean="0"/>
              <a:t>the plate</a:t>
            </a:r>
            <a:endParaRPr lang="en-US"/>
          </a:p>
        </p:txBody>
      </p:sp>
      <p:sp>
        <p:nvSpPr>
          <p:cNvPr id="4" name="Slide Number Placeholder 3"/>
          <p:cNvSpPr>
            <a:spLocks noGrp="1"/>
          </p:cNvSpPr>
          <p:nvPr>
            <p:ph type="sldNum" sz="quarter" idx="10"/>
          </p:nvPr>
        </p:nvSpPr>
        <p:spPr/>
        <p:txBody>
          <a:bodyPr/>
          <a:lstStyle/>
          <a:p>
            <a:fld id="{BF033D2C-DEA0-4377-8DE1-97B06560DC8A}" type="slidenum">
              <a:rPr lang="en-US" smtClean="0"/>
              <a:pPr/>
              <a:t>21</a:t>
            </a:fld>
            <a:endParaRPr lang="en-US"/>
          </a:p>
        </p:txBody>
      </p:sp>
    </p:spTree>
    <p:extLst>
      <p:ext uri="{BB962C8B-B14F-4D97-AF65-F5344CB8AC3E}">
        <p14:creationId xmlns="" xmlns:p14="http://schemas.microsoft.com/office/powerpoint/2010/main" val="1951636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 bars</a:t>
            </a:r>
            <a:r>
              <a:rPr lang="en-US" baseline="0" dirty="0" smtClean="0"/>
              <a:t> at 70% confidence level . No multiplication factor</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Error bars</a:t>
            </a:r>
            <a:r>
              <a:rPr lang="en-US" baseline="0" dirty="0" smtClean="0"/>
              <a:t> at 70% confidence level . No multiplication factor</a:t>
            </a:r>
          </a:p>
          <a:p>
            <a:r>
              <a:rPr lang="en-US" baseline="0" dirty="0" smtClean="0"/>
              <a:t>Use of other Plasma Freq only makes disagreement with </a:t>
            </a:r>
            <a:r>
              <a:rPr lang="en-US" baseline="0" dirty="0" err="1" smtClean="0"/>
              <a:t>Drude</a:t>
            </a:r>
            <a:r>
              <a:rPr lang="en-US" baseline="0" dirty="0" smtClean="0"/>
              <a:t> Model worse</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Random voltages</a:t>
            </a:r>
            <a:r>
              <a:rPr lang="en-US" baseline="0" dirty="0" smtClean="0"/>
              <a:t> on the patches between -90 to +90 mV</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29</a:t>
            </a:fld>
            <a:endParaRPr lang="en-US"/>
          </a:p>
        </p:txBody>
      </p:sp>
    </p:spTree>
    <p:extLst>
      <p:ext uri="{BB962C8B-B14F-4D97-AF65-F5344CB8AC3E}">
        <p14:creationId xmlns="" xmlns:p14="http://schemas.microsoft.com/office/powerpoint/2010/main" val="1154968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dirty="0" err="1" smtClean="0"/>
              <a:t>Comsol</a:t>
            </a:r>
            <a:r>
              <a:rPr lang="en-US" dirty="0" smtClean="0"/>
              <a:t> .</a:t>
            </a:r>
            <a:r>
              <a:rPr lang="en-US" baseline="0" dirty="0" smtClean="0"/>
              <a:t> Apply voltages to the plate and find voltage when electrostatic force goes to zero</a:t>
            </a:r>
          </a:p>
          <a:p>
            <a:r>
              <a:rPr lang="en-US" baseline="0" dirty="0" smtClean="0"/>
              <a:t>This compensating voltage (V</a:t>
            </a:r>
            <a:r>
              <a:rPr lang="en-US" baseline="-25000" dirty="0" smtClean="0"/>
              <a:t>o</a:t>
            </a:r>
            <a:r>
              <a:rPr lang="en-US" baseline="0" dirty="0" smtClean="0"/>
              <a:t>) is found for different separations. </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30</a:t>
            </a:fld>
            <a:endParaRPr lang="en-US"/>
          </a:p>
        </p:txBody>
      </p:sp>
    </p:spTree>
    <p:extLst>
      <p:ext uri="{BB962C8B-B14F-4D97-AF65-F5344CB8AC3E}">
        <p14:creationId xmlns="" xmlns:p14="http://schemas.microsoft.com/office/powerpoint/2010/main" val="3590534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consider the cantilever as a simple harmonic oscillator drive by a sinusoidal excitation and have small perturbation by interaction force. Therefore, we can </a:t>
            </a:r>
            <a:r>
              <a:rPr lang="en-US" baseline="0" dirty="0" err="1" smtClean="0"/>
              <a:t>taylor</a:t>
            </a:r>
            <a:r>
              <a:rPr lang="en-US" baseline="0" dirty="0" smtClean="0"/>
              <a:t> expand for this force into a new equilibrium position z0 and z0 determined by this equation ….</a:t>
            </a:r>
            <a:r>
              <a:rPr lang="en-US" baseline="0" dirty="0" err="1" smtClean="0"/>
              <a:t>eq</a:t>
            </a:r>
            <a:r>
              <a:rPr lang="en-US" baseline="0" dirty="0" smtClean="0"/>
              <a:t> will go to here when we ……interaction certain soften the cantilever…….</a:t>
            </a:r>
            <a:endParaRPr lang="en-US" dirty="0"/>
          </a:p>
        </p:txBody>
      </p:sp>
      <p:sp>
        <p:nvSpPr>
          <p:cNvPr id="4" name="Slide Number Placeholder 3"/>
          <p:cNvSpPr>
            <a:spLocks noGrp="1"/>
          </p:cNvSpPr>
          <p:nvPr>
            <p:ph type="sldNum" sz="quarter" idx="10"/>
          </p:nvPr>
        </p:nvSpPr>
        <p:spPr/>
        <p:txBody>
          <a:bodyPr/>
          <a:lstStyle/>
          <a:p>
            <a:fld id="{4C301984-C718-48B1-B313-F0CA6529DB57}"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we can have a solution from </a:t>
            </a:r>
            <a:r>
              <a:rPr lang="en-US" dirty="0" err="1" smtClean="0"/>
              <a:t>equaiton</a:t>
            </a:r>
            <a:r>
              <a:rPr lang="en-US" dirty="0" smtClean="0"/>
              <a:t> of motion in the equilibrium state.</a:t>
            </a:r>
            <a:r>
              <a:rPr lang="en-US" baseline="0" dirty="0" smtClean="0"/>
              <a:t> And the first term and third term which are related to the technique we used to measure </a:t>
            </a:r>
            <a:r>
              <a:rPr lang="en-US" baseline="0" dirty="0" err="1" smtClean="0"/>
              <a:t>casimir</a:t>
            </a:r>
            <a:r>
              <a:rPr lang="en-US" baseline="0" dirty="0" smtClean="0"/>
              <a:t> force.  Here we introduce the PFA.. Because experimentally it is hard to maintain </a:t>
            </a:r>
            <a:r>
              <a:rPr lang="en-US" baseline="0" dirty="0" err="1" smtClean="0"/>
              <a:t>parellel</a:t>
            </a:r>
            <a:r>
              <a:rPr lang="en-US" baseline="0" dirty="0" smtClean="0"/>
              <a:t> plate. We use this </a:t>
            </a:r>
            <a:r>
              <a:rPr lang="en-US" baseline="0" dirty="0" err="1" smtClean="0"/>
              <a:t>approxmation</a:t>
            </a:r>
            <a:r>
              <a:rPr lang="en-US" baseline="0" dirty="0" smtClean="0"/>
              <a:t> to have </a:t>
            </a:r>
            <a:r>
              <a:rPr lang="en-US" baseline="0" dirty="0" err="1" smtClean="0"/>
              <a:t>casimir</a:t>
            </a:r>
            <a:r>
              <a:rPr lang="en-US" baseline="0" dirty="0" smtClean="0"/>
              <a:t> force related to </a:t>
            </a:r>
            <a:r>
              <a:rPr lang="en-US" baseline="0" dirty="0" err="1" smtClean="0"/>
              <a:t>casimir</a:t>
            </a:r>
            <a:r>
              <a:rPr lang="en-US" baseline="0" dirty="0" smtClean="0"/>
              <a:t> energy in two </a:t>
            </a:r>
            <a:r>
              <a:rPr lang="en-US" baseline="0" dirty="0" err="1" smtClean="0"/>
              <a:t>palte</a:t>
            </a:r>
            <a:r>
              <a:rPr lang="en-US" baseline="0" dirty="0" smtClean="0"/>
              <a:t> with first </a:t>
            </a:r>
            <a:r>
              <a:rPr lang="en-US" baseline="0" dirty="0" err="1" smtClean="0"/>
              <a:t>derivertive</a:t>
            </a:r>
            <a:r>
              <a:rPr lang="en-US" baseline="0" dirty="0" smtClean="0"/>
              <a:t> of this </a:t>
            </a:r>
            <a:r>
              <a:rPr lang="en-US" baseline="0" dirty="0" err="1" smtClean="0"/>
              <a:t>eqaution</a:t>
            </a:r>
            <a:r>
              <a:rPr lang="en-US" baseline="0" dirty="0" smtClean="0"/>
              <a:t> we will be able to have </a:t>
            </a:r>
            <a:r>
              <a:rPr lang="en-US" baseline="0" dirty="0" err="1" smtClean="0"/>
              <a:t>casimir</a:t>
            </a:r>
            <a:r>
              <a:rPr lang="en-US" baseline="0" dirty="0" smtClean="0"/>
              <a:t> pressure the other parameters we need to </a:t>
            </a:r>
            <a:r>
              <a:rPr lang="en-US" baseline="0" dirty="0" err="1" smtClean="0"/>
              <a:t>calibricate</a:t>
            </a:r>
            <a:r>
              <a:rPr lang="en-US" baseline="0" dirty="0" smtClean="0"/>
              <a:t> by </a:t>
            </a:r>
            <a:r>
              <a:rPr lang="en-US" baseline="0" dirty="0" err="1" smtClean="0"/>
              <a:t>anyother</a:t>
            </a:r>
            <a:r>
              <a:rPr lang="en-US" baseline="0" dirty="0" smtClean="0"/>
              <a:t> method.</a:t>
            </a:r>
          </a:p>
          <a:p>
            <a:r>
              <a:rPr lang="en-US" baseline="0" dirty="0" smtClean="0"/>
              <a:t>Once we have frequency shift related to force gradient we can combine with PFA</a:t>
            </a:r>
            <a:endParaRPr lang="en-US" dirty="0" smtClean="0"/>
          </a:p>
          <a:p>
            <a:r>
              <a:rPr lang="en-US" dirty="0" smtClean="0"/>
              <a:t>To have </a:t>
            </a:r>
            <a:r>
              <a:rPr lang="en-US" dirty="0" err="1" smtClean="0"/>
              <a:t>casimir</a:t>
            </a:r>
            <a:r>
              <a:rPr lang="en-US" dirty="0" smtClean="0"/>
              <a:t> pressure.   </a:t>
            </a:r>
          </a:p>
          <a:p>
            <a:r>
              <a:rPr lang="en-US" dirty="0" smtClean="0"/>
              <a:t>Beta ~0.4 at 300nm  R&gt;&gt;a </a:t>
            </a:r>
            <a:r>
              <a:rPr lang="en-US" baseline="0" dirty="0" smtClean="0"/>
              <a:t>    0.4*(1/50)=&lt;0.008</a:t>
            </a:r>
            <a:endParaRPr lang="en-US" dirty="0"/>
          </a:p>
        </p:txBody>
      </p:sp>
      <p:sp>
        <p:nvSpPr>
          <p:cNvPr id="4" name="Slide Number Placeholder 3"/>
          <p:cNvSpPr>
            <a:spLocks noGrp="1"/>
          </p:cNvSpPr>
          <p:nvPr>
            <p:ph type="sldNum" sz="quarter" idx="10"/>
          </p:nvPr>
        </p:nvSpPr>
        <p:spPr/>
        <p:txBody>
          <a:bodyPr/>
          <a:lstStyle/>
          <a:p>
            <a:fld id="{4C301984-C718-48B1-B313-F0CA6529DB57}"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not apply sequential potential</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43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my outline at first I will simply introduce the dynamic </a:t>
            </a:r>
            <a:r>
              <a:rPr lang="en-US" dirty="0" err="1" smtClean="0"/>
              <a:t>measuremet</a:t>
            </a:r>
            <a:r>
              <a:rPr lang="en-US" dirty="0" smtClean="0"/>
              <a:t> and enter</a:t>
            </a:r>
            <a:r>
              <a:rPr lang="en-US" baseline="0" dirty="0" smtClean="0"/>
              <a:t> the main body of my talk </a:t>
            </a:r>
            <a:r>
              <a:rPr lang="en-US" baseline="0" dirty="0" err="1" smtClean="0"/>
              <a:t>aout</a:t>
            </a:r>
            <a:r>
              <a:rPr lang="en-US" baseline="0" dirty="0" smtClean="0"/>
              <a:t> experimental part. Data analysis ….</a:t>
            </a:r>
            <a:endParaRPr lang="en-US" dirty="0"/>
          </a:p>
        </p:txBody>
      </p:sp>
      <p:sp>
        <p:nvSpPr>
          <p:cNvPr id="4" name="Slide Number Placeholder 3"/>
          <p:cNvSpPr>
            <a:spLocks noGrp="1"/>
          </p:cNvSpPr>
          <p:nvPr>
            <p:ph type="sldNum" sz="quarter" idx="10"/>
          </p:nvPr>
        </p:nvSpPr>
        <p:spPr/>
        <p:txBody>
          <a:bodyPr/>
          <a:lstStyle/>
          <a:p>
            <a:fld id="{4C301984-C718-48B1-B313-F0CA6529DB5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8BE7C1-39C8-471C-B107-B072E3213B2F}" type="slidenum">
              <a:rPr lang="en-US"/>
              <a:pPr/>
              <a:t>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introduce my experiment, here is some things</a:t>
            </a:r>
            <a:r>
              <a:rPr lang="en-US" baseline="0" dirty="0" smtClean="0"/>
              <a:t> we must know. For having precise </a:t>
            </a:r>
            <a:r>
              <a:rPr lang="en-US" baseline="0" dirty="0" err="1" smtClean="0"/>
              <a:t>casimir</a:t>
            </a:r>
            <a:r>
              <a:rPr lang="en-US" baseline="0" dirty="0" smtClean="0"/>
              <a:t> force measurement. First clean </a:t>
            </a:r>
            <a:r>
              <a:rPr lang="en-US" baseline="0" dirty="0" err="1" smtClean="0"/>
              <a:t>samle</a:t>
            </a:r>
            <a:r>
              <a:rPr lang="en-US" baseline="0" dirty="0" smtClean="0"/>
              <a:t> surface. We provide very high vacuum carefully design sample. Second by interferometer we can have ….. By care fully make sample coating  and metal………</a:t>
            </a:r>
            <a:endParaRPr lang="en-US" dirty="0"/>
          </a:p>
        </p:txBody>
      </p:sp>
      <p:sp>
        <p:nvSpPr>
          <p:cNvPr id="4" name="Slide Number Placeholder 3"/>
          <p:cNvSpPr>
            <a:spLocks noGrp="1"/>
          </p:cNvSpPr>
          <p:nvPr>
            <p:ph type="sldNum" sz="quarter" idx="10"/>
          </p:nvPr>
        </p:nvSpPr>
        <p:spPr/>
        <p:txBody>
          <a:bodyPr/>
          <a:lstStyle/>
          <a:p>
            <a:fld id="{4C301984-C718-48B1-B313-F0CA6529DB57}"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we consider the cantilever as a simple harmonic oscillator drive by a sinusoidal excitation and have small perturbation by interaction force. Therefore, we can </a:t>
            </a:r>
            <a:r>
              <a:rPr lang="en-US" baseline="0" dirty="0" err="1" smtClean="0"/>
              <a:t>taylor</a:t>
            </a:r>
            <a:r>
              <a:rPr lang="en-US" baseline="0" dirty="0" smtClean="0"/>
              <a:t> expand for this force into a new equilibrium position z0 and z0 determined by this equation ….</a:t>
            </a:r>
            <a:r>
              <a:rPr lang="en-US" baseline="0" dirty="0" err="1" smtClean="0"/>
              <a:t>eq</a:t>
            </a:r>
            <a:r>
              <a:rPr lang="en-US" baseline="0" dirty="0" smtClean="0"/>
              <a:t> will go to here when we ……interaction certain soften the cantilever…….</a:t>
            </a:r>
            <a:endParaRPr lang="en-US" dirty="0"/>
          </a:p>
        </p:txBody>
      </p:sp>
      <p:sp>
        <p:nvSpPr>
          <p:cNvPr id="4" name="Slide Number Placeholder 3"/>
          <p:cNvSpPr>
            <a:spLocks noGrp="1"/>
          </p:cNvSpPr>
          <p:nvPr>
            <p:ph type="sldNum" sz="quarter" idx="10"/>
          </p:nvPr>
        </p:nvSpPr>
        <p:spPr/>
        <p:txBody>
          <a:bodyPr/>
          <a:lstStyle/>
          <a:p>
            <a:fld id="{4C301984-C718-48B1-B313-F0CA6529DB57}"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flow</a:t>
            </a:r>
            <a:r>
              <a:rPr lang="en-US" baseline="0" dirty="0" smtClean="0"/>
              <a:t> chart</a:t>
            </a:r>
            <a:r>
              <a:rPr lang="en-US" dirty="0" smtClean="0"/>
              <a:t> basically</a:t>
            </a:r>
            <a:r>
              <a:rPr lang="en-US" baseline="0" dirty="0" smtClean="0"/>
              <a:t> describe my experiment setup and way I used to measure Casimir</a:t>
            </a:r>
          </a:p>
          <a:p>
            <a:r>
              <a:rPr lang="en-US" baseline="0" dirty="0" smtClean="0"/>
              <a:t>First  here is our Casimir sensor attached a sphere with gold coating, the interferometer 1 used to monitor motion of </a:t>
            </a:r>
            <a:r>
              <a:rPr lang="en-US" baseline="0" dirty="0" err="1" smtClean="0"/>
              <a:t>cantilver</a:t>
            </a:r>
            <a:r>
              <a:rPr lang="en-US" baseline="0" dirty="0" smtClean="0"/>
              <a:t> and translate the motion into electric signal  DC +Ac with DC signal we used to feed back signal to maintain separation distance between fiber and cantilever for certain reasons we will explain later and Ac signal we used to detect the frequency by FM tech.</a:t>
            </a:r>
          </a:p>
          <a:p>
            <a:r>
              <a:rPr lang="en-US" baseline="0" dirty="0" smtClean="0"/>
              <a:t>At the mean time, the sample </a:t>
            </a:r>
            <a:r>
              <a:rPr lang="en-US" baseline="0" dirty="0" err="1" smtClean="0"/>
              <a:t>piezo</a:t>
            </a:r>
            <a:r>
              <a:rPr lang="en-US" baseline="0" dirty="0" smtClean="0"/>
              <a:t> move to cantilever  linearly repeated by high voltage power supply which repeatedly applied linear voltage.  the </a:t>
            </a:r>
            <a:r>
              <a:rPr lang="en-US" baseline="0" dirty="0" err="1" smtClean="0"/>
              <a:t>piezo</a:t>
            </a:r>
            <a:r>
              <a:rPr lang="en-US" baseline="0" dirty="0" smtClean="0"/>
              <a:t> movement which related to voltage will be monitor by interferometer 2.  also, we </a:t>
            </a:r>
            <a:r>
              <a:rPr lang="en-US" baseline="0" dirty="0" err="1" smtClean="0"/>
              <a:t>applid</a:t>
            </a:r>
            <a:r>
              <a:rPr lang="en-US" baseline="0" dirty="0" smtClean="0"/>
              <a:t> the voltage difference between sphere and plate. All action I describe is working simultaneously and control automatically by </a:t>
            </a:r>
            <a:r>
              <a:rPr lang="en-US" baseline="0" dirty="0" err="1" smtClean="0"/>
              <a:t>labview</a:t>
            </a:r>
            <a:r>
              <a:rPr lang="en-US" baseline="0" dirty="0" smtClean="0"/>
              <a:t> program.</a:t>
            </a:r>
          </a:p>
          <a:p>
            <a:r>
              <a:rPr lang="en-US" baseline="0" dirty="0" smtClean="0"/>
              <a:t>SLD is 1550 nm</a:t>
            </a:r>
          </a:p>
          <a:p>
            <a:r>
              <a:rPr lang="en-US" baseline="0" dirty="0" err="1" smtClean="0"/>
              <a:t>Piezo</a:t>
            </a:r>
            <a:r>
              <a:rPr lang="en-US" baseline="0" dirty="0" smtClean="0"/>
              <a:t> moved with triangular wave at 0.01 Hz</a:t>
            </a:r>
          </a:p>
          <a:p>
            <a:r>
              <a:rPr lang="en-US" baseline="0" dirty="0" smtClean="0"/>
              <a:t>Band pass filter is 1.2-1.82 KHz</a:t>
            </a:r>
          </a:p>
          <a:p>
            <a:r>
              <a:rPr lang="en-US" baseline="0" dirty="0" smtClean="0"/>
              <a:t>Low pass filter is 260 Hz</a:t>
            </a:r>
          </a:p>
          <a:p>
            <a:r>
              <a:rPr lang="en-US" baseline="0" dirty="0" smtClean="0"/>
              <a:t>Delta f the frequency shift is a voltage</a:t>
            </a:r>
          </a:p>
          <a:p>
            <a:r>
              <a:rPr lang="en-US" baseline="0" dirty="0" smtClean="0"/>
              <a:t>Resonant frequency 1.6 KHz</a:t>
            </a:r>
          </a:p>
          <a:p>
            <a:r>
              <a:rPr lang="en-US" baseline="0" dirty="0" smtClean="0"/>
              <a:t>Sphere Radius 41.34 +/- microns</a:t>
            </a:r>
          </a:p>
          <a:p>
            <a:r>
              <a:rPr lang="en-US" baseline="0" dirty="0" err="1" smtClean="0"/>
              <a:t>Casimir</a:t>
            </a:r>
            <a:r>
              <a:rPr lang="en-US" baseline="0" dirty="0" smtClean="0"/>
              <a:t> delta f  is ~10 Hz at 230 nm </a:t>
            </a:r>
          </a:p>
          <a:p>
            <a:r>
              <a:rPr lang="en-US" baseline="0" dirty="0" smtClean="0"/>
              <a:t>Highest voltages delta f ~20 Hz at 230 nm</a:t>
            </a:r>
          </a:p>
          <a:p>
            <a:r>
              <a:rPr lang="en-US" baseline="0" dirty="0" smtClean="0"/>
              <a:t>Resolution of the PLL 5 </a:t>
            </a:r>
            <a:r>
              <a:rPr lang="en-US" baseline="0" dirty="0" err="1" smtClean="0"/>
              <a:t>mHz</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C301984-C718-48B1-B313-F0CA6529DB57}"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not apply sequential potential</a:t>
            </a:r>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 Measurement of each curve starts after 100 sec (50 sec for curve measurement when </a:t>
            </a:r>
            <a:r>
              <a:rPr lang="en-US" dirty="0" err="1" smtClean="0"/>
              <a:t>piezo</a:t>
            </a:r>
            <a:r>
              <a:rPr lang="en-US" dirty="0" smtClean="0"/>
              <a:t> extend and 50 sec when </a:t>
            </a:r>
            <a:r>
              <a:rPr lang="en-US" dirty="0" err="1" smtClean="0"/>
              <a:t>piezo</a:t>
            </a:r>
            <a:r>
              <a:rPr lang="en-US" dirty="0" smtClean="0"/>
              <a:t> retract). The each point of the curves should be corrected due to the thermal drift. To calculate the drift we measure the last 10 curves at the same compensate V</a:t>
            </a:r>
            <a:r>
              <a:rPr lang="en-US" baseline="-25000" dirty="0" smtClean="0"/>
              <a:t>0</a:t>
            </a:r>
            <a:r>
              <a:rPr lang="en-US" dirty="0" smtClean="0"/>
              <a:t> voltage and calculate the drift at 15 points, then calculate average drift value. </a:t>
            </a:r>
          </a:p>
          <a:p>
            <a:endParaRPr lang="en-US" dirty="0"/>
          </a:p>
        </p:txBody>
      </p:sp>
      <p:sp>
        <p:nvSpPr>
          <p:cNvPr id="4" name="Slide Number Placeholder 3"/>
          <p:cNvSpPr>
            <a:spLocks noGrp="1"/>
          </p:cNvSpPr>
          <p:nvPr>
            <p:ph type="sldNum" sz="quarter" idx="10"/>
          </p:nvPr>
        </p:nvSpPr>
        <p:spPr/>
        <p:txBody>
          <a:bodyPr/>
          <a:lstStyle/>
          <a:p>
            <a:fld id="{BF033D2C-DEA0-4377-8DE1-97B06560DC8A}"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B7631B-C64B-4B5A-92F1-AE1243CEBA1F}"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7631B-C64B-4B5A-92F1-AE1243CEBA1F}"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7631B-C64B-4B5A-92F1-AE1243CEBA1F}"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B82E986-5237-4C85-A216-223EE460665B}" type="slidenum">
              <a:rPr lang="en-US"/>
              <a:pPr/>
              <a:t>‹#›</a:t>
            </a:fld>
            <a:endParaRPr lang="en-US"/>
          </a:p>
        </p:txBody>
      </p:sp>
    </p:spTree>
    <p:extLst>
      <p:ext uri="{BB962C8B-B14F-4D97-AF65-F5344CB8AC3E}">
        <p14:creationId xmlns="" xmlns:p14="http://schemas.microsoft.com/office/powerpoint/2010/main" val="3591484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7B370696-6C24-4B79-B5E0-36A46FF21046}" type="slidenum">
              <a:rPr lang="en-US"/>
              <a:pPr/>
              <a:t>‹#›</a:t>
            </a:fld>
            <a:endParaRPr lang="en-US"/>
          </a:p>
        </p:txBody>
      </p:sp>
    </p:spTree>
    <p:extLst>
      <p:ext uri="{BB962C8B-B14F-4D97-AF65-F5344CB8AC3E}">
        <p14:creationId xmlns="" xmlns:p14="http://schemas.microsoft.com/office/powerpoint/2010/main" val="34335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B7631B-C64B-4B5A-92F1-AE1243CEBA1F}"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B7631B-C64B-4B5A-92F1-AE1243CEBA1F}" type="datetimeFigureOut">
              <a:rPr lang="en-US" smtClean="0"/>
              <a:pPr/>
              <a:t>9/19/2011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B7631B-C64B-4B5A-92F1-AE1243CEBA1F}"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B7631B-C64B-4B5A-92F1-AE1243CEBA1F}" type="datetimeFigureOut">
              <a:rPr lang="en-US" smtClean="0"/>
              <a:pPr/>
              <a:t>9/19/2011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B7631B-C64B-4B5A-92F1-AE1243CEBA1F}" type="datetimeFigureOut">
              <a:rPr lang="en-US" smtClean="0"/>
              <a:pPr/>
              <a:t>9/19/2011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B7631B-C64B-4B5A-92F1-AE1243CEBA1F}" type="datetimeFigureOut">
              <a:rPr lang="en-US" smtClean="0"/>
              <a:pPr/>
              <a:t>9/19/2011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7631B-C64B-4B5A-92F1-AE1243CEBA1F}"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B7631B-C64B-4B5A-92F1-AE1243CEBA1F}" type="datetimeFigureOut">
              <a:rPr lang="en-US" smtClean="0"/>
              <a:pPr/>
              <a:t>9/19/2011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ABC65C-6C5C-419A-838B-A519E01DE4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B7631B-C64B-4B5A-92F1-AE1243CEBA1F}" type="datetimeFigureOut">
              <a:rPr lang="en-US" smtClean="0"/>
              <a:pPr/>
              <a:t>9/19/2011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ABC65C-6C5C-419A-838B-A519E01DE4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6.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20.gif"/><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8.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oleObject" Target="../embeddings/oleObject14.bin"/><Relationship Id="rId9"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0.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 Id="rId9" Type="http://schemas.openxmlformats.org/officeDocument/2006/relationships/oleObject" Target="../embeddings/oleObject25.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31.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33.bin"/><Relationship Id="rId4" Type="http://schemas.openxmlformats.org/officeDocument/2006/relationships/oleObject" Target="../embeddings/oleObject3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notesSlide" Target="../notesSlides/notesSlide13.xml"/><Relationship Id="rId7" Type="http://schemas.openxmlformats.org/officeDocument/2006/relationships/oleObject" Target="../embeddings/oleObject42.bin"/><Relationship Id="rId12" Type="http://schemas.openxmlformats.org/officeDocument/2006/relationships/image" Target="../media/image51.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41.bin"/><Relationship Id="rId11" Type="http://schemas.openxmlformats.org/officeDocument/2006/relationships/image" Target="../media/image50.png"/><Relationship Id="rId5" Type="http://schemas.openxmlformats.org/officeDocument/2006/relationships/oleObject" Target="../embeddings/oleObject40.bin"/><Relationship Id="rId10" Type="http://schemas.openxmlformats.org/officeDocument/2006/relationships/image" Target="../media/image49.png"/><Relationship Id="rId4" Type="http://schemas.openxmlformats.org/officeDocument/2006/relationships/oleObject" Target="../embeddings/oleObject39.bin"/><Relationship Id="rId9" Type="http://schemas.openxmlformats.org/officeDocument/2006/relationships/oleObject" Target="../embeddings/oleObject4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oleObject" Target="../embeddings/oleObject47.bin"/><Relationship Id="rId5" Type="http://schemas.openxmlformats.org/officeDocument/2006/relationships/oleObject" Target="../embeddings/oleObject46.bin"/><Relationship Id="rId4" Type="http://schemas.openxmlformats.org/officeDocument/2006/relationships/oleObject" Target="../embeddings/oleObject4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oleObject" Target="../embeddings/oleObject49.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oleObject" Target="../embeddings/oleObject52.bin"/><Relationship Id="rId5" Type="http://schemas.openxmlformats.org/officeDocument/2006/relationships/oleObject" Target="../embeddings/oleObject51.bin"/><Relationship Id="rId4" Type="http://schemas.openxmlformats.org/officeDocument/2006/relationships/oleObject" Target="../embeddings/oleObject50.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5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61.bin"/><Relationship Id="rId5" Type="http://schemas.openxmlformats.org/officeDocument/2006/relationships/oleObject" Target="../embeddings/oleObject60.bin"/><Relationship Id="rId4" Type="http://schemas.openxmlformats.org/officeDocument/2006/relationships/oleObject" Target="../embeddings/oleObject59.bin"/></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0.xml"/><Relationship Id="rId7" Type="http://schemas.openxmlformats.org/officeDocument/2006/relationships/image" Target="../media/image13.gif"/><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16.png"/><Relationship Id="rId4" Type="http://schemas.openxmlformats.org/officeDocument/2006/relationships/oleObject" Target="../embeddings/oleObject64.bin"/><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21.xml"/><Relationship Id="rId7"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67.bin"/><Relationship Id="rId11" Type="http://schemas.openxmlformats.org/officeDocument/2006/relationships/oleObject" Target="../embeddings/oleObject72.bin"/><Relationship Id="rId5" Type="http://schemas.openxmlformats.org/officeDocument/2006/relationships/oleObject" Target="../embeddings/oleObject66.bin"/><Relationship Id="rId10" Type="http://schemas.openxmlformats.org/officeDocument/2006/relationships/oleObject" Target="../embeddings/oleObject71.bin"/><Relationship Id="rId4" Type="http://schemas.openxmlformats.org/officeDocument/2006/relationships/oleObject" Target="../embeddings/oleObject65.bin"/><Relationship Id="rId9" Type="http://schemas.openxmlformats.org/officeDocument/2006/relationships/oleObject" Target="../embeddings/oleObject70.bin"/></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4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notesSlide" Target="../notesSlides/notesSlide22.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oleObject" Target="../embeddings/oleObject74.bin"/><Relationship Id="rId9" Type="http://schemas.openxmlformats.org/officeDocument/2006/relationships/oleObject" Target="../embeddings/oleObject78.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Precision Measurement of the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Casimir</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Force For Au using a Dynamic AFM</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Mohideen</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
            <a:b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University of California-Riverside</a:t>
            </a:r>
            <a:endParaRPr lang="en-US" dirty="0"/>
          </a:p>
        </p:txBody>
      </p:sp>
    </p:spTree>
    <p:extLst>
      <p:ext uri="{BB962C8B-B14F-4D97-AF65-F5344CB8AC3E}">
        <p14:creationId xmlns="" xmlns:p14="http://schemas.microsoft.com/office/powerpoint/2010/main" val="38268566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effectLst>
                  <a:outerShdw blurRad="38100" dist="38100" dir="2700000" algn="tl">
                    <a:srgbClr val="000000">
                      <a:alpha val="43137"/>
                    </a:srgbClr>
                  </a:outerShdw>
                </a:effectLst>
              </a:rPr>
              <a:t>New Experimental Methodology</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solidFill>
                  <a:srgbClr val="0000FF"/>
                </a:solidFill>
              </a:rPr>
              <a:t>Dynamic AFM</a:t>
            </a:r>
          </a:p>
          <a:p>
            <a:r>
              <a:rPr lang="en-US" dirty="0" smtClean="0">
                <a:solidFill>
                  <a:srgbClr val="0000FF"/>
                </a:solidFill>
              </a:rPr>
              <a:t>Measure Frequency Shift instead of Cantilever </a:t>
            </a:r>
          </a:p>
          <a:p>
            <a:pPr>
              <a:buNone/>
            </a:pPr>
            <a:r>
              <a:rPr lang="en-US" dirty="0" smtClean="0">
                <a:solidFill>
                  <a:srgbClr val="0000FF"/>
                </a:solidFill>
              </a:rPr>
              <a:t>    Deflection</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868362"/>
          </a:xfrm>
        </p:spPr>
        <p:txBody>
          <a:bodyPr>
            <a:noAutofit/>
          </a:bodyPr>
          <a:lstStyle/>
          <a:p>
            <a:r>
              <a:rPr lang="en-US" sz="3600" b="1" dirty="0" smtClean="0">
                <a:solidFill>
                  <a:schemeClr val="accent6">
                    <a:lumMod val="75000"/>
                  </a:schemeClr>
                </a:solidFill>
                <a:effectLst>
                  <a:outerShdw blurRad="38100" dist="38100" dir="2700000" algn="tl">
                    <a:srgbClr val="000000">
                      <a:alpha val="43137"/>
                    </a:srgbClr>
                  </a:outerShdw>
                </a:effectLst>
              </a:rPr>
              <a:t>Dynamic AFM Method Used</a:t>
            </a:r>
            <a:br>
              <a:rPr lang="en-US" sz="3600" b="1" dirty="0" smtClean="0">
                <a:solidFill>
                  <a:schemeClr val="accent6">
                    <a:lumMod val="75000"/>
                  </a:schemeClr>
                </a:solidFill>
                <a:effectLst>
                  <a:outerShdw blurRad="38100" dist="38100" dir="2700000" algn="tl">
                    <a:srgbClr val="000000">
                      <a:alpha val="43137"/>
                    </a:srgbClr>
                  </a:outerShdw>
                </a:effectLst>
              </a:rPr>
            </a:br>
            <a:r>
              <a:rPr lang="en-US" sz="2400" b="1" dirty="0" smtClean="0">
                <a:solidFill>
                  <a:srgbClr val="0000FF"/>
                </a:solidFill>
                <a:effectLst>
                  <a:outerShdw blurRad="38100" dist="38100" dir="2700000" algn="tl">
                    <a:srgbClr val="000000">
                      <a:alpha val="43137"/>
                    </a:srgbClr>
                  </a:outerShdw>
                </a:effectLst>
              </a:rPr>
              <a:t>Cantilever small oscillations in a force field</a:t>
            </a:r>
            <a:endParaRPr lang="en-US" sz="2400" b="1" dirty="0">
              <a:solidFill>
                <a:srgbClr val="0000FF"/>
              </a:solidFill>
              <a:effectLst>
                <a:outerShdw blurRad="38100" dist="38100" dir="2700000" algn="tl">
                  <a:srgbClr val="000000">
                    <a:alpha val="43137"/>
                  </a:srgbClr>
                </a:outerShdw>
              </a:effectLst>
            </a:endParaRPr>
          </a:p>
        </p:txBody>
      </p:sp>
      <p:sp>
        <p:nvSpPr>
          <p:cNvPr id="6" name="TextBox 5"/>
          <p:cNvSpPr txBox="1"/>
          <p:nvPr/>
        </p:nvSpPr>
        <p:spPr>
          <a:xfrm>
            <a:off x="914400" y="1881426"/>
            <a:ext cx="4953000" cy="861774"/>
          </a:xfrm>
          <a:prstGeom prst="rect">
            <a:avLst/>
          </a:prstGeom>
          <a:noFill/>
        </p:spPr>
        <p:txBody>
          <a:bodyPr wrap="square" rtlCol="0">
            <a:spAutoFit/>
          </a:bodyPr>
          <a:lstStyle/>
          <a:p>
            <a:pPr algn="just"/>
            <a:r>
              <a:rPr lang="en-US" sz="1600" dirty="0" smtClean="0"/>
              <a:t>For small cantilever oscillations, we can take Taylor expansion of </a:t>
            </a:r>
            <a:r>
              <a:rPr lang="en-US" sz="1600" dirty="0" err="1" smtClean="0"/>
              <a:t>F</a:t>
            </a:r>
            <a:r>
              <a:rPr lang="en-US" sz="1050" dirty="0" err="1" smtClean="0"/>
              <a:t>int</a:t>
            </a:r>
            <a:r>
              <a:rPr lang="en-US" sz="1600" dirty="0" smtClean="0"/>
              <a:t>  at  the mean equilibrium position</a:t>
            </a:r>
          </a:p>
          <a:p>
            <a:r>
              <a:rPr lang="en-US" dirty="0" smtClean="0"/>
              <a:t> </a:t>
            </a:r>
            <a:endParaRPr lang="en-US" dirty="0"/>
          </a:p>
        </p:txBody>
      </p:sp>
      <p:sp>
        <p:nvSpPr>
          <p:cNvPr id="368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4" name="Rectangle 20"/>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7" name="Rectangle 23"/>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9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92" name="Rectangle 28"/>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 name="Picture 40" descr="C:\Users\Fen\Desktop\piezo cartoon\Cl and piezo\final.gif">
            <a:hlinkClick r:id="" action="ppaction://noaction"/>
          </p:cNvPr>
          <p:cNvPicPr>
            <a:picLocks noChangeAspect="1" noChangeArrowheads="1" noCrop="1"/>
          </p:cNvPicPr>
          <p:nvPr/>
        </p:nvPicPr>
        <p:blipFill>
          <a:blip r:embed="rId4" cstate="print"/>
          <a:srcRect/>
          <a:stretch>
            <a:fillRect/>
          </a:stretch>
        </p:blipFill>
        <p:spPr bwMode="auto">
          <a:xfrm>
            <a:off x="6400800" y="1676400"/>
            <a:ext cx="4191000" cy="3604260"/>
          </a:xfrm>
          <a:prstGeom prst="rect">
            <a:avLst/>
          </a:prstGeom>
          <a:noFill/>
        </p:spPr>
      </p:pic>
      <p:pic>
        <p:nvPicPr>
          <p:cNvPr id="1031" name="Picture 7"/>
          <p:cNvPicPr>
            <a:picLocks noChangeAspect="1" noChangeArrowheads="1"/>
          </p:cNvPicPr>
          <p:nvPr/>
        </p:nvPicPr>
        <p:blipFill>
          <a:blip r:embed="rId5" cstate="print"/>
          <a:srcRect/>
          <a:stretch>
            <a:fillRect/>
          </a:stretch>
        </p:blipFill>
        <p:spPr bwMode="auto">
          <a:xfrm>
            <a:off x="762000" y="5096740"/>
            <a:ext cx="1885950" cy="695325"/>
          </a:xfrm>
          <a:prstGeom prst="rect">
            <a:avLst/>
          </a:prstGeom>
          <a:noFill/>
          <a:ln w="9525">
            <a:noFill/>
            <a:miter lim="800000"/>
            <a:headEnd/>
            <a:tailEnd/>
          </a:ln>
        </p:spPr>
      </p:pic>
      <p:pic>
        <p:nvPicPr>
          <p:cNvPr id="1032" name="Picture 8"/>
          <p:cNvPicPr>
            <a:picLocks noChangeAspect="1" noChangeArrowheads="1"/>
          </p:cNvPicPr>
          <p:nvPr/>
        </p:nvPicPr>
        <p:blipFill>
          <a:blip r:embed="rId6" cstate="print"/>
          <a:srcRect/>
          <a:stretch>
            <a:fillRect/>
          </a:stretch>
        </p:blipFill>
        <p:spPr bwMode="auto">
          <a:xfrm>
            <a:off x="990600" y="1066800"/>
            <a:ext cx="4800600" cy="609600"/>
          </a:xfrm>
          <a:prstGeom prst="rect">
            <a:avLst/>
          </a:prstGeom>
          <a:noFill/>
          <a:ln w="9525">
            <a:noFill/>
            <a:miter lim="800000"/>
            <a:headEnd/>
            <a:tailEnd/>
          </a:ln>
        </p:spPr>
      </p:pic>
      <p:pic>
        <p:nvPicPr>
          <p:cNvPr id="1033" name="Picture 9"/>
          <p:cNvPicPr>
            <a:picLocks noChangeAspect="1" noChangeArrowheads="1"/>
          </p:cNvPicPr>
          <p:nvPr/>
        </p:nvPicPr>
        <p:blipFill>
          <a:blip r:embed="rId7" cstate="print"/>
          <a:srcRect/>
          <a:stretch>
            <a:fillRect/>
          </a:stretch>
        </p:blipFill>
        <p:spPr bwMode="auto">
          <a:xfrm>
            <a:off x="2971800" y="5105400"/>
            <a:ext cx="3038475" cy="800100"/>
          </a:xfrm>
          <a:prstGeom prst="rect">
            <a:avLst/>
          </a:prstGeom>
          <a:noFill/>
          <a:ln w="9525">
            <a:solidFill>
              <a:srgbClr val="FF0000"/>
            </a:solidFill>
            <a:miter lim="800000"/>
            <a:headEnd/>
            <a:tailEnd/>
          </a:ln>
        </p:spPr>
      </p:pic>
      <p:graphicFrame>
        <p:nvGraphicFramePr>
          <p:cNvPr id="3" name="Object 2"/>
          <p:cNvGraphicFramePr>
            <a:graphicFrameLocks noChangeAspect="1"/>
          </p:cNvGraphicFramePr>
          <p:nvPr>
            <p:extLst>
              <p:ext uri="{D42A27DB-BD31-4B8C-83A1-F6EECF244321}">
                <p14:modId xmlns="" xmlns:p14="http://schemas.microsoft.com/office/powerpoint/2010/main" val="234241261"/>
              </p:ext>
            </p:extLst>
          </p:nvPr>
        </p:nvGraphicFramePr>
        <p:xfrm>
          <a:off x="1969576" y="2590800"/>
          <a:ext cx="2521461" cy="2201323"/>
        </p:xfrm>
        <a:graphic>
          <a:graphicData uri="http://schemas.openxmlformats.org/presentationml/2006/ole">
            <p:oleObj spid="_x0000_s55304" name="Graph" r:id="rId8" imgW="3925824" imgH="3004109" progId="Origin50.Graph">
              <p:embed/>
            </p:oleObj>
          </a:graphicData>
        </a:graphic>
      </p:graphicFrame>
    </p:spTree>
    <p:extLst>
      <p:ext uri="{BB962C8B-B14F-4D97-AF65-F5344CB8AC3E}">
        <p14:creationId xmlns="" xmlns:p14="http://schemas.microsoft.com/office/powerpoint/2010/main" val="348486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Picture 3" descr="C:\Users\ericcc\Desktop\gif\1\ya.gif"/>
          <p:cNvPicPr>
            <a:picLocks noChangeAspect="1" noChangeArrowheads="1" noCrop="1"/>
          </p:cNvPicPr>
          <p:nvPr/>
        </p:nvPicPr>
        <p:blipFill>
          <a:blip r:embed="rId4" cstate="print"/>
          <a:stretch>
            <a:fillRect/>
          </a:stretch>
        </p:blipFill>
        <p:spPr bwMode="auto">
          <a:xfrm>
            <a:off x="3352800" y="967137"/>
            <a:ext cx="7010400" cy="5890863"/>
          </a:xfrm>
          <a:prstGeom prst="rect">
            <a:avLst/>
          </a:prstGeom>
          <a:noFill/>
          <a:ln>
            <a:noFill/>
          </a:ln>
        </p:spPr>
      </p:pic>
      <p:pic>
        <p:nvPicPr>
          <p:cNvPr id="1026" name="Picture 2" descr="F:\piezo cartoon\dynamic piezo cartoon new.gif"/>
          <p:cNvPicPr>
            <a:picLocks noChangeAspect="1" noChangeArrowheads="1" noCrop="1"/>
          </p:cNvPicPr>
          <p:nvPr/>
        </p:nvPicPr>
        <p:blipFill>
          <a:blip r:embed="rId5" cstate="print"/>
          <a:srcRect/>
          <a:stretch>
            <a:fillRect/>
          </a:stretch>
        </p:blipFill>
        <p:spPr bwMode="auto">
          <a:xfrm>
            <a:off x="-304800" y="3352800"/>
            <a:ext cx="10820400" cy="4191000"/>
          </a:xfrm>
          <a:prstGeom prst="rect">
            <a:avLst/>
          </a:prstGeom>
          <a:noFill/>
        </p:spPr>
      </p:pic>
      <p:cxnSp>
        <p:nvCxnSpPr>
          <p:cNvPr id="29" name="Straight Arrow Connector 28"/>
          <p:cNvCxnSpPr>
            <a:stCxn id="18" idx="3"/>
            <a:endCxn id="30" idx="1"/>
          </p:cNvCxnSpPr>
          <p:nvPr/>
        </p:nvCxnSpPr>
        <p:spPr>
          <a:xfrm>
            <a:off x="5791200" y="304800"/>
            <a:ext cx="21336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0" name="Rectangle 29"/>
          <p:cNvSpPr/>
          <p:nvPr/>
        </p:nvSpPr>
        <p:spPr>
          <a:xfrm>
            <a:off x="7924800" y="76200"/>
            <a:ext cx="9144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Band-pass</a:t>
            </a:r>
          </a:p>
          <a:p>
            <a:pPr algn="ctr"/>
            <a:r>
              <a:rPr lang="en-US" sz="1200" dirty="0" smtClean="0">
                <a:solidFill>
                  <a:schemeClr val="tx1"/>
                </a:solidFill>
              </a:rPr>
              <a:t>filter</a:t>
            </a:r>
            <a:endParaRPr lang="en-US" sz="1200" dirty="0">
              <a:solidFill>
                <a:schemeClr val="tx1"/>
              </a:solidFill>
            </a:endParaRPr>
          </a:p>
        </p:txBody>
      </p:sp>
      <p:cxnSp>
        <p:nvCxnSpPr>
          <p:cNvPr id="33" name="Straight Arrow Connector 32"/>
          <p:cNvCxnSpPr/>
          <p:nvPr/>
        </p:nvCxnSpPr>
        <p:spPr>
          <a:xfrm rot="5400000">
            <a:off x="6667897" y="494903"/>
            <a:ext cx="381000"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Flowchart: Summing Junction 34"/>
          <p:cNvSpPr/>
          <p:nvPr/>
        </p:nvSpPr>
        <p:spPr>
          <a:xfrm>
            <a:off x="6781800" y="228600"/>
            <a:ext cx="152400" cy="152400"/>
          </a:xfrm>
          <a:prstGeom prst="flowChartSummingJunction">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6" name="TextBox 35"/>
          <p:cNvSpPr txBox="1"/>
          <p:nvPr/>
        </p:nvSpPr>
        <p:spPr>
          <a:xfrm>
            <a:off x="5943600" y="0"/>
            <a:ext cx="680251" cy="307777"/>
          </a:xfrm>
          <a:prstGeom prst="rect">
            <a:avLst/>
          </a:prstGeom>
          <a:noFill/>
        </p:spPr>
        <p:txBody>
          <a:bodyPr wrap="none" rtlCol="0">
            <a:spAutoFit/>
          </a:bodyPr>
          <a:lstStyle/>
          <a:p>
            <a:r>
              <a:rPr lang="en-US" sz="1400" dirty="0" smtClean="0"/>
              <a:t>DC+AC</a:t>
            </a:r>
            <a:endParaRPr lang="en-US" sz="1400" dirty="0"/>
          </a:p>
        </p:txBody>
      </p:sp>
      <p:sp>
        <p:nvSpPr>
          <p:cNvPr id="37" name="Rectangle 36"/>
          <p:cNvSpPr/>
          <p:nvPr/>
        </p:nvSpPr>
        <p:spPr>
          <a:xfrm>
            <a:off x="6248400" y="685800"/>
            <a:ext cx="838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Low-pass</a:t>
            </a:r>
          </a:p>
          <a:p>
            <a:pPr algn="ctr"/>
            <a:r>
              <a:rPr lang="en-US" sz="1200" dirty="0" smtClean="0">
                <a:solidFill>
                  <a:schemeClr val="tx1"/>
                </a:solidFill>
              </a:rPr>
              <a:t>Filter</a:t>
            </a:r>
          </a:p>
        </p:txBody>
      </p:sp>
      <p:cxnSp>
        <p:nvCxnSpPr>
          <p:cNvPr id="40" name="Straight Arrow Connector 39"/>
          <p:cNvCxnSpPr>
            <a:stCxn id="30" idx="2"/>
          </p:cNvCxnSpPr>
          <p:nvPr/>
        </p:nvCxnSpPr>
        <p:spPr>
          <a:xfrm rot="5400000">
            <a:off x="8115300" y="800100"/>
            <a:ext cx="5334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45" name="Rectangle 44"/>
          <p:cNvSpPr/>
          <p:nvPr/>
        </p:nvSpPr>
        <p:spPr>
          <a:xfrm>
            <a:off x="7543800" y="1066800"/>
            <a:ext cx="1524000" cy="1219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p:cNvSpPr txBox="1"/>
          <p:nvPr/>
        </p:nvSpPr>
        <p:spPr>
          <a:xfrm>
            <a:off x="7543801" y="1143000"/>
            <a:ext cx="1600200" cy="738664"/>
          </a:xfrm>
          <a:prstGeom prst="rect">
            <a:avLst/>
          </a:prstGeom>
          <a:noFill/>
        </p:spPr>
        <p:txBody>
          <a:bodyPr wrap="square" rtlCol="0">
            <a:spAutoFit/>
          </a:bodyPr>
          <a:lstStyle/>
          <a:p>
            <a:pPr algn="ctr"/>
            <a:r>
              <a:rPr lang="en-US" sz="1400" dirty="0" smtClean="0"/>
              <a:t>FM technique</a:t>
            </a:r>
          </a:p>
          <a:p>
            <a:pPr algn="ctr"/>
            <a:r>
              <a:rPr lang="en-US" sz="1400" dirty="0" smtClean="0"/>
              <a:t>Phase detector</a:t>
            </a:r>
          </a:p>
          <a:p>
            <a:pPr algn="ctr"/>
            <a:r>
              <a:rPr lang="en-US" sz="1400" dirty="0" smtClean="0"/>
              <a:t>(PhaseLockedLoop) </a:t>
            </a:r>
            <a:endParaRPr lang="en-US" sz="1400" dirty="0"/>
          </a:p>
        </p:txBody>
      </p:sp>
      <p:cxnSp>
        <p:nvCxnSpPr>
          <p:cNvPr id="51" name="Straight Arrow Connector 50"/>
          <p:cNvCxnSpPr/>
          <p:nvPr/>
        </p:nvCxnSpPr>
        <p:spPr>
          <a:xfrm rot="5400000">
            <a:off x="6590506" y="1562100"/>
            <a:ext cx="534194"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6096000" y="1828800"/>
            <a:ext cx="11430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Separation “d” PID control </a:t>
            </a:r>
          </a:p>
          <a:p>
            <a:pPr algn="ctr"/>
            <a:r>
              <a:rPr lang="en-US" sz="1200" dirty="0" smtClean="0">
                <a:solidFill>
                  <a:schemeClr val="tx1"/>
                </a:solidFill>
              </a:rPr>
              <a:t>in Q point</a:t>
            </a:r>
          </a:p>
        </p:txBody>
      </p:sp>
      <p:cxnSp>
        <p:nvCxnSpPr>
          <p:cNvPr id="59" name="Elbow Connector 58"/>
          <p:cNvCxnSpPr>
            <a:stCxn id="52" idx="2"/>
            <a:endCxn id="9" idx="3"/>
          </p:cNvCxnSpPr>
          <p:nvPr/>
        </p:nvCxnSpPr>
        <p:spPr>
          <a:xfrm rot="5400000">
            <a:off x="6057900" y="2171700"/>
            <a:ext cx="419100" cy="8001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5" name="Elbow Connector 64"/>
          <p:cNvCxnSpPr>
            <a:endCxn id="12" idx="3"/>
          </p:cNvCxnSpPr>
          <p:nvPr/>
        </p:nvCxnSpPr>
        <p:spPr>
          <a:xfrm rot="10800000" flipV="1">
            <a:off x="5867400" y="2286000"/>
            <a:ext cx="1981200" cy="723900"/>
          </a:xfrm>
          <a:prstGeom prst="bentConnector3">
            <a:avLst>
              <a:gd name="adj1" fmla="val 615"/>
            </a:avLst>
          </a:prstGeom>
          <a:ln>
            <a:tailEnd type="arrow"/>
          </a:ln>
        </p:spPr>
        <p:style>
          <a:lnRef idx="2">
            <a:schemeClr val="accent2"/>
          </a:lnRef>
          <a:fillRef idx="0">
            <a:schemeClr val="accent2"/>
          </a:fillRef>
          <a:effectRef idx="1">
            <a:schemeClr val="accent2"/>
          </a:effectRef>
          <a:fontRef idx="minor">
            <a:schemeClr val="tx1"/>
          </a:fontRef>
        </p:style>
      </p:cxnSp>
      <p:sp>
        <p:nvSpPr>
          <p:cNvPr id="72" name="TextBox 71"/>
          <p:cNvSpPr txBox="1"/>
          <p:nvPr/>
        </p:nvSpPr>
        <p:spPr>
          <a:xfrm>
            <a:off x="8610600" y="1981200"/>
            <a:ext cx="381000" cy="30777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400" dirty="0" smtClean="0"/>
              <a:t>∆f</a:t>
            </a:r>
            <a:endParaRPr lang="en-US" sz="1400" dirty="0"/>
          </a:p>
        </p:txBody>
      </p:sp>
      <p:sp>
        <p:nvSpPr>
          <p:cNvPr id="75" name="TextBox 74"/>
          <p:cNvSpPr txBox="1"/>
          <p:nvPr/>
        </p:nvSpPr>
        <p:spPr>
          <a:xfrm>
            <a:off x="7543800" y="1981200"/>
            <a:ext cx="569258" cy="307777"/>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400" dirty="0"/>
              <a:t>D</a:t>
            </a:r>
            <a:r>
              <a:rPr lang="en-US" sz="1400" dirty="0" smtClean="0"/>
              <a:t>rive</a:t>
            </a:r>
            <a:endParaRPr lang="en-US" sz="1400" dirty="0"/>
          </a:p>
        </p:txBody>
      </p:sp>
      <p:grpSp>
        <p:nvGrpSpPr>
          <p:cNvPr id="3" name="Group 76"/>
          <p:cNvGrpSpPr/>
          <p:nvPr/>
        </p:nvGrpSpPr>
        <p:grpSpPr>
          <a:xfrm>
            <a:off x="5029200" y="2590800"/>
            <a:ext cx="914400" cy="609600"/>
            <a:chOff x="5029200" y="2590800"/>
            <a:chExt cx="914400" cy="609600"/>
          </a:xfrm>
        </p:grpSpPr>
        <p:grpSp>
          <p:nvGrpSpPr>
            <p:cNvPr id="4" name="Group 14"/>
            <p:cNvGrpSpPr/>
            <p:nvPr/>
          </p:nvGrpSpPr>
          <p:grpSpPr>
            <a:xfrm>
              <a:off x="5105400" y="2590800"/>
              <a:ext cx="838200" cy="533400"/>
              <a:chOff x="5105400" y="2362200"/>
              <a:chExt cx="838200" cy="533400"/>
            </a:xfrm>
          </p:grpSpPr>
          <p:sp>
            <p:nvSpPr>
              <p:cNvPr id="8" name="Rectangle 7"/>
              <p:cNvSpPr/>
              <p:nvPr/>
            </p:nvSpPr>
            <p:spPr>
              <a:xfrm>
                <a:off x="5105400" y="2362200"/>
                <a:ext cx="838200" cy="76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105400" y="2438400"/>
                <a:ext cx="762000" cy="228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Piezo1</a:t>
                </a:r>
                <a:endParaRPr lang="en-US" sz="1400" dirty="0"/>
              </a:p>
            </p:txBody>
          </p:sp>
          <p:sp>
            <p:nvSpPr>
              <p:cNvPr id="12" name="Rectangle 11"/>
              <p:cNvSpPr/>
              <p:nvPr/>
            </p:nvSpPr>
            <p:spPr>
              <a:xfrm>
                <a:off x="5105400" y="2667000"/>
                <a:ext cx="762000" cy="2286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smtClean="0"/>
                  <a:t>Piezo2</a:t>
                </a:r>
                <a:endParaRPr lang="en-US" sz="1400" dirty="0"/>
              </a:p>
            </p:txBody>
          </p:sp>
        </p:grpSp>
        <p:sp>
          <p:nvSpPr>
            <p:cNvPr id="49" name="Rectangle 48"/>
            <p:cNvSpPr/>
            <p:nvPr/>
          </p:nvSpPr>
          <p:spPr>
            <a:xfrm>
              <a:off x="5029200" y="3124200"/>
              <a:ext cx="914400" cy="76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3" name="Flowchart: Summing Junction 62"/>
            <p:cNvSpPr/>
            <p:nvPr/>
          </p:nvSpPr>
          <p:spPr>
            <a:xfrm>
              <a:off x="5791200" y="2743200"/>
              <a:ext cx="76200" cy="76200"/>
            </a:xfrm>
            <a:prstGeom prst="flowChartSummingJunc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5" name="Rectangle 4"/>
          <p:cNvSpPr/>
          <p:nvPr/>
        </p:nvSpPr>
        <p:spPr>
          <a:xfrm>
            <a:off x="3276600" y="0"/>
            <a:ext cx="762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133600" y="0"/>
            <a:ext cx="1600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Interferometer 2</a:t>
            </a:r>
            <a:endParaRPr lang="en-US" sz="1400" dirty="0">
              <a:solidFill>
                <a:schemeClr val="tx1"/>
              </a:solidFill>
            </a:endParaRPr>
          </a:p>
        </p:txBody>
      </p:sp>
      <p:sp>
        <p:nvSpPr>
          <p:cNvPr id="6" name="Rectangle 5"/>
          <p:cNvSpPr/>
          <p:nvPr/>
        </p:nvSpPr>
        <p:spPr>
          <a:xfrm>
            <a:off x="4267200" y="0"/>
            <a:ext cx="76200"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0" y="0"/>
            <a:ext cx="1981200" cy="609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(Short coherence length)</a:t>
            </a:r>
          </a:p>
          <a:p>
            <a:pPr algn="ctr"/>
            <a:r>
              <a:rPr lang="en-US" sz="1400" dirty="0" smtClean="0">
                <a:solidFill>
                  <a:schemeClr val="tx1"/>
                </a:solidFill>
              </a:rPr>
              <a:t>interferometer 1</a:t>
            </a:r>
            <a:endParaRPr lang="en-US" sz="1400" dirty="0">
              <a:solidFill>
                <a:schemeClr val="tx1"/>
              </a:solidFill>
            </a:endParaRPr>
          </a:p>
        </p:txBody>
      </p:sp>
      <p:sp>
        <p:nvSpPr>
          <p:cNvPr id="16" name="Isosceles Triangle 15"/>
          <p:cNvSpPr/>
          <p:nvPr/>
        </p:nvSpPr>
        <p:spPr>
          <a:xfrm>
            <a:off x="4267200" y="2209800"/>
            <a:ext cx="76200" cy="2286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a:off x="3276600" y="2209800"/>
            <a:ext cx="76200" cy="83820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p:cNvCxnSpPr/>
          <p:nvPr/>
        </p:nvCxnSpPr>
        <p:spPr>
          <a:xfrm rot="5400000">
            <a:off x="38100" y="3314700"/>
            <a:ext cx="419100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133600" y="1219200"/>
            <a:ext cx="388620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34" name="Flowchart: Summing Junction 33"/>
          <p:cNvSpPr/>
          <p:nvPr/>
        </p:nvSpPr>
        <p:spPr>
          <a:xfrm>
            <a:off x="5791200" y="2971800"/>
            <a:ext cx="76200" cy="76200"/>
          </a:xfrm>
          <a:prstGeom prst="flowChartSummingJuncti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cxnSp>
        <p:nvCxnSpPr>
          <p:cNvPr id="41" name="Straight Connector 40"/>
          <p:cNvCxnSpPr/>
          <p:nvPr/>
        </p:nvCxnSpPr>
        <p:spPr>
          <a:xfrm rot="5400000">
            <a:off x="3924300" y="3314700"/>
            <a:ext cx="419100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2133600" y="5410200"/>
            <a:ext cx="3886200"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09800" y="1295400"/>
            <a:ext cx="1023165" cy="400110"/>
          </a:xfrm>
          <a:prstGeom prst="rect">
            <a:avLst/>
          </a:prstGeom>
          <a:noFill/>
        </p:spPr>
        <p:txBody>
          <a:bodyPr wrap="none" rtlCol="0">
            <a:spAutoFit/>
          </a:bodyPr>
          <a:lstStyle/>
          <a:p>
            <a:r>
              <a:rPr lang="en-US" sz="2000" dirty="0" smtClean="0">
                <a:solidFill>
                  <a:srgbClr val="0000FF"/>
                </a:solidFill>
              </a:rPr>
              <a:t>Vacuum</a:t>
            </a:r>
          </a:p>
        </p:txBody>
      </p:sp>
      <p:sp>
        <p:nvSpPr>
          <p:cNvPr id="44" name="Flowchart: Process 43"/>
          <p:cNvSpPr/>
          <p:nvPr/>
        </p:nvSpPr>
        <p:spPr>
          <a:xfrm>
            <a:off x="2362200" y="5791200"/>
            <a:ext cx="2819400" cy="990600"/>
          </a:xfrm>
          <a:prstGeom prst="flowChart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High voltage power supply</a:t>
            </a:r>
          </a:p>
          <a:p>
            <a:pPr algn="ctr"/>
            <a:r>
              <a:rPr lang="en-US" sz="1600" dirty="0" smtClean="0">
                <a:solidFill>
                  <a:schemeClr val="tx1"/>
                </a:solidFill>
              </a:rPr>
              <a:t>linear voltage applied on </a:t>
            </a:r>
          </a:p>
          <a:p>
            <a:pPr algn="ctr"/>
            <a:r>
              <a:rPr lang="en-US" sz="1600" dirty="0" err="1" smtClean="0">
                <a:solidFill>
                  <a:schemeClr val="tx1"/>
                </a:solidFill>
              </a:rPr>
              <a:t>Piezo</a:t>
            </a:r>
            <a:r>
              <a:rPr lang="en-US" sz="1600" dirty="0" smtClean="0">
                <a:solidFill>
                  <a:schemeClr val="tx1"/>
                </a:solidFill>
              </a:rPr>
              <a:t>-tube repeatedly</a:t>
            </a:r>
            <a:endParaRPr lang="en-US" sz="1600" dirty="0">
              <a:solidFill>
                <a:schemeClr val="tx1"/>
              </a:solidFill>
            </a:endParaRPr>
          </a:p>
        </p:txBody>
      </p:sp>
      <p:cxnSp>
        <p:nvCxnSpPr>
          <p:cNvPr id="47" name="Straight Connector 46"/>
          <p:cNvCxnSpPr/>
          <p:nvPr/>
        </p:nvCxnSpPr>
        <p:spPr>
          <a:xfrm>
            <a:off x="4572000" y="2209800"/>
            <a:ext cx="6096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a:off x="4799806" y="2438400"/>
            <a:ext cx="457200" cy="1588"/>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54" name="TextBox 53"/>
          <p:cNvSpPr txBox="1"/>
          <p:nvPr/>
        </p:nvSpPr>
        <p:spPr>
          <a:xfrm>
            <a:off x="5027506" y="2209800"/>
            <a:ext cx="306494" cy="369332"/>
          </a:xfrm>
          <a:prstGeom prst="rect">
            <a:avLst/>
          </a:prstGeom>
          <a:noFill/>
        </p:spPr>
        <p:txBody>
          <a:bodyPr wrap="none" rtlCol="0">
            <a:spAutoFit/>
          </a:bodyPr>
          <a:lstStyle/>
          <a:p>
            <a:r>
              <a:rPr lang="en-US" dirty="0" smtClean="0"/>
              <a:t>d</a:t>
            </a:r>
            <a:endParaRPr lang="en-US" dirty="0"/>
          </a:p>
        </p:txBody>
      </p:sp>
      <p:cxnSp>
        <p:nvCxnSpPr>
          <p:cNvPr id="58" name="Straight Arrow Connector 57"/>
          <p:cNvCxnSpPr/>
          <p:nvPr/>
        </p:nvCxnSpPr>
        <p:spPr>
          <a:xfrm rot="5400000" flipH="1" flipV="1">
            <a:off x="3505200" y="5334000"/>
            <a:ext cx="457200" cy="158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60" name="Flowchart: Summing Junction 59"/>
          <p:cNvSpPr/>
          <p:nvPr/>
        </p:nvSpPr>
        <p:spPr>
          <a:xfrm>
            <a:off x="3581400" y="5715000"/>
            <a:ext cx="304800" cy="228600"/>
          </a:xfrm>
          <a:prstGeom prst="flowChartSummingJunction">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9" name="TextBox 98"/>
          <p:cNvSpPr txBox="1"/>
          <p:nvPr/>
        </p:nvSpPr>
        <p:spPr>
          <a:xfrm>
            <a:off x="6629400" y="3581400"/>
            <a:ext cx="445956" cy="369332"/>
          </a:xfrm>
          <a:prstGeom prst="rect">
            <a:avLst/>
          </a:prstGeom>
          <a:noFill/>
        </p:spPr>
        <p:txBody>
          <a:bodyPr wrap="none" rtlCol="0">
            <a:spAutoFit/>
          </a:bodyPr>
          <a:lstStyle/>
          <a:p>
            <a:r>
              <a:rPr lang="en-US" dirty="0" smtClean="0"/>
              <a:t>∆V</a:t>
            </a:r>
            <a:endParaRPr lang="en-US" dirty="0"/>
          </a:p>
        </p:txBody>
      </p:sp>
      <p:cxnSp>
        <p:nvCxnSpPr>
          <p:cNvPr id="104" name="Straight Arrow Connector 103"/>
          <p:cNvCxnSpPr/>
          <p:nvPr/>
        </p:nvCxnSpPr>
        <p:spPr>
          <a:xfrm rot="5400000">
            <a:off x="6591300" y="3467100"/>
            <a:ext cx="609600" cy="533400"/>
          </a:xfrm>
          <a:prstGeom prst="straightConnector1">
            <a:avLst/>
          </a:prstGeom>
          <a:ln>
            <a:headEnd type="arrow"/>
            <a:tailEnd type="arrow"/>
          </a:ln>
        </p:spPr>
        <p:style>
          <a:lnRef idx="1">
            <a:schemeClr val="accent2"/>
          </a:lnRef>
          <a:fillRef idx="0">
            <a:schemeClr val="accent2"/>
          </a:fillRef>
          <a:effectRef idx="0">
            <a:schemeClr val="accent2"/>
          </a:effectRef>
          <a:fontRef idx="minor">
            <a:schemeClr val="tx1"/>
          </a:fontRef>
        </p:style>
      </p:cxnSp>
      <p:cxnSp>
        <p:nvCxnSpPr>
          <p:cNvPr id="111" name="Elbow Connector 110"/>
          <p:cNvCxnSpPr>
            <a:stCxn id="19" idx="1"/>
            <a:endCxn id="109" idx="0"/>
          </p:cNvCxnSpPr>
          <p:nvPr/>
        </p:nvCxnSpPr>
        <p:spPr>
          <a:xfrm rot="10800000" flipV="1">
            <a:off x="1043544" y="304800"/>
            <a:ext cx="1090056" cy="1905000"/>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grpSp>
        <p:nvGrpSpPr>
          <p:cNvPr id="7" name="Group 116"/>
          <p:cNvGrpSpPr/>
          <p:nvPr/>
        </p:nvGrpSpPr>
        <p:grpSpPr>
          <a:xfrm>
            <a:off x="0" y="2209800"/>
            <a:ext cx="2148444" cy="2057400"/>
            <a:chOff x="-91044" y="1219200"/>
            <a:chExt cx="2148444" cy="2057400"/>
          </a:xfrm>
        </p:grpSpPr>
        <p:sp>
          <p:nvSpPr>
            <p:cNvPr id="109" name="Rounded Rectangle 108"/>
            <p:cNvSpPr/>
            <p:nvPr/>
          </p:nvSpPr>
          <p:spPr>
            <a:xfrm>
              <a:off x="0" y="1219200"/>
              <a:ext cx="1905000" cy="205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aphicFrame>
          <p:nvGraphicFramePr>
            <p:cNvPr id="2" name="Object 2"/>
            <p:cNvGraphicFramePr>
              <a:graphicFrameLocks noChangeAspect="1"/>
            </p:cNvGraphicFramePr>
            <p:nvPr/>
          </p:nvGraphicFramePr>
          <p:xfrm>
            <a:off x="-91044" y="1447800"/>
            <a:ext cx="2148444" cy="1676400"/>
          </p:xfrm>
          <a:graphic>
            <a:graphicData uri="http://schemas.openxmlformats.org/presentationml/2006/ole">
              <p:oleObj spid="_x0000_s18454" name="Graph" r:id="rId6" imgW="6583680" imgH="3924605" progId="Origin50.Graph">
                <p:embed/>
              </p:oleObj>
            </a:graphicData>
          </a:graphic>
        </p:graphicFrame>
      </p:grpSp>
      <p:cxnSp>
        <p:nvCxnSpPr>
          <p:cNvPr id="126" name="Elbow Connector 125"/>
          <p:cNvCxnSpPr>
            <a:stCxn id="60" idx="0"/>
            <a:endCxn id="109" idx="2"/>
          </p:cNvCxnSpPr>
          <p:nvPr/>
        </p:nvCxnSpPr>
        <p:spPr>
          <a:xfrm rot="16200000" flipV="1">
            <a:off x="1664772" y="3645972"/>
            <a:ext cx="1447800" cy="2690256"/>
          </a:xfrm>
          <a:prstGeom prst="bentConnector3">
            <a:avLst>
              <a:gd name="adj1" fmla="val 9354"/>
            </a:avLst>
          </a:prstGeom>
          <a:ln>
            <a:tailEnd type="arrow"/>
          </a:ln>
        </p:spPr>
        <p:style>
          <a:lnRef idx="1">
            <a:schemeClr val="accent2"/>
          </a:lnRef>
          <a:fillRef idx="0">
            <a:schemeClr val="accent2"/>
          </a:fillRef>
          <a:effectRef idx="0">
            <a:schemeClr val="accent2"/>
          </a:effectRef>
          <a:fontRef idx="minor">
            <a:schemeClr val="tx1"/>
          </a:fontRef>
        </p:style>
      </p:cxnSp>
      <p:cxnSp>
        <p:nvCxnSpPr>
          <p:cNvPr id="134" name="Elbow Connector 133"/>
          <p:cNvCxnSpPr>
            <a:stCxn id="137" idx="0"/>
            <a:endCxn id="8" idx="3"/>
          </p:cNvCxnSpPr>
          <p:nvPr/>
        </p:nvCxnSpPr>
        <p:spPr>
          <a:xfrm rot="16200000" flipV="1">
            <a:off x="5962650" y="2609850"/>
            <a:ext cx="876300" cy="914400"/>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sp>
        <p:nvSpPr>
          <p:cNvPr id="137" name="Donut 136"/>
          <p:cNvSpPr/>
          <p:nvPr/>
        </p:nvSpPr>
        <p:spPr>
          <a:xfrm>
            <a:off x="6629400" y="3505200"/>
            <a:ext cx="457200" cy="533400"/>
          </a:xfrm>
          <a:prstGeom prst="donut">
            <a:avLst>
              <a:gd name="adj" fmla="val 5198"/>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solidFill>
            </a:endParaRPr>
          </a:p>
        </p:txBody>
      </p:sp>
      <p:cxnSp>
        <p:nvCxnSpPr>
          <p:cNvPr id="145" name="Elbow Connector 144"/>
          <p:cNvCxnSpPr>
            <a:stCxn id="137" idx="4"/>
          </p:cNvCxnSpPr>
          <p:nvPr/>
        </p:nvCxnSpPr>
        <p:spPr>
          <a:xfrm rot="5400000">
            <a:off x="5829300" y="3162300"/>
            <a:ext cx="152400" cy="1905000"/>
          </a:xfrm>
          <a:prstGeom prst="bentConnector2">
            <a:avLst/>
          </a:prstGeom>
          <a:ln>
            <a:tailEnd type="arrow"/>
          </a:ln>
        </p:spPr>
        <p:style>
          <a:lnRef idx="2">
            <a:schemeClr val="accent3"/>
          </a:lnRef>
          <a:fillRef idx="0">
            <a:schemeClr val="accent3"/>
          </a:fillRef>
          <a:effectRef idx="1">
            <a:schemeClr val="accent3"/>
          </a:effectRef>
          <a:fontRef idx="minor">
            <a:schemeClr val="tx1"/>
          </a:fontRef>
        </p:style>
      </p:cxnSp>
      <p:grpSp>
        <p:nvGrpSpPr>
          <p:cNvPr id="10" name="Group 151"/>
          <p:cNvGrpSpPr/>
          <p:nvPr/>
        </p:nvGrpSpPr>
        <p:grpSpPr>
          <a:xfrm>
            <a:off x="6019800" y="4572000"/>
            <a:ext cx="3276600" cy="2381738"/>
            <a:chOff x="6400800" y="4800600"/>
            <a:chExt cx="2895600" cy="2153138"/>
          </a:xfrm>
        </p:grpSpPr>
        <p:sp>
          <p:nvSpPr>
            <p:cNvPr id="148" name="Rounded Rectangle 147"/>
            <p:cNvSpPr/>
            <p:nvPr/>
          </p:nvSpPr>
          <p:spPr>
            <a:xfrm>
              <a:off x="6477000" y="4800600"/>
              <a:ext cx="2667000" cy="2057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aphicFrame>
          <p:nvGraphicFramePr>
            <p:cNvPr id="151" name="Object 3"/>
            <p:cNvGraphicFramePr>
              <a:graphicFrameLocks noChangeAspect="1"/>
            </p:cNvGraphicFramePr>
            <p:nvPr/>
          </p:nvGraphicFramePr>
          <p:xfrm>
            <a:off x="6400800" y="4800600"/>
            <a:ext cx="2895600" cy="2153138"/>
          </p:xfrm>
          <a:graphic>
            <a:graphicData uri="http://schemas.openxmlformats.org/presentationml/2006/ole">
              <p:oleObj spid="_x0000_s18455" name="Graph" r:id="rId7" imgW="3925800" imgH="3003840" progId="Origin50.Graph">
                <p:embed/>
              </p:oleObj>
            </a:graphicData>
          </a:graphic>
        </p:graphicFrame>
      </p:grpSp>
      <p:cxnSp>
        <p:nvCxnSpPr>
          <p:cNvPr id="157" name="Elbow Connector 156"/>
          <p:cNvCxnSpPr>
            <a:stCxn id="72" idx="2"/>
          </p:cNvCxnSpPr>
          <p:nvPr/>
        </p:nvCxnSpPr>
        <p:spPr>
          <a:xfrm rot="5400000">
            <a:off x="6992838" y="2839939"/>
            <a:ext cx="2359225" cy="1257300"/>
          </a:xfrm>
          <a:prstGeom prst="bentConnector3">
            <a:avLst>
              <a:gd name="adj1" fmla="val 85689"/>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62" name="Elbow Connector 161"/>
          <p:cNvCxnSpPr>
            <a:stCxn id="60" idx="0"/>
          </p:cNvCxnSpPr>
          <p:nvPr/>
        </p:nvCxnSpPr>
        <p:spPr>
          <a:xfrm rot="5400000" flipH="1" flipV="1">
            <a:off x="4724400" y="4572000"/>
            <a:ext cx="152400" cy="2133600"/>
          </a:xfrm>
          <a:prstGeom prst="bentConnector2">
            <a:avLst/>
          </a:prstGeom>
          <a:ln>
            <a:tailEnd type="arrow"/>
          </a:ln>
        </p:spPr>
        <p:style>
          <a:lnRef idx="1">
            <a:schemeClr val="accent2"/>
          </a:lnRef>
          <a:fillRef idx="0">
            <a:schemeClr val="accent2"/>
          </a:fillRef>
          <a:effectRef idx="0">
            <a:schemeClr val="accent2"/>
          </a:effectRef>
          <a:fontRef idx="minor">
            <a:schemeClr val="tx1"/>
          </a:fontRef>
        </p:style>
      </p:cxnSp>
      <p:sp>
        <p:nvSpPr>
          <p:cNvPr id="167" name="TextBox 166"/>
          <p:cNvSpPr txBox="1"/>
          <p:nvPr/>
        </p:nvSpPr>
        <p:spPr>
          <a:xfrm>
            <a:off x="990600" y="530354"/>
            <a:ext cx="400110" cy="1450846"/>
          </a:xfrm>
          <a:prstGeom prst="rect">
            <a:avLst/>
          </a:prstGeom>
          <a:noFill/>
        </p:spPr>
        <p:txBody>
          <a:bodyPr vert="eaVert" wrap="none" rtlCol="0">
            <a:spAutoFit/>
          </a:bodyPr>
          <a:lstStyle/>
          <a:p>
            <a:r>
              <a:rPr lang="en-US" sz="1400" dirty="0" smtClean="0"/>
              <a:t>Interference signal</a:t>
            </a:r>
            <a:endParaRPr lang="en-US" sz="1400" dirty="0"/>
          </a:p>
        </p:txBody>
      </p:sp>
      <p:sp>
        <p:nvSpPr>
          <p:cNvPr id="61" name="TextBox 60"/>
          <p:cNvSpPr txBox="1"/>
          <p:nvPr/>
        </p:nvSpPr>
        <p:spPr>
          <a:xfrm>
            <a:off x="8382000" y="652046"/>
            <a:ext cx="410818" cy="338554"/>
          </a:xfrm>
          <a:prstGeom prst="rect">
            <a:avLst/>
          </a:prstGeom>
          <a:noFill/>
        </p:spPr>
        <p:txBody>
          <a:bodyPr wrap="none" rtlCol="0">
            <a:spAutoFit/>
          </a:bodyPr>
          <a:lstStyle/>
          <a:p>
            <a:r>
              <a:rPr lang="en-US" sz="1600" dirty="0" smtClean="0"/>
              <a:t>AC</a:t>
            </a:r>
            <a:endParaRPr lang="en-US" sz="1600" dirty="0"/>
          </a:p>
        </p:txBody>
      </p:sp>
      <p:sp>
        <p:nvSpPr>
          <p:cNvPr id="62" name="Rectangle 61"/>
          <p:cNvSpPr/>
          <p:nvPr/>
        </p:nvSpPr>
        <p:spPr>
          <a:xfrm>
            <a:off x="6324600" y="1371600"/>
            <a:ext cx="450764" cy="369332"/>
          </a:xfrm>
          <a:prstGeom prst="rect">
            <a:avLst/>
          </a:prstGeom>
        </p:spPr>
        <p:txBody>
          <a:bodyPr wrap="none">
            <a:spAutoFit/>
          </a:bodyPr>
          <a:lstStyle/>
          <a:p>
            <a:r>
              <a:rPr lang="en-US" dirty="0" smtClean="0"/>
              <a:t>DC</a:t>
            </a:r>
            <a:endParaRPr lang="en-US" dirty="0"/>
          </a:p>
        </p:txBody>
      </p:sp>
      <p:sp>
        <p:nvSpPr>
          <p:cNvPr id="64" name="TextBox 63"/>
          <p:cNvSpPr txBox="1"/>
          <p:nvPr/>
        </p:nvSpPr>
        <p:spPr>
          <a:xfrm>
            <a:off x="2262297" y="1611868"/>
            <a:ext cx="952825" cy="369332"/>
          </a:xfrm>
          <a:prstGeom prst="rect">
            <a:avLst/>
          </a:prstGeom>
          <a:noFill/>
        </p:spPr>
        <p:txBody>
          <a:bodyPr wrap="none" rtlCol="0">
            <a:spAutoFit/>
          </a:bodyPr>
          <a:lstStyle/>
          <a:p>
            <a:r>
              <a:rPr lang="en-US" dirty="0" smtClean="0">
                <a:solidFill>
                  <a:srgbClr val="0000FF"/>
                </a:solidFill>
              </a:rPr>
              <a:t>10</a:t>
            </a:r>
            <a:r>
              <a:rPr lang="en-US" baseline="30000" dirty="0" smtClean="0">
                <a:solidFill>
                  <a:srgbClr val="0000FF"/>
                </a:solidFill>
              </a:rPr>
              <a:t>-8 </a:t>
            </a:r>
            <a:r>
              <a:rPr lang="en-US" dirty="0" err="1" smtClean="0">
                <a:solidFill>
                  <a:srgbClr val="0000FF"/>
                </a:solidFill>
              </a:rPr>
              <a:t>Torr</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971800" y="457200"/>
          <a:ext cx="5079583" cy="3886200"/>
        </p:xfrm>
        <a:graphic>
          <a:graphicData uri="http://schemas.openxmlformats.org/presentationml/2006/ole">
            <p:oleObj spid="_x0000_s103426" name="Graph" r:id="rId4" imgW="3925800" imgH="3003840" progId="Origin50.Graph">
              <p:embed/>
            </p:oleObj>
          </a:graphicData>
        </a:graphic>
      </p:graphicFrame>
      <p:graphicFrame>
        <p:nvGraphicFramePr>
          <p:cNvPr id="33795" name="Object 3"/>
          <p:cNvGraphicFramePr>
            <a:graphicFrameLocks noChangeAspect="1"/>
          </p:cNvGraphicFramePr>
          <p:nvPr/>
        </p:nvGraphicFramePr>
        <p:xfrm>
          <a:off x="4191000" y="2514600"/>
          <a:ext cx="1524000" cy="1165955"/>
        </p:xfrm>
        <a:graphic>
          <a:graphicData uri="http://schemas.openxmlformats.org/presentationml/2006/ole">
            <p:oleObj spid="_x0000_s103427" name="Graph" r:id="rId5" imgW="3925824" imgH="3004109" progId="Origin50.Graph">
              <p:embed/>
            </p:oleObj>
          </a:graphicData>
        </a:graphic>
      </p:graphicFrame>
      <p:graphicFrame>
        <p:nvGraphicFramePr>
          <p:cNvPr id="33797" name="Object 5"/>
          <p:cNvGraphicFramePr>
            <a:graphicFrameLocks noChangeAspect="1"/>
          </p:cNvGraphicFramePr>
          <p:nvPr/>
        </p:nvGraphicFramePr>
        <p:xfrm>
          <a:off x="4724400" y="1371600"/>
          <a:ext cx="1493995" cy="1143000"/>
        </p:xfrm>
        <a:graphic>
          <a:graphicData uri="http://schemas.openxmlformats.org/presentationml/2006/ole">
            <p:oleObj spid="_x0000_s103428" name="Graph" r:id="rId6" imgW="3925824" imgH="3004109" progId="Origin50.Graph">
              <p:embed/>
            </p:oleObj>
          </a:graphicData>
        </a:graphic>
      </p:graphicFrame>
      <p:cxnSp>
        <p:nvCxnSpPr>
          <p:cNvPr id="9" name="Straight Connector 8"/>
          <p:cNvCxnSpPr/>
          <p:nvPr/>
        </p:nvCxnSpPr>
        <p:spPr>
          <a:xfrm rot="5400000" flipH="1" flipV="1">
            <a:off x="2628900" y="2171700"/>
            <a:ext cx="32766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152900" y="1104900"/>
            <a:ext cx="1143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0"/>
            <a:ext cx="8372035" cy="523220"/>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Determination of Au Sphere- Plate Potential Difference</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304800" y="990600"/>
            <a:ext cx="2845587" cy="369332"/>
          </a:xfrm>
          <a:prstGeom prst="rect">
            <a:avLst/>
          </a:prstGeom>
          <a:noFill/>
        </p:spPr>
        <p:txBody>
          <a:bodyPr wrap="none" rtlCol="0">
            <a:spAutoFit/>
          </a:bodyPr>
          <a:lstStyle/>
          <a:p>
            <a:r>
              <a:rPr lang="en-US" dirty="0" smtClean="0"/>
              <a:t>Electrostatic Force Formula: </a:t>
            </a:r>
            <a:endParaRPr lang="en-US" dirty="0"/>
          </a:p>
        </p:txBody>
      </p:sp>
      <p:pic>
        <p:nvPicPr>
          <p:cNvPr id="16" name="Picture 4"/>
          <p:cNvPicPr>
            <a:picLocks noChangeAspect="1" noChangeArrowheads="1"/>
          </p:cNvPicPr>
          <p:nvPr/>
        </p:nvPicPr>
        <p:blipFill>
          <a:blip r:embed="rId7" cstate="print"/>
          <a:srcRect/>
          <a:stretch>
            <a:fillRect/>
          </a:stretch>
        </p:blipFill>
        <p:spPr bwMode="auto">
          <a:xfrm>
            <a:off x="304800" y="1981200"/>
            <a:ext cx="2222500" cy="533400"/>
          </a:xfrm>
          <a:prstGeom prst="rect">
            <a:avLst/>
          </a:prstGeom>
          <a:noFill/>
          <a:ln w="9525">
            <a:miter lim="800000"/>
            <a:headEnd/>
            <a:tailEnd/>
          </a:ln>
          <a:effectLst/>
        </p:spPr>
      </p:pic>
      <p:graphicFrame>
        <p:nvGraphicFramePr>
          <p:cNvPr id="19" name="Object 18"/>
          <p:cNvGraphicFramePr>
            <a:graphicFrameLocks noChangeAspect="1"/>
          </p:cNvGraphicFramePr>
          <p:nvPr/>
        </p:nvGraphicFramePr>
        <p:xfrm>
          <a:off x="685800" y="1447800"/>
          <a:ext cx="1936376" cy="685800"/>
        </p:xfrm>
        <a:graphic>
          <a:graphicData uri="http://schemas.openxmlformats.org/presentationml/2006/ole">
            <p:oleObj spid="_x0000_s103429" name="Equation" r:id="rId8" imgW="1218960" imgH="431640" progId="Equation.3">
              <p:embed/>
            </p:oleObj>
          </a:graphicData>
        </a:graphic>
      </p:graphicFrame>
      <p:graphicFrame>
        <p:nvGraphicFramePr>
          <p:cNvPr id="20" name="Object 19"/>
          <p:cNvGraphicFramePr>
            <a:graphicFrameLocks noChangeAspect="1"/>
          </p:cNvGraphicFramePr>
          <p:nvPr/>
        </p:nvGraphicFramePr>
        <p:xfrm>
          <a:off x="0" y="4038600"/>
          <a:ext cx="4242955" cy="1143000"/>
        </p:xfrm>
        <a:graphic>
          <a:graphicData uri="http://schemas.openxmlformats.org/presentationml/2006/ole">
            <p:oleObj spid="_x0000_s103430" name="Equation" r:id="rId9" imgW="3111480" imgH="838080" progId="Equation.3">
              <p:embed/>
            </p:oleObj>
          </a:graphicData>
        </a:graphic>
      </p:graphicFrame>
      <p:sp>
        <p:nvSpPr>
          <p:cNvPr id="13" name="TextBox 12"/>
          <p:cNvSpPr txBox="1"/>
          <p:nvPr/>
        </p:nvSpPr>
        <p:spPr>
          <a:xfrm>
            <a:off x="3276600" y="4572000"/>
            <a:ext cx="5526449" cy="2308324"/>
          </a:xfrm>
          <a:prstGeom prst="rect">
            <a:avLst/>
          </a:prstGeom>
          <a:noFill/>
        </p:spPr>
        <p:txBody>
          <a:bodyPr wrap="none" rtlCol="0">
            <a:spAutoFit/>
          </a:bodyPr>
          <a:lstStyle/>
          <a:p>
            <a:pPr marL="342900" indent="-342900"/>
            <a:r>
              <a:rPr lang="en-US" b="1" dirty="0" smtClean="0">
                <a:solidFill>
                  <a:srgbClr val="0000FF"/>
                </a:solidFill>
              </a:rPr>
              <a:t>STEPS</a:t>
            </a:r>
          </a:p>
          <a:p>
            <a:pPr marL="342900" indent="-342900">
              <a:buAutoNum type="arabicPeriod"/>
            </a:pPr>
            <a:r>
              <a:rPr lang="en-US" b="1" dirty="0" smtClean="0">
                <a:solidFill>
                  <a:srgbClr val="0000FF"/>
                </a:solidFill>
              </a:rPr>
              <a:t>Repeat Experiment for 12 Voltages applied to </a:t>
            </a:r>
          </a:p>
          <a:p>
            <a:pPr marL="342900" indent="-342900"/>
            <a:r>
              <a:rPr lang="en-US" b="1" dirty="0" smtClean="0">
                <a:solidFill>
                  <a:srgbClr val="0000FF"/>
                </a:solidFill>
              </a:rPr>
              <a:t>       Au plate – not sequentially</a:t>
            </a:r>
          </a:p>
          <a:p>
            <a:pPr marL="342900" indent="-342900">
              <a:buAutoNum type="arabicPeriod" startAt="2"/>
            </a:pPr>
            <a:r>
              <a:rPr lang="en-US" b="1" dirty="0" smtClean="0">
                <a:solidFill>
                  <a:srgbClr val="0000FF"/>
                </a:solidFill>
              </a:rPr>
              <a:t>Correct separation for plate or sphere drift</a:t>
            </a:r>
          </a:p>
          <a:p>
            <a:pPr marL="342900" indent="-342900">
              <a:buAutoNum type="arabicPeriod" startAt="2"/>
            </a:pPr>
            <a:r>
              <a:rPr lang="en-US" b="1" dirty="0" smtClean="0">
                <a:solidFill>
                  <a:srgbClr val="0000FF"/>
                </a:solidFill>
              </a:rPr>
              <a:t>Use Parabolic dependence of force gradient on </a:t>
            </a:r>
          </a:p>
          <a:p>
            <a:pPr marL="342900" indent="-342900"/>
            <a:r>
              <a:rPr lang="en-US" b="1" dirty="0" smtClean="0">
                <a:solidFill>
                  <a:srgbClr val="0000FF"/>
                </a:solidFill>
              </a:rPr>
              <a:t>       Voltage, to draw parabolas at every separation</a:t>
            </a:r>
          </a:p>
          <a:p>
            <a:pPr marL="342900" indent="-342900"/>
            <a:r>
              <a:rPr lang="en-US" b="1" dirty="0" smtClean="0">
                <a:solidFill>
                  <a:srgbClr val="0000FF"/>
                </a:solidFill>
              </a:rPr>
              <a:t>4.    Vertex of Parabola, which denotes zero electrostatic </a:t>
            </a:r>
          </a:p>
          <a:p>
            <a:pPr marL="342900" indent="-342900"/>
            <a:r>
              <a:rPr lang="en-US" b="1" dirty="0" smtClean="0">
                <a:solidFill>
                  <a:srgbClr val="0000FF"/>
                </a:solidFill>
              </a:rPr>
              <a:t>       force gives the residual potential</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226403"/>
            <a:ext cx="9144000" cy="830997"/>
          </a:xfrm>
          <a:prstGeom prst="rect">
            <a:avLst/>
          </a:prstGeom>
          <a:noFill/>
        </p:spPr>
        <p:txBody>
          <a:bodyPr wrap="square" rtlCol="0">
            <a:spAutoFit/>
          </a:bodyPr>
          <a:lstStyle/>
          <a:p>
            <a:pPr algn="just"/>
            <a:r>
              <a:rPr lang="en-US" sz="2400" b="1" dirty="0" smtClean="0">
                <a:solidFill>
                  <a:srgbClr val="0000FF"/>
                </a:solidFill>
              </a:rPr>
              <a:t>If Experiment Repeated for Same Applied Voltage to the Plate, </a:t>
            </a:r>
          </a:p>
          <a:p>
            <a:pPr algn="just"/>
            <a:r>
              <a:rPr lang="en-US" sz="2400" b="1" dirty="0" smtClean="0">
                <a:solidFill>
                  <a:srgbClr val="0000FF"/>
                </a:solidFill>
              </a:rPr>
              <a:t>Change in Signal is due to Drift</a:t>
            </a:r>
            <a:endParaRPr lang="en-US" sz="2400" dirty="0"/>
          </a:p>
        </p:txBody>
      </p:sp>
      <p:sp>
        <p:nvSpPr>
          <p:cNvPr id="16" name="Arc 15"/>
          <p:cNvSpPr/>
          <p:nvPr/>
        </p:nvSpPr>
        <p:spPr>
          <a:xfrm rot="21372272">
            <a:off x="1350322" y="2666040"/>
            <a:ext cx="3839436" cy="198482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21372272">
            <a:off x="747082" y="2667768"/>
            <a:ext cx="4279902" cy="1993364"/>
          </a:xfrm>
          <a:prstGeom prst="arc">
            <a:avLst>
              <a:gd name="adj1" fmla="val 16200000"/>
              <a:gd name="adj2" fmla="val 215588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p:nvPr/>
        </p:nvCxnSpPr>
        <p:spPr>
          <a:xfrm>
            <a:off x="2812841" y="4254029"/>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1859547" y="3377729"/>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62000" y="228600"/>
            <a:ext cx="7130093" cy="954107"/>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Correcting for Drift in Sphere-Plate Separation </a:t>
            </a:r>
          </a:p>
          <a:p>
            <a:pPr algn="ctr"/>
            <a:r>
              <a:rPr lang="en-US" sz="2800" b="1" u="sng" dirty="0" smtClean="0">
                <a:solidFill>
                  <a:schemeClr val="accent6">
                    <a:lumMod val="75000"/>
                  </a:schemeClr>
                </a:solidFill>
                <a:effectLst>
                  <a:outerShdw blurRad="38100" dist="38100" dir="2700000" algn="tl">
                    <a:srgbClr val="000000">
                      <a:alpha val="43137"/>
                    </a:srgbClr>
                  </a:outerShdw>
                </a:effectLst>
              </a:rPr>
              <a:t>During Experiment-  Method</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27" name="Straight Connector 26"/>
          <p:cNvCxnSpPr/>
          <p:nvPr/>
        </p:nvCxnSpPr>
        <p:spPr>
          <a:xfrm rot="5400000">
            <a:off x="4527341" y="3518460"/>
            <a:ext cx="99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4679741" y="3518460"/>
            <a:ext cx="99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22641" y="4013760"/>
            <a:ext cx="15240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955840" y="4330228"/>
            <a:ext cx="1679819" cy="369332"/>
          </a:xfrm>
          <a:prstGeom prst="rect">
            <a:avLst/>
          </a:prstGeom>
          <a:noFill/>
        </p:spPr>
        <p:txBody>
          <a:bodyPr wrap="none" rtlCol="0">
            <a:spAutoFit/>
          </a:bodyPr>
          <a:lstStyle/>
          <a:p>
            <a:r>
              <a:rPr lang="en-US" dirty="0" smtClean="0"/>
              <a:t>separation (nm)</a:t>
            </a:r>
            <a:endParaRPr lang="en-US" dirty="0"/>
          </a:p>
        </p:txBody>
      </p:sp>
      <p:sp>
        <p:nvSpPr>
          <p:cNvPr id="29" name="Oval 28"/>
          <p:cNvSpPr/>
          <p:nvPr/>
        </p:nvSpPr>
        <p:spPr>
          <a:xfrm>
            <a:off x="4870241" y="3861360"/>
            <a:ext cx="533400" cy="2286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H="1">
            <a:off x="5479842" y="3937562"/>
            <a:ext cx="533399" cy="33477"/>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
        <p:nvSpPr>
          <p:cNvPr id="39" name="TextBox 38"/>
          <p:cNvSpPr txBox="1"/>
          <p:nvPr/>
        </p:nvSpPr>
        <p:spPr>
          <a:xfrm>
            <a:off x="6089441" y="3556560"/>
            <a:ext cx="2499339" cy="923330"/>
          </a:xfrm>
          <a:prstGeom prst="rect">
            <a:avLst/>
          </a:prstGeom>
          <a:noFill/>
        </p:spPr>
        <p:txBody>
          <a:bodyPr wrap="none" rtlCol="0">
            <a:spAutoFit/>
          </a:bodyPr>
          <a:lstStyle/>
          <a:p>
            <a:r>
              <a:rPr lang="en-US" dirty="0" smtClean="0"/>
              <a:t>Sphere-Plate Separation </a:t>
            </a:r>
          </a:p>
          <a:p>
            <a:r>
              <a:rPr lang="en-US" dirty="0" smtClean="0"/>
              <a:t>Change in time of one </a:t>
            </a:r>
          </a:p>
          <a:p>
            <a:r>
              <a:rPr lang="en-US" dirty="0" err="1" smtClean="0"/>
              <a:t>Repitition</a:t>
            </a:r>
            <a:endParaRPr lang="en-US" dirty="0"/>
          </a:p>
        </p:txBody>
      </p:sp>
      <p:sp>
        <p:nvSpPr>
          <p:cNvPr id="40" name="TextBox 39"/>
          <p:cNvSpPr txBox="1"/>
          <p:nvPr/>
        </p:nvSpPr>
        <p:spPr>
          <a:xfrm rot="16200000">
            <a:off x="1793109" y="3327960"/>
            <a:ext cx="1646797" cy="369332"/>
          </a:xfrm>
          <a:prstGeom prst="rect">
            <a:avLst/>
          </a:prstGeom>
          <a:noFill/>
        </p:spPr>
        <p:txBody>
          <a:bodyPr wrap="none" rtlCol="0">
            <a:spAutoFit/>
          </a:bodyPr>
          <a:lstStyle/>
          <a:p>
            <a:r>
              <a:rPr lang="en-US" dirty="0" smtClean="0"/>
              <a:t>Frequency Shift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rc 5"/>
          <p:cNvSpPr/>
          <p:nvPr/>
        </p:nvSpPr>
        <p:spPr>
          <a:xfrm rot="21372272">
            <a:off x="-700518" y="2411631"/>
            <a:ext cx="3839436" cy="198482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0" y="2667000"/>
            <a:ext cx="767646" cy="646331"/>
          </a:xfrm>
          <a:prstGeom prst="rect">
            <a:avLst/>
          </a:prstGeom>
          <a:noFill/>
        </p:spPr>
        <p:txBody>
          <a:bodyPr wrap="none" rtlCol="0">
            <a:spAutoFit/>
          </a:bodyPr>
          <a:lstStyle/>
          <a:p>
            <a:pPr algn="ctr"/>
            <a:r>
              <a:rPr lang="en-US" dirty="0" smtClean="0"/>
              <a:t>15 </a:t>
            </a:r>
          </a:p>
          <a:p>
            <a:pPr algn="ctr"/>
            <a:r>
              <a:rPr lang="en-US" dirty="0" smtClean="0"/>
              <a:t>points</a:t>
            </a:r>
            <a:endParaRPr lang="en-US" dirty="0"/>
          </a:p>
        </p:txBody>
      </p:sp>
      <p:cxnSp>
        <p:nvCxnSpPr>
          <p:cNvPr id="9" name="Straight Arrow Connector 8"/>
          <p:cNvCxnSpPr/>
          <p:nvPr/>
        </p:nvCxnSpPr>
        <p:spPr>
          <a:xfrm>
            <a:off x="1066800" y="3733800"/>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3506" y="2857500"/>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21372272">
            <a:off x="-700328" y="2405855"/>
            <a:ext cx="3991454" cy="199564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21372272">
            <a:off x="-702683" y="2400727"/>
            <a:ext cx="4148564" cy="192969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447800" y="1981200"/>
            <a:ext cx="1676400" cy="369332"/>
          </a:xfrm>
          <a:prstGeom prst="rect">
            <a:avLst/>
          </a:prstGeom>
          <a:noFill/>
        </p:spPr>
        <p:txBody>
          <a:bodyPr wrap="square" rtlCol="0">
            <a:spAutoFit/>
          </a:bodyPr>
          <a:lstStyle/>
          <a:p>
            <a:r>
              <a:rPr lang="en-US" dirty="0" smtClean="0"/>
              <a:t>10 curves at V</a:t>
            </a:r>
            <a:r>
              <a:rPr lang="en-US" baseline="-25000" dirty="0" smtClean="0"/>
              <a:t>0</a:t>
            </a:r>
            <a:endParaRPr lang="en-US" baseline="-25000" dirty="0"/>
          </a:p>
        </p:txBody>
      </p:sp>
      <p:sp>
        <p:nvSpPr>
          <p:cNvPr id="17" name="TextBox 16"/>
          <p:cNvSpPr txBox="1"/>
          <p:nvPr/>
        </p:nvSpPr>
        <p:spPr>
          <a:xfrm>
            <a:off x="2743200" y="3276600"/>
            <a:ext cx="301686" cy="369332"/>
          </a:xfrm>
          <a:prstGeom prst="rect">
            <a:avLst/>
          </a:prstGeom>
          <a:noFill/>
        </p:spPr>
        <p:txBody>
          <a:bodyPr wrap="none" rtlCol="0">
            <a:spAutoFit/>
          </a:bodyPr>
          <a:lstStyle/>
          <a:p>
            <a:r>
              <a:rPr lang="en-US" dirty="0" smtClean="0"/>
              <a:t>0</a:t>
            </a:r>
            <a:endParaRPr lang="en-US" dirty="0"/>
          </a:p>
        </p:txBody>
      </p:sp>
      <p:sp>
        <p:nvSpPr>
          <p:cNvPr id="18" name="TextBox 17"/>
          <p:cNvSpPr txBox="1"/>
          <p:nvPr/>
        </p:nvSpPr>
        <p:spPr>
          <a:xfrm>
            <a:off x="3505200" y="2971800"/>
            <a:ext cx="990600" cy="369332"/>
          </a:xfrm>
          <a:prstGeom prst="rect">
            <a:avLst/>
          </a:prstGeom>
          <a:noFill/>
        </p:spPr>
        <p:txBody>
          <a:bodyPr wrap="square" rtlCol="0">
            <a:spAutoFit/>
          </a:bodyPr>
          <a:lstStyle/>
          <a:p>
            <a:r>
              <a:rPr lang="en-US" dirty="0" smtClean="0"/>
              <a:t>200 sec</a:t>
            </a:r>
            <a:endParaRPr lang="en-US" dirty="0"/>
          </a:p>
        </p:txBody>
      </p:sp>
      <p:sp>
        <p:nvSpPr>
          <p:cNvPr id="21" name="TextBox 20"/>
          <p:cNvSpPr txBox="1"/>
          <p:nvPr/>
        </p:nvSpPr>
        <p:spPr>
          <a:xfrm>
            <a:off x="3200400" y="3200400"/>
            <a:ext cx="990600" cy="369332"/>
          </a:xfrm>
          <a:prstGeom prst="rect">
            <a:avLst/>
          </a:prstGeom>
          <a:noFill/>
        </p:spPr>
        <p:txBody>
          <a:bodyPr wrap="square" rtlCol="0">
            <a:spAutoFit/>
          </a:bodyPr>
          <a:lstStyle/>
          <a:p>
            <a:r>
              <a:rPr lang="en-US" dirty="0" smtClean="0"/>
              <a:t>100 sec</a:t>
            </a:r>
            <a:endParaRPr lang="en-US" dirty="0"/>
          </a:p>
        </p:txBody>
      </p:sp>
      <p:cxnSp>
        <p:nvCxnSpPr>
          <p:cNvPr id="23" name="Straight Connector 22"/>
          <p:cNvCxnSpPr/>
          <p:nvPr/>
        </p:nvCxnSpPr>
        <p:spPr>
          <a:xfrm>
            <a:off x="1066800" y="3200400"/>
            <a:ext cx="2362200" cy="0"/>
          </a:xfrm>
          <a:prstGeom prst="line">
            <a:avLst/>
          </a:prstGeom>
          <a:ln w="158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066800" y="2971800"/>
            <a:ext cx="2362200" cy="0"/>
          </a:xfrm>
          <a:prstGeom prst="line">
            <a:avLst/>
          </a:prstGeom>
          <a:ln w="158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1066800" y="2743200"/>
            <a:ext cx="2362200" cy="0"/>
          </a:xfrm>
          <a:prstGeom prst="line">
            <a:avLst/>
          </a:prstGeom>
          <a:ln w="15875">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6" name="Left Brace 25"/>
          <p:cNvSpPr/>
          <p:nvPr/>
        </p:nvSpPr>
        <p:spPr>
          <a:xfrm>
            <a:off x="838200" y="2743200"/>
            <a:ext cx="152400" cy="457200"/>
          </a:xfrm>
          <a:prstGeom prst="leftBrace">
            <a:avLst/>
          </a:prstGeom>
          <a:ln w="158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p:cNvSpPr txBox="1"/>
          <p:nvPr/>
        </p:nvSpPr>
        <p:spPr>
          <a:xfrm>
            <a:off x="2514599" y="3713336"/>
            <a:ext cx="1679819" cy="369332"/>
          </a:xfrm>
          <a:prstGeom prst="rect">
            <a:avLst/>
          </a:prstGeom>
          <a:noFill/>
        </p:spPr>
        <p:txBody>
          <a:bodyPr wrap="none" rtlCol="0">
            <a:spAutoFit/>
          </a:bodyPr>
          <a:lstStyle/>
          <a:p>
            <a:r>
              <a:rPr lang="en-US" dirty="0" smtClean="0"/>
              <a:t>separation (nm)</a:t>
            </a:r>
            <a:endParaRPr lang="en-US" dirty="0"/>
          </a:p>
        </p:txBody>
      </p:sp>
      <p:cxnSp>
        <p:nvCxnSpPr>
          <p:cNvPr id="28" name="Straight Arrow Connector 27"/>
          <p:cNvCxnSpPr/>
          <p:nvPr/>
        </p:nvCxnSpPr>
        <p:spPr>
          <a:xfrm>
            <a:off x="5791200" y="3505200"/>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837906" y="2628900"/>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4670743" y="2297980"/>
            <a:ext cx="1695849" cy="369332"/>
          </a:xfrm>
          <a:prstGeom prst="rect">
            <a:avLst/>
          </a:prstGeom>
          <a:noFill/>
        </p:spPr>
        <p:txBody>
          <a:bodyPr wrap="none" rtlCol="0">
            <a:spAutoFit/>
          </a:bodyPr>
          <a:lstStyle/>
          <a:p>
            <a:r>
              <a:rPr lang="en-US" dirty="0" smtClean="0"/>
              <a:t>Separation (nm)</a:t>
            </a:r>
            <a:endParaRPr lang="en-US" dirty="0"/>
          </a:p>
        </p:txBody>
      </p:sp>
      <p:cxnSp>
        <p:nvCxnSpPr>
          <p:cNvPr id="51" name="Straight Connector 50"/>
          <p:cNvCxnSpPr/>
          <p:nvPr/>
        </p:nvCxnSpPr>
        <p:spPr>
          <a:xfrm flipV="1">
            <a:off x="6019800" y="1676400"/>
            <a:ext cx="1905000" cy="1371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3" name="TextBox 52"/>
          <p:cNvSpPr txBox="1"/>
          <p:nvPr/>
        </p:nvSpPr>
        <p:spPr>
          <a:xfrm>
            <a:off x="7773193" y="2951336"/>
            <a:ext cx="1111202" cy="369332"/>
          </a:xfrm>
          <a:prstGeom prst="rect">
            <a:avLst/>
          </a:prstGeom>
          <a:noFill/>
        </p:spPr>
        <p:txBody>
          <a:bodyPr wrap="none" rtlCol="0">
            <a:spAutoFit/>
          </a:bodyPr>
          <a:lstStyle/>
          <a:p>
            <a:r>
              <a:rPr lang="en-US" dirty="0" smtClean="0"/>
              <a:t>time (sec)</a:t>
            </a:r>
            <a:endParaRPr lang="en-US" dirty="0"/>
          </a:p>
        </p:txBody>
      </p:sp>
      <p:cxnSp>
        <p:nvCxnSpPr>
          <p:cNvPr id="55" name="Straight Arrow Connector 54"/>
          <p:cNvCxnSpPr/>
          <p:nvPr/>
        </p:nvCxnSpPr>
        <p:spPr>
          <a:xfrm>
            <a:off x="4419600" y="2667000"/>
            <a:ext cx="762000" cy="1588"/>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graphicFrame>
        <p:nvGraphicFramePr>
          <p:cNvPr id="39938" name="Object 2"/>
          <p:cNvGraphicFramePr>
            <a:graphicFrameLocks noChangeAspect="1"/>
          </p:cNvGraphicFramePr>
          <p:nvPr/>
        </p:nvGraphicFramePr>
        <p:xfrm>
          <a:off x="685800" y="4114800"/>
          <a:ext cx="3585589" cy="2743200"/>
        </p:xfrm>
        <a:graphic>
          <a:graphicData uri="http://schemas.openxmlformats.org/presentationml/2006/ole">
            <p:oleObj spid="_x0000_s39959" name="Graph" r:id="rId4" imgW="3925800" imgH="3003840" progId="Origin50.Graph">
              <p:embed/>
            </p:oleObj>
          </a:graphicData>
        </a:graphic>
      </p:graphicFrame>
      <p:graphicFrame>
        <p:nvGraphicFramePr>
          <p:cNvPr id="39940" name="Object 4"/>
          <p:cNvGraphicFramePr>
            <a:graphicFrameLocks noChangeAspect="1"/>
          </p:cNvGraphicFramePr>
          <p:nvPr/>
        </p:nvGraphicFramePr>
        <p:xfrm>
          <a:off x="5105400" y="3953218"/>
          <a:ext cx="3796789" cy="2904782"/>
        </p:xfrm>
        <a:graphic>
          <a:graphicData uri="http://schemas.openxmlformats.org/presentationml/2006/ole">
            <p:oleObj spid="_x0000_s39960" name="Graph" r:id="rId5" imgW="3925824" imgH="3004109" progId="Origin50.Graph">
              <p:embed/>
            </p:oleObj>
          </a:graphicData>
        </a:graphic>
      </p:graphicFrame>
      <p:sp>
        <p:nvSpPr>
          <p:cNvPr id="31" name="TextBox 30"/>
          <p:cNvSpPr txBox="1"/>
          <p:nvPr/>
        </p:nvSpPr>
        <p:spPr>
          <a:xfrm>
            <a:off x="1676400" y="5715000"/>
            <a:ext cx="607859" cy="369332"/>
          </a:xfrm>
          <a:prstGeom prst="rect">
            <a:avLst/>
          </a:prstGeom>
          <a:noFill/>
        </p:spPr>
        <p:txBody>
          <a:bodyPr wrap="none" rtlCol="0">
            <a:spAutoFit/>
          </a:bodyPr>
          <a:lstStyle/>
          <a:p>
            <a:r>
              <a:rPr lang="en-US" dirty="0" smtClean="0"/>
              <a:t>Drift</a:t>
            </a:r>
            <a:endParaRPr lang="en-US" dirty="0"/>
          </a:p>
        </p:txBody>
      </p:sp>
      <p:sp>
        <p:nvSpPr>
          <p:cNvPr id="32" name="TextBox 31"/>
          <p:cNvSpPr txBox="1"/>
          <p:nvPr/>
        </p:nvSpPr>
        <p:spPr>
          <a:xfrm>
            <a:off x="5638800" y="4191000"/>
            <a:ext cx="2229265" cy="369332"/>
          </a:xfrm>
          <a:prstGeom prst="rect">
            <a:avLst/>
          </a:prstGeom>
          <a:noFill/>
        </p:spPr>
        <p:txBody>
          <a:bodyPr wrap="none" rtlCol="0">
            <a:spAutoFit/>
          </a:bodyPr>
          <a:lstStyle/>
          <a:p>
            <a:r>
              <a:rPr lang="en-US" b="1" i="1" dirty="0" smtClean="0"/>
              <a:t>&lt;drift&gt;=0.002 nm/sec</a:t>
            </a:r>
            <a:endParaRPr lang="en-US" b="1" i="1" dirty="0"/>
          </a:p>
        </p:txBody>
      </p:sp>
      <p:sp>
        <p:nvSpPr>
          <p:cNvPr id="30" name="TextBox 29"/>
          <p:cNvSpPr txBox="1"/>
          <p:nvPr/>
        </p:nvSpPr>
        <p:spPr>
          <a:xfrm>
            <a:off x="457200" y="990600"/>
            <a:ext cx="9144000" cy="830997"/>
          </a:xfrm>
          <a:prstGeom prst="rect">
            <a:avLst/>
          </a:prstGeom>
          <a:noFill/>
        </p:spPr>
        <p:txBody>
          <a:bodyPr wrap="square" rtlCol="0">
            <a:spAutoFit/>
          </a:bodyPr>
          <a:lstStyle/>
          <a:p>
            <a:pPr algn="just"/>
            <a:r>
              <a:rPr lang="en-US" sz="2400" b="1" dirty="0" smtClean="0">
                <a:solidFill>
                  <a:srgbClr val="0000FF"/>
                </a:solidFill>
              </a:rPr>
              <a:t>If Experiment Repeated for Same Applied Voltage to the Plate, </a:t>
            </a:r>
          </a:p>
          <a:p>
            <a:pPr algn="just"/>
            <a:r>
              <a:rPr lang="en-US" sz="2400" b="1" dirty="0" smtClean="0">
                <a:solidFill>
                  <a:srgbClr val="0000FF"/>
                </a:solidFill>
              </a:rPr>
              <a:t>Change in Signal is due to Drift</a:t>
            </a:r>
            <a:endParaRPr lang="en-US" sz="2400" dirty="0"/>
          </a:p>
        </p:txBody>
      </p:sp>
      <p:sp>
        <p:nvSpPr>
          <p:cNvPr id="33" name="TextBox 32"/>
          <p:cNvSpPr txBox="1"/>
          <p:nvPr/>
        </p:nvSpPr>
        <p:spPr>
          <a:xfrm>
            <a:off x="947107" y="76200"/>
            <a:ext cx="7130093" cy="954107"/>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Correcting for Drift in Sphere-Plate Separation </a:t>
            </a:r>
          </a:p>
          <a:p>
            <a:pPr algn="ctr"/>
            <a:r>
              <a:rPr lang="en-US" sz="2800" b="1" u="sng" dirty="0" smtClean="0">
                <a:solidFill>
                  <a:schemeClr val="accent6">
                    <a:lumMod val="75000"/>
                  </a:schemeClr>
                </a:solidFill>
                <a:effectLst>
                  <a:outerShdw blurRad="38100" dist="38100" dir="2700000" algn="tl">
                    <a:srgbClr val="000000">
                      <a:alpha val="43137"/>
                    </a:srgbClr>
                  </a:outerShdw>
                </a:effectLst>
              </a:rPr>
              <a:t>During Experiment-  Data</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971800" y="457200"/>
          <a:ext cx="5079583" cy="3886200"/>
        </p:xfrm>
        <a:graphic>
          <a:graphicData uri="http://schemas.openxmlformats.org/presentationml/2006/ole">
            <p:oleObj spid="_x0000_s33849" name="Graph" r:id="rId4" imgW="3925800" imgH="3003840" progId="Origin50.Graph">
              <p:embed/>
            </p:oleObj>
          </a:graphicData>
        </a:graphic>
      </p:graphicFrame>
      <p:graphicFrame>
        <p:nvGraphicFramePr>
          <p:cNvPr id="33795" name="Object 3"/>
          <p:cNvGraphicFramePr>
            <a:graphicFrameLocks noChangeAspect="1"/>
          </p:cNvGraphicFramePr>
          <p:nvPr/>
        </p:nvGraphicFramePr>
        <p:xfrm>
          <a:off x="4191000" y="2514600"/>
          <a:ext cx="1524000" cy="1165955"/>
        </p:xfrm>
        <a:graphic>
          <a:graphicData uri="http://schemas.openxmlformats.org/presentationml/2006/ole">
            <p:oleObj spid="_x0000_s33850" name="Graph" r:id="rId5" imgW="3925824" imgH="3004109" progId="Origin50.Graph">
              <p:embed/>
            </p:oleObj>
          </a:graphicData>
        </a:graphic>
      </p:graphicFrame>
      <p:graphicFrame>
        <p:nvGraphicFramePr>
          <p:cNvPr id="33797" name="Object 5"/>
          <p:cNvGraphicFramePr>
            <a:graphicFrameLocks noChangeAspect="1"/>
          </p:cNvGraphicFramePr>
          <p:nvPr/>
        </p:nvGraphicFramePr>
        <p:xfrm>
          <a:off x="4724400" y="1371600"/>
          <a:ext cx="1493995" cy="1143000"/>
        </p:xfrm>
        <a:graphic>
          <a:graphicData uri="http://schemas.openxmlformats.org/presentationml/2006/ole">
            <p:oleObj spid="_x0000_s33851" name="Graph" r:id="rId6" imgW="3925824" imgH="3004109" progId="Origin50.Graph">
              <p:embed/>
            </p:oleObj>
          </a:graphicData>
        </a:graphic>
      </p:graphicFrame>
      <p:cxnSp>
        <p:nvCxnSpPr>
          <p:cNvPr id="9" name="Straight Connector 8"/>
          <p:cNvCxnSpPr/>
          <p:nvPr/>
        </p:nvCxnSpPr>
        <p:spPr>
          <a:xfrm rot="5400000" flipH="1" flipV="1">
            <a:off x="2628900" y="2171700"/>
            <a:ext cx="32766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152900" y="1104900"/>
            <a:ext cx="1143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0"/>
            <a:ext cx="8372035" cy="523220"/>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Determination of Au Sphere- Plate Potential Difference</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304800" y="990600"/>
            <a:ext cx="2845587" cy="369332"/>
          </a:xfrm>
          <a:prstGeom prst="rect">
            <a:avLst/>
          </a:prstGeom>
          <a:noFill/>
        </p:spPr>
        <p:txBody>
          <a:bodyPr wrap="none" rtlCol="0">
            <a:spAutoFit/>
          </a:bodyPr>
          <a:lstStyle/>
          <a:p>
            <a:r>
              <a:rPr lang="en-US" dirty="0" smtClean="0"/>
              <a:t>Electrostatic Force Formula: </a:t>
            </a:r>
            <a:endParaRPr lang="en-US" dirty="0"/>
          </a:p>
        </p:txBody>
      </p:sp>
      <p:pic>
        <p:nvPicPr>
          <p:cNvPr id="16" name="Picture 4"/>
          <p:cNvPicPr>
            <a:picLocks noChangeAspect="1" noChangeArrowheads="1"/>
          </p:cNvPicPr>
          <p:nvPr/>
        </p:nvPicPr>
        <p:blipFill>
          <a:blip r:embed="rId7" cstate="print"/>
          <a:srcRect/>
          <a:stretch>
            <a:fillRect/>
          </a:stretch>
        </p:blipFill>
        <p:spPr bwMode="auto">
          <a:xfrm>
            <a:off x="304800" y="1981200"/>
            <a:ext cx="2222500" cy="533400"/>
          </a:xfrm>
          <a:prstGeom prst="rect">
            <a:avLst/>
          </a:prstGeom>
          <a:noFill/>
          <a:ln w="9525">
            <a:miter lim="800000"/>
            <a:headEnd/>
            <a:tailEnd/>
          </a:ln>
          <a:effectLst/>
        </p:spPr>
      </p:pic>
      <p:graphicFrame>
        <p:nvGraphicFramePr>
          <p:cNvPr id="19" name="Object 18"/>
          <p:cNvGraphicFramePr>
            <a:graphicFrameLocks noChangeAspect="1"/>
          </p:cNvGraphicFramePr>
          <p:nvPr/>
        </p:nvGraphicFramePr>
        <p:xfrm>
          <a:off x="685800" y="1447800"/>
          <a:ext cx="1936376" cy="685800"/>
        </p:xfrm>
        <a:graphic>
          <a:graphicData uri="http://schemas.openxmlformats.org/presentationml/2006/ole">
            <p:oleObj spid="_x0000_s33855" name="Equation" r:id="rId8" imgW="1218960" imgH="431640" progId="Equation.3">
              <p:embed/>
            </p:oleObj>
          </a:graphicData>
        </a:graphic>
      </p:graphicFrame>
      <p:graphicFrame>
        <p:nvGraphicFramePr>
          <p:cNvPr id="20" name="Object 19"/>
          <p:cNvGraphicFramePr>
            <a:graphicFrameLocks noChangeAspect="1"/>
          </p:cNvGraphicFramePr>
          <p:nvPr/>
        </p:nvGraphicFramePr>
        <p:xfrm>
          <a:off x="0" y="4038600"/>
          <a:ext cx="4242955" cy="1143000"/>
        </p:xfrm>
        <a:graphic>
          <a:graphicData uri="http://schemas.openxmlformats.org/presentationml/2006/ole">
            <p:oleObj spid="_x0000_s33856" name="Equation" r:id="rId9" imgW="3111480" imgH="838080" progId="Equation.3">
              <p:embed/>
            </p:oleObj>
          </a:graphicData>
        </a:graphic>
      </p:graphicFrame>
      <p:sp>
        <p:nvSpPr>
          <p:cNvPr id="13" name="TextBox 12"/>
          <p:cNvSpPr txBox="1"/>
          <p:nvPr/>
        </p:nvSpPr>
        <p:spPr>
          <a:xfrm>
            <a:off x="3276600" y="4419600"/>
            <a:ext cx="5526449" cy="2308324"/>
          </a:xfrm>
          <a:prstGeom prst="rect">
            <a:avLst/>
          </a:prstGeom>
          <a:noFill/>
        </p:spPr>
        <p:txBody>
          <a:bodyPr wrap="none" rtlCol="0">
            <a:spAutoFit/>
          </a:bodyPr>
          <a:lstStyle/>
          <a:p>
            <a:pPr marL="342900" indent="-342900"/>
            <a:r>
              <a:rPr lang="en-US" b="1" dirty="0" smtClean="0">
                <a:solidFill>
                  <a:srgbClr val="0000FF"/>
                </a:solidFill>
              </a:rPr>
              <a:t>STEPS</a:t>
            </a:r>
          </a:p>
          <a:p>
            <a:pPr marL="342900" indent="-342900">
              <a:buAutoNum type="arabicPeriod"/>
            </a:pPr>
            <a:r>
              <a:rPr lang="en-US" b="1" dirty="0" smtClean="0">
                <a:solidFill>
                  <a:srgbClr val="0000FF"/>
                </a:solidFill>
              </a:rPr>
              <a:t>Repeat Experiment for 12 Voltages applied to </a:t>
            </a:r>
          </a:p>
          <a:p>
            <a:pPr marL="342900" indent="-342900"/>
            <a:r>
              <a:rPr lang="en-US" b="1" dirty="0" smtClean="0">
                <a:solidFill>
                  <a:srgbClr val="0000FF"/>
                </a:solidFill>
              </a:rPr>
              <a:t>       Au plate – not sequentially</a:t>
            </a:r>
          </a:p>
          <a:p>
            <a:pPr marL="342900" indent="-342900">
              <a:buAutoNum type="arabicPeriod" startAt="2"/>
            </a:pPr>
            <a:r>
              <a:rPr lang="en-US" b="1" dirty="0" smtClean="0">
                <a:solidFill>
                  <a:srgbClr val="0000FF"/>
                </a:solidFill>
              </a:rPr>
              <a:t>Correct separation for plate or sphere drift</a:t>
            </a:r>
          </a:p>
          <a:p>
            <a:pPr marL="342900" indent="-342900">
              <a:buAutoNum type="arabicPeriod" startAt="2"/>
            </a:pPr>
            <a:r>
              <a:rPr lang="en-US" b="1" dirty="0" smtClean="0">
                <a:solidFill>
                  <a:srgbClr val="0000FF"/>
                </a:solidFill>
              </a:rPr>
              <a:t>Use Parabolic dependence of force gradient on </a:t>
            </a:r>
          </a:p>
          <a:p>
            <a:pPr marL="342900" indent="-342900"/>
            <a:r>
              <a:rPr lang="en-US" b="1" dirty="0" smtClean="0">
                <a:solidFill>
                  <a:srgbClr val="0000FF"/>
                </a:solidFill>
              </a:rPr>
              <a:t>       Voltage, to draw parabolas at every separation</a:t>
            </a:r>
          </a:p>
          <a:p>
            <a:pPr marL="342900" indent="-342900"/>
            <a:r>
              <a:rPr lang="en-US" b="1" dirty="0" smtClean="0">
                <a:solidFill>
                  <a:srgbClr val="0000FF"/>
                </a:solidFill>
              </a:rPr>
              <a:t>4.    Vertex of Parabola, which denotes zero electrostatic </a:t>
            </a:r>
          </a:p>
          <a:p>
            <a:pPr marL="342900" indent="-342900"/>
            <a:r>
              <a:rPr lang="en-US" b="1" dirty="0" smtClean="0">
                <a:solidFill>
                  <a:srgbClr val="0000FF"/>
                </a:solidFill>
              </a:rPr>
              <a:t>       force gives the residual potential</a:t>
            </a:r>
            <a:endParaRPr lang="en-US" b="1" dirty="0">
              <a:solidFill>
                <a:srgbClr val="0000FF"/>
              </a:solidFill>
            </a:endParaRPr>
          </a:p>
        </p:txBody>
      </p:sp>
      <p:sp>
        <p:nvSpPr>
          <p:cNvPr id="15" name="TextBox 14"/>
          <p:cNvSpPr txBox="1"/>
          <p:nvPr/>
        </p:nvSpPr>
        <p:spPr>
          <a:xfrm>
            <a:off x="7696200" y="1524000"/>
            <a:ext cx="1609480" cy="646331"/>
          </a:xfrm>
          <a:prstGeom prst="rect">
            <a:avLst/>
          </a:prstGeom>
          <a:noFill/>
        </p:spPr>
        <p:txBody>
          <a:bodyPr wrap="none" rtlCol="0">
            <a:spAutoFit/>
          </a:bodyPr>
          <a:lstStyle/>
          <a:p>
            <a:r>
              <a:rPr lang="en-US" dirty="0" err="1" smtClean="0"/>
              <a:t>Overbeek</a:t>
            </a:r>
            <a:r>
              <a:rPr lang="en-US" dirty="0" smtClean="0"/>
              <a:t> et.al</a:t>
            </a:r>
          </a:p>
          <a:p>
            <a:r>
              <a:rPr lang="en-US" dirty="0" smtClean="0"/>
              <a:t>1971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457200"/>
            <a:ext cx="5690789" cy="523220"/>
          </a:xfrm>
          <a:prstGeom prst="rect">
            <a:avLst/>
          </a:prstGeom>
          <a:noFill/>
        </p:spPr>
        <p:txBody>
          <a:bodyPr wrap="none" rtlCol="0">
            <a:spAutoFit/>
          </a:bodyPr>
          <a:lstStyle/>
          <a:p>
            <a:r>
              <a:rPr lang="en-US" sz="2800" b="1" u="sng" dirty="0" smtClean="0">
                <a:solidFill>
                  <a:schemeClr val="accent6">
                    <a:lumMod val="75000"/>
                  </a:schemeClr>
                </a:solidFill>
              </a:rPr>
              <a:t>Stability Checks Residual Potential V</a:t>
            </a:r>
            <a:r>
              <a:rPr lang="en-US" sz="2800" b="1" u="sng" baseline="-25000" dirty="0" smtClean="0">
                <a:solidFill>
                  <a:schemeClr val="accent6">
                    <a:lumMod val="75000"/>
                  </a:schemeClr>
                </a:solidFill>
              </a:rPr>
              <a:t>o</a:t>
            </a:r>
            <a:endParaRPr lang="en-US" sz="2800" b="1" u="sng" dirty="0">
              <a:solidFill>
                <a:schemeClr val="accent6">
                  <a:lumMod val="75000"/>
                </a:schemeClr>
              </a:solidFill>
              <a:latin typeface="Arial" pitchFamily="34" charset="0"/>
              <a:cs typeface="Arial" pitchFamily="34" charset="0"/>
            </a:endParaRPr>
          </a:p>
        </p:txBody>
      </p:sp>
      <p:graphicFrame>
        <p:nvGraphicFramePr>
          <p:cNvPr id="36869" name="Object 5"/>
          <p:cNvGraphicFramePr>
            <a:graphicFrameLocks noChangeAspect="1"/>
          </p:cNvGraphicFramePr>
          <p:nvPr/>
        </p:nvGraphicFramePr>
        <p:xfrm>
          <a:off x="2895600" y="1676400"/>
          <a:ext cx="3925888" cy="3003550"/>
        </p:xfrm>
        <a:graphic>
          <a:graphicData uri="http://schemas.openxmlformats.org/presentationml/2006/ole">
            <p:oleObj spid="_x0000_s104453" name="Graph" r:id="rId3" imgW="3925824" imgH="3004109" progId="Origin50.Graph">
              <p:embed/>
            </p:oleObj>
          </a:graphicData>
        </a:graphic>
      </p:graphicFrame>
      <p:sp>
        <p:nvSpPr>
          <p:cNvPr id="10" name="TextBox 9"/>
          <p:cNvSpPr txBox="1"/>
          <p:nvPr/>
        </p:nvSpPr>
        <p:spPr>
          <a:xfrm>
            <a:off x="4114800" y="2057400"/>
            <a:ext cx="2135521"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&lt;V</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&gt;=-0.0275</a:t>
            </a:r>
            <a:r>
              <a:rPr lang="en-US" sz="1600" b="1" i="1" dirty="0" smtClean="0">
                <a:latin typeface="Times New Roman" pitchFamily="18" charset="0"/>
                <a:cs typeface="Times New Roman" pitchFamily="18" charset="0"/>
                <a:sym typeface="Symbol"/>
              </a:rPr>
              <a:t>0.003 V</a:t>
            </a:r>
            <a:endParaRPr lang="en-US" sz="1600" b="1" i="1" dirty="0">
              <a:latin typeface="Times New Roman" pitchFamily="18" charset="0"/>
              <a:cs typeface="Times New Roman" pitchFamily="18" charset="0"/>
            </a:endParaRPr>
          </a:p>
        </p:txBody>
      </p:sp>
      <p:sp>
        <p:nvSpPr>
          <p:cNvPr id="13" name="TextBox 12"/>
          <p:cNvSpPr txBox="1"/>
          <p:nvPr/>
        </p:nvSpPr>
        <p:spPr>
          <a:xfrm>
            <a:off x="914400" y="5029200"/>
            <a:ext cx="7689669" cy="1015663"/>
          </a:xfrm>
          <a:prstGeom prst="rect">
            <a:avLst/>
          </a:prstGeom>
          <a:noFill/>
        </p:spPr>
        <p:txBody>
          <a:bodyPr wrap="none" rtlCol="0">
            <a:spAutoFit/>
          </a:bodyPr>
          <a:lstStyle/>
          <a:p>
            <a:r>
              <a:rPr lang="en-US" sz="2400" b="1" dirty="0" smtClean="0">
                <a:solidFill>
                  <a:srgbClr val="0000FF"/>
                </a:solidFill>
              </a:rPr>
              <a:t>Residual Potential Independent of Sphere-Plate Separation</a:t>
            </a:r>
          </a:p>
          <a:p>
            <a:endParaRPr lang="en-US" dirty="0" smtClean="0"/>
          </a:p>
          <a:p>
            <a:pPr algn="ctr"/>
            <a:r>
              <a:rPr lang="en-US" b="1" dirty="0" smtClean="0">
                <a:solidFill>
                  <a:srgbClr val="0000FF"/>
                </a:solidFill>
              </a:rPr>
              <a:t>No </a:t>
            </a:r>
            <a:r>
              <a:rPr lang="en-US" b="1" dirty="0" err="1" smtClean="0">
                <a:solidFill>
                  <a:srgbClr val="0000FF"/>
                </a:solidFill>
              </a:rPr>
              <a:t>Anamalous</a:t>
            </a:r>
            <a:r>
              <a:rPr lang="en-US" b="1" dirty="0" smtClean="0">
                <a:solidFill>
                  <a:srgbClr val="0000FF"/>
                </a:solidFill>
              </a:rPr>
              <a:t> Electrostatic Behavior</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4"/>
          <p:cNvGraphicFramePr>
            <a:graphicFrameLocks noChangeAspect="1"/>
          </p:cNvGraphicFramePr>
          <p:nvPr/>
        </p:nvGraphicFramePr>
        <p:xfrm>
          <a:off x="304800" y="3581400"/>
          <a:ext cx="3925888" cy="3003550"/>
        </p:xfrm>
        <a:graphic>
          <a:graphicData uri="http://schemas.openxmlformats.org/presentationml/2006/ole">
            <p:oleObj spid="_x0000_s106498" name="Graph" r:id="rId3" imgW="3925800" imgH="3003840" progId="Origin50.Graph">
              <p:embed/>
            </p:oleObj>
          </a:graphicData>
        </a:graphic>
      </p:graphicFrame>
      <p:graphicFrame>
        <p:nvGraphicFramePr>
          <p:cNvPr id="36867" name="Object 8"/>
          <p:cNvGraphicFramePr>
            <a:graphicFrameLocks noChangeAspect="1"/>
          </p:cNvGraphicFramePr>
          <p:nvPr/>
        </p:nvGraphicFramePr>
        <p:xfrm>
          <a:off x="5029200" y="3657600"/>
          <a:ext cx="3925888" cy="3003550"/>
        </p:xfrm>
        <a:graphic>
          <a:graphicData uri="http://schemas.openxmlformats.org/presentationml/2006/ole">
            <p:oleObj spid="_x0000_s106499" name="Graph" r:id="rId4" imgW="3925800" imgH="3003840" progId="Origin50.Graph">
              <p:embed/>
            </p:oleObj>
          </a:graphicData>
        </a:graphic>
      </p:graphicFrame>
      <p:sp>
        <p:nvSpPr>
          <p:cNvPr id="6" name="TextBox 5"/>
          <p:cNvSpPr txBox="1"/>
          <p:nvPr/>
        </p:nvSpPr>
        <p:spPr>
          <a:xfrm>
            <a:off x="533400" y="0"/>
            <a:ext cx="7926465" cy="954107"/>
          </a:xfrm>
          <a:prstGeom prst="rect">
            <a:avLst/>
          </a:prstGeom>
          <a:noFill/>
        </p:spPr>
        <p:txBody>
          <a:bodyPr wrap="none" rtlCol="0">
            <a:spAutoFit/>
          </a:bodyPr>
          <a:lstStyle/>
          <a:p>
            <a:r>
              <a:rPr lang="en-US" sz="2800" b="1" u="sng" dirty="0" smtClean="0">
                <a:solidFill>
                  <a:schemeClr val="accent6">
                    <a:lumMod val="75000"/>
                  </a:schemeClr>
                </a:solidFill>
              </a:rPr>
              <a:t>Determination of Absolute Sphere-Plate Separation </a:t>
            </a:r>
          </a:p>
          <a:p>
            <a:r>
              <a:rPr lang="en-US" sz="2800" b="1" u="sng" dirty="0" smtClean="0">
                <a:solidFill>
                  <a:schemeClr val="accent6">
                    <a:lumMod val="75000"/>
                  </a:schemeClr>
                </a:solidFill>
              </a:rPr>
              <a:t>&amp; Spring Constant</a:t>
            </a:r>
            <a:endParaRPr lang="en-US" sz="2800" b="1" u="sng" dirty="0">
              <a:solidFill>
                <a:schemeClr val="accent6">
                  <a:lumMod val="75000"/>
                </a:schemeClr>
              </a:solidFill>
              <a:latin typeface="Arial" pitchFamily="34" charset="0"/>
              <a:cs typeface="Arial" pitchFamily="34" charset="0"/>
            </a:endParaRPr>
          </a:p>
        </p:txBody>
      </p:sp>
      <p:graphicFrame>
        <p:nvGraphicFramePr>
          <p:cNvPr id="36868" name="Object 4"/>
          <p:cNvGraphicFramePr>
            <a:graphicFrameLocks noChangeAspect="1"/>
          </p:cNvGraphicFramePr>
          <p:nvPr/>
        </p:nvGraphicFramePr>
        <p:xfrm>
          <a:off x="2779712" y="762000"/>
          <a:ext cx="3925888" cy="3003550"/>
        </p:xfrm>
        <a:graphic>
          <a:graphicData uri="http://schemas.openxmlformats.org/presentationml/2006/ole">
            <p:oleObj spid="_x0000_s106500" name="Graph" r:id="rId5" imgW="3925824" imgH="3004109" progId="Origin50.Graph">
              <p:embed/>
            </p:oleObj>
          </a:graphicData>
        </a:graphic>
      </p:graphicFrame>
      <p:sp>
        <p:nvSpPr>
          <p:cNvPr id="11" name="TextBox 10"/>
          <p:cNvSpPr txBox="1"/>
          <p:nvPr/>
        </p:nvSpPr>
        <p:spPr>
          <a:xfrm>
            <a:off x="1447800" y="3962400"/>
            <a:ext cx="1891865"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&lt;z</a:t>
            </a:r>
            <a:r>
              <a:rPr lang="en-US" sz="1600" b="1" i="1" baseline="-25000" dirty="0" smtClean="0">
                <a:latin typeface="Times New Roman" pitchFamily="18" charset="0"/>
                <a:cs typeface="Times New Roman" pitchFamily="18" charset="0"/>
              </a:rPr>
              <a:t>0</a:t>
            </a:r>
            <a:r>
              <a:rPr lang="en-US" sz="1600" b="1" i="1" dirty="0" smtClean="0">
                <a:latin typeface="Times New Roman" pitchFamily="18" charset="0"/>
                <a:cs typeface="Times New Roman" pitchFamily="18" charset="0"/>
              </a:rPr>
              <a:t>&gt;=196.1</a:t>
            </a:r>
            <a:r>
              <a:rPr lang="en-US" sz="1600" b="1" i="1" dirty="0" smtClean="0">
                <a:latin typeface="Times New Roman" pitchFamily="18" charset="0"/>
                <a:cs typeface="Times New Roman" pitchFamily="18" charset="0"/>
                <a:sym typeface="Symbol"/>
              </a:rPr>
              <a:t>0. 4 nm</a:t>
            </a:r>
            <a:endParaRPr lang="en-US" sz="1600" b="1" i="1" dirty="0">
              <a:latin typeface="Times New Roman" pitchFamily="18" charset="0"/>
              <a:cs typeface="Times New Roman" pitchFamily="18" charset="0"/>
            </a:endParaRPr>
          </a:p>
        </p:txBody>
      </p:sp>
      <p:sp>
        <p:nvSpPr>
          <p:cNvPr id="12" name="TextBox 11"/>
          <p:cNvSpPr txBox="1"/>
          <p:nvPr/>
        </p:nvSpPr>
        <p:spPr>
          <a:xfrm>
            <a:off x="6019800" y="3962400"/>
            <a:ext cx="2501006" cy="338554"/>
          </a:xfrm>
          <a:prstGeom prst="rect">
            <a:avLst/>
          </a:prstGeom>
          <a:noFill/>
        </p:spPr>
        <p:txBody>
          <a:bodyPr wrap="none" rtlCol="0">
            <a:spAutoFit/>
          </a:bodyPr>
          <a:lstStyle/>
          <a:p>
            <a:r>
              <a:rPr lang="en-US" sz="1600" b="1" i="1" dirty="0" smtClean="0">
                <a:latin typeface="Times New Roman" pitchFamily="18" charset="0"/>
                <a:cs typeface="Times New Roman" pitchFamily="18" charset="0"/>
              </a:rPr>
              <a:t>&lt;k&gt;=0.01206</a:t>
            </a:r>
            <a:r>
              <a:rPr lang="en-US" sz="1600" b="1" i="1" dirty="0" smtClean="0">
                <a:latin typeface="Times New Roman" pitchFamily="18" charset="0"/>
                <a:cs typeface="Times New Roman" pitchFamily="18" charset="0"/>
                <a:sym typeface="Symbol"/>
              </a:rPr>
              <a:t>0.00005 N/m</a:t>
            </a:r>
            <a:endParaRPr lang="en-US" sz="1600" b="1" i="1" dirty="0">
              <a:latin typeface="Times New Roman" pitchFamily="18" charset="0"/>
              <a:cs typeface="Times New Roman" pitchFamily="18" charset="0"/>
            </a:endParaRPr>
          </a:p>
        </p:txBody>
      </p:sp>
      <p:sp>
        <p:nvSpPr>
          <p:cNvPr id="8" name="TextBox 7"/>
          <p:cNvSpPr txBox="1"/>
          <p:nvPr/>
        </p:nvSpPr>
        <p:spPr>
          <a:xfrm>
            <a:off x="152400" y="1752600"/>
            <a:ext cx="2653419" cy="707886"/>
          </a:xfrm>
          <a:prstGeom prst="rect">
            <a:avLst/>
          </a:prstGeom>
          <a:noFill/>
        </p:spPr>
        <p:txBody>
          <a:bodyPr wrap="none" rtlCol="0">
            <a:spAutoFit/>
          </a:bodyPr>
          <a:lstStyle/>
          <a:p>
            <a:r>
              <a:rPr lang="en-US" sz="2000" b="1" dirty="0" smtClean="0">
                <a:solidFill>
                  <a:srgbClr val="0000FF"/>
                </a:solidFill>
                <a:effectLst>
                  <a:outerShdw blurRad="38100" dist="38100" dir="2700000" algn="tl">
                    <a:srgbClr val="000000">
                      <a:alpha val="43137"/>
                    </a:srgbClr>
                  </a:outerShdw>
                </a:effectLst>
              </a:rPr>
              <a:t>Fit Parabola Curvature </a:t>
            </a:r>
          </a:p>
          <a:p>
            <a:r>
              <a:rPr lang="en-US" sz="2000" b="1" dirty="0" smtClean="0">
                <a:solidFill>
                  <a:srgbClr val="0000FF"/>
                </a:solidFill>
                <a:effectLst>
                  <a:outerShdw blurRad="38100" dist="38100" dir="2700000" algn="tl">
                    <a:srgbClr val="000000">
                      <a:alpha val="43137"/>
                    </a:srgbClr>
                  </a:outerShdw>
                </a:effectLst>
              </a:rPr>
              <a:t>To </a:t>
            </a:r>
            <a:r>
              <a:rPr lang="en-US" sz="2000" b="1" dirty="0" smtClean="0">
                <a:solidFill>
                  <a:srgbClr val="0000FF"/>
                </a:solidFill>
                <a:effectLst>
                  <a:outerShdw blurRad="38100" dist="38100" dir="2700000" algn="tl">
                    <a:srgbClr val="000000">
                      <a:alpha val="43137"/>
                    </a:srgbClr>
                  </a:outerShdw>
                </a:effectLst>
              </a:rPr>
              <a:t>Electrostatic Theory </a:t>
            </a:r>
            <a:endParaRPr lang="en-US" sz="2000" b="1" dirty="0">
              <a:solidFill>
                <a:srgbClr val="00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0"/>
            <a:ext cx="8028608" cy="523220"/>
          </a:xfrm>
          <a:prstGeom prst="rect">
            <a:avLst/>
          </a:prstGeom>
          <a:noFill/>
        </p:spPr>
        <p:txBody>
          <a:bodyPr wrap="none" rtlCol="0">
            <a:spAutoFit/>
          </a:bodyPr>
          <a:lstStyle/>
          <a:p>
            <a:r>
              <a:rPr lang="en-US" sz="2800" b="1" dirty="0" smtClean="0">
                <a:solidFill>
                  <a:schemeClr val="accent6">
                    <a:lumMod val="75000"/>
                  </a:schemeClr>
                </a:solidFill>
                <a:effectLst>
                  <a:outerShdw blurRad="38100" dist="38100" dir="2700000" algn="tl">
                    <a:srgbClr val="000000">
                      <a:alpha val="43137"/>
                    </a:srgbClr>
                  </a:outerShdw>
                </a:effectLst>
              </a:rPr>
              <a:t>Raw Experimental Data: Electrostatic+ </a:t>
            </a:r>
            <a:r>
              <a:rPr lang="en-US" sz="2800" b="1" dirty="0" err="1" smtClean="0">
                <a:solidFill>
                  <a:schemeClr val="accent6">
                    <a:lumMod val="75000"/>
                  </a:schemeClr>
                </a:solidFill>
                <a:effectLst>
                  <a:outerShdw blurRad="38100" dist="38100" dir="2700000" algn="tl">
                    <a:srgbClr val="000000">
                      <a:alpha val="43137"/>
                    </a:srgbClr>
                  </a:outerShdw>
                </a:effectLst>
              </a:rPr>
              <a:t>Casimir</a:t>
            </a:r>
            <a:r>
              <a:rPr lang="en-US" sz="2800" b="1" dirty="0" smtClean="0">
                <a:solidFill>
                  <a:schemeClr val="accent6">
                    <a:lumMod val="75000"/>
                  </a:schemeClr>
                </a:solidFill>
                <a:effectLst>
                  <a:outerShdw blurRad="38100" dist="38100" dir="2700000" algn="tl">
                    <a:srgbClr val="000000">
                      <a:alpha val="43137"/>
                    </a:srgbClr>
                  </a:outerShdw>
                </a:effectLst>
              </a:rPr>
              <a:t> Force </a:t>
            </a:r>
            <a:endParaRPr lang="en-US" sz="2800" b="1" dirty="0">
              <a:solidFill>
                <a:schemeClr val="accent6">
                  <a:lumMod val="75000"/>
                </a:schemeClr>
              </a:solidFill>
              <a:effectLst>
                <a:outerShdw blurRad="38100" dist="38100" dir="2700000" algn="tl">
                  <a:srgbClr val="000000">
                    <a:alpha val="43137"/>
                  </a:srgbClr>
                </a:outerShdw>
              </a:effectLst>
            </a:endParaRPr>
          </a:p>
        </p:txBody>
      </p:sp>
      <p:graphicFrame>
        <p:nvGraphicFramePr>
          <p:cNvPr id="47116" name="Object 12"/>
          <p:cNvGraphicFramePr>
            <a:graphicFrameLocks noChangeAspect="1"/>
          </p:cNvGraphicFramePr>
          <p:nvPr/>
        </p:nvGraphicFramePr>
        <p:xfrm>
          <a:off x="2819400" y="685800"/>
          <a:ext cx="5232400" cy="4002786"/>
        </p:xfrm>
        <a:graphic>
          <a:graphicData uri="http://schemas.openxmlformats.org/presentationml/2006/ole">
            <p:oleObj spid="_x0000_s47116" name="Graph" r:id="rId3" imgW="3925800" imgH="3003840" progId="Origin50.Graph">
              <p:embed/>
            </p:oleObj>
          </a:graphicData>
        </a:graphic>
      </p:graphicFrame>
      <p:graphicFrame>
        <p:nvGraphicFramePr>
          <p:cNvPr id="47119" name="Object 6"/>
          <p:cNvGraphicFramePr>
            <a:graphicFrameLocks noChangeAspect="1"/>
          </p:cNvGraphicFramePr>
          <p:nvPr/>
        </p:nvGraphicFramePr>
        <p:xfrm>
          <a:off x="685800" y="4038600"/>
          <a:ext cx="2862262" cy="1793875"/>
        </p:xfrm>
        <a:graphic>
          <a:graphicData uri="http://schemas.openxmlformats.org/presentationml/2006/ole">
            <p:oleObj spid="_x0000_s47119" name="Equation" r:id="rId4" imgW="1206360" imgH="812520" progId="Equation.3">
              <p:embed/>
            </p:oleObj>
          </a:graphicData>
        </a:graphic>
      </p:graphicFrame>
    </p:spTree>
    <p:extLst>
      <p:ext uri="{BB962C8B-B14F-4D97-AF65-F5344CB8AC3E}">
        <p14:creationId xmlns="" xmlns:p14="http://schemas.microsoft.com/office/powerpoint/2010/main" val="1315908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1800" y="0"/>
            <a:ext cx="8229600" cy="1143000"/>
          </a:xfrm>
        </p:spPr>
        <p:txBody>
          <a:bodyPr/>
          <a:lstStyle/>
          <a:p>
            <a:pPr eaLnBrk="1" hangingPunct="1"/>
            <a:r>
              <a:rPr lang="en-US" b="1" u="sng" smtClean="0">
                <a:solidFill>
                  <a:schemeClr val="accent2"/>
                </a:solidFill>
              </a:rPr>
              <a:t>Acknowledgements</a:t>
            </a:r>
          </a:p>
        </p:txBody>
      </p:sp>
      <p:sp>
        <p:nvSpPr>
          <p:cNvPr id="52227" name="Rectangle 3"/>
          <p:cNvSpPr>
            <a:spLocks noGrp="1" noChangeArrowheads="1"/>
          </p:cNvSpPr>
          <p:nvPr>
            <p:ph type="body" sz="half" idx="1"/>
          </p:nvPr>
        </p:nvSpPr>
        <p:spPr>
          <a:xfrm>
            <a:off x="2016125" y="1089025"/>
            <a:ext cx="4038600" cy="4525963"/>
          </a:xfrm>
        </p:spPr>
        <p:txBody>
          <a:bodyPr/>
          <a:lstStyle/>
          <a:p>
            <a:pPr eaLnBrk="1" hangingPunct="1">
              <a:buFontTx/>
              <a:buNone/>
            </a:pPr>
            <a:r>
              <a:rPr lang="en-US" sz="2800" b="1" u="sng" dirty="0" smtClean="0">
                <a:solidFill>
                  <a:srgbClr val="0000FF"/>
                </a:solidFill>
                <a:latin typeface="Times New Roman" pitchFamily="18" charset="0"/>
              </a:rPr>
              <a:t>Experiment</a:t>
            </a:r>
            <a:endParaRPr lang="en-US" sz="2400" dirty="0" smtClean="0">
              <a:solidFill>
                <a:srgbClr val="0000FF"/>
              </a:solidFill>
              <a:latin typeface="Times New Roman" pitchFamily="18" charset="0"/>
            </a:endParaRPr>
          </a:p>
          <a:p>
            <a:pPr eaLnBrk="1" hangingPunct="1">
              <a:buFontTx/>
              <a:buNone/>
            </a:pPr>
            <a:r>
              <a:rPr lang="en-US" sz="2400" dirty="0" smtClean="0">
                <a:solidFill>
                  <a:srgbClr val="0000FF"/>
                </a:solidFill>
              </a:rPr>
              <a:t>C.C. Chang</a:t>
            </a:r>
          </a:p>
          <a:p>
            <a:pPr marL="457200" indent="-457200" eaLnBrk="1" hangingPunct="1">
              <a:buNone/>
            </a:pPr>
            <a:r>
              <a:rPr lang="en-US" sz="2400" dirty="0" smtClean="0">
                <a:solidFill>
                  <a:srgbClr val="0000FF"/>
                </a:solidFill>
                <a:latin typeface="Times New Roman" pitchFamily="18" charset="0"/>
              </a:rPr>
              <a:t>A.B. </a:t>
            </a:r>
            <a:r>
              <a:rPr lang="en-US" sz="2400" dirty="0" err="1" smtClean="0">
                <a:solidFill>
                  <a:srgbClr val="0000FF"/>
                </a:solidFill>
                <a:latin typeface="Times New Roman" pitchFamily="18" charset="0"/>
              </a:rPr>
              <a:t>Banishev</a:t>
            </a:r>
            <a:endParaRPr lang="en-US" sz="2400" dirty="0" smtClean="0">
              <a:solidFill>
                <a:srgbClr val="0000FF"/>
              </a:solidFill>
              <a:latin typeface="Times New Roman" pitchFamily="18" charset="0"/>
            </a:endParaRPr>
          </a:p>
          <a:p>
            <a:pPr marL="457200" indent="-457200" eaLnBrk="1" hangingPunct="1">
              <a:buNone/>
            </a:pPr>
            <a:r>
              <a:rPr lang="en-US" sz="2400" dirty="0" smtClean="0">
                <a:solidFill>
                  <a:srgbClr val="0000FF"/>
                </a:solidFill>
                <a:latin typeface="Times New Roman" pitchFamily="18" charset="0"/>
              </a:rPr>
              <a:t>R. Castillo</a:t>
            </a:r>
          </a:p>
          <a:p>
            <a:pPr eaLnBrk="1" hangingPunct="1">
              <a:buFontTx/>
              <a:buNone/>
            </a:pPr>
            <a:r>
              <a:rPr lang="en-US" sz="2800" b="1" u="sng" dirty="0" smtClean="0">
                <a:solidFill>
                  <a:srgbClr val="0000FF"/>
                </a:solidFill>
                <a:latin typeface="Times New Roman" pitchFamily="18" charset="0"/>
              </a:rPr>
              <a:t>Theoretical Comparison</a:t>
            </a:r>
          </a:p>
          <a:p>
            <a:pPr eaLnBrk="1" hangingPunct="1">
              <a:buFontTx/>
              <a:buNone/>
            </a:pPr>
            <a:r>
              <a:rPr lang="en-US" sz="2400" dirty="0" smtClean="0">
                <a:solidFill>
                  <a:srgbClr val="0000FF"/>
                </a:solidFill>
                <a:latin typeface="Times New Roman" pitchFamily="18" charset="0"/>
              </a:rPr>
              <a:t>V.M. </a:t>
            </a:r>
            <a:r>
              <a:rPr lang="en-US" sz="2400" dirty="0" err="1" smtClean="0">
                <a:solidFill>
                  <a:srgbClr val="0000FF"/>
                </a:solidFill>
                <a:latin typeface="Times New Roman" pitchFamily="18" charset="0"/>
              </a:rPr>
              <a:t>Mostepanenko</a:t>
            </a:r>
            <a:endParaRPr lang="en-US" sz="2400" dirty="0" smtClean="0">
              <a:solidFill>
                <a:srgbClr val="0000FF"/>
              </a:solidFill>
              <a:latin typeface="Times New Roman" pitchFamily="18" charset="0"/>
            </a:endParaRPr>
          </a:p>
          <a:p>
            <a:pPr eaLnBrk="1" hangingPunct="1">
              <a:buFontTx/>
              <a:buNone/>
            </a:pPr>
            <a:r>
              <a:rPr lang="en-US" sz="2400" dirty="0" smtClean="0">
                <a:solidFill>
                  <a:srgbClr val="0000FF"/>
                </a:solidFill>
                <a:latin typeface="Times New Roman" pitchFamily="18" charset="0"/>
              </a:rPr>
              <a:t>G.L. </a:t>
            </a:r>
            <a:r>
              <a:rPr lang="en-US" sz="2400" dirty="0" err="1" smtClean="0">
                <a:solidFill>
                  <a:srgbClr val="0000FF"/>
                </a:solidFill>
                <a:latin typeface="Times New Roman" pitchFamily="18" charset="0"/>
              </a:rPr>
              <a:t>Klimchitskaya</a:t>
            </a:r>
            <a:r>
              <a:rPr lang="en-US" sz="2800" dirty="0" smtClean="0">
                <a:solidFill>
                  <a:srgbClr val="0000FF"/>
                </a:solidFill>
              </a:rPr>
              <a:t>   </a:t>
            </a:r>
          </a:p>
        </p:txBody>
      </p:sp>
      <p:sp>
        <p:nvSpPr>
          <p:cNvPr id="52228" name="Text Box 4"/>
          <p:cNvSpPr txBox="1">
            <a:spLocks noChangeArrowheads="1"/>
          </p:cNvSpPr>
          <p:nvPr/>
        </p:nvSpPr>
        <p:spPr bwMode="auto">
          <a:xfrm>
            <a:off x="863600" y="5192713"/>
            <a:ext cx="6911975" cy="1384995"/>
          </a:xfrm>
          <a:prstGeom prst="rect">
            <a:avLst/>
          </a:prstGeom>
          <a:noFill/>
          <a:ln w="9525">
            <a:noFill/>
            <a:miter lim="800000"/>
            <a:headEnd/>
            <a:tailEnd/>
          </a:ln>
        </p:spPr>
        <p:txBody>
          <a:bodyPr>
            <a:spAutoFit/>
          </a:bodyPr>
          <a:lstStyle/>
          <a:p>
            <a:r>
              <a:rPr lang="en-US" sz="2400" b="1" u="sng" dirty="0">
                <a:solidFill>
                  <a:srgbClr val="0000FF"/>
                </a:solidFill>
                <a:latin typeface="Times New Roman" pitchFamily="18" charset="0"/>
              </a:rPr>
              <a:t>Research Funded by:</a:t>
            </a:r>
            <a:r>
              <a:rPr lang="en-US" sz="3200" b="1" u="sng" dirty="0">
                <a:solidFill>
                  <a:srgbClr val="0000FF"/>
                </a:solidFill>
                <a:latin typeface="Times New Roman" pitchFamily="18" charset="0"/>
              </a:rPr>
              <a:t> </a:t>
            </a:r>
          </a:p>
          <a:p>
            <a:r>
              <a:rPr lang="en-US" sz="2000" b="1" dirty="0" smtClean="0">
                <a:solidFill>
                  <a:srgbClr val="0000FF"/>
                </a:solidFill>
                <a:latin typeface="Times New Roman" pitchFamily="18" charset="0"/>
              </a:rPr>
              <a:t>DARPA, National </a:t>
            </a:r>
            <a:r>
              <a:rPr lang="en-US" sz="2000" b="1" dirty="0">
                <a:solidFill>
                  <a:srgbClr val="0000FF"/>
                </a:solidFill>
                <a:latin typeface="Times New Roman" pitchFamily="18" charset="0"/>
              </a:rPr>
              <a:t>Science Foundation</a:t>
            </a:r>
            <a:r>
              <a:rPr lang="en-US" sz="3200" b="1" dirty="0">
                <a:solidFill>
                  <a:srgbClr val="0000FF"/>
                </a:solidFill>
                <a:latin typeface="Times New Roman" pitchFamily="18" charset="0"/>
              </a:rPr>
              <a:t> &amp; </a:t>
            </a:r>
            <a:r>
              <a:rPr lang="en-US" sz="2000" b="1" dirty="0">
                <a:solidFill>
                  <a:srgbClr val="0000FF"/>
                </a:solidFill>
                <a:latin typeface="Times New Roman" pitchFamily="18" charset="0"/>
              </a:rPr>
              <a:t>US Department of Energy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extLst>
              <p:ext uri="{D42A27DB-BD31-4B8C-83A1-F6EECF244321}">
                <p14:modId xmlns="" xmlns:p14="http://schemas.microsoft.com/office/powerpoint/2010/main" val="1894881592"/>
              </p:ext>
            </p:extLst>
          </p:nvPr>
        </p:nvGraphicFramePr>
        <p:xfrm>
          <a:off x="1905000" y="2819400"/>
          <a:ext cx="4687887" cy="3586528"/>
        </p:xfrm>
        <a:graphic>
          <a:graphicData uri="http://schemas.openxmlformats.org/presentationml/2006/ole">
            <p:oleObj spid="_x0000_s14358" name="Graph" r:id="rId4" imgW="3925824" imgH="3004109" progId="Origin50.Graph">
              <p:embed/>
            </p:oleObj>
          </a:graphicData>
        </a:graphic>
      </p:graphicFrame>
      <p:sp>
        <p:nvSpPr>
          <p:cNvPr id="10" name="TextBox 9"/>
          <p:cNvSpPr txBox="1"/>
          <p:nvPr/>
        </p:nvSpPr>
        <p:spPr>
          <a:xfrm>
            <a:off x="1676400" y="0"/>
            <a:ext cx="6802503" cy="461665"/>
          </a:xfrm>
          <a:prstGeom prst="rect">
            <a:avLst/>
          </a:prstGeom>
          <a:noFill/>
        </p:spPr>
        <p:txBody>
          <a:bodyPr wrap="none" rtlCol="0">
            <a:spAutoFit/>
          </a:bodyPr>
          <a:lstStyle/>
          <a:p>
            <a:r>
              <a:rPr lang="en-US" sz="2400" b="1" u="sng" dirty="0" smtClean="0">
                <a:solidFill>
                  <a:schemeClr val="accent6">
                    <a:lumMod val="75000"/>
                  </a:schemeClr>
                </a:solidFill>
                <a:effectLst>
                  <a:outerShdw blurRad="38100" dist="38100" dir="2700000" algn="tl">
                    <a:srgbClr val="000000">
                      <a:alpha val="43137"/>
                    </a:srgbClr>
                  </a:outerShdw>
                </a:effectLst>
              </a:rPr>
              <a:t>Complete Dataset – 12 applied Voltages to the Plate</a:t>
            </a:r>
            <a:endParaRPr lang="en-US" sz="24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4361" name="Object 6"/>
          <p:cNvGraphicFramePr>
            <a:graphicFrameLocks noChangeAspect="1"/>
          </p:cNvGraphicFramePr>
          <p:nvPr/>
        </p:nvGraphicFramePr>
        <p:xfrm>
          <a:off x="3200400" y="1079500"/>
          <a:ext cx="2771775" cy="1435100"/>
        </p:xfrm>
        <a:graphic>
          <a:graphicData uri="http://schemas.openxmlformats.org/presentationml/2006/ole">
            <p:oleObj spid="_x0000_s14361" name="Equation" r:id="rId5" imgW="1168200" imgH="558720" progId="Equation.3">
              <p:embed/>
            </p:oleObj>
          </a:graphicData>
        </a:graphic>
      </p:graphicFrame>
      <p:sp>
        <p:nvSpPr>
          <p:cNvPr id="6" name="TextBox 5"/>
          <p:cNvSpPr txBox="1"/>
          <p:nvPr/>
        </p:nvSpPr>
        <p:spPr>
          <a:xfrm>
            <a:off x="1143000" y="685800"/>
            <a:ext cx="7586116" cy="461665"/>
          </a:xfrm>
          <a:prstGeom prst="rect">
            <a:avLst/>
          </a:prstGeom>
          <a:noFill/>
        </p:spPr>
        <p:txBody>
          <a:bodyPr wrap="none" rtlCol="0">
            <a:spAutoFit/>
          </a:bodyPr>
          <a:lstStyle/>
          <a:p>
            <a:r>
              <a:rPr lang="en-US" sz="2400" b="1" dirty="0" smtClean="0">
                <a:solidFill>
                  <a:srgbClr val="0000FF"/>
                </a:solidFill>
                <a:effectLst>
                  <a:outerShdw blurRad="38100" dist="38100" dir="2700000" algn="tl">
                    <a:srgbClr val="000000">
                      <a:alpha val="43137"/>
                    </a:srgbClr>
                  </a:outerShdw>
                </a:effectLst>
              </a:rPr>
              <a:t>Subtract Electrostatic Force Gradient from Frequency Shift</a:t>
            </a:r>
            <a:endParaRPr lang="en-US" sz="2400" b="1" dirty="0">
              <a:solidFill>
                <a:srgbClr val="0000FF"/>
              </a:solidFill>
              <a:effectLst>
                <a:outerShdw blurRad="38100" dist="38100" dir="2700000" algn="tl">
                  <a:srgbClr val="000000">
                    <a:alpha val="43137"/>
                  </a:srgbClr>
                </a:outerShdw>
              </a:effectLst>
            </a:endParaRPr>
          </a:p>
        </p:txBody>
      </p:sp>
      <p:cxnSp>
        <p:nvCxnSpPr>
          <p:cNvPr id="8" name="Straight Connector 7"/>
          <p:cNvCxnSpPr/>
          <p:nvPr/>
        </p:nvCxnSpPr>
        <p:spPr>
          <a:xfrm>
            <a:off x="4191000" y="3505200"/>
            <a:ext cx="533400" cy="0"/>
          </a:xfrm>
          <a:prstGeom prst="line">
            <a:avLst/>
          </a:prstGeom>
        </p:spPr>
        <p:style>
          <a:lnRef idx="3">
            <a:schemeClr val="accent2"/>
          </a:lnRef>
          <a:fillRef idx="0">
            <a:schemeClr val="accent2"/>
          </a:fillRef>
          <a:effectRef idx="2">
            <a:schemeClr val="accent2"/>
          </a:effectRef>
          <a:fontRef idx="minor">
            <a:schemeClr val="tx1"/>
          </a:fontRef>
        </p:style>
      </p:cxnSp>
      <p:sp>
        <p:nvSpPr>
          <p:cNvPr id="9" name="TextBox 8"/>
          <p:cNvSpPr txBox="1"/>
          <p:nvPr/>
        </p:nvSpPr>
        <p:spPr>
          <a:xfrm>
            <a:off x="4800600" y="3276600"/>
            <a:ext cx="729687" cy="369332"/>
          </a:xfrm>
          <a:prstGeom prst="rect">
            <a:avLst/>
          </a:prstGeom>
          <a:noFill/>
        </p:spPr>
        <p:txBody>
          <a:bodyPr wrap="none" rtlCol="0">
            <a:spAutoFit/>
          </a:bodyPr>
          <a:lstStyle/>
          <a:p>
            <a:r>
              <a:rPr lang="en-US" dirty="0" smtClean="0"/>
              <a:t>Mean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0" y="958850"/>
          <a:ext cx="3925887" cy="3003550"/>
        </p:xfrm>
        <a:graphic>
          <a:graphicData uri="http://schemas.openxmlformats.org/presentationml/2006/ole">
            <p:oleObj spid="_x0000_s48162" name="Graph" r:id="rId4" imgW="3925824" imgH="3004109" progId="Origin50.Graph">
              <p:embed/>
            </p:oleObj>
          </a:graphicData>
        </a:graphic>
      </p:graphicFrame>
      <p:graphicFrame>
        <p:nvGraphicFramePr>
          <p:cNvPr id="14339" name="Object 3"/>
          <p:cNvGraphicFramePr>
            <a:graphicFrameLocks noChangeAspect="1"/>
          </p:cNvGraphicFramePr>
          <p:nvPr/>
        </p:nvGraphicFramePr>
        <p:xfrm>
          <a:off x="5105401" y="948817"/>
          <a:ext cx="4038600" cy="3089783"/>
        </p:xfrm>
        <a:graphic>
          <a:graphicData uri="http://schemas.openxmlformats.org/presentationml/2006/ole">
            <p:oleObj spid="_x0000_s48163" name="Graph" r:id="rId5" imgW="3925824" imgH="3004109" progId="Origin50.Graph">
              <p:embed/>
            </p:oleObj>
          </a:graphicData>
        </a:graphic>
      </p:graphicFrame>
      <p:graphicFrame>
        <p:nvGraphicFramePr>
          <p:cNvPr id="14340" name="Object 4"/>
          <p:cNvGraphicFramePr>
            <a:graphicFrameLocks noChangeAspect="1"/>
          </p:cNvGraphicFramePr>
          <p:nvPr/>
        </p:nvGraphicFramePr>
        <p:xfrm>
          <a:off x="0" y="3768217"/>
          <a:ext cx="4038600" cy="3089783"/>
        </p:xfrm>
        <a:graphic>
          <a:graphicData uri="http://schemas.openxmlformats.org/presentationml/2006/ole">
            <p:oleObj spid="_x0000_s48164" name="Graph" r:id="rId6" imgW="3925824" imgH="3004109" progId="Origin50.Graph">
              <p:embed/>
            </p:oleObj>
          </a:graphicData>
        </a:graphic>
      </p:graphicFrame>
      <p:graphicFrame>
        <p:nvGraphicFramePr>
          <p:cNvPr id="14341" name="Object 5"/>
          <p:cNvGraphicFramePr>
            <a:graphicFrameLocks noChangeAspect="1"/>
          </p:cNvGraphicFramePr>
          <p:nvPr/>
        </p:nvGraphicFramePr>
        <p:xfrm>
          <a:off x="5160013" y="3810000"/>
          <a:ext cx="3983987" cy="3048000"/>
        </p:xfrm>
        <a:graphic>
          <a:graphicData uri="http://schemas.openxmlformats.org/presentationml/2006/ole">
            <p:oleObj spid="_x0000_s48165" name="Graph" r:id="rId7" imgW="3925824" imgH="3004109" progId="Origin50.Graph">
              <p:embed/>
            </p:oleObj>
          </a:graphicData>
        </a:graphic>
      </p:graphicFrame>
      <p:sp>
        <p:nvSpPr>
          <p:cNvPr id="10" name="TextBox 9"/>
          <p:cNvSpPr txBox="1"/>
          <p:nvPr/>
        </p:nvSpPr>
        <p:spPr>
          <a:xfrm>
            <a:off x="2895600" y="0"/>
            <a:ext cx="3107902" cy="800219"/>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Repeat Experiment</a:t>
            </a:r>
          </a:p>
          <a:p>
            <a:r>
              <a:rPr lang="en-US" b="1" u="sng" dirty="0" smtClean="0">
                <a:solidFill>
                  <a:srgbClr val="0000FF"/>
                </a:solidFill>
              </a:rPr>
              <a:t>Total of 4 x 12=48 experiments</a:t>
            </a:r>
            <a:endParaRPr lang="en-US" b="1" u="sng" dirty="0">
              <a:solidFill>
                <a:srgbClr val="0000FF"/>
              </a:solidFill>
              <a:latin typeface="Arial" pitchFamily="34" charset="0"/>
              <a:cs typeface="Arial" pitchFamily="34" charset="0"/>
            </a:endParaRPr>
          </a:p>
        </p:txBody>
      </p:sp>
      <p:sp>
        <p:nvSpPr>
          <p:cNvPr id="11" name="TextBox 10"/>
          <p:cNvSpPr txBox="1"/>
          <p:nvPr/>
        </p:nvSpPr>
        <p:spPr>
          <a:xfrm>
            <a:off x="2133600" y="1219200"/>
            <a:ext cx="1071384" cy="369332"/>
          </a:xfrm>
          <a:prstGeom prst="rect">
            <a:avLst/>
          </a:prstGeom>
          <a:noFill/>
        </p:spPr>
        <p:txBody>
          <a:bodyPr wrap="none" rtlCol="0">
            <a:spAutoFit/>
          </a:bodyPr>
          <a:lstStyle/>
          <a:p>
            <a:r>
              <a:rPr lang="en-US" dirty="0" smtClean="0"/>
              <a:t>Dataset 1</a:t>
            </a:r>
            <a:endParaRPr lang="en-US" dirty="0"/>
          </a:p>
        </p:txBody>
      </p:sp>
      <p:sp>
        <p:nvSpPr>
          <p:cNvPr id="12" name="TextBox 11"/>
          <p:cNvSpPr txBox="1"/>
          <p:nvPr/>
        </p:nvSpPr>
        <p:spPr>
          <a:xfrm>
            <a:off x="7543800" y="990600"/>
            <a:ext cx="1071384" cy="369332"/>
          </a:xfrm>
          <a:prstGeom prst="rect">
            <a:avLst/>
          </a:prstGeom>
          <a:noFill/>
        </p:spPr>
        <p:txBody>
          <a:bodyPr wrap="none" rtlCol="0">
            <a:spAutoFit/>
          </a:bodyPr>
          <a:lstStyle/>
          <a:p>
            <a:r>
              <a:rPr lang="en-US" dirty="0" smtClean="0"/>
              <a:t>Dataset 2</a:t>
            </a:r>
            <a:endParaRPr lang="en-US" dirty="0"/>
          </a:p>
        </p:txBody>
      </p:sp>
      <p:sp>
        <p:nvSpPr>
          <p:cNvPr id="13" name="TextBox 12"/>
          <p:cNvSpPr txBox="1"/>
          <p:nvPr/>
        </p:nvSpPr>
        <p:spPr>
          <a:xfrm>
            <a:off x="2362200" y="4191000"/>
            <a:ext cx="1071384" cy="369332"/>
          </a:xfrm>
          <a:prstGeom prst="rect">
            <a:avLst/>
          </a:prstGeom>
          <a:noFill/>
        </p:spPr>
        <p:txBody>
          <a:bodyPr wrap="none" rtlCol="0">
            <a:spAutoFit/>
          </a:bodyPr>
          <a:lstStyle/>
          <a:p>
            <a:r>
              <a:rPr lang="en-US" dirty="0" smtClean="0"/>
              <a:t>Dataset 3</a:t>
            </a:r>
            <a:endParaRPr lang="en-US" dirty="0"/>
          </a:p>
        </p:txBody>
      </p:sp>
      <p:sp>
        <p:nvSpPr>
          <p:cNvPr id="14" name="TextBox 13"/>
          <p:cNvSpPr txBox="1"/>
          <p:nvPr/>
        </p:nvSpPr>
        <p:spPr>
          <a:xfrm>
            <a:off x="7620000" y="4114800"/>
            <a:ext cx="1071384" cy="369332"/>
          </a:xfrm>
          <a:prstGeom prst="rect">
            <a:avLst/>
          </a:prstGeom>
          <a:noFill/>
        </p:spPr>
        <p:txBody>
          <a:bodyPr wrap="none" rtlCol="0">
            <a:spAutoFit/>
          </a:bodyPr>
          <a:lstStyle/>
          <a:p>
            <a:r>
              <a:rPr lang="en-US" dirty="0" smtClean="0"/>
              <a:t>Dataset 4</a:t>
            </a:r>
            <a:endParaRPr lang="en-US" dirty="0"/>
          </a:p>
        </p:txBody>
      </p:sp>
    </p:spTree>
    <p:extLst>
      <p:ext uri="{BB962C8B-B14F-4D97-AF65-F5344CB8AC3E}">
        <p14:creationId xmlns="" xmlns:p14="http://schemas.microsoft.com/office/powerpoint/2010/main" val="2550581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8" name="Object 8"/>
          <p:cNvGraphicFramePr>
            <a:graphicFrameLocks noChangeAspect="1"/>
          </p:cNvGraphicFramePr>
          <p:nvPr/>
        </p:nvGraphicFramePr>
        <p:xfrm>
          <a:off x="381000" y="457199"/>
          <a:ext cx="8382000" cy="6412757"/>
        </p:xfrm>
        <a:graphic>
          <a:graphicData uri="http://schemas.openxmlformats.org/presentationml/2006/ole">
            <p:oleObj spid="_x0000_s94210" name="Graph" r:id="rId3" imgW="3925800" imgH="3003840" progId="Origin50.Graph">
              <p:embed/>
            </p:oleObj>
          </a:graphicData>
        </a:graphic>
      </p:graphicFrame>
      <p:sp>
        <p:nvSpPr>
          <p:cNvPr id="4" name="TextBox 3"/>
          <p:cNvSpPr txBox="1"/>
          <p:nvPr/>
        </p:nvSpPr>
        <p:spPr>
          <a:xfrm>
            <a:off x="609600" y="228600"/>
            <a:ext cx="7881517" cy="646331"/>
          </a:xfrm>
          <a:prstGeom prst="rect">
            <a:avLst/>
          </a:prstGeom>
          <a:noFill/>
        </p:spPr>
        <p:txBody>
          <a:bodyPr wrap="none" rtlCol="0">
            <a:spAutoFit/>
          </a:bodyPr>
          <a:lstStyle/>
          <a:p>
            <a:r>
              <a:rPr lang="en-US" sz="3600" b="1" u="sng" dirty="0" smtClean="0">
                <a:solidFill>
                  <a:schemeClr val="accent6">
                    <a:lumMod val="75000"/>
                  </a:schemeClr>
                </a:solidFill>
              </a:rPr>
              <a:t>Error Bars with Sphere-Plate Separation</a:t>
            </a:r>
            <a:endParaRPr lang="en-US" sz="3600" b="1" u="sng"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33600" y="0"/>
            <a:ext cx="4985852" cy="584775"/>
          </a:xfrm>
          <a:prstGeom prst="rect">
            <a:avLst/>
          </a:prstGeom>
          <a:noFill/>
        </p:spPr>
        <p:txBody>
          <a:bodyPr wrap="none" rtlCol="0">
            <a:spAutoFit/>
          </a:bodyPr>
          <a:lstStyle/>
          <a:p>
            <a:r>
              <a:rPr lang="en-US" sz="3200" b="1" u="sng" dirty="0" smtClean="0">
                <a:solidFill>
                  <a:schemeClr val="accent6">
                    <a:lumMod val="75000"/>
                  </a:schemeClr>
                </a:solidFill>
                <a:effectLst>
                  <a:outerShdw blurRad="38100" dist="38100" dir="2700000" algn="tl">
                    <a:srgbClr val="000000">
                      <a:alpha val="43137"/>
                    </a:srgbClr>
                  </a:outerShdw>
                </a:effectLst>
              </a:rPr>
              <a:t>Sphere and Plate Roughness</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9" name="Picture 8" descr="plateeeeeeee.jpg"/>
          <p:cNvPicPr>
            <a:picLocks noChangeAspect="1"/>
          </p:cNvPicPr>
          <p:nvPr/>
        </p:nvPicPr>
        <p:blipFill>
          <a:blip r:embed="rId2" cstate="print"/>
          <a:stretch>
            <a:fillRect/>
          </a:stretch>
        </p:blipFill>
        <p:spPr>
          <a:xfrm>
            <a:off x="3810000" y="838200"/>
            <a:ext cx="2971800" cy="2971800"/>
          </a:xfrm>
          <a:prstGeom prst="rect">
            <a:avLst/>
          </a:prstGeom>
        </p:spPr>
      </p:pic>
      <p:sp>
        <p:nvSpPr>
          <p:cNvPr id="10" name="TextBox 9"/>
          <p:cNvSpPr txBox="1"/>
          <p:nvPr/>
        </p:nvSpPr>
        <p:spPr>
          <a:xfrm>
            <a:off x="4419600" y="990600"/>
            <a:ext cx="1316386" cy="369332"/>
          </a:xfrm>
          <a:prstGeom prst="rect">
            <a:avLst/>
          </a:prstGeom>
          <a:noFill/>
        </p:spPr>
        <p:txBody>
          <a:bodyPr wrap="none" rtlCol="0">
            <a:spAutoFit/>
          </a:bodyPr>
          <a:lstStyle/>
          <a:p>
            <a:r>
              <a:rPr lang="en-US" dirty="0" smtClean="0"/>
              <a:t>RMS 2.3 nm</a:t>
            </a:r>
            <a:endParaRPr lang="en-US" dirty="0"/>
          </a:p>
        </p:txBody>
      </p:sp>
      <p:graphicFrame>
        <p:nvGraphicFramePr>
          <p:cNvPr id="11" name="Table 10"/>
          <p:cNvGraphicFramePr>
            <a:graphicFrameLocks noGrp="1"/>
          </p:cNvGraphicFramePr>
          <p:nvPr/>
        </p:nvGraphicFramePr>
        <p:xfrm>
          <a:off x="304800" y="1524000"/>
          <a:ext cx="1447800" cy="4241292"/>
        </p:xfrm>
        <a:graphic>
          <a:graphicData uri="http://schemas.openxmlformats.org/drawingml/2006/table">
            <a:tbl>
              <a:tblPr/>
              <a:tblGrid>
                <a:gridCol w="723900"/>
                <a:gridCol w="723900"/>
              </a:tblGrid>
              <a:tr h="162791">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    nm         </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libri"/>
                          <a:ea typeface="Calibri"/>
                          <a:cs typeface="Calibri"/>
                        </a:rPr>
                        <a:t> %</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0.129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0.503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0.129</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1.006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0.129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1.509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0.258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2.012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2.323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2.515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4.129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3.018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8.387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3.521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8.387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4.024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11.226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4.527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11.871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5.03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9.032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5.533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9.419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6.036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9.806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6.539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5.161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7.042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6.194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7.545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5.161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8.049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2.323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8.552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2.71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9.055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1.806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9.558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10.061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0.258</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1981200" y="1549908"/>
          <a:ext cx="1905000" cy="4241292"/>
        </p:xfrm>
        <a:graphic>
          <a:graphicData uri="http://schemas.openxmlformats.org/drawingml/2006/table">
            <a:tbl>
              <a:tblPr/>
              <a:tblGrid>
                <a:gridCol w="952500"/>
                <a:gridCol w="952500"/>
              </a:tblGrid>
              <a:tr h="184727">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    nm         </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libri"/>
                          <a:ea typeface="Calibri"/>
                          <a:cs typeface="Calibri"/>
                        </a:rPr>
                        <a:t> %</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0.296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0.532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1.481</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1.063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2.222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1.595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4.444</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2.127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5.926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2.658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7.556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3.19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3.722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9.333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4.254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11.259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4.785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9.778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5.317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9.63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5.849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7.556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6.38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4.296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6.912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3.556</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7.975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2.963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8.507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3.259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9.039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2.074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9.571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0.741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10.102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0.593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10.634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0.148</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685800" y="1230868"/>
            <a:ext cx="654538" cy="369332"/>
          </a:xfrm>
          <a:prstGeom prst="rect">
            <a:avLst/>
          </a:prstGeom>
          <a:noFill/>
        </p:spPr>
        <p:txBody>
          <a:bodyPr wrap="none" rtlCol="0">
            <a:spAutoFit/>
          </a:bodyPr>
          <a:lstStyle/>
          <a:p>
            <a:r>
              <a:rPr lang="en-US" dirty="0" smtClean="0"/>
              <a:t>Plate</a:t>
            </a:r>
            <a:endParaRPr lang="en-US" dirty="0"/>
          </a:p>
        </p:txBody>
      </p:sp>
      <p:sp>
        <p:nvSpPr>
          <p:cNvPr id="14" name="TextBox 13"/>
          <p:cNvSpPr txBox="1"/>
          <p:nvPr/>
        </p:nvSpPr>
        <p:spPr>
          <a:xfrm>
            <a:off x="2510710" y="1219200"/>
            <a:ext cx="842090" cy="369332"/>
          </a:xfrm>
          <a:prstGeom prst="rect">
            <a:avLst/>
          </a:prstGeom>
          <a:noFill/>
        </p:spPr>
        <p:txBody>
          <a:bodyPr wrap="none" rtlCol="0">
            <a:spAutoFit/>
          </a:bodyPr>
          <a:lstStyle/>
          <a:p>
            <a:r>
              <a:rPr lang="en-US" dirty="0" smtClean="0"/>
              <a:t>Sphere</a:t>
            </a:r>
            <a:endParaRPr lang="en-US" dirty="0"/>
          </a:p>
        </p:txBody>
      </p:sp>
      <p:sp>
        <p:nvSpPr>
          <p:cNvPr id="15" name="TextBox 14"/>
          <p:cNvSpPr txBox="1"/>
          <p:nvPr/>
        </p:nvSpPr>
        <p:spPr>
          <a:xfrm>
            <a:off x="228600" y="634425"/>
            <a:ext cx="4495800" cy="707886"/>
          </a:xfrm>
          <a:prstGeom prst="rect">
            <a:avLst/>
          </a:prstGeom>
          <a:noFill/>
        </p:spPr>
        <p:txBody>
          <a:bodyPr wrap="square" rtlCol="0">
            <a:spAutoFit/>
          </a:bodyPr>
          <a:lstStyle/>
          <a:p>
            <a:r>
              <a:rPr lang="en-US" sz="2000" b="1" dirty="0" smtClean="0">
                <a:solidFill>
                  <a:srgbClr val="0000FF"/>
                </a:solidFill>
              </a:rPr>
              <a:t>Percent v</a:t>
            </a:r>
            <a:r>
              <a:rPr lang="en-US" sz="2000" b="1" baseline="-25000" dirty="0" smtClean="0">
                <a:solidFill>
                  <a:srgbClr val="0000FF"/>
                </a:solidFill>
              </a:rPr>
              <a:t>i</a:t>
            </a:r>
            <a:r>
              <a:rPr lang="en-US" sz="2000" b="1" dirty="0" smtClean="0">
                <a:solidFill>
                  <a:srgbClr val="0000FF"/>
                </a:solidFill>
              </a:rPr>
              <a:t> of the surface  area covered by roughness  with heights h</a:t>
            </a:r>
            <a:r>
              <a:rPr lang="en-US" sz="2000" b="1" baseline="-25000" dirty="0" smtClean="0">
                <a:solidFill>
                  <a:srgbClr val="0000FF"/>
                </a:solidFill>
              </a:rPr>
              <a:t>i</a:t>
            </a:r>
            <a:r>
              <a:rPr lang="en-US" sz="2000" b="1" dirty="0" smtClean="0">
                <a:solidFill>
                  <a:srgbClr val="0000FF"/>
                </a:solidFill>
              </a:rPr>
              <a:t> </a:t>
            </a:r>
            <a:endParaRPr lang="en-US" sz="2000" b="1" dirty="0">
              <a:solidFill>
                <a:srgbClr val="0000FF"/>
              </a:solidFill>
            </a:endParaRPr>
          </a:p>
        </p:txBody>
      </p:sp>
      <p:pic>
        <p:nvPicPr>
          <p:cNvPr id="18" name="Picture 17" descr="fgfgfg.jpg"/>
          <p:cNvPicPr>
            <a:picLocks noChangeAspect="1"/>
          </p:cNvPicPr>
          <p:nvPr/>
        </p:nvPicPr>
        <p:blipFill>
          <a:blip r:embed="rId3" cstate="print"/>
          <a:stretch>
            <a:fillRect/>
          </a:stretch>
        </p:blipFill>
        <p:spPr>
          <a:xfrm>
            <a:off x="6400800" y="2286000"/>
            <a:ext cx="2743200" cy="2743200"/>
          </a:xfrm>
          <a:prstGeom prst="rect">
            <a:avLst/>
          </a:prstGeom>
        </p:spPr>
      </p:pic>
      <p:sp>
        <p:nvSpPr>
          <p:cNvPr id="19" name="TextBox 18"/>
          <p:cNvSpPr txBox="1"/>
          <p:nvPr/>
        </p:nvSpPr>
        <p:spPr>
          <a:xfrm>
            <a:off x="6400800" y="3962400"/>
            <a:ext cx="842090" cy="369332"/>
          </a:xfrm>
          <a:prstGeom prst="rect">
            <a:avLst/>
          </a:prstGeom>
          <a:noFill/>
        </p:spPr>
        <p:txBody>
          <a:bodyPr wrap="none" rtlCol="0">
            <a:spAutoFit/>
          </a:bodyPr>
          <a:lstStyle/>
          <a:p>
            <a:r>
              <a:rPr lang="en-US" dirty="0" smtClean="0"/>
              <a:t>Sphere</a:t>
            </a:r>
            <a:endParaRPr lang="en-US" dirty="0"/>
          </a:p>
        </p:txBody>
      </p:sp>
      <p:sp>
        <p:nvSpPr>
          <p:cNvPr id="20" name="TextBox 19"/>
          <p:cNvSpPr txBox="1"/>
          <p:nvPr/>
        </p:nvSpPr>
        <p:spPr>
          <a:xfrm>
            <a:off x="4343400" y="3048000"/>
            <a:ext cx="654538" cy="369332"/>
          </a:xfrm>
          <a:prstGeom prst="rect">
            <a:avLst/>
          </a:prstGeom>
          <a:noFill/>
        </p:spPr>
        <p:txBody>
          <a:bodyPr wrap="none" rtlCol="0">
            <a:spAutoFit/>
          </a:bodyPr>
          <a:lstStyle/>
          <a:p>
            <a:r>
              <a:rPr lang="en-US" dirty="0" smtClean="0"/>
              <a:t>Plate</a:t>
            </a:r>
            <a:endParaRPr lang="en-US" dirty="0"/>
          </a:p>
        </p:txBody>
      </p:sp>
      <p:sp>
        <p:nvSpPr>
          <p:cNvPr id="21" name="TextBox 20"/>
          <p:cNvSpPr txBox="1"/>
          <p:nvPr/>
        </p:nvSpPr>
        <p:spPr>
          <a:xfrm>
            <a:off x="7467600" y="1981200"/>
            <a:ext cx="1316386" cy="369332"/>
          </a:xfrm>
          <a:prstGeom prst="rect">
            <a:avLst/>
          </a:prstGeom>
          <a:noFill/>
        </p:spPr>
        <p:txBody>
          <a:bodyPr wrap="none" rtlCol="0">
            <a:spAutoFit/>
          </a:bodyPr>
          <a:lstStyle/>
          <a:p>
            <a:r>
              <a:rPr lang="en-US" dirty="0" smtClean="0"/>
              <a:t>RMS 2.1 nm</a:t>
            </a:r>
            <a:endParaRPr lang="en-US" dirty="0"/>
          </a:p>
        </p:txBody>
      </p:sp>
      <p:sp>
        <p:nvSpPr>
          <p:cNvPr id="22" name="TextBox 21"/>
          <p:cNvSpPr txBox="1"/>
          <p:nvPr/>
        </p:nvSpPr>
        <p:spPr>
          <a:xfrm>
            <a:off x="3026413" y="6183868"/>
            <a:ext cx="3755387" cy="369332"/>
          </a:xfrm>
          <a:prstGeom prst="rect">
            <a:avLst/>
          </a:prstGeom>
          <a:noFill/>
        </p:spPr>
        <p:txBody>
          <a:bodyPr wrap="none" rtlCol="0">
            <a:spAutoFit/>
          </a:bodyPr>
          <a:lstStyle/>
          <a:p>
            <a:r>
              <a:rPr lang="en-US" dirty="0" smtClean="0">
                <a:solidFill>
                  <a:srgbClr val="0000FF"/>
                </a:solidFill>
              </a:rPr>
              <a:t>Roughness Effects much less than 1%</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b="1" dirty="0" err="1" smtClean="0">
                <a:solidFill>
                  <a:schemeClr val="accent6">
                    <a:lumMod val="75000"/>
                  </a:schemeClr>
                </a:solidFill>
                <a:effectLst>
                  <a:outerShdw blurRad="38100" dist="38100" dir="2700000" algn="tl">
                    <a:srgbClr val="000000">
                      <a:alpha val="43137"/>
                    </a:srgbClr>
                  </a:outerShdw>
                </a:effectLst>
              </a:rPr>
              <a:t>Lifshitz</a:t>
            </a:r>
            <a:r>
              <a:rPr lang="en-US" b="1" dirty="0" smtClean="0">
                <a:solidFill>
                  <a:schemeClr val="accent6">
                    <a:lumMod val="75000"/>
                  </a:schemeClr>
                </a:solidFill>
                <a:effectLst>
                  <a:outerShdw blurRad="38100" dist="38100" dir="2700000" algn="tl">
                    <a:srgbClr val="000000">
                      <a:alpha val="43137"/>
                    </a:srgbClr>
                  </a:outerShdw>
                </a:effectLst>
              </a:rPr>
              <a:t> Theory Comparison</a:t>
            </a:r>
            <a:endParaRPr lang="en-US" b="1" dirty="0">
              <a:solidFill>
                <a:schemeClr val="accent6">
                  <a:lumMod val="75000"/>
                </a:schemeClr>
              </a:solidFill>
              <a:effectLst>
                <a:outerShdw blurRad="38100" dist="38100" dir="2700000" algn="tl">
                  <a:srgbClr val="000000">
                    <a:alpha val="43137"/>
                  </a:srgbClr>
                </a:outerShdw>
              </a:effectLst>
            </a:endParaRPr>
          </a:p>
        </p:txBody>
      </p:sp>
      <p:sp>
        <p:nvSpPr>
          <p:cNvPr id="3" name="Rectangle 2"/>
          <p:cNvSpPr/>
          <p:nvPr/>
        </p:nvSpPr>
        <p:spPr>
          <a:xfrm>
            <a:off x="0" y="3962400"/>
            <a:ext cx="3878049" cy="369332"/>
          </a:xfrm>
          <a:prstGeom prst="rect">
            <a:avLst/>
          </a:prstGeom>
        </p:spPr>
        <p:txBody>
          <a:bodyPr wrap="none">
            <a:spAutoFit/>
          </a:bodyPr>
          <a:lstStyle/>
          <a:p>
            <a:r>
              <a:rPr lang="en-US" dirty="0" smtClean="0">
                <a:latin typeface="Arial" charset="0"/>
              </a:rPr>
              <a:t>Proximity force approximation (PFA)</a:t>
            </a:r>
            <a:endParaRPr lang="en-US" dirty="0"/>
          </a:p>
        </p:txBody>
      </p:sp>
      <p:graphicFrame>
        <p:nvGraphicFramePr>
          <p:cNvPr id="4" name="Object 3"/>
          <p:cNvGraphicFramePr>
            <a:graphicFrameLocks noChangeAspect="1"/>
          </p:cNvGraphicFramePr>
          <p:nvPr/>
        </p:nvGraphicFramePr>
        <p:xfrm>
          <a:off x="4038600" y="4287837"/>
          <a:ext cx="4679950" cy="512763"/>
        </p:xfrm>
        <a:graphic>
          <a:graphicData uri="http://schemas.openxmlformats.org/presentationml/2006/ole">
            <p:oleObj spid="_x0000_s56352" name="Equation" r:id="rId4" imgW="2311400" imgH="254000" progId="Equation.3">
              <p:embed/>
            </p:oleObj>
          </a:graphicData>
        </a:graphic>
      </p:graphicFrame>
      <p:grpSp>
        <p:nvGrpSpPr>
          <p:cNvPr id="5" name="Group 5"/>
          <p:cNvGrpSpPr/>
          <p:nvPr/>
        </p:nvGrpSpPr>
        <p:grpSpPr>
          <a:xfrm>
            <a:off x="0" y="5105400"/>
            <a:ext cx="1471613" cy="1474788"/>
            <a:chOff x="955675" y="2895600"/>
            <a:chExt cx="1471613" cy="1474788"/>
          </a:xfrm>
        </p:grpSpPr>
        <p:sp>
          <p:nvSpPr>
            <p:cNvPr id="6" name="AutoShape 8"/>
            <p:cNvSpPr>
              <a:spLocks noChangeArrowheads="1"/>
            </p:cNvSpPr>
            <p:nvPr/>
          </p:nvSpPr>
          <p:spPr bwMode="auto">
            <a:xfrm>
              <a:off x="1147763" y="2895600"/>
              <a:ext cx="1214437" cy="136525"/>
            </a:xfrm>
            <a:prstGeom prst="roundRect">
              <a:avLst>
                <a:gd name="adj" fmla="val 1162"/>
              </a:avLst>
            </a:prstGeom>
            <a:solidFill>
              <a:srgbClr val="FFFF99"/>
            </a:solidFill>
            <a:ln w="9360">
              <a:solidFill>
                <a:srgbClr val="000000"/>
              </a:solidFill>
              <a:round/>
              <a:headEnd/>
              <a:tailEnd/>
            </a:ln>
          </p:spPr>
          <p:txBody>
            <a:bodyPr wrap="none" anchor="ctr"/>
            <a:lstStyle/>
            <a:p>
              <a:endParaRPr lang="en-US"/>
            </a:p>
          </p:txBody>
        </p:sp>
        <p:sp>
          <p:nvSpPr>
            <p:cNvPr id="7" name="AutoShape 9"/>
            <p:cNvSpPr>
              <a:spLocks noChangeArrowheads="1"/>
            </p:cNvSpPr>
            <p:nvPr/>
          </p:nvSpPr>
          <p:spPr bwMode="auto">
            <a:xfrm>
              <a:off x="1147763" y="3525838"/>
              <a:ext cx="1214437" cy="136525"/>
            </a:xfrm>
            <a:prstGeom prst="roundRect">
              <a:avLst>
                <a:gd name="adj" fmla="val 1162"/>
              </a:avLst>
            </a:prstGeom>
            <a:solidFill>
              <a:srgbClr val="FFFF99"/>
            </a:solidFill>
            <a:ln w="9360">
              <a:solidFill>
                <a:srgbClr val="000000"/>
              </a:solidFill>
              <a:round/>
              <a:headEnd/>
              <a:tailEnd/>
            </a:ln>
          </p:spPr>
          <p:txBody>
            <a:bodyPr wrap="none" anchor="ctr"/>
            <a:lstStyle/>
            <a:p>
              <a:endParaRPr lang="en-US"/>
            </a:p>
          </p:txBody>
        </p:sp>
        <p:graphicFrame>
          <p:nvGraphicFramePr>
            <p:cNvPr id="8" name="Object 10"/>
            <p:cNvGraphicFramePr>
              <a:graphicFrameLocks noChangeAspect="1"/>
            </p:cNvGraphicFramePr>
            <p:nvPr/>
          </p:nvGraphicFramePr>
          <p:xfrm>
            <a:off x="955675" y="3859213"/>
            <a:ext cx="1471613" cy="511175"/>
          </p:xfrm>
          <a:graphic>
            <a:graphicData uri="http://schemas.openxmlformats.org/presentationml/2006/ole">
              <p:oleObj spid="_x0000_s56353" r:id="rId5" imgW="1206500" imgH="419100" progId="Equation.3">
                <p:embed/>
              </p:oleObj>
            </a:graphicData>
          </a:graphic>
        </p:graphicFrame>
        <p:sp>
          <p:nvSpPr>
            <p:cNvPr id="9" name="Line 11"/>
            <p:cNvSpPr>
              <a:spLocks noChangeShapeType="1"/>
            </p:cNvSpPr>
            <p:nvPr/>
          </p:nvSpPr>
          <p:spPr bwMode="auto">
            <a:xfrm>
              <a:off x="1809750" y="3052763"/>
              <a:ext cx="1588" cy="457200"/>
            </a:xfrm>
            <a:prstGeom prst="line">
              <a:avLst/>
            </a:prstGeom>
            <a:noFill/>
            <a:ln w="9360">
              <a:solidFill>
                <a:srgbClr val="000000"/>
              </a:solidFill>
              <a:round/>
              <a:headEnd type="triangle" w="med" len="med"/>
              <a:tailEnd type="triangle" w="med" len="med"/>
            </a:ln>
          </p:spPr>
          <p:txBody>
            <a:bodyPr/>
            <a:lstStyle/>
            <a:p>
              <a:endParaRPr lang="en-US"/>
            </a:p>
          </p:txBody>
        </p:sp>
        <p:sp>
          <p:nvSpPr>
            <p:cNvPr id="10" name="Text Box 12"/>
            <p:cNvSpPr txBox="1">
              <a:spLocks noChangeArrowheads="1"/>
            </p:cNvSpPr>
            <p:nvPr/>
          </p:nvSpPr>
          <p:spPr bwMode="auto">
            <a:xfrm>
              <a:off x="1824038" y="3087688"/>
              <a:ext cx="457200" cy="365125"/>
            </a:xfrm>
            <a:prstGeom prst="rect">
              <a:avLst/>
            </a:prstGeom>
            <a:noFill/>
            <a:ln w="9525">
              <a:noFill/>
              <a:round/>
              <a:headEnd/>
              <a:tailEnd/>
            </a:ln>
          </p:spPr>
          <p:txBody>
            <a:bodyPr lIns="90000" tIns="60120" rIns="90000" bIns="45000"/>
            <a:lstStyle/>
            <a:p>
              <a:pPr>
                <a:lnSpc>
                  <a:spcPct val="95000"/>
                </a:lnSpc>
              </a:pPr>
              <a:r>
                <a:rPr lang="en-US" sz="1600">
                  <a:solidFill>
                    <a:srgbClr val="000000"/>
                  </a:solidFill>
                  <a:cs typeface="Arial" charset="0"/>
                </a:rPr>
                <a:t>z</a:t>
              </a:r>
            </a:p>
          </p:txBody>
        </p:sp>
      </p:grpSp>
      <p:grpSp>
        <p:nvGrpSpPr>
          <p:cNvPr id="11" name="Group 17"/>
          <p:cNvGrpSpPr/>
          <p:nvPr/>
        </p:nvGrpSpPr>
        <p:grpSpPr>
          <a:xfrm>
            <a:off x="2133600" y="4648200"/>
            <a:ext cx="1214437" cy="1235075"/>
            <a:chOff x="6116638" y="4038600"/>
            <a:chExt cx="1214437" cy="1235075"/>
          </a:xfrm>
        </p:grpSpPr>
        <p:grpSp>
          <p:nvGrpSpPr>
            <p:cNvPr id="12" name="Group 16"/>
            <p:cNvGrpSpPr>
              <a:grpSpLocks/>
            </p:cNvGrpSpPr>
            <p:nvPr/>
          </p:nvGrpSpPr>
          <p:grpSpPr bwMode="auto">
            <a:xfrm>
              <a:off x="6370633" y="4038603"/>
              <a:ext cx="685799" cy="666751"/>
              <a:chOff x="4013" y="2473"/>
              <a:chExt cx="432" cy="420"/>
            </a:xfrm>
          </p:grpSpPr>
          <p:sp>
            <p:nvSpPr>
              <p:cNvPr id="16" name="Oval 17"/>
              <p:cNvSpPr>
                <a:spLocks noChangeArrowheads="1"/>
              </p:cNvSpPr>
              <p:nvPr/>
            </p:nvSpPr>
            <p:spPr bwMode="auto">
              <a:xfrm>
                <a:off x="4013" y="2473"/>
                <a:ext cx="432" cy="420"/>
              </a:xfrm>
              <a:prstGeom prst="ellipse">
                <a:avLst/>
              </a:prstGeom>
              <a:solidFill>
                <a:srgbClr val="FFFF99"/>
              </a:solidFill>
              <a:ln w="9360">
                <a:solidFill>
                  <a:srgbClr val="000000"/>
                </a:solidFill>
                <a:round/>
                <a:headEnd/>
                <a:tailEnd/>
              </a:ln>
            </p:spPr>
            <p:txBody>
              <a:bodyPr wrap="none" anchor="ctr"/>
              <a:lstStyle/>
              <a:p>
                <a:endParaRPr lang="en-US"/>
              </a:p>
            </p:txBody>
          </p:sp>
          <p:sp>
            <p:nvSpPr>
              <p:cNvPr id="17" name="Line 18"/>
              <p:cNvSpPr>
                <a:spLocks noChangeShapeType="1"/>
              </p:cNvSpPr>
              <p:nvPr/>
            </p:nvSpPr>
            <p:spPr bwMode="auto">
              <a:xfrm>
                <a:off x="4229" y="2693"/>
                <a:ext cx="200" cy="100"/>
              </a:xfrm>
              <a:prstGeom prst="line">
                <a:avLst/>
              </a:prstGeom>
              <a:noFill/>
              <a:ln w="9360">
                <a:solidFill>
                  <a:srgbClr val="000000"/>
                </a:solidFill>
                <a:round/>
                <a:headEnd/>
                <a:tailEnd type="triangle" w="med" len="med"/>
              </a:ln>
            </p:spPr>
            <p:txBody>
              <a:bodyPr/>
              <a:lstStyle/>
              <a:p>
                <a:endParaRPr lang="en-US"/>
              </a:p>
            </p:txBody>
          </p:sp>
          <p:sp>
            <p:nvSpPr>
              <p:cNvPr id="18" name="Text Box 19"/>
              <p:cNvSpPr txBox="1">
                <a:spLocks noChangeArrowheads="1"/>
              </p:cNvSpPr>
              <p:nvPr/>
            </p:nvSpPr>
            <p:spPr bwMode="auto">
              <a:xfrm>
                <a:off x="4275" y="2577"/>
                <a:ext cx="151" cy="160"/>
              </a:xfrm>
              <a:prstGeom prst="rect">
                <a:avLst/>
              </a:prstGeom>
              <a:noFill/>
              <a:ln w="9525">
                <a:noFill/>
                <a:round/>
                <a:headEnd/>
                <a:tailEnd/>
              </a:ln>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R</a:t>
                </a:r>
              </a:p>
            </p:txBody>
          </p:sp>
        </p:grpSp>
        <p:sp>
          <p:nvSpPr>
            <p:cNvPr id="13" name="Text Box 20"/>
            <p:cNvSpPr txBox="1">
              <a:spLocks noChangeArrowheads="1"/>
            </p:cNvSpPr>
            <p:nvPr/>
          </p:nvSpPr>
          <p:spPr bwMode="auto">
            <a:xfrm>
              <a:off x="6772275" y="4667250"/>
              <a:ext cx="457200" cy="365125"/>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a</a:t>
              </a:r>
            </a:p>
          </p:txBody>
        </p:sp>
        <p:sp>
          <p:nvSpPr>
            <p:cNvPr id="14" name="AutoShape 21"/>
            <p:cNvSpPr>
              <a:spLocks noChangeArrowheads="1"/>
            </p:cNvSpPr>
            <p:nvPr/>
          </p:nvSpPr>
          <p:spPr bwMode="auto">
            <a:xfrm>
              <a:off x="6116638" y="5137150"/>
              <a:ext cx="1214437" cy="136525"/>
            </a:xfrm>
            <a:prstGeom prst="roundRect">
              <a:avLst>
                <a:gd name="adj" fmla="val 1162"/>
              </a:avLst>
            </a:prstGeom>
            <a:solidFill>
              <a:srgbClr val="FFFF99"/>
            </a:solidFill>
            <a:ln w="9360">
              <a:solidFill>
                <a:srgbClr val="000000"/>
              </a:solidFill>
              <a:round/>
              <a:headEnd/>
              <a:tailEnd/>
            </a:ln>
          </p:spPr>
          <p:txBody>
            <a:bodyPr wrap="none" anchor="ctr"/>
            <a:lstStyle/>
            <a:p>
              <a:endParaRPr lang="en-US"/>
            </a:p>
          </p:txBody>
        </p:sp>
        <p:sp>
          <p:nvSpPr>
            <p:cNvPr id="15" name="Line 23"/>
            <p:cNvSpPr>
              <a:spLocks noChangeShapeType="1"/>
            </p:cNvSpPr>
            <p:nvPr/>
          </p:nvSpPr>
          <p:spPr bwMode="auto">
            <a:xfrm>
              <a:off x="6737350" y="4706938"/>
              <a:ext cx="1588" cy="457200"/>
            </a:xfrm>
            <a:prstGeom prst="line">
              <a:avLst/>
            </a:prstGeom>
            <a:noFill/>
            <a:ln w="9525">
              <a:solidFill>
                <a:srgbClr val="000000"/>
              </a:solidFill>
              <a:round/>
              <a:headEnd type="triangle" w="med" len="med"/>
              <a:tailEnd type="triangle" w="med" len="med"/>
            </a:ln>
          </p:spPr>
          <p:txBody>
            <a:bodyPr/>
            <a:lstStyle/>
            <a:p>
              <a:endParaRPr lang="en-US"/>
            </a:p>
          </p:txBody>
        </p:sp>
      </p:grpSp>
      <p:grpSp>
        <p:nvGrpSpPr>
          <p:cNvPr id="19" name="Group 37"/>
          <p:cNvGrpSpPr>
            <a:grpSpLocks/>
          </p:cNvGrpSpPr>
          <p:nvPr/>
        </p:nvGrpSpPr>
        <p:grpSpPr bwMode="auto">
          <a:xfrm>
            <a:off x="4495800" y="5040312"/>
            <a:ext cx="3962400" cy="369888"/>
            <a:chOff x="4343400" y="6095999"/>
            <a:chExt cx="3962400" cy="369332"/>
          </a:xfrm>
        </p:grpSpPr>
        <p:sp>
          <p:nvSpPr>
            <p:cNvPr id="20" name="TextBox 29"/>
            <p:cNvSpPr txBox="1">
              <a:spLocks noChangeArrowheads="1"/>
            </p:cNvSpPr>
            <p:nvPr/>
          </p:nvSpPr>
          <p:spPr bwMode="auto">
            <a:xfrm>
              <a:off x="4343400" y="6095999"/>
              <a:ext cx="3962400" cy="369332"/>
            </a:xfrm>
            <a:prstGeom prst="rect">
              <a:avLst/>
            </a:prstGeom>
            <a:noFill/>
            <a:ln w="9525">
              <a:noFill/>
              <a:miter lim="800000"/>
              <a:headEnd/>
              <a:tailEnd/>
            </a:ln>
          </p:spPr>
          <p:txBody>
            <a:bodyPr>
              <a:spAutoFit/>
            </a:bodyPr>
            <a:lstStyle/>
            <a:p>
              <a:r>
                <a:rPr lang="en-US" dirty="0">
                  <a:solidFill>
                    <a:schemeClr val="tx1"/>
                  </a:solidFill>
                </a:rPr>
                <a:t>If          </a:t>
              </a:r>
              <a:r>
                <a:rPr lang="en-US" dirty="0" smtClean="0">
                  <a:solidFill>
                    <a:schemeClr val="tx1"/>
                  </a:solidFill>
                </a:rPr>
                <a:t>      </a:t>
              </a:r>
              <a:endParaRPr lang="en-US" dirty="0">
                <a:solidFill>
                  <a:schemeClr val="tx1"/>
                </a:solidFill>
              </a:endParaRPr>
            </a:p>
          </p:txBody>
        </p:sp>
        <p:graphicFrame>
          <p:nvGraphicFramePr>
            <p:cNvPr id="21" name="Object 28"/>
            <p:cNvGraphicFramePr>
              <a:graphicFrameLocks noChangeAspect="1"/>
            </p:cNvGraphicFramePr>
            <p:nvPr/>
          </p:nvGraphicFramePr>
          <p:xfrm>
            <a:off x="7167563" y="6149894"/>
            <a:ext cx="139700" cy="261543"/>
          </p:xfrm>
          <a:graphic>
            <a:graphicData uri="http://schemas.openxmlformats.org/presentationml/2006/ole">
              <p:oleObj spid="_x0000_s56354" name="Equation" r:id="rId6" imgW="114120" imgH="215640" progId="Equation.3">
                <p:embed/>
              </p:oleObj>
            </a:graphicData>
          </a:graphic>
        </p:graphicFrame>
        <p:graphicFrame>
          <p:nvGraphicFramePr>
            <p:cNvPr id="22" name="Object 29"/>
            <p:cNvGraphicFramePr>
              <a:graphicFrameLocks noChangeAspect="1"/>
            </p:cNvGraphicFramePr>
            <p:nvPr/>
          </p:nvGraphicFramePr>
          <p:xfrm>
            <a:off x="4648200" y="6172200"/>
            <a:ext cx="573088" cy="215900"/>
          </p:xfrm>
          <a:graphic>
            <a:graphicData uri="http://schemas.openxmlformats.org/presentationml/2006/ole">
              <p:oleObj spid="_x0000_s56355" name="Equation" r:id="rId7" imgW="469696" imgH="177723" progId="Equation.3">
                <p:embed/>
              </p:oleObj>
            </a:graphicData>
          </a:graphic>
        </p:graphicFrame>
      </p:grpSp>
      <p:graphicFrame>
        <p:nvGraphicFramePr>
          <p:cNvPr id="23" name="Object 3"/>
          <p:cNvGraphicFramePr>
            <a:graphicFrameLocks noChangeAspect="1"/>
          </p:cNvGraphicFramePr>
          <p:nvPr/>
        </p:nvGraphicFramePr>
        <p:xfrm>
          <a:off x="1878013" y="6019800"/>
          <a:ext cx="1844675" cy="595313"/>
        </p:xfrm>
        <a:graphic>
          <a:graphicData uri="http://schemas.openxmlformats.org/presentationml/2006/ole">
            <p:oleObj spid="_x0000_s56356" name="Equation" r:id="rId8" imgW="1295400" imgH="419100" progId="Equation.3">
              <p:embed/>
            </p:oleObj>
          </a:graphicData>
        </a:graphic>
      </p:graphicFrame>
      <p:graphicFrame>
        <p:nvGraphicFramePr>
          <p:cNvPr id="24" name="Object 3"/>
          <p:cNvGraphicFramePr>
            <a:graphicFrameLocks noChangeAspect="1"/>
          </p:cNvGraphicFramePr>
          <p:nvPr/>
        </p:nvGraphicFramePr>
        <p:xfrm>
          <a:off x="4038600" y="5638800"/>
          <a:ext cx="4733925" cy="873125"/>
        </p:xfrm>
        <a:graphic>
          <a:graphicData uri="http://schemas.openxmlformats.org/presentationml/2006/ole">
            <p:oleObj spid="_x0000_s56357" name="Equation" r:id="rId9" imgW="2336800" imgH="431800" progId="Equation.3">
              <p:embed/>
            </p:oleObj>
          </a:graphicData>
        </a:graphic>
      </p:graphicFrame>
      <p:grpSp>
        <p:nvGrpSpPr>
          <p:cNvPr id="32" name="Group 10"/>
          <p:cNvGrpSpPr/>
          <p:nvPr/>
        </p:nvGrpSpPr>
        <p:grpSpPr>
          <a:xfrm>
            <a:off x="1143000" y="914400"/>
            <a:ext cx="5930791" cy="1524000"/>
            <a:chOff x="1295400" y="2590800"/>
            <a:chExt cx="6959851" cy="2066925"/>
          </a:xfrm>
        </p:grpSpPr>
        <p:sp>
          <p:nvSpPr>
            <p:cNvPr id="33" name="TextBox 32"/>
            <p:cNvSpPr txBox="1"/>
            <p:nvPr/>
          </p:nvSpPr>
          <p:spPr>
            <a:xfrm>
              <a:off x="1295400" y="2590800"/>
              <a:ext cx="6959851" cy="45916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1600" dirty="0" smtClean="0"/>
                <a:t>Generalized plasma-like permittivity : fitting by tabulated optical data</a:t>
              </a:r>
              <a:endParaRPr lang="en-US" sz="1600" dirty="0"/>
            </a:p>
          </p:txBody>
        </p:sp>
        <p:pic>
          <p:nvPicPr>
            <p:cNvPr id="34" name="Picture 6"/>
            <p:cNvPicPr>
              <a:picLocks noChangeAspect="1" noChangeArrowheads="1"/>
            </p:cNvPicPr>
            <p:nvPr/>
          </p:nvPicPr>
          <p:blipFill>
            <a:blip r:embed="rId10" cstate="print"/>
            <a:srcRect/>
            <a:stretch>
              <a:fillRect/>
            </a:stretch>
          </p:blipFill>
          <p:spPr bwMode="auto">
            <a:xfrm>
              <a:off x="2514600" y="3200400"/>
              <a:ext cx="4410075" cy="923925"/>
            </a:xfrm>
            <a:prstGeom prst="rect">
              <a:avLst/>
            </a:prstGeom>
            <a:noFill/>
            <a:ln w="9525">
              <a:noFill/>
              <a:miter lim="800000"/>
              <a:headEnd/>
              <a:tailEnd/>
            </a:ln>
          </p:spPr>
        </p:pic>
        <p:pic>
          <p:nvPicPr>
            <p:cNvPr id="35" name="Picture 8"/>
            <p:cNvPicPr>
              <a:picLocks noChangeAspect="1" noChangeArrowheads="1"/>
            </p:cNvPicPr>
            <p:nvPr/>
          </p:nvPicPr>
          <p:blipFill>
            <a:blip r:embed="rId11" cstate="print"/>
            <a:srcRect/>
            <a:stretch>
              <a:fillRect/>
            </a:stretch>
          </p:blipFill>
          <p:spPr bwMode="auto">
            <a:xfrm>
              <a:off x="2438400" y="4038600"/>
              <a:ext cx="4305300" cy="619125"/>
            </a:xfrm>
            <a:prstGeom prst="rect">
              <a:avLst/>
            </a:prstGeom>
            <a:noFill/>
            <a:ln w="9525">
              <a:noFill/>
              <a:miter lim="800000"/>
              <a:headEnd/>
              <a:tailEnd/>
            </a:ln>
          </p:spPr>
        </p:pic>
      </p:grpSp>
      <p:grpSp>
        <p:nvGrpSpPr>
          <p:cNvPr id="36" name="Group 11"/>
          <p:cNvGrpSpPr/>
          <p:nvPr/>
        </p:nvGrpSpPr>
        <p:grpSpPr>
          <a:xfrm>
            <a:off x="2286000" y="2438400"/>
            <a:ext cx="3886199" cy="1447800"/>
            <a:chOff x="2133600" y="4800600"/>
            <a:chExt cx="4802846" cy="1924050"/>
          </a:xfrm>
        </p:grpSpPr>
        <p:pic>
          <p:nvPicPr>
            <p:cNvPr id="37" name="Picture 7"/>
            <p:cNvPicPr>
              <a:picLocks noChangeAspect="1" noChangeArrowheads="1"/>
            </p:cNvPicPr>
            <p:nvPr/>
          </p:nvPicPr>
          <p:blipFill>
            <a:blip r:embed="rId12" cstate="print"/>
            <a:srcRect/>
            <a:stretch>
              <a:fillRect/>
            </a:stretch>
          </p:blipFill>
          <p:spPr bwMode="auto">
            <a:xfrm>
              <a:off x="2133600" y="5181600"/>
              <a:ext cx="4791075" cy="1543050"/>
            </a:xfrm>
            <a:prstGeom prst="rect">
              <a:avLst/>
            </a:prstGeom>
            <a:noFill/>
            <a:ln w="9525">
              <a:noFill/>
              <a:miter lim="800000"/>
              <a:headEnd/>
              <a:tailEnd/>
            </a:ln>
          </p:spPr>
        </p:pic>
        <p:sp>
          <p:nvSpPr>
            <p:cNvPr id="38" name="Rectangle 37"/>
            <p:cNvSpPr/>
            <p:nvPr/>
          </p:nvSpPr>
          <p:spPr>
            <a:xfrm>
              <a:off x="2743199" y="4800600"/>
              <a:ext cx="4193247" cy="4499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600" dirty="0" smtClean="0"/>
                <a:t> </a:t>
              </a:r>
              <a:r>
                <a:rPr lang="en-US" sz="1600" dirty="0" smtClean="0"/>
                <a:t>      </a:t>
              </a:r>
              <a:r>
                <a:rPr lang="en-US" sz="1600" dirty="0" smtClean="0"/>
                <a:t> </a:t>
              </a:r>
              <a:r>
                <a:rPr lang="en-US" sz="1600" dirty="0" err="1" smtClean="0"/>
                <a:t>Drude</a:t>
              </a:r>
              <a:r>
                <a:rPr lang="en-US" sz="1600" dirty="0" smtClean="0"/>
                <a:t>-like permittivity</a:t>
              </a:r>
              <a:endParaRPr lang="en-US" sz="1600" dirty="0"/>
            </a:p>
          </p:txBody>
        </p:sp>
      </p:grpSp>
      <p:sp>
        <p:nvSpPr>
          <p:cNvPr id="39" name="TextBox 38"/>
          <p:cNvSpPr txBox="1"/>
          <p:nvPr/>
        </p:nvSpPr>
        <p:spPr>
          <a:xfrm>
            <a:off x="6705601" y="1676400"/>
            <a:ext cx="457200" cy="369332"/>
          </a:xfrm>
          <a:prstGeom prst="rect">
            <a:avLst/>
          </a:prstGeom>
          <a:noFill/>
        </p:spPr>
        <p:txBody>
          <a:bodyPr wrap="square" rtlCol="0">
            <a:spAutoFit/>
          </a:bodyPr>
          <a:lstStyle/>
          <a:p>
            <a:r>
              <a:rPr lang="en-US" i="1" dirty="0" err="1" smtClean="0">
                <a:latin typeface="Symbol" pitchFamily="18" charset="2"/>
              </a:rPr>
              <a:t>w</a:t>
            </a:r>
            <a:r>
              <a:rPr lang="en-US" i="1" baseline="-25000" dirty="0" err="1" smtClean="0"/>
              <a:t>p</a:t>
            </a:r>
            <a:r>
              <a:rPr lang="en-US" i="1" baseline="30000" dirty="0" smtClean="0"/>
              <a:t> </a:t>
            </a:r>
            <a:r>
              <a:rPr lang="en-US" i="1" baseline="-25000" dirty="0" smtClean="0"/>
              <a:t>  </a:t>
            </a:r>
            <a:endParaRPr lang="en-US" i="1" dirty="0"/>
          </a:p>
        </p:txBody>
      </p:sp>
      <p:sp>
        <p:nvSpPr>
          <p:cNvPr id="40" name="TextBox 39"/>
          <p:cNvSpPr txBox="1"/>
          <p:nvPr/>
        </p:nvSpPr>
        <p:spPr>
          <a:xfrm>
            <a:off x="7162800" y="1676400"/>
            <a:ext cx="944489" cy="369332"/>
          </a:xfrm>
          <a:prstGeom prst="rect">
            <a:avLst/>
          </a:prstGeom>
          <a:noFill/>
        </p:spPr>
        <p:txBody>
          <a:bodyPr wrap="none" rtlCol="0">
            <a:spAutoFit/>
          </a:bodyPr>
          <a:lstStyle/>
          <a:p>
            <a:r>
              <a:rPr lang="en-US" dirty="0" smtClean="0"/>
              <a:t>= 8.9 </a:t>
            </a:r>
            <a:r>
              <a:rPr lang="en-US" dirty="0" err="1" smtClean="0"/>
              <a:t>eV</a:t>
            </a:r>
            <a:endParaRPr lang="en-US" dirty="0"/>
          </a:p>
        </p:txBody>
      </p:sp>
      <p:sp>
        <p:nvSpPr>
          <p:cNvPr id="41" name="TextBox 40"/>
          <p:cNvSpPr txBox="1"/>
          <p:nvPr/>
        </p:nvSpPr>
        <p:spPr>
          <a:xfrm>
            <a:off x="6858000" y="2590800"/>
            <a:ext cx="533400" cy="369332"/>
          </a:xfrm>
          <a:prstGeom prst="rect">
            <a:avLst/>
          </a:prstGeom>
          <a:noFill/>
        </p:spPr>
        <p:txBody>
          <a:bodyPr wrap="square" rtlCol="0">
            <a:spAutoFit/>
          </a:bodyPr>
          <a:lstStyle/>
          <a:p>
            <a:r>
              <a:rPr lang="en-US" b="1" dirty="0" smtClean="0">
                <a:latin typeface="Symbol" pitchFamily="18" charset="2"/>
              </a:rPr>
              <a:t>g</a:t>
            </a:r>
            <a:r>
              <a:rPr lang="en-US" b="1" baseline="30000" dirty="0" smtClean="0"/>
              <a:t> </a:t>
            </a:r>
            <a:r>
              <a:rPr lang="en-US" i="1" baseline="-25000" dirty="0" smtClean="0"/>
              <a:t>  </a:t>
            </a:r>
            <a:endParaRPr lang="en-US" i="1" dirty="0"/>
          </a:p>
        </p:txBody>
      </p:sp>
      <p:sp>
        <p:nvSpPr>
          <p:cNvPr id="42" name="TextBox 41"/>
          <p:cNvSpPr txBox="1"/>
          <p:nvPr/>
        </p:nvSpPr>
        <p:spPr>
          <a:xfrm>
            <a:off x="7162800" y="2590800"/>
            <a:ext cx="1178528" cy="369332"/>
          </a:xfrm>
          <a:prstGeom prst="rect">
            <a:avLst/>
          </a:prstGeom>
          <a:noFill/>
        </p:spPr>
        <p:txBody>
          <a:bodyPr wrap="none" rtlCol="0">
            <a:spAutoFit/>
          </a:bodyPr>
          <a:lstStyle/>
          <a:p>
            <a:r>
              <a:rPr lang="en-US" dirty="0" smtClean="0"/>
              <a:t>= 0.035 </a:t>
            </a:r>
            <a:r>
              <a:rPr lang="en-US" dirty="0" err="1" smtClean="0"/>
              <a:t>eV</a:t>
            </a:r>
            <a:endParaRPr lang="en-US" dirty="0"/>
          </a:p>
        </p:txBody>
      </p:sp>
    </p:spTree>
    <p:extLst>
      <p:ext uri="{BB962C8B-B14F-4D97-AF65-F5344CB8AC3E}">
        <p14:creationId xmlns="" xmlns:p14="http://schemas.microsoft.com/office/powerpoint/2010/main" val="312264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linds(horizont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 xmlns:p14="http://schemas.microsoft.com/office/powerpoint/2010/main" val="3030441302"/>
              </p:ext>
            </p:extLst>
          </p:nvPr>
        </p:nvGraphicFramePr>
        <p:xfrm>
          <a:off x="228600" y="914400"/>
          <a:ext cx="3925887" cy="3003550"/>
        </p:xfrm>
        <a:graphic>
          <a:graphicData uri="http://schemas.openxmlformats.org/presentationml/2006/ole">
            <p:oleObj spid="_x0000_s1041" name="Graph" r:id="rId4" imgW="3925800" imgH="3003840" progId="Origin50.Graph">
              <p:embed/>
            </p:oleObj>
          </a:graphicData>
        </a:graphic>
      </p:graphicFrame>
      <p:sp>
        <p:nvSpPr>
          <p:cNvPr id="3" name="TextBox 2"/>
          <p:cNvSpPr txBox="1"/>
          <p:nvPr/>
        </p:nvSpPr>
        <p:spPr>
          <a:xfrm>
            <a:off x="2819400" y="152400"/>
            <a:ext cx="3853940" cy="523220"/>
          </a:xfrm>
          <a:prstGeom prst="rect">
            <a:avLst/>
          </a:prstGeom>
          <a:noFill/>
        </p:spPr>
        <p:txBody>
          <a:bodyPr wrap="none" rtlCol="0">
            <a:spAutoFit/>
          </a:bodyPr>
          <a:lstStyle/>
          <a:p>
            <a:r>
              <a:rPr lang="en-US" sz="2800" b="1" u="sng" dirty="0" smtClean="0">
                <a:solidFill>
                  <a:schemeClr val="accent6">
                    <a:lumMod val="75000"/>
                  </a:schemeClr>
                </a:solidFill>
              </a:rPr>
              <a:t>Comparison with Theory</a:t>
            </a:r>
            <a:endParaRPr lang="en-US" sz="2800" b="1" u="sng" dirty="0">
              <a:solidFill>
                <a:schemeClr val="accent6">
                  <a:lumMod val="75000"/>
                </a:schemeClr>
              </a:solidFill>
              <a:latin typeface="Arial" pitchFamily="34" charset="0"/>
              <a:cs typeface="Arial" pitchFamily="34" charset="0"/>
            </a:endParaRPr>
          </a:p>
        </p:txBody>
      </p:sp>
      <p:graphicFrame>
        <p:nvGraphicFramePr>
          <p:cNvPr id="1042" name="Object 18"/>
          <p:cNvGraphicFramePr>
            <a:graphicFrameLocks noChangeAspect="1"/>
          </p:cNvGraphicFramePr>
          <p:nvPr/>
        </p:nvGraphicFramePr>
        <p:xfrm>
          <a:off x="4267200" y="889000"/>
          <a:ext cx="3924300" cy="2997200"/>
        </p:xfrm>
        <a:graphic>
          <a:graphicData uri="http://schemas.openxmlformats.org/presentationml/2006/ole">
            <p:oleObj spid="_x0000_s1042" name="Graph" r:id="rId5" imgW="3925800" imgH="3003840" progId="Origin50.Graph">
              <p:embed/>
            </p:oleObj>
          </a:graphicData>
        </a:graphic>
      </p:graphicFrame>
      <p:graphicFrame>
        <p:nvGraphicFramePr>
          <p:cNvPr id="1043" name="Object 19"/>
          <p:cNvGraphicFramePr>
            <a:graphicFrameLocks noChangeAspect="1"/>
          </p:cNvGraphicFramePr>
          <p:nvPr/>
        </p:nvGraphicFramePr>
        <p:xfrm>
          <a:off x="2895600" y="3860800"/>
          <a:ext cx="3924300" cy="2997200"/>
        </p:xfrm>
        <a:graphic>
          <a:graphicData uri="http://schemas.openxmlformats.org/presentationml/2006/ole">
            <p:oleObj spid="_x0000_s1043" name="Graph" r:id="rId6" imgW="3925800" imgH="3003840" progId="Origin50.Graph">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52400"/>
            <a:ext cx="8559716" cy="1077218"/>
          </a:xfrm>
          <a:prstGeom prst="rect">
            <a:avLst/>
          </a:prstGeom>
          <a:noFill/>
        </p:spPr>
        <p:txBody>
          <a:bodyPr wrap="none" rtlCol="0">
            <a:spAutoFit/>
          </a:bodyPr>
          <a:lstStyle/>
          <a:p>
            <a:r>
              <a:rPr lang="en-US" sz="3200" b="1" u="sng" dirty="0" smtClean="0">
                <a:solidFill>
                  <a:schemeClr val="accent6">
                    <a:lumMod val="75000"/>
                  </a:schemeClr>
                </a:solidFill>
                <a:effectLst>
                  <a:outerShdw blurRad="38100" dist="38100" dir="2700000" algn="tl">
                    <a:srgbClr val="000000">
                      <a:alpha val="43137"/>
                    </a:srgbClr>
                  </a:outerShdw>
                </a:effectLst>
              </a:rPr>
              <a:t>Arbitrarily Shift Data by 3 nm to Fit </a:t>
            </a:r>
            <a:r>
              <a:rPr lang="en-US" sz="3200" b="1" u="sng" dirty="0" err="1" smtClean="0">
                <a:solidFill>
                  <a:schemeClr val="accent6">
                    <a:lumMod val="75000"/>
                  </a:schemeClr>
                </a:solidFill>
                <a:effectLst>
                  <a:outerShdw blurRad="38100" dist="38100" dir="2700000" algn="tl">
                    <a:srgbClr val="000000">
                      <a:alpha val="43137"/>
                    </a:srgbClr>
                  </a:outerShdw>
                </a:effectLst>
              </a:rPr>
              <a:t>Drude</a:t>
            </a:r>
            <a:r>
              <a:rPr lang="en-US" sz="3200" b="1" u="sng" dirty="0" smtClean="0">
                <a:solidFill>
                  <a:schemeClr val="accent6">
                    <a:lumMod val="75000"/>
                  </a:schemeClr>
                </a:solidFill>
                <a:effectLst>
                  <a:outerShdw blurRad="38100" dist="38100" dir="2700000" algn="tl">
                    <a:srgbClr val="000000">
                      <a:alpha val="43137"/>
                    </a:srgbClr>
                  </a:outerShdw>
                </a:effectLst>
              </a:rPr>
              <a:t> Model </a:t>
            </a:r>
          </a:p>
          <a:p>
            <a:r>
              <a:rPr lang="en-US" sz="32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At Smallest Separation</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TextBox 6"/>
          <p:cNvSpPr txBox="1"/>
          <p:nvPr/>
        </p:nvSpPr>
        <p:spPr>
          <a:xfrm>
            <a:off x="1295400" y="5410200"/>
            <a:ext cx="6469143" cy="369332"/>
          </a:xfrm>
          <a:prstGeom prst="rect">
            <a:avLst/>
          </a:prstGeom>
          <a:noFill/>
        </p:spPr>
        <p:txBody>
          <a:bodyPr wrap="none" rtlCol="0">
            <a:spAutoFit/>
          </a:bodyPr>
          <a:lstStyle/>
          <a:p>
            <a:r>
              <a:rPr lang="en-US" dirty="0" smtClean="0"/>
              <a:t>If separation shifted by 3 nm, then also do not fit the </a:t>
            </a:r>
            <a:r>
              <a:rPr lang="en-US" dirty="0" err="1" smtClean="0"/>
              <a:t>Drude</a:t>
            </a:r>
            <a:r>
              <a:rPr lang="en-US" dirty="0" smtClean="0"/>
              <a:t>  model</a:t>
            </a:r>
            <a:endParaRPr lang="en-US" dirty="0"/>
          </a:p>
        </p:txBody>
      </p:sp>
      <p:graphicFrame>
        <p:nvGraphicFramePr>
          <p:cNvPr id="1028" name="Object 4"/>
          <p:cNvGraphicFramePr>
            <a:graphicFrameLocks noChangeAspect="1"/>
          </p:cNvGraphicFramePr>
          <p:nvPr>
            <p:extLst>
              <p:ext uri="{D42A27DB-BD31-4B8C-83A1-F6EECF244321}">
                <p14:modId xmlns="" xmlns:p14="http://schemas.microsoft.com/office/powerpoint/2010/main" val="4113660917"/>
              </p:ext>
            </p:extLst>
          </p:nvPr>
        </p:nvGraphicFramePr>
        <p:xfrm>
          <a:off x="0" y="1644650"/>
          <a:ext cx="4423885" cy="3384550"/>
        </p:xfrm>
        <a:graphic>
          <a:graphicData uri="http://schemas.openxmlformats.org/presentationml/2006/ole">
            <p:oleObj spid="_x0000_s49163" name="Graph" r:id="rId3" imgW="3925800" imgH="3003840" progId="Origin50.Graph">
              <p:embed/>
            </p:oleObj>
          </a:graphicData>
        </a:graphic>
      </p:graphicFrame>
      <p:graphicFrame>
        <p:nvGraphicFramePr>
          <p:cNvPr id="49164" name="Object 12"/>
          <p:cNvGraphicFramePr>
            <a:graphicFrameLocks noChangeAspect="1"/>
          </p:cNvGraphicFramePr>
          <p:nvPr/>
        </p:nvGraphicFramePr>
        <p:xfrm>
          <a:off x="4620514" y="1568450"/>
          <a:ext cx="4523486" cy="3460750"/>
        </p:xfrm>
        <a:graphic>
          <a:graphicData uri="http://schemas.openxmlformats.org/presentationml/2006/ole">
            <p:oleObj spid="_x0000_s49164" name="Graph" r:id="rId4" imgW="3925800" imgH="3003840" progId="Origin50.Graph">
              <p:embed/>
            </p:oleObj>
          </a:graphicData>
        </a:graphic>
      </p:graphicFrame>
    </p:spTree>
    <p:extLst>
      <p:ext uri="{BB962C8B-B14F-4D97-AF65-F5344CB8AC3E}">
        <p14:creationId xmlns="" xmlns:p14="http://schemas.microsoft.com/office/powerpoint/2010/main" val="42772899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extLst>
              <p:ext uri="{D42A27DB-BD31-4B8C-83A1-F6EECF244321}">
                <p14:modId xmlns="" xmlns:p14="http://schemas.microsoft.com/office/powerpoint/2010/main" val="3030441302"/>
              </p:ext>
            </p:extLst>
          </p:nvPr>
        </p:nvGraphicFramePr>
        <p:xfrm>
          <a:off x="228600" y="914400"/>
          <a:ext cx="3925887" cy="3003550"/>
        </p:xfrm>
        <a:graphic>
          <a:graphicData uri="http://schemas.openxmlformats.org/presentationml/2006/ole">
            <p:oleObj spid="_x0000_s107522" name="Graph" r:id="rId4" imgW="3925800" imgH="3003840" progId="Origin50.Graph">
              <p:embed/>
            </p:oleObj>
          </a:graphicData>
        </a:graphic>
      </p:graphicFrame>
      <p:sp>
        <p:nvSpPr>
          <p:cNvPr id="3" name="TextBox 2"/>
          <p:cNvSpPr txBox="1"/>
          <p:nvPr/>
        </p:nvSpPr>
        <p:spPr>
          <a:xfrm>
            <a:off x="2819400" y="152400"/>
            <a:ext cx="3853940" cy="523220"/>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Comparison with Theory</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1042" name="Object 18"/>
          <p:cNvGraphicFramePr>
            <a:graphicFrameLocks noChangeAspect="1"/>
          </p:cNvGraphicFramePr>
          <p:nvPr/>
        </p:nvGraphicFramePr>
        <p:xfrm>
          <a:off x="4267199" y="889000"/>
          <a:ext cx="4123841" cy="3149600"/>
        </p:xfrm>
        <a:graphic>
          <a:graphicData uri="http://schemas.openxmlformats.org/presentationml/2006/ole">
            <p:oleObj spid="_x0000_s107523" name="Graph" r:id="rId5" imgW="3925800" imgH="3003840" progId="Origin50.Graph">
              <p:embed/>
            </p:oleObj>
          </a:graphicData>
        </a:graphic>
      </p:graphicFrame>
      <p:graphicFrame>
        <p:nvGraphicFramePr>
          <p:cNvPr id="1043" name="Object 19"/>
          <p:cNvGraphicFramePr>
            <a:graphicFrameLocks noChangeAspect="1"/>
          </p:cNvGraphicFramePr>
          <p:nvPr/>
        </p:nvGraphicFramePr>
        <p:xfrm>
          <a:off x="304800" y="3860800"/>
          <a:ext cx="3924300" cy="2997200"/>
        </p:xfrm>
        <a:graphic>
          <a:graphicData uri="http://schemas.openxmlformats.org/presentationml/2006/ole">
            <p:oleObj spid="_x0000_s107524" name="Graph" r:id="rId6" imgW="3925800" imgH="3003840" progId="Origin50.Graph">
              <p:embed/>
            </p:oleObj>
          </a:graphicData>
        </a:graphic>
      </p:graphicFrame>
      <p:sp>
        <p:nvSpPr>
          <p:cNvPr id="6" name="TextBox 5"/>
          <p:cNvSpPr txBox="1"/>
          <p:nvPr/>
        </p:nvSpPr>
        <p:spPr>
          <a:xfrm>
            <a:off x="4800600" y="4267200"/>
            <a:ext cx="3599447" cy="1938992"/>
          </a:xfrm>
          <a:prstGeom prst="rect">
            <a:avLst/>
          </a:prstGeom>
          <a:noFill/>
        </p:spPr>
        <p:txBody>
          <a:bodyPr wrap="none" rtlCol="0">
            <a:spAutoFit/>
          </a:bodyPr>
          <a:lstStyle/>
          <a:p>
            <a:r>
              <a:rPr lang="en-US" sz="2400" b="1" dirty="0" smtClean="0">
                <a:solidFill>
                  <a:srgbClr val="0000FF"/>
                </a:solidFill>
                <a:effectLst>
                  <a:outerShdw blurRad="38100" dist="38100" dir="2700000" algn="tl">
                    <a:srgbClr val="000000">
                      <a:alpha val="43137"/>
                    </a:srgbClr>
                  </a:outerShdw>
                </a:effectLst>
              </a:rPr>
              <a:t>AGREEMENT ONLY WITH </a:t>
            </a:r>
          </a:p>
          <a:p>
            <a:r>
              <a:rPr lang="en-US" sz="2400" b="1" dirty="0" smtClean="0">
                <a:solidFill>
                  <a:srgbClr val="0000FF"/>
                </a:solidFill>
                <a:effectLst>
                  <a:outerShdw blurRad="38100" dist="38100" dir="2700000" algn="tl">
                    <a:srgbClr val="000000">
                      <a:alpha val="43137"/>
                    </a:srgbClr>
                  </a:outerShdw>
                </a:effectLst>
              </a:rPr>
              <a:t>PLASMA MODEL!</a:t>
            </a:r>
          </a:p>
          <a:p>
            <a:endParaRPr lang="en-US" sz="2400" b="1" dirty="0" smtClean="0">
              <a:solidFill>
                <a:srgbClr val="0000FF"/>
              </a:solidFill>
              <a:effectLst>
                <a:outerShdw blurRad="38100" dist="38100" dir="2700000" algn="tl">
                  <a:srgbClr val="000000">
                    <a:alpha val="43137"/>
                  </a:srgbClr>
                </a:outerShdw>
              </a:effectLst>
            </a:endParaRPr>
          </a:p>
          <a:p>
            <a:r>
              <a:rPr lang="en-US" sz="2400" b="1" dirty="0" smtClean="0">
                <a:solidFill>
                  <a:srgbClr val="0000FF"/>
                </a:solidFill>
                <a:effectLst>
                  <a:outerShdw blurRad="38100" dist="38100" dir="2700000" algn="tl">
                    <a:srgbClr val="000000">
                      <a:alpha val="43137"/>
                    </a:srgbClr>
                  </a:outerShdw>
                </a:effectLst>
              </a:rPr>
              <a:t>Even though </a:t>
            </a:r>
            <a:r>
              <a:rPr lang="en-US" sz="2400" b="1" dirty="0" err="1" smtClean="0">
                <a:solidFill>
                  <a:srgbClr val="0000FF"/>
                </a:solidFill>
                <a:effectLst>
                  <a:outerShdw blurRad="38100" dist="38100" dir="2700000" algn="tl">
                    <a:srgbClr val="000000">
                      <a:alpha val="43137"/>
                    </a:srgbClr>
                  </a:outerShdw>
                </a:effectLst>
              </a:rPr>
              <a:t>Drude</a:t>
            </a:r>
            <a:r>
              <a:rPr lang="en-US" sz="2400" b="1" dirty="0" smtClean="0">
                <a:solidFill>
                  <a:srgbClr val="0000FF"/>
                </a:solidFill>
                <a:effectLst>
                  <a:outerShdw blurRad="38100" dist="38100" dir="2700000" algn="tl">
                    <a:srgbClr val="000000">
                      <a:alpha val="43137"/>
                    </a:srgbClr>
                  </a:outerShdw>
                </a:effectLst>
              </a:rPr>
              <a:t> Model </a:t>
            </a:r>
          </a:p>
          <a:p>
            <a:r>
              <a:rPr lang="en-US" sz="2400" b="1" dirty="0" smtClean="0">
                <a:solidFill>
                  <a:srgbClr val="0000FF"/>
                </a:solidFill>
                <a:effectLst>
                  <a:outerShdw blurRad="38100" dist="38100" dir="2700000" algn="tl">
                    <a:srgbClr val="000000">
                      <a:alpha val="43137"/>
                    </a:srgbClr>
                  </a:outerShdw>
                </a:effectLst>
              </a:rPr>
              <a:t>Describes the  metal best. </a:t>
            </a:r>
          </a:p>
        </p:txBody>
      </p:sp>
      <p:sp>
        <p:nvSpPr>
          <p:cNvPr id="7" name="TextBox 6"/>
          <p:cNvSpPr txBox="1"/>
          <p:nvPr/>
        </p:nvSpPr>
        <p:spPr>
          <a:xfrm>
            <a:off x="4876800" y="6400800"/>
            <a:ext cx="4058227" cy="369332"/>
          </a:xfrm>
          <a:prstGeom prst="rect">
            <a:avLst/>
          </a:prstGeom>
          <a:noFill/>
        </p:spPr>
        <p:txBody>
          <a:bodyPr wrap="none" rtlCol="0">
            <a:spAutoFit/>
          </a:bodyPr>
          <a:lstStyle/>
          <a:p>
            <a:r>
              <a:rPr lang="en-US" dirty="0" smtClean="0"/>
              <a:t>Decca et al., Euro Phys J. C 51, 963 (2007)</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47800"/>
            <a:ext cx="8229600" cy="2544762"/>
          </a:xfrm>
        </p:spPr>
        <p:txBody>
          <a:bodyPr>
            <a:normAutofit/>
          </a:bodyPr>
          <a:lstStyle/>
          <a:p>
            <a:r>
              <a:rPr lang="en-US" dirty="0" smtClean="0">
                <a:solidFill>
                  <a:srgbClr val="0000FF"/>
                </a:solidFill>
              </a:rPr>
              <a:t>Understanding the Patch Effect</a:t>
            </a:r>
            <a:br>
              <a:rPr lang="en-US" dirty="0" smtClean="0">
                <a:solidFill>
                  <a:srgbClr val="0000FF"/>
                </a:solidFill>
              </a:rPr>
            </a:br>
            <a:r>
              <a:rPr lang="en-US" dirty="0" smtClean="0">
                <a:solidFill>
                  <a:srgbClr val="0000FF"/>
                </a:solidFill>
              </a:rPr>
              <a:t>by </a:t>
            </a:r>
            <a:br>
              <a:rPr lang="en-US" dirty="0" smtClean="0">
                <a:solidFill>
                  <a:srgbClr val="0000FF"/>
                </a:solidFill>
              </a:rPr>
            </a:br>
            <a:r>
              <a:rPr lang="en-US" dirty="0" smtClean="0">
                <a:solidFill>
                  <a:srgbClr val="0000FF"/>
                </a:solidFill>
              </a:rPr>
              <a:t>Electrostatic Simulation </a:t>
            </a:r>
            <a:endParaRPr lang="en-US" dirty="0">
              <a:solidFill>
                <a:srgbClr val="0000FF"/>
              </a:solidFill>
            </a:endParaRPr>
          </a:p>
        </p:txBody>
      </p:sp>
    </p:spTree>
    <p:extLst>
      <p:ext uri="{BB962C8B-B14F-4D97-AF65-F5344CB8AC3E}">
        <p14:creationId xmlns="" xmlns:p14="http://schemas.microsoft.com/office/powerpoint/2010/main" val="41589703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8_____ps.jpg"/>
          <p:cNvPicPr>
            <a:picLocks noChangeAspect="1"/>
          </p:cNvPicPr>
          <p:nvPr/>
        </p:nvPicPr>
        <p:blipFill>
          <a:blip r:embed="rId3" cstate="print"/>
          <a:stretch>
            <a:fillRect/>
          </a:stretch>
        </p:blipFill>
        <p:spPr>
          <a:xfrm>
            <a:off x="381000" y="838200"/>
            <a:ext cx="2654120" cy="2514600"/>
          </a:xfrm>
          <a:prstGeom prst="rect">
            <a:avLst/>
          </a:prstGeom>
        </p:spPr>
      </p:pic>
      <p:sp>
        <p:nvSpPr>
          <p:cNvPr id="7" name="TextBox 6"/>
          <p:cNvSpPr txBox="1"/>
          <p:nvPr/>
        </p:nvSpPr>
        <p:spPr>
          <a:xfrm>
            <a:off x="1295400" y="0"/>
            <a:ext cx="6592510" cy="369332"/>
          </a:xfrm>
          <a:prstGeom prst="rect">
            <a:avLst/>
          </a:prstGeom>
          <a:noFill/>
        </p:spPr>
        <p:txBody>
          <a:bodyPr wrap="none" rtlCol="0">
            <a:spAutoFit/>
          </a:bodyPr>
          <a:lstStyle/>
          <a:p>
            <a:r>
              <a:rPr lang="en-US" b="1" u="sng" dirty="0" smtClean="0">
                <a:latin typeface="Arial" pitchFamily="34" charset="0"/>
                <a:cs typeface="Arial" pitchFamily="34" charset="0"/>
              </a:rPr>
              <a:t>Electrostatic simulation with COMSOL software package</a:t>
            </a:r>
            <a:endParaRPr lang="en-US" b="1" u="sng" dirty="0">
              <a:latin typeface="Arial" pitchFamily="34" charset="0"/>
              <a:cs typeface="Arial" pitchFamily="34" charset="0"/>
            </a:endParaRPr>
          </a:p>
        </p:txBody>
      </p:sp>
      <p:sp>
        <p:nvSpPr>
          <p:cNvPr id="8" name="TextBox 7"/>
          <p:cNvSpPr txBox="1"/>
          <p:nvPr/>
        </p:nvSpPr>
        <p:spPr>
          <a:xfrm>
            <a:off x="3505200" y="3505200"/>
            <a:ext cx="5334000" cy="1323439"/>
          </a:xfrm>
          <a:prstGeom prst="rect">
            <a:avLst/>
          </a:prstGeom>
          <a:noFill/>
        </p:spPr>
        <p:txBody>
          <a:bodyPr wrap="square" rtlCol="0">
            <a:spAutoFit/>
          </a:bodyPr>
          <a:lstStyle/>
          <a:p>
            <a:r>
              <a:rPr lang="en-US" sz="1600" i="1" dirty="0" smtClean="0">
                <a:latin typeface="Times New Roman" pitchFamily="18" charset="0"/>
                <a:cs typeface="Times New Roman" pitchFamily="18" charset="0"/>
                <a:sym typeface="Symbol"/>
              </a:rPr>
              <a:t>Plate size = 32×32 m;</a:t>
            </a:r>
          </a:p>
          <a:p>
            <a:r>
              <a:rPr lang="en-US" sz="1600" i="1" dirty="0" smtClean="0">
                <a:latin typeface="Times New Roman" pitchFamily="18" charset="0"/>
                <a:cs typeface="Times New Roman" pitchFamily="18" charset="0"/>
                <a:sym typeface="Symbol"/>
              </a:rPr>
              <a:t>Patch size = 0.6×0.6 m;</a:t>
            </a:r>
          </a:p>
          <a:p>
            <a:r>
              <a:rPr lang="en-US" sz="1600" i="1" dirty="0" smtClean="0">
                <a:latin typeface="Arial" pitchFamily="34" charset="0"/>
                <a:cs typeface="Arial" pitchFamily="34" charset="0"/>
                <a:sym typeface="Symbol"/>
              </a:rPr>
              <a:t>V</a:t>
            </a:r>
            <a:r>
              <a:rPr lang="en-US" sz="1600" i="1" baseline="-25000" dirty="0" smtClean="0">
                <a:latin typeface="Arial" pitchFamily="34" charset="0"/>
                <a:cs typeface="Arial" pitchFamily="34" charset="0"/>
                <a:sym typeface="Symbol"/>
              </a:rPr>
              <a:t>plate</a:t>
            </a:r>
            <a:r>
              <a:rPr lang="en-US" sz="1600" i="1" dirty="0" smtClean="0">
                <a:latin typeface="Times New Roman" pitchFamily="18" charset="0"/>
                <a:cs typeface="Times New Roman" pitchFamily="18" charset="0"/>
                <a:sym typeface="Symbol"/>
              </a:rPr>
              <a:t>=0.018 mV , </a:t>
            </a:r>
            <a:r>
              <a:rPr lang="en-US" sz="1600" i="1" dirty="0" smtClean="0">
                <a:latin typeface="Arial" pitchFamily="34" charset="0"/>
                <a:cs typeface="Arial" pitchFamily="34" charset="0"/>
                <a:sym typeface="Symbol"/>
              </a:rPr>
              <a:t>V</a:t>
            </a:r>
            <a:r>
              <a:rPr lang="en-US" sz="1600" i="1" baseline="-25000" dirty="0" smtClean="0">
                <a:latin typeface="Arial" pitchFamily="34" charset="0"/>
                <a:cs typeface="Arial" pitchFamily="34" charset="0"/>
                <a:sym typeface="Symbol"/>
              </a:rPr>
              <a:t>sphere</a:t>
            </a:r>
            <a:r>
              <a:rPr lang="en-US" sz="1600" i="1" dirty="0" smtClean="0">
                <a:latin typeface="Times New Roman" pitchFamily="18" charset="0"/>
                <a:cs typeface="Times New Roman" pitchFamily="18" charset="0"/>
                <a:sym typeface="Symbol"/>
              </a:rPr>
              <a:t>=0, </a:t>
            </a:r>
          </a:p>
          <a:p>
            <a:r>
              <a:rPr lang="en-US" sz="1600" i="1" dirty="0" err="1" smtClean="0">
                <a:latin typeface="Arial" pitchFamily="34" charset="0"/>
                <a:cs typeface="Arial" pitchFamily="34" charset="0"/>
                <a:sym typeface="Symbol"/>
              </a:rPr>
              <a:t>V</a:t>
            </a:r>
            <a:r>
              <a:rPr lang="en-US" sz="1600" i="1" baseline="-25000" dirty="0" err="1" smtClean="0">
                <a:latin typeface="Arial" pitchFamily="34" charset="0"/>
                <a:cs typeface="Arial" pitchFamily="34" charset="0"/>
                <a:sym typeface="Symbol"/>
              </a:rPr>
              <a:t>patches</a:t>
            </a:r>
            <a:r>
              <a:rPr lang="en-US" sz="1600" i="1" dirty="0" smtClean="0">
                <a:latin typeface="Times New Roman" pitchFamily="18" charset="0"/>
                <a:cs typeface="Times New Roman" pitchFamily="18" charset="0"/>
                <a:sym typeface="Symbol"/>
              </a:rPr>
              <a:t>=random in </a:t>
            </a:r>
            <a:r>
              <a:rPr lang="en-US" sz="1600" i="1" dirty="0" smtClean="0">
                <a:latin typeface="Times New Roman" pitchFamily="18" charset="0"/>
                <a:cs typeface="Times New Roman" pitchFamily="18" charset="0"/>
              </a:rPr>
              <a:t>[-90;90] mV, </a:t>
            </a:r>
            <a:r>
              <a:rPr lang="en-US" sz="1600" i="1" dirty="0" smtClean="0">
                <a:latin typeface="Times New Roman" pitchFamily="18" charset="0"/>
                <a:cs typeface="Times New Roman" pitchFamily="18" charset="0"/>
                <a:sym typeface="Symbol"/>
              </a:rPr>
              <a:t>~0.7 mV.</a:t>
            </a:r>
            <a:endParaRPr lang="en-US" sz="1600" dirty="0" smtClean="0">
              <a:latin typeface="Times New Roman" pitchFamily="18" charset="0"/>
              <a:cs typeface="Times New Roman" pitchFamily="18" charset="0"/>
            </a:endParaRPr>
          </a:p>
          <a:p>
            <a:endParaRPr lang="en-US" sz="1600" i="1" dirty="0" smtClean="0">
              <a:latin typeface="Times New Roman" pitchFamily="18" charset="0"/>
              <a:cs typeface="Times New Roman" pitchFamily="18" charset="0"/>
              <a:sym typeface="Symbol"/>
            </a:endParaRPr>
          </a:p>
        </p:txBody>
      </p:sp>
      <p:sp>
        <p:nvSpPr>
          <p:cNvPr id="13" name="TextBox 12"/>
          <p:cNvSpPr txBox="1"/>
          <p:nvPr/>
        </p:nvSpPr>
        <p:spPr>
          <a:xfrm>
            <a:off x="3276600" y="990600"/>
            <a:ext cx="58674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rPr>
              <a:t>We solved the Poisson equation for conductive plate (variable potential </a:t>
            </a:r>
            <a:r>
              <a:rPr lang="en-US" sz="1600" i="1" dirty="0" smtClean="0">
                <a:latin typeface="Arial" pitchFamily="34" charset="0"/>
                <a:cs typeface="Arial" pitchFamily="34" charset="0"/>
              </a:rPr>
              <a:t>V</a:t>
            </a:r>
            <a:r>
              <a:rPr lang="en-US" sz="1600" i="1" baseline="-25000" dirty="0" smtClean="0">
                <a:latin typeface="Arial" pitchFamily="34" charset="0"/>
                <a:cs typeface="Arial" pitchFamily="34" charset="0"/>
              </a:rPr>
              <a:t>plate</a:t>
            </a:r>
            <a:r>
              <a:rPr lang="en-US" sz="1600" dirty="0" smtClean="0">
                <a:latin typeface="Times New Roman" pitchFamily="18" charset="0"/>
                <a:cs typeface="Times New Roman" pitchFamily="18" charset="0"/>
              </a:rPr>
              <a:t>) with dielectric patches on the surface (random potential distribution in </a:t>
            </a:r>
            <a:r>
              <a:rPr lang="en-US" sz="1600" i="1" dirty="0" smtClean="0">
                <a:latin typeface="Arial" pitchFamily="34" charset="0"/>
                <a:cs typeface="Arial" pitchFamily="34" charset="0"/>
              </a:rPr>
              <a:t>[-90;90] mV</a:t>
            </a:r>
            <a:r>
              <a:rPr lang="en-US" sz="1600" dirty="0" smtClean="0">
                <a:latin typeface="Times New Roman" pitchFamily="18" charset="0"/>
                <a:cs typeface="Times New Roman" pitchFamily="18" charset="0"/>
              </a:rPr>
              <a:t>) and  conductive sphere on the distance </a:t>
            </a:r>
            <a:r>
              <a:rPr lang="en-US" sz="1600" i="1" dirty="0" smtClean="0">
                <a:latin typeface="Arial" pitchFamily="34" charset="0"/>
                <a:cs typeface="Arial" pitchFamily="34" charset="0"/>
              </a:rPr>
              <a:t>z</a:t>
            </a:r>
            <a:r>
              <a:rPr lang="en-US" sz="1600" dirty="0" smtClean="0">
                <a:latin typeface="Times New Roman" pitchFamily="18" charset="0"/>
                <a:cs typeface="Times New Roman" pitchFamily="18" charset="0"/>
              </a:rPr>
              <a:t> from the plate</a:t>
            </a:r>
            <a:endParaRPr lang="en-US" sz="1600" dirty="0">
              <a:latin typeface="Times New Roman" pitchFamily="18" charset="0"/>
              <a:cs typeface="Times New Roman" pitchFamily="18" charset="0"/>
            </a:endParaRPr>
          </a:p>
        </p:txBody>
      </p:sp>
      <p:sp>
        <p:nvSpPr>
          <p:cNvPr id="14" name="TextBox 13"/>
          <p:cNvSpPr txBox="1"/>
          <p:nvPr/>
        </p:nvSpPr>
        <p:spPr>
          <a:xfrm>
            <a:off x="3733800" y="5161002"/>
            <a:ext cx="4665060" cy="1107996"/>
          </a:xfrm>
          <a:prstGeom prst="rect">
            <a:avLst/>
          </a:prstGeom>
          <a:noFill/>
        </p:spPr>
        <p:txBody>
          <a:bodyPr wrap="none" rtlCol="0">
            <a:spAutoFit/>
          </a:bodyPr>
          <a:lstStyle/>
          <a:p>
            <a:r>
              <a:rPr lang="en-US" sz="1600" dirty="0" smtClean="0">
                <a:latin typeface="Times New Roman" pitchFamily="18" charset="0"/>
                <a:cs typeface="Times New Roman" pitchFamily="18" charset="0"/>
              </a:rPr>
              <a:t>Area filled by patches has been chosen </a:t>
            </a:r>
          </a:p>
          <a:p>
            <a:r>
              <a:rPr lang="en-US" sz="1600" dirty="0" smtClean="0">
                <a:latin typeface="Times New Roman" pitchFamily="18" charset="0"/>
                <a:cs typeface="Times New Roman" pitchFamily="18" charset="0"/>
              </a:rPr>
              <a:t>according to condition: Surface area &gt; A</a:t>
            </a:r>
            <a:r>
              <a:rPr lang="en-US" sz="1600" baseline="-25000" dirty="0" smtClean="0">
                <a:latin typeface="Times New Roman" pitchFamily="18" charset="0"/>
                <a:cs typeface="Times New Roman" pitchFamily="18" charset="0"/>
              </a:rPr>
              <a:t>eff</a:t>
            </a:r>
            <a:r>
              <a:rPr lang="en-US" sz="1600" dirty="0" smtClean="0">
                <a:latin typeface="Times New Roman" pitchFamily="18" charset="0"/>
                <a:cs typeface="Times New Roman" pitchFamily="18" charset="0"/>
              </a:rPr>
              <a:t>=2</a:t>
            </a:r>
            <a:r>
              <a:rPr lang="en-US" sz="1600" dirty="0" smtClean="0">
                <a:latin typeface="Times New Roman" pitchFamily="18" charset="0"/>
                <a:cs typeface="Times New Roman" pitchFamily="18" charset="0"/>
                <a:sym typeface="Symbol"/>
              </a:rPr>
              <a:t>Rd  </a:t>
            </a:r>
          </a:p>
          <a:p>
            <a:r>
              <a:rPr lang="en-US" sz="1600" i="1" dirty="0" smtClean="0">
                <a:latin typeface="Times New Roman" pitchFamily="18" charset="0"/>
                <a:cs typeface="Times New Roman" pitchFamily="18" charset="0"/>
                <a:sym typeface="Symbol"/>
              </a:rPr>
              <a:t>(for z=0.1 m plate size should be higher then 8 m)  </a:t>
            </a:r>
            <a:endParaRPr lang="en-US" sz="1600" i="1" dirty="0" smtClean="0">
              <a:latin typeface="Times New Roman" pitchFamily="18" charset="0"/>
              <a:cs typeface="Times New Roman" pitchFamily="18" charset="0"/>
            </a:endParaRPr>
          </a:p>
          <a:p>
            <a:r>
              <a:rPr lang="en-US" dirty="0" smtClean="0"/>
              <a:t> </a:t>
            </a:r>
            <a:endParaRPr lang="en-US" dirty="0"/>
          </a:p>
        </p:txBody>
      </p:sp>
      <p:sp>
        <p:nvSpPr>
          <p:cNvPr id="20" name="TextBox 19"/>
          <p:cNvSpPr txBox="1"/>
          <p:nvPr/>
        </p:nvSpPr>
        <p:spPr>
          <a:xfrm>
            <a:off x="4038600" y="2209800"/>
            <a:ext cx="2209259" cy="646331"/>
          </a:xfrm>
          <a:prstGeom prst="rect">
            <a:avLst/>
          </a:prstGeom>
          <a:noFill/>
        </p:spPr>
        <p:txBody>
          <a:bodyPr wrap="none" rtlCol="0">
            <a:spAutoFit/>
          </a:bodyPr>
          <a:lstStyle/>
          <a:p>
            <a:r>
              <a:rPr lang="en-US" dirty="0" smtClean="0">
                <a:latin typeface="Times New Roman" pitchFamily="18" charset="0"/>
                <a:cs typeface="Times New Roman" pitchFamily="18" charset="0"/>
              </a:rPr>
              <a:t>F</a:t>
            </a:r>
            <a:r>
              <a:rPr lang="en-US" baseline="-25000" dirty="0" smtClean="0">
                <a:latin typeface="Times New Roman" pitchFamily="18" charset="0"/>
                <a:cs typeface="Times New Roman" pitchFamily="18" charset="0"/>
              </a:rPr>
              <a:t>total</a:t>
            </a:r>
            <a:r>
              <a:rPr lang="en-US" dirty="0" smtClean="0">
                <a:latin typeface="Times New Roman" pitchFamily="18" charset="0"/>
                <a:cs typeface="Times New Roman" pitchFamily="18" charset="0"/>
              </a:rPr>
              <a:t>  (</a:t>
            </a:r>
            <a:r>
              <a:rPr lang="en-US" i="1" dirty="0" smtClean="0">
                <a:latin typeface="Arial" pitchFamily="34" charset="0"/>
                <a:cs typeface="Arial" pitchFamily="34" charset="0"/>
              </a:rPr>
              <a:t>V</a:t>
            </a:r>
            <a:r>
              <a:rPr lang="en-US" i="1" baseline="-25000" dirty="0" smtClean="0">
                <a:latin typeface="Arial" pitchFamily="34" charset="0"/>
                <a:cs typeface="Arial" pitchFamily="34" charset="0"/>
              </a:rPr>
              <a:t>plate</a:t>
            </a:r>
            <a:r>
              <a:rPr lang="en-US"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between </a:t>
            </a:r>
          </a:p>
          <a:p>
            <a:r>
              <a:rPr lang="en-US" sz="1600" dirty="0" smtClean="0">
                <a:latin typeface="Times New Roman" pitchFamily="18" charset="0"/>
                <a:cs typeface="Times New Roman" pitchFamily="18" charset="0"/>
              </a:rPr>
              <a:t>the sphere and plate = </a:t>
            </a:r>
            <a:r>
              <a:rPr lang="en-US" dirty="0" smtClean="0">
                <a:latin typeface="Times New Roman" pitchFamily="18" charset="0"/>
                <a:cs typeface="Times New Roman" pitchFamily="18" charset="0"/>
              </a:rPr>
              <a:t>0</a:t>
            </a:r>
            <a:endParaRPr lang="en-US" dirty="0">
              <a:latin typeface="Times New Roman" pitchFamily="18" charset="0"/>
              <a:cs typeface="Times New Roman" pitchFamily="18" charset="0"/>
            </a:endParaRPr>
          </a:p>
        </p:txBody>
      </p:sp>
      <p:cxnSp>
        <p:nvCxnSpPr>
          <p:cNvPr id="25" name="Straight Arrow Connector 24"/>
          <p:cNvCxnSpPr/>
          <p:nvPr/>
        </p:nvCxnSpPr>
        <p:spPr>
          <a:xfrm>
            <a:off x="6400800" y="2514600"/>
            <a:ext cx="838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43800" y="2286000"/>
            <a:ext cx="1058303" cy="369332"/>
          </a:xfrm>
          <a:prstGeom prst="rect">
            <a:avLst/>
          </a:prstGeom>
          <a:noFill/>
        </p:spPr>
        <p:txBody>
          <a:bodyPr wrap="none" rtlCol="0">
            <a:spAutoFit/>
          </a:bodyPr>
          <a:lstStyle/>
          <a:p>
            <a:r>
              <a:rPr lang="en-US" i="1" dirty="0" smtClean="0">
                <a:latin typeface="Arial" pitchFamily="34" charset="0"/>
                <a:cs typeface="Arial" pitchFamily="34" charset="0"/>
              </a:rPr>
              <a:t>V</a:t>
            </a:r>
            <a:r>
              <a:rPr lang="en-US" i="1" baseline="-25000" dirty="0" smtClean="0">
                <a:latin typeface="Arial" pitchFamily="34" charset="0"/>
                <a:cs typeface="Arial" pitchFamily="34" charset="0"/>
              </a:rPr>
              <a:t>plate </a:t>
            </a:r>
            <a:r>
              <a:rPr lang="en-US" i="1" dirty="0" smtClean="0">
                <a:latin typeface="Arial" pitchFamily="34" charset="0"/>
                <a:cs typeface="Arial" pitchFamily="34" charset="0"/>
              </a:rPr>
              <a:t>=</a:t>
            </a:r>
            <a:r>
              <a:rPr lang="en-US" dirty="0" smtClean="0"/>
              <a:t>V</a:t>
            </a:r>
            <a:r>
              <a:rPr lang="en-US" baseline="-25000" dirty="0" smtClean="0"/>
              <a:t>0</a:t>
            </a:r>
            <a:endParaRPr lang="en-US" baseline="-25000" dirty="0"/>
          </a:p>
        </p:txBody>
      </p:sp>
      <p:sp>
        <p:nvSpPr>
          <p:cNvPr id="9" name="TextBox 8"/>
          <p:cNvSpPr txBox="1"/>
          <p:nvPr/>
        </p:nvSpPr>
        <p:spPr>
          <a:xfrm>
            <a:off x="0" y="609600"/>
            <a:ext cx="1090748" cy="369332"/>
          </a:xfrm>
          <a:prstGeom prst="rect">
            <a:avLst/>
          </a:prstGeom>
          <a:noFill/>
        </p:spPr>
        <p:txBody>
          <a:bodyPr wrap="none" rtlCol="0">
            <a:spAutoFit/>
          </a:bodyPr>
          <a:lstStyle/>
          <a:p>
            <a:r>
              <a:rPr lang="en-US" i="1" dirty="0" smtClean="0"/>
              <a:t>A</a:t>
            </a:r>
            <a:r>
              <a:rPr lang="en-US" i="1" baseline="-25000" dirty="0" smtClean="0"/>
              <a:t>eff</a:t>
            </a:r>
            <a:r>
              <a:rPr lang="en-US" i="1" dirty="0" smtClean="0"/>
              <a:t>=2</a:t>
            </a:r>
            <a:r>
              <a:rPr lang="en-US" i="1" dirty="0" smtClean="0">
                <a:sym typeface="Symbol"/>
              </a:rPr>
              <a:t>Rd</a:t>
            </a:r>
            <a:endParaRPr lang="en-US" i="1" dirty="0"/>
          </a:p>
        </p:txBody>
      </p:sp>
      <p:sp>
        <p:nvSpPr>
          <p:cNvPr id="12" name="TextBox 11"/>
          <p:cNvSpPr txBox="1"/>
          <p:nvPr/>
        </p:nvSpPr>
        <p:spPr>
          <a:xfrm>
            <a:off x="1143000" y="3429000"/>
            <a:ext cx="91563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Patches</a:t>
            </a:r>
            <a:endParaRPr lang="en-US" i="1" dirty="0">
              <a:latin typeface="Times New Roman" pitchFamily="18" charset="0"/>
              <a:cs typeface="Times New Roman" pitchFamily="18" charset="0"/>
            </a:endParaRPr>
          </a:p>
        </p:txBody>
      </p:sp>
      <p:cxnSp>
        <p:nvCxnSpPr>
          <p:cNvPr id="15" name="Straight Arrow Connector 14"/>
          <p:cNvCxnSpPr>
            <a:stCxn id="12" idx="0"/>
          </p:cNvCxnSpPr>
          <p:nvPr/>
        </p:nvCxnSpPr>
        <p:spPr>
          <a:xfrm rot="5400000" flipH="1" flipV="1">
            <a:off x="1181409" y="2857809"/>
            <a:ext cx="990600" cy="1517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ppp.jpg"/>
          <p:cNvPicPr>
            <a:picLocks noChangeAspect="1"/>
          </p:cNvPicPr>
          <p:nvPr/>
        </p:nvPicPr>
        <p:blipFill>
          <a:blip r:embed="rId4" cstate="print"/>
          <a:stretch>
            <a:fillRect/>
          </a:stretch>
        </p:blipFill>
        <p:spPr>
          <a:xfrm>
            <a:off x="381000" y="4038600"/>
            <a:ext cx="2571750" cy="1987261"/>
          </a:xfrm>
          <a:prstGeom prst="rect">
            <a:avLst/>
          </a:prstGeom>
        </p:spPr>
      </p:pic>
      <p:cxnSp>
        <p:nvCxnSpPr>
          <p:cNvPr id="17" name="Straight Arrow Connector 16"/>
          <p:cNvCxnSpPr/>
          <p:nvPr/>
        </p:nvCxnSpPr>
        <p:spPr>
          <a:xfrm>
            <a:off x="1676400" y="3810000"/>
            <a:ext cx="381000" cy="6096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0800000">
            <a:off x="5029200" y="609600"/>
            <a:ext cx="396262" cy="369332"/>
          </a:xfrm>
          <a:prstGeom prst="rect">
            <a:avLst/>
          </a:prstGeom>
          <a:noFill/>
        </p:spPr>
        <p:txBody>
          <a:bodyPr wrap="none" rtlCol="0">
            <a:spAutoFit/>
          </a:bodyPr>
          <a:lstStyle/>
          <a:p>
            <a:r>
              <a:rPr lang="en-US" dirty="0" smtClean="0">
                <a:sym typeface="Symbol"/>
              </a:rPr>
              <a:t>-</a:t>
            </a:r>
            <a:endParaRPr lang="en-US" dirty="0"/>
          </a:p>
        </p:txBody>
      </p:sp>
      <p:sp>
        <p:nvSpPr>
          <p:cNvPr id="29" name="TextBox 28"/>
          <p:cNvSpPr txBox="1"/>
          <p:nvPr/>
        </p:nvSpPr>
        <p:spPr>
          <a:xfrm>
            <a:off x="5257800" y="533400"/>
            <a:ext cx="590226" cy="400110"/>
          </a:xfrm>
          <a:prstGeom prst="rect">
            <a:avLst/>
          </a:prstGeom>
          <a:noFill/>
        </p:spPr>
        <p:txBody>
          <a:bodyPr wrap="square" rtlCol="0">
            <a:spAutoFit/>
          </a:bodyPr>
          <a:lstStyle/>
          <a:p>
            <a:r>
              <a:rPr lang="en-US" sz="2000" dirty="0" smtClean="0">
                <a:sym typeface="Symbol"/>
              </a:rPr>
              <a:t></a:t>
            </a:r>
            <a:r>
              <a:rPr lang="en-US" sz="2000" baseline="-25000" dirty="0" smtClean="0">
                <a:sym typeface="Symbol"/>
              </a:rPr>
              <a:t>0</a:t>
            </a:r>
            <a:r>
              <a:rPr lang="en-US" sz="2000" dirty="0" smtClean="0">
                <a:sym typeface="Symbol"/>
              </a:rPr>
              <a:t></a:t>
            </a:r>
            <a:r>
              <a:rPr lang="en-US" sz="2000" baseline="-25000" dirty="0" smtClean="0">
                <a:sym typeface="Symbol"/>
              </a:rPr>
              <a:t>r</a:t>
            </a:r>
            <a:r>
              <a:rPr lang="en-US" baseline="-25000" dirty="0" smtClean="0">
                <a:sym typeface="Symbol"/>
              </a:rPr>
              <a:t> </a:t>
            </a:r>
            <a:endParaRPr lang="en-US" baseline="-25000" dirty="0"/>
          </a:p>
        </p:txBody>
      </p:sp>
      <p:sp>
        <p:nvSpPr>
          <p:cNvPr id="31" name="TextBox 30"/>
          <p:cNvSpPr txBox="1"/>
          <p:nvPr/>
        </p:nvSpPr>
        <p:spPr>
          <a:xfrm rot="10800000">
            <a:off x="5638800" y="609600"/>
            <a:ext cx="325730" cy="369332"/>
          </a:xfrm>
          <a:prstGeom prst="rect">
            <a:avLst/>
          </a:prstGeom>
          <a:noFill/>
        </p:spPr>
        <p:txBody>
          <a:bodyPr wrap="none" rtlCol="0">
            <a:spAutoFit/>
          </a:bodyPr>
          <a:lstStyle/>
          <a:p>
            <a:r>
              <a:rPr lang="en-US" dirty="0" smtClean="0">
                <a:sym typeface="Symbol"/>
              </a:rPr>
              <a:t></a:t>
            </a:r>
            <a:endParaRPr lang="en-US" dirty="0"/>
          </a:p>
        </p:txBody>
      </p:sp>
      <p:sp>
        <p:nvSpPr>
          <p:cNvPr id="32" name="TextBox 31"/>
          <p:cNvSpPr txBox="1"/>
          <p:nvPr/>
        </p:nvSpPr>
        <p:spPr>
          <a:xfrm>
            <a:off x="5791200" y="533400"/>
            <a:ext cx="562975" cy="274320"/>
          </a:xfrm>
          <a:prstGeom prst="rect">
            <a:avLst/>
          </a:prstGeom>
          <a:noFill/>
        </p:spPr>
        <p:txBody>
          <a:bodyPr wrap="square" rtlCol="0">
            <a:spAutoFit/>
          </a:bodyPr>
          <a:lstStyle/>
          <a:p>
            <a:r>
              <a:rPr lang="en-US" sz="2000" dirty="0" smtClean="0"/>
              <a:t>V</a:t>
            </a:r>
            <a:r>
              <a:rPr lang="en-US" dirty="0" smtClean="0"/>
              <a:t>=0</a:t>
            </a:r>
            <a:endParaRPr lang="en-US" dirty="0"/>
          </a:p>
        </p:txBody>
      </p:sp>
      <p:sp>
        <p:nvSpPr>
          <p:cNvPr id="33" name="Rectangle 32"/>
          <p:cNvSpPr/>
          <p:nvPr/>
        </p:nvSpPr>
        <p:spPr>
          <a:xfrm>
            <a:off x="6477000" y="533400"/>
            <a:ext cx="2408032" cy="369332"/>
          </a:xfrm>
          <a:prstGeom prst="rect">
            <a:avLst/>
          </a:prstGeom>
        </p:spPr>
        <p:txBody>
          <a:bodyPr wrap="none">
            <a:spAutoFit/>
          </a:bodyPr>
          <a:lstStyle/>
          <a:p>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sym typeface="Symbol"/>
              </a:rPr>
              <a:t>r</a:t>
            </a:r>
            <a:r>
              <a:rPr lang="en-US" dirty="0" smtClean="0">
                <a:latin typeface="Times New Roman" pitchFamily="18" charset="0"/>
                <a:cs typeface="Times New Roman" pitchFamily="18" charset="0"/>
                <a:sym typeface="Symbol"/>
              </a:rPr>
              <a:t> – relative permittivity</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Outline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457200" y="1981200"/>
            <a:ext cx="8229600" cy="3200400"/>
          </a:xfrm>
        </p:spPr>
        <p:style>
          <a:lnRef idx="2">
            <a:schemeClr val="accent2"/>
          </a:lnRef>
          <a:fillRef idx="1">
            <a:schemeClr val="lt1"/>
          </a:fillRef>
          <a:effectRef idx="0">
            <a:schemeClr val="accent2"/>
          </a:effectRef>
          <a:fontRef idx="minor">
            <a:schemeClr val="dk1"/>
          </a:fontRef>
        </p:style>
        <p:txBody>
          <a:bodyPr>
            <a:normAutofit fontScale="92500" lnSpcReduction="20000"/>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Measure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Casimir</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Force for Au Sphere and Au Plate</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Method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(Dynamic measurement)</a:t>
            </a:r>
          </a:p>
          <a:p>
            <a:r>
              <a:rPr lang="en-US" b="1" dirty="0" smtClean="0">
                <a:ln w="1905"/>
                <a:solidFill>
                  <a:schemeClr val="accent6">
                    <a:lumMod val="75000"/>
                  </a:schemeClr>
                </a:solidFill>
                <a:effectLst>
                  <a:innerShdw blurRad="69850" dist="43180" dir="5400000">
                    <a:srgbClr val="000000">
                      <a:alpha val="65000"/>
                    </a:srgbClr>
                  </a:innerShdw>
                </a:effectLst>
              </a:rPr>
              <a:t>Force</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Gradient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etermination</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Errors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Data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analysis</a:t>
            </a:r>
          </a:p>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Results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81306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8_____ps.jpg"/>
          <p:cNvPicPr>
            <a:picLocks noChangeAspect="1"/>
          </p:cNvPicPr>
          <p:nvPr/>
        </p:nvPicPr>
        <p:blipFill>
          <a:blip r:embed="rId3" cstate="print"/>
          <a:stretch>
            <a:fillRect/>
          </a:stretch>
        </p:blipFill>
        <p:spPr>
          <a:xfrm>
            <a:off x="381000" y="838200"/>
            <a:ext cx="2654120" cy="2514600"/>
          </a:xfrm>
          <a:prstGeom prst="rect">
            <a:avLst/>
          </a:prstGeom>
        </p:spPr>
      </p:pic>
      <p:sp>
        <p:nvSpPr>
          <p:cNvPr id="7" name="TextBox 6"/>
          <p:cNvSpPr txBox="1"/>
          <p:nvPr/>
        </p:nvSpPr>
        <p:spPr>
          <a:xfrm>
            <a:off x="1295400" y="0"/>
            <a:ext cx="6592510" cy="369332"/>
          </a:xfrm>
          <a:prstGeom prst="rect">
            <a:avLst/>
          </a:prstGeom>
          <a:noFill/>
        </p:spPr>
        <p:txBody>
          <a:bodyPr wrap="none" rtlCol="0">
            <a:spAutoFit/>
          </a:bodyPr>
          <a:lstStyle/>
          <a:p>
            <a:r>
              <a:rPr lang="en-US" b="1" u="sng" dirty="0" smtClean="0">
                <a:latin typeface="Arial" pitchFamily="34" charset="0"/>
                <a:cs typeface="Arial" pitchFamily="34" charset="0"/>
              </a:rPr>
              <a:t>Electrostatic simulation with COMSOL software package</a:t>
            </a:r>
            <a:endParaRPr lang="en-US" b="1" u="sng" dirty="0">
              <a:latin typeface="Arial" pitchFamily="34" charset="0"/>
              <a:cs typeface="Arial" pitchFamily="34" charset="0"/>
            </a:endParaRPr>
          </a:p>
        </p:txBody>
      </p:sp>
      <p:sp>
        <p:nvSpPr>
          <p:cNvPr id="8" name="TextBox 7"/>
          <p:cNvSpPr txBox="1"/>
          <p:nvPr/>
        </p:nvSpPr>
        <p:spPr>
          <a:xfrm>
            <a:off x="3505200" y="3042333"/>
            <a:ext cx="5334000" cy="1569660"/>
          </a:xfrm>
          <a:prstGeom prst="rect">
            <a:avLst/>
          </a:prstGeom>
          <a:noFill/>
        </p:spPr>
        <p:txBody>
          <a:bodyPr wrap="square" rtlCol="0">
            <a:spAutoFit/>
          </a:bodyPr>
          <a:lstStyle/>
          <a:p>
            <a:r>
              <a:rPr lang="en-US" sz="1600" i="1" dirty="0" smtClean="0">
                <a:latin typeface="Times New Roman" pitchFamily="18" charset="0"/>
                <a:cs typeface="Times New Roman" pitchFamily="18" charset="0"/>
              </a:rPr>
              <a:t>In the pictures:</a:t>
            </a:r>
          </a:p>
          <a:p>
            <a:r>
              <a:rPr lang="en-US" sz="1600" i="1" dirty="0" smtClean="0">
                <a:latin typeface="Times New Roman" pitchFamily="18" charset="0"/>
                <a:cs typeface="Times New Roman" pitchFamily="18" charset="0"/>
              </a:rPr>
              <a:t>Sphere radius  </a:t>
            </a:r>
            <a:r>
              <a:rPr lang="en-US" sz="1600" i="1" dirty="0" smtClean="0">
                <a:latin typeface="Arial" pitchFamily="34" charset="0"/>
                <a:cs typeface="Arial" pitchFamily="34" charset="0"/>
              </a:rPr>
              <a:t>R</a:t>
            </a:r>
            <a:r>
              <a:rPr lang="en-US" sz="1600" i="1" dirty="0" smtClean="0">
                <a:latin typeface="Times New Roman" pitchFamily="18" charset="0"/>
                <a:cs typeface="Times New Roman" pitchFamily="18" charset="0"/>
              </a:rPr>
              <a:t> = 100 </a:t>
            </a:r>
            <a:r>
              <a:rPr lang="en-US" sz="1600" i="1" dirty="0" smtClean="0">
                <a:latin typeface="Times New Roman" pitchFamily="18" charset="0"/>
                <a:cs typeface="Times New Roman" pitchFamily="18" charset="0"/>
                <a:sym typeface="Symbol"/>
              </a:rPr>
              <a:t>m; </a:t>
            </a:r>
          </a:p>
          <a:p>
            <a:r>
              <a:rPr lang="en-US" sz="1600" i="1" dirty="0" smtClean="0">
                <a:latin typeface="Times New Roman" pitchFamily="18" charset="0"/>
                <a:cs typeface="Times New Roman" pitchFamily="18" charset="0"/>
                <a:sym typeface="Symbol"/>
              </a:rPr>
              <a:t>Plate size = 32×32 m;</a:t>
            </a:r>
          </a:p>
          <a:p>
            <a:r>
              <a:rPr lang="en-US" sz="1600" i="1" dirty="0" smtClean="0">
                <a:latin typeface="Times New Roman" pitchFamily="18" charset="0"/>
                <a:cs typeface="Times New Roman" pitchFamily="18" charset="0"/>
                <a:sym typeface="Symbol"/>
              </a:rPr>
              <a:t>Patch size = 0.3×0.3 m </a:t>
            </a:r>
            <a:r>
              <a:rPr lang="en-US" sz="1600" i="1" dirty="0">
                <a:latin typeface="Times New Roman" pitchFamily="18" charset="0"/>
                <a:cs typeface="Times New Roman" pitchFamily="18" charset="0"/>
                <a:sym typeface="Symbol"/>
              </a:rPr>
              <a:t>to </a:t>
            </a:r>
            <a:r>
              <a:rPr lang="en-US" sz="1600" i="1" dirty="0" smtClean="0">
                <a:latin typeface="Times New Roman" pitchFamily="18" charset="0"/>
                <a:cs typeface="Times New Roman" pitchFamily="18" charset="0"/>
                <a:sym typeface="Symbol"/>
              </a:rPr>
              <a:t>0.9×0.9 </a:t>
            </a:r>
            <a:r>
              <a:rPr lang="en-US" sz="1600" i="1" dirty="0">
                <a:latin typeface="Times New Roman" pitchFamily="18" charset="0"/>
                <a:cs typeface="Times New Roman" pitchFamily="18" charset="0"/>
                <a:sym typeface="Symbol"/>
              </a:rPr>
              <a:t>m;</a:t>
            </a:r>
            <a:endParaRPr lang="en-US" sz="1600" i="1" dirty="0" smtClean="0">
              <a:latin typeface="Times New Roman" pitchFamily="18" charset="0"/>
              <a:cs typeface="Times New Roman" pitchFamily="18" charset="0"/>
              <a:sym typeface="Symbol"/>
            </a:endParaRPr>
          </a:p>
          <a:p>
            <a:r>
              <a:rPr lang="en-US" sz="1600" i="1" dirty="0" err="1" smtClean="0">
                <a:latin typeface="Arial" pitchFamily="34" charset="0"/>
                <a:cs typeface="Arial" pitchFamily="34" charset="0"/>
                <a:sym typeface="Symbol"/>
              </a:rPr>
              <a:t>V</a:t>
            </a:r>
            <a:r>
              <a:rPr lang="en-US" sz="1600" i="1" baseline="-25000" dirty="0" err="1" smtClean="0">
                <a:latin typeface="Arial" pitchFamily="34" charset="0"/>
                <a:cs typeface="Arial" pitchFamily="34" charset="0"/>
                <a:sym typeface="Symbol"/>
              </a:rPr>
              <a:t>patches</a:t>
            </a:r>
            <a:r>
              <a:rPr lang="en-US" sz="1600" i="1" dirty="0" smtClean="0">
                <a:latin typeface="Times New Roman" pitchFamily="18" charset="0"/>
                <a:cs typeface="Times New Roman" pitchFamily="18" charset="0"/>
                <a:sym typeface="Symbol"/>
              </a:rPr>
              <a:t>=random in </a:t>
            </a:r>
            <a:r>
              <a:rPr lang="en-US" sz="1600" i="1" dirty="0" smtClean="0">
                <a:latin typeface="Times New Roman" pitchFamily="18" charset="0"/>
                <a:cs typeface="Times New Roman" pitchFamily="18" charset="0"/>
              </a:rPr>
              <a:t>[-90;90] mV, </a:t>
            </a:r>
            <a:r>
              <a:rPr lang="en-US" sz="1600" i="1" dirty="0" smtClean="0">
                <a:latin typeface="Times New Roman" pitchFamily="18" charset="0"/>
                <a:cs typeface="Times New Roman" pitchFamily="18" charset="0"/>
                <a:sym typeface="Symbol"/>
              </a:rPr>
              <a:t>~0.7 mV.</a:t>
            </a:r>
            <a:endParaRPr lang="en-US" sz="1600" dirty="0" smtClean="0">
              <a:latin typeface="Times New Roman" pitchFamily="18" charset="0"/>
              <a:cs typeface="Times New Roman" pitchFamily="18" charset="0"/>
            </a:endParaRPr>
          </a:p>
          <a:p>
            <a:endParaRPr lang="en-US" sz="1600" i="1" dirty="0" smtClean="0">
              <a:latin typeface="Times New Roman" pitchFamily="18" charset="0"/>
              <a:cs typeface="Times New Roman" pitchFamily="18" charset="0"/>
              <a:sym typeface="Symbol"/>
            </a:endParaRPr>
          </a:p>
        </p:txBody>
      </p:sp>
      <p:sp>
        <p:nvSpPr>
          <p:cNvPr id="13" name="TextBox 12"/>
          <p:cNvSpPr txBox="1"/>
          <p:nvPr/>
        </p:nvSpPr>
        <p:spPr>
          <a:xfrm>
            <a:off x="3276600" y="1219200"/>
            <a:ext cx="5867400" cy="1077218"/>
          </a:xfrm>
          <a:prstGeom prst="rect">
            <a:avLst/>
          </a:prstGeom>
          <a:noFill/>
        </p:spPr>
        <p:txBody>
          <a:bodyPr wrap="square" rtlCol="0">
            <a:spAutoFit/>
          </a:bodyPr>
          <a:lstStyle/>
          <a:p>
            <a:r>
              <a:rPr lang="en-US" sz="1600" dirty="0" smtClean="0">
                <a:latin typeface="Times New Roman" pitchFamily="18" charset="0"/>
                <a:cs typeface="Times New Roman" pitchFamily="18" charset="0"/>
              </a:rPr>
              <a:t>We solved the Poisson equation for conductive plate (variable potential </a:t>
            </a:r>
            <a:r>
              <a:rPr lang="en-US" sz="1600" i="1" dirty="0" smtClean="0">
                <a:latin typeface="Arial" pitchFamily="34" charset="0"/>
                <a:cs typeface="Arial" pitchFamily="34" charset="0"/>
              </a:rPr>
              <a:t>V</a:t>
            </a:r>
            <a:r>
              <a:rPr lang="en-US" sz="1600" i="1" baseline="-25000" dirty="0" smtClean="0">
                <a:latin typeface="Arial" pitchFamily="34" charset="0"/>
                <a:cs typeface="Arial" pitchFamily="34" charset="0"/>
              </a:rPr>
              <a:t>plate</a:t>
            </a:r>
            <a:r>
              <a:rPr lang="en-US" sz="1600" dirty="0" smtClean="0">
                <a:latin typeface="Times New Roman" pitchFamily="18" charset="0"/>
                <a:cs typeface="Times New Roman" pitchFamily="18" charset="0"/>
              </a:rPr>
              <a:t>) with dielectric patches on the surface (random potential distribution in </a:t>
            </a:r>
            <a:r>
              <a:rPr lang="en-US" sz="1600" i="1" dirty="0" smtClean="0">
                <a:latin typeface="Arial" pitchFamily="34" charset="0"/>
                <a:cs typeface="Arial" pitchFamily="34" charset="0"/>
              </a:rPr>
              <a:t>[-90;90] mV</a:t>
            </a:r>
            <a:r>
              <a:rPr lang="en-US" sz="1600" dirty="0" smtClean="0">
                <a:latin typeface="Times New Roman" pitchFamily="18" charset="0"/>
                <a:cs typeface="Times New Roman" pitchFamily="18" charset="0"/>
              </a:rPr>
              <a:t>) and  conductive sphere on the distance </a:t>
            </a:r>
            <a:r>
              <a:rPr lang="en-US" sz="1600" i="1" dirty="0" smtClean="0">
                <a:latin typeface="Arial" pitchFamily="34" charset="0"/>
                <a:cs typeface="Arial" pitchFamily="34" charset="0"/>
              </a:rPr>
              <a:t>d</a:t>
            </a:r>
            <a:r>
              <a:rPr lang="en-US" sz="1600" dirty="0" smtClean="0">
                <a:latin typeface="Times New Roman" pitchFamily="18" charset="0"/>
                <a:cs typeface="Times New Roman" pitchFamily="18" charset="0"/>
              </a:rPr>
              <a:t> from the plate</a:t>
            </a:r>
            <a:endParaRPr lang="en-US" sz="1600" dirty="0">
              <a:latin typeface="Times New Roman" pitchFamily="18" charset="0"/>
              <a:cs typeface="Times New Roman" pitchFamily="18" charset="0"/>
            </a:endParaRPr>
          </a:p>
        </p:txBody>
      </p:sp>
      <p:sp>
        <p:nvSpPr>
          <p:cNvPr id="17" name="TextBox 16"/>
          <p:cNvSpPr txBox="1"/>
          <p:nvPr/>
        </p:nvSpPr>
        <p:spPr>
          <a:xfrm>
            <a:off x="304800" y="3962400"/>
            <a:ext cx="671979"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Plate</a:t>
            </a:r>
            <a:endParaRPr lang="en-US" i="1" dirty="0">
              <a:latin typeface="Times New Roman" pitchFamily="18" charset="0"/>
              <a:cs typeface="Times New Roman" pitchFamily="18" charset="0"/>
            </a:endParaRPr>
          </a:p>
        </p:txBody>
      </p:sp>
      <p:sp>
        <p:nvSpPr>
          <p:cNvPr id="18" name="TextBox 17"/>
          <p:cNvSpPr txBox="1"/>
          <p:nvPr/>
        </p:nvSpPr>
        <p:spPr>
          <a:xfrm>
            <a:off x="1143000" y="3429000"/>
            <a:ext cx="91563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Patches</a:t>
            </a:r>
            <a:endParaRPr lang="en-US" i="1" dirty="0">
              <a:latin typeface="Times New Roman" pitchFamily="18" charset="0"/>
              <a:cs typeface="Times New Roman" pitchFamily="18" charset="0"/>
            </a:endParaRPr>
          </a:p>
        </p:txBody>
      </p:sp>
      <p:sp>
        <p:nvSpPr>
          <p:cNvPr id="9" name="TextBox 8"/>
          <p:cNvSpPr txBox="1"/>
          <p:nvPr/>
        </p:nvSpPr>
        <p:spPr>
          <a:xfrm>
            <a:off x="0" y="609600"/>
            <a:ext cx="1090748" cy="369332"/>
          </a:xfrm>
          <a:prstGeom prst="rect">
            <a:avLst/>
          </a:prstGeom>
          <a:noFill/>
        </p:spPr>
        <p:txBody>
          <a:bodyPr wrap="none" rtlCol="0">
            <a:spAutoFit/>
          </a:bodyPr>
          <a:lstStyle/>
          <a:p>
            <a:r>
              <a:rPr lang="en-US" i="1" dirty="0" smtClean="0"/>
              <a:t>A</a:t>
            </a:r>
            <a:r>
              <a:rPr lang="en-US" i="1" baseline="-25000" dirty="0" smtClean="0"/>
              <a:t>eff</a:t>
            </a:r>
            <a:r>
              <a:rPr lang="en-US" i="1" dirty="0" smtClean="0"/>
              <a:t>=2</a:t>
            </a:r>
            <a:r>
              <a:rPr lang="en-US" i="1" dirty="0" smtClean="0">
                <a:sym typeface="Symbol"/>
              </a:rPr>
              <a:t>Rd</a:t>
            </a:r>
            <a:endParaRPr lang="en-US" i="1" dirty="0"/>
          </a:p>
        </p:txBody>
      </p:sp>
      <p:sp>
        <p:nvSpPr>
          <p:cNvPr id="29" name="Oval 28"/>
          <p:cNvSpPr/>
          <p:nvPr/>
        </p:nvSpPr>
        <p:spPr>
          <a:xfrm>
            <a:off x="1066800" y="4191000"/>
            <a:ext cx="14478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2133600" y="3886200"/>
            <a:ext cx="817275" cy="369332"/>
          </a:xfrm>
          <a:prstGeom prst="rect">
            <a:avLst/>
          </a:prstGeom>
          <a:noFill/>
        </p:spPr>
        <p:txBody>
          <a:bodyPr wrap="none" rtlCol="0">
            <a:spAutoFit/>
          </a:bodyPr>
          <a:lstStyle/>
          <a:p>
            <a:r>
              <a:rPr lang="en-US" i="1" dirty="0" smtClean="0">
                <a:latin typeface="Times New Roman" pitchFamily="18" charset="0"/>
                <a:cs typeface="Times New Roman" pitchFamily="18" charset="0"/>
              </a:rPr>
              <a:t>Sphere</a:t>
            </a:r>
            <a:endParaRPr lang="en-US" i="1" dirty="0">
              <a:latin typeface="Times New Roman" pitchFamily="18" charset="0"/>
              <a:cs typeface="Times New Roman" pitchFamily="18" charset="0"/>
            </a:endParaRPr>
          </a:p>
        </p:txBody>
      </p:sp>
      <p:cxnSp>
        <p:nvCxnSpPr>
          <p:cNvPr id="33" name="Straight Arrow Connector 32"/>
          <p:cNvCxnSpPr/>
          <p:nvPr/>
        </p:nvCxnSpPr>
        <p:spPr>
          <a:xfrm rot="16200000" flipH="1">
            <a:off x="304800" y="4724400"/>
            <a:ext cx="1371600" cy="4572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18" idx="0"/>
          </p:cNvCxnSpPr>
          <p:nvPr/>
        </p:nvCxnSpPr>
        <p:spPr>
          <a:xfrm rot="5400000" flipH="1" flipV="1">
            <a:off x="1181409" y="2857809"/>
            <a:ext cx="990600" cy="151782"/>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5400000" flipH="1" flipV="1">
            <a:off x="266700" y="3162300"/>
            <a:ext cx="1371600" cy="38100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1295400" y="5638800"/>
            <a:ext cx="914400" cy="15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rot="5400000">
            <a:off x="762000" y="4953000"/>
            <a:ext cx="1981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90600" y="4876800"/>
            <a:ext cx="1600200"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886200" y="5105400"/>
            <a:ext cx="4127680" cy="1077218"/>
          </a:xfrm>
          <a:prstGeom prst="rect">
            <a:avLst/>
          </a:prstGeom>
        </p:spPr>
        <p:txBody>
          <a:bodyPr wrap="square">
            <a:spAutoFit/>
          </a:bodyPr>
          <a:lstStyle/>
          <a:p>
            <a:pPr algn="just"/>
            <a:r>
              <a:rPr lang="en-US" sz="1600" dirty="0">
                <a:latin typeface="Times New Roman" pitchFamily="18" charset="0"/>
                <a:cs typeface="Times New Roman" pitchFamily="18" charset="0"/>
              </a:rPr>
              <a:t>Apply voltages to the plate and find voltage when electrostatic force goes to zero</a:t>
            </a:r>
          </a:p>
          <a:p>
            <a:pPr algn="just"/>
            <a:r>
              <a:rPr lang="en-US" sz="1600" dirty="0">
                <a:latin typeface="Times New Roman" pitchFamily="18" charset="0"/>
                <a:cs typeface="Times New Roman" pitchFamily="18" charset="0"/>
              </a:rPr>
              <a:t>This compensating voltage (V</a:t>
            </a:r>
            <a:r>
              <a:rPr lang="en-US" sz="1600" baseline="-25000" dirty="0">
                <a:latin typeface="Times New Roman" pitchFamily="18" charset="0"/>
                <a:cs typeface="Times New Roman" pitchFamily="18" charset="0"/>
              </a:rPr>
              <a:t>o</a:t>
            </a:r>
            <a:r>
              <a:rPr lang="en-US" sz="1600" dirty="0">
                <a:latin typeface="Times New Roman" pitchFamily="18" charset="0"/>
                <a:cs typeface="Times New Roman" pitchFamily="18" charset="0"/>
              </a:rPr>
              <a:t>) is found for different separations. </a:t>
            </a:r>
          </a:p>
        </p:txBody>
      </p:sp>
      <p:sp>
        <p:nvSpPr>
          <p:cNvPr id="20" name="TextBox 19"/>
          <p:cNvSpPr txBox="1"/>
          <p:nvPr/>
        </p:nvSpPr>
        <p:spPr>
          <a:xfrm rot="10800000">
            <a:off x="3962400" y="609600"/>
            <a:ext cx="396262" cy="369332"/>
          </a:xfrm>
          <a:prstGeom prst="rect">
            <a:avLst/>
          </a:prstGeom>
          <a:noFill/>
        </p:spPr>
        <p:txBody>
          <a:bodyPr wrap="none" rtlCol="0">
            <a:spAutoFit/>
          </a:bodyPr>
          <a:lstStyle/>
          <a:p>
            <a:r>
              <a:rPr lang="en-US" dirty="0" smtClean="0">
                <a:sym typeface="Symbol"/>
              </a:rPr>
              <a:t>-</a:t>
            </a:r>
            <a:endParaRPr lang="en-US" dirty="0"/>
          </a:p>
        </p:txBody>
      </p:sp>
      <p:sp>
        <p:nvSpPr>
          <p:cNvPr id="21" name="TextBox 20"/>
          <p:cNvSpPr txBox="1"/>
          <p:nvPr/>
        </p:nvSpPr>
        <p:spPr>
          <a:xfrm>
            <a:off x="4191000" y="533400"/>
            <a:ext cx="590226" cy="400110"/>
          </a:xfrm>
          <a:prstGeom prst="rect">
            <a:avLst/>
          </a:prstGeom>
          <a:noFill/>
        </p:spPr>
        <p:txBody>
          <a:bodyPr wrap="square" rtlCol="0">
            <a:spAutoFit/>
          </a:bodyPr>
          <a:lstStyle/>
          <a:p>
            <a:r>
              <a:rPr lang="en-US" sz="2000" dirty="0" smtClean="0">
                <a:sym typeface="Symbol"/>
              </a:rPr>
              <a:t></a:t>
            </a:r>
            <a:r>
              <a:rPr lang="en-US" sz="2000" baseline="-25000" dirty="0" smtClean="0">
                <a:sym typeface="Symbol"/>
              </a:rPr>
              <a:t>0</a:t>
            </a:r>
            <a:r>
              <a:rPr lang="en-US" sz="2000" dirty="0" smtClean="0">
                <a:sym typeface="Symbol"/>
              </a:rPr>
              <a:t></a:t>
            </a:r>
            <a:r>
              <a:rPr lang="en-US" sz="2000" baseline="-25000" dirty="0" smtClean="0">
                <a:sym typeface="Symbol"/>
              </a:rPr>
              <a:t>r</a:t>
            </a:r>
            <a:r>
              <a:rPr lang="en-US" baseline="-25000" dirty="0" smtClean="0">
                <a:sym typeface="Symbol"/>
              </a:rPr>
              <a:t> </a:t>
            </a:r>
            <a:endParaRPr lang="en-US" baseline="-25000" dirty="0"/>
          </a:p>
        </p:txBody>
      </p:sp>
      <p:sp>
        <p:nvSpPr>
          <p:cNvPr id="23" name="TextBox 22"/>
          <p:cNvSpPr txBox="1"/>
          <p:nvPr/>
        </p:nvSpPr>
        <p:spPr>
          <a:xfrm rot="10800000">
            <a:off x="4572000" y="609600"/>
            <a:ext cx="325730" cy="369332"/>
          </a:xfrm>
          <a:prstGeom prst="rect">
            <a:avLst/>
          </a:prstGeom>
          <a:noFill/>
        </p:spPr>
        <p:txBody>
          <a:bodyPr wrap="none" rtlCol="0">
            <a:spAutoFit/>
          </a:bodyPr>
          <a:lstStyle/>
          <a:p>
            <a:r>
              <a:rPr lang="en-US" dirty="0" smtClean="0">
                <a:sym typeface="Symbol"/>
              </a:rPr>
              <a:t></a:t>
            </a:r>
            <a:endParaRPr lang="en-US" dirty="0"/>
          </a:p>
        </p:txBody>
      </p:sp>
      <p:sp>
        <p:nvSpPr>
          <p:cNvPr id="25" name="TextBox 24"/>
          <p:cNvSpPr txBox="1"/>
          <p:nvPr/>
        </p:nvSpPr>
        <p:spPr>
          <a:xfrm>
            <a:off x="4724400" y="533400"/>
            <a:ext cx="562975" cy="274320"/>
          </a:xfrm>
          <a:prstGeom prst="rect">
            <a:avLst/>
          </a:prstGeom>
          <a:noFill/>
        </p:spPr>
        <p:txBody>
          <a:bodyPr wrap="square" rtlCol="0">
            <a:spAutoFit/>
          </a:bodyPr>
          <a:lstStyle/>
          <a:p>
            <a:r>
              <a:rPr lang="en-US" sz="2000" dirty="0" smtClean="0"/>
              <a:t>V</a:t>
            </a:r>
            <a:r>
              <a:rPr lang="en-US" dirty="0" smtClean="0"/>
              <a:t>=0</a:t>
            </a:r>
            <a:endParaRPr lang="en-US" dirty="0"/>
          </a:p>
        </p:txBody>
      </p:sp>
      <p:sp>
        <p:nvSpPr>
          <p:cNvPr id="26" name="TextBox 25"/>
          <p:cNvSpPr txBox="1"/>
          <p:nvPr/>
        </p:nvSpPr>
        <p:spPr>
          <a:xfrm>
            <a:off x="6019800" y="685800"/>
            <a:ext cx="2425087" cy="369332"/>
          </a:xfrm>
          <a:prstGeom prst="rect">
            <a:avLst/>
          </a:prstGeom>
          <a:noFill/>
        </p:spPr>
        <p:txBody>
          <a:bodyPr wrap="none" rtlCol="0">
            <a:spAutoFit/>
          </a:bodyPr>
          <a:lstStyle/>
          <a:p>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sym typeface="Symbol"/>
              </a:rPr>
              <a:t>r</a:t>
            </a:r>
            <a:r>
              <a:rPr lang="en-US" dirty="0" smtClean="0">
                <a:latin typeface="Times New Roman" pitchFamily="18" charset="0"/>
                <a:cs typeface="Times New Roman" pitchFamily="18" charset="0"/>
                <a:sym typeface="Symbol"/>
              </a:rPr>
              <a:t> – relative permittivity</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2800172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1219200" y="228600"/>
            <a:ext cx="6374379" cy="6096000"/>
            <a:chOff x="1219200" y="228600"/>
            <a:chExt cx="6374379" cy="6096000"/>
          </a:xfrm>
        </p:grpSpPr>
        <p:sp>
          <p:nvSpPr>
            <p:cNvPr id="4" name="TextBox 3"/>
            <p:cNvSpPr txBox="1"/>
            <p:nvPr/>
          </p:nvSpPr>
          <p:spPr>
            <a:xfrm>
              <a:off x="1981200" y="228600"/>
              <a:ext cx="5562600" cy="1077218"/>
            </a:xfrm>
            <a:prstGeom prst="rect">
              <a:avLst/>
            </a:prstGeom>
            <a:noFill/>
          </p:spPr>
          <p:txBody>
            <a:bodyPr wrap="square" rtlCol="0">
              <a:spAutoFit/>
            </a:bodyPr>
            <a:lstStyle/>
            <a:p>
              <a:r>
                <a:rPr lang="en-US" sz="32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Simulation Results of Compensating Voltage</a:t>
              </a:r>
              <a:endParaRPr lang="en-US" sz="32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5123" name="Object 3"/>
            <p:cNvGraphicFramePr>
              <a:graphicFrameLocks noChangeAspect="1"/>
            </p:cNvGraphicFramePr>
            <p:nvPr>
              <p:extLst>
                <p:ext uri="{D42A27DB-BD31-4B8C-83A1-F6EECF244321}">
                  <p14:modId xmlns="" xmlns:p14="http://schemas.microsoft.com/office/powerpoint/2010/main" val="1827337191"/>
                </p:ext>
              </p:extLst>
            </p:nvPr>
          </p:nvGraphicFramePr>
          <p:xfrm>
            <a:off x="1219200" y="1447800"/>
            <a:ext cx="6374379" cy="4876800"/>
          </p:xfrm>
          <a:graphic>
            <a:graphicData uri="http://schemas.openxmlformats.org/presentationml/2006/ole">
              <p:oleObj spid="_x0000_s108546" name="Graph" r:id="rId3" imgW="3925800" imgH="3003840" progId="Origin50.Graph">
                <p:embed/>
              </p:oleObj>
            </a:graphicData>
          </a:graphic>
        </p:graphicFrame>
      </p:grpSp>
      <p:grpSp>
        <p:nvGrpSpPr>
          <p:cNvPr id="3" name="Group 10"/>
          <p:cNvGrpSpPr/>
          <p:nvPr/>
        </p:nvGrpSpPr>
        <p:grpSpPr>
          <a:xfrm>
            <a:off x="6019800" y="2895600"/>
            <a:ext cx="3399660" cy="2819400"/>
            <a:chOff x="6019800" y="2895600"/>
            <a:chExt cx="3399660" cy="2819400"/>
          </a:xfrm>
        </p:grpSpPr>
        <p:sp>
          <p:nvSpPr>
            <p:cNvPr id="6" name="Oval 5"/>
            <p:cNvSpPr/>
            <p:nvPr/>
          </p:nvSpPr>
          <p:spPr>
            <a:xfrm>
              <a:off x="6019800" y="4876800"/>
              <a:ext cx="16002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9"/>
            <p:cNvGrpSpPr/>
            <p:nvPr/>
          </p:nvGrpSpPr>
          <p:grpSpPr>
            <a:xfrm>
              <a:off x="6894153" y="2895600"/>
              <a:ext cx="2525307" cy="1981200"/>
              <a:chOff x="6894153" y="2895600"/>
              <a:chExt cx="2525307" cy="1981200"/>
            </a:xfrm>
          </p:grpSpPr>
          <p:cxnSp>
            <p:nvCxnSpPr>
              <p:cNvPr id="8" name="Straight Arrow Connector 7"/>
              <p:cNvCxnSpPr/>
              <p:nvPr/>
            </p:nvCxnSpPr>
            <p:spPr>
              <a:xfrm flipV="1">
                <a:off x="7239000" y="4343400"/>
                <a:ext cx="457200" cy="533400"/>
              </a:xfrm>
              <a:prstGeom prst="straightConnector1">
                <a:avLst/>
              </a:prstGeom>
              <a:ln>
                <a:solidFill>
                  <a:srgbClr val="0000FF"/>
                </a:solidFill>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6894153" y="2895600"/>
                <a:ext cx="2525307" cy="1323439"/>
              </a:xfrm>
              <a:prstGeom prst="rect">
                <a:avLst/>
              </a:prstGeom>
              <a:noFill/>
            </p:spPr>
            <p:txBody>
              <a:bodyPr wrap="none" rtlCol="0">
                <a:spAutoFit/>
              </a:bodyPr>
              <a:lstStyle/>
              <a:p>
                <a:r>
                  <a:rPr lang="en-US" sz="2000" b="1" dirty="0" smtClean="0">
                    <a:solidFill>
                      <a:srgbClr val="0000FF"/>
                    </a:solidFill>
                    <a:effectLst>
                      <a:outerShdw blurRad="38100" dist="38100" dir="2700000" algn="tl">
                        <a:srgbClr val="000000">
                          <a:alpha val="43137"/>
                        </a:srgbClr>
                      </a:outerShdw>
                    </a:effectLst>
                  </a:rPr>
                  <a:t>Distance Independent</a:t>
                </a:r>
              </a:p>
              <a:p>
                <a:r>
                  <a:rPr lang="en-US" sz="2000" b="1" dirty="0" smtClean="0">
                    <a:solidFill>
                      <a:srgbClr val="0000FF"/>
                    </a:solidFill>
                    <a:effectLst>
                      <a:outerShdw blurRad="38100" dist="38100" dir="2700000" algn="tl">
                        <a:srgbClr val="000000">
                          <a:alpha val="43137"/>
                        </a:srgbClr>
                      </a:outerShdw>
                    </a:effectLst>
                  </a:rPr>
                  <a:t>As in Observed in </a:t>
                </a:r>
              </a:p>
              <a:p>
                <a:r>
                  <a:rPr lang="en-US" sz="2000" b="1" dirty="0" smtClean="0">
                    <a:solidFill>
                      <a:srgbClr val="0000FF"/>
                    </a:solidFill>
                    <a:effectLst>
                      <a:outerShdw blurRad="38100" dist="38100" dir="2700000" algn="tl">
                        <a:srgbClr val="000000">
                          <a:alpha val="43137"/>
                        </a:srgbClr>
                      </a:outerShdw>
                    </a:effectLst>
                  </a:rPr>
                  <a:t>Experiment –Well</a:t>
                </a:r>
              </a:p>
              <a:p>
                <a:r>
                  <a:rPr lang="en-US" sz="2000" b="1" dirty="0" smtClean="0">
                    <a:solidFill>
                      <a:srgbClr val="0000FF"/>
                    </a:solidFill>
                    <a:effectLst>
                      <a:outerShdw blurRad="38100" dist="38100" dir="2700000" algn="tl">
                        <a:srgbClr val="000000">
                          <a:alpha val="43137"/>
                        </a:srgbClr>
                      </a:outerShdw>
                    </a:effectLst>
                  </a:rPr>
                  <a:t>Compensated</a:t>
                </a:r>
                <a:endParaRPr lang="en-US" sz="2000" b="1" dirty="0">
                  <a:solidFill>
                    <a:srgbClr val="0000FF"/>
                  </a:solidFill>
                  <a:effectLst>
                    <a:outerShdw blurRad="38100" dist="38100" dir="2700000" algn="tl">
                      <a:srgbClr val="000000">
                        <a:alpha val="43137"/>
                      </a:srgbClr>
                    </a:outerShdw>
                  </a:effectLs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b="1" u="sng" dirty="0" smtClean="0">
                <a:solidFill>
                  <a:schemeClr val="accent6">
                    <a:lumMod val="75000"/>
                  </a:schemeClr>
                </a:solidFill>
                <a:effectLst>
                  <a:outerShdw blurRad="38100" dist="38100" dir="2700000" algn="tl">
                    <a:srgbClr val="000000">
                      <a:alpha val="43137"/>
                    </a:srgbClr>
                  </a:outerShdw>
                </a:effectLst>
                <a:latin typeface="Times New Roman" pitchFamily="18" charset="0"/>
              </a:rPr>
              <a:t>Conclusions</a:t>
            </a:r>
          </a:p>
        </p:txBody>
      </p:sp>
      <p:sp>
        <p:nvSpPr>
          <p:cNvPr id="51203" name="Rectangle 3"/>
          <p:cNvSpPr>
            <a:spLocks noGrp="1" noChangeArrowheads="1"/>
          </p:cNvSpPr>
          <p:nvPr>
            <p:ph type="body" idx="1"/>
          </p:nvPr>
        </p:nvSpPr>
        <p:spPr>
          <a:xfrm>
            <a:off x="381000" y="1752600"/>
            <a:ext cx="8610600" cy="3657600"/>
          </a:xfrm>
        </p:spPr>
        <p:txBody>
          <a:bodyPr>
            <a:normAutofit fontScale="85000" lnSpcReduction="20000"/>
          </a:bodyPr>
          <a:lstStyle/>
          <a:p>
            <a:pPr marL="609600" indent="-609600" eaLnBrk="1" hangingPunct="1">
              <a:buFontTx/>
              <a:buAutoNum type="arabicPeriod"/>
            </a:pPr>
            <a:r>
              <a:rPr lang="en-US" sz="2400" b="1" dirty="0" smtClean="0">
                <a:solidFill>
                  <a:srgbClr val="0000FF"/>
                </a:solidFill>
                <a:latin typeface="Times New Roman" pitchFamily="18" charset="0"/>
              </a:rPr>
              <a:t>Measured </a:t>
            </a:r>
            <a:r>
              <a:rPr lang="en-US" sz="2400" b="1" dirty="0" err="1" smtClean="0">
                <a:solidFill>
                  <a:srgbClr val="0000FF"/>
                </a:solidFill>
                <a:latin typeface="Times New Roman" pitchFamily="18" charset="0"/>
              </a:rPr>
              <a:t>Casimir</a:t>
            </a:r>
            <a:r>
              <a:rPr lang="en-US" sz="2400" b="1" dirty="0" smtClean="0">
                <a:solidFill>
                  <a:srgbClr val="0000FF"/>
                </a:solidFill>
                <a:latin typeface="Times New Roman" pitchFamily="18" charset="0"/>
              </a:rPr>
              <a:t> Force Gradient Between Au Sphere &amp; Plate using a Dynamic AFM. </a:t>
            </a:r>
          </a:p>
          <a:p>
            <a:pPr marL="609600" indent="-609600" eaLnBrk="1" hangingPunct="1">
              <a:buFontTx/>
              <a:buAutoNum type="arabicPeriod"/>
            </a:pPr>
            <a:endParaRPr lang="en-US" sz="2400" b="1" dirty="0" smtClean="0">
              <a:solidFill>
                <a:srgbClr val="0000FF"/>
              </a:solidFill>
              <a:latin typeface="Times New Roman" pitchFamily="18" charset="0"/>
            </a:endParaRPr>
          </a:p>
          <a:p>
            <a:pPr marL="609600" indent="-609600" eaLnBrk="1" hangingPunct="1">
              <a:buFontTx/>
              <a:buAutoNum type="arabicPeriod"/>
            </a:pPr>
            <a:r>
              <a:rPr lang="en-US" sz="2400" b="1" dirty="0" smtClean="0">
                <a:solidFill>
                  <a:srgbClr val="0000FF"/>
                </a:solidFill>
                <a:latin typeface="Times New Roman" pitchFamily="18" charset="0"/>
              </a:rPr>
              <a:t>No </a:t>
            </a:r>
            <a:r>
              <a:rPr lang="en-US" sz="2400" b="1" dirty="0" err="1" smtClean="0">
                <a:solidFill>
                  <a:srgbClr val="0000FF"/>
                </a:solidFill>
                <a:latin typeface="Times New Roman" pitchFamily="18" charset="0"/>
              </a:rPr>
              <a:t>anamalous</a:t>
            </a:r>
            <a:r>
              <a:rPr lang="en-US" sz="2400" b="1" dirty="0" smtClean="0">
                <a:solidFill>
                  <a:srgbClr val="0000FF"/>
                </a:solidFill>
                <a:latin typeface="Times New Roman" pitchFamily="18" charset="0"/>
              </a:rPr>
              <a:t> Behavior of Sphere-Plate Residual Potential</a:t>
            </a:r>
          </a:p>
          <a:p>
            <a:pPr marL="609600" indent="-609600" eaLnBrk="1" hangingPunct="1">
              <a:buFontTx/>
              <a:buAutoNum type="arabicPeriod"/>
            </a:pPr>
            <a:endParaRPr lang="en-US" sz="2400" b="1" dirty="0" smtClean="0">
              <a:solidFill>
                <a:srgbClr val="0000FF"/>
              </a:solidFill>
              <a:latin typeface="Times New Roman" pitchFamily="18" charset="0"/>
            </a:endParaRPr>
          </a:p>
          <a:p>
            <a:pPr marL="609600" indent="-609600" eaLnBrk="1" hangingPunct="1">
              <a:buFontTx/>
              <a:buAutoNum type="arabicPeriod"/>
            </a:pPr>
            <a:r>
              <a:rPr lang="en-US" sz="2400" b="1" dirty="0" smtClean="0">
                <a:solidFill>
                  <a:srgbClr val="0000FF"/>
                </a:solidFill>
                <a:latin typeface="Times New Roman" pitchFamily="18" charset="0"/>
              </a:rPr>
              <a:t>Independent determination of Absolute Sphere-Plate separation </a:t>
            </a:r>
          </a:p>
          <a:p>
            <a:pPr marL="609600" indent="-609600" eaLnBrk="1" hangingPunct="1">
              <a:buNone/>
            </a:pPr>
            <a:r>
              <a:rPr lang="en-US" sz="2400" b="1" dirty="0" smtClean="0">
                <a:solidFill>
                  <a:srgbClr val="0000FF"/>
                </a:solidFill>
                <a:latin typeface="Times New Roman" pitchFamily="18" charset="0"/>
              </a:rPr>
              <a:t>          distance</a:t>
            </a:r>
          </a:p>
          <a:p>
            <a:pPr marL="609600" indent="-609600" eaLnBrk="1" hangingPunct="1">
              <a:buNone/>
            </a:pPr>
            <a:endParaRPr lang="en-US" sz="2400" b="1" dirty="0" smtClean="0">
              <a:solidFill>
                <a:srgbClr val="0000FF"/>
              </a:solidFill>
              <a:latin typeface="Times New Roman" pitchFamily="18" charset="0"/>
            </a:endParaRPr>
          </a:p>
          <a:p>
            <a:pPr marL="609600" indent="-609600" eaLnBrk="1" hangingPunct="1">
              <a:buAutoNum type="arabicPeriod" startAt="4"/>
            </a:pPr>
            <a:r>
              <a:rPr lang="en-US" sz="2400" b="1" dirty="0" smtClean="0">
                <a:solidFill>
                  <a:srgbClr val="0000FF"/>
                </a:solidFill>
                <a:latin typeface="Times New Roman" pitchFamily="18" charset="0"/>
              </a:rPr>
              <a:t>The </a:t>
            </a:r>
            <a:r>
              <a:rPr lang="en-US" sz="2400" b="1" dirty="0" smtClean="0">
                <a:solidFill>
                  <a:srgbClr val="0000FF"/>
                </a:solidFill>
                <a:latin typeface="Times New Roman" pitchFamily="18" charset="0"/>
              </a:rPr>
              <a:t>Force Gradient is in Agreement with the Plasma Model for Sphere-Plate Separations below 500 nm. </a:t>
            </a:r>
            <a:endParaRPr lang="en-US" sz="2400" b="1" dirty="0" smtClean="0">
              <a:solidFill>
                <a:srgbClr val="0000FF"/>
              </a:solidFill>
              <a:latin typeface="Times New Roman" pitchFamily="18" charset="0"/>
            </a:endParaRPr>
          </a:p>
          <a:p>
            <a:pPr marL="609600" indent="-609600" eaLnBrk="1" hangingPunct="1">
              <a:buAutoNum type="arabicPeriod" startAt="4"/>
            </a:pPr>
            <a:endParaRPr lang="en-US" sz="2400" b="1" dirty="0" smtClean="0">
              <a:solidFill>
                <a:srgbClr val="0000FF"/>
              </a:solidFill>
              <a:latin typeface="Times New Roman" pitchFamily="18" charset="0"/>
            </a:endParaRPr>
          </a:p>
          <a:p>
            <a:pPr marL="609600" indent="-609600" eaLnBrk="1" hangingPunct="1">
              <a:buAutoNum type="arabicPeriod" startAt="4"/>
            </a:pPr>
            <a:r>
              <a:rPr lang="en-US" sz="2400" b="1" dirty="0" smtClean="0">
                <a:solidFill>
                  <a:srgbClr val="0000FF"/>
                </a:solidFill>
                <a:latin typeface="Times New Roman" pitchFamily="18" charset="0"/>
              </a:rPr>
              <a:t>Verified unique curvature of the Plasma Model.</a:t>
            </a:r>
            <a:endParaRPr lang="en-US" sz="2400" b="1" dirty="0" smtClean="0">
              <a:solidFill>
                <a:srgbClr val="0000FF"/>
              </a:solidFill>
              <a:latin typeface="Times New Roman" pitchFamily="18" charset="0"/>
            </a:endParaRPr>
          </a:p>
          <a:p>
            <a:pPr marL="609600" indent="-609600" eaLnBrk="1" hangingPunct="1">
              <a:buFontTx/>
              <a:buAutoNum type="arabicPeriod"/>
            </a:pPr>
            <a:endParaRPr lang="en-US" sz="2400" b="1" dirty="0" smtClean="0">
              <a:solidFill>
                <a:srgbClr val="0000FF"/>
              </a:solidFill>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0"/>
            <a:ext cx="2262158" cy="369332"/>
          </a:xfrm>
          <a:prstGeom prst="rect">
            <a:avLst/>
          </a:prstGeom>
          <a:noFill/>
        </p:spPr>
        <p:txBody>
          <a:bodyPr wrap="none" rtlCol="0">
            <a:spAutoFit/>
          </a:bodyPr>
          <a:lstStyle/>
          <a:p>
            <a:r>
              <a:rPr lang="en-US" b="1" u="sng" dirty="0" smtClean="0">
                <a:latin typeface="Arial" pitchFamily="34" charset="0"/>
                <a:cs typeface="Arial" pitchFamily="34" charset="0"/>
              </a:rPr>
              <a:t>Simulation Results</a:t>
            </a:r>
            <a:endParaRPr lang="en-US" b="1" u="sng" dirty="0">
              <a:latin typeface="Arial" pitchFamily="34" charset="0"/>
              <a:cs typeface="Arial" pitchFamily="34" charset="0"/>
            </a:endParaRPr>
          </a:p>
        </p:txBody>
      </p:sp>
      <p:sp>
        <p:nvSpPr>
          <p:cNvPr id="5" name="Rectangle 4"/>
          <p:cNvSpPr/>
          <p:nvPr/>
        </p:nvSpPr>
        <p:spPr>
          <a:xfrm>
            <a:off x="2819400" y="990600"/>
            <a:ext cx="3416705" cy="338554"/>
          </a:xfrm>
          <a:prstGeom prst="rect">
            <a:avLst/>
          </a:prstGeom>
        </p:spPr>
        <p:txBody>
          <a:bodyPr wrap="none">
            <a:spAutoFit/>
          </a:bodyPr>
          <a:lstStyle/>
          <a:p>
            <a:r>
              <a:rPr lang="en-US" sz="1600" i="1" dirty="0" smtClean="0">
                <a:latin typeface="Times New Roman" pitchFamily="18" charset="0"/>
                <a:cs typeface="Times New Roman" pitchFamily="18" charset="0"/>
              </a:rPr>
              <a:t>Different distance between the patches </a:t>
            </a:r>
            <a:endParaRPr lang="en-US" sz="1600" dirty="0">
              <a:latin typeface="Times New Roman" pitchFamily="18" charset="0"/>
              <a:cs typeface="Times New Roman" pitchFamily="18" charset="0"/>
            </a:endParaRPr>
          </a:p>
        </p:txBody>
      </p:sp>
      <p:graphicFrame>
        <p:nvGraphicFramePr>
          <p:cNvPr id="5123" name="Object 3"/>
          <p:cNvGraphicFramePr>
            <a:graphicFrameLocks noChangeAspect="1"/>
          </p:cNvGraphicFramePr>
          <p:nvPr>
            <p:extLst>
              <p:ext uri="{D42A27DB-BD31-4B8C-83A1-F6EECF244321}">
                <p14:modId xmlns="" xmlns:p14="http://schemas.microsoft.com/office/powerpoint/2010/main" val="1827337191"/>
              </p:ext>
            </p:extLst>
          </p:nvPr>
        </p:nvGraphicFramePr>
        <p:xfrm>
          <a:off x="1219200" y="1447800"/>
          <a:ext cx="6374379" cy="4876800"/>
        </p:xfrm>
        <a:graphic>
          <a:graphicData uri="http://schemas.openxmlformats.org/presentationml/2006/ole">
            <p:oleObj spid="_x0000_s37902" name="Graph" r:id="rId3" imgW="3925800" imgH="3003840" progId="Origin50.Graph">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0400" y="0"/>
            <a:ext cx="2262158" cy="369332"/>
          </a:xfrm>
          <a:prstGeom prst="rect">
            <a:avLst/>
          </a:prstGeom>
          <a:noFill/>
        </p:spPr>
        <p:txBody>
          <a:bodyPr wrap="none" rtlCol="0">
            <a:spAutoFit/>
          </a:bodyPr>
          <a:lstStyle/>
          <a:p>
            <a:r>
              <a:rPr lang="en-US" b="1" u="sng" dirty="0" smtClean="0">
                <a:latin typeface="Arial" pitchFamily="34" charset="0"/>
                <a:cs typeface="Arial" pitchFamily="34" charset="0"/>
              </a:rPr>
              <a:t>Simulation Results</a:t>
            </a:r>
            <a:endParaRPr lang="en-US" b="1" u="sng" dirty="0">
              <a:latin typeface="Arial" pitchFamily="34" charset="0"/>
              <a:cs typeface="Arial" pitchFamily="34" charset="0"/>
            </a:endParaRPr>
          </a:p>
        </p:txBody>
      </p:sp>
      <p:sp>
        <p:nvSpPr>
          <p:cNvPr id="6" name="Rectangle 5"/>
          <p:cNvSpPr/>
          <p:nvPr/>
        </p:nvSpPr>
        <p:spPr>
          <a:xfrm>
            <a:off x="1981200" y="838200"/>
            <a:ext cx="2607189" cy="338554"/>
          </a:xfrm>
          <a:prstGeom prst="rect">
            <a:avLst/>
          </a:prstGeom>
        </p:spPr>
        <p:txBody>
          <a:bodyPr wrap="none">
            <a:spAutoFit/>
          </a:bodyPr>
          <a:lstStyle/>
          <a:p>
            <a:r>
              <a:rPr lang="en-US" sz="1600" i="1" dirty="0" smtClean="0">
                <a:latin typeface="Times New Roman" pitchFamily="18" charset="0"/>
                <a:cs typeface="Times New Roman" pitchFamily="18" charset="0"/>
              </a:rPr>
              <a:t>Different sizes of the patches </a:t>
            </a:r>
            <a:endParaRPr lang="en-US" sz="1600" dirty="0">
              <a:latin typeface="Times New Roman" pitchFamily="18" charset="0"/>
              <a:cs typeface="Times New Roman" pitchFamily="18" charset="0"/>
            </a:endParaRPr>
          </a:p>
        </p:txBody>
      </p:sp>
      <p:graphicFrame>
        <p:nvGraphicFramePr>
          <p:cNvPr id="5122" name="Object 2"/>
          <p:cNvGraphicFramePr>
            <a:graphicFrameLocks noChangeAspect="1"/>
          </p:cNvGraphicFramePr>
          <p:nvPr>
            <p:extLst>
              <p:ext uri="{D42A27DB-BD31-4B8C-83A1-F6EECF244321}">
                <p14:modId xmlns="" xmlns:p14="http://schemas.microsoft.com/office/powerpoint/2010/main" val="640173722"/>
              </p:ext>
            </p:extLst>
          </p:nvPr>
        </p:nvGraphicFramePr>
        <p:xfrm>
          <a:off x="312009" y="1371600"/>
          <a:ext cx="5776781" cy="4419600"/>
        </p:xfrm>
        <a:graphic>
          <a:graphicData uri="http://schemas.openxmlformats.org/presentationml/2006/ole">
            <p:oleObj spid="_x0000_s51210" name="Graph" r:id="rId3" imgW="3925800" imgH="3003840" progId="Origin50.Graph">
              <p:embed/>
            </p:oleObj>
          </a:graphicData>
        </a:graphic>
      </p:graphicFrame>
    </p:spTree>
    <p:extLst>
      <p:ext uri="{BB962C8B-B14F-4D97-AF65-F5344CB8AC3E}">
        <p14:creationId xmlns="" xmlns:p14="http://schemas.microsoft.com/office/powerpoint/2010/main" val="3078046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31800" y="0"/>
            <a:ext cx="8229600" cy="1143000"/>
          </a:xfrm>
        </p:spPr>
        <p:txBody>
          <a:bodyPr/>
          <a:lstStyle/>
          <a:p>
            <a:pPr eaLnBrk="1" hangingPunct="1"/>
            <a:r>
              <a:rPr lang="en-US" b="1" u="sng" smtClean="0">
                <a:solidFill>
                  <a:schemeClr val="accent2"/>
                </a:solidFill>
              </a:rPr>
              <a:t>Acknowledgements</a:t>
            </a:r>
          </a:p>
        </p:txBody>
      </p:sp>
      <p:sp>
        <p:nvSpPr>
          <p:cNvPr id="52227" name="Rectangle 3"/>
          <p:cNvSpPr>
            <a:spLocks noGrp="1" noChangeArrowheads="1"/>
          </p:cNvSpPr>
          <p:nvPr>
            <p:ph type="body" sz="half" idx="1"/>
          </p:nvPr>
        </p:nvSpPr>
        <p:spPr>
          <a:xfrm>
            <a:off x="2016125" y="1089025"/>
            <a:ext cx="4038600" cy="4525963"/>
          </a:xfrm>
        </p:spPr>
        <p:txBody>
          <a:bodyPr/>
          <a:lstStyle/>
          <a:p>
            <a:pPr eaLnBrk="1" hangingPunct="1">
              <a:buFontTx/>
              <a:buNone/>
            </a:pPr>
            <a:r>
              <a:rPr lang="en-US" sz="2800" b="1" u="sng" dirty="0" smtClean="0">
                <a:solidFill>
                  <a:srgbClr val="0000FF"/>
                </a:solidFill>
                <a:latin typeface="Times New Roman" pitchFamily="18" charset="0"/>
              </a:rPr>
              <a:t>Experiment</a:t>
            </a:r>
            <a:endParaRPr lang="en-US" sz="2400" dirty="0" smtClean="0">
              <a:solidFill>
                <a:srgbClr val="0000FF"/>
              </a:solidFill>
              <a:latin typeface="Times New Roman" pitchFamily="18" charset="0"/>
            </a:endParaRPr>
          </a:p>
          <a:p>
            <a:pPr eaLnBrk="1" hangingPunct="1">
              <a:buFontTx/>
              <a:buNone/>
            </a:pPr>
            <a:r>
              <a:rPr lang="en-US" sz="2400" dirty="0" smtClean="0">
                <a:solidFill>
                  <a:srgbClr val="0000FF"/>
                </a:solidFill>
              </a:rPr>
              <a:t>C.C. Chang</a:t>
            </a:r>
          </a:p>
          <a:p>
            <a:pPr marL="457200" indent="-457200" eaLnBrk="1" hangingPunct="1">
              <a:buFontTx/>
              <a:buAutoNum type="alphaUcPeriod"/>
            </a:pPr>
            <a:r>
              <a:rPr lang="en-US" sz="2400" dirty="0" err="1" smtClean="0">
                <a:solidFill>
                  <a:srgbClr val="0000FF"/>
                </a:solidFill>
                <a:latin typeface="Times New Roman" pitchFamily="18" charset="0"/>
              </a:rPr>
              <a:t>Banishev</a:t>
            </a:r>
            <a:endParaRPr lang="en-US" sz="2400" dirty="0" smtClean="0">
              <a:solidFill>
                <a:srgbClr val="0000FF"/>
              </a:solidFill>
              <a:latin typeface="Times New Roman" pitchFamily="18" charset="0"/>
            </a:endParaRPr>
          </a:p>
          <a:p>
            <a:pPr marL="457200" indent="-457200" eaLnBrk="1" hangingPunct="1">
              <a:buNone/>
            </a:pPr>
            <a:r>
              <a:rPr lang="en-US" sz="2400" dirty="0" smtClean="0">
                <a:solidFill>
                  <a:srgbClr val="0000FF"/>
                </a:solidFill>
                <a:latin typeface="Times New Roman" pitchFamily="18" charset="0"/>
              </a:rPr>
              <a:t>R. Castillo</a:t>
            </a:r>
          </a:p>
          <a:p>
            <a:pPr eaLnBrk="1" hangingPunct="1">
              <a:buFontTx/>
              <a:buNone/>
            </a:pPr>
            <a:r>
              <a:rPr lang="en-US" sz="2800" b="1" u="sng" dirty="0" smtClean="0">
                <a:solidFill>
                  <a:srgbClr val="0000FF"/>
                </a:solidFill>
                <a:latin typeface="Times New Roman" pitchFamily="18" charset="0"/>
              </a:rPr>
              <a:t>Theoretical Analysis</a:t>
            </a:r>
          </a:p>
          <a:p>
            <a:pPr eaLnBrk="1" hangingPunct="1">
              <a:buFontTx/>
              <a:buNone/>
            </a:pPr>
            <a:r>
              <a:rPr lang="en-US" sz="2400" dirty="0" smtClean="0">
                <a:solidFill>
                  <a:srgbClr val="0000FF"/>
                </a:solidFill>
                <a:latin typeface="Times New Roman" pitchFamily="18" charset="0"/>
              </a:rPr>
              <a:t>V.M. </a:t>
            </a:r>
            <a:r>
              <a:rPr lang="en-US" sz="2400" dirty="0" err="1" smtClean="0">
                <a:solidFill>
                  <a:srgbClr val="0000FF"/>
                </a:solidFill>
                <a:latin typeface="Times New Roman" pitchFamily="18" charset="0"/>
              </a:rPr>
              <a:t>Mostepanenko</a:t>
            </a:r>
            <a:endParaRPr lang="en-US" sz="2400" dirty="0" smtClean="0">
              <a:solidFill>
                <a:srgbClr val="0000FF"/>
              </a:solidFill>
              <a:latin typeface="Times New Roman" pitchFamily="18" charset="0"/>
            </a:endParaRPr>
          </a:p>
          <a:p>
            <a:pPr eaLnBrk="1" hangingPunct="1">
              <a:buFontTx/>
              <a:buNone/>
            </a:pPr>
            <a:r>
              <a:rPr lang="en-US" sz="2400" dirty="0" smtClean="0">
                <a:solidFill>
                  <a:srgbClr val="0000FF"/>
                </a:solidFill>
                <a:latin typeface="Times New Roman" pitchFamily="18" charset="0"/>
              </a:rPr>
              <a:t>G.L. </a:t>
            </a:r>
            <a:r>
              <a:rPr lang="en-US" sz="2400" dirty="0" err="1" smtClean="0">
                <a:solidFill>
                  <a:srgbClr val="0000FF"/>
                </a:solidFill>
                <a:latin typeface="Times New Roman" pitchFamily="18" charset="0"/>
              </a:rPr>
              <a:t>Klimchitskaya</a:t>
            </a:r>
            <a:r>
              <a:rPr lang="en-US" sz="2800" dirty="0" smtClean="0">
                <a:solidFill>
                  <a:srgbClr val="0000FF"/>
                </a:solidFill>
              </a:rPr>
              <a:t>   </a:t>
            </a:r>
          </a:p>
        </p:txBody>
      </p:sp>
      <p:sp>
        <p:nvSpPr>
          <p:cNvPr id="52228" name="Text Box 4"/>
          <p:cNvSpPr txBox="1">
            <a:spLocks noChangeArrowheads="1"/>
          </p:cNvSpPr>
          <p:nvPr/>
        </p:nvSpPr>
        <p:spPr bwMode="auto">
          <a:xfrm>
            <a:off x="863600" y="5192713"/>
            <a:ext cx="6911975" cy="1384995"/>
          </a:xfrm>
          <a:prstGeom prst="rect">
            <a:avLst/>
          </a:prstGeom>
          <a:noFill/>
          <a:ln w="9525">
            <a:noFill/>
            <a:miter lim="800000"/>
            <a:headEnd/>
            <a:tailEnd/>
          </a:ln>
        </p:spPr>
        <p:txBody>
          <a:bodyPr>
            <a:spAutoFit/>
          </a:bodyPr>
          <a:lstStyle/>
          <a:p>
            <a:r>
              <a:rPr lang="en-US" sz="2400" b="1" u="sng" dirty="0">
                <a:solidFill>
                  <a:srgbClr val="0000FF"/>
                </a:solidFill>
                <a:latin typeface="Times New Roman" pitchFamily="18" charset="0"/>
              </a:rPr>
              <a:t>Research Funded by:</a:t>
            </a:r>
            <a:r>
              <a:rPr lang="en-US" sz="3200" b="1" u="sng" dirty="0">
                <a:solidFill>
                  <a:srgbClr val="0000FF"/>
                </a:solidFill>
                <a:latin typeface="Times New Roman" pitchFamily="18" charset="0"/>
              </a:rPr>
              <a:t> </a:t>
            </a:r>
          </a:p>
          <a:p>
            <a:r>
              <a:rPr lang="en-US" sz="2000" b="1" dirty="0" smtClean="0">
                <a:solidFill>
                  <a:srgbClr val="0000FF"/>
                </a:solidFill>
                <a:latin typeface="Times New Roman" pitchFamily="18" charset="0"/>
              </a:rPr>
              <a:t>DARPA, National </a:t>
            </a:r>
            <a:r>
              <a:rPr lang="en-US" sz="2000" b="1" dirty="0">
                <a:solidFill>
                  <a:srgbClr val="0000FF"/>
                </a:solidFill>
                <a:latin typeface="Times New Roman" pitchFamily="18" charset="0"/>
              </a:rPr>
              <a:t>Science Foundation</a:t>
            </a:r>
            <a:r>
              <a:rPr lang="en-US" sz="3200" b="1" dirty="0">
                <a:solidFill>
                  <a:srgbClr val="0000FF"/>
                </a:solidFill>
                <a:latin typeface="Times New Roman" pitchFamily="18" charset="0"/>
              </a:rPr>
              <a:t> &amp; </a:t>
            </a:r>
            <a:r>
              <a:rPr lang="en-US" sz="2000" b="1" dirty="0">
                <a:solidFill>
                  <a:srgbClr val="0000FF"/>
                </a:solidFill>
                <a:latin typeface="Times New Roman" pitchFamily="18" charset="0"/>
              </a:rPr>
              <a:t>US Department of Energy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1800" y="0"/>
            <a:ext cx="3062120" cy="369332"/>
          </a:xfrm>
          <a:prstGeom prst="rect">
            <a:avLst/>
          </a:prstGeom>
          <a:noFill/>
        </p:spPr>
        <p:txBody>
          <a:bodyPr wrap="none" rtlCol="0">
            <a:spAutoFit/>
          </a:bodyPr>
          <a:lstStyle/>
          <a:p>
            <a:r>
              <a:rPr lang="en-US" b="1" u="sng" dirty="0" smtClean="0"/>
              <a:t>Thermal Correction Procedure</a:t>
            </a:r>
            <a:endParaRPr lang="en-US" b="1" u="sng" dirty="0">
              <a:latin typeface="Arial" pitchFamily="34" charset="0"/>
              <a:cs typeface="Arial" pitchFamily="34" charset="0"/>
            </a:endParaRPr>
          </a:p>
        </p:txBody>
      </p:sp>
      <p:sp>
        <p:nvSpPr>
          <p:cNvPr id="5" name="TextBox 4"/>
          <p:cNvSpPr txBox="1"/>
          <p:nvPr/>
        </p:nvSpPr>
        <p:spPr>
          <a:xfrm>
            <a:off x="0" y="381000"/>
            <a:ext cx="8991600" cy="1200329"/>
          </a:xfrm>
          <a:prstGeom prst="rect">
            <a:avLst/>
          </a:prstGeom>
          <a:noFill/>
        </p:spPr>
        <p:txBody>
          <a:bodyPr wrap="square" rtlCol="0">
            <a:spAutoFit/>
          </a:bodyPr>
          <a:lstStyle/>
          <a:p>
            <a:r>
              <a:rPr lang="en-US" dirty="0" smtClean="0"/>
              <a:t>2) Measurement of each curve starts after 100 sec (50 sec for curve measurement when </a:t>
            </a:r>
            <a:r>
              <a:rPr lang="en-US" dirty="0" err="1" smtClean="0"/>
              <a:t>piezo</a:t>
            </a:r>
            <a:r>
              <a:rPr lang="en-US" dirty="0" smtClean="0"/>
              <a:t> extend and 50 sec when </a:t>
            </a:r>
            <a:r>
              <a:rPr lang="en-US" dirty="0" err="1" smtClean="0"/>
              <a:t>piezo</a:t>
            </a:r>
            <a:r>
              <a:rPr lang="en-US" dirty="0" smtClean="0"/>
              <a:t> retract). The each point of the curves should be corrected due to the thermal drift. To calculate the drift we measure the last 10 curves at the same compensate V</a:t>
            </a:r>
            <a:r>
              <a:rPr lang="en-US" baseline="-25000" dirty="0" smtClean="0"/>
              <a:t>0</a:t>
            </a:r>
            <a:r>
              <a:rPr lang="en-US" dirty="0" smtClean="0"/>
              <a:t> voltage and calculate the drift at 15 points, then calculate average drift value. </a:t>
            </a:r>
            <a:endParaRPr lang="en-US" dirty="0"/>
          </a:p>
        </p:txBody>
      </p:sp>
      <p:sp>
        <p:nvSpPr>
          <p:cNvPr id="6" name="Arc 5"/>
          <p:cNvSpPr/>
          <p:nvPr/>
        </p:nvSpPr>
        <p:spPr>
          <a:xfrm rot="21372272">
            <a:off x="-700518" y="2411631"/>
            <a:ext cx="3839436" cy="198482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0" y="2667000"/>
            <a:ext cx="767646" cy="646331"/>
          </a:xfrm>
          <a:prstGeom prst="rect">
            <a:avLst/>
          </a:prstGeom>
          <a:noFill/>
        </p:spPr>
        <p:txBody>
          <a:bodyPr wrap="none" rtlCol="0">
            <a:spAutoFit/>
          </a:bodyPr>
          <a:lstStyle/>
          <a:p>
            <a:pPr algn="ctr"/>
            <a:r>
              <a:rPr lang="en-US" dirty="0" smtClean="0"/>
              <a:t>15 </a:t>
            </a:r>
          </a:p>
          <a:p>
            <a:pPr algn="ctr"/>
            <a:r>
              <a:rPr lang="en-US" dirty="0" smtClean="0"/>
              <a:t>points</a:t>
            </a:r>
            <a:endParaRPr lang="en-US" dirty="0"/>
          </a:p>
        </p:txBody>
      </p:sp>
      <p:cxnSp>
        <p:nvCxnSpPr>
          <p:cNvPr id="9" name="Straight Arrow Connector 8"/>
          <p:cNvCxnSpPr/>
          <p:nvPr/>
        </p:nvCxnSpPr>
        <p:spPr>
          <a:xfrm>
            <a:off x="1066800" y="3733800"/>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flipH="1" flipV="1">
            <a:off x="113506" y="2857500"/>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rot="21372272">
            <a:off x="-700328" y="2405855"/>
            <a:ext cx="3991454" cy="1995640"/>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21372272">
            <a:off x="-702683" y="2400727"/>
            <a:ext cx="4148564" cy="1929696"/>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1447800" y="1981200"/>
            <a:ext cx="1676400" cy="369332"/>
          </a:xfrm>
          <a:prstGeom prst="rect">
            <a:avLst/>
          </a:prstGeom>
          <a:noFill/>
        </p:spPr>
        <p:txBody>
          <a:bodyPr wrap="square" rtlCol="0">
            <a:spAutoFit/>
          </a:bodyPr>
          <a:lstStyle/>
          <a:p>
            <a:r>
              <a:rPr lang="en-US" dirty="0" smtClean="0"/>
              <a:t>10 curves at V</a:t>
            </a:r>
            <a:r>
              <a:rPr lang="en-US" baseline="-25000" dirty="0" smtClean="0"/>
              <a:t>0</a:t>
            </a:r>
            <a:endParaRPr lang="en-US" baseline="-25000" dirty="0"/>
          </a:p>
        </p:txBody>
      </p:sp>
      <p:sp>
        <p:nvSpPr>
          <p:cNvPr id="17" name="TextBox 16"/>
          <p:cNvSpPr txBox="1"/>
          <p:nvPr/>
        </p:nvSpPr>
        <p:spPr>
          <a:xfrm>
            <a:off x="2743200" y="3276600"/>
            <a:ext cx="301686" cy="369332"/>
          </a:xfrm>
          <a:prstGeom prst="rect">
            <a:avLst/>
          </a:prstGeom>
          <a:noFill/>
        </p:spPr>
        <p:txBody>
          <a:bodyPr wrap="none" rtlCol="0">
            <a:spAutoFit/>
          </a:bodyPr>
          <a:lstStyle/>
          <a:p>
            <a:r>
              <a:rPr lang="en-US" dirty="0" smtClean="0"/>
              <a:t>0</a:t>
            </a:r>
            <a:endParaRPr lang="en-US" dirty="0"/>
          </a:p>
        </p:txBody>
      </p:sp>
      <p:sp>
        <p:nvSpPr>
          <p:cNvPr id="18" name="TextBox 17"/>
          <p:cNvSpPr txBox="1"/>
          <p:nvPr/>
        </p:nvSpPr>
        <p:spPr>
          <a:xfrm>
            <a:off x="3505200" y="2971800"/>
            <a:ext cx="990600" cy="369332"/>
          </a:xfrm>
          <a:prstGeom prst="rect">
            <a:avLst/>
          </a:prstGeom>
          <a:noFill/>
        </p:spPr>
        <p:txBody>
          <a:bodyPr wrap="square" rtlCol="0">
            <a:spAutoFit/>
          </a:bodyPr>
          <a:lstStyle/>
          <a:p>
            <a:r>
              <a:rPr lang="en-US" dirty="0" smtClean="0"/>
              <a:t>200 sec</a:t>
            </a:r>
            <a:endParaRPr lang="en-US" dirty="0"/>
          </a:p>
        </p:txBody>
      </p:sp>
      <p:sp>
        <p:nvSpPr>
          <p:cNvPr id="21" name="TextBox 20"/>
          <p:cNvSpPr txBox="1"/>
          <p:nvPr/>
        </p:nvSpPr>
        <p:spPr>
          <a:xfrm>
            <a:off x="3200400" y="3200400"/>
            <a:ext cx="990600" cy="369332"/>
          </a:xfrm>
          <a:prstGeom prst="rect">
            <a:avLst/>
          </a:prstGeom>
          <a:noFill/>
        </p:spPr>
        <p:txBody>
          <a:bodyPr wrap="square" rtlCol="0">
            <a:spAutoFit/>
          </a:bodyPr>
          <a:lstStyle/>
          <a:p>
            <a:r>
              <a:rPr lang="en-US" dirty="0" smtClean="0"/>
              <a:t>100 sec</a:t>
            </a:r>
            <a:endParaRPr lang="en-US" dirty="0"/>
          </a:p>
        </p:txBody>
      </p:sp>
      <p:cxnSp>
        <p:nvCxnSpPr>
          <p:cNvPr id="23" name="Straight Connector 22"/>
          <p:cNvCxnSpPr/>
          <p:nvPr/>
        </p:nvCxnSpPr>
        <p:spPr>
          <a:xfrm>
            <a:off x="1066800" y="3200400"/>
            <a:ext cx="2362200" cy="0"/>
          </a:xfrm>
          <a:prstGeom prst="line">
            <a:avLst/>
          </a:prstGeom>
          <a:ln w="158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a:off x="1066800" y="2971800"/>
            <a:ext cx="2362200" cy="0"/>
          </a:xfrm>
          <a:prstGeom prst="line">
            <a:avLst/>
          </a:prstGeom>
          <a:ln w="15875">
            <a:solidFill>
              <a:schemeClr val="tx1"/>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a:off x="1066800" y="2743200"/>
            <a:ext cx="2362200" cy="0"/>
          </a:xfrm>
          <a:prstGeom prst="line">
            <a:avLst/>
          </a:prstGeom>
          <a:ln w="15875">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6" name="Left Brace 25"/>
          <p:cNvSpPr/>
          <p:nvPr/>
        </p:nvSpPr>
        <p:spPr>
          <a:xfrm>
            <a:off x="838200" y="2743200"/>
            <a:ext cx="152400" cy="457200"/>
          </a:xfrm>
          <a:prstGeom prst="leftBrace">
            <a:avLst/>
          </a:prstGeom>
          <a:ln w="158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7" name="TextBox 26"/>
          <p:cNvSpPr txBox="1"/>
          <p:nvPr/>
        </p:nvSpPr>
        <p:spPr>
          <a:xfrm>
            <a:off x="2514599" y="3713336"/>
            <a:ext cx="1679819" cy="369332"/>
          </a:xfrm>
          <a:prstGeom prst="rect">
            <a:avLst/>
          </a:prstGeom>
          <a:noFill/>
        </p:spPr>
        <p:txBody>
          <a:bodyPr wrap="none" rtlCol="0">
            <a:spAutoFit/>
          </a:bodyPr>
          <a:lstStyle/>
          <a:p>
            <a:r>
              <a:rPr lang="en-US" dirty="0" smtClean="0"/>
              <a:t>separation (nm)</a:t>
            </a:r>
            <a:endParaRPr lang="en-US" dirty="0"/>
          </a:p>
        </p:txBody>
      </p:sp>
      <p:cxnSp>
        <p:nvCxnSpPr>
          <p:cNvPr id="28" name="Straight Arrow Connector 27"/>
          <p:cNvCxnSpPr/>
          <p:nvPr/>
        </p:nvCxnSpPr>
        <p:spPr>
          <a:xfrm>
            <a:off x="5791200" y="3505200"/>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4837906" y="2628900"/>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rot="16200000">
            <a:off x="4670743" y="2297980"/>
            <a:ext cx="1695849" cy="369332"/>
          </a:xfrm>
          <a:prstGeom prst="rect">
            <a:avLst/>
          </a:prstGeom>
          <a:noFill/>
        </p:spPr>
        <p:txBody>
          <a:bodyPr wrap="none" rtlCol="0">
            <a:spAutoFit/>
          </a:bodyPr>
          <a:lstStyle/>
          <a:p>
            <a:r>
              <a:rPr lang="en-US" dirty="0" smtClean="0"/>
              <a:t>Separation (nm)</a:t>
            </a:r>
            <a:endParaRPr lang="en-US" dirty="0"/>
          </a:p>
        </p:txBody>
      </p:sp>
      <p:cxnSp>
        <p:nvCxnSpPr>
          <p:cNvPr id="41" name="Straight Connector 40"/>
          <p:cNvCxnSpPr/>
          <p:nvPr/>
        </p:nvCxnSpPr>
        <p:spPr>
          <a:xfrm flipV="1">
            <a:off x="6172200" y="1752600"/>
            <a:ext cx="1600200" cy="1143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flipV="1">
            <a:off x="6324600" y="1981200"/>
            <a:ext cx="1676400" cy="1066800"/>
          </a:xfrm>
          <a:prstGeom prst="line">
            <a:avLst/>
          </a:prstGeom>
          <a:ln w="127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6248400" y="1828800"/>
            <a:ext cx="1600200" cy="1143000"/>
          </a:xfrm>
          <a:prstGeom prst="line">
            <a:avLst/>
          </a:prstGeom>
          <a:ln w="127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flipV="1">
            <a:off x="6096000" y="1676400"/>
            <a:ext cx="1524000" cy="1143000"/>
          </a:xfrm>
          <a:prstGeom prst="line">
            <a:avLst/>
          </a:prstGeom>
          <a:ln w="127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flipV="1">
            <a:off x="6019800" y="1676400"/>
            <a:ext cx="1905000" cy="13716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
        <p:nvSpPr>
          <p:cNvPr id="53" name="TextBox 52"/>
          <p:cNvSpPr txBox="1"/>
          <p:nvPr/>
        </p:nvSpPr>
        <p:spPr>
          <a:xfrm>
            <a:off x="7773193" y="2951336"/>
            <a:ext cx="1111202" cy="369332"/>
          </a:xfrm>
          <a:prstGeom prst="rect">
            <a:avLst/>
          </a:prstGeom>
          <a:noFill/>
        </p:spPr>
        <p:txBody>
          <a:bodyPr wrap="none" rtlCol="0">
            <a:spAutoFit/>
          </a:bodyPr>
          <a:lstStyle/>
          <a:p>
            <a:r>
              <a:rPr lang="en-US" dirty="0" smtClean="0"/>
              <a:t>time (sec)</a:t>
            </a:r>
            <a:endParaRPr lang="en-US" dirty="0"/>
          </a:p>
        </p:txBody>
      </p:sp>
      <p:cxnSp>
        <p:nvCxnSpPr>
          <p:cNvPr id="55" name="Straight Arrow Connector 54"/>
          <p:cNvCxnSpPr/>
          <p:nvPr/>
        </p:nvCxnSpPr>
        <p:spPr>
          <a:xfrm>
            <a:off x="4419600" y="2667000"/>
            <a:ext cx="762000" cy="1588"/>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graphicFrame>
        <p:nvGraphicFramePr>
          <p:cNvPr id="39938" name="Object 2"/>
          <p:cNvGraphicFramePr>
            <a:graphicFrameLocks noChangeAspect="1"/>
          </p:cNvGraphicFramePr>
          <p:nvPr/>
        </p:nvGraphicFramePr>
        <p:xfrm>
          <a:off x="685800" y="4114800"/>
          <a:ext cx="3585589" cy="2743200"/>
        </p:xfrm>
        <a:graphic>
          <a:graphicData uri="http://schemas.openxmlformats.org/presentationml/2006/ole">
            <p:oleObj spid="_x0000_s45074" name="Graph" r:id="rId3" imgW="3925824" imgH="3004109" progId="Origin50.Graph">
              <p:embed/>
            </p:oleObj>
          </a:graphicData>
        </a:graphic>
      </p:graphicFrame>
      <p:graphicFrame>
        <p:nvGraphicFramePr>
          <p:cNvPr id="39940" name="Object 4"/>
          <p:cNvGraphicFramePr>
            <a:graphicFrameLocks noChangeAspect="1"/>
          </p:cNvGraphicFramePr>
          <p:nvPr/>
        </p:nvGraphicFramePr>
        <p:xfrm>
          <a:off x="5105400" y="3953218"/>
          <a:ext cx="3796789" cy="2904782"/>
        </p:xfrm>
        <a:graphic>
          <a:graphicData uri="http://schemas.openxmlformats.org/presentationml/2006/ole">
            <p:oleObj spid="_x0000_s45075" name="Graph" r:id="rId4" imgW="3925824" imgH="3004109" progId="Origin50.Graph">
              <p:embed/>
            </p:oleObj>
          </a:graphicData>
        </a:graphic>
      </p:graphicFrame>
      <p:sp>
        <p:nvSpPr>
          <p:cNvPr id="31" name="TextBox 30"/>
          <p:cNvSpPr txBox="1"/>
          <p:nvPr/>
        </p:nvSpPr>
        <p:spPr>
          <a:xfrm>
            <a:off x="1676400" y="5715000"/>
            <a:ext cx="607859" cy="369332"/>
          </a:xfrm>
          <a:prstGeom prst="rect">
            <a:avLst/>
          </a:prstGeom>
          <a:noFill/>
        </p:spPr>
        <p:txBody>
          <a:bodyPr wrap="none" rtlCol="0">
            <a:spAutoFit/>
          </a:bodyPr>
          <a:lstStyle/>
          <a:p>
            <a:r>
              <a:rPr lang="en-US" dirty="0" smtClean="0"/>
              <a:t>Drift</a:t>
            </a:r>
            <a:endParaRPr lang="en-US" dirty="0"/>
          </a:p>
        </p:txBody>
      </p:sp>
      <p:sp>
        <p:nvSpPr>
          <p:cNvPr id="32" name="TextBox 31"/>
          <p:cNvSpPr txBox="1"/>
          <p:nvPr/>
        </p:nvSpPr>
        <p:spPr>
          <a:xfrm>
            <a:off x="5638800" y="4191000"/>
            <a:ext cx="2229265" cy="369332"/>
          </a:xfrm>
          <a:prstGeom prst="rect">
            <a:avLst/>
          </a:prstGeom>
          <a:noFill/>
        </p:spPr>
        <p:txBody>
          <a:bodyPr wrap="none" rtlCol="0">
            <a:spAutoFit/>
          </a:bodyPr>
          <a:lstStyle/>
          <a:p>
            <a:r>
              <a:rPr lang="en-US" b="1" i="1" dirty="0" smtClean="0"/>
              <a:t>&lt;drift&gt;=0.002 nm/sec</a:t>
            </a:r>
            <a:endParaRPr lang="en-US" b="1" i="1" dirty="0"/>
          </a:p>
        </p:txBody>
      </p:sp>
    </p:spTree>
    <p:extLst>
      <p:ext uri="{BB962C8B-B14F-4D97-AF65-F5344CB8AC3E}">
        <p14:creationId xmlns="" xmlns:p14="http://schemas.microsoft.com/office/powerpoint/2010/main" val="32346583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057400" y="381000"/>
          <a:ext cx="5079583" cy="3886200"/>
        </p:xfrm>
        <a:graphic>
          <a:graphicData uri="http://schemas.openxmlformats.org/presentationml/2006/ole">
            <p:oleObj spid="_x0000_s46130" name="Graph" r:id="rId3" imgW="3925824" imgH="3004109" progId="Origin50.Graph">
              <p:embed/>
            </p:oleObj>
          </a:graphicData>
        </a:graphic>
      </p:graphicFrame>
      <p:graphicFrame>
        <p:nvGraphicFramePr>
          <p:cNvPr id="33795" name="Object 3"/>
          <p:cNvGraphicFramePr>
            <a:graphicFrameLocks noChangeAspect="1"/>
          </p:cNvGraphicFramePr>
          <p:nvPr/>
        </p:nvGraphicFramePr>
        <p:xfrm>
          <a:off x="2971800" y="2523395"/>
          <a:ext cx="1524000" cy="1165955"/>
        </p:xfrm>
        <a:graphic>
          <a:graphicData uri="http://schemas.openxmlformats.org/presentationml/2006/ole">
            <p:oleObj spid="_x0000_s46131" name="Graph" r:id="rId4" imgW="3925824" imgH="3004109" progId="Origin50.Graph">
              <p:embed/>
            </p:oleObj>
          </a:graphicData>
        </a:graphic>
      </p:graphicFrame>
      <p:graphicFrame>
        <p:nvGraphicFramePr>
          <p:cNvPr id="33797" name="Object 5"/>
          <p:cNvGraphicFramePr>
            <a:graphicFrameLocks noChangeAspect="1"/>
          </p:cNvGraphicFramePr>
          <p:nvPr/>
        </p:nvGraphicFramePr>
        <p:xfrm>
          <a:off x="3429000" y="1371600"/>
          <a:ext cx="1493995" cy="1143000"/>
        </p:xfrm>
        <a:graphic>
          <a:graphicData uri="http://schemas.openxmlformats.org/presentationml/2006/ole">
            <p:oleObj spid="_x0000_s46132" name="Graph" r:id="rId5" imgW="3925824" imgH="3004109" progId="Origin50.Graph">
              <p:embed/>
            </p:oleObj>
          </a:graphicData>
        </a:graphic>
      </p:graphicFrame>
      <p:cxnSp>
        <p:nvCxnSpPr>
          <p:cNvPr id="9" name="Straight Connector 8"/>
          <p:cNvCxnSpPr/>
          <p:nvPr/>
        </p:nvCxnSpPr>
        <p:spPr>
          <a:xfrm rot="5400000" flipH="1" flipV="1">
            <a:off x="1333500" y="2171700"/>
            <a:ext cx="32766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2857500" y="1104900"/>
            <a:ext cx="1143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33800" y="0"/>
            <a:ext cx="2111860" cy="369332"/>
          </a:xfrm>
          <a:prstGeom prst="rect">
            <a:avLst/>
          </a:prstGeom>
          <a:noFill/>
        </p:spPr>
        <p:txBody>
          <a:bodyPr wrap="none" rtlCol="0">
            <a:spAutoFit/>
          </a:bodyPr>
          <a:lstStyle/>
          <a:p>
            <a:r>
              <a:rPr lang="en-US" b="1" u="sng" dirty="0" smtClean="0"/>
              <a:t>Experimental Forces</a:t>
            </a:r>
            <a:endParaRPr lang="en-US" b="1" u="sng" dirty="0">
              <a:latin typeface="Arial" pitchFamily="34" charset="0"/>
              <a:cs typeface="Arial" pitchFamily="34" charset="0"/>
            </a:endParaRPr>
          </a:p>
        </p:txBody>
      </p:sp>
      <p:graphicFrame>
        <p:nvGraphicFramePr>
          <p:cNvPr id="8" name="Object 7"/>
          <p:cNvGraphicFramePr>
            <a:graphicFrameLocks noChangeAspect="1"/>
          </p:cNvGraphicFramePr>
          <p:nvPr/>
        </p:nvGraphicFramePr>
        <p:xfrm>
          <a:off x="609600" y="4800600"/>
          <a:ext cx="2285999" cy="472108"/>
        </p:xfrm>
        <a:graphic>
          <a:graphicData uri="http://schemas.openxmlformats.org/presentationml/2006/ole">
            <p:oleObj spid="_x0000_s46133" name="Equation" r:id="rId6" imgW="1168400" imgH="241300" progId="Equation.3">
              <p:embed/>
            </p:oleObj>
          </a:graphicData>
        </a:graphic>
      </p:graphicFrame>
      <p:graphicFrame>
        <p:nvGraphicFramePr>
          <p:cNvPr id="10" name="Object 3"/>
          <p:cNvGraphicFramePr>
            <a:graphicFrameLocks noChangeAspect="1"/>
          </p:cNvGraphicFramePr>
          <p:nvPr/>
        </p:nvGraphicFramePr>
        <p:xfrm>
          <a:off x="600075" y="5562600"/>
          <a:ext cx="8247063" cy="760413"/>
        </p:xfrm>
        <a:graphic>
          <a:graphicData uri="http://schemas.openxmlformats.org/presentationml/2006/ole">
            <p:oleObj spid="_x0000_s46134" name="Equation" r:id="rId7" imgW="4965700" imgH="419100" progId="Equation.3">
              <p:embed/>
            </p:oleObj>
          </a:graphicData>
        </a:graphic>
      </p:graphicFrame>
      <p:graphicFrame>
        <p:nvGraphicFramePr>
          <p:cNvPr id="11" name="Object 4"/>
          <p:cNvGraphicFramePr>
            <a:graphicFrameLocks noChangeAspect="1"/>
          </p:cNvGraphicFramePr>
          <p:nvPr/>
        </p:nvGraphicFramePr>
        <p:xfrm>
          <a:off x="609600" y="6324600"/>
          <a:ext cx="1524000" cy="407732"/>
        </p:xfrm>
        <a:graphic>
          <a:graphicData uri="http://schemas.openxmlformats.org/presentationml/2006/ole">
            <p:oleObj spid="_x0000_s46135" name="Equation" r:id="rId8" imgW="901309" imgH="241195" progId="Equation.3">
              <p:embed/>
            </p:oleObj>
          </a:graphicData>
        </a:graphic>
      </p:graphicFrame>
      <p:sp>
        <p:nvSpPr>
          <p:cNvPr id="13" name="TextBox 12"/>
          <p:cNvSpPr txBox="1"/>
          <p:nvPr/>
        </p:nvSpPr>
        <p:spPr>
          <a:xfrm>
            <a:off x="533400" y="5257800"/>
            <a:ext cx="890180" cy="369332"/>
          </a:xfrm>
          <a:prstGeom prst="rect">
            <a:avLst/>
          </a:prstGeom>
          <a:noFill/>
        </p:spPr>
        <p:txBody>
          <a:bodyPr wrap="none" rtlCol="0">
            <a:spAutoFit/>
          </a:bodyPr>
          <a:lstStyle/>
          <a:p>
            <a:r>
              <a:rPr lang="en-US" dirty="0" smtClean="0"/>
              <a:t>where, </a:t>
            </a:r>
            <a:endParaRPr lang="en-US" dirty="0"/>
          </a:p>
        </p:txBody>
      </p:sp>
      <p:sp>
        <p:nvSpPr>
          <p:cNvPr id="14" name="TextBox 13"/>
          <p:cNvSpPr txBox="1"/>
          <p:nvPr/>
        </p:nvSpPr>
        <p:spPr>
          <a:xfrm>
            <a:off x="0" y="4419600"/>
            <a:ext cx="2845587" cy="369332"/>
          </a:xfrm>
          <a:prstGeom prst="rect">
            <a:avLst/>
          </a:prstGeom>
          <a:noFill/>
        </p:spPr>
        <p:txBody>
          <a:bodyPr wrap="none" rtlCol="0">
            <a:spAutoFit/>
          </a:bodyPr>
          <a:lstStyle/>
          <a:p>
            <a:r>
              <a:rPr lang="en-US" dirty="0" smtClean="0"/>
              <a:t>Electrostatic Force Formula: </a:t>
            </a:r>
            <a:endParaRPr lang="en-US" dirty="0"/>
          </a:p>
        </p:txBody>
      </p:sp>
    </p:spTree>
    <p:extLst>
      <p:ext uri="{BB962C8B-B14F-4D97-AF65-F5344CB8AC3E}">
        <p14:creationId xmlns="" xmlns:p14="http://schemas.microsoft.com/office/powerpoint/2010/main" val="33928525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68362"/>
          </a:xfrm>
        </p:spPr>
        <p:txBody>
          <a:bodyPr>
            <a:noAutofit/>
          </a:bodyPr>
          <a:lstStyle/>
          <a:p>
            <a:r>
              <a:rPr lang="en-US" sz="3600" dirty="0" smtClean="0"/>
              <a:t>Cantilever small oscillations in a force field</a:t>
            </a:r>
            <a:endParaRPr lang="en-US" sz="3600" dirty="0"/>
          </a:p>
        </p:txBody>
      </p:sp>
      <p:sp>
        <p:nvSpPr>
          <p:cNvPr id="6" name="TextBox 5"/>
          <p:cNvSpPr txBox="1"/>
          <p:nvPr/>
        </p:nvSpPr>
        <p:spPr>
          <a:xfrm>
            <a:off x="914400" y="1752600"/>
            <a:ext cx="4953000" cy="861774"/>
          </a:xfrm>
          <a:prstGeom prst="rect">
            <a:avLst/>
          </a:prstGeom>
          <a:noFill/>
        </p:spPr>
        <p:txBody>
          <a:bodyPr wrap="square" rtlCol="0">
            <a:spAutoFit/>
          </a:bodyPr>
          <a:lstStyle/>
          <a:p>
            <a:pPr algn="just"/>
            <a:r>
              <a:rPr lang="en-US" sz="1600" dirty="0" smtClean="0"/>
              <a:t>For small oscillation, we can take Taylor expansion of </a:t>
            </a:r>
            <a:r>
              <a:rPr lang="en-US" sz="1600" dirty="0" err="1" smtClean="0"/>
              <a:t>F</a:t>
            </a:r>
            <a:r>
              <a:rPr lang="en-US" sz="1050" dirty="0" err="1" smtClean="0"/>
              <a:t>int</a:t>
            </a:r>
            <a:r>
              <a:rPr lang="en-US" sz="1600" dirty="0" smtClean="0"/>
              <a:t>  </a:t>
            </a:r>
          </a:p>
          <a:p>
            <a:pPr algn="just"/>
            <a:r>
              <a:rPr lang="en-US" sz="1600" dirty="0" smtClean="0"/>
              <a:t>at point Z</a:t>
            </a:r>
            <a:r>
              <a:rPr lang="en-US" sz="1050" dirty="0" smtClean="0"/>
              <a:t>0</a:t>
            </a:r>
            <a:r>
              <a:rPr lang="en-US" sz="1600" dirty="0" smtClean="0"/>
              <a:t> corresponding to the equilibrium position</a:t>
            </a:r>
          </a:p>
          <a:p>
            <a:r>
              <a:rPr lang="en-US" dirty="0" smtClean="0"/>
              <a:t> </a:t>
            </a:r>
            <a:endParaRPr lang="en-US" dirty="0"/>
          </a:p>
        </p:txBody>
      </p:sp>
      <p:graphicFrame>
        <p:nvGraphicFramePr>
          <p:cNvPr id="36868" name="Object 4"/>
          <p:cNvGraphicFramePr>
            <a:graphicFrameLocks noChangeAspect="1"/>
          </p:cNvGraphicFramePr>
          <p:nvPr/>
        </p:nvGraphicFramePr>
        <p:xfrm>
          <a:off x="939800" y="2743200"/>
          <a:ext cx="4775200" cy="609600"/>
        </p:xfrm>
        <a:graphic>
          <a:graphicData uri="http://schemas.openxmlformats.org/presentationml/2006/ole">
            <p:oleObj spid="_x0000_s52232" name="Equation" r:id="rId4" imgW="2387600" imgH="304800" progId="Equation.3">
              <p:embed/>
            </p:oleObj>
          </a:graphicData>
        </a:graphic>
      </p:graphicFrame>
      <p:cxnSp>
        <p:nvCxnSpPr>
          <p:cNvPr id="12" name="Straight Arrow Connector 11"/>
          <p:cNvCxnSpPr/>
          <p:nvPr/>
        </p:nvCxnSpPr>
        <p:spPr>
          <a:xfrm rot="5400000" flipH="1" flipV="1">
            <a:off x="4495800" y="2743200"/>
            <a:ext cx="609600" cy="60960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3687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7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83"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4" name="Rectangle 20"/>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6" name="Rectangle 2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85" name="Picture 2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295400" y="3657600"/>
            <a:ext cx="3429000" cy="410308"/>
          </a:xfrm>
          <a:prstGeom prst="rect">
            <a:avLst/>
          </a:prstGeom>
          <a:noFill/>
        </p:spPr>
      </p:pic>
      <p:sp>
        <p:nvSpPr>
          <p:cNvPr id="36887" name="Rectangle 23"/>
          <p:cNvSpPr>
            <a:spLocks noChangeArrowheads="1"/>
          </p:cNvSpPr>
          <p:nvPr/>
        </p:nvSpPr>
        <p:spPr bwMode="auto">
          <a:xfrm>
            <a:off x="0" y="2667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US" sz="900" b="0" i="0"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889"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6891"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6890" name="Picture 2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992554" y="4343400"/>
            <a:ext cx="4417646" cy="533400"/>
          </a:xfrm>
          <a:prstGeom prst="rect">
            <a:avLst/>
          </a:prstGeom>
          <a:noFill/>
        </p:spPr>
      </p:pic>
      <p:sp>
        <p:nvSpPr>
          <p:cNvPr id="36892" name="Rectangle 28"/>
          <p:cNvSpPr>
            <a:spLocks noChangeArrowheads="1"/>
          </p:cNvSpPr>
          <p:nvPr/>
        </p:nvSpPr>
        <p:spPr bwMode="auto">
          <a:xfrm>
            <a:off x="0" y="3714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r>
            <a:br>
              <a:rPr kumimoji="0" lang="en-US"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 name="Picture 40" descr="C:\Users\Fen\Desktop\piezo cartoon\Cl and piezo\final.gif">
            <a:hlinkClick r:id="" action="ppaction://noaction"/>
          </p:cNvPr>
          <p:cNvPicPr>
            <a:picLocks noChangeAspect="1" noChangeArrowheads="1" noCrop="1"/>
          </p:cNvPicPr>
          <p:nvPr/>
        </p:nvPicPr>
        <p:blipFill>
          <a:blip r:embed="rId7" cstate="print"/>
          <a:srcRect/>
          <a:stretch>
            <a:fillRect/>
          </a:stretch>
        </p:blipFill>
        <p:spPr bwMode="auto">
          <a:xfrm>
            <a:off x="6400800" y="1676400"/>
            <a:ext cx="4191000" cy="3604260"/>
          </a:xfrm>
          <a:prstGeom prst="rect">
            <a:avLst/>
          </a:prstGeom>
          <a:noFill/>
        </p:spPr>
      </p:pic>
      <p:pic>
        <p:nvPicPr>
          <p:cNvPr id="1031" name="Picture 7"/>
          <p:cNvPicPr>
            <a:picLocks noChangeAspect="1" noChangeArrowheads="1"/>
          </p:cNvPicPr>
          <p:nvPr/>
        </p:nvPicPr>
        <p:blipFill>
          <a:blip r:embed="rId8" cstate="print"/>
          <a:srcRect/>
          <a:stretch>
            <a:fillRect/>
          </a:stretch>
        </p:blipFill>
        <p:spPr bwMode="auto">
          <a:xfrm>
            <a:off x="1447800" y="5867400"/>
            <a:ext cx="1885950" cy="695325"/>
          </a:xfrm>
          <a:prstGeom prst="rect">
            <a:avLst/>
          </a:prstGeom>
          <a:noFill/>
          <a:ln w="9525">
            <a:noFill/>
            <a:miter lim="800000"/>
            <a:headEnd/>
            <a:tailEnd/>
          </a:ln>
        </p:spPr>
      </p:pic>
      <p:pic>
        <p:nvPicPr>
          <p:cNvPr id="1032" name="Picture 8"/>
          <p:cNvPicPr>
            <a:picLocks noChangeAspect="1" noChangeArrowheads="1"/>
          </p:cNvPicPr>
          <p:nvPr/>
        </p:nvPicPr>
        <p:blipFill>
          <a:blip r:embed="rId9" cstate="print"/>
          <a:srcRect/>
          <a:stretch>
            <a:fillRect/>
          </a:stretch>
        </p:blipFill>
        <p:spPr bwMode="auto">
          <a:xfrm>
            <a:off x="990600" y="1066800"/>
            <a:ext cx="4800600" cy="609600"/>
          </a:xfrm>
          <a:prstGeom prst="rect">
            <a:avLst/>
          </a:prstGeom>
          <a:noFill/>
          <a:ln w="9525">
            <a:noFill/>
            <a:miter lim="800000"/>
            <a:headEnd/>
            <a:tailEnd/>
          </a:ln>
        </p:spPr>
      </p:pic>
      <p:pic>
        <p:nvPicPr>
          <p:cNvPr id="1033" name="Picture 9"/>
          <p:cNvPicPr>
            <a:picLocks noChangeAspect="1" noChangeArrowheads="1"/>
          </p:cNvPicPr>
          <p:nvPr/>
        </p:nvPicPr>
        <p:blipFill>
          <a:blip r:embed="rId10" cstate="print"/>
          <a:srcRect/>
          <a:stretch>
            <a:fillRect/>
          </a:stretch>
        </p:blipFill>
        <p:spPr bwMode="auto">
          <a:xfrm>
            <a:off x="4419600" y="5791200"/>
            <a:ext cx="3038475" cy="800100"/>
          </a:xfrm>
          <a:prstGeom prst="rect">
            <a:avLst/>
          </a:prstGeom>
          <a:noFill/>
          <a:ln w="9525">
            <a:solidFill>
              <a:srgbClr val="FF0000"/>
            </a:solidFill>
            <a:miter lim="800000"/>
            <a:headEnd/>
            <a:tailEnd/>
          </a:ln>
        </p:spPr>
      </p:pic>
    </p:spTree>
    <p:extLst>
      <p:ext uri="{BB962C8B-B14F-4D97-AF65-F5344CB8AC3E}">
        <p14:creationId xmlns="" xmlns:p14="http://schemas.microsoft.com/office/powerpoint/2010/main" val="289550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4832350" y="857250"/>
            <a:ext cx="100013" cy="201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100">
                <a:solidFill>
                  <a:srgbClr val="000000"/>
                </a:solidFill>
              </a:rPr>
              <a:t> </a:t>
            </a:r>
            <a:endParaRPr lang="en-US" sz="2400">
              <a:latin typeface="Times New Roman" pitchFamily="18" charset="0"/>
            </a:endParaRPr>
          </a:p>
        </p:txBody>
      </p:sp>
      <p:sp>
        <p:nvSpPr>
          <p:cNvPr id="82947" name="Text Box 3"/>
          <p:cNvSpPr txBox="1">
            <a:spLocks noChangeArrowheads="1"/>
          </p:cNvSpPr>
          <p:nvPr/>
        </p:nvSpPr>
        <p:spPr bwMode="auto">
          <a:xfrm>
            <a:off x="1219200" y="1219200"/>
            <a:ext cx="51577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chemeClr val="accent6">
                    <a:lumMod val="75000"/>
                  </a:schemeClr>
                </a:solidFill>
                <a:effectLst>
                  <a:outerShdw blurRad="38100" dist="38100" dir="2700000" algn="tl">
                    <a:srgbClr val="000000">
                      <a:alpha val="43137"/>
                    </a:srgbClr>
                  </a:outerShdw>
                </a:effectLst>
                <a:latin typeface="Times New Roman" pitchFamily="18" charset="0"/>
              </a:rPr>
              <a:t>Average </a:t>
            </a:r>
            <a:r>
              <a:rPr lang="en-US" sz="2400" b="1" dirty="0" err="1">
                <a:solidFill>
                  <a:schemeClr val="accent6">
                    <a:lumMod val="75000"/>
                  </a:schemeClr>
                </a:solidFill>
                <a:effectLst>
                  <a:outerShdw blurRad="38100" dist="38100" dir="2700000" algn="tl">
                    <a:srgbClr val="000000">
                      <a:alpha val="43137"/>
                    </a:srgbClr>
                  </a:outerShdw>
                </a:effectLst>
                <a:latin typeface="Times New Roman" pitchFamily="18" charset="0"/>
              </a:rPr>
              <a:t>Casimir</a:t>
            </a:r>
            <a:r>
              <a:rPr lang="en-US" sz="2400" b="1" dirty="0">
                <a:solidFill>
                  <a:schemeClr val="accent6">
                    <a:lumMod val="75000"/>
                  </a:schemeClr>
                </a:solidFill>
                <a:effectLst>
                  <a:outerShdw blurRad="38100" dist="38100" dir="2700000" algn="tl">
                    <a:srgbClr val="000000">
                      <a:alpha val="43137"/>
                    </a:srgbClr>
                  </a:outerShdw>
                </a:effectLst>
                <a:latin typeface="Times New Roman" pitchFamily="18" charset="0"/>
              </a:rPr>
              <a:t> Force from  30 scans</a:t>
            </a:r>
            <a:endParaRPr lang="en-US" sz="2400" dirty="0">
              <a:solidFill>
                <a:schemeClr val="accent6">
                  <a:lumMod val="75000"/>
                </a:schemeClr>
              </a:solidFill>
              <a:effectLst>
                <a:outerShdw blurRad="38100" dist="38100" dir="2700000" algn="tl">
                  <a:srgbClr val="000000">
                    <a:alpha val="43137"/>
                  </a:srgbClr>
                </a:outerShdw>
              </a:effectLst>
              <a:latin typeface="Times New Roman" pitchFamily="18" charset="0"/>
            </a:endParaRPr>
          </a:p>
        </p:txBody>
      </p:sp>
      <p:pic>
        <p:nvPicPr>
          <p:cNvPr id="82948" name="Picture 4" descr="fig5pp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38200" y="1524000"/>
            <a:ext cx="5267325" cy="411089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4836089" y="1600200"/>
            <a:ext cx="4307911" cy="369332"/>
          </a:xfrm>
          <a:prstGeom prst="rect">
            <a:avLst/>
          </a:prstGeom>
        </p:spPr>
        <p:txBody>
          <a:bodyPr wrap="none">
            <a:spAutoFit/>
          </a:bodyPr>
          <a:lstStyle/>
          <a:p>
            <a:r>
              <a:rPr lang="en-US" b="1" dirty="0" smtClean="0">
                <a:solidFill>
                  <a:srgbClr val="0000FF"/>
                </a:solidFill>
              </a:rPr>
              <a:t>Harris et al., Phys Rev. A, 62, 052109 (2000)</a:t>
            </a:r>
          </a:p>
        </p:txBody>
      </p:sp>
      <p:sp>
        <p:nvSpPr>
          <p:cNvPr id="6" name="TextBox 5"/>
          <p:cNvSpPr txBox="1"/>
          <p:nvPr/>
        </p:nvSpPr>
        <p:spPr>
          <a:xfrm>
            <a:off x="1066800" y="152400"/>
            <a:ext cx="6892913" cy="1077218"/>
          </a:xfrm>
          <a:prstGeom prst="rect">
            <a:avLst/>
          </a:prstGeom>
          <a:noFill/>
        </p:spPr>
        <p:txBody>
          <a:bodyPr wrap="none" rtlCol="0">
            <a:spAutoFit/>
          </a:bodyPr>
          <a:lstStyle/>
          <a:p>
            <a:r>
              <a:rPr lang="en-US" sz="3600" b="1" dirty="0" smtClean="0">
                <a:solidFill>
                  <a:schemeClr val="accent6">
                    <a:lumMod val="75000"/>
                  </a:schemeClr>
                </a:solidFill>
                <a:effectLst>
                  <a:outerShdw blurRad="38100" dist="38100" dir="2700000" algn="tl">
                    <a:srgbClr val="000000">
                      <a:alpha val="43137"/>
                    </a:srgbClr>
                  </a:outerShdw>
                </a:effectLst>
              </a:rPr>
              <a:t>Why Need Another One?</a:t>
            </a:r>
          </a:p>
          <a:p>
            <a:r>
              <a:rPr lang="en-US" sz="2800" b="1" dirty="0" smtClean="0">
                <a:solidFill>
                  <a:srgbClr val="0000FF"/>
                </a:solidFill>
                <a:effectLst>
                  <a:outerShdw blurRad="38100" dist="38100" dir="2700000" algn="tl">
                    <a:srgbClr val="000000">
                      <a:alpha val="43137"/>
                    </a:srgbClr>
                  </a:outerShdw>
                </a:effectLst>
              </a:rPr>
              <a:t>Understand the role of free carrier relaxation</a:t>
            </a:r>
            <a:endParaRPr lang="en-US" sz="2800" b="1" dirty="0">
              <a:solidFill>
                <a:srgbClr val="0000FF"/>
              </a:solidFill>
              <a:effectLst>
                <a:outerShdw blurRad="38100" dist="38100" dir="2700000" algn="tl">
                  <a:srgbClr val="000000">
                    <a:alpha val="43137"/>
                  </a:srgbClr>
                </a:outerShdw>
              </a:effectLst>
            </a:endParaRPr>
          </a:p>
        </p:txBody>
      </p:sp>
      <p:sp>
        <p:nvSpPr>
          <p:cNvPr id="7" name="TextBox 6"/>
          <p:cNvSpPr txBox="1"/>
          <p:nvPr/>
        </p:nvSpPr>
        <p:spPr>
          <a:xfrm>
            <a:off x="4876800" y="5410200"/>
            <a:ext cx="3623877" cy="584775"/>
          </a:xfrm>
          <a:prstGeom prst="rect">
            <a:avLst/>
          </a:prstGeom>
          <a:noFill/>
        </p:spPr>
        <p:txBody>
          <a:bodyPr wrap="none" rtlCol="0">
            <a:spAutoFit/>
          </a:bodyPr>
          <a:lstStyle/>
          <a:p>
            <a:r>
              <a:rPr lang="en-US" sz="1600" dirty="0" smtClean="0"/>
              <a:t>Decca et al., Euro Phys J. C 51, 963 (2007)</a:t>
            </a:r>
          </a:p>
          <a:p>
            <a:r>
              <a:rPr lang="fr-FR" sz="1600" dirty="0" err="1" smtClean="0"/>
              <a:t>Sushkov</a:t>
            </a:r>
            <a:r>
              <a:rPr lang="fr-FR" sz="1600" dirty="0" smtClean="0"/>
              <a:t> et al. Nat </a:t>
            </a:r>
            <a:r>
              <a:rPr lang="fr-FR" sz="1600" dirty="0" err="1" smtClean="0"/>
              <a:t>Phys</a:t>
            </a:r>
            <a:r>
              <a:rPr lang="fr-FR" sz="1600" dirty="0"/>
              <a:t> 7, </a:t>
            </a:r>
            <a:r>
              <a:rPr lang="fr-FR" sz="1600" dirty="0" smtClean="0"/>
              <a:t>230 (2011</a:t>
            </a:r>
            <a:r>
              <a:rPr lang="fr-FR" sz="1600" dirty="0"/>
              <a:t>) </a:t>
            </a:r>
            <a:endParaRPr lang="en-US" sz="1600" dirty="0"/>
          </a:p>
        </p:txBody>
      </p:sp>
      <p:sp>
        <p:nvSpPr>
          <p:cNvPr id="8" name="TextBox 7"/>
          <p:cNvSpPr txBox="1"/>
          <p:nvPr/>
        </p:nvSpPr>
        <p:spPr>
          <a:xfrm>
            <a:off x="4876800" y="5936397"/>
            <a:ext cx="4061433" cy="584775"/>
          </a:xfrm>
          <a:prstGeom prst="rect">
            <a:avLst/>
          </a:prstGeom>
          <a:noFill/>
        </p:spPr>
        <p:txBody>
          <a:bodyPr wrap="none" rtlCol="0">
            <a:spAutoFit/>
          </a:bodyPr>
          <a:lstStyle/>
          <a:p>
            <a:r>
              <a:rPr lang="en-US" sz="1600" dirty="0" smtClean="0"/>
              <a:t>Chan et al., Science, 291, 1941 (2001)</a:t>
            </a:r>
          </a:p>
          <a:p>
            <a:r>
              <a:rPr lang="en-US" sz="1600" dirty="0" err="1" smtClean="0"/>
              <a:t>Jourdan</a:t>
            </a:r>
            <a:r>
              <a:rPr lang="en-US" sz="1600" dirty="0" smtClean="0"/>
              <a:t> et al., </a:t>
            </a:r>
            <a:r>
              <a:rPr lang="en-US" sz="1600" dirty="0" err="1" smtClean="0"/>
              <a:t>Europhys</a:t>
            </a:r>
            <a:r>
              <a:rPr lang="en-US" sz="1600" dirty="0" smtClean="0"/>
              <a:t>. </a:t>
            </a:r>
            <a:r>
              <a:rPr lang="en-US" sz="1600" dirty="0" err="1" smtClean="0"/>
              <a:t>Lett</a:t>
            </a:r>
            <a:r>
              <a:rPr lang="en-US" sz="1600" dirty="0" smtClean="0"/>
              <a:t>, 85,31001 (2009)</a:t>
            </a:r>
            <a:endParaRPr lang="en-US" sz="1600" dirty="0"/>
          </a:p>
        </p:txBody>
      </p:sp>
    </p:spTree>
    <p:extLst>
      <p:ext uri="{BB962C8B-B14F-4D97-AF65-F5344CB8AC3E}">
        <p14:creationId xmlns="" xmlns:p14="http://schemas.microsoft.com/office/powerpoint/2010/main" val="3714076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7" name="Object 1"/>
          <p:cNvGraphicFramePr>
            <a:graphicFrameLocks noChangeAspect="1"/>
          </p:cNvGraphicFramePr>
          <p:nvPr/>
        </p:nvGraphicFramePr>
        <p:xfrm>
          <a:off x="412750" y="576263"/>
          <a:ext cx="3910013" cy="2343150"/>
        </p:xfrm>
        <a:graphic>
          <a:graphicData uri="http://schemas.openxmlformats.org/presentationml/2006/ole">
            <p:oleObj spid="_x0000_s53299" name="Equation" r:id="rId4" imgW="1524000" imgH="914400" progId="Equation.3">
              <p:embed/>
            </p:oleObj>
          </a:graphicData>
        </a:graphic>
      </p:graphicFrame>
      <p:graphicFrame>
        <p:nvGraphicFramePr>
          <p:cNvPr id="34818" name="Object 2"/>
          <p:cNvGraphicFramePr>
            <a:graphicFrameLocks noChangeAspect="1"/>
          </p:cNvGraphicFramePr>
          <p:nvPr/>
        </p:nvGraphicFramePr>
        <p:xfrm>
          <a:off x="4572000" y="76200"/>
          <a:ext cx="4038600" cy="3526615"/>
        </p:xfrm>
        <a:graphic>
          <a:graphicData uri="http://schemas.openxmlformats.org/presentationml/2006/ole">
            <p:oleObj spid="_x0000_s53300" name="Graph" r:id="rId5" imgW="3925824" imgH="3004109" progId="Origin50.Graph">
              <p:embed/>
            </p:oleObj>
          </a:graphicData>
        </a:graphic>
      </p:graphicFrame>
      <p:sp>
        <p:nvSpPr>
          <p:cNvPr id="4" name="Rectangle 3"/>
          <p:cNvSpPr/>
          <p:nvPr/>
        </p:nvSpPr>
        <p:spPr>
          <a:xfrm>
            <a:off x="228600" y="3810000"/>
            <a:ext cx="3878049" cy="369332"/>
          </a:xfrm>
          <a:prstGeom prst="rect">
            <a:avLst/>
          </a:prstGeom>
        </p:spPr>
        <p:txBody>
          <a:bodyPr wrap="none">
            <a:spAutoFit/>
          </a:bodyPr>
          <a:lstStyle/>
          <a:p>
            <a:r>
              <a:rPr lang="en-US" dirty="0" smtClean="0">
                <a:latin typeface="Arial" charset="0"/>
              </a:rPr>
              <a:t>Proximity force approximation (PFA)</a:t>
            </a:r>
            <a:endParaRPr lang="en-US" dirty="0"/>
          </a:p>
        </p:txBody>
      </p:sp>
      <p:graphicFrame>
        <p:nvGraphicFramePr>
          <p:cNvPr id="34819" name="Object 3"/>
          <p:cNvGraphicFramePr>
            <a:graphicFrameLocks noChangeAspect="1"/>
          </p:cNvGraphicFramePr>
          <p:nvPr/>
        </p:nvGraphicFramePr>
        <p:xfrm>
          <a:off x="4267200" y="4135437"/>
          <a:ext cx="4679950" cy="512763"/>
        </p:xfrm>
        <a:graphic>
          <a:graphicData uri="http://schemas.openxmlformats.org/presentationml/2006/ole">
            <p:oleObj spid="_x0000_s53301" name="Equation" r:id="rId6" imgW="2311400" imgH="254000" progId="Equation.3">
              <p:embed/>
            </p:oleObj>
          </a:graphicData>
        </a:graphic>
      </p:graphicFrame>
      <p:grpSp>
        <p:nvGrpSpPr>
          <p:cNvPr id="2" name="Group 5"/>
          <p:cNvGrpSpPr/>
          <p:nvPr/>
        </p:nvGrpSpPr>
        <p:grpSpPr>
          <a:xfrm>
            <a:off x="228600" y="4953000"/>
            <a:ext cx="1471613" cy="1474788"/>
            <a:chOff x="955675" y="2895600"/>
            <a:chExt cx="1471613" cy="1474788"/>
          </a:xfrm>
        </p:grpSpPr>
        <p:sp>
          <p:nvSpPr>
            <p:cNvPr id="7" name="AutoShape 8"/>
            <p:cNvSpPr>
              <a:spLocks noChangeArrowheads="1"/>
            </p:cNvSpPr>
            <p:nvPr/>
          </p:nvSpPr>
          <p:spPr bwMode="auto">
            <a:xfrm>
              <a:off x="1147763" y="2895600"/>
              <a:ext cx="1214437" cy="136525"/>
            </a:xfrm>
            <a:prstGeom prst="roundRect">
              <a:avLst>
                <a:gd name="adj" fmla="val 1162"/>
              </a:avLst>
            </a:prstGeom>
            <a:solidFill>
              <a:srgbClr val="FFFF99"/>
            </a:solidFill>
            <a:ln w="9360">
              <a:solidFill>
                <a:srgbClr val="000000"/>
              </a:solidFill>
              <a:round/>
              <a:headEnd/>
              <a:tailEnd/>
            </a:ln>
          </p:spPr>
          <p:txBody>
            <a:bodyPr wrap="none" anchor="ctr"/>
            <a:lstStyle/>
            <a:p>
              <a:endParaRPr lang="en-US"/>
            </a:p>
          </p:txBody>
        </p:sp>
        <p:sp>
          <p:nvSpPr>
            <p:cNvPr id="8" name="AutoShape 9"/>
            <p:cNvSpPr>
              <a:spLocks noChangeArrowheads="1"/>
            </p:cNvSpPr>
            <p:nvPr/>
          </p:nvSpPr>
          <p:spPr bwMode="auto">
            <a:xfrm>
              <a:off x="1147763" y="3525838"/>
              <a:ext cx="1214437" cy="136525"/>
            </a:xfrm>
            <a:prstGeom prst="roundRect">
              <a:avLst>
                <a:gd name="adj" fmla="val 1162"/>
              </a:avLst>
            </a:prstGeom>
            <a:solidFill>
              <a:srgbClr val="FFFF99"/>
            </a:solidFill>
            <a:ln w="9360">
              <a:solidFill>
                <a:srgbClr val="000000"/>
              </a:solidFill>
              <a:round/>
              <a:headEnd/>
              <a:tailEnd/>
            </a:ln>
          </p:spPr>
          <p:txBody>
            <a:bodyPr wrap="none" anchor="ctr"/>
            <a:lstStyle/>
            <a:p>
              <a:endParaRPr lang="en-US"/>
            </a:p>
          </p:txBody>
        </p:sp>
        <p:graphicFrame>
          <p:nvGraphicFramePr>
            <p:cNvPr id="9" name="Object 10"/>
            <p:cNvGraphicFramePr>
              <a:graphicFrameLocks noChangeAspect="1"/>
            </p:cNvGraphicFramePr>
            <p:nvPr/>
          </p:nvGraphicFramePr>
          <p:xfrm>
            <a:off x="955675" y="3859213"/>
            <a:ext cx="1471613" cy="511175"/>
          </p:xfrm>
          <a:graphic>
            <a:graphicData uri="http://schemas.openxmlformats.org/presentationml/2006/ole">
              <p:oleObj spid="_x0000_s53302" r:id="rId7" imgW="1206500" imgH="419100" progId="Equation.3">
                <p:embed/>
              </p:oleObj>
            </a:graphicData>
          </a:graphic>
        </p:graphicFrame>
        <p:sp>
          <p:nvSpPr>
            <p:cNvPr id="10" name="Line 11"/>
            <p:cNvSpPr>
              <a:spLocks noChangeShapeType="1"/>
            </p:cNvSpPr>
            <p:nvPr/>
          </p:nvSpPr>
          <p:spPr bwMode="auto">
            <a:xfrm>
              <a:off x="1809750" y="3052763"/>
              <a:ext cx="1588" cy="457200"/>
            </a:xfrm>
            <a:prstGeom prst="line">
              <a:avLst/>
            </a:prstGeom>
            <a:noFill/>
            <a:ln w="9360">
              <a:solidFill>
                <a:srgbClr val="000000"/>
              </a:solidFill>
              <a:round/>
              <a:headEnd type="triangle" w="med" len="med"/>
              <a:tailEnd type="triangle" w="med" len="med"/>
            </a:ln>
          </p:spPr>
          <p:txBody>
            <a:bodyPr/>
            <a:lstStyle/>
            <a:p>
              <a:endParaRPr lang="en-US"/>
            </a:p>
          </p:txBody>
        </p:sp>
        <p:sp>
          <p:nvSpPr>
            <p:cNvPr id="11" name="Text Box 12"/>
            <p:cNvSpPr txBox="1">
              <a:spLocks noChangeArrowheads="1"/>
            </p:cNvSpPr>
            <p:nvPr/>
          </p:nvSpPr>
          <p:spPr bwMode="auto">
            <a:xfrm>
              <a:off x="1824038" y="3087688"/>
              <a:ext cx="457200" cy="365125"/>
            </a:xfrm>
            <a:prstGeom prst="rect">
              <a:avLst/>
            </a:prstGeom>
            <a:noFill/>
            <a:ln w="9525">
              <a:noFill/>
              <a:round/>
              <a:headEnd/>
              <a:tailEnd/>
            </a:ln>
          </p:spPr>
          <p:txBody>
            <a:bodyPr lIns="90000" tIns="60120" rIns="90000" bIns="45000"/>
            <a:lstStyle/>
            <a:p>
              <a:pPr>
                <a:lnSpc>
                  <a:spcPct val="95000"/>
                </a:lnSpc>
              </a:pPr>
              <a:r>
                <a:rPr lang="en-US" sz="1600">
                  <a:solidFill>
                    <a:srgbClr val="000000"/>
                  </a:solidFill>
                  <a:cs typeface="Arial" charset="0"/>
                </a:rPr>
                <a:t>z</a:t>
              </a:r>
            </a:p>
          </p:txBody>
        </p:sp>
      </p:grpSp>
      <p:grpSp>
        <p:nvGrpSpPr>
          <p:cNvPr id="3" name="Group 17"/>
          <p:cNvGrpSpPr/>
          <p:nvPr/>
        </p:nvGrpSpPr>
        <p:grpSpPr>
          <a:xfrm>
            <a:off x="2362200" y="4495800"/>
            <a:ext cx="1214437" cy="1235075"/>
            <a:chOff x="6116638" y="4038600"/>
            <a:chExt cx="1214437" cy="1235075"/>
          </a:xfrm>
        </p:grpSpPr>
        <p:grpSp>
          <p:nvGrpSpPr>
            <p:cNvPr id="5" name="Group 16"/>
            <p:cNvGrpSpPr>
              <a:grpSpLocks/>
            </p:cNvGrpSpPr>
            <p:nvPr/>
          </p:nvGrpSpPr>
          <p:grpSpPr bwMode="auto">
            <a:xfrm>
              <a:off x="6370633" y="4038603"/>
              <a:ext cx="685799" cy="666751"/>
              <a:chOff x="4013" y="2473"/>
              <a:chExt cx="432" cy="420"/>
            </a:xfrm>
          </p:grpSpPr>
          <p:sp>
            <p:nvSpPr>
              <p:cNvPr id="23" name="Oval 17"/>
              <p:cNvSpPr>
                <a:spLocks noChangeArrowheads="1"/>
              </p:cNvSpPr>
              <p:nvPr/>
            </p:nvSpPr>
            <p:spPr bwMode="auto">
              <a:xfrm>
                <a:off x="4013" y="2473"/>
                <a:ext cx="432" cy="420"/>
              </a:xfrm>
              <a:prstGeom prst="ellipse">
                <a:avLst/>
              </a:prstGeom>
              <a:solidFill>
                <a:srgbClr val="FFFF99"/>
              </a:solidFill>
              <a:ln w="9360">
                <a:solidFill>
                  <a:srgbClr val="000000"/>
                </a:solidFill>
                <a:round/>
                <a:headEnd/>
                <a:tailEnd/>
              </a:ln>
            </p:spPr>
            <p:txBody>
              <a:bodyPr wrap="none" anchor="ctr"/>
              <a:lstStyle/>
              <a:p>
                <a:endParaRPr lang="en-US"/>
              </a:p>
            </p:txBody>
          </p:sp>
          <p:sp>
            <p:nvSpPr>
              <p:cNvPr id="24" name="Line 18"/>
              <p:cNvSpPr>
                <a:spLocks noChangeShapeType="1"/>
              </p:cNvSpPr>
              <p:nvPr/>
            </p:nvSpPr>
            <p:spPr bwMode="auto">
              <a:xfrm>
                <a:off x="4229" y="2693"/>
                <a:ext cx="200" cy="100"/>
              </a:xfrm>
              <a:prstGeom prst="line">
                <a:avLst/>
              </a:prstGeom>
              <a:noFill/>
              <a:ln w="9360">
                <a:solidFill>
                  <a:srgbClr val="000000"/>
                </a:solidFill>
                <a:round/>
                <a:headEnd/>
                <a:tailEnd type="triangle" w="med" len="med"/>
              </a:ln>
            </p:spPr>
            <p:txBody>
              <a:bodyPr/>
              <a:lstStyle/>
              <a:p>
                <a:endParaRPr lang="en-US"/>
              </a:p>
            </p:txBody>
          </p:sp>
          <p:sp>
            <p:nvSpPr>
              <p:cNvPr id="25" name="Text Box 19"/>
              <p:cNvSpPr txBox="1">
                <a:spLocks noChangeArrowheads="1"/>
              </p:cNvSpPr>
              <p:nvPr/>
            </p:nvSpPr>
            <p:spPr bwMode="auto">
              <a:xfrm>
                <a:off x="4275" y="2577"/>
                <a:ext cx="151" cy="160"/>
              </a:xfrm>
              <a:prstGeom prst="rect">
                <a:avLst/>
              </a:prstGeom>
              <a:noFill/>
              <a:ln w="9525">
                <a:noFill/>
                <a:round/>
                <a:headEnd/>
                <a:tailEnd/>
              </a:ln>
            </p:spPr>
            <p:txBody>
              <a:bodyPr wrap="none"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1600">
                    <a:solidFill>
                      <a:srgbClr val="000000"/>
                    </a:solidFill>
                  </a:rPr>
                  <a:t>R</a:t>
                </a:r>
              </a:p>
            </p:txBody>
          </p:sp>
        </p:grpSp>
        <p:sp>
          <p:nvSpPr>
            <p:cNvPr id="20" name="Text Box 20"/>
            <p:cNvSpPr txBox="1">
              <a:spLocks noChangeArrowheads="1"/>
            </p:cNvSpPr>
            <p:nvPr/>
          </p:nvSpPr>
          <p:spPr bwMode="auto">
            <a:xfrm>
              <a:off x="6772275" y="4667250"/>
              <a:ext cx="457200" cy="365125"/>
            </a:xfrm>
            <a:prstGeom prst="rect">
              <a:avLst/>
            </a:prstGeom>
            <a:noFill/>
            <a:ln w="9525">
              <a:noFill/>
              <a:round/>
              <a:headEnd/>
              <a:tailEnd/>
            </a:ln>
          </p:spPr>
          <p:txBody>
            <a:bodyPr lIns="90000" tIns="45000" rIns="90000" bIns="4500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solidFill>
                    <a:srgbClr val="000000"/>
                  </a:solidFill>
                </a:rPr>
                <a:t>a</a:t>
              </a:r>
            </a:p>
          </p:txBody>
        </p:sp>
        <p:sp>
          <p:nvSpPr>
            <p:cNvPr id="21" name="AutoShape 21"/>
            <p:cNvSpPr>
              <a:spLocks noChangeArrowheads="1"/>
            </p:cNvSpPr>
            <p:nvPr/>
          </p:nvSpPr>
          <p:spPr bwMode="auto">
            <a:xfrm>
              <a:off x="6116638" y="5137150"/>
              <a:ext cx="1214437" cy="136525"/>
            </a:xfrm>
            <a:prstGeom prst="roundRect">
              <a:avLst>
                <a:gd name="adj" fmla="val 1162"/>
              </a:avLst>
            </a:prstGeom>
            <a:solidFill>
              <a:srgbClr val="FFFF99"/>
            </a:solidFill>
            <a:ln w="9360">
              <a:solidFill>
                <a:srgbClr val="000000"/>
              </a:solidFill>
              <a:round/>
              <a:headEnd/>
              <a:tailEnd/>
            </a:ln>
          </p:spPr>
          <p:txBody>
            <a:bodyPr wrap="none" anchor="ctr"/>
            <a:lstStyle/>
            <a:p>
              <a:endParaRPr lang="en-US"/>
            </a:p>
          </p:txBody>
        </p:sp>
        <p:sp>
          <p:nvSpPr>
            <p:cNvPr id="22" name="Line 23"/>
            <p:cNvSpPr>
              <a:spLocks noChangeShapeType="1"/>
            </p:cNvSpPr>
            <p:nvPr/>
          </p:nvSpPr>
          <p:spPr bwMode="auto">
            <a:xfrm>
              <a:off x="6737350" y="4706938"/>
              <a:ext cx="1588" cy="457200"/>
            </a:xfrm>
            <a:prstGeom prst="line">
              <a:avLst/>
            </a:prstGeom>
            <a:noFill/>
            <a:ln w="9525">
              <a:solidFill>
                <a:srgbClr val="000000"/>
              </a:solidFill>
              <a:round/>
              <a:headEnd type="triangle" w="med" len="med"/>
              <a:tailEnd type="triangle" w="med" len="med"/>
            </a:ln>
          </p:spPr>
          <p:txBody>
            <a:bodyPr/>
            <a:lstStyle/>
            <a:p>
              <a:endParaRPr lang="en-US"/>
            </a:p>
          </p:txBody>
        </p:sp>
      </p:grpSp>
      <p:grpSp>
        <p:nvGrpSpPr>
          <p:cNvPr id="6" name="Group 37"/>
          <p:cNvGrpSpPr>
            <a:grpSpLocks/>
          </p:cNvGrpSpPr>
          <p:nvPr/>
        </p:nvGrpSpPr>
        <p:grpSpPr bwMode="auto">
          <a:xfrm>
            <a:off x="4724400" y="4887912"/>
            <a:ext cx="3962400" cy="369888"/>
            <a:chOff x="4343400" y="6095999"/>
            <a:chExt cx="3962400" cy="369332"/>
          </a:xfrm>
        </p:grpSpPr>
        <p:sp>
          <p:nvSpPr>
            <p:cNvPr id="27" name="TextBox 29"/>
            <p:cNvSpPr txBox="1">
              <a:spLocks noChangeArrowheads="1"/>
            </p:cNvSpPr>
            <p:nvPr/>
          </p:nvSpPr>
          <p:spPr bwMode="auto">
            <a:xfrm>
              <a:off x="4343400" y="6095999"/>
              <a:ext cx="3962400" cy="369332"/>
            </a:xfrm>
            <a:prstGeom prst="rect">
              <a:avLst/>
            </a:prstGeom>
            <a:noFill/>
            <a:ln w="9525">
              <a:noFill/>
              <a:miter lim="800000"/>
              <a:headEnd/>
              <a:tailEnd/>
            </a:ln>
          </p:spPr>
          <p:txBody>
            <a:bodyPr>
              <a:spAutoFit/>
            </a:bodyPr>
            <a:lstStyle/>
            <a:p>
              <a:r>
                <a:rPr lang="en-US" dirty="0">
                  <a:solidFill>
                    <a:schemeClr val="tx1"/>
                  </a:solidFill>
                </a:rPr>
                <a:t>If          </a:t>
              </a:r>
              <a:r>
                <a:rPr lang="en-US" dirty="0" smtClean="0">
                  <a:solidFill>
                    <a:schemeClr val="tx1"/>
                  </a:solidFill>
                </a:rPr>
                <a:t>      and </a:t>
              </a:r>
              <a:r>
                <a:rPr lang="en-US" dirty="0">
                  <a:solidFill>
                    <a:schemeClr val="tx1"/>
                  </a:solidFill>
                </a:rPr>
                <a:t>plate area </a:t>
              </a:r>
            </a:p>
          </p:txBody>
        </p:sp>
        <p:graphicFrame>
          <p:nvGraphicFramePr>
            <p:cNvPr id="28" name="Object 28"/>
            <p:cNvGraphicFramePr>
              <a:graphicFrameLocks noChangeAspect="1"/>
            </p:cNvGraphicFramePr>
            <p:nvPr/>
          </p:nvGraphicFramePr>
          <p:xfrm>
            <a:off x="6858000" y="6172200"/>
            <a:ext cx="758825" cy="215900"/>
          </p:xfrm>
          <a:graphic>
            <a:graphicData uri="http://schemas.openxmlformats.org/presentationml/2006/ole">
              <p:oleObj spid="_x0000_s53303" name="Equation" r:id="rId8" imgW="621760" imgH="177646" progId="Equation.3">
                <p:embed/>
              </p:oleObj>
            </a:graphicData>
          </a:graphic>
        </p:graphicFrame>
        <p:graphicFrame>
          <p:nvGraphicFramePr>
            <p:cNvPr id="29" name="Object 29"/>
            <p:cNvGraphicFramePr>
              <a:graphicFrameLocks noChangeAspect="1"/>
            </p:cNvGraphicFramePr>
            <p:nvPr/>
          </p:nvGraphicFramePr>
          <p:xfrm>
            <a:off x="4648200" y="6172200"/>
            <a:ext cx="573088" cy="215900"/>
          </p:xfrm>
          <a:graphic>
            <a:graphicData uri="http://schemas.openxmlformats.org/presentationml/2006/ole">
              <p:oleObj spid="_x0000_s53304" name="Equation" r:id="rId9" imgW="469696" imgH="177723" progId="Equation.3">
                <p:embed/>
              </p:oleObj>
            </a:graphicData>
          </a:graphic>
        </p:graphicFrame>
      </p:grpSp>
      <p:graphicFrame>
        <p:nvGraphicFramePr>
          <p:cNvPr id="34824" name="Object 3"/>
          <p:cNvGraphicFramePr>
            <a:graphicFrameLocks noChangeAspect="1"/>
          </p:cNvGraphicFramePr>
          <p:nvPr/>
        </p:nvGraphicFramePr>
        <p:xfrm>
          <a:off x="2106613" y="5867400"/>
          <a:ext cx="1844675" cy="595313"/>
        </p:xfrm>
        <a:graphic>
          <a:graphicData uri="http://schemas.openxmlformats.org/presentationml/2006/ole">
            <p:oleObj spid="_x0000_s53305" name="Equation" r:id="rId10" imgW="1295400" imgH="419100" progId="Equation.3">
              <p:embed/>
            </p:oleObj>
          </a:graphicData>
        </a:graphic>
      </p:graphicFrame>
      <p:graphicFrame>
        <p:nvGraphicFramePr>
          <p:cNvPr id="34825" name="Object 3"/>
          <p:cNvGraphicFramePr>
            <a:graphicFrameLocks noChangeAspect="1"/>
          </p:cNvGraphicFramePr>
          <p:nvPr/>
        </p:nvGraphicFramePr>
        <p:xfrm>
          <a:off x="4267200" y="5486400"/>
          <a:ext cx="4733925" cy="873125"/>
        </p:xfrm>
        <a:graphic>
          <a:graphicData uri="http://schemas.openxmlformats.org/presentationml/2006/ole">
            <p:oleObj spid="_x0000_s53306" name="Equation" r:id="rId11" imgW="2336800" imgH="431800" progId="Equation.3">
              <p:embed/>
            </p:oleObj>
          </a:graphicData>
        </a:graphic>
      </p:graphicFrame>
    </p:spTree>
    <p:extLst>
      <p:ext uri="{BB962C8B-B14F-4D97-AF65-F5344CB8AC3E}">
        <p14:creationId xmlns="" xmlns:p14="http://schemas.microsoft.com/office/powerpoint/2010/main" val="19568709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33400"/>
            <a:ext cx="9144000" cy="1200329"/>
          </a:xfrm>
          <a:prstGeom prst="rect">
            <a:avLst/>
          </a:prstGeom>
          <a:noFill/>
        </p:spPr>
        <p:txBody>
          <a:bodyPr wrap="square" rtlCol="0">
            <a:spAutoFit/>
          </a:bodyPr>
          <a:lstStyle/>
          <a:p>
            <a:pPr algn="just"/>
            <a:r>
              <a:rPr lang="en-US" dirty="0" smtClean="0"/>
              <a:t>1) At long distances (2.1 µm) all forces should be negligible. The signal at large separation distances of 1.8-2.1 µm was fit to a straight line. This straight line was subtracted from the measured signal measured at all sphere plate separations to correct for the effects of  mechanical drift. </a:t>
            </a:r>
            <a:endParaRPr lang="en-US" dirty="0"/>
          </a:p>
        </p:txBody>
      </p:sp>
      <p:sp>
        <p:nvSpPr>
          <p:cNvPr id="9" name="Arc 8"/>
          <p:cNvSpPr/>
          <p:nvPr/>
        </p:nvSpPr>
        <p:spPr>
          <a:xfrm rot="21372272">
            <a:off x="-705187" y="2182819"/>
            <a:ext cx="3850504" cy="184422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Arc 9"/>
          <p:cNvSpPr/>
          <p:nvPr/>
        </p:nvSpPr>
        <p:spPr>
          <a:xfrm rot="21372272">
            <a:off x="-700309" y="2032048"/>
            <a:ext cx="3904637" cy="1993364"/>
          </a:xfrm>
          <a:prstGeom prst="arc">
            <a:avLst>
              <a:gd name="adj1" fmla="val 16200000"/>
              <a:gd name="adj2" fmla="val 215588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 name="Straight Connector 11"/>
          <p:cNvCxnSpPr/>
          <p:nvPr/>
        </p:nvCxnSpPr>
        <p:spPr>
          <a:xfrm rot="5400000">
            <a:off x="647697" y="2324099"/>
            <a:ext cx="99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952497" y="2324099"/>
            <a:ext cx="99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52799" y="2286001"/>
            <a:ext cx="990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21372272">
            <a:off x="4023881" y="2106832"/>
            <a:ext cx="3839436" cy="1984821"/>
          </a:xfrm>
          <a:prstGeom prst="arc">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21372272">
            <a:off x="4024092" y="2108248"/>
            <a:ext cx="3904637" cy="1993364"/>
          </a:xfrm>
          <a:prstGeom prst="arc">
            <a:avLst>
              <a:gd name="adj1" fmla="val 16200000"/>
              <a:gd name="adj2" fmla="val 21558842"/>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410199" y="1905001"/>
            <a:ext cx="301686" cy="369332"/>
          </a:xfrm>
          <a:prstGeom prst="rect">
            <a:avLst/>
          </a:prstGeom>
          <a:noFill/>
        </p:spPr>
        <p:txBody>
          <a:bodyPr wrap="none" rtlCol="0">
            <a:spAutoFit/>
          </a:bodyPr>
          <a:lstStyle/>
          <a:p>
            <a:r>
              <a:rPr lang="en-US" dirty="0" smtClean="0"/>
              <a:t>0</a:t>
            </a:r>
            <a:endParaRPr lang="en-US" dirty="0"/>
          </a:p>
        </p:txBody>
      </p:sp>
      <p:cxnSp>
        <p:nvCxnSpPr>
          <p:cNvPr id="20" name="Straight Arrow Connector 19"/>
          <p:cNvCxnSpPr/>
          <p:nvPr/>
        </p:nvCxnSpPr>
        <p:spPr>
          <a:xfrm>
            <a:off x="914399" y="3429001"/>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114299" y="2552701"/>
            <a:ext cx="17526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791199" y="3429001"/>
            <a:ext cx="2667000" cy="158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5400000" flipH="1" flipV="1">
            <a:off x="4837905" y="2552701"/>
            <a:ext cx="1905794" cy="7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971800" y="0"/>
            <a:ext cx="3062120" cy="369332"/>
          </a:xfrm>
          <a:prstGeom prst="rect">
            <a:avLst/>
          </a:prstGeom>
          <a:noFill/>
        </p:spPr>
        <p:txBody>
          <a:bodyPr wrap="none" rtlCol="0">
            <a:spAutoFit/>
          </a:bodyPr>
          <a:lstStyle/>
          <a:p>
            <a:r>
              <a:rPr lang="en-US" b="1" u="sng" dirty="0" smtClean="0"/>
              <a:t>Thermal Correction Procedure</a:t>
            </a:r>
            <a:endParaRPr lang="en-US" b="1" u="sng" dirty="0">
              <a:latin typeface="Arial" pitchFamily="34" charset="0"/>
              <a:cs typeface="Arial" pitchFamily="34" charset="0"/>
            </a:endParaRPr>
          </a:p>
        </p:txBody>
      </p:sp>
      <p:cxnSp>
        <p:nvCxnSpPr>
          <p:cNvPr id="27" name="Straight Connector 26"/>
          <p:cNvCxnSpPr/>
          <p:nvPr/>
        </p:nvCxnSpPr>
        <p:spPr>
          <a:xfrm rot="5400000">
            <a:off x="5372099" y="2400301"/>
            <a:ext cx="99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5676899" y="2400301"/>
            <a:ext cx="990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91199" y="2097025"/>
            <a:ext cx="365760"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09599" y="1905001"/>
            <a:ext cx="301686" cy="369332"/>
          </a:xfrm>
          <a:prstGeom prst="rect">
            <a:avLst/>
          </a:prstGeom>
          <a:noFill/>
        </p:spPr>
        <p:txBody>
          <a:bodyPr wrap="none" rtlCol="0">
            <a:spAutoFit/>
          </a:bodyPr>
          <a:lstStyle/>
          <a:p>
            <a:r>
              <a:rPr lang="en-US" dirty="0" smtClean="0"/>
              <a:t>0</a:t>
            </a:r>
            <a:endParaRPr lang="en-US" dirty="0"/>
          </a:p>
        </p:txBody>
      </p:sp>
      <p:sp>
        <p:nvSpPr>
          <p:cNvPr id="36" name="TextBox 35"/>
          <p:cNvSpPr txBox="1"/>
          <p:nvPr/>
        </p:nvSpPr>
        <p:spPr>
          <a:xfrm>
            <a:off x="1981198" y="3505200"/>
            <a:ext cx="1679819" cy="369332"/>
          </a:xfrm>
          <a:prstGeom prst="rect">
            <a:avLst/>
          </a:prstGeom>
          <a:noFill/>
        </p:spPr>
        <p:txBody>
          <a:bodyPr wrap="none" rtlCol="0">
            <a:spAutoFit/>
          </a:bodyPr>
          <a:lstStyle/>
          <a:p>
            <a:r>
              <a:rPr lang="en-US" dirty="0" smtClean="0"/>
              <a:t>separation (nm)</a:t>
            </a:r>
            <a:endParaRPr lang="en-US" dirty="0"/>
          </a:p>
        </p:txBody>
      </p:sp>
      <p:sp>
        <p:nvSpPr>
          <p:cNvPr id="37" name="TextBox 36"/>
          <p:cNvSpPr txBox="1"/>
          <p:nvPr/>
        </p:nvSpPr>
        <p:spPr>
          <a:xfrm>
            <a:off x="6934198" y="3505200"/>
            <a:ext cx="1679819" cy="369332"/>
          </a:xfrm>
          <a:prstGeom prst="rect">
            <a:avLst/>
          </a:prstGeom>
          <a:noFill/>
        </p:spPr>
        <p:txBody>
          <a:bodyPr wrap="none" rtlCol="0">
            <a:spAutoFit/>
          </a:bodyPr>
          <a:lstStyle/>
          <a:p>
            <a:r>
              <a:rPr lang="en-US" dirty="0" smtClean="0"/>
              <a:t>separation (nm)</a:t>
            </a:r>
            <a:endParaRPr lang="en-US" dirty="0"/>
          </a:p>
        </p:txBody>
      </p:sp>
      <p:graphicFrame>
        <p:nvGraphicFramePr>
          <p:cNvPr id="40961" name="Object 1"/>
          <p:cNvGraphicFramePr>
            <a:graphicFrameLocks noChangeAspect="1"/>
          </p:cNvGraphicFramePr>
          <p:nvPr/>
        </p:nvGraphicFramePr>
        <p:xfrm>
          <a:off x="4419600" y="3854450"/>
          <a:ext cx="3925887" cy="3003550"/>
        </p:xfrm>
        <a:graphic>
          <a:graphicData uri="http://schemas.openxmlformats.org/presentationml/2006/ole">
            <p:oleObj spid="_x0000_s102402" name="Graph" r:id="rId3" imgW="3925800" imgH="3003840" progId="Origin50.Graph">
              <p:embed/>
            </p:oleObj>
          </a:graphicData>
        </a:graphic>
      </p:graphicFrame>
      <p:sp>
        <p:nvSpPr>
          <p:cNvPr id="29" name="Oval 28"/>
          <p:cNvSpPr/>
          <p:nvPr/>
        </p:nvSpPr>
        <p:spPr>
          <a:xfrm>
            <a:off x="5715000" y="1981200"/>
            <a:ext cx="533400" cy="228600"/>
          </a:xfrm>
          <a:prstGeom prst="ellipse">
            <a:avLst/>
          </a:pr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a:stCxn id="29" idx="3"/>
          </p:cNvCxnSpPr>
          <p:nvPr/>
        </p:nvCxnSpPr>
        <p:spPr>
          <a:xfrm rot="5400000">
            <a:off x="4784819" y="2801704"/>
            <a:ext cx="1633678" cy="38291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late.jpg"/>
          <p:cNvPicPr>
            <a:picLocks noChangeAspect="1"/>
          </p:cNvPicPr>
          <p:nvPr/>
        </p:nvPicPr>
        <p:blipFill>
          <a:blip r:embed="rId2" cstate="print"/>
          <a:stretch>
            <a:fillRect/>
          </a:stretch>
        </p:blipFill>
        <p:spPr>
          <a:xfrm>
            <a:off x="0" y="5410200"/>
            <a:ext cx="9144000" cy="1258895"/>
          </a:xfrm>
          <a:prstGeom prst="rect">
            <a:avLst/>
          </a:prstGeom>
        </p:spPr>
      </p:pic>
      <p:sp>
        <p:nvSpPr>
          <p:cNvPr id="4" name="TextBox 3"/>
          <p:cNvSpPr txBox="1"/>
          <p:nvPr/>
        </p:nvSpPr>
        <p:spPr>
          <a:xfrm>
            <a:off x="3505200" y="0"/>
            <a:ext cx="1616918" cy="369332"/>
          </a:xfrm>
          <a:prstGeom prst="rect">
            <a:avLst/>
          </a:prstGeom>
          <a:noFill/>
        </p:spPr>
        <p:txBody>
          <a:bodyPr wrap="none" rtlCol="0">
            <a:spAutoFit/>
          </a:bodyPr>
          <a:lstStyle/>
          <a:p>
            <a:r>
              <a:rPr lang="en-US" b="1" u="sng" dirty="0" smtClean="0"/>
              <a:t>The Roughness</a:t>
            </a:r>
            <a:endParaRPr lang="en-US" b="1" u="sng" dirty="0">
              <a:latin typeface="Arial" pitchFamily="34" charset="0"/>
              <a:cs typeface="Arial" pitchFamily="34" charset="0"/>
            </a:endParaRPr>
          </a:p>
        </p:txBody>
      </p:sp>
      <p:pic>
        <p:nvPicPr>
          <p:cNvPr id="5" name="Picture 4" descr="Sphere.jpg"/>
          <p:cNvPicPr>
            <a:picLocks noChangeAspect="1"/>
          </p:cNvPicPr>
          <p:nvPr/>
        </p:nvPicPr>
        <p:blipFill>
          <a:blip r:embed="rId3" cstate="print"/>
          <a:stretch>
            <a:fillRect/>
          </a:stretch>
        </p:blipFill>
        <p:spPr>
          <a:xfrm>
            <a:off x="0" y="4419600"/>
            <a:ext cx="9144000" cy="1258895"/>
          </a:xfrm>
          <a:prstGeom prst="rect">
            <a:avLst/>
          </a:prstGeom>
        </p:spPr>
      </p:pic>
      <p:sp>
        <p:nvSpPr>
          <p:cNvPr id="6" name="TextBox 5"/>
          <p:cNvSpPr txBox="1"/>
          <p:nvPr/>
        </p:nvSpPr>
        <p:spPr>
          <a:xfrm>
            <a:off x="5334000" y="4800600"/>
            <a:ext cx="842090" cy="369332"/>
          </a:xfrm>
          <a:prstGeom prst="rect">
            <a:avLst/>
          </a:prstGeom>
          <a:noFill/>
        </p:spPr>
        <p:txBody>
          <a:bodyPr wrap="none" rtlCol="0">
            <a:spAutoFit/>
          </a:bodyPr>
          <a:lstStyle/>
          <a:p>
            <a:r>
              <a:rPr lang="en-US" dirty="0" smtClean="0"/>
              <a:t>Sphere</a:t>
            </a:r>
            <a:endParaRPr lang="en-US" dirty="0"/>
          </a:p>
        </p:txBody>
      </p:sp>
      <p:sp>
        <p:nvSpPr>
          <p:cNvPr id="8" name="TextBox 7"/>
          <p:cNvSpPr txBox="1"/>
          <p:nvPr/>
        </p:nvSpPr>
        <p:spPr>
          <a:xfrm>
            <a:off x="5029200" y="5715000"/>
            <a:ext cx="654538" cy="369332"/>
          </a:xfrm>
          <a:prstGeom prst="rect">
            <a:avLst/>
          </a:prstGeom>
          <a:noFill/>
        </p:spPr>
        <p:txBody>
          <a:bodyPr wrap="none" rtlCol="0">
            <a:spAutoFit/>
          </a:bodyPr>
          <a:lstStyle/>
          <a:p>
            <a:r>
              <a:rPr lang="en-US" dirty="0" smtClean="0"/>
              <a:t>Plate</a:t>
            </a:r>
            <a:endParaRPr lang="en-US" dirty="0"/>
          </a:p>
        </p:txBody>
      </p:sp>
      <p:pic>
        <p:nvPicPr>
          <p:cNvPr id="9" name="Picture 8" descr="plateeeeeeee.jpg"/>
          <p:cNvPicPr>
            <a:picLocks noChangeAspect="1"/>
          </p:cNvPicPr>
          <p:nvPr/>
        </p:nvPicPr>
        <p:blipFill>
          <a:blip r:embed="rId4" cstate="print"/>
          <a:stretch>
            <a:fillRect/>
          </a:stretch>
        </p:blipFill>
        <p:spPr>
          <a:xfrm>
            <a:off x="3810000" y="838200"/>
            <a:ext cx="2971800" cy="2971800"/>
          </a:xfrm>
          <a:prstGeom prst="rect">
            <a:avLst/>
          </a:prstGeom>
        </p:spPr>
      </p:pic>
      <p:sp>
        <p:nvSpPr>
          <p:cNvPr id="10" name="TextBox 9"/>
          <p:cNvSpPr txBox="1"/>
          <p:nvPr/>
        </p:nvSpPr>
        <p:spPr>
          <a:xfrm>
            <a:off x="4419600" y="990600"/>
            <a:ext cx="1316386" cy="369332"/>
          </a:xfrm>
          <a:prstGeom prst="rect">
            <a:avLst/>
          </a:prstGeom>
          <a:noFill/>
        </p:spPr>
        <p:txBody>
          <a:bodyPr wrap="none" rtlCol="0">
            <a:spAutoFit/>
          </a:bodyPr>
          <a:lstStyle/>
          <a:p>
            <a:r>
              <a:rPr lang="en-US" dirty="0" smtClean="0"/>
              <a:t>RMS 2.3 nm</a:t>
            </a:r>
            <a:endParaRPr lang="en-US" dirty="0"/>
          </a:p>
        </p:txBody>
      </p:sp>
      <p:graphicFrame>
        <p:nvGraphicFramePr>
          <p:cNvPr id="11" name="Table 10"/>
          <p:cNvGraphicFramePr>
            <a:graphicFrameLocks noGrp="1"/>
          </p:cNvGraphicFramePr>
          <p:nvPr/>
        </p:nvGraphicFramePr>
        <p:xfrm>
          <a:off x="304800" y="304800"/>
          <a:ext cx="1447800" cy="4241292"/>
        </p:xfrm>
        <a:graphic>
          <a:graphicData uri="http://schemas.openxmlformats.org/drawingml/2006/table">
            <a:tbl>
              <a:tblPr/>
              <a:tblGrid>
                <a:gridCol w="723900"/>
                <a:gridCol w="723900"/>
              </a:tblGrid>
              <a:tr h="162791">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    nm         </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libri"/>
                          <a:ea typeface="Calibri"/>
                          <a:cs typeface="Calibri"/>
                        </a:rPr>
                        <a:t> %</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0.129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0.503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0.129</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1.006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0.129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1.509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0.258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2.012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2.323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2.515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4.129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3.018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8.387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3.521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8.387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4.024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11.226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4.527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11.871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5.03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9.032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5.533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9.419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6.036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9.806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6.539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5.161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7.042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6.194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7.545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5.161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8.049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2.323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8.552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2.71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9.055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1.806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9.558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2791">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10.061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0.258</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2" name="Table 11"/>
          <p:cNvGraphicFramePr>
            <a:graphicFrameLocks noGrp="1"/>
          </p:cNvGraphicFramePr>
          <p:nvPr/>
        </p:nvGraphicFramePr>
        <p:xfrm>
          <a:off x="1981200" y="533400"/>
          <a:ext cx="1905000" cy="4241292"/>
        </p:xfrm>
        <a:graphic>
          <a:graphicData uri="http://schemas.openxmlformats.org/drawingml/2006/table">
            <a:tbl>
              <a:tblPr/>
              <a:tblGrid>
                <a:gridCol w="952500"/>
                <a:gridCol w="952500"/>
              </a:tblGrid>
              <a:tr h="184727">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    nm         </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00000"/>
                          </a:solidFill>
                          <a:latin typeface="Calibri"/>
                          <a:ea typeface="Calibri"/>
                          <a:cs typeface="Calibri"/>
                        </a:rPr>
                        <a:t> %</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0.296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0.532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1.481</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1.063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2.222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1.595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2.127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5.926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2.658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7.556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3.19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3.722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9.333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4.254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11.259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4.785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9.778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5.317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9.63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5.849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7.556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6.38</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4.296</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6.912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4.444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7.444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3.556</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7.975</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2.963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8.507</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3.259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9.039</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2.074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9.571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0.741</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10.102</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0.593</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27">
                <a:tc>
                  <a:txBody>
                    <a:bodyPr/>
                    <a:lstStyle/>
                    <a:p>
                      <a:pPr marL="0" marR="0" algn="r">
                        <a:lnSpc>
                          <a:spcPct val="115000"/>
                        </a:lnSpc>
                        <a:spcBef>
                          <a:spcPts val="0"/>
                        </a:spcBef>
                        <a:spcAft>
                          <a:spcPts val="0"/>
                        </a:spcAft>
                      </a:pPr>
                      <a:r>
                        <a:rPr lang="en-US" sz="1100">
                          <a:solidFill>
                            <a:srgbClr val="000000"/>
                          </a:solidFill>
                          <a:latin typeface="Calibri"/>
                          <a:ea typeface="Calibri"/>
                          <a:cs typeface="Calibri"/>
                        </a:rPr>
                        <a:t>10.634</a:t>
                      </a:r>
                      <a:endParaRPr lang="en-US" sz="110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0"/>
                        </a:spcAft>
                      </a:pPr>
                      <a:r>
                        <a:rPr lang="en-US" sz="1100" dirty="0">
                          <a:solidFill>
                            <a:srgbClr val="000000"/>
                          </a:solidFill>
                          <a:latin typeface="Calibri"/>
                          <a:ea typeface="Calibri"/>
                          <a:cs typeface="Calibri"/>
                        </a:rPr>
                        <a:t>0.148</a:t>
                      </a:r>
                      <a:endParaRPr lang="en-US" sz="1100" dirty="0">
                        <a:latin typeface="Calibri"/>
                        <a:ea typeface="Calibri"/>
                        <a:cs typeface="Times New Roman"/>
                      </a:endParaRPr>
                    </a:p>
                  </a:txBody>
                  <a:tcPr marL="65713" marR="6571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TextBox 12"/>
          <p:cNvSpPr txBox="1"/>
          <p:nvPr/>
        </p:nvSpPr>
        <p:spPr>
          <a:xfrm>
            <a:off x="685800" y="0"/>
            <a:ext cx="654538" cy="369332"/>
          </a:xfrm>
          <a:prstGeom prst="rect">
            <a:avLst/>
          </a:prstGeom>
          <a:noFill/>
        </p:spPr>
        <p:txBody>
          <a:bodyPr wrap="none" rtlCol="0">
            <a:spAutoFit/>
          </a:bodyPr>
          <a:lstStyle/>
          <a:p>
            <a:r>
              <a:rPr lang="en-US" dirty="0" smtClean="0"/>
              <a:t>Plate</a:t>
            </a:r>
            <a:endParaRPr lang="en-US" dirty="0"/>
          </a:p>
        </p:txBody>
      </p:sp>
      <p:sp>
        <p:nvSpPr>
          <p:cNvPr id="14" name="TextBox 13"/>
          <p:cNvSpPr txBox="1"/>
          <p:nvPr/>
        </p:nvSpPr>
        <p:spPr>
          <a:xfrm>
            <a:off x="2362200" y="152400"/>
            <a:ext cx="842090" cy="369332"/>
          </a:xfrm>
          <a:prstGeom prst="rect">
            <a:avLst/>
          </a:prstGeom>
          <a:noFill/>
        </p:spPr>
        <p:txBody>
          <a:bodyPr wrap="none" rtlCol="0">
            <a:spAutoFit/>
          </a:bodyPr>
          <a:lstStyle/>
          <a:p>
            <a:r>
              <a:rPr lang="en-US" dirty="0" smtClean="0"/>
              <a:t>Sphere</a:t>
            </a:r>
            <a:endParaRPr lang="en-US" dirty="0"/>
          </a:p>
        </p:txBody>
      </p:sp>
      <p:sp>
        <p:nvSpPr>
          <p:cNvPr id="15" name="TextBox 14"/>
          <p:cNvSpPr txBox="1"/>
          <p:nvPr/>
        </p:nvSpPr>
        <p:spPr>
          <a:xfrm>
            <a:off x="3886200" y="304800"/>
            <a:ext cx="4495800" cy="584775"/>
          </a:xfrm>
          <a:prstGeom prst="rect">
            <a:avLst/>
          </a:prstGeom>
          <a:noFill/>
        </p:spPr>
        <p:txBody>
          <a:bodyPr wrap="square" rtlCol="0">
            <a:spAutoFit/>
          </a:bodyPr>
          <a:lstStyle/>
          <a:p>
            <a:r>
              <a:rPr lang="en-US" sz="1600" dirty="0" smtClean="0"/>
              <a:t>Percent v</a:t>
            </a:r>
            <a:r>
              <a:rPr lang="en-US" sz="1600" baseline="-25000" dirty="0" smtClean="0"/>
              <a:t>i</a:t>
            </a:r>
            <a:r>
              <a:rPr lang="en-US" sz="1600" dirty="0" smtClean="0"/>
              <a:t> of the surface  area covered by roughness</a:t>
            </a:r>
          </a:p>
          <a:p>
            <a:r>
              <a:rPr lang="en-US" sz="1600" dirty="0" smtClean="0"/>
              <a:t>with heights h</a:t>
            </a:r>
            <a:r>
              <a:rPr lang="en-US" sz="1600" baseline="-25000" dirty="0" smtClean="0"/>
              <a:t>i</a:t>
            </a:r>
            <a:r>
              <a:rPr lang="en-US" sz="1600" dirty="0" smtClean="0"/>
              <a:t> </a:t>
            </a:r>
            <a:endParaRPr lang="en-US" sz="1600" dirty="0"/>
          </a:p>
        </p:txBody>
      </p:sp>
      <p:pic>
        <p:nvPicPr>
          <p:cNvPr id="18" name="Picture 17" descr="fgfgfg.jpg"/>
          <p:cNvPicPr>
            <a:picLocks noChangeAspect="1"/>
          </p:cNvPicPr>
          <p:nvPr/>
        </p:nvPicPr>
        <p:blipFill>
          <a:blip r:embed="rId5" cstate="print"/>
          <a:stretch>
            <a:fillRect/>
          </a:stretch>
        </p:blipFill>
        <p:spPr>
          <a:xfrm>
            <a:off x="6400800" y="2286000"/>
            <a:ext cx="2743200" cy="2743200"/>
          </a:xfrm>
          <a:prstGeom prst="rect">
            <a:avLst/>
          </a:prstGeom>
        </p:spPr>
      </p:pic>
      <p:sp>
        <p:nvSpPr>
          <p:cNvPr id="19" name="TextBox 18"/>
          <p:cNvSpPr txBox="1"/>
          <p:nvPr/>
        </p:nvSpPr>
        <p:spPr>
          <a:xfrm>
            <a:off x="6400800" y="3962400"/>
            <a:ext cx="842090" cy="369332"/>
          </a:xfrm>
          <a:prstGeom prst="rect">
            <a:avLst/>
          </a:prstGeom>
          <a:noFill/>
        </p:spPr>
        <p:txBody>
          <a:bodyPr wrap="none" rtlCol="0">
            <a:spAutoFit/>
          </a:bodyPr>
          <a:lstStyle/>
          <a:p>
            <a:r>
              <a:rPr lang="en-US" dirty="0" smtClean="0"/>
              <a:t>Sphere</a:t>
            </a:r>
            <a:endParaRPr lang="en-US" dirty="0"/>
          </a:p>
        </p:txBody>
      </p:sp>
      <p:sp>
        <p:nvSpPr>
          <p:cNvPr id="20" name="TextBox 19"/>
          <p:cNvSpPr txBox="1"/>
          <p:nvPr/>
        </p:nvSpPr>
        <p:spPr>
          <a:xfrm>
            <a:off x="4343400" y="3048000"/>
            <a:ext cx="654538" cy="369332"/>
          </a:xfrm>
          <a:prstGeom prst="rect">
            <a:avLst/>
          </a:prstGeom>
          <a:noFill/>
        </p:spPr>
        <p:txBody>
          <a:bodyPr wrap="none" rtlCol="0">
            <a:spAutoFit/>
          </a:bodyPr>
          <a:lstStyle/>
          <a:p>
            <a:r>
              <a:rPr lang="en-US" dirty="0" smtClean="0"/>
              <a:t>Plate</a:t>
            </a:r>
            <a:endParaRPr lang="en-US" dirty="0"/>
          </a:p>
        </p:txBody>
      </p:sp>
      <p:sp>
        <p:nvSpPr>
          <p:cNvPr id="21" name="TextBox 20"/>
          <p:cNvSpPr txBox="1"/>
          <p:nvPr/>
        </p:nvSpPr>
        <p:spPr>
          <a:xfrm>
            <a:off x="7467600" y="1981200"/>
            <a:ext cx="1316386" cy="369332"/>
          </a:xfrm>
          <a:prstGeom prst="rect">
            <a:avLst/>
          </a:prstGeom>
          <a:noFill/>
        </p:spPr>
        <p:txBody>
          <a:bodyPr wrap="none" rtlCol="0">
            <a:spAutoFit/>
          </a:bodyPr>
          <a:lstStyle/>
          <a:p>
            <a:r>
              <a:rPr lang="en-US" dirty="0" smtClean="0"/>
              <a:t>RMS 2.1 nm</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2971800" y="457200"/>
          <a:ext cx="5079583" cy="3886200"/>
        </p:xfrm>
        <a:graphic>
          <a:graphicData uri="http://schemas.openxmlformats.org/presentationml/2006/ole">
            <p:oleObj spid="_x0000_s105474" name="Graph" r:id="rId4" imgW="3925800" imgH="3003840" progId="Origin50.Graph">
              <p:embed/>
            </p:oleObj>
          </a:graphicData>
        </a:graphic>
      </p:graphicFrame>
      <p:graphicFrame>
        <p:nvGraphicFramePr>
          <p:cNvPr id="33795" name="Object 3"/>
          <p:cNvGraphicFramePr>
            <a:graphicFrameLocks noChangeAspect="1"/>
          </p:cNvGraphicFramePr>
          <p:nvPr/>
        </p:nvGraphicFramePr>
        <p:xfrm>
          <a:off x="4191000" y="2514600"/>
          <a:ext cx="1524000" cy="1165955"/>
        </p:xfrm>
        <a:graphic>
          <a:graphicData uri="http://schemas.openxmlformats.org/presentationml/2006/ole">
            <p:oleObj spid="_x0000_s105475" name="Graph" r:id="rId5" imgW="3925824" imgH="3004109" progId="Origin50.Graph">
              <p:embed/>
            </p:oleObj>
          </a:graphicData>
        </a:graphic>
      </p:graphicFrame>
      <p:graphicFrame>
        <p:nvGraphicFramePr>
          <p:cNvPr id="33797" name="Object 5"/>
          <p:cNvGraphicFramePr>
            <a:graphicFrameLocks noChangeAspect="1"/>
          </p:cNvGraphicFramePr>
          <p:nvPr/>
        </p:nvGraphicFramePr>
        <p:xfrm>
          <a:off x="4724400" y="1371600"/>
          <a:ext cx="1493995" cy="1143000"/>
        </p:xfrm>
        <a:graphic>
          <a:graphicData uri="http://schemas.openxmlformats.org/presentationml/2006/ole">
            <p:oleObj spid="_x0000_s105476" name="Graph" r:id="rId6" imgW="3925824" imgH="3004109" progId="Origin50.Graph">
              <p:embed/>
            </p:oleObj>
          </a:graphicData>
        </a:graphic>
      </p:graphicFrame>
      <p:cxnSp>
        <p:nvCxnSpPr>
          <p:cNvPr id="9" name="Straight Connector 8"/>
          <p:cNvCxnSpPr/>
          <p:nvPr/>
        </p:nvCxnSpPr>
        <p:spPr>
          <a:xfrm rot="5400000" flipH="1" flipV="1">
            <a:off x="2628900" y="2171700"/>
            <a:ext cx="32766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flipH="1" flipV="1">
            <a:off x="4152900" y="1104900"/>
            <a:ext cx="1143000" cy="0"/>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0"/>
            <a:ext cx="8372035" cy="523220"/>
          </a:xfrm>
          <a:prstGeom prst="rect">
            <a:avLst/>
          </a:prstGeom>
          <a:noFill/>
        </p:spPr>
        <p:txBody>
          <a:bodyPr wrap="none" rtlCol="0">
            <a:spAutoFit/>
          </a:bodyPr>
          <a:lstStyle/>
          <a:p>
            <a:r>
              <a:rPr lang="en-US" sz="2800" b="1" u="sng" dirty="0" smtClean="0">
                <a:solidFill>
                  <a:schemeClr val="accent6">
                    <a:lumMod val="75000"/>
                  </a:schemeClr>
                </a:solidFill>
                <a:effectLst>
                  <a:outerShdw blurRad="38100" dist="38100" dir="2700000" algn="tl">
                    <a:srgbClr val="000000">
                      <a:alpha val="43137"/>
                    </a:srgbClr>
                  </a:outerShdw>
                </a:effectLst>
              </a:rPr>
              <a:t>Determination of Au Sphere- Plate Potential Difference</a:t>
            </a:r>
            <a:endParaRPr lang="en-US" sz="2800" b="1" u="sng" dirty="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TextBox 13"/>
          <p:cNvSpPr txBox="1"/>
          <p:nvPr/>
        </p:nvSpPr>
        <p:spPr>
          <a:xfrm>
            <a:off x="304800" y="990600"/>
            <a:ext cx="2845587" cy="369332"/>
          </a:xfrm>
          <a:prstGeom prst="rect">
            <a:avLst/>
          </a:prstGeom>
          <a:noFill/>
        </p:spPr>
        <p:txBody>
          <a:bodyPr wrap="none" rtlCol="0">
            <a:spAutoFit/>
          </a:bodyPr>
          <a:lstStyle/>
          <a:p>
            <a:r>
              <a:rPr lang="en-US" dirty="0" smtClean="0"/>
              <a:t>Electrostatic Force Formula: </a:t>
            </a:r>
            <a:endParaRPr lang="en-US" dirty="0"/>
          </a:p>
        </p:txBody>
      </p:sp>
      <p:pic>
        <p:nvPicPr>
          <p:cNvPr id="16" name="Picture 4"/>
          <p:cNvPicPr>
            <a:picLocks noChangeAspect="1" noChangeArrowheads="1"/>
          </p:cNvPicPr>
          <p:nvPr/>
        </p:nvPicPr>
        <p:blipFill>
          <a:blip r:embed="rId7" cstate="print"/>
          <a:srcRect/>
          <a:stretch>
            <a:fillRect/>
          </a:stretch>
        </p:blipFill>
        <p:spPr bwMode="auto">
          <a:xfrm>
            <a:off x="304800" y="1981200"/>
            <a:ext cx="2222500" cy="533400"/>
          </a:xfrm>
          <a:prstGeom prst="rect">
            <a:avLst/>
          </a:prstGeom>
          <a:noFill/>
          <a:ln w="9525">
            <a:miter lim="800000"/>
            <a:headEnd/>
            <a:tailEnd/>
          </a:ln>
          <a:effectLst/>
        </p:spPr>
      </p:pic>
      <p:graphicFrame>
        <p:nvGraphicFramePr>
          <p:cNvPr id="19" name="Object 18"/>
          <p:cNvGraphicFramePr>
            <a:graphicFrameLocks noChangeAspect="1"/>
          </p:cNvGraphicFramePr>
          <p:nvPr/>
        </p:nvGraphicFramePr>
        <p:xfrm>
          <a:off x="685800" y="1447800"/>
          <a:ext cx="1936376" cy="685800"/>
        </p:xfrm>
        <a:graphic>
          <a:graphicData uri="http://schemas.openxmlformats.org/presentationml/2006/ole">
            <p:oleObj spid="_x0000_s105477" name="Equation" r:id="rId8" imgW="1218960" imgH="431640" progId="Equation.3">
              <p:embed/>
            </p:oleObj>
          </a:graphicData>
        </a:graphic>
      </p:graphicFrame>
      <p:graphicFrame>
        <p:nvGraphicFramePr>
          <p:cNvPr id="20" name="Object 19"/>
          <p:cNvGraphicFramePr>
            <a:graphicFrameLocks noChangeAspect="1"/>
          </p:cNvGraphicFramePr>
          <p:nvPr/>
        </p:nvGraphicFramePr>
        <p:xfrm>
          <a:off x="0" y="4038600"/>
          <a:ext cx="4242955" cy="1143000"/>
        </p:xfrm>
        <a:graphic>
          <a:graphicData uri="http://schemas.openxmlformats.org/presentationml/2006/ole">
            <p:oleObj spid="_x0000_s105478" name="Equation" r:id="rId9" imgW="3111480" imgH="838080" progId="Equation.3">
              <p:embed/>
            </p:oleObj>
          </a:graphicData>
        </a:graphic>
      </p:graphicFrame>
      <p:sp>
        <p:nvSpPr>
          <p:cNvPr id="13" name="TextBox 12"/>
          <p:cNvSpPr txBox="1"/>
          <p:nvPr/>
        </p:nvSpPr>
        <p:spPr>
          <a:xfrm>
            <a:off x="3276600" y="4419600"/>
            <a:ext cx="5526449" cy="2308324"/>
          </a:xfrm>
          <a:prstGeom prst="rect">
            <a:avLst/>
          </a:prstGeom>
          <a:noFill/>
        </p:spPr>
        <p:txBody>
          <a:bodyPr wrap="none" rtlCol="0">
            <a:spAutoFit/>
          </a:bodyPr>
          <a:lstStyle/>
          <a:p>
            <a:pPr marL="342900" indent="-342900"/>
            <a:r>
              <a:rPr lang="en-US" b="1" dirty="0" smtClean="0">
                <a:solidFill>
                  <a:srgbClr val="0000FF"/>
                </a:solidFill>
              </a:rPr>
              <a:t>STEPS</a:t>
            </a:r>
          </a:p>
          <a:p>
            <a:pPr marL="342900" indent="-342900">
              <a:buAutoNum type="arabicPeriod"/>
            </a:pPr>
            <a:r>
              <a:rPr lang="en-US" b="1" dirty="0" smtClean="0">
                <a:solidFill>
                  <a:srgbClr val="0000FF"/>
                </a:solidFill>
              </a:rPr>
              <a:t>Repeat Experiment for 12 Voltages applied to </a:t>
            </a:r>
          </a:p>
          <a:p>
            <a:pPr marL="342900" indent="-342900"/>
            <a:r>
              <a:rPr lang="en-US" b="1" dirty="0" smtClean="0">
                <a:solidFill>
                  <a:srgbClr val="0000FF"/>
                </a:solidFill>
              </a:rPr>
              <a:t>       Au plate – not sequentially</a:t>
            </a:r>
          </a:p>
          <a:p>
            <a:pPr marL="342900" indent="-342900">
              <a:buAutoNum type="arabicPeriod" startAt="2"/>
            </a:pPr>
            <a:r>
              <a:rPr lang="en-US" b="1" dirty="0" smtClean="0">
                <a:solidFill>
                  <a:srgbClr val="0000FF"/>
                </a:solidFill>
              </a:rPr>
              <a:t>Correct separation for plate or sphere drift</a:t>
            </a:r>
          </a:p>
          <a:p>
            <a:pPr marL="342900" indent="-342900">
              <a:buAutoNum type="arabicPeriod" startAt="2"/>
            </a:pPr>
            <a:r>
              <a:rPr lang="en-US" b="1" dirty="0" smtClean="0">
                <a:solidFill>
                  <a:srgbClr val="0000FF"/>
                </a:solidFill>
              </a:rPr>
              <a:t>Use Parabolic dependence of force gradient on </a:t>
            </a:r>
          </a:p>
          <a:p>
            <a:pPr marL="342900" indent="-342900"/>
            <a:r>
              <a:rPr lang="en-US" b="1" dirty="0" smtClean="0">
                <a:solidFill>
                  <a:srgbClr val="0000FF"/>
                </a:solidFill>
              </a:rPr>
              <a:t>       Voltage, to draw parabolas at every separation</a:t>
            </a:r>
          </a:p>
          <a:p>
            <a:pPr marL="342900" indent="-342900"/>
            <a:r>
              <a:rPr lang="en-US" b="1" dirty="0" smtClean="0">
                <a:solidFill>
                  <a:srgbClr val="0000FF"/>
                </a:solidFill>
              </a:rPr>
              <a:t>4.    Vertex of Parabola, which denotes zero electrostatic </a:t>
            </a:r>
          </a:p>
          <a:p>
            <a:pPr marL="342900" indent="-342900"/>
            <a:r>
              <a:rPr lang="en-US" b="1" dirty="0" smtClean="0">
                <a:solidFill>
                  <a:srgbClr val="0000FF"/>
                </a:solidFill>
              </a:rPr>
              <a:t>       force gives the residual potential</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2987675" y="188913"/>
            <a:ext cx="23923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u="sng">
                <a:solidFill>
                  <a:schemeClr val="accent2"/>
                </a:solidFill>
                <a:latin typeface="Times New Roman" pitchFamily="18" charset="0"/>
              </a:rPr>
              <a:t>Lifshitz Formula</a:t>
            </a:r>
            <a:endParaRPr lang="en-US" sz="2400" b="1">
              <a:solidFill>
                <a:schemeClr val="accent2"/>
              </a:solidFill>
              <a:latin typeface="Times New Roman" pitchFamily="18" charset="0"/>
            </a:endParaRPr>
          </a:p>
        </p:txBody>
      </p:sp>
      <p:graphicFrame>
        <p:nvGraphicFramePr>
          <p:cNvPr id="112654" name="Object 14"/>
          <p:cNvGraphicFramePr>
            <a:graphicFrameLocks noChangeAspect="1"/>
          </p:cNvGraphicFramePr>
          <p:nvPr>
            <p:extLst>
              <p:ext uri="{D42A27DB-BD31-4B8C-83A1-F6EECF244321}">
                <p14:modId xmlns="" xmlns:p14="http://schemas.microsoft.com/office/powerpoint/2010/main" val="2242196339"/>
              </p:ext>
            </p:extLst>
          </p:nvPr>
        </p:nvGraphicFramePr>
        <p:xfrm>
          <a:off x="2787650" y="3635375"/>
          <a:ext cx="5376863" cy="792163"/>
        </p:xfrm>
        <a:graphic>
          <a:graphicData uri="http://schemas.openxmlformats.org/presentationml/2006/ole">
            <p:oleObj spid="_x0000_s57366" name="Equation" r:id="rId3" imgW="3098520" imgH="457200" progId="Equation.3">
              <p:embed/>
            </p:oleObj>
          </a:graphicData>
        </a:graphic>
      </p:graphicFrame>
      <p:graphicFrame>
        <p:nvGraphicFramePr>
          <p:cNvPr id="112655" name="Object 15"/>
          <p:cNvGraphicFramePr>
            <a:graphicFrameLocks noChangeAspect="1"/>
          </p:cNvGraphicFramePr>
          <p:nvPr>
            <p:extLst>
              <p:ext uri="{D42A27DB-BD31-4B8C-83A1-F6EECF244321}">
                <p14:modId xmlns="" xmlns:p14="http://schemas.microsoft.com/office/powerpoint/2010/main" val="2543631889"/>
              </p:ext>
            </p:extLst>
          </p:nvPr>
        </p:nvGraphicFramePr>
        <p:xfrm>
          <a:off x="103188" y="2749550"/>
          <a:ext cx="8937625" cy="855663"/>
        </p:xfrm>
        <a:graphic>
          <a:graphicData uri="http://schemas.openxmlformats.org/presentationml/2006/ole">
            <p:oleObj spid="_x0000_s57367" name="Equation" r:id="rId4" imgW="6045120" imgH="482400" progId="Equation.3">
              <p:embed/>
            </p:oleObj>
          </a:graphicData>
        </a:graphic>
      </p:graphicFrame>
      <p:graphicFrame>
        <p:nvGraphicFramePr>
          <p:cNvPr id="112656" name="Object 16"/>
          <p:cNvGraphicFramePr>
            <a:graphicFrameLocks noChangeAspect="1"/>
          </p:cNvGraphicFramePr>
          <p:nvPr/>
        </p:nvGraphicFramePr>
        <p:xfrm>
          <a:off x="2419350" y="4930775"/>
          <a:ext cx="114300" cy="203200"/>
        </p:xfrm>
        <a:graphic>
          <a:graphicData uri="http://schemas.openxmlformats.org/presentationml/2006/ole">
            <p:oleObj spid="_x0000_s57368" name="Equation" r:id="rId5" imgW="114201" imgH="203024" progId="Equation.3">
              <p:embed/>
            </p:oleObj>
          </a:graphicData>
        </a:graphic>
      </p:graphicFrame>
      <p:graphicFrame>
        <p:nvGraphicFramePr>
          <p:cNvPr id="112658" name="Object 18"/>
          <p:cNvGraphicFramePr>
            <a:graphicFrameLocks noChangeAspect="1"/>
          </p:cNvGraphicFramePr>
          <p:nvPr/>
        </p:nvGraphicFramePr>
        <p:xfrm>
          <a:off x="1727200" y="5805488"/>
          <a:ext cx="5029200" cy="550862"/>
        </p:xfrm>
        <a:graphic>
          <a:graphicData uri="http://schemas.openxmlformats.org/presentationml/2006/ole">
            <p:oleObj spid="_x0000_s57369" name="Equation" r:id="rId6" imgW="2667000" imgH="292100" progId="Equation.3">
              <p:embed/>
            </p:oleObj>
          </a:graphicData>
        </a:graphic>
      </p:graphicFrame>
      <p:grpSp>
        <p:nvGrpSpPr>
          <p:cNvPr id="112674" name="Group 34"/>
          <p:cNvGrpSpPr>
            <a:grpSpLocks/>
          </p:cNvGrpSpPr>
          <p:nvPr/>
        </p:nvGrpSpPr>
        <p:grpSpPr bwMode="auto">
          <a:xfrm>
            <a:off x="25400" y="692150"/>
            <a:ext cx="4179888" cy="1828800"/>
            <a:chOff x="16" y="436"/>
            <a:chExt cx="2633" cy="1152"/>
          </a:xfrm>
        </p:grpSpPr>
        <p:sp>
          <p:nvSpPr>
            <p:cNvPr id="112664" name="Text Box 24"/>
            <p:cNvSpPr txBox="1">
              <a:spLocks noChangeArrowheads="1"/>
            </p:cNvSpPr>
            <p:nvPr/>
          </p:nvSpPr>
          <p:spPr bwMode="auto">
            <a:xfrm>
              <a:off x="239" y="1284"/>
              <a:ext cx="11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endParaRPr lang="en-US" sz="2400">
                <a:latin typeface="Times New Roman" pitchFamily="18" charset="0"/>
              </a:endParaRPr>
            </a:p>
          </p:txBody>
        </p:sp>
        <p:sp>
          <p:nvSpPr>
            <p:cNvPr id="112665" name="Rectangle 25"/>
            <p:cNvSpPr>
              <a:spLocks noChangeArrowheads="1"/>
            </p:cNvSpPr>
            <p:nvPr/>
          </p:nvSpPr>
          <p:spPr bwMode="auto">
            <a:xfrm>
              <a:off x="16" y="1492"/>
              <a:ext cx="2304" cy="36"/>
            </a:xfrm>
            <a:prstGeom prst="rect">
              <a:avLst/>
            </a:prstGeom>
            <a:solidFill>
              <a:srgbClr val="FFCC00"/>
            </a:solidFill>
            <a:ln w="9525">
              <a:solidFill>
                <a:srgbClr val="FFCC00"/>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6" name="Oval 26"/>
            <p:cNvSpPr>
              <a:spLocks noChangeArrowheads="1"/>
            </p:cNvSpPr>
            <p:nvPr/>
          </p:nvSpPr>
          <p:spPr bwMode="auto">
            <a:xfrm>
              <a:off x="453" y="436"/>
              <a:ext cx="992" cy="1008"/>
            </a:xfrm>
            <a:prstGeom prst="ellipse">
              <a:avLst/>
            </a:prstGeom>
            <a:solidFill>
              <a:srgbClr val="FFCC00"/>
            </a:solidFill>
            <a:ln w="9525">
              <a:solidFill>
                <a:srgbClr val="FFCC00"/>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New Roman" pitchFamily="18" charset="0"/>
              </a:endParaRPr>
            </a:p>
          </p:txBody>
        </p:sp>
        <p:sp>
          <p:nvSpPr>
            <p:cNvPr id="112667" name="Line 27"/>
            <p:cNvSpPr>
              <a:spLocks noChangeShapeType="1"/>
            </p:cNvSpPr>
            <p:nvPr/>
          </p:nvSpPr>
          <p:spPr bwMode="auto">
            <a:xfrm flipH="1">
              <a:off x="508" y="1048"/>
              <a:ext cx="240" cy="10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68" name="Text Box 28"/>
            <p:cNvSpPr txBox="1">
              <a:spLocks noChangeArrowheads="1"/>
            </p:cNvSpPr>
            <p:nvPr/>
          </p:nvSpPr>
          <p:spPr bwMode="auto">
            <a:xfrm>
              <a:off x="684" y="892"/>
              <a:ext cx="244"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latin typeface="Times New Roman" pitchFamily="18" charset="0"/>
                </a:rPr>
                <a:t>R</a:t>
              </a:r>
            </a:p>
          </p:txBody>
        </p:sp>
        <p:sp>
          <p:nvSpPr>
            <p:cNvPr id="112669" name="Line 29"/>
            <p:cNvSpPr>
              <a:spLocks noChangeShapeType="1"/>
            </p:cNvSpPr>
            <p:nvPr/>
          </p:nvSpPr>
          <p:spPr bwMode="auto">
            <a:xfrm flipV="1">
              <a:off x="868" y="951"/>
              <a:ext cx="98" cy="37"/>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0" name="Line 30"/>
            <p:cNvSpPr>
              <a:spLocks noChangeShapeType="1"/>
            </p:cNvSpPr>
            <p:nvPr/>
          </p:nvSpPr>
          <p:spPr bwMode="auto">
            <a:xfrm>
              <a:off x="1552" y="1444"/>
              <a:ext cx="768" cy="0"/>
            </a:xfrm>
            <a:prstGeom prst="line">
              <a:avLst/>
            </a:prstGeom>
            <a:noFill/>
            <a:ln w="9525">
              <a:solidFill>
                <a:srgbClr val="FF505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1" name="Line 31"/>
            <p:cNvSpPr>
              <a:spLocks noChangeShapeType="1"/>
            </p:cNvSpPr>
            <p:nvPr/>
          </p:nvSpPr>
          <p:spPr bwMode="auto">
            <a:xfrm>
              <a:off x="2272" y="1372"/>
              <a:ext cx="0" cy="72"/>
            </a:xfrm>
            <a:prstGeom prst="line">
              <a:avLst/>
            </a:prstGeom>
            <a:noFill/>
            <a:ln w="9525">
              <a:solidFill>
                <a:srgbClr val="FF505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2" name="Text Box 32"/>
            <p:cNvSpPr txBox="1">
              <a:spLocks noChangeArrowheads="1"/>
            </p:cNvSpPr>
            <p:nvPr/>
          </p:nvSpPr>
          <p:spPr bwMode="auto">
            <a:xfrm>
              <a:off x="2448" y="1300"/>
              <a:ext cx="201"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solidFill>
                    <a:srgbClr val="000099"/>
                  </a:solidFill>
                  <a:latin typeface="Times New Roman" pitchFamily="18" charset="0"/>
                </a:rPr>
                <a:t>z</a:t>
              </a:r>
              <a:endParaRPr lang="en-US" sz="2400">
                <a:latin typeface="Times New Roman" pitchFamily="18" charset="0"/>
              </a:endParaRPr>
            </a:p>
          </p:txBody>
        </p:sp>
        <p:sp>
          <p:nvSpPr>
            <p:cNvPr id="112673" name="Text Box 33"/>
            <p:cNvSpPr txBox="1">
              <a:spLocks noChangeArrowheads="1"/>
            </p:cNvSpPr>
            <p:nvPr/>
          </p:nvSpPr>
          <p:spPr bwMode="auto">
            <a:xfrm>
              <a:off x="1633" y="799"/>
              <a:ext cx="54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solidFill>
                    <a:srgbClr val="000099"/>
                  </a:solidFill>
                  <a:effectLst>
                    <a:outerShdw blurRad="38100" dist="38100" dir="2700000" algn="tl">
                      <a:srgbClr val="C0C0C0"/>
                    </a:outerShdw>
                  </a:effectLst>
                  <a:latin typeface="Times New Roman" pitchFamily="18" charset="0"/>
                </a:rPr>
                <a:t>R&gt;&gt;z</a:t>
              </a:r>
            </a:p>
          </p:txBody>
        </p:sp>
      </p:grpSp>
      <p:sp>
        <p:nvSpPr>
          <p:cNvPr id="112675" name="Text Box 35"/>
          <p:cNvSpPr txBox="1">
            <a:spLocks noChangeArrowheads="1"/>
          </p:cNvSpPr>
          <p:nvPr/>
        </p:nvSpPr>
        <p:spPr bwMode="auto">
          <a:xfrm>
            <a:off x="1563688" y="2260600"/>
            <a:ext cx="311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2</a:t>
            </a:r>
          </a:p>
        </p:txBody>
      </p:sp>
      <p:sp>
        <p:nvSpPr>
          <p:cNvPr id="112676" name="Text Box 36"/>
          <p:cNvSpPr txBox="1">
            <a:spLocks noChangeArrowheads="1"/>
          </p:cNvSpPr>
          <p:nvPr/>
        </p:nvSpPr>
        <p:spPr bwMode="auto">
          <a:xfrm>
            <a:off x="1635125" y="1647825"/>
            <a:ext cx="311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graphicFrame>
        <p:nvGraphicFramePr>
          <p:cNvPr id="112677" name="Object 37"/>
          <p:cNvGraphicFramePr>
            <a:graphicFrameLocks noGrp="1" noChangeAspect="1"/>
          </p:cNvGraphicFramePr>
          <p:nvPr>
            <p:ph/>
          </p:nvPr>
        </p:nvGraphicFramePr>
        <p:xfrm>
          <a:off x="3635375" y="4689475"/>
          <a:ext cx="1620838" cy="611188"/>
        </p:xfrm>
        <a:graphic>
          <a:graphicData uri="http://schemas.openxmlformats.org/presentationml/2006/ole">
            <p:oleObj spid="_x0000_s57370" name="Equation" r:id="rId7" imgW="736280" imgH="355446" progId="Equation.3">
              <p:embed/>
            </p:oleObj>
          </a:graphicData>
        </a:graphic>
      </p:graphicFrame>
      <p:sp>
        <p:nvSpPr>
          <p:cNvPr id="112679" name="Text Box 39"/>
          <p:cNvSpPr txBox="1">
            <a:spLocks noChangeArrowheads="1"/>
          </p:cNvSpPr>
          <p:nvPr/>
        </p:nvSpPr>
        <p:spPr bwMode="auto">
          <a:xfrm>
            <a:off x="5543550" y="4833938"/>
            <a:ext cx="1263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t>At </a:t>
            </a:r>
            <a:r>
              <a:rPr lang="en-US" b="1" i="1">
                <a:latin typeface="Times New Roman" pitchFamily="18" charset="0"/>
              </a:rPr>
              <a:t>l=0, </a:t>
            </a:r>
            <a:r>
              <a:rPr lang="en-US" b="1" i="1">
                <a:latin typeface="Symbol" pitchFamily="18" charset="2"/>
              </a:rPr>
              <a:t>x=0</a:t>
            </a:r>
            <a:endParaRPr lang="en-US" b="1">
              <a:latin typeface="Symbol" pitchFamily="18" charset="2"/>
            </a:endParaRPr>
          </a:p>
        </p:txBody>
      </p:sp>
      <p:sp>
        <p:nvSpPr>
          <p:cNvPr id="112680" name="Text Box 40"/>
          <p:cNvSpPr txBox="1">
            <a:spLocks noChangeArrowheads="1"/>
          </p:cNvSpPr>
          <p:nvPr/>
        </p:nvSpPr>
        <p:spPr bwMode="auto">
          <a:xfrm>
            <a:off x="1276350" y="4781550"/>
            <a:ext cx="20764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t>Matsubara Freqs.</a:t>
            </a:r>
          </a:p>
        </p:txBody>
      </p:sp>
      <p:sp>
        <p:nvSpPr>
          <p:cNvPr id="112681" name="Text Box 41"/>
          <p:cNvSpPr txBox="1">
            <a:spLocks noChangeArrowheads="1"/>
          </p:cNvSpPr>
          <p:nvPr/>
        </p:nvSpPr>
        <p:spPr bwMode="auto">
          <a:xfrm>
            <a:off x="519113" y="3808413"/>
            <a:ext cx="21399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t>Reflection Coeffs:</a:t>
            </a:r>
          </a:p>
        </p:txBody>
      </p:sp>
    </p:spTree>
    <p:extLst>
      <p:ext uri="{BB962C8B-B14F-4D97-AF65-F5344CB8AC3E}">
        <p14:creationId xmlns="" xmlns:p14="http://schemas.microsoft.com/office/powerpoint/2010/main" val="3799983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47700" y="0"/>
            <a:ext cx="8229600" cy="873125"/>
          </a:xfrm>
        </p:spPr>
        <p:txBody>
          <a:bodyPr/>
          <a:lstStyle/>
          <a:p>
            <a:r>
              <a:rPr lang="en-US" sz="3200" b="1" u="sng">
                <a:solidFill>
                  <a:schemeClr val="accent2"/>
                </a:solidFill>
              </a:rPr>
              <a:t>Puzzles in Application of Lifshitz Formula</a:t>
            </a:r>
          </a:p>
        </p:txBody>
      </p:sp>
      <p:sp>
        <p:nvSpPr>
          <p:cNvPr id="113667" name="Rectangle 3"/>
          <p:cNvSpPr>
            <a:spLocks noGrp="1" noChangeArrowheads="1"/>
          </p:cNvSpPr>
          <p:nvPr>
            <p:ph type="body" sz="half" idx="1"/>
          </p:nvPr>
        </p:nvSpPr>
        <p:spPr>
          <a:xfrm>
            <a:off x="358775" y="2097088"/>
            <a:ext cx="8328025" cy="4525962"/>
          </a:xfrm>
        </p:spPr>
        <p:txBody>
          <a:bodyPr/>
          <a:lstStyle/>
          <a:p>
            <a:pPr>
              <a:buFontTx/>
              <a:buNone/>
            </a:pPr>
            <a:r>
              <a:rPr lang="en-US" sz="2400" b="1"/>
              <a:t>For </a:t>
            </a:r>
            <a:r>
              <a:rPr lang="en-US" sz="2400" b="1" u="sng">
                <a:solidFill>
                  <a:srgbClr val="FF0000"/>
                </a:solidFill>
              </a:rPr>
              <a:t>two metals</a:t>
            </a:r>
            <a:r>
              <a:rPr lang="en-US" sz="2400" b="1"/>
              <a:t> and for large </a:t>
            </a:r>
            <a:r>
              <a:rPr lang="en-US" sz="2400" b="1" i="1"/>
              <a:t>z</a:t>
            </a:r>
            <a:r>
              <a:rPr lang="en-US" sz="2400" b="1"/>
              <a:t> (or high T), </a:t>
            </a:r>
            <a:r>
              <a:rPr lang="en-US" sz="2400" b="1" i="1">
                <a:latin typeface="Symbol" pitchFamily="18" charset="2"/>
              </a:rPr>
              <a:t>x</a:t>
            </a:r>
            <a:r>
              <a:rPr lang="en-US" sz="2400" b="1" i="1"/>
              <a:t>=0</a:t>
            </a:r>
            <a:r>
              <a:rPr lang="en-US" sz="2400" b="1" i="1" baseline="-25000"/>
              <a:t> </a:t>
            </a:r>
            <a:r>
              <a:rPr lang="en-US" sz="2400" b="1" i="1"/>
              <a:t>term dominates</a:t>
            </a:r>
          </a:p>
          <a:p>
            <a:pPr>
              <a:buFontTx/>
              <a:buNone/>
            </a:pPr>
            <a:r>
              <a:rPr lang="en-US" b="1"/>
              <a:t> </a:t>
            </a:r>
            <a:r>
              <a:rPr lang="en-US" sz="2400" b="1"/>
              <a:t>For ideal metals put </a:t>
            </a:r>
            <a:r>
              <a:rPr lang="en-US" sz="2400" b="1" i="1">
                <a:latin typeface="Symbol" pitchFamily="18" charset="2"/>
              </a:rPr>
              <a:t>e</a:t>
            </a:r>
            <a:r>
              <a:rPr lang="en-US" sz="2400" b="1" i="1">
                <a:sym typeface="Wingdings" pitchFamily="2" charset="2"/>
              </a:rPr>
              <a:t> </a:t>
            </a:r>
            <a:r>
              <a:rPr lang="en-US" sz="2400" b="1" i="1">
                <a:latin typeface="Times New Roman" pitchFamily="18" charset="0"/>
                <a:cs typeface="Times New Roman" pitchFamily="18" charset="0"/>
                <a:sym typeface="Wingdings" pitchFamily="2" charset="2"/>
              </a:rPr>
              <a:t>∞ </a:t>
            </a:r>
            <a:r>
              <a:rPr lang="en-US" sz="2400" b="1">
                <a:latin typeface="Times New Roman" pitchFamily="18" charset="0"/>
                <a:cs typeface="Times New Roman" pitchFamily="18" charset="0"/>
                <a:sym typeface="Wingdings" pitchFamily="2" charset="2"/>
              </a:rPr>
              <a:t>first and l,</a:t>
            </a:r>
            <a:r>
              <a:rPr lang="en-US" sz="2400" b="1" i="1">
                <a:latin typeface="Symbol" pitchFamily="18" charset="2"/>
                <a:cs typeface="Times New Roman" pitchFamily="18" charset="0"/>
                <a:sym typeface="Wingdings" pitchFamily="2" charset="2"/>
              </a:rPr>
              <a:t>x=</a:t>
            </a:r>
            <a:r>
              <a:rPr lang="en-US" sz="2400" b="1">
                <a:latin typeface="Times New Roman" pitchFamily="18" charset="0"/>
                <a:cs typeface="Times New Roman" pitchFamily="18" charset="0"/>
                <a:sym typeface="Wingdings" pitchFamily="2" charset="2"/>
              </a:rPr>
              <a:t>0 next (Schwinger Prescription)</a:t>
            </a:r>
          </a:p>
          <a:p>
            <a:pPr>
              <a:buFontTx/>
              <a:buNone/>
            </a:pPr>
            <a:endParaRPr lang="en-US" sz="2400" b="1">
              <a:latin typeface="Times New Roman" pitchFamily="18" charset="0"/>
              <a:cs typeface="Times New Roman" pitchFamily="18" charset="0"/>
            </a:endParaRPr>
          </a:p>
          <a:p>
            <a:pPr>
              <a:buFontTx/>
              <a:buNone/>
            </a:pPr>
            <a:endParaRPr lang="en-US" b="1">
              <a:latin typeface="Times New Roman" pitchFamily="18" charset="0"/>
              <a:cs typeface="Times New Roman" pitchFamily="18" charset="0"/>
            </a:endParaRPr>
          </a:p>
        </p:txBody>
      </p:sp>
      <p:graphicFrame>
        <p:nvGraphicFramePr>
          <p:cNvPr id="113668" name="Object 4"/>
          <p:cNvGraphicFramePr>
            <a:graphicFrameLocks noGrp="1" noChangeAspect="1"/>
          </p:cNvGraphicFramePr>
          <p:nvPr>
            <p:ph sz="quarter" idx="2"/>
          </p:nvPr>
        </p:nvGraphicFramePr>
        <p:xfrm>
          <a:off x="1476375" y="3933825"/>
          <a:ext cx="2557463" cy="431800"/>
        </p:xfrm>
        <a:graphic>
          <a:graphicData uri="http://schemas.openxmlformats.org/presentationml/2006/ole">
            <p:oleObj spid="_x0000_s58378" name="Equation" r:id="rId3" imgW="1523339" imgH="215806" progId="Equation.3">
              <p:embed/>
            </p:oleObj>
          </a:graphicData>
        </a:graphic>
      </p:graphicFrame>
      <p:graphicFrame>
        <p:nvGraphicFramePr>
          <p:cNvPr id="113673" name="Object 9"/>
          <p:cNvGraphicFramePr>
            <a:graphicFrameLocks noChangeAspect="1"/>
          </p:cNvGraphicFramePr>
          <p:nvPr/>
        </p:nvGraphicFramePr>
        <p:xfrm>
          <a:off x="1403350" y="981075"/>
          <a:ext cx="5334000" cy="771525"/>
        </p:xfrm>
        <a:graphic>
          <a:graphicData uri="http://schemas.openxmlformats.org/presentationml/2006/ole">
            <p:oleObj spid="_x0000_s58379" name="Equation" r:id="rId4" imgW="3073400" imgH="444500" progId="Equation.3">
              <p:embed/>
            </p:oleObj>
          </a:graphicData>
        </a:graphic>
      </p:graphicFrame>
      <p:sp>
        <p:nvSpPr>
          <p:cNvPr id="113675" name="Rectangle 11"/>
          <p:cNvSpPr>
            <a:spLocks noChangeArrowheads="1"/>
          </p:cNvSpPr>
          <p:nvPr/>
        </p:nvSpPr>
        <p:spPr bwMode="auto">
          <a:xfrm>
            <a:off x="5435600" y="3465513"/>
            <a:ext cx="3959225" cy="2746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1200" b="1">
                <a:solidFill>
                  <a:schemeClr val="accent2"/>
                </a:solidFill>
                <a:latin typeface="Times New Roman" pitchFamily="18" charset="0"/>
              </a:rPr>
              <a:t>Milton, DeRaad and Schwinger, Ann. Phys.  (1978)</a:t>
            </a:r>
          </a:p>
        </p:txBody>
      </p:sp>
      <p:sp>
        <p:nvSpPr>
          <p:cNvPr id="113679" name="Text Box 15"/>
          <p:cNvSpPr txBox="1">
            <a:spLocks noChangeArrowheads="1"/>
          </p:cNvSpPr>
          <p:nvPr/>
        </p:nvSpPr>
        <p:spPr bwMode="auto">
          <a:xfrm>
            <a:off x="1095375" y="4672013"/>
            <a:ext cx="52673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t>Recover ideal metal Casimir Result</a:t>
            </a:r>
          </a:p>
        </p:txBody>
      </p:sp>
    </p:spTree>
    <p:extLst>
      <p:ext uri="{BB962C8B-B14F-4D97-AF65-F5344CB8AC3E}">
        <p14:creationId xmlns="" xmlns:p14="http://schemas.microsoft.com/office/powerpoint/2010/main" val="3722660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0" y="765175"/>
            <a:ext cx="9144000" cy="5699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endParaRPr lang="en-US" sz="2000" b="1">
              <a:sym typeface="Wingdings" pitchFamily="2" charset="2"/>
            </a:endParaRPr>
          </a:p>
          <a:p>
            <a:r>
              <a:rPr lang="en-US" sz="2000" b="1"/>
              <a:t>For </a:t>
            </a:r>
            <a:r>
              <a:rPr lang="en-US" sz="2000" b="1">
                <a:solidFill>
                  <a:srgbClr val="FF0000"/>
                </a:solidFill>
              </a:rPr>
              <a:t>Real Metals</a:t>
            </a:r>
            <a:r>
              <a:rPr lang="en-US" sz="2000" b="1"/>
              <a:t> if use Drude </a:t>
            </a:r>
          </a:p>
          <a:p>
            <a:endParaRPr lang="en-US" sz="2000" b="1"/>
          </a:p>
          <a:p>
            <a:r>
              <a:rPr lang="en-US" sz="2000" b="1"/>
              <a:t>                                and </a:t>
            </a:r>
            <a:r>
              <a:rPr lang="en-US" sz="2000" b="1" i="1">
                <a:latin typeface="Symbol" pitchFamily="18" charset="2"/>
              </a:rPr>
              <a:t>g </a:t>
            </a:r>
            <a:r>
              <a:rPr lang="en-US" sz="2000" b="1"/>
              <a:t> is the relaxation parameter</a:t>
            </a:r>
            <a:endParaRPr lang="en-US" sz="2000" b="1" i="1"/>
          </a:p>
          <a:p>
            <a:endParaRPr lang="en-US" sz="2000" b="1">
              <a:sym typeface="Wingdings" pitchFamily="2" charset="2"/>
            </a:endParaRPr>
          </a:p>
          <a:p>
            <a:endParaRPr lang="en-US" sz="2000" b="1">
              <a:sym typeface="Wingdings" pitchFamily="2" charset="2"/>
            </a:endParaRPr>
          </a:p>
          <a:p>
            <a:r>
              <a:rPr lang="en-US" sz="2000" b="1">
                <a:sym typeface="Wingdings" pitchFamily="2" charset="2"/>
              </a:rPr>
              <a:t></a:t>
            </a:r>
            <a:r>
              <a:rPr lang="en-US" sz="2000" b="1"/>
              <a:t>For </a:t>
            </a:r>
            <a:r>
              <a:rPr lang="en-US" sz="2000" b="1" i="1">
                <a:latin typeface="Symbol" pitchFamily="18" charset="2"/>
                <a:sym typeface="Wingdings" pitchFamily="2" charset="2"/>
              </a:rPr>
              <a:t>x</a:t>
            </a:r>
            <a:r>
              <a:rPr lang="en-US" sz="2000" b="1" i="1">
                <a:sym typeface="Wingdings" pitchFamily="2" charset="2"/>
              </a:rPr>
              <a:t>=</a:t>
            </a:r>
            <a:r>
              <a:rPr lang="en-US" sz="2000" b="1">
                <a:sym typeface="Wingdings" pitchFamily="2" charset="2"/>
              </a:rPr>
              <a:t>0,                                                      , only half the contribution even at z≈100 mm, where it should approach ideal behavior</a:t>
            </a:r>
          </a:p>
          <a:p>
            <a:endParaRPr lang="en-US" sz="2000" b="1">
              <a:sym typeface="Wingdings" pitchFamily="2" charset="2"/>
            </a:endParaRPr>
          </a:p>
          <a:p>
            <a:r>
              <a:rPr lang="en-US" sz="2000" b="1">
                <a:sym typeface="Wingdings" pitchFamily="2" charset="2"/>
              </a:rPr>
              <a:t>Get large thermal correction for short separation distances z~100 nm</a:t>
            </a:r>
          </a:p>
          <a:p>
            <a:endParaRPr lang="en-US" b="1">
              <a:sym typeface="Wingdings" pitchFamily="2" charset="2"/>
            </a:endParaRPr>
          </a:p>
          <a:p>
            <a:r>
              <a:rPr lang="en-US" b="1">
                <a:sym typeface="Wingdings" pitchFamily="2" charset="2"/>
              </a:rPr>
              <a:t></a:t>
            </a:r>
            <a:r>
              <a:rPr lang="en-US" sz="2000" b="1">
                <a:sym typeface="Wingdings" pitchFamily="2" charset="2"/>
              </a:rPr>
              <a:t>Biggest problem: Entropy </a:t>
            </a:r>
            <a:r>
              <a:rPr lang="en-US" sz="2000" b="1" i="1">
                <a:sym typeface="Wingdings" pitchFamily="2" charset="2"/>
              </a:rPr>
              <a:t>S≠0 as T0 </a:t>
            </a:r>
            <a:r>
              <a:rPr lang="en-US" sz="2000" b="1">
                <a:sym typeface="Wingdings" pitchFamily="2" charset="2"/>
              </a:rPr>
              <a:t>(Third Law violation) for</a:t>
            </a:r>
            <a:r>
              <a:rPr lang="en-US" sz="2400" b="1">
                <a:sym typeface="Wingdings" pitchFamily="2" charset="2"/>
              </a:rPr>
              <a:t>  </a:t>
            </a:r>
          </a:p>
          <a:p>
            <a:r>
              <a:rPr lang="en-US" sz="2400" b="1">
                <a:sym typeface="Wingdings" pitchFamily="2" charset="2"/>
              </a:rPr>
              <a:t>    </a:t>
            </a:r>
            <a:r>
              <a:rPr lang="en-US" sz="2000" b="1">
                <a:sym typeface="Wingdings" pitchFamily="2" charset="2"/>
              </a:rPr>
              <a:t>perfect lattice where </a:t>
            </a:r>
            <a:r>
              <a:rPr lang="en-US" sz="2000" b="1" i="1">
                <a:latin typeface="Symbol" pitchFamily="18" charset="2"/>
                <a:sym typeface="Wingdings" pitchFamily="2" charset="2"/>
              </a:rPr>
              <a:t>g </a:t>
            </a:r>
            <a:r>
              <a:rPr lang="en-US" sz="2000" b="1">
                <a:sym typeface="Wingdings" pitchFamily="2" charset="2"/>
              </a:rPr>
              <a:t>(T=0)=0</a:t>
            </a:r>
          </a:p>
          <a:p>
            <a:r>
              <a:rPr lang="en-US" sz="2000" b="1">
                <a:sym typeface="Wingdings" pitchFamily="2" charset="2"/>
              </a:rPr>
              <a:t>    </a:t>
            </a:r>
          </a:p>
          <a:p>
            <a:r>
              <a:rPr lang="en-US" sz="2000" b="1">
                <a:sym typeface="Wingdings" pitchFamily="2" charset="2"/>
              </a:rPr>
              <a:t>    If there are impurities </a:t>
            </a:r>
            <a:r>
              <a:rPr lang="en-US" sz="2000" b="1" i="1">
                <a:latin typeface="Symbol" pitchFamily="18" charset="2"/>
                <a:sym typeface="Wingdings" pitchFamily="2" charset="2"/>
              </a:rPr>
              <a:t>g </a:t>
            </a:r>
            <a:r>
              <a:rPr lang="en-US" sz="2000" b="1">
                <a:sym typeface="Wingdings" pitchFamily="2" charset="2"/>
              </a:rPr>
              <a:t>(T=0) </a:t>
            </a:r>
            <a:r>
              <a:rPr lang="en-US" sz="2000" b="1" i="1">
                <a:sym typeface="Wingdings" pitchFamily="2" charset="2"/>
              </a:rPr>
              <a:t>≠</a:t>
            </a:r>
            <a:r>
              <a:rPr lang="en-US" sz="2000" b="1">
                <a:sym typeface="Wingdings" pitchFamily="2" charset="2"/>
              </a:rPr>
              <a:t>0 , Entropy </a:t>
            </a:r>
            <a:r>
              <a:rPr lang="en-US" sz="2000" b="1" i="1">
                <a:sym typeface="Wingdings" pitchFamily="2" charset="2"/>
              </a:rPr>
              <a:t>S=0 as T0</a:t>
            </a:r>
            <a:r>
              <a:rPr lang="en-US" sz="2000">
                <a:sym typeface="Wingdings" pitchFamily="2" charset="2"/>
              </a:rPr>
              <a:t> </a:t>
            </a:r>
            <a:endParaRPr lang="en-US" sz="2000" b="1">
              <a:sym typeface="Wingdings" pitchFamily="2" charset="2"/>
            </a:endParaRPr>
          </a:p>
          <a:p>
            <a:endParaRPr lang="en-US" sz="2000" b="1">
              <a:sym typeface="Wingdings" pitchFamily="2" charset="2"/>
            </a:endParaRPr>
          </a:p>
          <a:p>
            <a:endParaRPr lang="en-US" sz="2400" b="1">
              <a:sym typeface="Wingdings" pitchFamily="2" charset="2"/>
            </a:endParaRPr>
          </a:p>
          <a:p>
            <a:endParaRPr lang="en-US" b="1">
              <a:sym typeface="Wingdings" pitchFamily="2" charset="2"/>
            </a:endParaRPr>
          </a:p>
        </p:txBody>
      </p:sp>
      <p:sp>
        <p:nvSpPr>
          <p:cNvPr id="118789" name="Rectangle 5"/>
          <p:cNvSpPr>
            <a:spLocks noChangeArrowheads="1"/>
          </p:cNvSpPr>
          <p:nvPr/>
        </p:nvSpPr>
        <p:spPr bwMode="auto">
          <a:xfrm>
            <a:off x="3635375" y="5589588"/>
            <a:ext cx="5292725" cy="13234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600" b="1" dirty="0" err="1">
                <a:solidFill>
                  <a:schemeClr val="accent2"/>
                </a:solidFill>
              </a:rPr>
              <a:t>Bostrom</a:t>
            </a:r>
            <a:r>
              <a:rPr lang="en-US" sz="1600" b="1" dirty="0">
                <a:solidFill>
                  <a:schemeClr val="accent2"/>
                </a:solidFill>
              </a:rPr>
              <a:t> &amp; </a:t>
            </a:r>
            <a:r>
              <a:rPr lang="en-US" sz="1600" b="1" dirty="0" err="1">
                <a:solidFill>
                  <a:schemeClr val="accent2"/>
                </a:solidFill>
              </a:rPr>
              <a:t>Serenelius</a:t>
            </a:r>
            <a:r>
              <a:rPr lang="en-US" sz="1600" b="1" dirty="0">
                <a:solidFill>
                  <a:schemeClr val="accent2"/>
                </a:solidFill>
              </a:rPr>
              <a:t>, PRL  (2000); </a:t>
            </a:r>
            <a:r>
              <a:rPr lang="en-US" sz="1600" b="1" dirty="0" err="1">
                <a:solidFill>
                  <a:schemeClr val="accent2"/>
                </a:solidFill>
              </a:rPr>
              <a:t>Physica</a:t>
            </a:r>
            <a:r>
              <a:rPr lang="en-US" sz="1600" b="1" dirty="0">
                <a:solidFill>
                  <a:schemeClr val="accent2"/>
                </a:solidFill>
              </a:rPr>
              <a:t> (2004)</a:t>
            </a:r>
          </a:p>
          <a:p>
            <a:r>
              <a:rPr lang="en-US" sz="1600" b="1" dirty="0">
                <a:solidFill>
                  <a:schemeClr val="accent2"/>
                </a:solidFill>
              </a:rPr>
              <a:t>Geyer, </a:t>
            </a:r>
            <a:r>
              <a:rPr lang="en-US" sz="1600" b="1" dirty="0" err="1">
                <a:solidFill>
                  <a:schemeClr val="accent2"/>
                </a:solidFill>
              </a:rPr>
              <a:t>Klimchitskaya</a:t>
            </a:r>
            <a:r>
              <a:rPr lang="en-US" sz="1600" b="1" dirty="0">
                <a:solidFill>
                  <a:schemeClr val="accent2"/>
                </a:solidFill>
              </a:rPr>
              <a:t> &amp; </a:t>
            </a:r>
            <a:r>
              <a:rPr lang="en-US" sz="1600" b="1" dirty="0" err="1">
                <a:solidFill>
                  <a:schemeClr val="accent2"/>
                </a:solidFill>
              </a:rPr>
              <a:t>Mostepanenko</a:t>
            </a:r>
            <a:r>
              <a:rPr lang="en-US" sz="1600" b="1" dirty="0">
                <a:solidFill>
                  <a:schemeClr val="accent2"/>
                </a:solidFill>
              </a:rPr>
              <a:t>, PR A (2003)</a:t>
            </a:r>
          </a:p>
          <a:p>
            <a:r>
              <a:rPr lang="en-US" sz="1600" b="1" dirty="0" err="1">
                <a:solidFill>
                  <a:schemeClr val="accent2"/>
                </a:solidFill>
              </a:rPr>
              <a:t>Hoye</a:t>
            </a:r>
            <a:r>
              <a:rPr lang="en-US" sz="1600" b="1" dirty="0">
                <a:solidFill>
                  <a:schemeClr val="accent2"/>
                </a:solidFill>
              </a:rPr>
              <a:t>, </a:t>
            </a:r>
            <a:r>
              <a:rPr lang="en-US" sz="1600" b="1" dirty="0" err="1">
                <a:solidFill>
                  <a:schemeClr val="accent2"/>
                </a:solidFill>
              </a:rPr>
              <a:t>Brevik</a:t>
            </a:r>
            <a:r>
              <a:rPr lang="en-US" sz="1600" b="1" dirty="0">
                <a:solidFill>
                  <a:schemeClr val="accent2"/>
                </a:solidFill>
              </a:rPr>
              <a:t>, </a:t>
            </a:r>
            <a:r>
              <a:rPr lang="en-US" sz="1600" b="1" dirty="0" err="1">
                <a:solidFill>
                  <a:schemeClr val="accent2"/>
                </a:solidFill>
              </a:rPr>
              <a:t>Aarseth</a:t>
            </a:r>
            <a:r>
              <a:rPr lang="en-US" sz="1600" b="1" dirty="0">
                <a:solidFill>
                  <a:schemeClr val="accent2"/>
                </a:solidFill>
              </a:rPr>
              <a:t> &amp; Milton PRE (2003); (2005)</a:t>
            </a:r>
          </a:p>
          <a:p>
            <a:r>
              <a:rPr lang="en-US" sz="1600" b="1" dirty="0" err="1">
                <a:solidFill>
                  <a:schemeClr val="accent2"/>
                </a:solidFill>
              </a:rPr>
              <a:t>Svetovoy</a:t>
            </a:r>
            <a:r>
              <a:rPr lang="en-US" sz="1600" b="1" dirty="0">
                <a:solidFill>
                  <a:schemeClr val="accent2"/>
                </a:solidFill>
              </a:rPr>
              <a:t> &amp; </a:t>
            </a:r>
            <a:r>
              <a:rPr lang="en-US" sz="1600" b="1" dirty="0" err="1">
                <a:solidFill>
                  <a:schemeClr val="accent2"/>
                </a:solidFill>
              </a:rPr>
              <a:t>Lokhanin</a:t>
            </a:r>
            <a:r>
              <a:rPr lang="en-US" sz="1600" b="1" dirty="0">
                <a:solidFill>
                  <a:schemeClr val="accent2"/>
                </a:solidFill>
              </a:rPr>
              <a:t> , IJMP (2003</a:t>
            </a:r>
            <a:r>
              <a:rPr lang="en-US" sz="1600" b="1" dirty="0" smtClean="0">
                <a:solidFill>
                  <a:schemeClr val="accent2"/>
                </a:solidFill>
              </a:rPr>
              <a:t>)</a:t>
            </a:r>
          </a:p>
          <a:p>
            <a:r>
              <a:rPr lang="en-US" sz="1600" b="1" dirty="0" smtClean="0">
                <a:solidFill>
                  <a:schemeClr val="accent2"/>
                </a:solidFill>
              </a:rPr>
              <a:t>Paris Group, Florence Group, Oklahoma group</a:t>
            </a:r>
            <a:endParaRPr lang="en-US" sz="1600" b="1" dirty="0">
              <a:solidFill>
                <a:schemeClr val="accent2"/>
              </a:solidFill>
            </a:endParaRPr>
          </a:p>
        </p:txBody>
      </p:sp>
      <p:graphicFrame>
        <p:nvGraphicFramePr>
          <p:cNvPr id="118791" name="Object 7"/>
          <p:cNvGraphicFramePr>
            <a:graphicFrameLocks noChangeAspect="1"/>
          </p:cNvGraphicFramePr>
          <p:nvPr/>
        </p:nvGraphicFramePr>
        <p:xfrm>
          <a:off x="3527425" y="944563"/>
          <a:ext cx="1778000" cy="647700"/>
        </p:xfrm>
        <a:graphic>
          <a:graphicData uri="http://schemas.openxmlformats.org/presentationml/2006/ole">
            <p:oleObj spid="_x0000_s59406" name="Equation" r:id="rId3" imgW="1345616" imgH="444307" progId="Equation.3">
              <p:embed/>
            </p:oleObj>
          </a:graphicData>
        </a:graphic>
      </p:graphicFrame>
      <p:graphicFrame>
        <p:nvGraphicFramePr>
          <p:cNvPr id="118792" name="Object 8"/>
          <p:cNvGraphicFramePr>
            <a:graphicFrameLocks noChangeAspect="1"/>
          </p:cNvGraphicFramePr>
          <p:nvPr/>
        </p:nvGraphicFramePr>
        <p:xfrm>
          <a:off x="971550" y="1628775"/>
          <a:ext cx="1093788" cy="611188"/>
        </p:xfrm>
        <a:graphic>
          <a:graphicData uri="http://schemas.openxmlformats.org/presentationml/2006/ole">
            <p:oleObj spid="_x0000_s59407" name="Equation" r:id="rId4" imgW="774364" imgH="431613" progId="Equation.3">
              <p:embed/>
            </p:oleObj>
          </a:graphicData>
        </a:graphic>
      </p:graphicFrame>
      <p:graphicFrame>
        <p:nvGraphicFramePr>
          <p:cNvPr id="118793" name="Object 9"/>
          <p:cNvGraphicFramePr>
            <a:graphicFrameLocks noChangeAspect="1"/>
          </p:cNvGraphicFramePr>
          <p:nvPr/>
        </p:nvGraphicFramePr>
        <p:xfrm>
          <a:off x="1584325" y="2528888"/>
          <a:ext cx="2749550" cy="431800"/>
        </p:xfrm>
        <a:graphic>
          <a:graphicData uri="http://schemas.openxmlformats.org/presentationml/2006/ole">
            <p:oleObj spid="_x0000_s59408" name="Equation" r:id="rId5" imgW="1637589" imgH="215806" progId="Equation.3">
              <p:embed/>
            </p:oleObj>
          </a:graphicData>
        </a:graphic>
      </p:graphicFrame>
    </p:spTree>
    <p:extLst>
      <p:ext uri="{BB962C8B-B14F-4D97-AF65-F5344CB8AC3E}">
        <p14:creationId xmlns="" xmlns:p14="http://schemas.microsoft.com/office/powerpoint/2010/main" val="931317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133600"/>
            <a:ext cx="5405839" cy="830997"/>
          </a:xfrm>
          <a:prstGeom prst="rect">
            <a:avLst/>
          </a:prstGeom>
          <a:noFill/>
        </p:spPr>
        <p:txBody>
          <a:bodyPr wrap="none" rtlCol="0">
            <a:spAutoFit/>
          </a:bodyPr>
          <a:lstStyle/>
          <a:p>
            <a:r>
              <a:rPr lang="en-US" sz="2400" b="1" dirty="0" smtClean="0">
                <a:solidFill>
                  <a:srgbClr val="0000FF"/>
                </a:solidFill>
              </a:rPr>
              <a:t>Decca et al., Euro Phys J. C 51, 963 (2007)</a:t>
            </a:r>
          </a:p>
          <a:p>
            <a:r>
              <a:rPr lang="fr-FR" sz="2400" b="1" dirty="0" err="1" smtClean="0">
                <a:solidFill>
                  <a:srgbClr val="0000FF"/>
                </a:solidFill>
              </a:rPr>
              <a:t>Sushkov</a:t>
            </a:r>
            <a:r>
              <a:rPr lang="fr-FR" sz="2400" b="1" dirty="0" smtClean="0">
                <a:solidFill>
                  <a:srgbClr val="0000FF"/>
                </a:solidFill>
              </a:rPr>
              <a:t> et al. Nat </a:t>
            </a:r>
            <a:r>
              <a:rPr lang="fr-FR" sz="2400" b="1" dirty="0" err="1" smtClean="0">
                <a:solidFill>
                  <a:srgbClr val="0000FF"/>
                </a:solidFill>
              </a:rPr>
              <a:t>Phys</a:t>
            </a:r>
            <a:r>
              <a:rPr lang="fr-FR" sz="2400" b="1" dirty="0">
                <a:solidFill>
                  <a:srgbClr val="0000FF"/>
                </a:solidFill>
              </a:rPr>
              <a:t> 7, </a:t>
            </a:r>
            <a:r>
              <a:rPr lang="fr-FR" sz="2400" b="1" dirty="0" smtClean="0">
                <a:solidFill>
                  <a:srgbClr val="0000FF"/>
                </a:solidFill>
              </a:rPr>
              <a:t>230 (2011</a:t>
            </a:r>
            <a:r>
              <a:rPr lang="fr-FR" sz="2400" b="1" dirty="0">
                <a:solidFill>
                  <a:srgbClr val="0000FF"/>
                </a:solidFill>
              </a:rPr>
              <a:t>) </a:t>
            </a:r>
            <a:endParaRPr lang="en-US" sz="2400" b="1" dirty="0">
              <a:solidFill>
                <a:srgbClr val="0000FF"/>
              </a:solidFill>
            </a:endParaRPr>
          </a:p>
        </p:txBody>
      </p:sp>
      <p:sp>
        <p:nvSpPr>
          <p:cNvPr id="3" name="TextBox 2"/>
          <p:cNvSpPr txBox="1"/>
          <p:nvPr/>
        </p:nvSpPr>
        <p:spPr>
          <a:xfrm>
            <a:off x="2133600" y="762000"/>
            <a:ext cx="4534383" cy="707886"/>
          </a:xfrm>
          <a:prstGeom prst="rect">
            <a:avLst/>
          </a:prstGeom>
          <a:noFill/>
        </p:spPr>
        <p:txBody>
          <a:bodyPr wrap="none" rtlCol="0">
            <a:spAutoFit/>
          </a:bodyPr>
          <a:lstStyle/>
          <a:p>
            <a:r>
              <a:rPr lang="en-US" sz="4000" dirty="0" smtClean="0">
                <a:solidFill>
                  <a:schemeClr val="accent6">
                    <a:lumMod val="75000"/>
                  </a:schemeClr>
                </a:solidFill>
                <a:effectLst>
                  <a:outerShdw blurRad="38100" dist="38100" dir="2700000" algn="tl">
                    <a:srgbClr val="000000">
                      <a:alpha val="43137"/>
                    </a:srgbClr>
                  </a:outerShdw>
                </a:effectLst>
                <a:latin typeface="+mj-lt"/>
              </a:rPr>
              <a:t>Experimental Results</a:t>
            </a:r>
            <a:endParaRPr lang="en-US" sz="4000" dirty="0">
              <a:solidFill>
                <a:schemeClr val="accent6">
                  <a:lumMod val="75000"/>
                </a:schemeClr>
              </a:solidFill>
              <a:effectLst>
                <a:outerShdw blurRad="38100" dist="38100" dir="2700000" algn="tl">
                  <a:srgbClr val="000000">
                    <a:alpha val="43137"/>
                  </a:srgbClr>
                </a:outerShdw>
              </a:effectLst>
              <a:latin typeface="+mj-lt"/>
            </a:endParaRPr>
          </a:p>
        </p:txBody>
      </p:sp>
      <p:cxnSp>
        <p:nvCxnSpPr>
          <p:cNvPr id="5" name="Straight Arrow Connector 4"/>
          <p:cNvCxnSpPr/>
          <p:nvPr/>
        </p:nvCxnSpPr>
        <p:spPr>
          <a:xfrm>
            <a:off x="6248400" y="2362200"/>
            <a:ext cx="5334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6" name="Straight Arrow Connector 5"/>
          <p:cNvCxnSpPr/>
          <p:nvPr/>
        </p:nvCxnSpPr>
        <p:spPr>
          <a:xfrm>
            <a:off x="5715000" y="2743200"/>
            <a:ext cx="533400"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TextBox 6"/>
          <p:cNvSpPr txBox="1"/>
          <p:nvPr/>
        </p:nvSpPr>
        <p:spPr>
          <a:xfrm>
            <a:off x="6858000" y="2129135"/>
            <a:ext cx="2000869" cy="461665"/>
          </a:xfrm>
          <a:prstGeom prst="rect">
            <a:avLst/>
          </a:prstGeom>
          <a:noFill/>
        </p:spPr>
        <p:txBody>
          <a:bodyPr wrap="none" rtlCol="0">
            <a:spAutoFit/>
          </a:bodyPr>
          <a:lstStyle/>
          <a:p>
            <a:r>
              <a:rPr lang="en-US" sz="2400" b="1" dirty="0" smtClean="0">
                <a:solidFill>
                  <a:srgbClr val="FF0000"/>
                </a:solidFill>
              </a:rPr>
              <a:t>Plasma Model</a:t>
            </a:r>
            <a:endParaRPr lang="en-US" sz="2400" b="1" dirty="0">
              <a:solidFill>
                <a:srgbClr val="FF0000"/>
              </a:solidFill>
            </a:endParaRPr>
          </a:p>
        </p:txBody>
      </p:sp>
      <p:sp>
        <p:nvSpPr>
          <p:cNvPr id="8" name="TextBox 7"/>
          <p:cNvSpPr txBox="1"/>
          <p:nvPr/>
        </p:nvSpPr>
        <p:spPr>
          <a:xfrm>
            <a:off x="6477000" y="2510135"/>
            <a:ext cx="1872629" cy="461665"/>
          </a:xfrm>
          <a:prstGeom prst="rect">
            <a:avLst/>
          </a:prstGeom>
          <a:noFill/>
        </p:spPr>
        <p:txBody>
          <a:bodyPr wrap="none" rtlCol="0">
            <a:spAutoFit/>
          </a:bodyPr>
          <a:lstStyle/>
          <a:p>
            <a:r>
              <a:rPr lang="en-US" sz="2400" b="1" dirty="0" err="1" smtClean="0">
                <a:solidFill>
                  <a:srgbClr val="FF0000"/>
                </a:solidFill>
              </a:rPr>
              <a:t>Drude</a:t>
            </a:r>
            <a:r>
              <a:rPr lang="en-US" sz="2400" b="1" dirty="0" smtClean="0">
                <a:solidFill>
                  <a:srgbClr val="FF0000"/>
                </a:solidFill>
              </a:rPr>
              <a:t> Model</a:t>
            </a:r>
            <a:endParaRPr lang="en-US" sz="24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458200" cy="1020762"/>
          </a:xfrm>
        </p:spPr>
        <p:style>
          <a:lnRef idx="1">
            <a:schemeClr val="accent2"/>
          </a:lnRef>
          <a:fillRef idx="2">
            <a:schemeClr val="accent2"/>
          </a:fillRef>
          <a:effectRef idx="1">
            <a:schemeClr val="accent2"/>
          </a:effectRef>
          <a:fontRef idx="minor">
            <a:schemeClr val="dk1"/>
          </a:fontRef>
        </p:style>
        <p:txBody>
          <a:bodyPr>
            <a:normAutofit/>
          </a:bodyPr>
          <a:lstStyle/>
          <a:p>
            <a:r>
              <a:rPr lang="en-US" sz="2400" dirty="0" smtClean="0"/>
              <a:t>Requirements for high precision Casimir force measurement</a:t>
            </a:r>
            <a:endParaRPr lang="en-US" sz="2400" dirty="0"/>
          </a:p>
        </p:txBody>
      </p:sp>
      <p:sp>
        <p:nvSpPr>
          <p:cNvPr id="3" name="Content Placeholder 2"/>
          <p:cNvSpPr>
            <a:spLocks noGrp="1"/>
          </p:cNvSpPr>
          <p:nvPr>
            <p:ph idx="1"/>
          </p:nvPr>
        </p:nvSpPr>
        <p:spPr>
          <a:xfrm>
            <a:off x="457200" y="2057401"/>
            <a:ext cx="8229600" cy="2895600"/>
          </a:xfrm>
        </p:spPr>
        <p:txBody>
          <a:bodyPr>
            <a:normAutofit/>
          </a:bodyPr>
          <a:lstStyle/>
          <a:p>
            <a:pPr marL="514350" indent="-514350">
              <a:buFont typeface="+mj-lt"/>
              <a:buAutoNum type="arabicParen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High force sensitivity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system.</a:t>
            </a: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lvl="0" indent="-514350">
              <a:buFont typeface="+mj-lt"/>
              <a:buAutoNum type="arabicParenR"/>
            </a:pP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lvl="0" indent="-514350">
              <a:buFont typeface="+mj-lt"/>
              <a:buAutoNum type="arabicParen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Very</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clean sample surface.</a:t>
            </a:r>
          </a:p>
          <a:p>
            <a:pPr marL="514350" lvl="0" indent="-514350">
              <a:buFont typeface="+mj-lt"/>
              <a:buAutoNum type="arabicParenR"/>
            </a:pP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514350" lvl="0" indent="-514350">
              <a:buFont typeface="+mj-lt"/>
              <a:buAutoNum type="arabicParenR"/>
            </a:pPr>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Precise, independent, and reproducible measurement of separation between two sample surfaces.</a:t>
            </a:r>
          </a:p>
          <a:p>
            <a:pPr marL="514350" lvl="0" indent="-514350">
              <a:buFont typeface="+mj-lt"/>
              <a:buAutoNum type="arabicParenR"/>
            </a:pPr>
            <a:endPar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 xmlns:p14="http://schemas.microsoft.com/office/powerpoint/2010/main" val="3246953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1065</TotalTime>
  <Words>2607</Words>
  <Application>Microsoft Office PowerPoint</Application>
  <PresentationFormat>On-screen Show (4:3)</PresentationFormat>
  <Paragraphs>566</Paragraphs>
  <Slides>43</Slides>
  <Notes>22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43</vt:i4>
      </vt:variant>
    </vt:vector>
  </HeadingPairs>
  <TitlesOfParts>
    <vt:vector size="48" baseType="lpstr">
      <vt:lpstr>Office Theme</vt:lpstr>
      <vt:lpstr>Equation</vt:lpstr>
      <vt:lpstr>Graph</vt:lpstr>
      <vt:lpstr>Origin Graph</vt:lpstr>
      <vt:lpstr>Microsoft Equation 3.0</vt:lpstr>
      <vt:lpstr>Precision Measurement of the Casimir Force For Au using a Dynamic AFM   U. Mohideen University of California-Riverside</vt:lpstr>
      <vt:lpstr>Acknowledgements</vt:lpstr>
      <vt:lpstr>Outline</vt:lpstr>
      <vt:lpstr>Slide 4</vt:lpstr>
      <vt:lpstr>Slide 5</vt:lpstr>
      <vt:lpstr>Puzzles in Application of Lifshitz Formula</vt:lpstr>
      <vt:lpstr>Slide 7</vt:lpstr>
      <vt:lpstr>Slide 8</vt:lpstr>
      <vt:lpstr>Requirements for high precision Casimir force measurement</vt:lpstr>
      <vt:lpstr>New Experimental Methodology</vt:lpstr>
      <vt:lpstr>Dynamic AFM Method Used Cantilever small oscillations in a force field</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Lifshitz Theory Comparison</vt:lpstr>
      <vt:lpstr>Slide 25</vt:lpstr>
      <vt:lpstr>Slide 26</vt:lpstr>
      <vt:lpstr>Slide 27</vt:lpstr>
      <vt:lpstr>Understanding the Patch Effect by  Electrostatic Simulation </vt:lpstr>
      <vt:lpstr>Slide 29</vt:lpstr>
      <vt:lpstr>Slide 30</vt:lpstr>
      <vt:lpstr>Slide 31</vt:lpstr>
      <vt:lpstr>Conclusions</vt:lpstr>
      <vt:lpstr>Slide 33</vt:lpstr>
      <vt:lpstr>Slide 34</vt:lpstr>
      <vt:lpstr>Acknowledgements</vt:lpstr>
      <vt:lpstr>Slide 36</vt:lpstr>
      <vt:lpstr>Slide 37</vt:lpstr>
      <vt:lpstr>Slide 38</vt:lpstr>
      <vt:lpstr>Cantilever small oscillations in a force field</vt:lpstr>
      <vt:lpstr>Slide 40</vt:lpstr>
      <vt:lpstr>Slide 41</vt:lpstr>
      <vt:lpstr>Slide 42</vt:lpstr>
      <vt:lpstr>Slide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Alexandr</dc:creator>
  <cp:lastModifiedBy>Umar Mohideen</cp:lastModifiedBy>
  <cp:revision>179</cp:revision>
  <dcterms:created xsi:type="dcterms:W3CDTF">2011-09-12T19:55:50Z</dcterms:created>
  <dcterms:modified xsi:type="dcterms:W3CDTF">2011-09-19T13:25:31Z</dcterms:modified>
</cp:coreProperties>
</file>