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6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png" ContentType="image/png"/>
  <Override PartName="/ppt/media/image19.png" ContentType="image/png"/>
  <Override PartName="/ppt/media/image20.png" ContentType="image/png"/>
  <Override PartName="/ppt/media/image23.png" ContentType="image/png"/>
  <Override PartName="/ppt/media/image26.png" ContentType="image/png"/>
  <Override PartName="/ppt/media/image29.png" ContentType="image/png"/>
  <Override PartName="/ppt/media/image2.png" ContentType="image/png"/>
  <Override PartName="/ppt/media/image5.png" ContentType="image/png"/>
  <Override PartName="/ppt/media/image12.png" ContentType="image/png"/>
  <Override PartName="/ppt/media/image8.png" ContentType="image/png"/>
  <Override PartName="/ppt/media/image15.png" ContentType="image/png"/>
  <Override PartName="/ppt/media/image18.png" ContentType="image/png"/>
  <Override PartName="/ppt/media/image22.png" ContentType="image/png"/>
  <Override PartName="/ppt/media/image25.png" ContentType="image/png"/>
  <Override PartName="/ppt/media/image28.png" ContentType="image/png"/>
  <Override PartName="/ppt/media/image1.png" ContentType="image/png"/>
  <Override PartName="/ppt/media/image4.png" ContentType="image/png"/>
  <Override PartName="/ppt/media/image11.png" ContentType="image/png"/>
  <Override PartName="/ppt/media/image7.png" ContentType="image/png"/>
  <Override PartName="/ppt/media/image14.png" ContentType="image/png"/>
  <Override PartName="/ppt/media/image17.png" ContentType="image/png"/>
  <Override PartName="/ppt/media/image21.png" ContentType="image/png"/>
  <Override PartName="/ppt/media/image24.png" ContentType="image/png"/>
  <Override PartName="/ppt/media/image27.png" ContentType="image/png"/>
  <Override PartName="/ppt/media/image3.png" ContentType="image/png"/>
  <Override PartName="/ppt/media/image10.png" ContentType="image/png"/>
  <Override PartName="/ppt/media/image6.png" ContentType="image/png"/>
  <Override PartName="/ppt/media/image13.png" ContentType="image/png"/>
  <Override PartName="/ppt/media/image9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26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s-ES"/>
              <a:t>Pulse para editar el formato de las notas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s-ES"/>
              <a:t>&lt;encabezado&gt;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s-ES"/>
              <a:t>&lt;fecha/hora&gt;</a:t>
            </a:r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s-ES"/>
              <a:t>&lt;pie de página&gt;</a:t>
            </a:r>
            <a:endParaRPr/>
          </a:p>
        </p:txBody>
      </p:sp>
      <p:sp>
        <p:nvSpPr>
          <p:cNvPr id="14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18161D1-81C1-41F1-A1E1-C10151710181}" type="slidenum">
              <a:rPr lang="es-ES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4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81A101-5161-4181-91D1-A141C1A1518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5101B1-4151-4161-B1E1-E1810161D1B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512111-C1F1-4121-8171-3191B191412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8151A1-D1B1-4141-9121-11C18171013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E1D101-41E1-4141-8141-91A1C1B1415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41A171-7141-4141-B131-C1C16101000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E1A131-0171-41B1-8131-F1812151D14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7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81E171-5121-4161-9171-311121D1416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B1A1D1-9121-4121-8121-C191E191012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F1C1A1-6151-41D1-A1A1-01F18161C17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912121-6101-4161-8191-3141E1D1E1C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51A171-5121-4111-B181-518161D191E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113121-3131-4171-81F1-0161A151319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01D181-4131-4161-81C1-D1319101511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A19101-D1E1-4121-91B1-A1913121F15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814131-B1D1-4131-81A1-11E111D131E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41E191-61B1-4111-A111-51118101119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111101-A131-41D1-B1B1-7191B1C1E17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9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D17101-51B1-4161-81F1-C1017101615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51A151-4141-4111-81A1-E1413151F13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218181-31F1-4121-B1E1-E10191A1317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0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413141-A1B1-4111-A1B1-B121B12121A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41B171-7151-4101-A161-018101A1C1E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B151D1-21D1-4121-A121-B191C10111C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D1F181-D191-4111-A111-91D1A121C1E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5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713171-4181-4181-9111-81010171D1B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31C191-E1C1-41C1-A181-F1E13131F18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C1B191-A1F1-41B1-8181-D191E181912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6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F1F1D1-1131-4191-B1E1-F111B1914191}" type="slidenum">
              <a:rPr lang="es-ES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Pulse para editar el formato del texto de títuloОбразец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1200">
                <a:solidFill>
                  <a:srgbClr val="8b8b8b"/>
                </a:solidFill>
                <a:latin typeface="Calibri"/>
              </a:rPr>
              <a:t>20/09/11</a:t>
            </a:r>
            <a:endParaRPr/>
          </a:p>
        </p:txBody>
      </p:sp>
      <p:sp>
        <p:nvSpPr>
          <p:cNvPr id="2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71516161-E1C1-41A1-A181-F1315121A111}" type="slidenum">
              <a:rPr lang="es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1200">
                <a:solidFill>
                  <a:srgbClr val="8b8b8b"/>
                </a:solidFill>
                <a:latin typeface="Calibri"/>
              </a:rPr>
              <a:t>20/09/11</a:t>
            </a:r>
            <a:endParaRPr/>
          </a:p>
        </p:txBody>
      </p:sp>
      <p:sp>
        <p:nvSpPr>
          <p:cNvPr id="6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7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E1918151-2171-4121-91B1-B121E1F1A111}" type="slidenum">
              <a:rPr lang="es-ES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Pulse para editar el formato del texto de título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Pulse para editar los formatos del texto del esquema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Segundo nivel del esquema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Tercer nivel del esquema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Cuarto nivel del esquema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Séptimo nivel del esquema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Octavo nivel del esquema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Noveno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/>
          <p:cNvSpPr txBox="1"/>
          <p:nvPr/>
        </p:nvSpPr>
        <p:spPr>
          <a:xfrm>
            <a:off x="914400" y="121932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Finite-temperature Casimir effect for graphene and metals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6" name="TextShape 2"/>
          <p:cNvSpPr txBox="1"/>
          <p:nvPr/>
        </p:nvSpPr>
        <p:spPr>
          <a:xfrm>
            <a:off x="1295280" y="6857640"/>
            <a:ext cx="1904760" cy="46080"/>
          </a:xfrm>
          <a:prstGeom prst="rect">
            <a:avLst/>
          </a:prstGeom>
        </p:spPr>
      </p:sp>
      <p:sp>
        <p:nvSpPr>
          <p:cNvPr id="17" name="CustomShape 3"/>
          <p:cNvSpPr/>
          <p:nvPr/>
        </p:nvSpPr>
        <p:spPr>
          <a:xfrm>
            <a:off x="1290960" y="3780000"/>
            <a:ext cx="6629040" cy="20703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s-ES" sz="2600">
                <a:solidFill>
                  <a:srgbClr val="000000"/>
                </a:solidFill>
                <a:latin typeface="Calibri"/>
              </a:rPr>
              <a:t>Valery N. Marachevsky</a:t>
            </a:r>
            <a:endParaRPr/>
          </a:p>
          <a:p>
            <a:endParaRPr/>
          </a:p>
          <a:p>
            <a:pPr algn="ctr"/>
            <a:r>
              <a:rPr lang="es-ES" sz="2600">
                <a:solidFill>
                  <a:srgbClr val="000000"/>
                </a:solidFill>
                <a:latin typeface="Calibri"/>
              </a:rPr>
              <a:t>Department of Theoretical Physics</a:t>
            </a:r>
            <a:endParaRPr/>
          </a:p>
          <a:p>
            <a:pPr algn="ctr"/>
            <a:r>
              <a:rPr lang="es-ES" sz="2600">
                <a:solidFill>
                  <a:srgbClr val="000000"/>
                </a:solidFill>
                <a:latin typeface="Calibri"/>
              </a:rPr>
              <a:t>Saint-Petersburg State University</a:t>
            </a:r>
            <a:endParaRPr/>
          </a:p>
          <a:p>
            <a:pPr algn="ctr"/>
            <a:r>
              <a:rPr lang="es-ES" sz="2600">
                <a:solidFill>
                  <a:srgbClr val="000000"/>
                </a:solidFill>
                <a:latin typeface="Calibri"/>
              </a:rPr>
              <a:t>Russia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85720" y="909720"/>
            <a:ext cx="7972200" cy="50382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1000" y="2247840"/>
            <a:ext cx="8981640" cy="23619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1600" y="1347840"/>
            <a:ext cx="8200800" cy="41619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1657440"/>
            <a:ext cx="7857720" cy="354312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447840" y="252360"/>
            <a:ext cx="8248320" cy="635292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-61920" y="23760"/>
            <a:ext cx="9267480" cy="681012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43040" y="619200"/>
            <a:ext cx="5857560" cy="561924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86800" y="457200"/>
            <a:ext cx="7731720" cy="59432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23880" y="662040"/>
            <a:ext cx="7895880" cy="553356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9600" y="181080"/>
            <a:ext cx="8524440" cy="64958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1066680" y="1143000"/>
            <a:ext cx="7162560" cy="3015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s-ES" sz="3200">
                <a:solidFill>
                  <a:srgbClr val="000000"/>
                </a:solidFill>
                <a:latin typeface="Calibri"/>
              </a:rPr>
              <a:t>Based on: Phys.Rev.B </a:t>
            </a:r>
            <a:r>
              <a:rPr b="1" lang="es-ES" sz="3200">
                <a:solidFill>
                  <a:srgbClr val="000000"/>
                </a:solidFill>
                <a:latin typeface="Calibri"/>
              </a:rPr>
              <a:t>84</a:t>
            </a:r>
            <a:r>
              <a:rPr lang="es-ES" sz="3200">
                <a:solidFill>
                  <a:srgbClr val="000000"/>
                </a:solidFill>
                <a:latin typeface="Calibri"/>
              </a:rPr>
              <a:t>, 035446 (2011)</a:t>
            </a:r>
            <a:endParaRPr/>
          </a:p>
          <a:p>
            <a:endParaRPr/>
          </a:p>
          <a:p>
            <a:r>
              <a:rPr lang="es-ES" sz="3200">
                <a:solidFill>
                  <a:srgbClr val="000000"/>
                </a:solidFill>
                <a:latin typeface="Calibri"/>
              </a:rPr>
              <a:t>Collaborators: </a:t>
            </a:r>
            <a:endParaRPr/>
          </a:p>
          <a:p>
            <a:r>
              <a:rPr lang="es-ES" sz="3200">
                <a:solidFill>
                  <a:srgbClr val="000000"/>
                </a:solidFill>
                <a:latin typeface="Calibri"/>
              </a:rPr>
              <a:t>Dmitri Vassilevich, Ignat Fialkovsky. 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728640"/>
            <a:ext cx="7343280" cy="54003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1214280"/>
            <a:ext cx="7571880" cy="442872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52600" y="2028960"/>
            <a:ext cx="6238440" cy="280008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90680" y="700200"/>
            <a:ext cx="8162640" cy="545760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47600" y="2814480"/>
            <a:ext cx="7048080" cy="122832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5760" y="523800"/>
            <a:ext cx="8772120" cy="581004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85640" y="47520"/>
            <a:ext cx="8172000" cy="676224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3720" y="190440"/>
            <a:ext cx="8295840" cy="647676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1600" y="276120"/>
            <a:ext cx="8200800" cy="630504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1857240"/>
            <a:ext cx="7924320" cy="31428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71440" y="66600"/>
            <a:ext cx="6800400" cy="67244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990720"/>
            <a:ext cx="8174160" cy="48765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6726600" y="1307880"/>
            <a:ext cx="4775760" cy="43430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1609560"/>
            <a:ext cx="4334040" cy="4409640"/>
          </a:xfrm>
          <a:prstGeom prst="rect">
            <a:avLst/>
          </a:prstGeom>
        </p:spPr>
      </p:pic>
      <p:pic>
        <p:nvPicPr>
          <p:cNvPr descr="" id="2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18480" y="1676520"/>
            <a:ext cx="3339360" cy="403812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73160" y="995760"/>
            <a:ext cx="5113080" cy="49474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" name="Pictur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1752480" y="1523880"/>
            <a:ext cx="2187360" cy="4219200"/>
          </a:xfrm>
          <a:prstGeom prst="rect">
            <a:avLst/>
          </a:prstGeom>
        </p:spPr>
      </p:pic>
      <p:pic>
        <p:nvPicPr>
          <p:cNvPr descr="" id="2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05520" y="2876400"/>
            <a:ext cx="2609640" cy="19998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9160" y="723960"/>
            <a:ext cx="8905680" cy="540972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