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6"/>
  </p:notesMasterIdLst>
  <p:sldIdLst>
    <p:sldId id="350" r:id="rId2"/>
    <p:sldId id="351" r:id="rId3"/>
    <p:sldId id="331" r:id="rId4"/>
    <p:sldId id="344" r:id="rId5"/>
    <p:sldId id="345" r:id="rId6"/>
    <p:sldId id="346" r:id="rId7"/>
    <p:sldId id="347" r:id="rId8"/>
    <p:sldId id="348" r:id="rId9"/>
    <p:sldId id="353" r:id="rId10"/>
    <p:sldId id="335" r:id="rId11"/>
    <p:sldId id="349" r:id="rId12"/>
    <p:sldId id="332" r:id="rId13"/>
    <p:sldId id="333" r:id="rId14"/>
    <p:sldId id="354" r:id="rId1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808080"/>
    <a:srgbClr val="BBE0E3"/>
    <a:srgbClr val="DA1C08"/>
    <a:srgbClr val="FFFFFF"/>
    <a:srgbClr val="75757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6" autoAdjust="0"/>
    <p:restoredTop sz="91039" autoAdjust="0"/>
  </p:normalViewPr>
  <p:slideViewPr>
    <p:cSldViewPr snapToObjects="1">
      <p:cViewPr varScale="1">
        <p:scale>
          <a:sx n="66" d="100"/>
          <a:sy n="66" d="100"/>
        </p:scale>
        <p:origin x="-127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90"/>
    </p:cViewPr>
  </p:outlin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E5EA159-35F0-4EB2-836A-D029D9D6F3DA}" type="datetimeFigureOut">
              <a:rPr lang="en-US"/>
              <a:pPr>
                <a:defRPr/>
              </a:pPr>
              <a:t>9/19/2011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231DE40-4C2C-49F3-A845-969347C10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31DE40-4C2C-49F3-A845-969347C10EA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988" y="-19050"/>
            <a:ext cx="9199563" cy="689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25400" y="1990725"/>
            <a:ext cx="9199563" cy="48926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EB11D-240C-4572-8BE3-FD58111827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5FD8-3A59-4F7E-857C-EE5CBC4CCA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E8887-3A1A-4F71-A381-45E464FC96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69C65-BDE3-4B85-B25F-96ADE818D8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39567-8A2B-45C4-901E-6A728B9276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04863-5209-4807-BEED-8997AED4B2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99484-739E-4543-854F-9E7DF154CF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8C8B0-CC79-418E-AE46-C945EC9BF9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2BC82-C9EC-4AAC-B89B-97EB27663C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B383A-6FBE-420F-BC02-7E1AF98E37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U_units-banner_red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725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80162A1-EFEF-4C13-B5E0-E6F66B67EA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ormataBQ-Regular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ormataBQ-Regular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ormataBQ-Regular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ormataBQ-Regular" pitchFamily="50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ormataBQ-Regular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ormataBQ-Regular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ormataBQ-Regular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ormataBQ-Regular" pitchFamily="50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Arial" pitchFamily="34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Arial" pitchFamily="34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2"/>
          </a:solidFill>
          <a:latin typeface="Arial" pitchFamily="34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oleObject" Target="../embeddings/oleObject16.bin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png"/><Relationship Id="rId5" Type="http://schemas.openxmlformats.org/officeDocument/2006/relationships/oleObject" Target="../embeddings/oleObject17.bin"/><Relationship Id="rId4" Type="http://schemas.openxmlformats.org/officeDocument/2006/relationships/image" Target="../media/image30.png"/><Relationship Id="rId9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2.png"/><Relationship Id="rId4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7.emf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png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8.png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447"/>
            <a:ext cx="9144000" cy="189155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                        	</a:t>
            </a:r>
            <a:r>
              <a:rPr lang="en-US" b="1" dirty="0" smtClean="0">
                <a:solidFill>
                  <a:schemeClr val="accent3"/>
                </a:solidFill>
              </a:rPr>
              <a:t>Irreducible Many-Body  </a:t>
            </a:r>
            <a:br>
              <a:rPr lang="en-US" b="1" dirty="0" smtClean="0">
                <a:solidFill>
                  <a:schemeClr val="accent3"/>
                </a:solidFill>
              </a:rPr>
            </a:br>
            <a:r>
              <a:rPr lang="en-US" b="1" dirty="0" smtClean="0">
                <a:solidFill>
                  <a:schemeClr val="accent3"/>
                </a:solidFill>
              </a:rPr>
              <a:t>				</a:t>
            </a:r>
            <a:r>
              <a:rPr lang="en-US" b="1" dirty="0" err="1" smtClean="0">
                <a:solidFill>
                  <a:schemeClr val="accent3"/>
                </a:solidFill>
              </a:rPr>
              <a:t>Casimir</a:t>
            </a:r>
            <a:r>
              <a:rPr lang="en-US" b="1" dirty="0" smtClean="0">
                <a:solidFill>
                  <a:schemeClr val="accent3"/>
                </a:solidFill>
              </a:rPr>
              <a:t> Energies (Theorems)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br>
              <a:rPr lang="en-US" dirty="0" smtClean="0">
                <a:solidFill>
                  <a:schemeClr val="accent3"/>
                </a:solidFill>
              </a:rPr>
            </a:br>
            <a:r>
              <a:rPr lang="en-US" dirty="0" smtClean="0">
                <a:solidFill>
                  <a:schemeClr val="accent3"/>
                </a:solidFill>
              </a:rPr>
              <a:t>							M. </a:t>
            </a:r>
            <a:r>
              <a:rPr lang="en-US" dirty="0" err="1" smtClean="0">
                <a:solidFill>
                  <a:schemeClr val="accent3"/>
                </a:solidFill>
              </a:rPr>
              <a:t>Schaden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b="1" dirty="0" smtClean="0">
                <a:solidFill>
                  <a:schemeClr val="accent3"/>
                </a:solidFill>
              </a:rPr>
              <a:t/>
            </a:r>
            <a:br>
              <a:rPr lang="en-US" b="1" dirty="0" smtClean="0">
                <a:solidFill>
                  <a:schemeClr val="accent3"/>
                </a:solidFill>
              </a:rPr>
            </a:br>
            <a:r>
              <a:rPr lang="en-US" b="1" dirty="0" smtClean="0">
                <a:solidFill>
                  <a:schemeClr val="accent3"/>
                </a:solidFill>
              </a:rPr>
              <a:t>				QFEXT11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345510"/>
            <a:ext cx="8610600" cy="2504475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Irreducible Many-Body </a:t>
            </a:r>
            <a:r>
              <a:rPr lang="en-US" dirty="0" err="1" smtClean="0">
                <a:solidFill>
                  <a:schemeClr val="tx2"/>
                </a:solidFill>
              </a:rPr>
              <a:t>Casimir</a:t>
            </a:r>
            <a:r>
              <a:rPr lang="en-US" dirty="0" smtClean="0">
                <a:solidFill>
                  <a:schemeClr val="tx2"/>
                </a:solidFill>
              </a:rPr>
              <a:t> Energies of Intersecting Objects</a:t>
            </a:r>
          </a:p>
          <a:p>
            <a:pPr algn="l"/>
            <a:r>
              <a:rPr lang="fr-FR" dirty="0" smtClean="0">
                <a:solidFill>
                  <a:schemeClr val="tx2"/>
                </a:solidFill>
              </a:rPr>
              <a:t>Euro. Phys. </a:t>
            </a:r>
            <a:r>
              <a:rPr lang="fr-FR" dirty="0" err="1" smtClean="0">
                <a:solidFill>
                  <a:schemeClr val="tx2"/>
                </a:solidFill>
              </a:rPr>
              <a:t>Lett</a:t>
            </a:r>
            <a:r>
              <a:rPr lang="fr-FR" dirty="0" smtClean="0">
                <a:solidFill>
                  <a:schemeClr val="tx2"/>
                </a:solidFill>
              </a:rPr>
              <a:t>. </a:t>
            </a:r>
            <a:r>
              <a:rPr lang="fr-FR" b="1" dirty="0" smtClean="0">
                <a:solidFill>
                  <a:schemeClr val="tx2"/>
                </a:solidFill>
              </a:rPr>
              <a:t>94</a:t>
            </a:r>
            <a:r>
              <a:rPr lang="fr-FR" dirty="0" smtClean="0">
                <a:solidFill>
                  <a:schemeClr val="tx2"/>
                </a:solidFill>
              </a:rPr>
              <a:t> (2011) 41001</a:t>
            </a:r>
            <a:endParaRPr lang="en-US" dirty="0" smtClean="0">
              <a:solidFill>
                <a:schemeClr val="tx2"/>
              </a:solidFill>
            </a:endParaRPr>
          </a:p>
          <a:p>
            <a:pPr algn="l"/>
            <a:endParaRPr lang="en-US" dirty="0" smtClean="0">
              <a:solidFill>
                <a:schemeClr val="tx2"/>
              </a:solidFill>
            </a:endParaRP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Many-body contributions to Green’s functions and </a:t>
            </a:r>
            <a:r>
              <a:rPr lang="en-US" dirty="0" err="1" smtClean="0">
                <a:solidFill>
                  <a:schemeClr val="tx2"/>
                </a:solidFill>
              </a:rPr>
              <a:t>Casimir</a:t>
            </a:r>
            <a:r>
              <a:rPr lang="en-US" dirty="0" smtClean="0">
                <a:solidFill>
                  <a:schemeClr val="tx2"/>
                </a:solidFill>
              </a:rPr>
              <a:t> , </a:t>
            </a:r>
            <a:r>
              <a:rPr lang="en-US" dirty="0" err="1" smtClean="0">
                <a:solidFill>
                  <a:schemeClr val="tx2"/>
                </a:solidFill>
              </a:rPr>
              <a:t>Phys.Rev.D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83</a:t>
            </a:r>
            <a:r>
              <a:rPr lang="en-US" dirty="0" smtClean="0">
                <a:solidFill>
                  <a:schemeClr val="tx2"/>
                </a:solidFill>
              </a:rPr>
              <a:t> (2011) 125032 (2011), with K.V. </a:t>
            </a:r>
            <a:r>
              <a:rPr lang="en-US" dirty="0" err="1" smtClean="0">
                <a:solidFill>
                  <a:schemeClr val="tx2"/>
                </a:solidFill>
              </a:rPr>
              <a:t>Shajesh</a:t>
            </a:r>
            <a:endParaRPr lang="en-US" dirty="0" smtClean="0">
              <a:solidFill>
                <a:schemeClr val="tx2"/>
              </a:solidFill>
            </a:endParaRP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err="1" smtClean="0">
                <a:solidFill>
                  <a:schemeClr val="tx2"/>
                </a:solidFill>
              </a:rPr>
              <a:t>Shajesh</a:t>
            </a:r>
            <a:r>
              <a:rPr lang="en-US" dirty="0" smtClean="0">
                <a:solidFill>
                  <a:schemeClr val="tx2"/>
                </a:solidFill>
              </a:rPr>
              <a:t>, Thursday 18:30C)</a:t>
            </a:r>
          </a:p>
          <a:p>
            <a:pPr algn="l"/>
            <a:endParaRPr lang="en-US" dirty="0" smtClean="0">
              <a:solidFill>
                <a:schemeClr val="tx2"/>
              </a:solidFill>
            </a:endParaRP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 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                          </a:t>
            </a:r>
            <a:endParaRPr lang="en-US" dirty="0" smtClean="0">
              <a:solidFill>
                <a:schemeClr val="tx2"/>
              </a:solidFill>
            </a:endParaRPr>
          </a:p>
          <a:p>
            <a:pPr algn="l"/>
            <a:endParaRPr lang="en-US" dirty="0" smtClean="0">
              <a:solidFill>
                <a:schemeClr val="tx2"/>
              </a:solidFill>
            </a:endParaRPr>
          </a:p>
          <a:p>
            <a:pPr algn="l"/>
            <a:endParaRPr lang="en-US" dirty="0" smtClean="0">
              <a:solidFill>
                <a:schemeClr val="tx2"/>
              </a:solidFill>
            </a:endParaRP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 </a:t>
            </a:r>
            <a:endParaRPr lang="en-US" dirty="0"/>
          </a:p>
        </p:txBody>
      </p:sp>
      <p:pic>
        <p:nvPicPr>
          <p:cNvPr id="4" name="Picture 3" descr="nsflogo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46082" y="5771705"/>
            <a:ext cx="823713" cy="8286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2665" y="4849985"/>
            <a:ext cx="82011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Advertisement</a:t>
            </a:r>
            <a:r>
              <a:rPr lang="en-US" dirty="0" smtClean="0">
                <a:solidFill>
                  <a:srgbClr val="00B050"/>
                </a:solidFill>
              </a:rPr>
              <a:t>:</a:t>
            </a:r>
            <a:r>
              <a:rPr lang="en-US" dirty="0" smtClean="0">
                <a:solidFill>
                  <a:srgbClr val="00B050"/>
                </a:solidFill>
              </a:rPr>
              <a:t> arXiv:1108.2491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(Holographic) Field Theory Approach to Roughness </a:t>
            </a:r>
            <a:r>
              <a:rPr lang="en-US" dirty="0" smtClean="0">
                <a:solidFill>
                  <a:srgbClr val="00B050"/>
                </a:solidFill>
              </a:rPr>
              <a:t>Corrections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6" accel="50000" decel="50000" autoRev="1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543800" cy="6096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 err="1" smtClean="0">
                <a:solidFill>
                  <a:schemeClr val="bg1"/>
                </a:solidFill>
              </a:rPr>
              <a:t>M</a:t>
            </a:r>
            <a:r>
              <a:rPr lang="en-US" smtClean="0">
                <a:solidFill>
                  <a:schemeClr val="bg1"/>
                </a:solidFill>
              </a:rPr>
              <a:t>assless</a:t>
            </a:r>
            <a:r>
              <a:rPr lang="en-US" dirty="0" smtClean="0">
                <a:solidFill>
                  <a:schemeClr val="bg1"/>
                </a:solidFill>
              </a:rPr>
              <a:t> Scalar Case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329" y="663840"/>
            <a:ext cx="70818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rgbClr val="0070C0"/>
                </a:solidFill>
              </a:rPr>
              <a:t>Feynman-</a:t>
            </a:r>
            <a:r>
              <a:rPr lang="en-US" dirty="0" err="1" smtClean="0">
                <a:solidFill>
                  <a:srgbClr val="0070C0"/>
                </a:solidFill>
              </a:rPr>
              <a:t>Hibbs</a:t>
            </a:r>
            <a:r>
              <a:rPr lang="en-US" dirty="0" smtClean="0">
                <a:solidFill>
                  <a:srgbClr val="0070C0"/>
                </a:solidFill>
              </a:rPr>
              <a:t> (1965) </a:t>
            </a:r>
            <a:r>
              <a:rPr lang="en-US" dirty="0" err="1" smtClean="0">
                <a:solidFill>
                  <a:srgbClr val="0070C0"/>
                </a:solidFill>
              </a:rPr>
              <a:t>Kac</a:t>
            </a:r>
            <a:r>
              <a:rPr lang="en-US" dirty="0" smtClean="0">
                <a:solidFill>
                  <a:srgbClr val="0070C0"/>
                </a:solidFill>
              </a:rPr>
              <a:t> (1966);</a:t>
            </a:r>
          </a:p>
          <a:p>
            <a:pPr algn="l"/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Worldline</a:t>
            </a:r>
            <a:r>
              <a:rPr lang="en-US" dirty="0" smtClean="0">
                <a:solidFill>
                  <a:srgbClr val="0070C0"/>
                </a:solidFill>
              </a:rPr>
              <a:t> approach of </a:t>
            </a:r>
            <a:r>
              <a:rPr lang="en-US" dirty="0" err="1" smtClean="0">
                <a:solidFill>
                  <a:srgbClr val="0070C0"/>
                </a:solidFill>
              </a:rPr>
              <a:t>Gies</a:t>
            </a:r>
            <a:r>
              <a:rPr lang="en-US" dirty="0" smtClean="0">
                <a:solidFill>
                  <a:srgbClr val="0070C0"/>
                </a:solidFill>
              </a:rPr>
              <a:t> &amp; </a:t>
            </a:r>
            <a:r>
              <a:rPr lang="en-US" dirty="0" err="1" smtClean="0">
                <a:solidFill>
                  <a:srgbClr val="0070C0"/>
                </a:solidFill>
              </a:rPr>
              <a:t>Langfeld</a:t>
            </a:r>
            <a:r>
              <a:rPr lang="en-US" dirty="0" smtClean="0">
                <a:solidFill>
                  <a:srgbClr val="0070C0"/>
                </a:solidFill>
              </a:rPr>
              <a:t> et al. (2002 ff.)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 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for </a:t>
            </a:r>
            <a:r>
              <a:rPr lang="en-US" dirty="0" err="1" smtClean="0">
                <a:solidFill>
                  <a:schemeClr val="tx2"/>
                </a:solidFill>
              </a:rPr>
              <a:t>massless</a:t>
            </a:r>
            <a:r>
              <a:rPr lang="en-US" dirty="0" smtClean="0">
                <a:solidFill>
                  <a:schemeClr val="tx2"/>
                </a:solidFill>
              </a:rPr>
              <a:t> scalar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394200" y="1905000"/>
          <a:ext cx="914400" cy="198438"/>
        </p:xfrm>
        <a:graphic>
          <a:graphicData uri="http://schemas.openxmlformats.org/presentationml/2006/ole">
            <p:oleObj spid="_x0000_s322566" name="Equation" r:id="rId3" imgW="914400" imgH="198720" progId="Equation.DSMT4">
              <p:embed/>
            </p:oleObj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2920585" y="1623965"/>
            <a:ext cx="4454980" cy="780299"/>
            <a:chOff x="1499600" y="1124700"/>
            <a:chExt cx="6009468" cy="1195678"/>
          </a:xfrm>
        </p:grpSpPr>
        <p:pic>
          <p:nvPicPr>
            <p:cNvPr id="322563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99600" y="1124700"/>
              <a:ext cx="6009468" cy="1190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3688685" y="2046420"/>
              <a:ext cx="268835" cy="2739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ight Arrow 12"/>
          <p:cNvSpPr/>
          <p:nvPr/>
        </p:nvSpPr>
        <p:spPr>
          <a:xfrm>
            <a:off x="347450" y="5118820"/>
            <a:ext cx="537670" cy="30724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55425" y="2584450"/>
            <a:ext cx="8794745" cy="4185785"/>
            <a:chOff x="155425" y="2584450"/>
            <a:chExt cx="8794745" cy="4185785"/>
          </a:xfrm>
        </p:grpSpPr>
        <p:grpSp>
          <p:nvGrpSpPr>
            <p:cNvPr id="10" name="Group 9"/>
            <p:cNvGrpSpPr/>
            <p:nvPr/>
          </p:nvGrpSpPr>
          <p:grpSpPr>
            <a:xfrm>
              <a:off x="182407" y="2584450"/>
              <a:ext cx="8767763" cy="2308225"/>
              <a:chOff x="182407" y="2584450"/>
              <a:chExt cx="8767763" cy="2308225"/>
            </a:xfrm>
          </p:grpSpPr>
          <p:graphicFrame>
            <p:nvGraphicFramePr>
              <p:cNvPr id="7" name="Object 6"/>
              <p:cNvGraphicFramePr>
                <a:graphicFrameLocks noChangeAspect="1"/>
              </p:cNvGraphicFramePr>
              <p:nvPr/>
            </p:nvGraphicFramePr>
            <p:xfrm>
              <a:off x="182407" y="2584450"/>
              <a:ext cx="8767763" cy="2308225"/>
            </p:xfrm>
            <a:graphic>
              <a:graphicData uri="http://schemas.openxmlformats.org/presentationml/2006/ole">
                <p:oleObj spid="_x0000_s322565" name="Equation" r:id="rId5" imgW="4292280" imgH="1130040" progId="Equation.DSMT4">
                  <p:embed/>
                </p:oleObj>
              </a:graphicData>
            </a:graphic>
          </p:graphicFrame>
          <p:pic>
            <p:nvPicPr>
              <p:cNvPr id="322567" name="Picture 7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093875" y="3969110"/>
                <a:ext cx="4549055" cy="496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8" name="TextBox 17"/>
            <p:cNvSpPr txBox="1"/>
            <p:nvPr/>
          </p:nvSpPr>
          <p:spPr>
            <a:xfrm>
              <a:off x="155425" y="5900833"/>
              <a:ext cx="137890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 smtClean="0">
                  <a:solidFill>
                    <a:srgbClr val="FF0000"/>
                  </a:solidFill>
                </a:rPr>
                <a:t>Scalar</a:t>
              </a:r>
            </a:p>
            <a:p>
              <a:pPr algn="l"/>
              <a:r>
                <a:rPr lang="en-US" dirty="0" smtClean="0">
                  <a:solidFill>
                    <a:srgbClr val="FF0000"/>
                  </a:solidFill>
                </a:rPr>
                <a:t>Theorem: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1477819" y="4888390"/>
              <a:ext cx="5637386" cy="965997"/>
              <a:chOff x="1477819" y="4888390"/>
              <a:chExt cx="5637386" cy="965997"/>
            </a:xfrm>
          </p:grpSpPr>
          <p:pic>
            <p:nvPicPr>
              <p:cNvPr id="322568" name="Picture 8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1477819" y="4888390"/>
                <a:ext cx="5637386" cy="965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Rectangle 18"/>
              <p:cNvSpPr/>
              <p:nvPr/>
            </p:nvSpPr>
            <p:spPr>
              <a:xfrm>
                <a:off x="4303165" y="5579680"/>
                <a:ext cx="177800" cy="2103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1574033" y="5828438"/>
              <a:ext cx="7376137" cy="941797"/>
              <a:chOff x="148503" y="5828438"/>
              <a:chExt cx="7376137" cy="941797"/>
            </a:xfrm>
          </p:grpSpPr>
          <p:pic>
            <p:nvPicPr>
              <p:cNvPr id="15" name="Picture 7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148503" y="5828438"/>
                <a:ext cx="3958092" cy="941797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</p:pic>
          <p:sp>
            <p:nvSpPr>
              <p:cNvPr id="16" name="TextBox 15"/>
              <p:cNvSpPr txBox="1"/>
              <p:nvPr/>
            </p:nvSpPr>
            <p:spPr>
              <a:xfrm>
                <a:off x="4395941" y="5925325"/>
                <a:ext cx="901209" cy="83099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Finite</a:t>
                </a: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AND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pic>
            <p:nvPicPr>
              <p:cNvPr id="3" name="Picture 7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5532125" y="5999947"/>
                <a:ext cx="1992515" cy="655073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810"/>
            <a:ext cx="8229600" cy="625435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Scalar with </a:t>
            </a:r>
            <a:r>
              <a:rPr lang="en-US" dirty="0" err="1" smtClean="0">
                <a:solidFill>
                  <a:schemeClr val="bg1"/>
                </a:solidFill>
              </a:rPr>
              <a:t>Dirichlet</a:t>
            </a:r>
            <a:r>
              <a:rPr lang="en-US" dirty="0" smtClean="0">
                <a:solidFill>
                  <a:schemeClr val="bg1"/>
                </a:solidFill>
              </a:rPr>
              <a:t> objects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158" y="1931205"/>
            <a:ext cx="7560083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 probability </a:t>
            </a:r>
            <a:r>
              <a:rPr lang="en-US" dirty="0" smtClean="0">
                <a:solidFill>
                  <a:schemeClr val="tx2"/>
                </a:solidFill>
              </a:rPr>
              <a:t>BB is </a:t>
            </a:r>
            <a:r>
              <a:rPr lang="en-US" dirty="0" smtClean="0">
                <a:solidFill>
                  <a:srgbClr val="FF0000"/>
                </a:solidFill>
              </a:rPr>
              <a:t>killed</a:t>
            </a:r>
            <a:r>
              <a:rPr lang="en-US" dirty="0" smtClean="0">
                <a:solidFill>
                  <a:schemeClr val="tx2"/>
                </a:solidFill>
              </a:rPr>
              <a:t> by </a:t>
            </a:r>
            <a:r>
              <a:rPr lang="en-US" dirty="0" smtClean="0">
                <a:solidFill>
                  <a:srgbClr val="FF0000"/>
                </a:solidFill>
              </a:rPr>
              <a:t>all </a:t>
            </a:r>
            <a:r>
              <a:rPr lang="en-US" dirty="0" smtClean="0">
                <a:solidFill>
                  <a:schemeClr val="tx2"/>
                </a:solidFill>
              </a:rPr>
              <a:t>N objects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For </a:t>
            </a:r>
            <a:r>
              <a:rPr lang="en-US" dirty="0" err="1" smtClean="0">
                <a:solidFill>
                  <a:schemeClr val="tx2"/>
                </a:solidFill>
              </a:rPr>
              <a:t>Dirichlet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b.c</a:t>
            </a:r>
            <a:r>
              <a:rPr lang="en-US" dirty="0" smtClean="0">
                <a:solidFill>
                  <a:schemeClr val="tx2"/>
                </a:solidFill>
              </a:rPr>
              <a:t>.: </a:t>
            </a:r>
            <a:r>
              <a:rPr lang="en-US" dirty="0" smtClean="0">
                <a:solidFill>
                  <a:srgbClr val="FF0000"/>
                </a:solidFill>
              </a:rPr>
              <a:t>probability</a:t>
            </a:r>
            <a:r>
              <a:rPr lang="en-US" dirty="0" smtClean="0">
                <a:solidFill>
                  <a:schemeClr val="tx2"/>
                </a:solidFill>
              </a:rPr>
              <a:t> that BB touches </a:t>
            </a:r>
            <a:r>
              <a:rPr lang="en-US" dirty="0" smtClean="0">
                <a:solidFill>
                  <a:srgbClr val="FF0000"/>
                </a:solidFill>
              </a:rPr>
              <a:t>all N </a:t>
            </a:r>
            <a:r>
              <a:rPr lang="en-US" dirty="0" smtClean="0">
                <a:solidFill>
                  <a:schemeClr val="tx2"/>
                </a:solidFill>
              </a:rPr>
              <a:t>objects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6228" y="3236975"/>
            <a:ext cx="8943942" cy="2838677"/>
            <a:chOff x="6228" y="3236975"/>
            <a:chExt cx="8943942" cy="2838677"/>
          </a:xfrm>
        </p:grpSpPr>
        <p:pic>
          <p:nvPicPr>
            <p:cNvPr id="409601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63979" y="3236975"/>
              <a:ext cx="7786191" cy="2838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aphicFrame>
          <p:nvGraphicFramePr>
            <p:cNvPr id="409602" name="Object 2"/>
            <p:cNvGraphicFramePr>
              <a:graphicFrameLocks noChangeAspect="1"/>
            </p:cNvGraphicFramePr>
            <p:nvPr/>
          </p:nvGraphicFramePr>
          <p:xfrm>
            <a:off x="6228" y="3390595"/>
            <a:ext cx="1109322" cy="619915"/>
          </p:xfrm>
          <a:graphic>
            <a:graphicData uri="http://schemas.openxmlformats.org/presentationml/2006/ole">
              <p:oleObj spid="_x0000_s409602" name="Equation" r:id="rId4" imgW="431640" imgH="241200" progId="Equation.DSMT4">
                <p:embed/>
              </p:oleObj>
            </a:graphicData>
          </a:graphic>
        </p:graphicFrame>
      </p:grpSp>
      <p:grpSp>
        <p:nvGrpSpPr>
          <p:cNvPr id="48" name="Group 47"/>
          <p:cNvGrpSpPr/>
          <p:nvPr/>
        </p:nvGrpSpPr>
        <p:grpSpPr>
          <a:xfrm>
            <a:off x="1848496" y="894270"/>
            <a:ext cx="5199646" cy="1036935"/>
            <a:chOff x="40210" y="894270"/>
            <a:chExt cx="5199646" cy="1036935"/>
          </a:xfrm>
        </p:grpSpPr>
        <p:grpSp>
          <p:nvGrpSpPr>
            <p:cNvPr id="11" name="Group 10"/>
            <p:cNvGrpSpPr/>
            <p:nvPr/>
          </p:nvGrpSpPr>
          <p:grpSpPr>
            <a:xfrm>
              <a:off x="40210" y="894270"/>
              <a:ext cx="5199646" cy="806505"/>
              <a:chOff x="316653" y="949135"/>
              <a:chExt cx="6051367" cy="1036935"/>
            </a:xfrm>
          </p:grpSpPr>
          <p:pic>
            <p:nvPicPr>
              <p:cNvPr id="4" name="Picture 8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16653" y="949135"/>
                <a:ext cx="6051367" cy="10369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Rectangle 9"/>
              <p:cNvSpPr/>
              <p:nvPr/>
            </p:nvSpPr>
            <p:spPr>
              <a:xfrm>
                <a:off x="3311276" y="1744667"/>
                <a:ext cx="139618" cy="19202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" name="Straight Arrow Connector 6"/>
            <p:cNvCxnSpPr/>
            <p:nvPr/>
          </p:nvCxnSpPr>
          <p:spPr>
            <a:xfrm flipV="1">
              <a:off x="3227825" y="1509555"/>
              <a:ext cx="857250" cy="42165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1997645" y="3521887"/>
            <a:ext cx="6914120" cy="3057128"/>
            <a:chOff x="1997645" y="3521887"/>
            <a:chExt cx="6914120" cy="3057128"/>
          </a:xfrm>
        </p:grpSpPr>
        <p:grpSp>
          <p:nvGrpSpPr>
            <p:cNvPr id="28" name="Group 27"/>
            <p:cNvGrpSpPr/>
            <p:nvPr/>
          </p:nvGrpSpPr>
          <p:grpSpPr>
            <a:xfrm>
              <a:off x="1997645" y="3521887"/>
              <a:ext cx="6603029" cy="3057128"/>
              <a:chOff x="1847876" y="3288969"/>
              <a:chExt cx="6603029" cy="3057128"/>
            </a:xfrm>
          </p:grpSpPr>
          <p:sp>
            <p:nvSpPr>
              <p:cNvPr id="29" name="Freeform 28"/>
              <p:cNvSpPr/>
              <p:nvPr/>
            </p:nvSpPr>
            <p:spPr>
              <a:xfrm>
                <a:off x="1856479" y="3288969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70C0"/>
                  </a:solidFill>
                </a:endParaRPr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3729721" y="3313785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70C0"/>
                  </a:solidFill>
                </a:endParaRPr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5765186" y="3338601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70C0"/>
                  </a:solidFill>
                </a:endParaRPr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7682805" y="3327374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70C0"/>
                  </a:solidFill>
                </a:endParaRPr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1847876" y="4926795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70C0"/>
                  </a:solidFill>
                </a:endParaRPr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3803900" y="4926795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70C0"/>
                  </a:solidFill>
                </a:endParaRPr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5800960" y="4926795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70C0"/>
                  </a:solidFill>
                </a:endParaRPr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7723841" y="4926795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70C0"/>
                  </a:solidFill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925906" y="4160672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934086" y="5846027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874552" y="5846027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848777" y="4156207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839377" y="4160672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803912" y="4199077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858187" y="5884432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>
              <a:off x="7361340" y="6078945"/>
              <a:ext cx="1550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contributes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845245" y="3291457"/>
            <a:ext cx="6797685" cy="3249153"/>
            <a:chOff x="1845245" y="3291457"/>
            <a:chExt cx="6797685" cy="3249153"/>
          </a:xfrm>
        </p:grpSpPr>
        <p:grpSp>
          <p:nvGrpSpPr>
            <p:cNvPr id="27" name="Group 26"/>
            <p:cNvGrpSpPr/>
            <p:nvPr/>
          </p:nvGrpSpPr>
          <p:grpSpPr>
            <a:xfrm>
              <a:off x="1845245" y="3291457"/>
              <a:ext cx="6603029" cy="3248348"/>
              <a:chOff x="1847876" y="3288969"/>
              <a:chExt cx="6603029" cy="3248348"/>
            </a:xfrm>
          </p:grpSpPr>
          <p:sp>
            <p:nvSpPr>
              <p:cNvPr id="13" name="Freeform 12"/>
              <p:cNvSpPr/>
              <p:nvPr/>
            </p:nvSpPr>
            <p:spPr>
              <a:xfrm>
                <a:off x="1856479" y="3288969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3729721" y="3313785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5765186" y="3338601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7682805" y="3327374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1847876" y="4926795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3803900" y="4926795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800960" y="4926795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7723841" y="4926795"/>
                <a:ext cx="727064" cy="831321"/>
              </a:xfrm>
              <a:custGeom>
                <a:avLst/>
                <a:gdLst>
                  <a:gd name="connsiteX0" fmla="*/ 59407 w 727064"/>
                  <a:gd name="connsiteY0" fmla="*/ 449943 h 831321"/>
                  <a:gd name="connsiteX1" fmla="*/ 73921 w 727064"/>
                  <a:gd name="connsiteY1" fmla="*/ 493486 h 831321"/>
                  <a:gd name="connsiteX2" fmla="*/ 88435 w 727064"/>
                  <a:gd name="connsiteY2" fmla="*/ 551543 h 831321"/>
                  <a:gd name="connsiteX3" fmla="*/ 131978 w 727064"/>
                  <a:gd name="connsiteY3" fmla="*/ 566057 h 831321"/>
                  <a:gd name="connsiteX4" fmla="*/ 146492 w 727064"/>
                  <a:gd name="connsiteY4" fmla="*/ 624114 h 831321"/>
                  <a:gd name="connsiteX5" fmla="*/ 190035 w 727064"/>
                  <a:gd name="connsiteY5" fmla="*/ 609600 h 831321"/>
                  <a:gd name="connsiteX6" fmla="*/ 131978 w 727064"/>
                  <a:gd name="connsiteY6" fmla="*/ 435428 h 831321"/>
                  <a:gd name="connsiteX7" fmla="*/ 102950 w 727064"/>
                  <a:gd name="connsiteY7" fmla="*/ 537028 h 831321"/>
                  <a:gd name="connsiteX8" fmla="*/ 190035 w 727064"/>
                  <a:gd name="connsiteY8" fmla="*/ 522514 h 831321"/>
                  <a:gd name="connsiteX9" fmla="*/ 248092 w 727064"/>
                  <a:gd name="connsiteY9" fmla="*/ 609600 h 831321"/>
                  <a:gd name="connsiteX10" fmla="*/ 233578 w 727064"/>
                  <a:gd name="connsiteY10" fmla="*/ 653143 h 831321"/>
                  <a:gd name="connsiteX11" fmla="*/ 190035 w 727064"/>
                  <a:gd name="connsiteY11" fmla="*/ 624114 h 831321"/>
                  <a:gd name="connsiteX12" fmla="*/ 175521 w 727064"/>
                  <a:gd name="connsiteY12" fmla="*/ 667657 h 831321"/>
                  <a:gd name="connsiteX13" fmla="*/ 190035 w 727064"/>
                  <a:gd name="connsiteY13" fmla="*/ 769257 h 831321"/>
                  <a:gd name="connsiteX14" fmla="*/ 219064 w 727064"/>
                  <a:gd name="connsiteY14" fmla="*/ 566057 h 831321"/>
                  <a:gd name="connsiteX15" fmla="*/ 262607 w 727064"/>
                  <a:gd name="connsiteY15" fmla="*/ 478971 h 831321"/>
                  <a:gd name="connsiteX16" fmla="*/ 320664 w 727064"/>
                  <a:gd name="connsiteY16" fmla="*/ 508000 h 831321"/>
                  <a:gd name="connsiteX17" fmla="*/ 335178 w 727064"/>
                  <a:gd name="connsiteY17" fmla="*/ 638628 h 831321"/>
                  <a:gd name="connsiteX18" fmla="*/ 364207 w 727064"/>
                  <a:gd name="connsiteY18" fmla="*/ 682171 h 831321"/>
                  <a:gd name="connsiteX19" fmla="*/ 364207 w 727064"/>
                  <a:gd name="connsiteY19" fmla="*/ 595086 h 831321"/>
                  <a:gd name="connsiteX20" fmla="*/ 320664 w 727064"/>
                  <a:gd name="connsiteY20" fmla="*/ 580571 h 831321"/>
                  <a:gd name="connsiteX21" fmla="*/ 262607 w 727064"/>
                  <a:gd name="connsiteY21" fmla="*/ 595086 h 831321"/>
                  <a:gd name="connsiteX22" fmla="*/ 320664 w 727064"/>
                  <a:gd name="connsiteY22" fmla="*/ 711200 h 831321"/>
                  <a:gd name="connsiteX23" fmla="*/ 335178 w 727064"/>
                  <a:gd name="connsiteY23" fmla="*/ 812800 h 831321"/>
                  <a:gd name="connsiteX24" fmla="*/ 364207 w 727064"/>
                  <a:gd name="connsiteY24" fmla="*/ 769257 h 831321"/>
                  <a:gd name="connsiteX25" fmla="*/ 393235 w 727064"/>
                  <a:gd name="connsiteY25" fmla="*/ 711200 h 831321"/>
                  <a:gd name="connsiteX26" fmla="*/ 422264 w 727064"/>
                  <a:gd name="connsiteY26" fmla="*/ 624114 h 831321"/>
                  <a:gd name="connsiteX27" fmla="*/ 436778 w 727064"/>
                  <a:gd name="connsiteY27" fmla="*/ 667657 h 831321"/>
                  <a:gd name="connsiteX28" fmla="*/ 465807 w 727064"/>
                  <a:gd name="connsiteY28" fmla="*/ 711200 h 831321"/>
                  <a:gd name="connsiteX29" fmla="*/ 451292 w 727064"/>
                  <a:gd name="connsiteY29" fmla="*/ 537028 h 831321"/>
                  <a:gd name="connsiteX30" fmla="*/ 393235 w 727064"/>
                  <a:gd name="connsiteY30" fmla="*/ 551543 h 831321"/>
                  <a:gd name="connsiteX31" fmla="*/ 393235 w 727064"/>
                  <a:gd name="connsiteY31" fmla="*/ 638628 h 831321"/>
                  <a:gd name="connsiteX32" fmla="*/ 480321 w 727064"/>
                  <a:gd name="connsiteY32" fmla="*/ 667657 h 831321"/>
                  <a:gd name="connsiteX33" fmla="*/ 523864 w 727064"/>
                  <a:gd name="connsiteY33" fmla="*/ 682171 h 831321"/>
                  <a:gd name="connsiteX34" fmla="*/ 538378 w 727064"/>
                  <a:gd name="connsiteY34" fmla="*/ 812800 h 831321"/>
                  <a:gd name="connsiteX35" fmla="*/ 552892 w 727064"/>
                  <a:gd name="connsiteY35" fmla="*/ 754743 h 831321"/>
                  <a:gd name="connsiteX36" fmla="*/ 567407 w 727064"/>
                  <a:gd name="connsiteY36" fmla="*/ 711200 h 831321"/>
                  <a:gd name="connsiteX37" fmla="*/ 625464 w 727064"/>
                  <a:gd name="connsiteY37" fmla="*/ 624114 h 831321"/>
                  <a:gd name="connsiteX38" fmla="*/ 639978 w 727064"/>
                  <a:gd name="connsiteY38" fmla="*/ 711200 h 831321"/>
                  <a:gd name="connsiteX39" fmla="*/ 683521 w 727064"/>
                  <a:gd name="connsiteY39" fmla="*/ 769257 h 831321"/>
                  <a:gd name="connsiteX40" fmla="*/ 712550 w 727064"/>
                  <a:gd name="connsiteY40" fmla="*/ 812800 h 831321"/>
                  <a:gd name="connsiteX41" fmla="*/ 698035 w 727064"/>
                  <a:gd name="connsiteY41" fmla="*/ 624114 h 831321"/>
                  <a:gd name="connsiteX42" fmla="*/ 669007 w 727064"/>
                  <a:gd name="connsiteY42" fmla="*/ 580571 h 831321"/>
                  <a:gd name="connsiteX43" fmla="*/ 625464 w 727064"/>
                  <a:gd name="connsiteY43" fmla="*/ 624114 h 831321"/>
                  <a:gd name="connsiteX44" fmla="*/ 610950 w 727064"/>
                  <a:gd name="connsiteY44" fmla="*/ 449943 h 831321"/>
                  <a:gd name="connsiteX45" fmla="*/ 581921 w 727064"/>
                  <a:gd name="connsiteY45" fmla="*/ 435428 h 831321"/>
                  <a:gd name="connsiteX46" fmla="*/ 610950 w 727064"/>
                  <a:gd name="connsiteY46" fmla="*/ 478971 h 831321"/>
                  <a:gd name="connsiteX47" fmla="*/ 625464 w 727064"/>
                  <a:gd name="connsiteY47" fmla="*/ 522514 h 831321"/>
                  <a:gd name="connsiteX48" fmla="*/ 669007 w 727064"/>
                  <a:gd name="connsiteY48" fmla="*/ 362857 h 831321"/>
                  <a:gd name="connsiteX49" fmla="*/ 683521 w 727064"/>
                  <a:gd name="connsiteY49" fmla="*/ 319314 h 831321"/>
                  <a:gd name="connsiteX50" fmla="*/ 625464 w 727064"/>
                  <a:gd name="connsiteY50" fmla="*/ 333828 h 831321"/>
                  <a:gd name="connsiteX51" fmla="*/ 683521 w 727064"/>
                  <a:gd name="connsiteY51" fmla="*/ 348343 h 831321"/>
                  <a:gd name="connsiteX52" fmla="*/ 727064 w 727064"/>
                  <a:gd name="connsiteY52" fmla="*/ 362857 h 831321"/>
                  <a:gd name="connsiteX53" fmla="*/ 683521 w 727064"/>
                  <a:gd name="connsiteY53" fmla="*/ 377371 h 831321"/>
                  <a:gd name="connsiteX54" fmla="*/ 581921 w 727064"/>
                  <a:gd name="connsiteY54" fmla="*/ 391886 h 831321"/>
                  <a:gd name="connsiteX55" fmla="*/ 451292 w 727064"/>
                  <a:gd name="connsiteY55" fmla="*/ 333828 h 831321"/>
                  <a:gd name="connsiteX56" fmla="*/ 465807 w 727064"/>
                  <a:gd name="connsiteY56" fmla="*/ 290286 h 831321"/>
                  <a:gd name="connsiteX57" fmla="*/ 596435 w 727064"/>
                  <a:gd name="connsiteY57" fmla="*/ 333828 h 831321"/>
                  <a:gd name="connsiteX58" fmla="*/ 639978 w 727064"/>
                  <a:gd name="connsiteY58" fmla="*/ 246743 h 831321"/>
                  <a:gd name="connsiteX59" fmla="*/ 610950 w 727064"/>
                  <a:gd name="connsiteY59" fmla="*/ 203200 h 831321"/>
                  <a:gd name="connsiteX60" fmla="*/ 567407 w 727064"/>
                  <a:gd name="connsiteY60" fmla="*/ 217714 h 831321"/>
                  <a:gd name="connsiteX61" fmla="*/ 523864 w 727064"/>
                  <a:gd name="connsiteY61" fmla="*/ 217714 h 831321"/>
                  <a:gd name="connsiteX62" fmla="*/ 465807 w 727064"/>
                  <a:gd name="connsiteY62" fmla="*/ 232228 h 831321"/>
                  <a:gd name="connsiteX63" fmla="*/ 422264 w 727064"/>
                  <a:gd name="connsiteY63" fmla="*/ 217714 h 831321"/>
                  <a:gd name="connsiteX64" fmla="*/ 407750 w 727064"/>
                  <a:gd name="connsiteY64" fmla="*/ 159657 h 831321"/>
                  <a:gd name="connsiteX65" fmla="*/ 364207 w 727064"/>
                  <a:gd name="connsiteY65" fmla="*/ 246743 h 831321"/>
                  <a:gd name="connsiteX66" fmla="*/ 277121 w 727064"/>
                  <a:gd name="connsiteY66" fmla="*/ 188686 h 831321"/>
                  <a:gd name="connsiteX67" fmla="*/ 233578 w 727064"/>
                  <a:gd name="connsiteY67" fmla="*/ 203200 h 831321"/>
                  <a:gd name="connsiteX68" fmla="*/ 204550 w 727064"/>
                  <a:gd name="connsiteY68" fmla="*/ 130628 h 831321"/>
                  <a:gd name="connsiteX69" fmla="*/ 175521 w 727064"/>
                  <a:gd name="connsiteY69" fmla="*/ 43543 h 831321"/>
                  <a:gd name="connsiteX70" fmla="*/ 146492 w 727064"/>
                  <a:gd name="connsiteY70" fmla="*/ 0 h 831321"/>
                  <a:gd name="connsiteX71" fmla="*/ 131978 w 727064"/>
                  <a:gd name="connsiteY71" fmla="*/ 188686 h 831321"/>
                  <a:gd name="connsiteX72" fmla="*/ 175521 w 727064"/>
                  <a:gd name="connsiteY72" fmla="*/ 174171 h 831321"/>
                  <a:gd name="connsiteX73" fmla="*/ 219064 w 727064"/>
                  <a:gd name="connsiteY73" fmla="*/ 130628 h 831321"/>
                  <a:gd name="connsiteX74" fmla="*/ 190035 w 727064"/>
                  <a:gd name="connsiteY74" fmla="*/ 246743 h 831321"/>
                  <a:gd name="connsiteX75" fmla="*/ 233578 w 727064"/>
                  <a:gd name="connsiteY75" fmla="*/ 261257 h 831321"/>
                  <a:gd name="connsiteX76" fmla="*/ 262607 w 727064"/>
                  <a:gd name="connsiteY76" fmla="*/ 217714 h 831321"/>
                  <a:gd name="connsiteX77" fmla="*/ 248092 w 727064"/>
                  <a:gd name="connsiteY77" fmla="*/ 275771 h 831321"/>
                  <a:gd name="connsiteX78" fmla="*/ 219064 w 727064"/>
                  <a:gd name="connsiteY78" fmla="*/ 377371 h 831321"/>
                  <a:gd name="connsiteX79" fmla="*/ 175521 w 727064"/>
                  <a:gd name="connsiteY79" fmla="*/ 348343 h 831321"/>
                  <a:gd name="connsiteX80" fmla="*/ 161007 w 727064"/>
                  <a:gd name="connsiteY80" fmla="*/ 391886 h 831321"/>
                  <a:gd name="connsiteX81" fmla="*/ 131978 w 727064"/>
                  <a:gd name="connsiteY81" fmla="*/ 319314 h 831321"/>
                  <a:gd name="connsiteX82" fmla="*/ 131978 w 727064"/>
                  <a:gd name="connsiteY82" fmla="*/ 420914 h 831321"/>
                  <a:gd name="connsiteX83" fmla="*/ 190035 w 727064"/>
                  <a:gd name="connsiteY83" fmla="*/ 406400 h 831321"/>
                  <a:gd name="connsiteX84" fmla="*/ 204550 w 727064"/>
                  <a:gd name="connsiteY84" fmla="*/ 362857 h 831321"/>
                  <a:gd name="connsiteX85" fmla="*/ 219064 w 727064"/>
                  <a:gd name="connsiteY85" fmla="*/ 232228 h 831321"/>
                  <a:gd name="connsiteX86" fmla="*/ 204550 w 727064"/>
                  <a:gd name="connsiteY86" fmla="*/ 290286 h 831321"/>
                  <a:gd name="connsiteX87" fmla="*/ 219064 w 727064"/>
                  <a:gd name="connsiteY87" fmla="*/ 551543 h 831321"/>
                  <a:gd name="connsiteX88" fmla="*/ 233578 w 727064"/>
                  <a:gd name="connsiteY88" fmla="*/ 508000 h 831321"/>
                  <a:gd name="connsiteX89" fmla="*/ 248092 w 727064"/>
                  <a:gd name="connsiteY89" fmla="*/ 420914 h 831321"/>
                  <a:gd name="connsiteX90" fmla="*/ 277121 w 727064"/>
                  <a:gd name="connsiteY90" fmla="*/ 333828 h 831321"/>
                  <a:gd name="connsiteX91" fmla="*/ 306150 w 727064"/>
                  <a:gd name="connsiteY91" fmla="*/ 377371 h 831321"/>
                  <a:gd name="connsiteX92" fmla="*/ 320664 w 727064"/>
                  <a:gd name="connsiteY92" fmla="*/ 435428 h 831321"/>
                  <a:gd name="connsiteX93" fmla="*/ 364207 w 727064"/>
                  <a:gd name="connsiteY93" fmla="*/ 290286 h 831321"/>
                  <a:gd name="connsiteX94" fmla="*/ 349692 w 727064"/>
                  <a:gd name="connsiteY94" fmla="*/ 522514 h 831321"/>
                  <a:gd name="connsiteX95" fmla="*/ 349692 w 727064"/>
                  <a:gd name="connsiteY95" fmla="*/ 624114 h 831321"/>
                  <a:gd name="connsiteX96" fmla="*/ 378721 w 727064"/>
                  <a:gd name="connsiteY96" fmla="*/ 580571 h 831321"/>
                  <a:gd name="connsiteX97" fmla="*/ 407750 w 727064"/>
                  <a:gd name="connsiteY97" fmla="*/ 493486 h 831321"/>
                  <a:gd name="connsiteX98" fmla="*/ 523864 w 727064"/>
                  <a:gd name="connsiteY98" fmla="*/ 508000 h 831321"/>
                  <a:gd name="connsiteX99" fmla="*/ 581921 w 727064"/>
                  <a:gd name="connsiteY99" fmla="*/ 522514 h 8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27064" h="831321">
                    <a:moveTo>
                      <a:pt x="59407" y="449943"/>
                    </a:moveTo>
                    <a:cubicBezTo>
                      <a:pt x="64245" y="464457"/>
                      <a:pt x="69718" y="478775"/>
                      <a:pt x="73921" y="493486"/>
                    </a:cubicBezTo>
                    <a:cubicBezTo>
                      <a:pt x="79401" y="512666"/>
                      <a:pt x="75974" y="535966"/>
                      <a:pt x="88435" y="551543"/>
                    </a:cubicBezTo>
                    <a:cubicBezTo>
                      <a:pt x="97992" y="563490"/>
                      <a:pt x="117464" y="561219"/>
                      <a:pt x="131978" y="566057"/>
                    </a:cubicBezTo>
                    <a:lnTo>
                      <a:pt x="146492" y="624114"/>
                    </a:lnTo>
                    <a:cubicBezTo>
                      <a:pt x="161006" y="619276"/>
                      <a:pt x="187520" y="624691"/>
                      <a:pt x="190035" y="609600"/>
                    </a:cubicBezTo>
                    <a:cubicBezTo>
                      <a:pt x="216813" y="448933"/>
                      <a:pt x="213998" y="462769"/>
                      <a:pt x="131978" y="435428"/>
                    </a:cubicBezTo>
                    <a:cubicBezTo>
                      <a:pt x="105185" y="444360"/>
                      <a:pt x="0" y="463493"/>
                      <a:pt x="102950" y="537028"/>
                    </a:cubicBezTo>
                    <a:cubicBezTo>
                      <a:pt x="126897" y="554133"/>
                      <a:pt x="161007" y="527352"/>
                      <a:pt x="190035" y="522514"/>
                    </a:cubicBezTo>
                    <a:cubicBezTo>
                      <a:pt x="216215" y="548694"/>
                      <a:pt x="248092" y="567589"/>
                      <a:pt x="248092" y="609600"/>
                    </a:cubicBezTo>
                    <a:cubicBezTo>
                      <a:pt x="248092" y="624899"/>
                      <a:pt x="238416" y="638629"/>
                      <a:pt x="233578" y="653143"/>
                    </a:cubicBezTo>
                    <a:cubicBezTo>
                      <a:pt x="219064" y="643467"/>
                      <a:pt x="206958" y="619883"/>
                      <a:pt x="190035" y="624114"/>
                    </a:cubicBezTo>
                    <a:cubicBezTo>
                      <a:pt x="175192" y="627825"/>
                      <a:pt x="175521" y="652358"/>
                      <a:pt x="175521" y="667657"/>
                    </a:cubicBezTo>
                    <a:cubicBezTo>
                      <a:pt x="175521" y="701867"/>
                      <a:pt x="185197" y="735390"/>
                      <a:pt x="190035" y="769257"/>
                    </a:cubicBezTo>
                    <a:cubicBezTo>
                      <a:pt x="226001" y="661364"/>
                      <a:pt x="187267" y="788643"/>
                      <a:pt x="219064" y="566057"/>
                    </a:cubicBezTo>
                    <a:cubicBezTo>
                      <a:pt x="224527" y="527816"/>
                      <a:pt x="241701" y="510330"/>
                      <a:pt x="262607" y="478971"/>
                    </a:cubicBezTo>
                    <a:cubicBezTo>
                      <a:pt x="281959" y="488647"/>
                      <a:pt x="311711" y="488303"/>
                      <a:pt x="320664" y="508000"/>
                    </a:cubicBezTo>
                    <a:cubicBezTo>
                      <a:pt x="338793" y="547884"/>
                      <a:pt x="324552" y="596125"/>
                      <a:pt x="335178" y="638628"/>
                    </a:cubicBezTo>
                    <a:cubicBezTo>
                      <a:pt x="339409" y="655551"/>
                      <a:pt x="354531" y="667657"/>
                      <a:pt x="364207" y="682171"/>
                    </a:cubicBezTo>
                    <a:cubicBezTo>
                      <a:pt x="373883" y="653143"/>
                      <a:pt x="393235" y="624114"/>
                      <a:pt x="364207" y="595086"/>
                    </a:cubicBezTo>
                    <a:cubicBezTo>
                      <a:pt x="353389" y="584268"/>
                      <a:pt x="335178" y="585409"/>
                      <a:pt x="320664" y="580571"/>
                    </a:cubicBezTo>
                    <a:cubicBezTo>
                      <a:pt x="301312" y="585409"/>
                      <a:pt x="270465" y="576751"/>
                      <a:pt x="262607" y="595086"/>
                    </a:cubicBezTo>
                    <a:cubicBezTo>
                      <a:pt x="231706" y="667189"/>
                      <a:pt x="281255" y="684927"/>
                      <a:pt x="320664" y="711200"/>
                    </a:cubicBezTo>
                    <a:cubicBezTo>
                      <a:pt x="325502" y="745067"/>
                      <a:pt x="314652" y="785432"/>
                      <a:pt x="335178" y="812800"/>
                    </a:cubicBezTo>
                    <a:cubicBezTo>
                      <a:pt x="345645" y="826755"/>
                      <a:pt x="355552" y="784403"/>
                      <a:pt x="364207" y="769257"/>
                    </a:cubicBezTo>
                    <a:cubicBezTo>
                      <a:pt x="374942" y="750471"/>
                      <a:pt x="385199" y="731289"/>
                      <a:pt x="393235" y="711200"/>
                    </a:cubicBezTo>
                    <a:cubicBezTo>
                      <a:pt x="404599" y="682790"/>
                      <a:pt x="422264" y="624114"/>
                      <a:pt x="422264" y="624114"/>
                    </a:cubicBezTo>
                    <a:cubicBezTo>
                      <a:pt x="427102" y="638628"/>
                      <a:pt x="429936" y="653973"/>
                      <a:pt x="436778" y="667657"/>
                    </a:cubicBezTo>
                    <a:cubicBezTo>
                      <a:pt x="444579" y="683259"/>
                      <a:pt x="463881" y="728537"/>
                      <a:pt x="465807" y="711200"/>
                    </a:cubicBezTo>
                    <a:cubicBezTo>
                      <a:pt x="472240" y="653298"/>
                      <a:pt x="456130" y="595085"/>
                      <a:pt x="451292" y="537028"/>
                    </a:cubicBezTo>
                    <a:cubicBezTo>
                      <a:pt x="431940" y="541866"/>
                      <a:pt x="408812" y="539081"/>
                      <a:pt x="393235" y="551543"/>
                    </a:cubicBezTo>
                    <a:cubicBezTo>
                      <a:pt x="374979" y="566148"/>
                      <a:pt x="372787" y="624023"/>
                      <a:pt x="393235" y="638628"/>
                    </a:cubicBezTo>
                    <a:cubicBezTo>
                      <a:pt x="418134" y="656413"/>
                      <a:pt x="451292" y="657981"/>
                      <a:pt x="480321" y="667657"/>
                    </a:cubicBezTo>
                    <a:lnTo>
                      <a:pt x="523864" y="682171"/>
                    </a:lnTo>
                    <a:cubicBezTo>
                      <a:pt x="528702" y="725714"/>
                      <a:pt x="522107" y="772122"/>
                      <a:pt x="538378" y="812800"/>
                    </a:cubicBezTo>
                    <a:cubicBezTo>
                      <a:pt x="545786" y="831321"/>
                      <a:pt x="547412" y="773923"/>
                      <a:pt x="552892" y="754743"/>
                    </a:cubicBezTo>
                    <a:cubicBezTo>
                      <a:pt x="557095" y="740032"/>
                      <a:pt x="559977" y="724574"/>
                      <a:pt x="567407" y="711200"/>
                    </a:cubicBezTo>
                    <a:cubicBezTo>
                      <a:pt x="584350" y="680702"/>
                      <a:pt x="625464" y="624114"/>
                      <a:pt x="625464" y="624114"/>
                    </a:cubicBezTo>
                    <a:cubicBezTo>
                      <a:pt x="630302" y="653143"/>
                      <a:pt x="629048" y="683876"/>
                      <a:pt x="639978" y="711200"/>
                    </a:cubicBezTo>
                    <a:cubicBezTo>
                      <a:pt x="648962" y="733660"/>
                      <a:pt x="669461" y="749572"/>
                      <a:pt x="683521" y="769257"/>
                    </a:cubicBezTo>
                    <a:cubicBezTo>
                      <a:pt x="693660" y="783452"/>
                      <a:pt x="702874" y="798286"/>
                      <a:pt x="712550" y="812800"/>
                    </a:cubicBezTo>
                    <a:cubicBezTo>
                      <a:pt x="707712" y="749905"/>
                      <a:pt x="709660" y="686115"/>
                      <a:pt x="698035" y="624114"/>
                    </a:cubicBezTo>
                    <a:cubicBezTo>
                      <a:pt x="694820" y="606969"/>
                      <a:pt x="686451" y="580571"/>
                      <a:pt x="669007" y="580571"/>
                    </a:cubicBezTo>
                    <a:cubicBezTo>
                      <a:pt x="648481" y="580571"/>
                      <a:pt x="639978" y="609600"/>
                      <a:pt x="625464" y="624114"/>
                    </a:cubicBezTo>
                    <a:cubicBezTo>
                      <a:pt x="620626" y="566057"/>
                      <a:pt x="632586" y="504034"/>
                      <a:pt x="610950" y="449943"/>
                    </a:cubicBezTo>
                    <a:cubicBezTo>
                      <a:pt x="587076" y="390258"/>
                      <a:pt x="533475" y="580770"/>
                      <a:pt x="581921" y="435428"/>
                    </a:cubicBezTo>
                    <a:cubicBezTo>
                      <a:pt x="591597" y="449942"/>
                      <a:pt x="603149" y="463369"/>
                      <a:pt x="610950" y="478971"/>
                    </a:cubicBezTo>
                    <a:cubicBezTo>
                      <a:pt x="617792" y="492655"/>
                      <a:pt x="614646" y="533332"/>
                      <a:pt x="625464" y="522514"/>
                    </a:cubicBezTo>
                    <a:cubicBezTo>
                      <a:pt x="646220" y="501758"/>
                      <a:pt x="661449" y="393088"/>
                      <a:pt x="669007" y="362857"/>
                    </a:cubicBezTo>
                    <a:cubicBezTo>
                      <a:pt x="672718" y="348014"/>
                      <a:pt x="696251" y="327801"/>
                      <a:pt x="683521" y="319314"/>
                    </a:cubicBezTo>
                    <a:cubicBezTo>
                      <a:pt x="666923" y="308249"/>
                      <a:pt x="644816" y="328990"/>
                      <a:pt x="625464" y="333828"/>
                    </a:cubicBezTo>
                    <a:cubicBezTo>
                      <a:pt x="644816" y="338666"/>
                      <a:pt x="664341" y="342863"/>
                      <a:pt x="683521" y="348343"/>
                    </a:cubicBezTo>
                    <a:cubicBezTo>
                      <a:pt x="698232" y="352546"/>
                      <a:pt x="727064" y="347558"/>
                      <a:pt x="727064" y="362857"/>
                    </a:cubicBezTo>
                    <a:cubicBezTo>
                      <a:pt x="727064" y="378156"/>
                      <a:pt x="698523" y="374370"/>
                      <a:pt x="683521" y="377371"/>
                    </a:cubicBezTo>
                    <a:cubicBezTo>
                      <a:pt x="649975" y="384080"/>
                      <a:pt x="615788" y="387048"/>
                      <a:pt x="581921" y="391886"/>
                    </a:cubicBezTo>
                    <a:cubicBezTo>
                      <a:pt x="535385" y="385238"/>
                      <a:pt x="462415" y="400567"/>
                      <a:pt x="451292" y="333828"/>
                    </a:cubicBezTo>
                    <a:cubicBezTo>
                      <a:pt x="448777" y="318737"/>
                      <a:pt x="460969" y="304800"/>
                      <a:pt x="465807" y="290286"/>
                    </a:cubicBezTo>
                    <a:cubicBezTo>
                      <a:pt x="565622" y="356830"/>
                      <a:pt x="519795" y="359376"/>
                      <a:pt x="596435" y="333828"/>
                    </a:cubicBezTo>
                    <a:cubicBezTo>
                      <a:pt x="606545" y="318663"/>
                      <a:pt x="643984" y="270781"/>
                      <a:pt x="639978" y="246743"/>
                    </a:cubicBezTo>
                    <a:cubicBezTo>
                      <a:pt x="637110" y="229536"/>
                      <a:pt x="620626" y="217714"/>
                      <a:pt x="610950" y="203200"/>
                    </a:cubicBezTo>
                    <a:cubicBezTo>
                      <a:pt x="596436" y="208038"/>
                      <a:pt x="579354" y="208157"/>
                      <a:pt x="567407" y="217714"/>
                    </a:cubicBezTo>
                    <a:cubicBezTo>
                      <a:pt x="522981" y="253255"/>
                      <a:pt x="549955" y="295989"/>
                      <a:pt x="523864" y="217714"/>
                    </a:cubicBezTo>
                    <a:cubicBezTo>
                      <a:pt x="504512" y="222552"/>
                      <a:pt x="485755" y="232228"/>
                      <a:pt x="465807" y="232228"/>
                    </a:cubicBezTo>
                    <a:cubicBezTo>
                      <a:pt x="450508" y="232228"/>
                      <a:pt x="422264" y="217714"/>
                      <a:pt x="422264" y="217714"/>
                    </a:cubicBezTo>
                    <a:cubicBezTo>
                      <a:pt x="417426" y="198362"/>
                      <a:pt x="426674" y="165965"/>
                      <a:pt x="407750" y="159657"/>
                    </a:cubicBezTo>
                    <a:cubicBezTo>
                      <a:pt x="390867" y="154030"/>
                      <a:pt x="366141" y="240941"/>
                      <a:pt x="364207" y="246743"/>
                    </a:cubicBezTo>
                    <a:cubicBezTo>
                      <a:pt x="325819" y="131579"/>
                      <a:pt x="364326" y="151312"/>
                      <a:pt x="277121" y="188686"/>
                    </a:cubicBezTo>
                    <a:cubicBezTo>
                      <a:pt x="263059" y="194713"/>
                      <a:pt x="248092" y="198362"/>
                      <a:pt x="233578" y="203200"/>
                    </a:cubicBezTo>
                    <a:cubicBezTo>
                      <a:pt x="223902" y="179009"/>
                      <a:pt x="213454" y="155113"/>
                      <a:pt x="204550" y="130628"/>
                    </a:cubicBezTo>
                    <a:cubicBezTo>
                      <a:pt x="194093" y="101872"/>
                      <a:pt x="192494" y="69003"/>
                      <a:pt x="175521" y="43543"/>
                    </a:cubicBezTo>
                    <a:lnTo>
                      <a:pt x="146492" y="0"/>
                    </a:lnTo>
                    <a:cubicBezTo>
                      <a:pt x="102542" y="65926"/>
                      <a:pt x="82145" y="76562"/>
                      <a:pt x="131978" y="188686"/>
                    </a:cubicBezTo>
                    <a:cubicBezTo>
                      <a:pt x="138192" y="202667"/>
                      <a:pt x="161007" y="179009"/>
                      <a:pt x="175521" y="174171"/>
                    </a:cubicBezTo>
                    <a:cubicBezTo>
                      <a:pt x="190035" y="159657"/>
                      <a:pt x="204550" y="116114"/>
                      <a:pt x="219064" y="130628"/>
                    </a:cubicBezTo>
                    <a:cubicBezTo>
                      <a:pt x="227823" y="139387"/>
                      <a:pt x="196058" y="228676"/>
                      <a:pt x="190035" y="246743"/>
                    </a:cubicBezTo>
                    <a:cubicBezTo>
                      <a:pt x="204549" y="251581"/>
                      <a:pt x="219373" y="266939"/>
                      <a:pt x="233578" y="261257"/>
                    </a:cubicBezTo>
                    <a:cubicBezTo>
                      <a:pt x="249774" y="254778"/>
                      <a:pt x="250272" y="205379"/>
                      <a:pt x="262607" y="217714"/>
                    </a:cubicBezTo>
                    <a:cubicBezTo>
                      <a:pt x="276712" y="231819"/>
                      <a:pt x="253572" y="256591"/>
                      <a:pt x="248092" y="275771"/>
                    </a:cubicBezTo>
                    <a:cubicBezTo>
                      <a:pt x="206458" y="421487"/>
                      <a:pt x="264424" y="195928"/>
                      <a:pt x="219064" y="377371"/>
                    </a:cubicBezTo>
                    <a:cubicBezTo>
                      <a:pt x="204550" y="367695"/>
                      <a:pt x="192444" y="344112"/>
                      <a:pt x="175521" y="348343"/>
                    </a:cubicBezTo>
                    <a:cubicBezTo>
                      <a:pt x="160678" y="352054"/>
                      <a:pt x="161007" y="407185"/>
                      <a:pt x="161007" y="391886"/>
                    </a:cubicBezTo>
                    <a:cubicBezTo>
                      <a:pt x="161007" y="295385"/>
                      <a:pt x="212293" y="292543"/>
                      <a:pt x="131978" y="319314"/>
                    </a:cubicBezTo>
                    <a:cubicBezTo>
                      <a:pt x="124357" y="342177"/>
                      <a:pt x="96541" y="399652"/>
                      <a:pt x="131978" y="420914"/>
                    </a:cubicBezTo>
                    <a:cubicBezTo>
                      <a:pt x="149083" y="431177"/>
                      <a:pt x="170683" y="411238"/>
                      <a:pt x="190035" y="406400"/>
                    </a:cubicBezTo>
                    <a:cubicBezTo>
                      <a:pt x="194873" y="391886"/>
                      <a:pt x="202035" y="377948"/>
                      <a:pt x="204550" y="362857"/>
                    </a:cubicBezTo>
                    <a:cubicBezTo>
                      <a:pt x="211753" y="319642"/>
                      <a:pt x="219064" y="276039"/>
                      <a:pt x="219064" y="232228"/>
                    </a:cubicBezTo>
                    <a:cubicBezTo>
                      <a:pt x="219064" y="212280"/>
                      <a:pt x="209388" y="270933"/>
                      <a:pt x="204550" y="290286"/>
                    </a:cubicBezTo>
                    <a:cubicBezTo>
                      <a:pt x="209388" y="377372"/>
                      <a:pt x="207537" y="465088"/>
                      <a:pt x="219064" y="551543"/>
                    </a:cubicBezTo>
                    <a:cubicBezTo>
                      <a:pt x="221086" y="566708"/>
                      <a:pt x="230259" y="522935"/>
                      <a:pt x="233578" y="508000"/>
                    </a:cubicBezTo>
                    <a:cubicBezTo>
                      <a:pt x="239962" y="479272"/>
                      <a:pt x="240954" y="449464"/>
                      <a:pt x="248092" y="420914"/>
                    </a:cubicBezTo>
                    <a:cubicBezTo>
                      <a:pt x="255513" y="391229"/>
                      <a:pt x="277121" y="333828"/>
                      <a:pt x="277121" y="333828"/>
                    </a:cubicBezTo>
                    <a:cubicBezTo>
                      <a:pt x="286797" y="348342"/>
                      <a:pt x="299278" y="361337"/>
                      <a:pt x="306150" y="377371"/>
                    </a:cubicBezTo>
                    <a:cubicBezTo>
                      <a:pt x="314008" y="395706"/>
                      <a:pt x="304066" y="446493"/>
                      <a:pt x="320664" y="435428"/>
                    </a:cubicBezTo>
                    <a:cubicBezTo>
                      <a:pt x="331263" y="428362"/>
                      <a:pt x="358397" y="313524"/>
                      <a:pt x="364207" y="290286"/>
                    </a:cubicBezTo>
                    <a:cubicBezTo>
                      <a:pt x="359369" y="367695"/>
                      <a:pt x="361789" y="445903"/>
                      <a:pt x="349692" y="522514"/>
                    </a:cubicBezTo>
                    <a:cubicBezTo>
                      <a:pt x="332459" y="631654"/>
                      <a:pt x="283347" y="491421"/>
                      <a:pt x="349692" y="624114"/>
                    </a:cubicBezTo>
                    <a:cubicBezTo>
                      <a:pt x="359368" y="609600"/>
                      <a:pt x="371636" y="596512"/>
                      <a:pt x="378721" y="580571"/>
                    </a:cubicBezTo>
                    <a:cubicBezTo>
                      <a:pt x="391148" y="552610"/>
                      <a:pt x="407750" y="493486"/>
                      <a:pt x="407750" y="493486"/>
                    </a:cubicBezTo>
                    <a:cubicBezTo>
                      <a:pt x="503856" y="557557"/>
                      <a:pt x="388878" y="495729"/>
                      <a:pt x="523864" y="508000"/>
                    </a:cubicBezTo>
                    <a:cubicBezTo>
                      <a:pt x="563524" y="511605"/>
                      <a:pt x="658715" y="560910"/>
                      <a:pt x="581921" y="522514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079514" y="4389125"/>
                <a:ext cx="4074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</a:rPr>
                  <a:t>X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087706" y="6075652"/>
                <a:ext cx="4074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</a:rPr>
                  <a:t>X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028172" y="6075652"/>
                <a:ext cx="4074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</a:rPr>
                  <a:t>X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8002385" y="4384660"/>
                <a:ext cx="4074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</a:rPr>
                  <a:t>X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992985" y="4389125"/>
                <a:ext cx="4074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</a:rPr>
                  <a:t>X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957520" y="4427530"/>
                <a:ext cx="4074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</a:rPr>
                  <a:t>X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5866977" y="6078945"/>
              <a:ext cx="27759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does NOT contribute</a:t>
              </a:r>
              <a:endParaRPr lang="en-US" dirty="0">
                <a:solidFill>
                  <a:srgbClr val="00B05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6096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Irreducible </a:t>
            </a:r>
            <a:r>
              <a:rPr lang="en-US" dirty="0" err="1" smtClean="0">
                <a:solidFill>
                  <a:schemeClr val="bg1"/>
                </a:solidFill>
              </a:rPr>
              <a:t>Casimir</a:t>
            </a:r>
            <a:r>
              <a:rPr lang="en-US" dirty="0" smtClean="0">
                <a:solidFill>
                  <a:schemeClr val="bg1"/>
                </a:solidFill>
              </a:rPr>
              <a:t> energy of tic-tac-toe   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2895600"/>
            <a:ext cx="1905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Stochastic  </a:t>
            </a:r>
            <a:r>
              <a:rPr lang="en-US" dirty="0" err="1" smtClean="0">
                <a:solidFill>
                  <a:schemeClr val="tx2"/>
                </a:solidFill>
              </a:rPr>
              <a:t>numerics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1000x7 hulls of 10000pt</a:t>
            </a:r>
          </a:p>
          <a:p>
            <a:pPr algn="l"/>
            <a:r>
              <a:rPr lang="en-US" smtClean="0">
                <a:solidFill>
                  <a:schemeClr val="tx2"/>
                </a:solidFill>
              </a:rPr>
              <a:t>worldlines.</a:t>
            </a:r>
            <a:endParaRPr lang="en-US" dirty="0" smtClean="0">
              <a:solidFill>
                <a:schemeClr val="tx2"/>
              </a:solidFill>
            </a:endParaRPr>
          </a:p>
          <a:p>
            <a:pPr algn="l"/>
            <a:endParaRPr lang="en-US" dirty="0" smtClean="0">
              <a:solidFill>
                <a:schemeClr val="tx2"/>
              </a:solidFill>
            </a:endParaRP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Error&lt; 0.1%</a:t>
            </a:r>
          </a:p>
          <a:p>
            <a:pPr algn="l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092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3638" y="2379234"/>
            <a:ext cx="6710362" cy="4402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Arrow Connector 12"/>
          <p:cNvCxnSpPr/>
          <p:nvPr/>
        </p:nvCxnSpPr>
        <p:spPr>
          <a:xfrm rot="5400000">
            <a:off x="4348728" y="5491728"/>
            <a:ext cx="675144" cy="76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70029" y="4724400"/>
            <a:ext cx="98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square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4610100" y="3771900"/>
            <a:ext cx="12954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448300" y="3771900"/>
            <a:ext cx="12954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953000" y="3581400"/>
            <a:ext cx="152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53000" y="3962400"/>
            <a:ext cx="152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3429000" y="1066800"/>
          <a:ext cx="5460840" cy="830997"/>
        </p:xfrm>
        <a:graphic>
          <a:graphicData uri="http://schemas.openxmlformats.org/presentationml/2006/ole">
            <p:oleObj spid="_x0000_s309255" name="Equation" r:id="rId4" imgW="2920680" imgH="444240" progId="Equation.3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81000" y="1151283"/>
            <a:ext cx="3013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Analytical irreducible 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4-line vacuum energy: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59916" y="319593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96000" y="3505200"/>
            <a:ext cx="338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h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7" name="Regular Pentagon 26"/>
          <p:cNvSpPr/>
          <p:nvPr/>
        </p:nvSpPr>
        <p:spPr>
          <a:xfrm rot="921064">
            <a:off x="5232258" y="3553199"/>
            <a:ext cx="841062" cy="508235"/>
          </a:xfrm>
          <a:prstGeom prst="pentagon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15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982280"/>
            <a:ext cx="6862762" cy="4743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6096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Irreducible </a:t>
            </a:r>
            <a:r>
              <a:rPr lang="en-US" dirty="0" err="1" smtClean="0">
                <a:solidFill>
                  <a:schemeClr val="bg1"/>
                </a:solidFill>
              </a:rPr>
              <a:t>Casimir</a:t>
            </a:r>
            <a:r>
              <a:rPr lang="en-US" dirty="0" smtClean="0">
                <a:solidFill>
                  <a:schemeClr val="bg1"/>
                </a:solidFill>
              </a:rPr>
              <a:t> energy of a triangle   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2895600"/>
            <a:ext cx="1905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Stochastic  </a:t>
            </a:r>
            <a:r>
              <a:rPr lang="en-US" dirty="0" err="1" smtClean="0">
                <a:solidFill>
                  <a:schemeClr val="tx2"/>
                </a:solidFill>
              </a:rPr>
              <a:t>numerics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1000x7 hulls of 10000pt</a:t>
            </a:r>
          </a:p>
          <a:p>
            <a:pPr algn="l"/>
            <a:r>
              <a:rPr lang="en-US" smtClean="0">
                <a:solidFill>
                  <a:schemeClr val="tx2"/>
                </a:solidFill>
              </a:rPr>
              <a:t>worldlines.</a:t>
            </a:r>
            <a:endParaRPr lang="en-US" dirty="0" smtClean="0">
              <a:solidFill>
                <a:schemeClr val="tx2"/>
              </a:solidFill>
            </a:endParaRPr>
          </a:p>
          <a:p>
            <a:pPr algn="l"/>
            <a:endParaRPr lang="en-US" dirty="0" smtClean="0">
              <a:solidFill>
                <a:schemeClr val="tx2"/>
              </a:solidFill>
            </a:endParaRP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Error&lt; 0.1%</a:t>
            </a:r>
          </a:p>
          <a:p>
            <a:pPr algn="l"/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4191000" y="5410200"/>
            <a:ext cx="838200" cy="4572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49206" y="5105400"/>
            <a:ext cx="2494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equilateral triangle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4541288" y="3027132"/>
            <a:ext cx="1779560" cy="8037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4965311" y="3035690"/>
            <a:ext cx="1880378" cy="8381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53000" y="3962400"/>
            <a:ext cx="152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94381" y="4034135"/>
            <a:ext cx="338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96000" y="3200400"/>
            <a:ext cx="338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h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7" name="Regular Pentagon 26"/>
          <p:cNvSpPr/>
          <p:nvPr/>
        </p:nvSpPr>
        <p:spPr>
          <a:xfrm rot="921064">
            <a:off x="5344907" y="3442809"/>
            <a:ext cx="696240" cy="508235"/>
          </a:xfrm>
          <a:prstGeom prst="pentagon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20786" y="1066800"/>
            <a:ext cx="8524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Equilateral triangle has minimal irreducible 3-body </a:t>
            </a:r>
            <a:r>
              <a:rPr lang="en-US" dirty="0" err="1" smtClean="0">
                <a:solidFill>
                  <a:schemeClr val="tx2"/>
                </a:solidFill>
              </a:rPr>
              <a:t>Casimir</a:t>
            </a:r>
            <a:r>
              <a:rPr lang="en-US" dirty="0" smtClean="0">
                <a:solidFill>
                  <a:schemeClr val="tx2"/>
                </a:solidFill>
              </a:rPr>
              <a:t> energy  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5707" y="1355130"/>
            <a:ext cx="3068083" cy="2893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5435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Summary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663840"/>
            <a:ext cx="8229600" cy="619416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Irreducible N-body</a:t>
            </a:r>
            <a:r>
              <a:rPr lang="en-US" dirty="0" smtClean="0"/>
              <a:t> </a:t>
            </a:r>
            <a:r>
              <a:rPr lang="en-US" dirty="0" err="1" smtClean="0"/>
              <a:t>Casimir</a:t>
            </a:r>
            <a:r>
              <a:rPr lang="en-US" dirty="0" smtClean="0"/>
              <a:t> Energies are </a:t>
            </a:r>
            <a:r>
              <a:rPr lang="en-US" dirty="0" smtClean="0">
                <a:solidFill>
                  <a:srgbClr val="FF0000"/>
                </a:solidFill>
              </a:rPr>
              <a:t>finite if the N objects have  no common intersection</a:t>
            </a:r>
            <a:r>
              <a:rPr lang="en-US" dirty="0" smtClean="0"/>
              <a:t> and are finitely computable [See </a:t>
            </a:r>
            <a:r>
              <a:rPr lang="en-US" dirty="0" err="1" smtClean="0"/>
              <a:t>Shajesh’s</a:t>
            </a:r>
            <a:r>
              <a:rPr lang="en-US" dirty="0" smtClean="0"/>
              <a:t> talk on Thursday]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Irreducible N-body</a:t>
            </a:r>
            <a:r>
              <a:rPr lang="en-US" dirty="0" smtClean="0"/>
              <a:t> </a:t>
            </a:r>
            <a:r>
              <a:rPr lang="en-US" dirty="0" err="1" smtClean="0"/>
              <a:t>Casimir</a:t>
            </a:r>
            <a:r>
              <a:rPr lang="en-US" dirty="0" smtClean="0"/>
              <a:t> Energies can                            be            </a:t>
            </a:r>
            <a:r>
              <a:rPr lang="en-US" dirty="0" err="1" smtClean="0"/>
              <a:t>be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sizable and important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asymptotic power expansion </a:t>
            </a:r>
            <a:r>
              <a:rPr lang="en-US" dirty="0" smtClean="0"/>
              <a:t>of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>
                <a:solidFill>
                  <a:srgbClr val="FF0000"/>
                </a:solidFill>
              </a:rPr>
              <a:t>irred</a:t>
            </a:r>
            <a:r>
              <a:rPr lang="en-US" dirty="0" smtClean="0">
                <a:solidFill>
                  <a:srgbClr val="FF0000"/>
                </a:solidFill>
              </a:rPr>
              <a:t>. N-body</a:t>
            </a:r>
            <a:r>
              <a:rPr lang="en-US" dirty="0" smtClean="0"/>
              <a:t> spectral functions </a:t>
            </a:r>
            <a:r>
              <a:rPr lang="en-US" dirty="0" smtClean="0">
                <a:solidFill>
                  <a:srgbClr val="FF0000"/>
                </a:solidFill>
              </a:rPr>
              <a:t>vanishes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irreducible N-body spectral function </a:t>
            </a:r>
          </a:p>
          <a:p>
            <a:pPr>
              <a:buNone/>
            </a:pPr>
            <a:r>
              <a:rPr lang="en-US" dirty="0" smtClean="0"/>
              <a:t>     of a </a:t>
            </a:r>
            <a:r>
              <a:rPr lang="en-US" dirty="0" err="1" smtClean="0">
                <a:solidFill>
                  <a:srgbClr val="FF0000"/>
                </a:solidFill>
              </a:rPr>
              <a:t>massless</a:t>
            </a:r>
            <a:r>
              <a:rPr lang="en-US" dirty="0" smtClean="0">
                <a:solidFill>
                  <a:srgbClr val="FF0000"/>
                </a:solidFill>
              </a:rPr>
              <a:t> scalar </a:t>
            </a:r>
            <a:r>
              <a:rPr lang="en-US" dirty="0" smtClean="0"/>
              <a:t>interacting with</a:t>
            </a:r>
          </a:p>
          <a:p>
            <a:pPr>
              <a:buNone/>
            </a:pPr>
            <a:r>
              <a:rPr lang="en-US" dirty="0" smtClean="0"/>
              <a:t>     the N “objects” through </a:t>
            </a:r>
            <a:r>
              <a:rPr lang="en-US" dirty="0" smtClean="0">
                <a:solidFill>
                  <a:srgbClr val="FF0000"/>
                </a:solidFill>
              </a:rPr>
              <a:t>local potentials </a:t>
            </a:r>
            <a:r>
              <a:rPr lang="en-US" dirty="0" smtClean="0"/>
              <a:t>(or </a:t>
            </a:r>
            <a:r>
              <a:rPr lang="en-US" dirty="0" err="1" smtClean="0"/>
              <a:t>Dirichlet</a:t>
            </a:r>
            <a:r>
              <a:rPr lang="en-US" dirty="0" smtClean="0"/>
              <a:t>  boundary  conditions) </a:t>
            </a:r>
            <a:r>
              <a:rPr lang="en-US" dirty="0" smtClean="0">
                <a:solidFill>
                  <a:srgbClr val="FF0000"/>
                </a:solidFill>
              </a:rPr>
              <a:t>is a conditional probability on random walks</a:t>
            </a:r>
            <a:r>
              <a:rPr lang="en-US" dirty="0" smtClean="0"/>
              <a:t>!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irreducible N-body </a:t>
            </a:r>
            <a:r>
              <a:rPr lang="en-US" dirty="0" err="1" smtClean="0">
                <a:solidFill>
                  <a:srgbClr val="FF0000"/>
                </a:solidFill>
              </a:rPr>
              <a:t>Casimir</a:t>
            </a:r>
            <a:r>
              <a:rPr lang="en-US" dirty="0" smtClean="0">
                <a:solidFill>
                  <a:srgbClr val="FF0000"/>
                </a:solidFill>
              </a:rPr>
              <a:t> energy of such a scalar </a:t>
            </a:r>
            <a:r>
              <a:rPr lang="en-US" dirty="0" smtClean="0"/>
              <a:t>is not just </a:t>
            </a:r>
            <a:r>
              <a:rPr lang="en-US" dirty="0" smtClean="0">
                <a:solidFill>
                  <a:srgbClr val="FF0000"/>
                </a:solidFill>
              </a:rPr>
              <a:t>finite</a:t>
            </a:r>
            <a:r>
              <a:rPr lang="en-US" dirty="0" smtClean="0"/>
              <a:t> (if the common overlap of the bodies vanishes) but </a:t>
            </a:r>
            <a:r>
              <a:rPr lang="en-US" dirty="0" smtClean="0">
                <a:solidFill>
                  <a:srgbClr val="FF0000"/>
                </a:solidFill>
              </a:rPr>
              <a:t>negative for even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positive for </a:t>
            </a:r>
            <a:r>
              <a:rPr lang="en-US" smtClean="0">
                <a:solidFill>
                  <a:srgbClr val="FF0000"/>
                </a:solidFill>
              </a:rPr>
              <a:t>odd  N</a:t>
            </a:r>
            <a:r>
              <a:rPr lang="en-US" smtClean="0"/>
              <a:t>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55"/>
            <a:ext cx="8229600" cy="61448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outline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40" y="625435"/>
            <a:ext cx="8229600" cy="6232565"/>
          </a:xfrm>
        </p:spPr>
        <p:txBody>
          <a:bodyPr/>
          <a:lstStyle/>
          <a:p>
            <a:r>
              <a:rPr lang="en-US" dirty="0" smtClean="0"/>
              <a:t>Irreducible N-Body </a:t>
            </a:r>
            <a:r>
              <a:rPr lang="en-US" dirty="0" err="1" smtClean="0"/>
              <a:t>Casimir</a:t>
            </a:r>
            <a:r>
              <a:rPr lang="en-US" dirty="0" smtClean="0"/>
              <a:t> energies.</a:t>
            </a:r>
          </a:p>
          <a:p>
            <a:pPr lvl="1"/>
            <a:r>
              <a:rPr lang="en-US" sz="2200" dirty="0" smtClean="0"/>
              <a:t>Recursive definition  and statement of a theorem:</a:t>
            </a:r>
          </a:p>
          <a:p>
            <a:pPr lvl="1"/>
            <a:r>
              <a:rPr lang="en-US" sz="2200" dirty="0" smtClean="0"/>
              <a:t>finiteness for N-objects with empty common intersection</a:t>
            </a:r>
          </a:p>
          <a:p>
            <a:pPr lvl="1"/>
            <a:r>
              <a:rPr lang="en-US" sz="2200" dirty="0" smtClean="0"/>
              <a:t>An analytic example: </a:t>
            </a:r>
            <a:r>
              <a:rPr lang="en-US" sz="2200" dirty="0" err="1" smtClean="0"/>
              <a:t>Casimir</a:t>
            </a:r>
            <a:r>
              <a:rPr lang="en-US" sz="2200" dirty="0" smtClean="0"/>
              <a:t> tic-tac-toe in any dimension</a:t>
            </a:r>
          </a:p>
          <a:p>
            <a:r>
              <a:rPr lang="en-US" dirty="0" smtClean="0"/>
              <a:t>The theorem for irreducible N-body spectral functions:</a:t>
            </a:r>
          </a:p>
          <a:p>
            <a:pPr lvl="1"/>
            <a:r>
              <a:rPr lang="en-US" sz="2200" dirty="0" smtClean="0"/>
              <a:t>no power corrections in asymptotic heat kernel expansion.</a:t>
            </a:r>
          </a:p>
          <a:p>
            <a:pPr lvl="1"/>
            <a:r>
              <a:rPr lang="en-US" sz="2200" dirty="0" smtClean="0"/>
              <a:t>relation between irreducible spectral functions and irreducible </a:t>
            </a:r>
            <a:r>
              <a:rPr lang="en-US" sz="2200" dirty="0" err="1" smtClean="0"/>
              <a:t>Casimir</a:t>
            </a:r>
            <a:r>
              <a:rPr lang="en-US" sz="2200" dirty="0" smtClean="0"/>
              <a:t> energies.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massless</a:t>
            </a:r>
            <a:r>
              <a:rPr lang="en-US" dirty="0" smtClean="0"/>
              <a:t> scalar with local potential interactions</a:t>
            </a:r>
          </a:p>
          <a:p>
            <a:pPr lvl="1"/>
            <a:r>
              <a:rPr lang="en-US" sz="2200" dirty="0" smtClean="0"/>
              <a:t>Irreducible spectral functions as conditional probabilities</a:t>
            </a:r>
          </a:p>
          <a:p>
            <a:pPr lvl="1"/>
            <a:r>
              <a:rPr lang="en-US" sz="2200" dirty="0" smtClean="0"/>
              <a:t>The sign of the irreducible N-body scalar vacuum energy</a:t>
            </a:r>
          </a:p>
          <a:p>
            <a:r>
              <a:rPr lang="en-US" dirty="0" smtClean="0"/>
              <a:t>Numerical world-line examples of finite intersecting N-body </a:t>
            </a:r>
            <a:r>
              <a:rPr lang="en-US" dirty="0" err="1" smtClean="0"/>
              <a:t>Casimir</a:t>
            </a:r>
            <a:r>
              <a:rPr lang="en-US" dirty="0" smtClean="0"/>
              <a:t> energies</a:t>
            </a:r>
          </a:p>
          <a:p>
            <a:pPr lvl="1"/>
            <a:r>
              <a:rPr lang="en-US" sz="2200" dirty="0" smtClean="0"/>
              <a:t>2-dim tic-tac-toe and 3-intersecting lines.</a:t>
            </a:r>
          </a:p>
          <a:p>
            <a:r>
              <a:rPr lang="en-US" dirty="0" smtClean="0"/>
              <a:t>Summary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096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Irreducible Many-Body </a:t>
            </a:r>
            <a:r>
              <a:rPr lang="en-US" dirty="0" err="1" smtClean="0">
                <a:solidFill>
                  <a:schemeClr val="bg1"/>
                </a:solidFill>
              </a:rPr>
              <a:t>Casimir</a:t>
            </a:r>
            <a:r>
              <a:rPr lang="en-US" dirty="0" smtClean="0">
                <a:solidFill>
                  <a:schemeClr val="bg1"/>
                </a:solidFill>
              </a:rPr>
              <a:t> Energies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6807" y="838200"/>
            <a:ext cx="79809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The total energy in the presence of N objects can be (formally) 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decomposed  into irreducible  0-,1-,2-,…, N- body parts as: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25495" y="4009643"/>
            <a:ext cx="8866105" cy="1570420"/>
            <a:chOff x="125495" y="2895600"/>
            <a:chExt cx="8866105" cy="1570420"/>
          </a:xfrm>
        </p:grpSpPr>
        <p:sp>
          <p:nvSpPr>
            <p:cNvPr id="6" name="TextBox 5"/>
            <p:cNvSpPr txBox="1"/>
            <p:nvPr/>
          </p:nvSpPr>
          <p:spPr>
            <a:xfrm>
              <a:off x="125495" y="2895600"/>
              <a:ext cx="886610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 smtClean="0">
                  <a:solidFill>
                    <a:schemeClr val="tx2"/>
                  </a:solidFill>
                </a:rPr>
                <a:t>For  objects that interact locally with quantum fields we proved the </a:t>
              </a:r>
            </a:p>
            <a:p>
              <a:pPr algn="l"/>
              <a:endParaRPr lang="en-US" dirty="0" smtClean="0">
                <a:solidFill>
                  <a:schemeClr val="tx2"/>
                </a:solidFill>
              </a:endParaRPr>
            </a:p>
            <a:p>
              <a:pPr algn="l"/>
              <a:r>
                <a:rPr lang="en-US" dirty="0" smtClean="0">
                  <a:solidFill>
                    <a:schemeClr val="tx2"/>
                  </a:solidFill>
                </a:rPr>
                <a:t>Theorem: The</a:t>
              </a:r>
              <a:r>
                <a:rPr lang="en-US" i="1" dirty="0" smtClean="0">
                  <a:solidFill>
                    <a:schemeClr val="tx2"/>
                  </a:solidFill>
                </a:rPr>
                <a:t> </a:t>
              </a:r>
              <a:r>
                <a:rPr lang="en-US" i="1" dirty="0" smtClean="0">
                  <a:solidFill>
                    <a:srgbClr val="FF0000"/>
                  </a:solidFill>
                </a:rPr>
                <a:t>irreducible</a:t>
              </a:r>
              <a:r>
                <a:rPr lang="en-US" i="1" dirty="0" smtClean="0">
                  <a:solidFill>
                    <a:schemeClr val="tx2"/>
                  </a:solidFill>
                </a:rPr>
                <a:t> </a:t>
              </a:r>
              <a:r>
                <a:rPr lang="en-US" dirty="0" smtClean="0">
                  <a:solidFill>
                    <a:schemeClr val="tx2"/>
                  </a:solidFill>
                </a:rPr>
                <a:t>N-body </a:t>
              </a:r>
              <a:r>
                <a:rPr lang="en-US" dirty="0" err="1" smtClean="0">
                  <a:solidFill>
                    <a:schemeClr val="tx2"/>
                  </a:solidFill>
                </a:rPr>
                <a:t>Casimir</a:t>
              </a:r>
              <a:r>
                <a:rPr lang="en-US" dirty="0" smtClean="0">
                  <a:solidFill>
                    <a:schemeClr val="tx2"/>
                  </a:solidFill>
                </a:rPr>
                <a:t> energy         is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r>
                <a:rPr lang="en-US" i="1" dirty="0" smtClean="0">
                  <a:solidFill>
                    <a:srgbClr val="FF0000"/>
                  </a:solidFill>
                </a:rPr>
                <a:t>finite </a:t>
              </a:r>
            </a:p>
            <a:p>
              <a:pPr algn="l"/>
              <a:r>
                <a:rPr lang="en-US" i="1" dirty="0" smtClean="0">
                  <a:solidFill>
                    <a:srgbClr val="FF0000"/>
                  </a:solidFill>
                </a:rPr>
                <a:t>                 </a:t>
              </a:r>
              <a:r>
                <a:rPr lang="en-US" dirty="0" smtClean="0">
                  <a:solidFill>
                    <a:schemeClr val="tx2"/>
                  </a:solidFill>
                </a:rPr>
                <a:t>if the </a:t>
              </a:r>
              <a:r>
                <a:rPr lang="en-US" i="1" dirty="0" smtClean="0">
                  <a:solidFill>
                    <a:srgbClr val="FF0000"/>
                  </a:solidFill>
                </a:rPr>
                <a:t>common</a:t>
              </a:r>
              <a:r>
                <a:rPr lang="en-US" dirty="0" smtClean="0">
                  <a:solidFill>
                    <a:schemeClr val="tx2"/>
                  </a:solidFill>
                </a:rPr>
                <a:t> overlap  of the objects</a:t>
              </a:r>
              <a:endParaRPr lang="en-US" i="1" dirty="0" smtClean="0">
                <a:solidFill>
                  <a:schemeClr val="tx2"/>
                </a:solidFill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6400800" y="3625850"/>
            <a:ext cx="582706" cy="412750"/>
          </p:xfrm>
          <a:graphic>
            <a:graphicData uri="http://schemas.openxmlformats.org/presentationml/2006/ole">
              <p:oleObj spid="_x0000_s295939" name="Equation" r:id="rId3" imgW="304560" imgH="215640" progId="Equation.3">
                <p:embed/>
              </p:oleObj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6183313" y="4038982"/>
            <a:ext cx="2352675" cy="427038"/>
          </p:xfrm>
          <a:graphic>
            <a:graphicData uri="http://schemas.openxmlformats.org/presentationml/2006/ole">
              <p:oleObj spid="_x0000_s295940" name="Equation" r:id="rId4" imgW="1257120" imgH="228600" progId="Equation.DSMT4">
                <p:embed/>
              </p:oleObj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76200" y="5608311"/>
            <a:ext cx="89985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-- a (non-trivial) extension to N-bodies that </a:t>
            </a:r>
            <a:r>
              <a:rPr lang="en-US" dirty="0" smtClean="0">
                <a:solidFill>
                  <a:srgbClr val="FF0000"/>
                </a:solidFill>
              </a:rPr>
              <a:t>need not all be mutually disjoint  </a:t>
            </a:r>
            <a:r>
              <a:rPr lang="en-US" dirty="0" smtClean="0">
                <a:solidFill>
                  <a:schemeClr val="tx2"/>
                </a:solidFill>
              </a:rPr>
              <a:t>of the theorem by Kenneth and </a:t>
            </a:r>
            <a:r>
              <a:rPr lang="en-US" dirty="0" err="1" smtClean="0">
                <a:solidFill>
                  <a:schemeClr val="tx2"/>
                </a:solidFill>
              </a:rPr>
              <a:t>Klich</a:t>
            </a:r>
            <a:r>
              <a:rPr lang="en-US" dirty="0" smtClean="0">
                <a:solidFill>
                  <a:schemeClr val="tx2"/>
                </a:solidFill>
              </a:rPr>
              <a:t> that irreducible  (interaction) </a:t>
            </a:r>
            <a:r>
              <a:rPr lang="en-US" dirty="0" err="1" smtClean="0">
                <a:solidFill>
                  <a:schemeClr val="tx2"/>
                </a:solidFill>
              </a:rPr>
              <a:t>Casimir</a:t>
            </a:r>
            <a:r>
              <a:rPr lang="en-US" dirty="0" smtClean="0">
                <a:solidFill>
                  <a:schemeClr val="tx2"/>
                </a:solidFill>
              </a:rPr>
              <a:t> energies of 2 disjoint bodies are finite.   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808310" y="1618578"/>
          <a:ext cx="7279900" cy="2309687"/>
        </p:xfrm>
        <a:graphic>
          <a:graphicData uri="http://schemas.openxmlformats.org/presentationml/2006/ole">
            <p:oleObj spid="_x0000_s295941" name="Equation" r:id="rId5" imgW="3162240" imgH="1002960" progId="Equation.DSMT4">
              <p:embed/>
            </p:oleObj>
          </a:graphicData>
        </a:graphic>
      </p:graphicFrame>
      <p:graphicFrame>
        <p:nvGraphicFramePr>
          <p:cNvPr id="295942" name="Object 6"/>
          <p:cNvGraphicFramePr>
            <a:graphicFrameLocks noChangeAspect="1"/>
          </p:cNvGraphicFramePr>
          <p:nvPr/>
        </p:nvGraphicFramePr>
        <p:xfrm>
          <a:off x="4476750" y="3308350"/>
          <a:ext cx="190500" cy="241300"/>
        </p:xfrm>
        <a:graphic>
          <a:graphicData uri="http://schemas.openxmlformats.org/presentationml/2006/ole">
            <p:oleObj spid="_x0000_s295942" name="Equation" r:id="rId6" imgW="19044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5435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pictorially…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79388" y="824780"/>
            <a:ext cx="8463542" cy="1459390"/>
            <a:chOff x="179388" y="824780"/>
            <a:chExt cx="8463542" cy="1459390"/>
          </a:xfrm>
        </p:grpSpPr>
        <p:graphicFrame>
          <p:nvGraphicFramePr>
            <p:cNvPr id="391170" name="Object 2"/>
            <p:cNvGraphicFramePr>
              <a:graphicFrameLocks noChangeAspect="1"/>
            </p:cNvGraphicFramePr>
            <p:nvPr/>
          </p:nvGraphicFramePr>
          <p:xfrm>
            <a:off x="179388" y="1277938"/>
            <a:ext cx="1079500" cy="709612"/>
          </p:xfrm>
          <a:graphic>
            <a:graphicData uri="http://schemas.openxmlformats.org/presentationml/2006/ole">
              <p:oleObj spid="_x0000_s391170" name="Equation" r:id="rId3" imgW="406080" imgH="266400" progId="Equation.DSMT4">
                <p:embed/>
              </p:oleObj>
            </a:graphicData>
          </a:graphic>
        </p:graphicFrame>
        <p:sp>
          <p:nvSpPr>
            <p:cNvPr id="5" name="Round Diagonal Corner Rectangle 4"/>
            <p:cNvSpPr/>
            <p:nvPr/>
          </p:nvSpPr>
          <p:spPr>
            <a:xfrm>
              <a:off x="4934104" y="824780"/>
              <a:ext cx="1920250" cy="1459390"/>
            </a:xfrm>
            <a:prstGeom prst="round2DiagRect">
              <a:avLst/>
            </a:prstGeom>
            <a:noFill/>
            <a:ln w="38100">
              <a:solidFill>
                <a:schemeClr val="tx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 Diagonal Corner Rectangle 6"/>
            <p:cNvSpPr/>
            <p:nvPr/>
          </p:nvSpPr>
          <p:spPr>
            <a:xfrm>
              <a:off x="1806840" y="824780"/>
              <a:ext cx="1920250" cy="1459390"/>
            </a:xfrm>
            <a:prstGeom prst="round2DiagRect">
              <a:avLst/>
            </a:prstGeom>
            <a:noFill/>
            <a:ln w="38100">
              <a:solidFill>
                <a:schemeClr val="tx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Diagonal Stripe 7"/>
            <p:cNvSpPr/>
            <p:nvPr/>
          </p:nvSpPr>
          <p:spPr>
            <a:xfrm>
              <a:off x="2344510" y="1139340"/>
              <a:ext cx="914400" cy="914400"/>
            </a:xfrm>
            <a:prstGeom prst="diagStrip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226355" y="1585560"/>
              <a:ext cx="345645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315322" y="1009485"/>
              <a:ext cx="132760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generally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NOT</a:t>
              </a:r>
            </a:p>
            <a:p>
              <a:r>
                <a:rPr lang="en-US" dirty="0" smtClean="0">
                  <a:solidFill>
                    <a:schemeClr val="tx2"/>
                  </a:solidFill>
                </a:rPr>
                <a:t>finite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graphicFrame>
          <p:nvGraphicFramePr>
            <p:cNvPr id="391172" name="Object 4"/>
            <p:cNvGraphicFramePr>
              <a:graphicFrameLocks noChangeAspect="1"/>
            </p:cNvGraphicFramePr>
            <p:nvPr/>
          </p:nvGraphicFramePr>
          <p:xfrm>
            <a:off x="5638146" y="1367446"/>
            <a:ext cx="470054" cy="525354"/>
          </p:xfrm>
          <a:graphic>
            <a:graphicData uri="http://schemas.openxmlformats.org/presentationml/2006/ole">
              <p:oleObj spid="_x0000_s391172" name="Equation" r:id="rId4" imgW="215640" imgH="241200" progId="Equation.DSMT4">
                <p:embed/>
              </p:oleObj>
            </a:graphicData>
          </a:graphic>
        </p:graphicFrame>
        <p:graphicFrame>
          <p:nvGraphicFramePr>
            <p:cNvPr id="16" name="Object 4"/>
            <p:cNvGraphicFramePr>
              <a:graphicFrameLocks noChangeAspect="1"/>
            </p:cNvGraphicFramePr>
            <p:nvPr/>
          </p:nvGraphicFramePr>
          <p:xfrm>
            <a:off x="3186120" y="1393535"/>
            <a:ext cx="387350" cy="525462"/>
          </p:xfrm>
          <a:graphic>
            <a:graphicData uri="http://schemas.openxmlformats.org/presentationml/2006/ole">
              <p:oleObj spid="_x0000_s391173" name="Equation" r:id="rId5" imgW="177480" imgH="241200" progId="Equation.DSMT4">
                <p:embed/>
              </p:oleObj>
            </a:graphicData>
          </a:graphic>
        </p:graphicFrame>
      </p:grpSp>
      <p:grpSp>
        <p:nvGrpSpPr>
          <p:cNvPr id="43" name="Group 42"/>
          <p:cNvGrpSpPr/>
          <p:nvPr/>
        </p:nvGrpSpPr>
        <p:grpSpPr>
          <a:xfrm>
            <a:off x="160338" y="2852925"/>
            <a:ext cx="8725272" cy="800777"/>
            <a:chOff x="160338" y="2852925"/>
            <a:chExt cx="8725272" cy="800777"/>
          </a:xfrm>
        </p:grpSpPr>
        <p:graphicFrame>
          <p:nvGraphicFramePr>
            <p:cNvPr id="19" name="Object 2"/>
            <p:cNvGraphicFramePr>
              <a:graphicFrameLocks noChangeAspect="1"/>
            </p:cNvGraphicFramePr>
            <p:nvPr/>
          </p:nvGraphicFramePr>
          <p:xfrm>
            <a:off x="160338" y="2890838"/>
            <a:ext cx="1131887" cy="750887"/>
          </p:xfrm>
          <a:graphic>
            <a:graphicData uri="http://schemas.openxmlformats.org/presentationml/2006/ole">
              <p:oleObj spid="_x0000_s391174" name="Equation" r:id="rId6" imgW="431640" imgH="266400" progId="Equation.DSMT4">
                <p:embed/>
              </p:oleObj>
            </a:graphicData>
          </a:graphic>
        </p:graphicFrame>
        <p:sp>
          <p:nvSpPr>
            <p:cNvPr id="20" name="Round Diagonal Corner Rectangle 19"/>
            <p:cNvSpPr/>
            <p:nvPr/>
          </p:nvSpPr>
          <p:spPr>
            <a:xfrm>
              <a:off x="3419850" y="2852925"/>
              <a:ext cx="1394830" cy="800777"/>
            </a:xfrm>
            <a:prstGeom prst="round2DiagRect">
              <a:avLst/>
            </a:prstGeom>
            <a:noFill/>
            <a:ln w="38100">
              <a:solidFill>
                <a:schemeClr val="tx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 Diagonal Corner Rectangle 20"/>
            <p:cNvSpPr/>
            <p:nvPr/>
          </p:nvSpPr>
          <p:spPr>
            <a:xfrm>
              <a:off x="1375977" y="2852925"/>
              <a:ext cx="1394830" cy="800777"/>
            </a:xfrm>
            <a:prstGeom prst="round2DiagRect">
              <a:avLst/>
            </a:prstGeom>
            <a:noFill/>
            <a:ln w="38100">
              <a:solidFill>
                <a:schemeClr val="tx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Diagonal Stripe 21"/>
            <p:cNvSpPr/>
            <p:nvPr/>
          </p:nvSpPr>
          <p:spPr>
            <a:xfrm>
              <a:off x="1576410" y="3025526"/>
              <a:ext cx="664201" cy="501737"/>
            </a:xfrm>
            <a:prstGeom prst="diagStrip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997395" y="3270370"/>
              <a:ext cx="251069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ound Diagonal Corner Rectangle 28"/>
            <p:cNvSpPr/>
            <p:nvPr/>
          </p:nvSpPr>
          <p:spPr>
            <a:xfrm>
              <a:off x="7490780" y="2852925"/>
              <a:ext cx="1394830" cy="800777"/>
            </a:xfrm>
            <a:prstGeom prst="round2DiagRect">
              <a:avLst/>
            </a:prstGeom>
            <a:noFill/>
            <a:ln w="38100">
              <a:solidFill>
                <a:schemeClr val="tx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 Diagonal Corner Rectangle 29"/>
            <p:cNvSpPr/>
            <p:nvPr/>
          </p:nvSpPr>
          <p:spPr>
            <a:xfrm>
              <a:off x="5434657" y="2852925"/>
              <a:ext cx="1394830" cy="800777"/>
            </a:xfrm>
            <a:prstGeom prst="round2DiagRect">
              <a:avLst/>
            </a:prstGeom>
            <a:noFill/>
            <a:ln w="38100">
              <a:solidFill>
                <a:schemeClr val="tx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Diagonal Stripe 30"/>
            <p:cNvSpPr/>
            <p:nvPr/>
          </p:nvSpPr>
          <p:spPr>
            <a:xfrm>
              <a:off x="5825210" y="3025526"/>
              <a:ext cx="664201" cy="501737"/>
            </a:xfrm>
            <a:prstGeom prst="diagStrip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7068325" y="3270370"/>
              <a:ext cx="251069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Diagonal Stripe 32"/>
            <p:cNvSpPr/>
            <p:nvPr/>
          </p:nvSpPr>
          <p:spPr>
            <a:xfrm flipH="1">
              <a:off x="1795524" y="3121760"/>
              <a:ext cx="664201" cy="501737"/>
            </a:xfrm>
            <a:prstGeom prst="diagStrip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Diagonal Stripe 33"/>
            <p:cNvSpPr/>
            <p:nvPr/>
          </p:nvSpPr>
          <p:spPr>
            <a:xfrm flipH="1">
              <a:off x="3880710" y="3121760"/>
              <a:ext cx="664201" cy="501737"/>
            </a:xfrm>
            <a:prstGeom prst="diagStrip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5012221" y="3275380"/>
              <a:ext cx="251069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/>
          <p:nvPr/>
        </p:nvCxnSpPr>
        <p:spPr>
          <a:xfrm rot="10800000" flipV="1">
            <a:off x="6489412" y="1892800"/>
            <a:ext cx="1001369" cy="7681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7068325" y="1277938"/>
            <a:ext cx="386890" cy="3844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69742" y="4043480"/>
            <a:ext cx="4011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But 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smtClean="0">
                <a:solidFill>
                  <a:schemeClr val="tx2"/>
                </a:solidFill>
              </a:rPr>
              <a:t>Kenneth and </a:t>
            </a:r>
            <a:r>
              <a:rPr lang="en-US" dirty="0" err="1" smtClean="0">
                <a:solidFill>
                  <a:schemeClr val="tx2"/>
                </a:solidFill>
              </a:rPr>
              <a:t>Klich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2006):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47638" y="4932523"/>
            <a:ext cx="8725722" cy="800777"/>
            <a:chOff x="159888" y="2852925"/>
            <a:chExt cx="8725722" cy="800777"/>
          </a:xfrm>
        </p:grpSpPr>
        <p:graphicFrame>
          <p:nvGraphicFramePr>
            <p:cNvPr id="50" name="Object 2"/>
            <p:cNvGraphicFramePr>
              <a:graphicFrameLocks noChangeAspect="1"/>
            </p:cNvGraphicFramePr>
            <p:nvPr/>
          </p:nvGraphicFramePr>
          <p:xfrm>
            <a:off x="159888" y="2890865"/>
            <a:ext cx="1131887" cy="750887"/>
          </p:xfrm>
          <a:graphic>
            <a:graphicData uri="http://schemas.openxmlformats.org/presentationml/2006/ole">
              <p:oleObj spid="_x0000_s391177" name="Equation" r:id="rId7" imgW="431640" imgH="266400" progId="Equation.DSMT4">
                <p:embed/>
              </p:oleObj>
            </a:graphicData>
          </a:graphic>
        </p:graphicFrame>
        <p:sp>
          <p:nvSpPr>
            <p:cNvPr id="51" name="Round Diagonal Corner Rectangle 50"/>
            <p:cNvSpPr/>
            <p:nvPr/>
          </p:nvSpPr>
          <p:spPr>
            <a:xfrm>
              <a:off x="3419850" y="2852925"/>
              <a:ext cx="1394830" cy="800777"/>
            </a:xfrm>
            <a:prstGeom prst="round2DiagRect">
              <a:avLst/>
            </a:prstGeom>
            <a:noFill/>
            <a:ln w="38100">
              <a:solidFill>
                <a:schemeClr val="tx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ound Diagonal Corner Rectangle 51"/>
            <p:cNvSpPr/>
            <p:nvPr/>
          </p:nvSpPr>
          <p:spPr>
            <a:xfrm>
              <a:off x="1375977" y="2852925"/>
              <a:ext cx="1394830" cy="800777"/>
            </a:xfrm>
            <a:prstGeom prst="round2DiagRect">
              <a:avLst/>
            </a:prstGeom>
            <a:noFill/>
            <a:ln w="38100">
              <a:solidFill>
                <a:schemeClr val="tx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Diagonal Stripe 52"/>
            <p:cNvSpPr/>
            <p:nvPr/>
          </p:nvSpPr>
          <p:spPr>
            <a:xfrm>
              <a:off x="1576410" y="3025526"/>
              <a:ext cx="664201" cy="501737"/>
            </a:xfrm>
            <a:prstGeom prst="diagStrip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2997395" y="3270370"/>
              <a:ext cx="251069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ound Diagonal Corner Rectangle 54"/>
            <p:cNvSpPr/>
            <p:nvPr/>
          </p:nvSpPr>
          <p:spPr>
            <a:xfrm>
              <a:off x="7490780" y="2852925"/>
              <a:ext cx="1394830" cy="800777"/>
            </a:xfrm>
            <a:prstGeom prst="round2DiagRect">
              <a:avLst/>
            </a:prstGeom>
            <a:noFill/>
            <a:ln w="38100">
              <a:solidFill>
                <a:schemeClr val="tx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ound Diagonal Corner Rectangle 55"/>
            <p:cNvSpPr/>
            <p:nvPr/>
          </p:nvSpPr>
          <p:spPr>
            <a:xfrm>
              <a:off x="5434657" y="2852925"/>
              <a:ext cx="1394830" cy="800777"/>
            </a:xfrm>
            <a:prstGeom prst="round2DiagRect">
              <a:avLst/>
            </a:prstGeom>
            <a:noFill/>
            <a:ln w="38100">
              <a:solidFill>
                <a:schemeClr val="tx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Diagonal Stripe 56"/>
            <p:cNvSpPr/>
            <p:nvPr/>
          </p:nvSpPr>
          <p:spPr>
            <a:xfrm>
              <a:off x="5825210" y="3025526"/>
              <a:ext cx="664201" cy="501737"/>
            </a:xfrm>
            <a:prstGeom prst="diagStrip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7068325" y="3270370"/>
              <a:ext cx="251069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Diagonal Stripe 58"/>
            <p:cNvSpPr/>
            <p:nvPr/>
          </p:nvSpPr>
          <p:spPr>
            <a:xfrm rot="16200000" flipH="1">
              <a:off x="2081031" y="3043644"/>
              <a:ext cx="664201" cy="501737"/>
            </a:xfrm>
            <a:prstGeom prst="diagStrip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5012221" y="3275380"/>
              <a:ext cx="251069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Diagonal Stripe 61"/>
            <p:cNvSpPr/>
            <p:nvPr/>
          </p:nvSpPr>
          <p:spPr>
            <a:xfrm rot="16200000" flipH="1">
              <a:off x="4118968" y="3032328"/>
              <a:ext cx="664201" cy="501737"/>
            </a:xfrm>
            <a:prstGeom prst="diagStrip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3419784" y="6078945"/>
            <a:ext cx="1689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IS  FINITE!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5435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…we now can also show that….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419784" y="4619555"/>
            <a:ext cx="1689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IS  FINITE!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9220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2466" y="1201510"/>
            <a:ext cx="8216109" cy="3149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92201" name="Object 9"/>
          <p:cNvGraphicFramePr>
            <a:graphicFrameLocks noChangeAspect="1"/>
          </p:cNvGraphicFramePr>
          <p:nvPr/>
        </p:nvGraphicFramePr>
        <p:xfrm>
          <a:off x="86184" y="1239915"/>
          <a:ext cx="683721" cy="624267"/>
        </p:xfrm>
        <a:graphic>
          <a:graphicData uri="http://schemas.openxmlformats.org/presentationml/2006/ole">
            <p:oleObj spid="_x0000_s392201" name="Equation" r:id="rId4" imgW="291960" imgH="266400" progId="Equation.DSMT4">
              <p:embed/>
            </p:oleObj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86184" y="5042010"/>
            <a:ext cx="890239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  - the  “objects” can be 3-, 4-,.. dimensional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 - the irreducible many-body energy in general depends on the </a:t>
            </a:r>
            <a:r>
              <a:rPr lang="en-US" dirty="0" smtClean="0">
                <a:solidFill>
                  <a:srgbClr val="FF0000"/>
                </a:solidFill>
              </a:rPr>
              <a:t>objects</a:t>
            </a:r>
            <a:r>
              <a:rPr lang="en-US" dirty="0" smtClean="0">
                <a:solidFill>
                  <a:schemeClr val="tx2"/>
                </a:solidFill>
              </a:rPr>
              <a:t>    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165" y="0"/>
            <a:ext cx="8229600" cy="625435"/>
          </a:xfrm>
          <a:ln>
            <a:solidFill>
              <a:schemeClr val="bg1"/>
            </a:solidFill>
          </a:ln>
        </p:spPr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Tic-</a:t>
            </a:r>
            <a:r>
              <a:rPr lang="en-US" dirty="0" err="1" smtClean="0">
                <a:solidFill>
                  <a:schemeClr val="bg1"/>
                </a:solidFill>
              </a:rPr>
              <a:t>Tac</a:t>
            </a:r>
            <a:r>
              <a:rPr lang="en-US" dirty="0" smtClean="0">
                <a:solidFill>
                  <a:schemeClr val="bg1"/>
                </a:solidFill>
              </a:rPr>
              <a:t>-Toe: an Analytic Example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-16104" y="1251020"/>
            <a:ext cx="9119894" cy="3522155"/>
            <a:chOff x="-16104" y="663840"/>
            <a:chExt cx="9119894" cy="3522155"/>
          </a:xfrm>
        </p:grpSpPr>
        <p:pic>
          <p:nvPicPr>
            <p:cNvPr id="39321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63293" y="1086295"/>
              <a:ext cx="7940497" cy="3099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aphicFrame>
          <p:nvGraphicFramePr>
            <p:cNvPr id="393219" name="Object 3"/>
            <p:cNvGraphicFramePr>
              <a:graphicFrameLocks noChangeAspect="1"/>
            </p:cNvGraphicFramePr>
            <p:nvPr/>
          </p:nvGraphicFramePr>
          <p:xfrm>
            <a:off x="-16104" y="1239839"/>
            <a:ext cx="1208464" cy="422532"/>
          </p:xfrm>
          <a:graphic>
            <a:graphicData uri="http://schemas.openxmlformats.org/presentationml/2006/ole">
              <p:oleObj spid="_x0000_s393219" name="Equation" r:id="rId4" imgW="761760" imgH="266400" progId="Equation.DSMT4">
                <p:embed/>
              </p:oleObj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1703457" y="663840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Mathematica5" pitchFamily="2" charset="2"/>
                </a:rPr>
                <a:t>l</a:t>
              </a:r>
              <a:r>
                <a:rPr lang="en-US" baseline="-25000" dirty="0" smtClean="0">
                  <a:solidFill>
                    <a:schemeClr val="tx2"/>
                  </a:solidFill>
                </a:rPr>
                <a:t>1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836425" y="1317530"/>
              <a:ext cx="3722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Mathematica5" pitchFamily="2" charset="2"/>
                </a:rPr>
                <a:t>l</a:t>
              </a:r>
              <a:r>
                <a:rPr lang="en-US" baseline="-25000" dirty="0" smtClean="0">
                  <a:solidFill>
                    <a:schemeClr val="tx2"/>
                  </a:solidFill>
                </a:rPr>
                <a:t>2</a:t>
              </a:r>
              <a:endParaRPr lang="en-US" dirty="0">
                <a:solidFill>
                  <a:schemeClr val="tx2"/>
                </a:solidFill>
              </a:endParaRPr>
            </a:p>
          </p:txBody>
        </p:sp>
      </p:grp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394200" y="1905000"/>
          <a:ext cx="914400" cy="198438"/>
        </p:xfrm>
        <a:graphic>
          <a:graphicData uri="http://schemas.openxmlformats.org/presentationml/2006/ole">
            <p:oleObj spid="_x0000_s393220" name="Equation" r:id="rId5" imgW="914400" imgH="198720" progId="Equation.DSMT4">
              <p:embed/>
            </p:oleObj>
          </a:graphicData>
        </a:graphic>
      </p:graphicFrame>
      <p:pic>
        <p:nvPicPr>
          <p:cNvPr id="39322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36074" y="4760225"/>
            <a:ext cx="6838756" cy="1280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322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50198" y="6078945"/>
            <a:ext cx="1805852" cy="652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3223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55315" y="6078945"/>
            <a:ext cx="3105185" cy="652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813931" y="779055"/>
            <a:ext cx="7252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Scalar field with </a:t>
            </a:r>
            <a:r>
              <a:rPr lang="en-US" dirty="0" err="1" smtClean="0">
                <a:solidFill>
                  <a:schemeClr val="tx2"/>
                </a:solidFill>
              </a:rPr>
              <a:t>Dirichlet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b.c</a:t>
            </a:r>
            <a:r>
              <a:rPr lang="en-US" dirty="0" smtClean="0">
                <a:solidFill>
                  <a:schemeClr val="tx2"/>
                </a:solidFill>
              </a:rPr>
              <a:t>. on </a:t>
            </a:r>
            <a:r>
              <a:rPr lang="en-US" dirty="0" err="1" smtClean="0">
                <a:solidFill>
                  <a:schemeClr val="tx2"/>
                </a:solidFill>
              </a:rPr>
              <a:t>hypersurface</a:t>
            </a:r>
            <a:r>
              <a:rPr lang="en-US" dirty="0" smtClean="0">
                <a:solidFill>
                  <a:schemeClr val="tx2"/>
                </a:solidFill>
              </a:rPr>
              <a:t> tic-tac-toe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5435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More about </a:t>
            </a:r>
            <a:r>
              <a:rPr lang="en-US" dirty="0" err="1" smtClean="0">
                <a:solidFill>
                  <a:schemeClr val="bg1"/>
                </a:solidFill>
              </a:rPr>
              <a:t>Casimir</a:t>
            </a:r>
            <a:r>
              <a:rPr lang="en-US" dirty="0" smtClean="0">
                <a:solidFill>
                  <a:schemeClr val="bg1"/>
                </a:solidFill>
              </a:rPr>
              <a:t> tic-tac-toe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         is the length of periodic classical orbits that touch all </a:t>
            </a:r>
            <a:r>
              <a:rPr lang="en-US" dirty="0" err="1" smtClean="0"/>
              <a:t>hypersurfaces</a:t>
            </a:r>
            <a:r>
              <a:rPr lang="en-US" dirty="0" smtClean="0"/>
              <a:t>, i.e. the irreducible tic-tac-toe </a:t>
            </a:r>
            <a:r>
              <a:rPr lang="en-US" dirty="0" err="1" smtClean="0"/>
              <a:t>Casimir</a:t>
            </a:r>
            <a:r>
              <a:rPr lang="en-US" dirty="0" smtClean="0"/>
              <a:t> energy is given </a:t>
            </a:r>
            <a:r>
              <a:rPr lang="en-US" dirty="0" err="1" smtClean="0"/>
              <a:t>semiclassically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result for the irreducible tic-tac-toe </a:t>
            </a:r>
            <a:r>
              <a:rPr lang="en-US" dirty="0" err="1" smtClean="0"/>
              <a:t>Casimir</a:t>
            </a:r>
            <a:r>
              <a:rPr lang="en-US" dirty="0" smtClean="0"/>
              <a:t> energy is finite and  exact  (and independent of any regularization).</a:t>
            </a:r>
          </a:p>
          <a:p>
            <a:r>
              <a:rPr lang="en-US" dirty="0" smtClean="0"/>
              <a:t>The expression vanishes when any </a:t>
            </a:r>
            <a:r>
              <a:rPr lang="en-US" dirty="0" err="1" smtClean="0"/>
              <a:t>hyperplane</a:t>
            </a:r>
            <a:r>
              <a:rPr lang="en-US" dirty="0" smtClean="0"/>
              <a:t> is removed, i.e. it does NOT give the 2-plate result when a pair of parallel plates is widely separated.</a:t>
            </a:r>
          </a:p>
          <a:p>
            <a:r>
              <a:rPr lang="en-US" dirty="0" smtClean="0"/>
              <a:t>The irreducible </a:t>
            </a:r>
            <a:r>
              <a:rPr lang="en-US" dirty="0" err="1" smtClean="0"/>
              <a:t>Casimir</a:t>
            </a:r>
            <a:r>
              <a:rPr lang="en-US" dirty="0" smtClean="0"/>
              <a:t> energy remains finite even if two or more pairs of plates coincide – giving ½ the irreducible tic-tac-toe </a:t>
            </a:r>
            <a:r>
              <a:rPr lang="en-US" dirty="0" err="1" smtClean="0"/>
              <a:t>Casimir</a:t>
            </a:r>
            <a:r>
              <a:rPr lang="en-US" dirty="0" smtClean="0"/>
              <a:t> energy in d-1 dimensions!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942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7145" y="1518991"/>
            <a:ext cx="614480" cy="450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755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28560" y="4888390"/>
            <a:ext cx="4765711" cy="998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55"/>
            <a:ext cx="8229600" cy="61448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Why?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4969" y="625435"/>
            <a:ext cx="8694061" cy="60016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0070C0"/>
                </a:solidFill>
              </a:rPr>
              <a:t>Simple explanation: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 In the alternating sum of an irreducible N-body vacuum energy, Volume divergences, surface divergences, corner and curvature divergences…, i.e. </a:t>
            </a:r>
            <a:r>
              <a:rPr lang="en-US" dirty="0" smtClean="0">
                <a:solidFill>
                  <a:srgbClr val="FF0000"/>
                </a:solidFill>
              </a:rPr>
              <a:t>all divergences associated with local properties 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cancel</a:t>
            </a:r>
            <a:r>
              <a:rPr lang="en-US" dirty="0" smtClean="0">
                <a:solidFill>
                  <a:schemeClr val="tx2"/>
                </a:solidFill>
              </a:rPr>
              <a:t> precisely </a:t>
            </a:r>
            <a:r>
              <a:rPr lang="en-US" dirty="0" smtClean="0">
                <a:solidFill>
                  <a:srgbClr val="FF0000"/>
                </a:solidFill>
              </a:rPr>
              <a:t>among the </a:t>
            </a:r>
            <a:r>
              <a:rPr lang="en-US" dirty="0" smtClean="0">
                <a:solidFill>
                  <a:schemeClr val="tx2"/>
                </a:solidFill>
              </a:rPr>
              <a:t>various </a:t>
            </a:r>
            <a:r>
              <a:rPr lang="en-US" dirty="0" smtClean="0">
                <a:solidFill>
                  <a:srgbClr val="FF0000"/>
                </a:solidFill>
              </a:rPr>
              <a:t>configurations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algn="l"/>
            <a:endParaRPr lang="en-US" dirty="0" smtClean="0">
              <a:solidFill>
                <a:schemeClr val="tx2"/>
              </a:solidFill>
            </a:endParaRPr>
          </a:p>
          <a:p>
            <a:pPr algn="l"/>
            <a:r>
              <a:rPr lang="en-US" dirty="0" smtClean="0">
                <a:solidFill>
                  <a:srgbClr val="0070C0"/>
                </a:solidFill>
              </a:rPr>
              <a:t>Sophisticated explanation: 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Spectral function of the domain </a:t>
            </a:r>
            <a:r>
              <a:rPr lang="en-US" dirty="0" smtClean="0">
                <a:solidFill>
                  <a:schemeClr val="tx2"/>
                </a:solidFill>
                <a:latin typeface="Mathematica5" pitchFamily="2" charset="2"/>
              </a:rPr>
              <a:t>D</a:t>
            </a:r>
            <a:r>
              <a:rPr lang="en-US" i="1" baseline="-25000" dirty="0" smtClean="0">
                <a:solidFill>
                  <a:schemeClr val="tx2"/>
                </a:solidFill>
                <a:latin typeface="Mathematica5" pitchFamily="2" charset="2"/>
              </a:rPr>
              <a:t>s</a:t>
            </a:r>
            <a:r>
              <a:rPr lang="en-US" dirty="0" smtClean="0">
                <a:solidFill>
                  <a:schemeClr val="tx2"/>
                </a:solidFill>
              </a:rPr>
              <a:t> containing the subset</a:t>
            </a:r>
            <a:r>
              <a:rPr lang="en-US" i="1" dirty="0" smtClean="0">
                <a:solidFill>
                  <a:schemeClr val="tx2"/>
                </a:solidFill>
              </a:rPr>
              <a:t> s </a:t>
            </a:r>
            <a:r>
              <a:rPr lang="en-US" dirty="0" smtClean="0">
                <a:solidFill>
                  <a:schemeClr val="tx2"/>
                </a:solidFill>
              </a:rPr>
              <a:t>of objects,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                                                                                        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                                 </a:t>
            </a:r>
          </a:p>
          <a:p>
            <a:pPr algn="l"/>
            <a:endParaRPr lang="en-US" dirty="0" smtClean="0">
              <a:solidFill>
                <a:schemeClr val="tx2"/>
              </a:solidFill>
            </a:endParaRP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where                                        is the spectrum of a local Hamiltonian.                                                                           </a:t>
            </a:r>
          </a:p>
          <a:p>
            <a:pPr algn="l"/>
            <a:endParaRPr lang="en-US" dirty="0" smtClean="0">
              <a:solidFill>
                <a:schemeClr val="tx2"/>
              </a:solidFill>
            </a:endParaRP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has  vanishing asymptotic  </a:t>
            </a:r>
            <a:r>
              <a:rPr lang="en-US" dirty="0" err="1" smtClean="0">
                <a:solidFill>
                  <a:schemeClr val="tx2"/>
                </a:solidFill>
              </a:rPr>
              <a:t>Hadamard</a:t>
            </a:r>
            <a:r>
              <a:rPr lang="en-US" dirty="0" smtClean="0">
                <a:solidFill>
                  <a:schemeClr val="tx2"/>
                </a:solidFill>
              </a:rPr>
              <a:t>-</a:t>
            </a:r>
            <a:r>
              <a:rPr lang="en-US" dirty="0" err="1" smtClean="0">
                <a:solidFill>
                  <a:schemeClr val="tx2"/>
                </a:solidFill>
              </a:rPr>
              <a:t>Minakshisundaram</a:t>
            </a:r>
            <a:r>
              <a:rPr lang="en-US" dirty="0" smtClean="0">
                <a:solidFill>
                  <a:schemeClr val="tx2"/>
                </a:solidFill>
              </a:rPr>
              <a:t>-DeWitt-Seeley expansion: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0755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6410" y="3582620"/>
            <a:ext cx="5149928" cy="92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755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550" y="4576420"/>
            <a:ext cx="2983200" cy="54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ight Arrow 8"/>
          <p:cNvSpPr/>
          <p:nvPr/>
        </p:nvSpPr>
        <p:spPr>
          <a:xfrm>
            <a:off x="2190890" y="5118820"/>
            <a:ext cx="652885" cy="40026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679700" y="6064250"/>
          <a:ext cx="4800600" cy="744538"/>
        </p:xfrm>
        <a:graphic>
          <a:graphicData uri="http://schemas.openxmlformats.org/presentationml/2006/ole">
            <p:oleObj spid="_x0000_s407559" name="Equation" r:id="rId6" imgW="163800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5435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…</a:t>
            </a:r>
            <a:r>
              <a:rPr lang="en-US" dirty="0" err="1" smtClean="0">
                <a:solidFill>
                  <a:schemeClr val="bg1"/>
                </a:solidFill>
              </a:rPr>
              <a:t>Hadamard-Minakshisundaram</a:t>
            </a:r>
            <a:r>
              <a:rPr lang="en-US" dirty="0" smtClean="0">
                <a:solidFill>
                  <a:schemeClr val="bg1"/>
                </a:solidFill>
              </a:rPr>
              <a:t>-….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9220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120" y="1700775"/>
            <a:ext cx="8216109" cy="3149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92201" name="Object 9"/>
          <p:cNvGraphicFramePr>
            <a:graphicFrameLocks noChangeAspect="1"/>
          </p:cNvGraphicFramePr>
          <p:nvPr/>
        </p:nvGraphicFramePr>
        <p:xfrm>
          <a:off x="136187" y="1777585"/>
          <a:ext cx="595313" cy="623887"/>
        </p:xfrm>
        <a:graphic>
          <a:graphicData uri="http://schemas.openxmlformats.org/presentationml/2006/ole">
            <p:oleObj spid="_x0000_s423938" name="Equation" r:id="rId4" imgW="253800" imgH="266400" progId="Equation.DSMT4">
              <p:embed/>
            </p:oleObj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86184" y="4893335"/>
            <a:ext cx="8902391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  - All </a:t>
            </a:r>
            <a:r>
              <a:rPr lang="en-US" dirty="0" smtClean="0">
                <a:solidFill>
                  <a:srgbClr val="FF0000"/>
                </a:solidFill>
              </a:rPr>
              <a:t>volume</a:t>
            </a:r>
            <a:r>
              <a:rPr lang="en-US" dirty="0" smtClean="0">
                <a:solidFill>
                  <a:schemeClr val="tx2"/>
                </a:solidFill>
              </a:rPr>
              <a:t> terms cancel, all </a:t>
            </a:r>
            <a:r>
              <a:rPr lang="en-US" dirty="0" smtClean="0">
                <a:solidFill>
                  <a:srgbClr val="FF0000"/>
                </a:solidFill>
              </a:rPr>
              <a:t>surface</a:t>
            </a:r>
            <a:r>
              <a:rPr lang="en-US" dirty="0" smtClean="0">
                <a:solidFill>
                  <a:schemeClr val="tx2"/>
                </a:solidFill>
              </a:rPr>
              <a:t> terms cancel, all </a:t>
            </a:r>
            <a:r>
              <a:rPr lang="en-US" dirty="0" smtClean="0">
                <a:solidFill>
                  <a:srgbClr val="FF0000"/>
                </a:solidFill>
              </a:rPr>
              <a:t>curvature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    terms cancel, all </a:t>
            </a:r>
            <a:r>
              <a:rPr lang="en-US" dirty="0" smtClean="0">
                <a:solidFill>
                  <a:srgbClr val="FF0000"/>
                </a:solidFill>
              </a:rPr>
              <a:t>intersection</a:t>
            </a:r>
            <a:r>
              <a:rPr lang="en-US" dirty="0" smtClean="0">
                <a:solidFill>
                  <a:schemeClr val="tx2"/>
                </a:solidFill>
              </a:rPr>
              <a:t> terms cancel, etc…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ALL LOCAL TERMS CANCEL !! 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 -    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239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53955" y="625435"/>
            <a:ext cx="6726692" cy="108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23940" name="Object 4"/>
          <p:cNvGraphicFramePr>
            <a:graphicFrameLocks noChangeAspect="1"/>
          </p:cNvGraphicFramePr>
          <p:nvPr/>
        </p:nvGraphicFramePr>
        <p:xfrm>
          <a:off x="2155825" y="6002338"/>
          <a:ext cx="4725988" cy="744537"/>
        </p:xfrm>
        <a:graphic>
          <a:graphicData uri="http://schemas.openxmlformats.org/presentationml/2006/ole">
            <p:oleObj spid="_x0000_s423940" name="Equation" r:id="rId6" imgW="161280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RU_Template_Formata 13">
      <a:dk1>
        <a:srgbClr val="848589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D21034"/>
      </a:accent2>
      <a:accent3>
        <a:srgbClr val="FFFFFF"/>
      </a:accent3>
      <a:accent4>
        <a:srgbClr val="707174"/>
      </a:accent4>
      <a:accent5>
        <a:srgbClr val="DAEDEF"/>
      </a:accent5>
      <a:accent6>
        <a:srgbClr val="BE0D2E"/>
      </a:accent6>
      <a:hlink>
        <a:srgbClr val="0000FF"/>
      </a:hlink>
      <a:folHlink>
        <a:srgbClr val="CC00FF"/>
      </a:folHlink>
    </a:clrScheme>
    <a:fontScheme name="RU_Template_Formata">
      <a:majorFont>
        <a:latin typeface="FormataBQ-Regular"/>
        <a:ea typeface=""/>
        <a:cs typeface=""/>
      </a:majorFont>
      <a:minorFont>
        <a:latin typeface="FormataBQ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_Template_Forma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Forma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Forma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Forma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Forma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Forma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Forma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Forma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Forma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Forma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Forma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Forma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Formata 13">
        <a:dk1>
          <a:srgbClr val="848589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D21034"/>
        </a:accent2>
        <a:accent3>
          <a:srgbClr val="FFFFFF"/>
        </a:accent3>
        <a:accent4>
          <a:srgbClr val="707174"/>
        </a:accent4>
        <a:accent5>
          <a:srgbClr val="DAEDEF"/>
        </a:accent5>
        <a:accent6>
          <a:srgbClr val="BE0D2E"/>
        </a:accent6>
        <a:hlink>
          <a:srgbClr val="0000FF"/>
        </a:hlink>
        <a:folHlink>
          <a:srgbClr val="CC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20523</TotalTime>
  <Words>789</Words>
  <Application>Microsoft Office PowerPoint</Application>
  <PresentationFormat>On-screen Show (4:3)</PresentationFormat>
  <Paragraphs>132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Theme1</vt:lpstr>
      <vt:lpstr>Equation</vt:lpstr>
      <vt:lpstr>                         Irreducible Many-Body       Casimir Energies (Theorems)         M. Schaden      QFEXT11</vt:lpstr>
      <vt:lpstr>outline</vt:lpstr>
      <vt:lpstr>Irreducible Many-Body Casimir Energies</vt:lpstr>
      <vt:lpstr>pictorially…</vt:lpstr>
      <vt:lpstr>…we now can also show that….</vt:lpstr>
      <vt:lpstr>Tic-Tac-Toe: an Analytic Example</vt:lpstr>
      <vt:lpstr>More about Casimir tic-tac-toe</vt:lpstr>
      <vt:lpstr>Why?</vt:lpstr>
      <vt:lpstr>…Hadamard-Minakshisundaram-….</vt:lpstr>
      <vt:lpstr>The Massless Scalar Case</vt:lpstr>
      <vt:lpstr>Scalar with Dirichlet objects</vt:lpstr>
      <vt:lpstr>Irreducible Casimir energy of tic-tac-toe        </vt:lpstr>
      <vt:lpstr>Irreducible Casimir energy of a triangle        </vt:lpstr>
      <vt:lpstr>Summary</vt:lpstr>
    </vt:vector>
  </TitlesOfParts>
  <Company>Union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Schaden</dc:creator>
  <cp:lastModifiedBy>Martin</cp:lastModifiedBy>
  <cp:revision>596</cp:revision>
  <dcterms:created xsi:type="dcterms:W3CDTF">2008-03-01T00:22:32Z</dcterms:created>
  <dcterms:modified xsi:type="dcterms:W3CDTF">2011-09-20T03:33:50Z</dcterms:modified>
</cp:coreProperties>
</file>