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79" r:id="rId10"/>
    <p:sldId id="267" r:id="rId11"/>
    <p:sldId id="269" r:id="rId12"/>
    <p:sldId id="290" r:id="rId13"/>
    <p:sldId id="278" r:id="rId14"/>
    <p:sldId id="280" r:id="rId15"/>
    <p:sldId id="281" r:id="rId16"/>
    <p:sldId id="293" r:id="rId17"/>
    <p:sldId id="295" r:id="rId18"/>
    <p:sldId id="294" r:id="rId19"/>
    <p:sldId id="292" r:id="rId20"/>
    <p:sldId id="298" r:id="rId21"/>
    <p:sldId id="271" r:id="rId22"/>
    <p:sldId id="272" r:id="rId23"/>
    <p:sldId id="277" r:id="rId24"/>
    <p:sldId id="282" r:id="rId25"/>
    <p:sldId id="283" r:id="rId26"/>
    <p:sldId id="273" r:id="rId27"/>
    <p:sldId id="299" r:id="rId28"/>
    <p:sldId id="297" r:id="rId29"/>
    <p:sldId id="300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40" autoAdjust="0"/>
  </p:normalViewPr>
  <p:slideViewPr>
    <p:cSldViewPr>
      <p:cViewPr>
        <p:scale>
          <a:sx n="75" d="100"/>
          <a:sy n="75" d="100"/>
        </p:scale>
        <p:origin x="-95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32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97D92-D996-49D0-A7BF-AD4219973AB1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31395-C52E-42E8-901A-FB6EBE00C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1395-C52E-42E8-901A-FB6EBE00CB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1395-C52E-42E8-901A-FB6EBE00CB3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1395-C52E-42E8-901A-FB6EBE00CB3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1395-C52E-42E8-901A-FB6EBE00CB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1395-C52E-42E8-901A-FB6EBE00CB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1395-C52E-42E8-901A-FB6EBE00CB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1395-C52E-42E8-901A-FB6EBE00CB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1395-C52E-42E8-901A-FB6EBE00CB3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1395-C52E-42E8-901A-FB6EBE00CB3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1395-C52E-42E8-901A-FB6EBE00CB3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85C5866-0899-40C4-AC03-191F2DA34EF0}" type="datetime1">
              <a:rPr lang="en-US" smtClean="0"/>
              <a:pPr/>
              <a:t>9/20/2011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Faraday in Graphene, IVF, QFEXT'11</a:t>
            </a: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F0F53C8-E2BD-4256-91A3-A85EAE71D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2394-2E62-4088-B404-AFF36F968EF8}" type="datetime1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Faraday in Graphene, IVF, QFEXT'11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37A5-782E-4FB8-ABD3-F47143A1EAC9}" type="datetime1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Faraday in Graphene, IVF, QFEXT'11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F2058-0DC3-4552-A24F-0193B994653C}" type="datetime1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Faraday in Graphene, IVF, QFEXT'11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EF89B-4D6E-4848-901E-37717412CE1D}" type="datetime1">
              <a:rPr lang="en-US" smtClean="0"/>
              <a:pPr/>
              <a:t>9/20/2011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Faraday in Graphene, IVF, QFEXT'11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C5A1-D68B-495B-8103-7EC8F65FF98F}" type="datetime1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Faraday in Graphene, IVF, QFEXT'11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40A882-D582-40AC-99AD-6F2FB5EE5058}" type="datetime1">
              <a:rPr lang="en-US" smtClean="0"/>
              <a:pPr/>
              <a:t>9/20/2011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0F53C8-E2BD-4256-91A3-A85EAE71D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Faraday in Graphene, IVF, QFEXT'11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5418E6F-1287-48F4-B16A-D472E1F454C3}" type="datetime1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Faraday in Graphene, IVF, QFEXT'11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F0F53C8-E2BD-4256-91A3-A85EAE71D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DD47-5AFA-4074-AB39-46D146C5646B}" type="datetime1">
              <a:rPr lang="en-US" smtClean="0"/>
              <a:pPr/>
              <a:t>9/20/2011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Faraday in Graphene, IVF, QFEXT'11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6E99-8A5B-4C37-8B52-5389BDCFD460}" type="datetime1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Faraday in Graphene, IVF, QFEXT'11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0DA1-AAA3-4D58-AFFE-BF375C3555CA}" type="datetime1">
              <a:rPr lang="en-US" smtClean="0"/>
              <a:pPr/>
              <a:t>9/20/2011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Faraday in Graphene, IVF, QFEXT'11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509131-5EDD-4EF5-89E0-5FE7E8C0CE8D}" type="datetime1">
              <a:rPr lang="en-US" smtClean="0"/>
              <a:pPr/>
              <a:t>9/20/2011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Faraday in Graphene, IVF, QFEXT'11</a:t>
            </a: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F0F53C8-E2BD-4256-91A3-A85EAE71D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jpeg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76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Faraday effect in graphene systems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76138"/>
            <a:ext cx="4953000" cy="519662"/>
          </a:xfrm>
        </p:spPr>
        <p:txBody>
          <a:bodyPr/>
          <a:lstStyle/>
          <a:p>
            <a:r>
              <a:rPr lang="en-US" u="sng" dirty="0" smtClean="0"/>
              <a:t>I.V. Fialkovsky</a:t>
            </a:r>
            <a:r>
              <a:rPr lang="en-US" u="sng" baseline="30000" dirty="0" smtClean="0"/>
              <a:t>1,2</a:t>
            </a:r>
            <a:r>
              <a:rPr lang="en-US" dirty="0" smtClean="0"/>
              <a:t>, D. Vassilevitch</a:t>
            </a:r>
            <a:r>
              <a:rPr lang="en-US" u="sng" baseline="30000" dirty="0" smtClean="0"/>
              <a:t>2,3</a:t>
            </a:r>
            <a:endParaRPr lang="en-US" dirty="0"/>
          </a:p>
        </p:txBody>
      </p:sp>
      <p:pic>
        <p:nvPicPr>
          <p:cNvPr id="4" name="Picture 8" descr="USP"/>
          <p:cNvPicPr>
            <a:picLocks noChangeAspect="1" noChangeArrowheads="1"/>
          </p:cNvPicPr>
          <p:nvPr/>
        </p:nvPicPr>
        <p:blipFill>
          <a:blip r:embed="rId2" cstate="print"/>
          <a:srcRect l="6186" t="28867" r="7217" b="27835"/>
          <a:stretch>
            <a:fillRect/>
          </a:stretch>
        </p:blipFill>
        <p:spPr bwMode="auto">
          <a:xfrm>
            <a:off x="762000" y="5829300"/>
            <a:ext cx="838200" cy="419100"/>
          </a:xfrm>
          <a:prstGeom prst="rect">
            <a:avLst/>
          </a:prstGeom>
          <a:noFill/>
        </p:spPr>
      </p:pic>
      <p:pic>
        <p:nvPicPr>
          <p:cNvPr id="5" name="Picture 9" descr="FAPE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783263"/>
            <a:ext cx="2374900" cy="541337"/>
          </a:xfrm>
          <a:prstGeom prst="rect">
            <a:avLst/>
          </a:prstGeom>
          <a:noFill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 l="11884" t="23660" r="75566" b="61115"/>
          <a:stretch>
            <a:fillRect/>
          </a:stretch>
        </p:blipFill>
        <p:spPr bwMode="auto">
          <a:xfrm>
            <a:off x="1828800" y="56769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676900"/>
            <a:ext cx="838200" cy="838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3400" y="4572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ru-RU" sz="1200" baseline="30000" dirty="0" smtClean="0"/>
              <a:t> </a:t>
            </a:r>
            <a:r>
              <a:rPr lang="pt-BR" sz="1200" dirty="0" smtClean="0"/>
              <a:t>Instituto de Física, Universidade de São Paulo, Brasil</a:t>
            </a:r>
          </a:p>
          <a:p>
            <a:r>
              <a:rPr lang="en-US" sz="1200" baseline="30000" dirty="0" smtClean="0"/>
              <a:t>2</a:t>
            </a:r>
            <a:r>
              <a:rPr lang="ru-RU" sz="1200" baseline="30000" dirty="0" smtClean="0"/>
              <a:t> </a:t>
            </a:r>
            <a:r>
              <a:rPr lang="en-US" sz="1200" dirty="0" smtClean="0"/>
              <a:t>Department of Theoretical Physics, St. Petersburg State University, Russia</a:t>
            </a:r>
            <a:endParaRPr lang="ru-RU" sz="1200" dirty="0" smtClean="0"/>
          </a:p>
          <a:p>
            <a:r>
              <a:rPr lang="en-US" sz="1200" baseline="30000" dirty="0" smtClean="0"/>
              <a:t>3</a:t>
            </a:r>
            <a:r>
              <a:rPr lang="ru-RU" sz="1200" baseline="30000" dirty="0" smtClean="0"/>
              <a:t> </a:t>
            </a:r>
            <a:r>
              <a:rPr lang="pt-BR" sz="1200" dirty="0" smtClean="0"/>
              <a:t>Universidade Federal</a:t>
            </a:r>
            <a:r>
              <a:rPr lang="ru-RU" sz="1200" dirty="0" smtClean="0"/>
              <a:t> ABC</a:t>
            </a:r>
            <a:r>
              <a:rPr lang="en-US" sz="1200" dirty="0" smtClean="0"/>
              <a:t>, </a:t>
            </a:r>
            <a:r>
              <a:rPr lang="pt-BR" sz="1200" dirty="0" smtClean="0"/>
              <a:t>São Paulo, Brasil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6764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GIANT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03275"/>
          </a:xfrm>
          <a:noFill/>
          <a:ln/>
        </p:spPr>
        <p:txBody>
          <a:bodyPr/>
          <a:lstStyle/>
          <a:p>
            <a:r>
              <a:rPr lang="en-US" dirty="0" smtClean="0"/>
              <a:t>Propagation of light</a:t>
            </a:r>
            <a:endParaRPr lang="en-US" dirty="0"/>
          </a:p>
        </p:txBody>
      </p:sp>
      <p:graphicFrame>
        <p:nvGraphicFramePr>
          <p:cNvPr id="7" name="Object 19"/>
          <p:cNvGraphicFramePr>
            <a:graphicFrameLocks noChangeAspect="1"/>
          </p:cNvGraphicFramePr>
          <p:nvPr/>
        </p:nvGraphicFramePr>
        <p:xfrm>
          <a:off x="1219200" y="1981200"/>
          <a:ext cx="5156200" cy="1084263"/>
        </p:xfrm>
        <a:graphic>
          <a:graphicData uri="http://schemas.openxmlformats.org/presentationml/2006/ole">
            <p:oleObj spid="_x0000_s9218" name="Equation" r:id="rId3" imgW="2895480" imgH="609480" progId="Equation.DSMT4">
              <p:embed/>
            </p:oleObj>
          </a:graphicData>
        </a:graphic>
      </p:graphicFrame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604838" y="1366838"/>
            <a:ext cx="7785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For linearly polarized waves one has</a:t>
            </a:r>
            <a:endParaRPr lang="en-US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620713" y="3254375"/>
            <a:ext cx="6638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the (cumbersome) calculation of the reflection coefficient gives</a:t>
            </a:r>
            <a:endParaRPr lang="en-US" dirty="0"/>
          </a:p>
        </p:txBody>
      </p:sp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2590800" y="5510213"/>
          <a:ext cx="4116387" cy="546192"/>
        </p:xfrm>
        <a:graphic>
          <a:graphicData uri="http://schemas.openxmlformats.org/presentationml/2006/ole">
            <p:oleObj spid="_x0000_s9219" name="Equation" r:id="rId4" imgW="1917360" imgH="253800" progId="Equation.DSMT4">
              <p:embed/>
            </p:oleObj>
          </a:graphicData>
        </a:graphic>
      </p:graphicFrame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68338" y="5029200"/>
            <a:ext cx="7942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If both P-even and P-odd parts of polarization operator are real, the flux is conserved</a:t>
            </a:r>
            <a:endParaRPr lang="en-US" dirty="0"/>
          </a:p>
        </p:txBody>
      </p:sp>
      <p:graphicFrame>
        <p:nvGraphicFramePr>
          <p:cNvPr id="12" name="Object 27"/>
          <p:cNvGraphicFramePr>
            <a:graphicFrameLocks noChangeAspect="1"/>
          </p:cNvGraphicFramePr>
          <p:nvPr>
            <p:ph idx="1"/>
          </p:nvPr>
        </p:nvGraphicFramePr>
        <p:xfrm>
          <a:off x="533400" y="3733800"/>
          <a:ext cx="8370543" cy="1166813"/>
        </p:xfrm>
        <a:graphic>
          <a:graphicData uri="http://schemas.openxmlformats.org/presentationml/2006/ole">
            <p:oleObj spid="_x0000_s9220" name="Equation" r:id="rId5" imgW="5283000" imgH="736560" progId="Equation.DSMT4">
              <p:embed/>
            </p:oleObj>
          </a:graphicData>
        </a:graphic>
      </p:graphicFrame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7086600" y="796925"/>
            <a:ext cx="1622425" cy="2174875"/>
            <a:chOff x="1248" y="1344"/>
            <a:chExt cx="1295" cy="1736"/>
          </a:xfrm>
        </p:grpSpPr>
        <p:pic>
          <p:nvPicPr>
            <p:cNvPr id="15" name="Picture 38" descr="plastin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44" y="1440"/>
              <a:ext cx="1144" cy="1640"/>
            </a:xfrm>
            <a:prstGeom prst="rect">
              <a:avLst/>
            </a:prstGeom>
            <a:noFill/>
          </p:spPr>
        </p:pic>
        <p:graphicFrame>
          <p:nvGraphicFramePr>
            <p:cNvPr id="16" name="Object 39"/>
            <p:cNvGraphicFramePr>
              <a:graphicFrameLocks noChangeAspect="1"/>
            </p:cNvGraphicFramePr>
            <p:nvPr/>
          </p:nvGraphicFramePr>
          <p:xfrm>
            <a:off x="2366" y="2085"/>
            <a:ext cx="177" cy="245"/>
          </p:xfrm>
          <a:graphic>
            <a:graphicData uri="http://schemas.openxmlformats.org/presentationml/2006/ole">
              <p:oleObj spid="_x0000_s9221" name="Equation" r:id="rId7" imgW="164880" imgH="228600" progId="Equation.DSMT4">
                <p:embed/>
              </p:oleObj>
            </a:graphicData>
          </a:graphic>
        </p:graphicFrame>
        <p:graphicFrame>
          <p:nvGraphicFramePr>
            <p:cNvPr id="17" name="Object 40"/>
            <p:cNvGraphicFramePr>
              <a:graphicFrameLocks noChangeAspect="1"/>
            </p:cNvGraphicFramePr>
            <p:nvPr/>
          </p:nvGraphicFramePr>
          <p:xfrm>
            <a:off x="1535" y="1344"/>
            <a:ext cx="164" cy="245"/>
          </p:xfrm>
          <a:graphic>
            <a:graphicData uri="http://schemas.openxmlformats.org/presentationml/2006/ole">
              <p:oleObj spid="_x0000_s9222" name="Equation" r:id="rId8" imgW="152280" imgH="228600" progId="Equation.DSMT4">
                <p:embed/>
              </p:oleObj>
            </a:graphicData>
          </a:graphic>
        </p:graphicFrame>
        <p:graphicFrame>
          <p:nvGraphicFramePr>
            <p:cNvPr id="18" name="Object 41"/>
            <p:cNvGraphicFramePr>
              <a:graphicFrameLocks noChangeAspect="1"/>
            </p:cNvGraphicFramePr>
            <p:nvPr/>
          </p:nvGraphicFramePr>
          <p:xfrm>
            <a:off x="1248" y="2352"/>
            <a:ext cx="178" cy="245"/>
          </p:xfrm>
          <a:graphic>
            <a:graphicData uri="http://schemas.openxmlformats.org/presentationml/2006/ole">
              <p:oleObj spid="_x0000_s9223" name="Equation" r:id="rId9" imgW="164880" imgH="228600" progId="Equation.DSMT4">
                <p:embed/>
              </p:oleObj>
            </a:graphicData>
          </a:graphic>
        </p:graphicFrame>
      </p:grpSp>
      <p:sp>
        <p:nvSpPr>
          <p:cNvPr id="19" name="Freeform 42"/>
          <p:cNvSpPr>
            <a:spLocks/>
          </p:cNvSpPr>
          <p:nvPr/>
        </p:nvSpPr>
        <p:spPr bwMode="auto">
          <a:xfrm rot="17564344">
            <a:off x="7854156" y="1188244"/>
            <a:ext cx="944563" cy="8604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43" y="276"/>
              </a:cxn>
              <a:cxn ang="0">
                <a:pos x="319" y="156"/>
              </a:cxn>
              <a:cxn ang="0">
                <a:pos x="295" y="420"/>
              </a:cxn>
              <a:cxn ang="0">
                <a:pos x="553" y="342"/>
              </a:cxn>
              <a:cxn ang="0">
                <a:pos x="523" y="636"/>
              </a:cxn>
              <a:cxn ang="0">
                <a:pos x="745" y="516"/>
              </a:cxn>
            </a:cxnLst>
            <a:rect l="0" t="0" r="r" b="b"/>
            <a:pathLst>
              <a:path w="745" h="665">
                <a:moveTo>
                  <a:pt x="61" y="0"/>
                </a:moveTo>
                <a:cubicBezTo>
                  <a:pt x="30" y="125"/>
                  <a:pt x="0" y="250"/>
                  <a:pt x="43" y="276"/>
                </a:cubicBezTo>
                <a:cubicBezTo>
                  <a:pt x="86" y="302"/>
                  <a:pt x="277" y="132"/>
                  <a:pt x="319" y="156"/>
                </a:cubicBezTo>
                <a:cubicBezTo>
                  <a:pt x="361" y="180"/>
                  <a:pt x="256" y="389"/>
                  <a:pt x="295" y="420"/>
                </a:cubicBezTo>
                <a:cubicBezTo>
                  <a:pt x="334" y="451"/>
                  <a:pt x="515" y="306"/>
                  <a:pt x="553" y="342"/>
                </a:cubicBezTo>
                <a:cubicBezTo>
                  <a:pt x="591" y="378"/>
                  <a:pt x="491" y="607"/>
                  <a:pt x="523" y="636"/>
                </a:cubicBezTo>
                <a:cubicBezTo>
                  <a:pt x="555" y="665"/>
                  <a:pt x="717" y="493"/>
                  <a:pt x="745" y="51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605088" y="1898650"/>
          <a:ext cx="3549650" cy="755650"/>
        </p:xfrm>
        <a:graphic>
          <a:graphicData uri="http://schemas.openxmlformats.org/presentationml/2006/ole">
            <p:oleObj spid="_x0000_s11266" name="Equation" r:id="rId3" imgW="2031840" imgH="431640" progId="Equation.DSMT4">
              <p:embed/>
            </p:oleObj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599" y="1351756"/>
            <a:ext cx="8027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 smtClean="0"/>
              <a:t>The transmission coefficient is then given in the first order in 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en-US" dirty="0" smtClean="0"/>
              <a:t>Faraday Effect</a:t>
            </a:r>
            <a:endParaRPr lang="en-US" dirty="0"/>
          </a:p>
        </p:txBody>
      </p:sp>
      <p:pic>
        <p:nvPicPr>
          <p:cNvPr id="10" name="Picture 12" descr="Graphi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4787" y="3386912"/>
            <a:ext cx="2743200" cy="2115879"/>
          </a:xfrm>
          <a:prstGeom prst="rect">
            <a:avLst/>
          </a:prstGeom>
          <a:noFill/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09600" y="2757101"/>
            <a:ext cx="7810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while the rotation of the angle of the polarization and </a:t>
            </a:r>
            <a:r>
              <a:rPr lang="en-US" dirty="0" err="1" smtClean="0"/>
              <a:t>elipticity</a:t>
            </a:r>
            <a:r>
              <a:rPr lang="en-US" dirty="0" smtClean="0"/>
              <a:t> of transmitted wave are defined as</a:t>
            </a:r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33600" y="5761166"/>
            <a:ext cx="67817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200150" algn="r"/>
            <a:r>
              <a:rPr lang="en-US" sz="1400" dirty="0" smtClean="0"/>
              <a:t>Earlier predictions on the issue:</a:t>
            </a:r>
          </a:p>
          <a:p>
            <a:pPr indent="1200150" algn="r"/>
            <a:r>
              <a:rPr lang="en-US" sz="1400" dirty="0" err="1" smtClean="0"/>
              <a:t>Mikhailov</a:t>
            </a:r>
            <a:r>
              <a:rPr lang="en-US" sz="1400" dirty="0" smtClean="0"/>
              <a:t>, </a:t>
            </a:r>
            <a:r>
              <a:rPr lang="en-US" sz="1400" dirty="0" err="1" smtClean="0"/>
              <a:t>Volkov</a:t>
            </a:r>
            <a:r>
              <a:rPr lang="en-US" sz="1400" dirty="0" smtClean="0"/>
              <a:t> 1985</a:t>
            </a:r>
            <a:r>
              <a:rPr lang="ru-RU" sz="1400" dirty="0" smtClean="0"/>
              <a:t>, </a:t>
            </a:r>
            <a:r>
              <a:rPr lang="en-US" sz="1400" dirty="0" smtClean="0"/>
              <a:t>O’Connell, Wallace, 1982</a:t>
            </a:r>
          </a:p>
          <a:p>
            <a:pPr indent="1200150" algn="r"/>
            <a:r>
              <a:rPr lang="en-US" sz="1400" dirty="0" smtClean="0"/>
              <a:t>See also works by Morimoto, </a:t>
            </a:r>
            <a:r>
              <a:rPr lang="en-US" sz="1400" dirty="0" err="1" smtClean="0"/>
              <a:t>Hatsugai</a:t>
            </a:r>
            <a:r>
              <a:rPr lang="en-US" sz="1400" dirty="0" smtClean="0"/>
              <a:t>, Aoki</a:t>
            </a:r>
            <a:endParaRPr lang="en-US" sz="1400" dirty="0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934962" y="1435679"/>
          <a:ext cx="266700" cy="244475"/>
        </p:xfrm>
        <a:graphic>
          <a:graphicData uri="http://schemas.openxmlformats.org/presentationml/2006/ole">
            <p:oleObj spid="_x0000_s11269" name="Equation" r:id="rId5" imgW="152280" imgH="139680" progId="Equation.DSMT4">
              <p:embed/>
            </p:oleObj>
          </a:graphicData>
        </a:graphic>
      </p:graphicFrame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762000" y="5791200"/>
            <a:ext cx="541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b="1" dirty="0" smtClean="0"/>
              <a:t>IVF, </a:t>
            </a:r>
            <a:r>
              <a:rPr lang="en-US" sz="1400" b="1" dirty="0"/>
              <a:t>D. </a:t>
            </a:r>
            <a:r>
              <a:rPr lang="en-US" sz="1400" b="1" dirty="0" err="1"/>
              <a:t>Vassilevitch</a:t>
            </a:r>
            <a:r>
              <a:rPr lang="en-US" sz="1400" b="1" dirty="0"/>
              <a:t>, </a:t>
            </a:r>
            <a:r>
              <a:rPr lang="en-US" sz="1400" b="1" dirty="0" smtClean="0"/>
              <a:t>09</a:t>
            </a:r>
            <a:endParaRPr lang="ru-RU" sz="1400" b="1" dirty="0"/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262063" y="3736975"/>
          <a:ext cx="2962275" cy="1616075"/>
        </p:xfrm>
        <a:graphic>
          <a:graphicData uri="http://schemas.openxmlformats.org/presentationml/2006/ole">
            <p:oleObj spid="_x0000_s11270" name="Equation" r:id="rId6" imgW="153648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7" name="Picture 5" descr="diag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28800"/>
            <a:ext cx="1917700" cy="1108075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85800" y="1446490"/>
            <a:ext cx="7631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Just to remind you </a:t>
            </a:r>
            <a:endParaRPr lang="en-US" dirty="0"/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631950" y="2151125"/>
          <a:ext cx="1130300" cy="423863"/>
        </p:xfrm>
        <a:graphic>
          <a:graphicData uri="http://schemas.openxmlformats.org/presentationml/2006/ole">
            <p:oleObj spid="_x0000_s46085" name="Equation" r:id="rId4" imgW="609480" imgH="228600" progId="Equation.DSMT4">
              <p:embed/>
            </p:oleObj>
          </a:graphicData>
        </a:graphic>
      </p:graphicFrame>
      <p:graphicFrame>
        <p:nvGraphicFramePr>
          <p:cNvPr id="22" name="Object 22"/>
          <p:cNvGraphicFramePr>
            <a:graphicFrameLocks noChangeAspect="1"/>
          </p:cNvGraphicFramePr>
          <p:nvPr>
            <p:ph sz="half" idx="1"/>
          </p:nvPr>
        </p:nvGraphicFramePr>
        <p:xfrm>
          <a:off x="2759075" y="4688059"/>
          <a:ext cx="3998913" cy="514350"/>
        </p:xfrm>
        <a:graphic>
          <a:graphicData uri="http://schemas.openxmlformats.org/presentationml/2006/ole">
            <p:oleObj spid="_x0000_s46086" name="Equation" r:id="rId5" imgW="2273040" imgH="291960" progId="Equation.DSMT4">
              <p:embed/>
            </p:oleObj>
          </a:graphicData>
        </a:graphic>
      </p:graphicFrame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909763" y="4974772"/>
            <a:ext cx="750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2562225" y="3106800"/>
          <a:ext cx="5322888" cy="831850"/>
        </p:xfrm>
        <a:graphic>
          <a:graphicData uri="http://schemas.openxmlformats.org/presentationml/2006/ole">
            <p:oleObj spid="_x0000_s46087" name="Equation" r:id="rId6" imgW="2844720" imgH="444240" progId="Equation.DSMT4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7086600" y="3405250"/>
            <a:ext cx="3048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H="1">
            <a:off x="7086600" y="3405250"/>
            <a:ext cx="3048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57200" y="516763"/>
            <a:ext cx="8229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Polarization Operator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808038" y="4154659"/>
            <a:ext cx="777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The full line denotes the fermion propagator of considered system</a:t>
            </a:r>
            <a:endParaRPr lang="en-US" dirty="0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808038" y="5525869"/>
            <a:ext cx="7777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We will be interested in the case of zero temperature but with external magnetic field and non-vanishing chemical potential.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469075"/>
            <a:ext cx="8229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Propagator, B&gt;0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923925" y="4797285"/>
          <a:ext cx="7327900" cy="584200"/>
        </p:xfrm>
        <a:graphic>
          <a:graphicData uri="http://schemas.openxmlformats.org/presentationml/2006/ole">
            <p:oleObj spid="_x0000_s34818" name="Equation" r:id="rId4" imgW="3670200" imgH="291960" progId="Equation.DSMT4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1030287" y="1946960"/>
          <a:ext cx="7123113" cy="954087"/>
        </p:xfrm>
        <a:graphic>
          <a:graphicData uri="http://schemas.openxmlformats.org/presentationml/2006/ole">
            <p:oleObj spid="_x0000_s34819" name="Equation" r:id="rId5" imgW="3327120" imgH="444240" progId="Equation.DSMT4">
              <p:embed/>
            </p:oleObj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903288" y="3136760"/>
          <a:ext cx="7413625" cy="935037"/>
        </p:xfrm>
        <a:graphic>
          <a:graphicData uri="http://schemas.openxmlformats.org/presentationml/2006/ole">
            <p:oleObj spid="_x0000_s34820" name="Equation" r:id="rId6" imgW="4025880" imgH="507960" progId="Equation.DSMT4">
              <p:embed/>
            </p:oleObj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81038" y="1213286"/>
            <a:ext cx="8010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mtClean="0"/>
              <a:t>In presence of external magentic field perpendicular to the graphene plane one has for the propagator</a:t>
            </a:r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86000" y="6172200"/>
            <a:ext cx="6364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400" dirty="0" err="1" smtClean="0"/>
              <a:t>Chodos</a:t>
            </a:r>
            <a:r>
              <a:rPr lang="en-US" sz="1400" dirty="0" smtClean="0"/>
              <a:t>, </a:t>
            </a:r>
            <a:r>
              <a:rPr lang="en-US" sz="1400" dirty="0" err="1" smtClean="0"/>
              <a:t>Evering</a:t>
            </a:r>
            <a:r>
              <a:rPr lang="en-US" sz="1400" dirty="0" smtClean="0"/>
              <a:t>, Owen, 1990</a:t>
            </a:r>
            <a:endParaRPr lang="en-US" sz="1400" dirty="0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681038" y="4203560"/>
            <a:ext cx="801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err="1" smtClean="0"/>
              <a:t>L</a:t>
            </a:r>
            <a:r>
              <a:rPr lang="en-US" baseline="-25000" dirty="0" err="1" smtClean="0"/>
              <a:t>n</a:t>
            </a:r>
            <a:r>
              <a:rPr lang="en-US" dirty="0" smtClean="0"/>
              <a:t> are the </a:t>
            </a:r>
            <a:r>
              <a:rPr lang="en-US" dirty="0" err="1" smtClean="0"/>
              <a:t>Laguerre</a:t>
            </a:r>
            <a:r>
              <a:rPr lang="en-US" dirty="0" smtClean="0"/>
              <a:t> polynomials, and</a:t>
            </a:r>
            <a:endParaRPr lang="en-US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85800" y="5602069"/>
            <a:ext cx="8010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Initially the propagator in this case was calculated in the field of the heavy ions collisions.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7238" y="1182469"/>
            <a:ext cx="8010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In the normal incidence case, the internal moment integration can be resolved analytically due to the orthogonality of the </a:t>
            </a:r>
            <a:r>
              <a:rPr lang="en-US" dirty="0" err="1" smtClean="0"/>
              <a:t>Laguerre</a:t>
            </a:r>
            <a:r>
              <a:rPr lang="en-US" dirty="0" smtClean="0"/>
              <a:t> polynomials</a:t>
            </a:r>
            <a:endParaRPr lang="en-US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963738" y="4097338"/>
          <a:ext cx="5367337" cy="855662"/>
        </p:xfrm>
        <a:graphic>
          <a:graphicData uri="http://schemas.openxmlformats.org/presentationml/2006/ole">
            <p:oleObj spid="_x0000_s36867" name="Equation" r:id="rId4" imgW="2869920" imgH="457200" progId="Equation.DSMT4">
              <p:embed/>
            </p:oleObj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1068388" y="5334000"/>
          <a:ext cx="7242175" cy="825500"/>
        </p:xfrm>
        <a:graphic>
          <a:graphicData uri="http://schemas.openxmlformats.org/presentationml/2006/ole">
            <p:oleObj spid="_x0000_s36868" name="Equation" r:id="rId5" imgW="4673520" imgH="533160" progId="Equation.DSMT4">
              <p:embed/>
            </p:oleObj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1836738" y="3124200"/>
          <a:ext cx="5535612" cy="855663"/>
        </p:xfrm>
        <a:graphic>
          <a:graphicData uri="http://schemas.openxmlformats.org/presentationml/2006/ole">
            <p:oleObj spid="_x0000_s36871" name="Equation" r:id="rId6" imgW="2958840" imgH="457200" progId="Equation.DSMT4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2514600" y="1905000"/>
          <a:ext cx="4096544" cy="677341"/>
        </p:xfrm>
        <a:graphic>
          <a:graphicData uri="http://schemas.openxmlformats.org/presentationml/2006/ole">
            <p:oleObj spid="_x0000_s36872" name="Equation" r:id="rId7" imgW="2539800" imgH="419040" progId="Equation.DSMT4">
              <p:embed/>
            </p:oleObj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57238" y="2653099"/>
            <a:ext cx="8010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which lead to the following expressions for P-odd and P-even components</a:t>
            </a:r>
            <a:endParaRPr lang="en-US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57238" y="4953000"/>
            <a:ext cx="8010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where </a:t>
            </a:r>
            <a:endParaRPr lang="en-US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200" y="516763"/>
            <a:ext cx="8229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Polarization Operator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" y="493650"/>
            <a:ext cx="8229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Relativistic Hall effect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39775" y="2590800"/>
            <a:ext cx="801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mtClean="0"/>
              <a:t>For graphene </a:t>
            </a:r>
            <a:r>
              <a:rPr lang="en-US" i="1" smtClean="0"/>
              <a:t>N</a:t>
            </a:r>
            <a:r>
              <a:rPr lang="en-US" smtClean="0"/>
              <a:t>=4, and thus</a:t>
            </a:r>
            <a:endParaRPr lang="en-US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/>
          <a:srcRect l="65262" t="11920" r="5598" b="29164"/>
          <a:stretch>
            <a:fillRect/>
          </a:stretch>
        </p:blipFill>
        <p:spPr bwMode="auto">
          <a:xfrm>
            <a:off x="2438400" y="3124200"/>
            <a:ext cx="3751949" cy="29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49275" y="6029980"/>
            <a:ext cx="7959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 b="1" smtClean="0"/>
              <a:t>Experimental: </a:t>
            </a:r>
            <a:r>
              <a:rPr lang="en-US" sz="1400" smtClean="0"/>
              <a:t>Novoselov et al, 2005; Kim et al, 2005</a:t>
            </a:r>
          </a:p>
          <a:p>
            <a:r>
              <a:rPr lang="en-US" sz="1400" b="1" smtClean="0"/>
              <a:t>Theory: </a:t>
            </a:r>
            <a:r>
              <a:rPr lang="en-US" sz="1400" smtClean="0"/>
              <a:t>Zheng</a:t>
            </a:r>
            <a:r>
              <a:rPr lang="en-US" sz="1400"/>
              <a:t>, </a:t>
            </a:r>
            <a:r>
              <a:rPr lang="en-US" sz="1400" smtClean="0"/>
              <a:t>Ando 2002</a:t>
            </a:r>
            <a:r>
              <a:rPr lang="en-US" sz="1400"/>
              <a:t>; </a:t>
            </a:r>
            <a:r>
              <a:rPr lang="en-US" sz="1400" smtClean="0"/>
              <a:t>Gusynin, Sharapov, 2005, Peres et al., 2006</a:t>
            </a:r>
            <a:endParaRPr lang="en-US" sz="1400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162675" y="5348225"/>
            <a:ext cx="164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smtClean="0"/>
              <a:t>Novoselov et al, 2005</a:t>
            </a:r>
            <a:endParaRPr lang="en-US" sz="120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2362200" y="1752600"/>
          <a:ext cx="3935413" cy="730250"/>
        </p:xfrm>
        <a:graphic>
          <a:graphicData uri="http://schemas.openxmlformats.org/presentationml/2006/ole">
            <p:oleObj spid="_x0000_s37891" name="Equation" r:id="rId5" imgW="2260440" imgH="419040" progId="Equation.DSMT4">
              <p:embed/>
            </p:oleObj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57238" y="1284565"/>
            <a:ext cx="8010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mtClean="0"/>
              <a:t>In the limit  		 we obtain the relativistic Hall conductivity</a:t>
            </a:r>
            <a:endParaRPr lang="en-US"/>
          </a:p>
        </p:txBody>
      </p:sp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2002972" y="1293813"/>
          <a:ext cx="1603375" cy="382587"/>
        </p:xfrm>
        <a:graphic>
          <a:graphicData uri="http://schemas.openxmlformats.org/presentationml/2006/ole">
            <p:oleObj spid="_x0000_s37892" name="Equation" r:id="rId6" imgW="850680" imgH="203040" progId="Equation.DSMT4">
              <p:embed/>
            </p:oleObj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6934200" y="1828800"/>
          <a:ext cx="1442215" cy="685800"/>
        </p:xfrm>
        <a:graphic>
          <a:graphicData uri="http://schemas.openxmlformats.org/presentationml/2006/ole">
            <p:oleObj spid="_x0000_s37893" name="Equation" r:id="rId7" imgW="101592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512763"/>
            <a:ext cx="8229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Non-</a:t>
            </a:r>
            <a:r>
              <a:rPr lang="en-US" sz="4000" dirty="0" err="1" smtClean="0">
                <a:solidFill>
                  <a:schemeClr val="tx2"/>
                </a:solidFill>
                <a:latin typeface="+mj-lt"/>
              </a:rPr>
              <a:t>Drudeness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 of conductivity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7238" y="1281113"/>
            <a:ext cx="801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The next step is in resolving the frequency integration which leads to</a:t>
            </a:r>
            <a:endParaRPr lang="en-US" dirty="0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698500" y="1884363"/>
          <a:ext cx="7816850" cy="1719262"/>
        </p:xfrm>
        <a:graphic>
          <a:graphicData uri="http://schemas.openxmlformats.org/presentationml/2006/ole">
            <p:oleObj spid="_x0000_s68610" name="Equation" r:id="rId4" imgW="4495680" imgH="990360" progId="Equation.DSMT4">
              <p:embed/>
            </p:oleObj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220788" y="5089525"/>
          <a:ext cx="7181850" cy="396875"/>
        </p:xfrm>
        <a:graphic>
          <a:graphicData uri="http://schemas.openxmlformats.org/presentationml/2006/ole">
            <p:oleObj spid="_x0000_s68611" name="Equation" r:id="rId5" imgW="4609800" imgH="253800" progId="Equation.DSMT4">
              <p:embed/>
            </p:oleObj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1212850" y="4632325"/>
          <a:ext cx="7181850" cy="395288"/>
        </p:xfrm>
        <a:graphic>
          <a:graphicData uri="http://schemas.openxmlformats.org/presentationml/2006/ole">
            <p:oleObj spid="_x0000_s68612" name="Equation" r:id="rId6" imgW="4609800" imgH="253800" progId="Equation.DSMT4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1566863" y="1897063"/>
          <a:ext cx="3144837" cy="758825"/>
        </p:xfrm>
        <a:graphic>
          <a:graphicData uri="http://schemas.openxmlformats.org/presentationml/2006/ole">
            <p:oleObj spid="_x0000_s68614" name="Equation" r:id="rId7" imgW="1841400" imgH="444240" progId="Equation.DSMT4">
              <p:embed/>
            </p:oleObj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62000" y="5678269"/>
            <a:ext cx="8010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However, its behavior on </a:t>
            </a:r>
            <a:r>
              <a:rPr lang="en-US" b="1" dirty="0" smtClean="0"/>
              <a:t>real axe only </a:t>
            </a:r>
            <a:r>
              <a:rPr lang="en-US" dirty="0" smtClean="0"/>
              <a:t>is almost undistinguishable from the </a:t>
            </a:r>
            <a:r>
              <a:rPr lang="en-US" dirty="0" err="1" smtClean="0"/>
              <a:t>Drude</a:t>
            </a:r>
            <a:r>
              <a:rPr lang="en-US" dirty="0" smtClean="0"/>
              <a:t> conductivity,  see below!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2000" y="38100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Surprisingly, </a:t>
            </a:r>
            <a:r>
              <a:rPr lang="en-US" i="1" dirty="0" smtClean="0"/>
              <a:t>G</a:t>
            </a:r>
            <a:r>
              <a:rPr lang="en-US" dirty="0" smtClean="0"/>
              <a:t> has </a:t>
            </a:r>
            <a:r>
              <a:rPr lang="en-US" b="1" dirty="0" smtClean="0"/>
              <a:t>NO POLES </a:t>
            </a:r>
            <a:r>
              <a:rPr lang="en-US" dirty="0" smtClean="0"/>
              <a:t>in the complex plane!! Only a tricky combination of logarithmic divergences: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512763"/>
            <a:ext cx="8229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Non-</a:t>
            </a:r>
            <a:r>
              <a:rPr lang="en-US" sz="4000" dirty="0" err="1" smtClean="0">
                <a:solidFill>
                  <a:schemeClr val="tx2"/>
                </a:solidFill>
                <a:latin typeface="+mj-lt"/>
              </a:rPr>
              <a:t>Drudeness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 of conductivity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7238" y="1281113"/>
            <a:ext cx="801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A similar results holds for the P-even part: NO POLES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5334000" y="1676400"/>
          <a:ext cx="2910417" cy="838200"/>
        </p:xfrm>
        <a:graphic>
          <a:graphicData uri="http://schemas.openxmlformats.org/presentationml/2006/ole">
            <p:oleObj spid="_x0000_s91141" name="Equation" r:id="rId4" imgW="1587240" imgH="457200" progId="Equation.DSMT4">
              <p:embed/>
            </p:oleObj>
          </a:graphicData>
        </a:graphic>
      </p:graphicFrame>
      <p:graphicFrame>
        <p:nvGraphicFramePr>
          <p:cNvPr id="91142" name="Object 3"/>
          <p:cNvGraphicFramePr>
            <a:graphicFrameLocks noChangeAspect="1"/>
          </p:cNvGraphicFramePr>
          <p:nvPr/>
        </p:nvGraphicFramePr>
        <p:xfrm>
          <a:off x="1047750" y="1709738"/>
          <a:ext cx="3562350" cy="785812"/>
        </p:xfrm>
        <a:graphic>
          <a:graphicData uri="http://schemas.openxmlformats.org/presentationml/2006/ole">
            <p:oleObj spid="_x0000_s91142" name="Equation" r:id="rId5" imgW="1955520" imgH="431640" progId="Equation.DSMT4">
              <p:embed/>
            </p:oleObj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57238" y="2590800"/>
            <a:ext cx="8010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Unlike P-odd part the P-even is neither odd, nor even as a function of chemical potential for non vanishing mass gap.</a:t>
            </a:r>
            <a:endParaRPr lang="en-US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667000" y="4191000"/>
          <a:ext cx="3429000" cy="774290"/>
        </p:xfrm>
        <a:graphic>
          <a:graphicData uri="http://schemas.openxmlformats.org/presentationml/2006/ole">
            <p:oleObj spid="_x0000_s91143" name="Equation" r:id="rId6" imgW="1968480" imgH="444240" progId="Equation.DSMT4">
              <p:embed/>
            </p:oleObj>
          </a:graphicData>
        </a:graphic>
      </p:graphicFrame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3200400" y="5638800"/>
          <a:ext cx="1952625" cy="755650"/>
        </p:xfrm>
        <a:graphic>
          <a:graphicData uri="http://schemas.openxmlformats.org/presentationml/2006/ole">
            <p:oleObj spid="_x0000_s91144" name="Equation" r:id="rId7" imgW="1117440" imgH="431640" progId="Equation.DSMT4">
              <p:embed/>
            </p:oleObj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57238" y="3537858"/>
            <a:ext cx="8010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Actually, polarization operator in 2+1 is power-counting divergent. It reveals itself in the even part</a:t>
            </a:r>
            <a:endParaRPr lang="en-US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62000" y="5040868"/>
            <a:ext cx="8010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However, at our level of consideration it does not effect the results since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512763"/>
            <a:ext cx="8229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Small chemical potential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1209288"/>
            <a:ext cx="8010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Small chemical potentials corresponds to suspended graphene layers. In this limit we have</a:t>
            </a:r>
            <a:endParaRPr lang="en-US" dirty="0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1001713" y="1957388"/>
          <a:ext cx="7134225" cy="1014412"/>
        </p:xfrm>
        <a:graphic>
          <a:graphicData uri="http://schemas.openxmlformats.org/presentationml/2006/ole">
            <p:oleObj spid="_x0000_s80897" name="Equation" r:id="rId4" imgW="4101840" imgH="583920" progId="Equation.DSMT4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2000" y="3100387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maximum/minimum of rotation angle is of the order of</a:t>
            </a:r>
            <a:endParaRPr lang="en-US" dirty="0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3505200" y="3581400"/>
          <a:ext cx="1568450" cy="749300"/>
        </p:xfrm>
        <a:graphic>
          <a:graphicData uri="http://schemas.openxmlformats.org/presentationml/2006/ole">
            <p:oleObj spid="_x0000_s80898" name="Equation" r:id="rId5" imgW="901440" imgH="431640" progId="Equation.DSMT4">
              <p:embed/>
            </p:oleObj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3657600" y="4876800"/>
          <a:ext cx="1301750" cy="396875"/>
        </p:xfrm>
        <a:graphic>
          <a:graphicData uri="http://schemas.openxmlformats.org/presentationml/2006/ole">
            <p:oleObj spid="_x0000_s80899" name="Equation" r:id="rId6" imgW="749160" imgH="228600" progId="Equation.DSMT4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62000" y="4395787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and are achieved, correspondingly, at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2000" y="54864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idealistic case, the chemical potential as well as </a:t>
            </a:r>
            <a:r>
              <a:rPr lang="ru-RU" dirty="0" smtClean="0"/>
              <a:t>Г </a:t>
            </a:r>
            <a:r>
              <a:rPr lang="en-US" dirty="0" smtClean="0"/>
              <a:t>are identically zero. However, in a realistic situation there is an interplay between them due to unavoidable presence of impurities.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512763"/>
            <a:ext cx="8229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smtClean="0">
                <a:solidFill>
                  <a:schemeClr val="tx2"/>
                </a:solidFill>
                <a:latin typeface="+mj-lt"/>
              </a:rPr>
              <a:t>Suspended graphene</a:t>
            </a:r>
            <a:endParaRPr lang="en-US" sz="4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57238" y="1281113"/>
            <a:ext cx="801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mtClean="0"/>
              <a:t>Thus, possible experimental curves should have the following form</a:t>
            </a: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5105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Just 1Å of graphene at </a:t>
            </a:r>
            <a:r>
              <a:rPr lang="en-US" b="1" dirty="0" smtClean="0"/>
              <a:t>B</a:t>
            </a:r>
            <a:r>
              <a:rPr lang="en-US" dirty="0" smtClean="0"/>
              <a:t>=7T rotates polarization of light by about </a:t>
            </a:r>
            <a:r>
              <a:rPr lang="en-US" b="1" dirty="0" smtClean="0"/>
              <a:t>4.5 degrees</a:t>
            </a:r>
            <a:r>
              <a:rPr lang="ru-RU" dirty="0" smtClean="0"/>
              <a:t> </a:t>
            </a:r>
            <a:r>
              <a:rPr lang="en-US" dirty="0" smtClean="0"/>
              <a:t>and absorbs </a:t>
            </a:r>
            <a:r>
              <a:rPr lang="en-US" b="1" dirty="0" smtClean="0"/>
              <a:t>25%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95235" name="Picture 3" descr="C:\Ignat\Works\4 confs\2011 09 QFEXT\mu0t7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28825"/>
            <a:ext cx="3962400" cy="2476500"/>
          </a:xfrm>
          <a:prstGeom prst="rect">
            <a:avLst/>
          </a:prstGeom>
          <a:noFill/>
        </p:spPr>
      </p:pic>
      <p:pic>
        <p:nvPicPr>
          <p:cNvPr id="95236" name="Picture 4" descr="C:\Ignat\Works\4 confs\2011 09 QFEXT\mu0r7t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81200"/>
            <a:ext cx="4038600" cy="2524125"/>
          </a:xfrm>
          <a:prstGeom prst="rect">
            <a:avLst/>
          </a:prstGeom>
          <a:noFill/>
        </p:spPr>
      </p:pic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3657600" y="4495800"/>
          <a:ext cx="760640" cy="304800"/>
        </p:xfrm>
        <a:graphic>
          <a:graphicData uri="http://schemas.openxmlformats.org/presentationml/2006/ole">
            <p:oleObj spid="_x0000_s95237" name="Equation" r:id="rId6" imgW="507960" imgH="203040" progId="Equation.DSMT4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648200" y="1781174"/>
          <a:ext cx="209550" cy="276225"/>
        </p:xfrm>
        <a:graphic>
          <a:graphicData uri="http://schemas.openxmlformats.org/presentationml/2006/ole">
            <p:oleObj spid="_x0000_s95238" name="Equation" r:id="rId7" imgW="139680" imgH="164880" progId="Equation.DSMT4">
              <p:embed/>
            </p:oleObj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352425" y="1749425"/>
          <a:ext cx="571500" cy="339725"/>
        </p:xfrm>
        <a:graphic>
          <a:graphicData uri="http://schemas.openxmlformats.org/presentationml/2006/ole">
            <p:oleObj spid="_x0000_s95239" name="Equation" r:id="rId8" imgW="380880" imgH="203040" progId="Equation.DSMT4">
              <p:embed/>
            </p:oleObj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7848600" y="4495800"/>
          <a:ext cx="760640" cy="304800"/>
        </p:xfrm>
        <a:graphic>
          <a:graphicData uri="http://schemas.openxmlformats.org/presentationml/2006/ole">
            <p:oleObj spid="_x0000_s95240" name="Equation" r:id="rId9" imgW="5079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 reminder on Dirac description of Graphene</a:t>
            </a:r>
          </a:p>
          <a:p>
            <a:r>
              <a:rPr lang="en-US" sz="2000" dirty="0" smtClean="0"/>
              <a:t>One-loop effective theory: </a:t>
            </a:r>
          </a:p>
          <a:p>
            <a:pPr lvl="1"/>
            <a:r>
              <a:rPr lang="en-US" sz="2000" dirty="0" smtClean="0"/>
              <a:t>Polarization operator</a:t>
            </a:r>
          </a:p>
          <a:p>
            <a:pPr lvl="1"/>
            <a:r>
              <a:rPr lang="en-US" sz="2000" dirty="0" smtClean="0"/>
              <a:t>Matching conditions</a:t>
            </a:r>
          </a:p>
          <a:p>
            <a:pPr lvl="1"/>
            <a:r>
              <a:rPr lang="en-US" sz="2000" dirty="0" smtClean="0"/>
              <a:t>Light propagation</a:t>
            </a:r>
          </a:p>
          <a:p>
            <a:r>
              <a:rPr lang="en-US" sz="2000" dirty="0" smtClean="0"/>
              <a:t>Conductivity and Faraday effect:</a:t>
            </a:r>
          </a:p>
          <a:p>
            <a:pPr lvl="1"/>
            <a:r>
              <a:rPr lang="en-US" sz="2000" dirty="0" smtClean="0"/>
              <a:t>Non-</a:t>
            </a:r>
            <a:r>
              <a:rPr lang="en-US" sz="2000" dirty="0" err="1" smtClean="0"/>
              <a:t>Drudeness</a:t>
            </a:r>
            <a:r>
              <a:rPr lang="en-US" sz="2000" dirty="0" smtClean="0"/>
              <a:t> of the conductivity</a:t>
            </a:r>
          </a:p>
          <a:p>
            <a:pPr lvl="1"/>
            <a:r>
              <a:rPr lang="en-US" sz="2000" dirty="0" smtClean="0"/>
              <a:t>Cyclotron resonance: fitting of existing experiment</a:t>
            </a:r>
          </a:p>
          <a:p>
            <a:pPr lvl="1"/>
            <a:r>
              <a:rPr lang="en-US" sz="2000" dirty="0" smtClean="0"/>
              <a:t>Predicting new results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4876800"/>
            <a:ext cx="30480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Pictures’ courtesy</a:t>
            </a:r>
            <a:r>
              <a:rPr lang="en-US" sz="1600" dirty="0" smtClean="0"/>
              <a:t>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Novoselov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Geim’s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group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baseline="0" dirty="0" err="1" smtClean="0"/>
              <a:t>Kuzmenko</a:t>
            </a:r>
            <a:r>
              <a:rPr lang="en-US" sz="1600" baseline="0" dirty="0" smtClean="0"/>
              <a:t> et al.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572000" y="4876800"/>
            <a:ext cx="37338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en-US" sz="1600" dirty="0" smtClean="0"/>
              <a:t>Related talks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Earlier today, by V.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Marachevskiy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b="1" baseline="0" dirty="0" smtClean="0"/>
              <a:t>Tomorrow by D. </a:t>
            </a:r>
            <a:r>
              <a:rPr lang="en-US" sz="1600" b="1" baseline="0" dirty="0" err="1" smtClean="0"/>
              <a:t>Vassilevich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512763"/>
            <a:ext cx="8229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Epitaxial graphene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2192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Large Fermi energy shifts are usually invoked by the interaction with a substrate. For big chemical potential</a:t>
            </a:r>
            <a:r>
              <a:rPr lang="ru-RU" dirty="0" smtClean="0"/>
              <a:t> </a:t>
            </a:r>
            <a:r>
              <a:rPr lang="en-US" dirty="0" smtClean="0"/>
              <a:t>one can show</a:t>
            </a:r>
            <a:endParaRPr lang="en-US" dirty="0"/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3429000" y="3810000"/>
          <a:ext cx="1773237" cy="844550"/>
        </p:xfrm>
        <a:graphic>
          <a:graphicData uri="http://schemas.openxmlformats.org/presentationml/2006/ole">
            <p:oleObj spid="_x0000_s110597" name="Equation" r:id="rId4" imgW="1015920" imgH="482400" progId="Equation.DSMT4">
              <p:embed/>
            </p:oleObj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658812" y="2114550"/>
          <a:ext cx="3481388" cy="933450"/>
        </p:xfrm>
        <a:graphic>
          <a:graphicData uri="http://schemas.openxmlformats.org/presentationml/2006/ole">
            <p:oleObj spid="_x0000_s110598" name="Equation" r:id="rId5" imgW="1752480" imgH="469800" progId="Equation.DSMT4">
              <p:embed/>
            </p:oleObj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876800" y="2114550"/>
          <a:ext cx="3632200" cy="933450"/>
        </p:xfrm>
        <a:graphic>
          <a:graphicData uri="http://schemas.openxmlformats.org/presentationml/2006/ole">
            <p:oleObj spid="_x0000_s110599" name="Equation" r:id="rId6" imgW="1828800" imgH="469800" progId="Equation.DSMT4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62000" y="48768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numerical investigation it is sufficient consider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2000" y="3276600"/>
            <a:ext cx="7569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i.e. in </a:t>
            </a:r>
            <a:r>
              <a:rPr lang="en-US" i="1" dirty="0" smtClean="0"/>
              <a:t>cyclotron resonance </a:t>
            </a:r>
            <a:r>
              <a:rPr lang="en-US" dirty="0" smtClean="0"/>
              <a:t>the main </a:t>
            </a:r>
            <a:r>
              <a:rPr lang="en-US" dirty="0" smtClean="0"/>
              <a:t>contribution </a:t>
            </a:r>
            <a:r>
              <a:rPr lang="en-US" dirty="0" smtClean="0"/>
              <a:t>is coming </a:t>
            </a:r>
            <a:r>
              <a:rPr lang="en-US" dirty="0" smtClean="0"/>
              <a:t>from around</a:t>
            </a:r>
            <a:endParaRPr lang="en-US" dirty="0"/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/>
        </p:nvGraphicFramePr>
        <p:xfrm>
          <a:off x="6019800" y="4876800"/>
          <a:ext cx="1196975" cy="400050"/>
        </p:xfrm>
        <a:graphic>
          <a:graphicData uri="http://schemas.openxmlformats.org/presentationml/2006/ole">
            <p:oleObj spid="_x0000_s110600" name="Equation" r:id="rId7" imgW="685800" imgH="228600" progId="Equation.DSMT4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62000" y="5769428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holds already for </a:t>
            </a:r>
            <a:endParaRPr lang="en-US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059112" y="5573486"/>
            <a:ext cx="1131888" cy="733425"/>
            <a:chOff x="3244850" y="5591175"/>
            <a:chExt cx="1131888" cy="733425"/>
          </a:xfrm>
        </p:grpSpPr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3244850" y="5591175"/>
            <a:ext cx="1131888" cy="733425"/>
          </p:xfrm>
          <a:graphic>
            <a:graphicData uri="http://schemas.openxmlformats.org/presentationml/2006/ole">
              <p:oleObj spid="_x0000_s110601" name="Equation" r:id="rId8" imgW="647640" imgH="419040" progId="Equation.DSMT4">
                <p:embed/>
              </p:oleObj>
            </a:graphicData>
          </a:graphic>
        </p:graphicFrame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493295" y="6019800"/>
            <a:ext cx="228600" cy="152400"/>
          </p:xfrm>
          <a:graphic>
            <a:graphicData uri="http://schemas.openxmlformats.org/presentationml/2006/ole">
              <p:oleObj spid="_x0000_s110602" name="Equation" r:id="rId9" imgW="164880" imgH="114120" progId="Equation.DSMT4">
                <p:embed/>
              </p:oleObj>
            </a:graphicData>
          </a:graphic>
        </p:graphicFrame>
      </p:grpSp>
      <p:sp>
        <p:nvSpPr>
          <p:cNvPr id="21" name="Прямоугольник 20"/>
          <p:cNvSpPr/>
          <p:nvPr/>
        </p:nvSpPr>
        <p:spPr>
          <a:xfrm>
            <a:off x="4800600" y="5769428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 nicer formulas can be obtained.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0542" t="10417" r="3367"/>
          <a:stretch>
            <a:fillRect/>
          </a:stretch>
        </p:blipFill>
        <p:spPr bwMode="auto">
          <a:xfrm>
            <a:off x="0" y="838200"/>
            <a:ext cx="8915400" cy="521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12500" r="17423" b="9375"/>
          <a:stretch>
            <a:fillRect/>
          </a:stretch>
        </p:blipFill>
        <p:spPr bwMode="auto">
          <a:xfrm>
            <a:off x="533400" y="533400"/>
            <a:ext cx="8001000" cy="606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en-US" dirty="0" smtClean="0"/>
              <a:t>Data</a:t>
            </a:r>
            <a:r>
              <a:rPr lang="ru-RU" dirty="0" smtClean="0"/>
              <a:t> </a:t>
            </a:r>
            <a:r>
              <a:rPr lang="en-US" dirty="0" smtClean="0"/>
              <a:t>fitting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5013" y="2777778"/>
            <a:ext cx="6278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The fit was performed around the following initial values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384425" y="3290888"/>
          <a:ext cx="3836988" cy="488950"/>
        </p:xfrm>
        <a:graphic>
          <a:graphicData uri="http://schemas.openxmlformats.org/presentationml/2006/ole">
            <p:oleObj spid="_x0000_s33794" name="Equation" r:id="rId3" imgW="2197080" imgH="279360" progId="Equation.DSMT4">
              <p:embed/>
            </p:oleObj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" y="4114800"/>
            <a:ext cx="78755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5425" indent="-225425"/>
            <a:r>
              <a:rPr lang="en-US" dirty="0" smtClean="0"/>
              <a:t>The </a:t>
            </a:r>
            <a:r>
              <a:rPr lang="en-US" dirty="0" err="1" smtClean="0"/>
              <a:t>Dira</a:t>
            </a:r>
            <a:r>
              <a:rPr lang="ru-RU" dirty="0" smtClean="0"/>
              <a:t>с</a:t>
            </a:r>
            <a:r>
              <a:rPr lang="en-US" dirty="0" smtClean="0"/>
              <a:t> model (nicely) fits the experimental curves:</a:t>
            </a:r>
          </a:p>
          <a:p>
            <a:pPr marL="225425" indent="-225425">
              <a:buFontTx/>
              <a:buChar char="-"/>
            </a:pPr>
            <a:r>
              <a:rPr lang="en-US" dirty="0" smtClean="0"/>
              <a:t>mass gap doesn’t influence the result (in a reasonable interval)</a:t>
            </a:r>
          </a:p>
          <a:p>
            <a:pPr marL="225425" indent="-225425">
              <a:buFontTx/>
              <a:buChar char="-"/>
            </a:pPr>
            <a:r>
              <a:rPr lang="en-US" dirty="0" smtClean="0"/>
              <a:t>Gamma’s dependence on the magnetic filed is about +/- 10-15%. So,</a:t>
            </a:r>
            <a:br>
              <a:rPr lang="en-US" dirty="0" smtClean="0"/>
            </a:br>
            <a:r>
              <a:rPr lang="en-US" dirty="0" smtClean="0"/>
              <a:t>it cannot be resolved at this stage.</a:t>
            </a:r>
          </a:p>
          <a:p>
            <a:pPr marL="225425" indent="-225425">
              <a:buFontTx/>
              <a:buChar char="-"/>
            </a:pPr>
            <a:r>
              <a:rPr lang="en-US" dirty="0" smtClean="0"/>
              <a:t>The fitted value of chemical potential is essentially lower then the Fermi</a:t>
            </a:r>
            <a:br>
              <a:rPr lang="en-US" dirty="0" smtClean="0"/>
            </a:br>
            <a:r>
              <a:rPr lang="en-US" dirty="0" smtClean="0"/>
              <a:t>energy shift measured at zero field, and grows with magnetic field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5800" y="1288277"/>
            <a:ext cx="7875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 smtClean="0"/>
              <a:t>Aims:</a:t>
            </a:r>
          </a:p>
          <a:p>
            <a:pPr marL="225425" indent="-225425">
              <a:buFontTx/>
              <a:buChar char="-"/>
            </a:pPr>
            <a:r>
              <a:rPr lang="en-US" dirty="0" smtClean="0"/>
              <a:t>Yet again to check the Dirac model </a:t>
            </a:r>
          </a:p>
          <a:p>
            <a:pPr marL="225425" indent="-225425">
              <a:buFontTx/>
              <a:buChar char="-"/>
            </a:pPr>
            <a:r>
              <a:rPr lang="en-US" dirty="0" smtClean="0"/>
              <a:t>Reveal possible field dependence of the parameters </a:t>
            </a:r>
            <a:br>
              <a:rPr lang="en-US" dirty="0" smtClean="0"/>
            </a:br>
            <a:r>
              <a:rPr lang="en-US" dirty="0" smtClean="0"/>
              <a:t>(mass, scattering rate, chemical potential)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en-US" dirty="0" smtClean="0"/>
              <a:t>Data</a:t>
            </a:r>
            <a:r>
              <a:rPr lang="ru-RU" dirty="0" smtClean="0"/>
              <a:t> </a:t>
            </a:r>
            <a:r>
              <a:rPr lang="en-US" dirty="0" smtClean="0"/>
              <a:t>fitting</a:t>
            </a:r>
            <a:endParaRPr lang="en-US" dirty="0"/>
          </a:p>
        </p:txBody>
      </p:sp>
      <p:pic>
        <p:nvPicPr>
          <p:cNvPr id="38915" name="Picture 3" descr="C:\Ignat\Works\1 Graphen\MagnF\Kuzmenko\no Drude Pics\T1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505200" cy="2190750"/>
          </a:xfrm>
          <a:prstGeom prst="rect">
            <a:avLst/>
          </a:prstGeom>
          <a:noFill/>
        </p:spPr>
      </p:pic>
      <p:pic>
        <p:nvPicPr>
          <p:cNvPr id="38916" name="Picture 4" descr="C:\Ignat\Works\1 Graphen\MagnF\Kuzmenko\no Drude Pics\R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3964531" cy="2362200"/>
          </a:xfrm>
          <a:prstGeom prst="rect">
            <a:avLst/>
          </a:prstGeom>
          <a:noFill/>
        </p:spPr>
      </p:pic>
      <p:pic>
        <p:nvPicPr>
          <p:cNvPr id="38917" name="Picture 5" descr="C:\Ignat\Works\1 Graphen\MagnF\Kuzmenko\no Drude Pics\T3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86200"/>
            <a:ext cx="3657600" cy="2286000"/>
          </a:xfrm>
          <a:prstGeom prst="rect">
            <a:avLst/>
          </a:prstGeom>
          <a:noFill/>
        </p:spPr>
      </p:pic>
      <p:pic>
        <p:nvPicPr>
          <p:cNvPr id="38918" name="Picture 6" descr="C:\Ignat\Works\1 Graphen\MagnF\Kuzmenko\no Drude Pics\R3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10000"/>
            <a:ext cx="402336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en-US" dirty="0" smtClean="0"/>
              <a:t>Data</a:t>
            </a:r>
            <a:r>
              <a:rPr lang="ru-RU" dirty="0" smtClean="0"/>
              <a:t> </a:t>
            </a:r>
            <a:r>
              <a:rPr lang="en-US" dirty="0" smtClean="0"/>
              <a:t>fitting</a:t>
            </a:r>
            <a:endParaRPr lang="en-US" dirty="0"/>
          </a:p>
        </p:txBody>
      </p:sp>
      <p:pic>
        <p:nvPicPr>
          <p:cNvPr id="39940" name="Picture 4" descr="C:\Ignat\Works\1 Graphen\MagnF\Kuzmenko\no Drude Pics\R7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852" y="3873045"/>
            <a:ext cx="3862576" cy="2365829"/>
          </a:xfrm>
          <a:prstGeom prst="rect">
            <a:avLst/>
          </a:prstGeom>
          <a:noFill/>
        </p:spPr>
      </p:pic>
      <p:pic>
        <p:nvPicPr>
          <p:cNvPr id="39941" name="Picture 5" descr="C:\Ignat\Works\1 Graphen\MagnF\Kuzmenko\no Drude Pics\T7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376" y="3872010"/>
            <a:ext cx="3802224" cy="2376390"/>
          </a:xfrm>
          <a:prstGeom prst="rect">
            <a:avLst/>
          </a:prstGeom>
          <a:noFill/>
        </p:spPr>
      </p:pic>
      <p:pic>
        <p:nvPicPr>
          <p:cNvPr id="116739" name="Picture 3" descr="C:\Ignat\Works\1 Graphen\MagnF\Kuzmenko\no Drude Pics\T6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376" y="1366936"/>
            <a:ext cx="3802224" cy="2376390"/>
          </a:xfrm>
          <a:prstGeom prst="rect">
            <a:avLst/>
          </a:prstGeom>
          <a:noFill/>
        </p:spPr>
      </p:pic>
      <p:pic>
        <p:nvPicPr>
          <p:cNvPr id="116740" name="Picture 4" descr="C:\Ignat\Works\1 Graphen\MagnF\Kuzmenko\no Drude Pics\R6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776" y="1371600"/>
            <a:ext cx="3802224" cy="232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pt-BR" dirty="0" err="1" smtClean="0"/>
              <a:t>Chemical</a:t>
            </a:r>
            <a:r>
              <a:rPr lang="pt-BR" dirty="0" smtClean="0"/>
              <a:t> </a:t>
            </a:r>
            <a:r>
              <a:rPr lang="pt-BR" dirty="0" err="1" smtClean="0"/>
              <a:t>potential</a:t>
            </a:r>
            <a:endParaRPr lang="pt-B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5012" y="1196866"/>
            <a:ext cx="7799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 smtClean="0"/>
              <a:t>Chemical potential (as a parameter entering the Dirac model) grows with magnetic field: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35012" y="5867400"/>
            <a:ext cx="7799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 smtClean="0"/>
              <a:t>Self-consistent perturbation theory seems to be a possible solution for the apparent discrepancy.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3505200" y="5511800"/>
          <a:ext cx="1641475" cy="355600"/>
        </p:xfrm>
        <a:graphic>
          <a:graphicData uri="http://schemas.openxmlformats.org/presentationml/2006/ole">
            <p:oleObj spid="_x0000_s104450" name="Equation" r:id="rId3" imgW="939600" imgH="203040" progId="Equation.DSMT4">
              <p:embed/>
            </p:oleObj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62000" y="5054600"/>
            <a:ext cx="779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 smtClean="0"/>
              <a:t>while experimentally measured Fermi energy shift at zero magnetic field</a:t>
            </a:r>
          </a:p>
        </p:txBody>
      </p:sp>
      <p:pic>
        <p:nvPicPr>
          <p:cNvPr id="104452" name="Picture 4" descr="C:\Ignat\Works\4 confs\2011 09 QFEXT\mu-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399" y="1884679"/>
            <a:ext cx="4876801" cy="3068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pt-BR" dirty="0" err="1" smtClean="0"/>
              <a:t>vs</a:t>
            </a:r>
            <a:r>
              <a:rPr lang="pt-BR" dirty="0" smtClean="0"/>
              <a:t> </a:t>
            </a:r>
            <a:r>
              <a:rPr lang="pt-BR" dirty="0" err="1" smtClean="0"/>
              <a:t>Drude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35012" y="1357699"/>
            <a:ext cx="779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 smtClean="0"/>
              <a:t>As promised we can compare our results with the </a:t>
            </a:r>
            <a:r>
              <a:rPr lang="en-US" dirty="0" err="1" smtClean="0"/>
              <a:t>Drude</a:t>
            </a:r>
            <a:r>
              <a:rPr lang="en-US" dirty="0" smtClean="0"/>
              <a:t> ones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4724400" y="1752600"/>
          <a:ext cx="2973387" cy="755650"/>
        </p:xfrm>
        <a:graphic>
          <a:graphicData uri="http://schemas.openxmlformats.org/presentationml/2006/ole">
            <p:oleObj spid="_x0000_s111618" name="Equation" r:id="rId3" imgW="1701720" imgH="431640" progId="Equation.DSMT4">
              <p:embed/>
            </p:oleObj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5012" y="5424101"/>
            <a:ext cx="77993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 smtClean="0"/>
              <a:t>Thus, the predictions for the real frequencies are rather indistinguishable, while </a:t>
            </a:r>
            <a:r>
              <a:rPr lang="en-US" i="1" dirty="0" smtClean="0"/>
              <a:t>analytical properties in the whole complex plane </a:t>
            </a:r>
            <a:r>
              <a:rPr lang="en-US" dirty="0" smtClean="0"/>
              <a:t>are completely different!</a:t>
            </a:r>
          </a:p>
        </p:txBody>
      </p:sp>
      <p:pic>
        <p:nvPicPr>
          <p:cNvPr id="111619" name="Picture 3" descr="C:\Ignat\Works\4 confs\2011 09 QFEXT\tDvsD6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743200"/>
            <a:ext cx="3733800" cy="2333625"/>
          </a:xfrm>
          <a:prstGeom prst="rect">
            <a:avLst/>
          </a:prstGeom>
          <a:noFill/>
        </p:spPr>
      </p:pic>
      <p:pic>
        <p:nvPicPr>
          <p:cNvPr id="111620" name="Picture 4" descr="C:\Ignat\Works\4 confs\2011 09 QFEXT\rDvsD6T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743200"/>
            <a:ext cx="3733800" cy="2286953"/>
          </a:xfrm>
          <a:prstGeom prst="rect">
            <a:avLst/>
          </a:prstGeom>
          <a:noFill/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014413" y="1752600"/>
          <a:ext cx="2773362" cy="755650"/>
        </p:xfrm>
        <a:graphic>
          <a:graphicData uri="http://schemas.openxmlformats.org/presentationml/2006/ole">
            <p:oleObj spid="_x0000_s111619" name="Equation" r:id="rId6" imgW="1587240" imgH="431640" progId="Equation.DSMT4">
              <p:embed/>
            </p:oleObj>
          </a:graphicData>
        </a:graphic>
      </p:graphicFrame>
      <p:pic>
        <p:nvPicPr>
          <p:cNvPr id="13" name="Picture 13" descr="cat"/>
          <p:cNvPicPr>
            <a:picLocks noChangeAspect="1" noChangeArrowheads="1"/>
          </p:cNvPicPr>
          <p:nvPr/>
        </p:nvPicPr>
        <p:blipFill>
          <a:blip r:embed="rId7" cstate="print"/>
          <a:srcRect l="10780" t="17778" r="17844" b="13333"/>
          <a:stretch>
            <a:fillRect/>
          </a:stretch>
        </p:blipFill>
        <p:spPr bwMode="auto">
          <a:xfrm>
            <a:off x="3200400" y="2438400"/>
            <a:ext cx="246697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en-US" dirty="0" smtClean="0"/>
              <a:t>Conclusions</a:t>
            </a:r>
            <a:endParaRPr lang="pt-BR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5800" y="1286216"/>
            <a:ext cx="7875587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5425" indent="-225425"/>
            <a:r>
              <a:rPr lang="en-US" dirty="0" smtClean="0"/>
              <a:t>After reminding of the Dirac description of graphene we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revealed the non-</a:t>
            </a:r>
            <a:r>
              <a:rPr lang="en-US" dirty="0" err="1" smtClean="0"/>
              <a:t>Drudeness</a:t>
            </a:r>
            <a:r>
              <a:rPr lang="en-US" dirty="0" smtClean="0"/>
              <a:t> of the conductivity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predicted a new regime to observe ‘Giant Faraday Rotation in Graphene’</a:t>
            </a:r>
          </a:p>
          <a:p>
            <a:pPr marL="225425" indent="-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showed that model nicely describes the experimental curves in the cyclotron resonance regime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85800" y="3392269"/>
            <a:ext cx="7875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5425" indent="-225425"/>
            <a:r>
              <a:rPr lang="en-US" dirty="0" smtClean="0"/>
              <a:t>Attn.: </a:t>
            </a:r>
            <a:r>
              <a:rPr lang="en-US" b="1" dirty="0" smtClean="0"/>
              <a:t>tomorrow at 18.15h</a:t>
            </a:r>
            <a:r>
              <a:rPr lang="en-US" dirty="0" smtClean="0"/>
              <a:t> “Quantum Field Theory in Graphene” </a:t>
            </a:r>
            <a:br>
              <a:rPr lang="en-US" dirty="0" smtClean="0"/>
            </a:br>
            <a:r>
              <a:rPr lang="en-US" dirty="0" smtClean="0"/>
              <a:t>by D. </a:t>
            </a:r>
            <a:r>
              <a:rPr lang="en-US" dirty="0" err="1" smtClean="0"/>
              <a:t>Vassilevich</a:t>
            </a:r>
            <a:endParaRPr lang="en-US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85800" y="4444425"/>
            <a:ext cx="78755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 lvl="0" indent="-228600"/>
            <a:r>
              <a:rPr lang="en-US" sz="1600" dirty="0" err="1" smtClean="0"/>
              <a:t>Fialkovsky</a:t>
            </a:r>
            <a:r>
              <a:rPr lang="en-US" sz="1600" dirty="0" smtClean="0"/>
              <a:t> I.V., </a:t>
            </a:r>
            <a:r>
              <a:rPr lang="en-US" sz="1600" dirty="0" err="1" smtClean="0"/>
              <a:t>Vassilevitch</a:t>
            </a:r>
            <a:r>
              <a:rPr lang="en-US" sz="1600" dirty="0" smtClean="0"/>
              <a:t> D.V.</a:t>
            </a:r>
            <a:br>
              <a:rPr lang="en-US" sz="1600" dirty="0" smtClean="0"/>
            </a:br>
            <a:r>
              <a:rPr lang="en-US" sz="1600" i="1" dirty="0" smtClean="0"/>
              <a:t>Parity-odd effects and polarization rotation in graphene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J. Phys. A: Math. </a:t>
            </a:r>
            <a:r>
              <a:rPr lang="en-US" sz="1600" dirty="0" err="1" smtClean="0"/>
              <a:t>Theor</a:t>
            </a:r>
            <a:r>
              <a:rPr lang="en-US" sz="1600" dirty="0" smtClean="0"/>
              <a:t>. 42 (2009) 442001, </a:t>
            </a:r>
            <a:r>
              <a:rPr lang="en-US" sz="1600" dirty="0" err="1" smtClean="0"/>
              <a:t>arXiv</a:t>
            </a:r>
            <a:r>
              <a:rPr lang="en-US" sz="1600" dirty="0" smtClean="0"/>
              <a:t>: 0902.2570 [</a:t>
            </a:r>
            <a:r>
              <a:rPr lang="en-US" sz="1600" dirty="0" err="1" smtClean="0"/>
              <a:t>hep-th</a:t>
            </a:r>
            <a:r>
              <a:rPr lang="en-US" sz="1600" dirty="0" smtClean="0"/>
              <a:t>]</a:t>
            </a:r>
            <a:endParaRPr lang="ru-RU" sz="1600" dirty="0" smtClean="0"/>
          </a:p>
          <a:p>
            <a:pPr marL="228600" lvl="0" indent="-228600"/>
            <a:endParaRPr lang="en-US" sz="1600" dirty="0" smtClean="0"/>
          </a:p>
          <a:p>
            <a:pPr marL="228600" lvl="0" indent="-228600"/>
            <a:r>
              <a:rPr lang="en-US" sz="1600" dirty="0" err="1" smtClean="0"/>
              <a:t>Bordag</a:t>
            </a:r>
            <a:r>
              <a:rPr lang="en-US" sz="1600" dirty="0" smtClean="0"/>
              <a:t> M., </a:t>
            </a:r>
            <a:r>
              <a:rPr lang="en-US" sz="1600" dirty="0" err="1" smtClean="0"/>
              <a:t>Fialkovsky</a:t>
            </a:r>
            <a:r>
              <a:rPr lang="en-US" sz="1600" dirty="0" smtClean="0"/>
              <a:t> I. V., </a:t>
            </a:r>
            <a:r>
              <a:rPr lang="en-US" sz="1600" dirty="0" err="1" smtClean="0"/>
              <a:t>Gitman</a:t>
            </a:r>
            <a:r>
              <a:rPr lang="en-US" sz="1600" dirty="0" smtClean="0"/>
              <a:t> D. M., </a:t>
            </a:r>
            <a:r>
              <a:rPr lang="en-US" sz="1600" dirty="0" err="1" smtClean="0"/>
              <a:t>Vassilevich</a:t>
            </a:r>
            <a:r>
              <a:rPr lang="en-US" sz="1600" dirty="0" smtClean="0"/>
              <a:t> D. V.</a:t>
            </a:r>
            <a:r>
              <a:rPr lang="ru-RU" sz="1600" dirty="0" smtClean="0"/>
              <a:t>, </a:t>
            </a:r>
            <a:br>
              <a:rPr lang="ru-RU" sz="1600" dirty="0" smtClean="0"/>
            </a:br>
            <a:r>
              <a:rPr lang="en-US" sz="1600" i="1" dirty="0" smtClean="0"/>
              <a:t>Polarization rotation and Casimir effect in suspended graphene films</a:t>
            </a:r>
            <a:r>
              <a:rPr lang="ru-RU" sz="1600" dirty="0" smtClean="0"/>
              <a:t>, </a:t>
            </a:r>
            <a:r>
              <a:rPr lang="en-US" sz="1600" dirty="0" smtClean="0"/>
              <a:t>arXiv:1003.3380 [</a:t>
            </a:r>
            <a:r>
              <a:rPr lang="en-US" sz="1600" dirty="0" err="1" smtClean="0"/>
              <a:t>hep-th</a:t>
            </a:r>
            <a:r>
              <a:rPr lang="en-US" sz="1600" dirty="0" smtClean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Faraday in Graphene, IVF, QFEXT'11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39825"/>
          </a:xfrm>
          <a:noFill/>
          <a:ln/>
        </p:spPr>
        <p:txBody>
          <a:bodyPr/>
          <a:lstStyle/>
          <a:p>
            <a:r>
              <a:rPr lang="en-US" dirty="0" smtClean="0"/>
              <a:t>Thank you!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8" name="Picture 6" descr="fig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33487"/>
            <a:ext cx="4191000" cy="2449513"/>
          </a:xfrm>
          <a:prstGeom prst="rect">
            <a:avLst/>
          </a:prstGeom>
          <a:noFill/>
        </p:spPr>
      </p:pic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5105400" y="18288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Two sub-lattices, two atoms in a primitive cell</a:t>
            </a:r>
            <a:r>
              <a:rPr lang="ru-RU"/>
              <a:t>.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105400" y="2970212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Strong covalent</a:t>
            </a:r>
            <a:r>
              <a:rPr lang="ru-RU"/>
              <a:t>    </a:t>
            </a:r>
            <a:r>
              <a:rPr lang="en-US"/>
              <a:t> </a:t>
            </a:r>
            <a:r>
              <a:rPr lang="ru-RU"/>
              <a:t>-</a:t>
            </a:r>
            <a:r>
              <a:rPr lang="en-US"/>
              <a:t>bonds in the graphene plane</a:t>
            </a:r>
            <a:r>
              <a:rPr lang="ru-RU"/>
              <a:t>,</a:t>
            </a:r>
          </a:p>
        </p:txBody>
      </p:sp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6792686" y="3036887"/>
          <a:ext cx="304800" cy="279400"/>
        </p:xfrm>
        <a:graphic>
          <a:graphicData uri="http://schemas.openxmlformats.org/presentationml/2006/ole">
            <p:oleObj spid="_x0000_s1034" name="Equation" r:id="rId4" imgW="152280" imgH="139680" progId="Equation.DSMT4">
              <p:embed/>
            </p:oleObj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2810328" y="3889601"/>
          <a:ext cx="279400" cy="279400"/>
        </p:xfrm>
        <a:graphic>
          <a:graphicData uri="http://schemas.openxmlformats.org/presentationml/2006/ole">
            <p:oleObj spid="_x0000_s1035" name="Equation" r:id="rId5" imgW="139680" imgH="139680" progId="Equation.DSMT4">
              <p:embed/>
            </p:oleObj>
          </a:graphicData>
        </a:graphic>
      </p:graphicFrame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762000" y="3824287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/>
              <a:t>Weekly-intersected    </a:t>
            </a:r>
            <a:r>
              <a:rPr lang="ru-RU" dirty="0"/>
              <a:t>-</a:t>
            </a:r>
            <a:r>
              <a:rPr lang="en-US" dirty="0" err="1"/>
              <a:t>orbitals</a:t>
            </a:r>
            <a:r>
              <a:rPr lang="en-US" dirty="0"/>
              <a:t> perpendicular to the plane</a:t>
            </a:r>
            <a:r>
              <a:rPr lang="ru-RU" dirty="0"/>
              <a:t>. </a:t>
            </a:r>
          </a:p>
        </p:txBody>
      </p:sp>
      <p:graphicFrame>
        <p:nvGraphicFramePr>
          <p:cNvPr id="34" name="Object 21"/>
          <p:cNvGraphicFramePr>
            <a:graphicFrameLocks noChangeAspect="1"/>
          </p:cNvGraphicFramePr>
          <p:nvPr/>
        </p:nvGraphicFramePr>
        <p:xfrm>
          <a:off x="2209800" y="4814887"/>
          <a:ext cx="4992688" cy="1084263"/>
        </p:xfrm>
        <a:graphic>
          <a:graphicData uri="http://schemas.openxmlformats.org/presentationml/2006/ole">
            <p:oleObj spid="_x0000_s1036" name="Equation" r:id="rId6" imgW="1752480" imgH="380880" progId="Equation.DSMT4">
              <p:embed/>
            </p:oleObj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762000" y="4357687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/>
              <a:t>Hamiltonian function of    -electrons hopping to the nearest atom</a:t>
            </a:r>
            <a:endParaRPr lang="ru-RU" dirty="0"/>
          </a:p>
        </p:txBody>
      </p:sp>
      <p:graphicFrame>
        <p:nvGraphicFramePr>
          <p:cNvPr id="36" name="Object 23"/>
          <p:cNvGraphicFramePr>
            <a:graphicFrameLocks noChangeAspect="1"/>
          </p:cNvGraphicFramePr>
          <p:nvPr>
            <p:ph idx="1"/>
          </p:nvPr>
        </p:nvGraphicFramePr>
        <p:xfrm>
          <a:off x="2133600" y="5881687"/>
          <a:ext cx="5181600" cy="319088"/>
        </p:xfrm>
        <a:graphic>
          <a:graphicData uri="http://schemas.openxmlformats.org/presentationml/2006/ole">
            <p:oleObj spid="_x0000_s1037" name="Equation" r:id="rId7" imgW="3720960" imgH="228600" progId="Equation.DSMT4">
              <p:embed/>
            </p:oleObj>
          </a:graphicData>
        </a:graphic>
      </p:graphicFrame>
      <p:sp>
        <p:nvSpPr>
          <p:cNvPr id="37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en-US" dirty="0"/>
              <a:t>Tight-binding model</a:t>
            </a:r>
            <a:endParaRPr lang="ru-RU" dirty="0"/>
          </a:p>
        </p:txBody>
      </p:sp>
      <p:graphicFrame>
        <p:nvGraphicFramePr>
          <p:cNvPr id="38" name="Object 27"/>
          <p:cNvGraphicFramePr>
            <a:graphicFrameLocks noChangeAspect="1"/>
          </p:cNvGraphicFramePr>
          <p:nvPr/>
        </p:nvGraphicFramePr>
        <p:xfrm>
          <a:off x="3291114" y="4419600"/>
          <a:ext cx="279400" cy="279400"/>
        </p:xfrm>
        <a:graphic>
          <a:graphicData uri="http://schemas.openxmlformats.org/presentationml/2006/ole">
            <p:oleObj spid="_x0000_s1038" name="Equation" r:id="rId8" imgW="13968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en-US" dirty="0"/>
              <a:t>QFT </a:t>
            </a:r>
            <a:r>
              <a:rPr lang="en-US" dirty="0" smtClean="0"/>
              <a:t>approach II</a:t>
            </a:r>
            <a:endParaRPr lang="ru-RU" dirty="0"/>
          </a:p>
        </p:txBody>
      </p:sp>
      <p:graphicFrame>
        <p:nvGraphicFramePr>
          <p:cNvPr id="13" name="Object 49"/>
          <p:cNvGraphicFramePr>
            <a:graphicFrameLocks noChangeAspect="1"/>
          </p:cNvGraphicFramePr>
          <p:nvPr/>
        </p:nvGraphicFramePr>
        <p:xfrm>
          <a:off x="1163638" y="2416175"/>
          <a:ext cx="7096125" cy="987425"/>
        </p:xfrm>
        <a:graphic>
          <a:graphicData uri="http://schemas.openxmlformats.org/presentationml/2006/ole">
            <p:oleObj spid="_x0000_s43010" name="Equation" r:id="rId3" imgW="3657600" imgH="507960" progId="Equation.DSMT4">
              <p:embed/>
            </p:oleObj>
          </a:graphicData>
        </a:graphic>
      </p:graphicFrame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757238" y="18986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t-BR"/>
              <a:t>o laço dos férmions foi calculado muitos anos atrás e muitas vezes</a:t>
            </a:r>
          </a:p>
        </p:txBody>
      </p:sp>
      <p:graphicFrame>
        <p:nvGraphicFramePr>
          <p:cNvPr id="15" name="Object 51"/>
          <p:cNvGraphicFramePr>
            <a:graphicFrameLocks noChangeAspect="1"/>
          </p:cNvGraphicFramePr>
          <p:nvPr/>
        </p:nvGraphicFramePr>
        <p:xfrm>
          <a:off x="3440113" y="3486150"/>
          <a:ext cx="2917825" cy="412750"/>
        </p:xfrm>
        <a:graphic>
          <a:graphicData uri="http://schemas.openxmlformats.org/presentationml/2006/ole">
            <p:oleObj spid="_x0000_s43011" name="Equation" r:id="rId4" imgW="1981080" imgH="279360" progId="Equation.DSMT4">
              <p:embed/>
            </p:oleObj>
          </a:graphicData>
        </a:graphic>
      </p:graphicFrame>
      <p:sp>
        <p:nvSpPr>
          <p:cNvPr id="16" name="Rectangle 52"/>
          <p:cNvSpPr>
            <a:spLocks noChangeArrowheads="1"/>
          </p:cNvSpPr>
          <p:nvPr/>
        </p:nvSpPr>
        <p:spPr bwMode="auto">
          <a:xfrm>
            <a:off x="3490913" y="5865813"/>
            <a:ext cx="5202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t-BR" sz="1200"/>
              <a:t>Semenoff, 1984, Redlich, 1984, Appelquist, 1986, Dunne, 1996-1999, etc.</a:t>
            </a:r>
          </a:p>
        </p:txBody>
      </p:sp>
      <p:graphicFrame>
        <p:nvGraphicFramePr>
          <p:cNvPr id="17" name="Object 53"/>
          <p:cNvGraphicFramePr>
            <a:graphicFrameLocks noChangeAspect="1"/>
          </p:cNvGraphicFramePr>
          <p:nvPr/>
        </p:nvGraphicFramePr>
        <p:xfrm>
          <a:off x="1235075" y="4525963"/>
          <a:ext cx="6538913" cy="587375"/>
        </p:xfrm>
        <a:graphic>
          <a:graphicData uri="http://schemas.openxmlformats.org/presentationml/2006/ole">
            <p:oleObj spid="_x0000_s43012" name="Equation" r:id="rId5" imgW="3111480" imgH="279360" progId="Equation.DSMT4">
              <p:embed/>
            </p:oleObj>
          </a:graphicData>
        </a:graphic>
      </p:graphicFrame>
      <p:graphicFrame>
        <p:nvGraphicFramePr>
          <p:cNvPr id="18" name="Object 54"/>
          <p:cNvGraphicFramePr>
            <a:graphicFrameLocks noChangeAspect="1"/>
          </p:cNvGraphicFramePr>
          <p:nvPr/>
        </p:nvGraphicFramePr>
        <p:xfrm>
          <a:off x="2193925" y="5256213"/>
          <a:ext cx="4418013" cy="490537"/>
        </p:xfrm>
        <a:graphic>
          <a:graphicData uri="http://schemas.openxmlformats.org/presentationml/2006/ole">
            <p:oleObj spid="_x0000_s43013" name="Equation" r:id="rId6" imgW="2171520" imgH="241200" progId="Equation.DSMT4">
              <p:embed/>
            </p:oleObj>
          </a:graphicData>
        </a:graphic>
      </p:graphicFrame>
      <p:sp>
        <p:nvSpPr>
          <p:cNvPr id="19" name="Rectangle 56"/>
          <p:cNvSpPr>
            <a:spLocks noChangeArrowheads="1"/>
          </p:cNvSpPr>
          <p:nvPr/>
        </p:nvSpPr>
        <p:spPr bwMode="auto">
          <a:xfrm>
            <a:off x="757238" y="1209675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t-BR"/>
              <a:t>No caso mais simples</a:t>
            </a:r>
          </a:p>
        </p:txBody>
      </p:sp>
      <p:graphicFrame>
        <p:nvGraphicFramePr>
          <p:cNvPr id="20" name="Object 57"/>
          <p:cNvGraphicFramePr>
            <a:graphicFrameLocks noChangeAspect="1"/>
          </p:cNvGraphicFramePr>
          <p:nvPr/>
        </p:nvGraphicFramePr>
        <p:xfrm>
          <a:off x="3279775" y="1035050"/>
          <a:ext cx="2239963" cy="842963"/>
        </p:xfrm>
        <a:graphic>
          <a:graphicData uri="http://schemas.openxmlformats.org/presentationml/2006/ole">
            <p:oleObj spid="_x0000_s43014" name="Equation" r:id="rId7" imgW="1180800" imgH="444240" progId="Equation.DSMT4">
              <p:embed/>
            </p:oleObj>
          </a:graphicData>
        </a:graphic>
      </p:graphicFrame>
      <p:sp>
        <p:nvSpPr>
          <p:cNvPr id="29" name="Rectangle 61"/>
          <p:cNvSpPr>
            <a:spLocks noChangeArrowheads="1"/>
          </p:cNvSpPr>
          <p:nvPr/>
        </p:nvSpPr>
        <p:spPr bwMode="auto">
          <a:xfrm>
            <a:off x="757238" y="4016375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t-BR"/>
              <a:t>onde as funções tem seguinte forma explicita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en-US" dirty="0"/>
              <a:t>QFT </a:t>
            </a:r>
            <a:r>
              <a:rPr lang="en-US" dirty="0" smtClean="0"/>
              <a:t>approach II</a:t>
            </a:r>
            <a:endParaRPr lang="ru-RU" dirty="0"/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6416675" y="4395788"/>
          <a:ext cx="1389063" cy="406400"/>
        </p:xfrm>
        <a:graphic>
          <a:graphicData uri="http://schemas.openxmlformats.org/presentationml/2006/ole">
            <p:oleObj spid="_x0000_s44034" name="Equation" r:id="rId3" imgW="698400" imgH="203040" progId="Equation.DSMT4">
              <p:embed/>
            </p:oleObj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1828800" y="5486400"/>
          <a:ext cx="1976438" cy="825500"/>
        </p:xfrm>
        <a:graphic>
          <a:graphicData uri="http://schemas.openxmlformats.org/presentationml/2006/ole">
            <p:oleObj spid="_x0000_s44035" name="Equation" r:id="rId4" imgW="1066680" imgH="444240" progId="Equation.DSMT4">
              <p:embed/>
            </p:oleObj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4470400" y="5468938"/>
          <a:ext cx="3389313" cy="877887"/>
        </p:xfrm>
        <a:graphic>
          <a:graphicData uri="http://schemas.openxmlformats.org/presentationml/2006/ole">
            <p:oleObj spid="_x0000_s44036" name="Equation" r:id="rId5" imgW="1866600" imgH="482400" progId="Equation.DSMT4">
              <p:embed/>
            </p:oleObj>
          </a:graphicData>
        </a:graphic>
      </p:graphicFrame>
      <p:graphicFrame>
        <p:nvGraphicFramePr>
          <p:cNvPr id="26" name="Object 13"/>
          <p:cNvGraphicFramePr>
            <a:graphicFrameLocks noChangeAspect="1"/>
          </p:cNvGraphicFramePr>
          <p:nvPr/>
        </p:nvGraphicFramePr>
        <p:xfrm>
          <a:off x="860425" y="3201988"/>
          <a:ext cx="7588250" cy="931862"/>
        </p:xfrm>
        <a:graphic>
          <a:graphicData uri="http://schemas.openxmlformats.org/presentationml/2006/ole">
            <p:oleObj spid="_x0000_s44037" name="Equation" r:id="rId6" imgW="4546440" imgH="558720" progId="Equation.DSMT4">
              <p:embed/>
            </p:oleObj>
          </a:graphicData>
        </a:graphic>
      </p:graphicFrame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15963" y="4416425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t-BR"/>
              <a:t>Onde a velocidade da media pode ser escolhida como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15963" y="4854575"/>
            <a:ext cx="809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t-BR"/>
              <a:t>As funções escalares </a:t>
            </a:r>
            <a:r>
              <a:rPr lang="pt-BR" i="1"/>
              <a:t>A,B</a:t>
            </a:r>
            <a:r>
              <a:rPr lang="pt-BR"/>
              <a:t> se expressam através dos alguns dois componentes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29" descr="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95400"/>
            <a:ext cx="4495800" cy="2390775"/>
          </a:xfrm>
          <a:prstGeom prst="rect">
            <a:avLst/>
          </a:prstGeom>
          <a:noFill/>
        </p:spPr>
      </p:pic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609600" y="1295400"/>
            <a:ext cx="342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In vicinity of Dirac (K-)points energy of quasy-particles has </a:t>
            </a:r>
          </a:p>
          <a:p>
            <a:r>
              <a:rPr lang="en-US"/>
              <a:t>linear dispersion </a:t>
            </a:r>
            <a:endParaRPr lang="ru-RU"/>
          </a:p>
        </p:txBody>
      </p:sp>
      <p:graphicFrame>
        <p:nvGraphicFramePr>
          <p:cNvPr id="10" name="Object 32"/>
          <p:cNvGraphicFramePr>
            <a:graphicFrameLocks noChangeAspect="1"/>
          </p:cNvGraphicFramePr>
          <p:nvPr/>
        </p:nvGraphicFramePr>
        <p:xfrm>
          <a:off x="838200" y="2286000"/>
          <a:ext cx="2684463" cy="696913"/>
        </p:xfrm>
        <a:graphic>
          <a:graphicData uri="http://schemas.openxmlformats.org/presentationml/2006/ole">
            <p:oleObj spid="_x0000_s2050" name="Equation" r:id="rId4" imgW="977760" imgH="253800" progId="Equation.DSMT4">
              <p:embed/>
            </p:oleObj>
          </a:graphicData>
        </a:graphic>
      </p:graphicFrame>
      <p:graphicFrame>
        <p:nvGraphicFramePr>
          <p:cNvPr id="11" name="Object 33"/>
          <p:cNvGraphicFramePr>
            <a:graphicFrameLocks noChangeAspect="1"/>
          </p:cNvGraphicFramePr>
          <p:nvPr/>
        </p:nvGraphicFramePr>
        <p:xfrm>
          <a:off x="838200" y="2909888"/>
          <a:ext cx="1562100" cy="417512"/>
        </p:xfrm>
        <a:graphic>
          <a:graphicData uri="http://schemas.openxmlformats.org/presentationml/2006/ole">
            <p:oleObj spid="_x0000_s2051" name="Equation" r:id="rId5" imgW="901440" imgH="241200" progId="Equation.DSMT4">
              <p:embed/>
            </p:oleObj>
          </a:graphicData>
        </a:graphic>
      </p:graphicFrame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1447800" y="32766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/>
              <a:t>Fermi velocity</a:t>
            </a:r>
            <a:endParaRPr lang="ru-RU" sz="1400"/>
          </a:p>
        </p:txBody>
      </p:sp>
      <p:sp>
        <p:nvSpPr>
          <p:cNvPr id="13" name="Rectangle 4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The Linearity of Spectrum</a:t>
            </a:r>
            <a:endParaRPr lang="ru-RU"/>
          </a:p>
        </p:txBody>
      </p:sp>
      <p:graphicFrame>
        <p:nvGraphicFramePr>
          <p:cNvPr id="14" name="Object 44"/>
          <p:cNvGraphicFramePr>
            <a:graphicFrameLocks noChangeAspect="1"/>
          </p:cNvGraphicFramePr>
          <p:nvPr>
            <p:ph idx="1"/>
          </p:nvPr>
        </p:nvGraphicFramePr>
        <p:xfrm>
          <a:off x="1016000" y="4419600"/>
          <a:ext cx="7212013" cy="1347788"/>
        </p:xfrm>
        <a:graphic>
          <a:graphicData uri="http://schemas.openxmlformats.org/presentationml/2006/ole">
            <p:oleObj spid="_x0000_s2052" name="Equation" r:id="rId6" imgW="5029200" imgH="939600" progId="Equation.DSMT4">
              <p:embed/>
            </p:oleObj>
          </a:graphicData>
        </a:graphic>
      </p:graphicFrame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609600" y="38100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/>
              <a:t>Thus the low-energy </a:t>
            </a:r>
            <a:r>
              <a:rPr lang="en-US" dirty="0" err="1"/>
              <a:t>quasy</a:t>
            </a:r>
            <a:r>
              <a:rPr lang="en-US" dirty="0"/>
              <a:t>-particles are </a:t>
            </a:r>
            <a:r>
              <a:rPr lang="en-US" dirty="0" err="1">
                <a:solidFill>
                  <a:srgbClr val="0000FF"/>
                </a:solidFill>
              </a:rPr>
              <a:t>quasy</a:t>
            </a:r>
            <a:r>
              <a:rPr lang="en-US" dirty="0">
                <a:solidFill>
                  <a:srgbClr val="0000FF"/>
                </a:solidFill>
              </a:rPr>
              <a:t>-relativistic </a:t>
            </a:r>
            <a:r>
              <a:rPr lang="en-US" dirty="0" err="1">
                <a:solidFill>
                  <a:srgbClr val="0000FF"/>
                </a:solidFill>
              </a:rPr>
              <a:t>Dirack</a:t>
            </a:r>
            <a:r>
              <a:rPr lang="en-US" dirty="0">
                <a:solidFill>
                  <a:srgbClr val="0000FF"/>
                </a:solidFill>
              </a:rPr>
              <a:t> fermions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1447800" y="5943600"/>
            <a:ext cx="640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Note 8-fold degeneracy: 2 sub-lattices * 2 valleys * 2 spins</a:t>
            </a:r>
            <a:endParaRPr lang="ru-RU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3886200" y="6323419"/>
            <a:ext cx="5029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/>
            <a:r>
              <a:rPr lang="en-US" sz="1200" dirty="0" smtClean="0"/>
              <a:t>Wallace, 47, </a:t>
            </a:r>
            <a:r>
              <a:rPr lang="en-US" sz="1200" dirty="0" err="1" smtClean="0"/>
              <a:t>Semenoff</a:t>
            </a:r>
            <a:r>
              <a:rPr lang="en-US" sz="1200" dirty="0" smtClean="0"/>
              <a:t>, </a:t>
            </a:r>
            <a:r>
              <a:rPr lang="en-US" sz="1200" dirty="0" err="1" smtClean="0"/>
              <a:t>Apelquist,Redlich</a:t>
            </a:r>
            <a:r>
              <a:rPr lang="en-US" sz="1200" dirty="0" smtClean="0"/>
              <a:t>, 80-s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en-US" dirty="0"/>
              <a:t>Action functional</a:t>
            </a:r>
            <a:endParaRPr lang="ru-RU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49275" y="1281112"/>
            <a:ext cx="7631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action of the systems is straightforward (with EM field)</a:t>
            </a:r>
            <a:endParaRPr lang="ru-RU"/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>
            <p:ph idx="1"/>
          </p:nvPr>
        </p:nvGraphicFramePr>
        <p:xfrm>
          <a:off x="1219200" y="2362200"/>
          <a:ext cx="5029200" cy="693737"/>
        </p:xfrm>
        <a:graphic>
          <a:graphicData uri="http://schemas.openxmlformats.org/presentationml/2006/ole">
            <p:oleObj spid="_x0000_s5131" name="Equation" r:id="rId3" imgW="2209680" imgH="304560" progId="Equation.DSMT4">
              <p:embed/>
            </p:oleObj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/>
        </p:nvGraphicFramePr>
        <p:xfrm>
          <a:off x="1077912" y="3963987"/>
          <a:ext cx="4724400" cy="1093788"/>
        </p:xfrm>
        <a:graphic>
          <a:graphicData uri="http://schemas.openxmlformats.org/presentationml/2006/ole">
            <p:oleObj spid="_x0000_s5132" name="Equation" r:id="rId4" imgW="2412720" imgH="558720" progId="Equation.DSMT4">
              <p:embed/>
            </p:oleObj>
          </a:graphicData>
        </a:graphic>
      </p:graphicFrame>
      <p:graphicFrame>
        <p:nvGraphicFramePr>
          <p:cNvPr id="30" name="Object 9"/>
          <p:cNvGraphicFramePr>
            <a:graphicFrameLocks noChangeAspect="1"/>
          </p:cNvGraphicFramePr>
          <p:nvPr/>
        </p:nvGraphicFramePr>
        <p:xfrm>
          <a:off x="4060825" y="3963987"/>
          <a:ext cx="2811462" cy="473075"/>
        </p:xfrm>
        <a:graphic>
          <a:graphicData uri="http://schemas.openxmlformats.org/presentationml/2006/ole">
            <p:oleObj spid="_x0000_s5133" name="Equation" r:id="rId5" imgW="1434960" imgH="241200" progId="Equation.DSMT4">
              <p:embed/>
            </p:oleObj>
          </a:graphicData>
        </a:graphic>
      </p:graphicFrame>
      <p:graphicFrame>
        <p:nvGraphicFramePr>
          <p:cNvPr id="31" name="Object 10"/>
          <p:cNvGraphicFramePr>
            <a:graphicFrameLocks noChangeAspect="1"/>
          </p:cNvGraphicFramePr>
          <p:nvPr/>
        </p:nvGraphicFramePr>
        <p:xfrm>
          <a:off x="865187" y="1689100"/>
          <a:ext cx="2103438" cy="614362"/>
        </p:xfrm>
        <a:graphic>
          <a:graphicData uri="http://schemas.openxmlformats.org/presentationml/2006/ole">
            <p:oleObj spid="_x0000_s5134" name="Equation" r:id="rId6" imgW="825480" imgH="241200" progId="Equation.DSMT4">
              <p:embed/>
            </p:oleObj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/>
        </p:nvGraphicFramePr>
        <p:xfrm>
          <a:off x="1104900" y="3095625"/>
          <a:ext cx="2819400" cy="712787"/>
        </p:xfrm>
        <a:graphic>
          <a:graphicData uri="http://schemas.openxmlformats.org/presentationml/2006/ole">
            <p:oleObj spid="_x0000_s5135" name="Equation" r:id="rId7" imgW="1206360" imgH="304560" progId="Equation.DSMT4">
              <p:embed/>
            </p:oleObj>
          </a:graphicData>
        </a:graphic>
      </p:graphicFrame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7315200" y="6076950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200" dirty="0" err="1"/>
              <a:t>Gusynin</a:t>
            </a:r>
            <a:r>
              <a:rPr lang="en-US" sz="1200" dirty="0"/>
              <a:t> et al, 2004</a:t>
            </a:r>
            <a:endParaRPr lang="ru-RU" sz="1200" dirty="0"/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625475" y="5183773"/>
            <a:ext cx="7631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600" dirty="0" smtClean="0"/>
              <a:t>With a second </a:t>
            </a:r>
            <a:r>
              <a:rPr lang="en-US" sz="1600" dirty="0"/>
              <a:t>plate </a:t>
            </a:r>
            <a:r>
              <a:rPr lang="en-US" sz="1600" dirty="0" smtClean="0"/>
              <a:t>– Casimir effect, see the talk by </a:t>
            </a:r>
            <a:r>
              <a:rPr lang="en-US" sz="1600" dirty="0" err="1" smtClean="0"/>
              <a:t>Valeriy</a:t>
            </a:r>
            <a:r>
              <a:rPr lang="en-US" sz="1600" dirty="0" smtClean="0"/>
              <a:t> </a:t>
            </a:r>
            <a:r>
              <a:rPr lang="en-US" sz="1600" dirty="0" err="1" smtClean="0"/>
              <a:t>Marachevsky</a:t>
            </a:r>
            <a:endParaRPr lang="ru-RU" sz="1600" dirty="0"/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625475" y="5684837"/>
            <a:ext cx="7631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model is well established and proved by several experiments: </a:t>
            </a:r>
            <a:br>
              <a:rPr lang="en-US"/>
            </a:br>
            <a:r>
              <a:rPr lang="en-US"/>
              <a:t>absorption of light, etc.</a:t>
            </a:r>
            <a:endParaRPr lang="ru-RU"/>
          </a:p>
        </p:txBody>
      </p:sp>
      <p:cxnSp>
        <p:nvCxnSpPr>
          <p:cNvPr id="40" name="AutoShape 22"/>
          <p:cNvCxnSpPr>
            <a:cxnSpLocks noChangeShapeType="1"/>
          </p:cNvCxnSpPr>
          <p:nvPr/>
        </p:nvCxnSpPr>
        <p:spPr bwMode="auto">
          <a:xfrm>
            <a:off x="7716837" y="3455987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6858000" y="990600"/>
            <a:ext cx="1981200" cy="2328964"/>
            <a:chOff x="1248" y="1344"/>
            <a:chExt cx="1295" cy="1736"/>
          </a:xfrm>
        </p:grpSpPr>
        <p:pic>
          <p:nvPicPr>
            <p:cNvPr id="22" name="Picture 11" descr="plastin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44" y="1440"/>
              <a:ext cx="1144" cy="1640"/>
            </a:xfrm>
            <a:prstGeom prst="rect">
              <a:avLst/>
            </a:prstGeom>
            <a:noFill/>
          </p:spPr>
        </p:pic>
        <p:graphicFrame>
          <p:nvGraphicFramePr>
            <p:cNvPr id="23" name="Object 12"/>
            <p:cNvGraphicFramePr>
              <a:graphicFrameLocks noChangeAspect="1"/>
            </p:cNvGraphicFramePr>
            <p:nvPr/>
          </p:nvGraphicFramePr>
          <p:xfrm>
            <a:off x="2366" y="2085"/>
            <a:ext cx="177" cy="245"/>
          </p:xfrm>
          <a:graphic>
            <a:graphicData uri="http://schemas.openxmlformats.org/presentationml/2006/ole">
              <p:oleObj spid="_x0000_s5140" name="Equation" r:id="rId9" imgW="164880" imgH="228600" progId="Equation.DSMT4">
                <p:embed/>
              </p:oleObj>
            </a:graphicData>
          </a:graphic>
        </p:graphicFrame>
        <p:graphicFrame>
          <p:nvGraphicFramePr>
            <p:cNvPr id="24" name="Object 13"/>
            <p:cNvGraphicFramePr>
              <a:graphicFrameLocks noChangeAspect="1"/>
            </p:cNvGraphicFramePr>
            <p:nvPr/>
          </p:nvGraphicFramePr>
          <p:xfrm>
            <a:off x="1535" y="1344"/>
            <a:ext cx="164" cy="245"/>
          </p:xfrm>
          <a:graphic>
            <a:graphicData uri="http://schemas.openxmlformats.org/presentationml/2006/ole">
              <p:oleObj spid="_x0000_s5141" name="Equation" r:id="rId10" imgW="152280" imgH="228600" progId="Equation.DSMT4">
                <p:embed/>
              </p:oleObj>
            </a:graphicData>
          </a:graphic>
        </p:graphicFrame>
        <p:graphicFrame>
          <p:nvGraphicFramePr>
            <p:cNvPr id="42" name="Object 14"/>
            <p:cNvGraphicFramePr>
              <a:graphicFrameLocks noChangeAspect="1"/>
            </p:cNvGraphicFramePr>
            <p:nvPr/>
          </p:nvGraphicFramePr>
          <p:xfrm>
            <a:off x="1248" y="2352"/>
            <a:ext cx="178" cy="245"/>
          </p:xfrm>
          <a:graphic>
            <a:graphicData uri="http://schemas.openxmlformats.org/presentationml/2006/ole">
              <p:oleObj spid="_x0000_s5142" name="Equation" r:id="rId11" imgW="16488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en-US" dirty="0"/>
              <a:t>QFT approach</a:t>
            </a:r>
            <a:endParaRPr lang="ru-RU" dirty="0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698500" y="1673225"/>
          <a:ext cx="8001000" cy="1038225"/>
        </p:xfrm>
        <a:graphic>
          <a:graphicData uri="http://schemas.openxmlformats.org/presentationml/2006/ole">
            <p:oleObj spid="_x0000_s6146" name="Equation" r:id="rId3" imgW="3720960" imgH="482400" progId="Equation.DSMT4">
              <p:embed/>
            </p:oleObj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8488" y="1323975"/>
            <a:ext cx="7631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generating functional of the theory is</a:t>
            </a:r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85800" y="4114800"/>
            <a:ext cx="7631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To calculate the generating functional we first ‘integrate out’ the fermions</a:t>
            </a:r>
            <a:endParaRPr lang="ru-RU"/>
          </a:p>
        </p:txBody>
      </p:sp>
      <p:graphicFrame>
        <p:nvGraphicFramePr>
          <p:cNvPr id="12" name="Object 28"/>
          <p:cNvGraphicFramePr>
            <a:graphicFrameLocks noChangeAspect="1"/>
          </p:cNvGraphicFramePr>
          <p:nvPr/>
        </p:nvGraphicFramePr>
        <p:xfrm>
          <a:off x="2438400" y="5800725"/>
          <a:ext cx="4038600" cy="492125"/>
        </p:xfrm>
        <a:graphic>
          <a:graphicData uri="http://schemas.openxmlformats.org/presentationml/2006/ole">
            <p:oleObj spid="_x0000_s6147" name="Equation" r:id="rId4" imgW="2082600" imgH="253800" progId="Equation.DSMT4">
              <p:embed/>
            </p:oleObj>
          </a:graphicData>
        </a:graphic>
      </p:graphicFrame>
      <p:graphicFrame>
        <p:nvGraphicFramePr>
          <p:cNvPr id="13" name="Object 29"/>
          <p:cNvGraphicFramePr>
            <a:graphicFrameLocks noChangeAspect="1"/>
          </p:cNvGraphicFramePr>
          <p:nvPr/>
        </p:nvGraphicFramePr>
        <p:xfrm>
          <a:off x="1790700" y="4491038"/>
          <a:ext cx="5357813" cy="981075"/>
        </p:xfrm>
        <a:graphic>
          <a:graphicData uri="http://schemas.openxmlformats.org/presentationml/2006/ole">
            <p:oleObj spid="_x0000_s6148" name="Equation" r:id="rId5" imgW="2489040" imgH="457200" progId="Equation.DSMT4">
              <p:embed/>
            </p:oleObj>
          </a:graphicData>
        </a:graphic>
      </p:graphicFrame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685800" y="5468938"/>
            <a:ext cx="7631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where the effective action is given by</a:t>
            </a:r>
            <a:endParaRPr lang="ru-RU"/>
          </a:p>
        </p:txBody>
      </p:sp>
      <p:graphicFrame>
        <p:nvGraphicFramePr>
          <p:cNvPr id="15" name="Object 33"/>
          <p:cNvGraphicFramePr>
            <a:graphicFrameLocks noChangeAspect="1"/>
          </p:cNvGraphicFramePr>
          <p:nvPr/>
        </p:nvGraphicFramePr>
        <p:xfrm>
          <a:off x="2971800" y="3130550"/>
          <a:ext cx="2743200" cy="935038"/>
        </p:xfrm>
        <a:graphic>
          <a:graphicData uri="http://schemas.openxmlformats.org/presentationml/2006/ole">
            <p:oleObj spid="_x0000_s6149" name="Equation" r:id="rId6" imgW="1155600" imgH="393480" progId="Equation.DSMT4">
              <p:embed/>
            </p:oleObj>
          </a:graphicData>
        </a:graphic>
      </p:graphicFrame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685800" y="2755900"/>
            <a:ext cx="7631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Casimir energy in this approach is given by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363663" y="1900347"/>
          <a:ext cx="5341937" cy="657225"/>
        </p:xfrm>
        <a:graphic>
          <a:graphicData uri="http://schemas.openxmlformats.org/presentationml/2006/ole">
            <p:oleObj spid="_x0000_s7170" name="Equation" r:id="rId3" imgW="2476440" imgH="304560" progId="Equation.DSMT4">
              <p:embed/>
            </p:oleObj>
          </a:graphicData>
        </a:graphic>
      </p:graphicFrame>
      <p:pic>
        <p:nvPicPr>
          <p:cNvPr id="7" name="Picture 5" descr="diag-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536934"/>
            <a:ext cx="1917700" cy="1108075"/>
          </a:xfrm>
          <a:prstGeom prst="rect">
            <a:avLst/>
          </a:prstGeom>
          <a:noFill/>
        </p:spPr>
      </p:pic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009775" y="2819509"/>
          <a:ext cx="3890963" cy="574675"/>
        </p:xfrm>
        <a:graphic>
          <a:graphicData uri="http://schemas.openxmlformats.org/presentationml/2006/ole">
            <p:oleObj spid="_x0000_s7171" name="Equation" r:id="rId5" imgW="1803240" imgH="266400" progId="Equation.DSMT4">
              <p:embed/>
            </p:oleObj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600" y="129540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/>
              <a:t>In the </a:t>
            </a:r>
            <a:r>
              <a:rPr lang="en-US" smtClean="0"/>
              <a:t>quadratic approximation the </a:t>
            </a:r>
            <a:r>
              <a:rPr lang="en-US"/>
              <a:t>effective action is given by polarization </a:t>
            </a:r>
            <a:r>
              <a:rPr lang="en-US" smtClean="0"/>
              <a:t>operator</a:t>
            </a:r>
            <a:endParaRPr lang="en-US"/>
          </a:p>
        </p:txBody>
      </p:sp>
      <p:graphicFrame>
        <p:nvGraphicFramePr>
          <p:cNvPr id="16" name="Object 25"/>
          <p:cNvGraphicFramePr>
            <a:graphicFrameLocks noChangeAspect="1"/>
          </p:cNvGraphicFramePr>
          <p:nvPr/>
        </p:nvGraphicFramePr>
        <p:xfrm>
          <a:off x="6553200" y="2889359"/>
          <a:ext cx="1600200" cy="400050"/>
        </p:xfrm>
        <a:graphic>
          <a:graphicData uri="http://schemas.openxmlformats.org/presentationml/2006/ole">
            <p:oleObj spid="_x0000_s7174" name="Equation" r:id="rId6" imgW="914400" imgH="228600" progId="Equation.DSMT4">
              <p:embed/>
            </p:oleObj>
          </a:graphicData>
        </a:graphic>
      </p:graphicFrame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noFill/>
          <a:ln/>
        </p:spPr>
        <p:txBody>
          <a:bodyPr/>
          <a:lstStyle/>
          <a:p>
            <a:r>
              <a:rPr lang="en-US"/>
              <a:t>QFT </a:t>
            </a:r>
            <a:r>
              <a:rPr lang="en-US" smtClean="0"/>
              <a:t>approach II</a:t>
            </a:r>
            <a:endParaRPr lang="en-US"/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43050" y="5307013"/>
          <a:ext cx="6640513" cy="823912"/>
        </p:xfrm>
        <a:graphic>
          <a:graphicData uri="http://schemas.openxmlformats.org/presentationml/2006/ole">
            <p:oleObj spid="_x0000_s7175" name="Equation" r:id="rId7" imgW="3581280" imgH="444240" progId="Equation.DSMT4">
              <p:embed/>
            </p:oleObj>
          </a:graphicData>
        </a:graphic>
      </p:graphicFrame>
      <p:graphicFrame>
        <p:nvGraphicFramePr>
          <p:cNvPr id="22" name="Object 22"/>
          <p:cNvGraphicFramePr>
            <a:graphicFrameLocks noChangeAspect="1"/>
          </p:cNvGraphicFramePr>
          <p:nvPr>
            <p:ph sz="half" idx="1"/>
          </p:nvPr>
        </p:nvGraphicFramePr>
        <p:xfrm>
          <a:off x="2682875" y="4240322"/>
          <a:ext cx="3998913" cy="514350"/>
        </p:xfrm>
        <a:graphic>
          <a:graphicData uri="http://schemas.openxmlformats.org/presentationml/2006/ole">
            <p:oleObj spid="_x0000_s7176" name="Equation" r:id="rId8" imgW="2273040" imgH="291960" progId="Equation.DSMT4">
              <p:embed/>
            </p:oleObj>
          </a:graphicData>
        </a:graphic>
      </p:graphicFrame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731838" y="3786297"/>
            <a:ext cx="777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The full line denotes the fermion </a:t>
            </a:r>
            <a:r>
              <a:rPr lang="en-US" dirty="0" err="1" smtClean="0"/>
              <a:t>propagtor</a:t>
            </a:r>
            <a:r>
              <a:rPr lang="en-US" dirty="0" smtClean="0"/>
              <a:t> of considered system</a:t>
            </a:r>
            <a:endParaRPr lang="en-US" dirty="0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833563" y="4530834"/>
            <a:ext cx="750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731838" y="4840397"/>
            <a:ext cx="7777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and the one-loop polarization operator is defined in a standard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dirty="0" smtClean="0"/>
              <a:t>Faraday effect  in Graphene</a:t>
            </a:r>
            <a:r>
              <a:rPr lang="en-US" sz="1000" dirty="0" smtClean="0"/>
              <a:t>, I. </a:t>
            </a:r>
            <a:r>
              <a:rPr lang="en-US" sz="1000" dirty="0" err="1" smtClean="0"/>
              <a:t>Fialkovksy</a:t>
            </a:r>
            <a:r>
              <a:rPr lang="en-US" sz="1000" dirty="0" smtClean="0"/>
              <a:t> @QFEXT</a:t>
            </a:r>
            <a:r>
              <a:rPr lang="en-US" sz="1100" dirty="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36587"/>
          </a:xfrm>
          <a:noFill/>
          <a:ln/>
        </p:spPr>
        <p:txBody>
          <a:bodyPr>
            <a:noAutofit/>
          </a:bodyPr>
          <a:lstStyle/>
          <a:p>
            <a:r>
              <a:rPr lang="en-US" dirty="0" smtClean="0"/>
              <a:t>Effective EM theory</a:t>
            </a:r>
            <a:endParaRPr lang="ru-RU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4838" y="1325840"/>
            <a:ext cx="8005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 smtClean="0"/>
              <a:t>Thus in </a:t>
            </a:r>
            <a:r>
              <a:rPr lang="en-US" dirty="0"/>
              <a:t>the lowest order approximation we had the </a:t>
            </a:r>
            <a:r>
              <a:rPr lang="en-US" dirty="0" smtClean="0"/>
              <a:t>following effective action</a:t>
            </a:r>
            <a:endParaRPr lang="ru-RU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752600" y="1724025"/>
          <a:ext cx="5416550" cy="720725"/>
        </p:xfrm>
        <a:graphic>
          <a:graphicData uri="http://schemas.openxmlformats.org/presentationml/2006/ole">
            <p:oleObj spid="_x0000_s8194" name="Equation" r:id="rId3" imgW="2286000" imgH="304560" progId="Equation.DSMT4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2562225"/>
            <a:ext cx="7777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This gives the modification to the Maxwell equations</a:t>
            </a:r>
            <a:endParaRPr lang="ru-RU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2286000" y="3019425"/>
          <a:ext cx="3713163" cy="600075"/>
        </p:xfrm>
        <a:graphic>
          <a:graphicData uri="http://schemas.openxmlformats.org/presentationml/2006/ole">
            <p:oleObj spid="_x0000_s8195" name="Equation" r:id="rId4" imgW="1574640" imgH="253800" progId="Equation.DSMT4">
              <p:embed/>
            </p:oleObj>
          </a:graphicData>
        </a:graphic>
      </p:graphicFrame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609600" y="3705225"/>
            <a:ext cx="7777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delta potential is equivalent to the following matching conditions</a:t>
            </a:r>
            <a:endParaRPr lang="ru-RU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609600" y="4953000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/>
              <a:t>This lets one to describe the plane waves propagation in the system:</a:t>
            </a:r>
          </a:p>
          <a:p>
            <a:r>
              <a:rPr lang="en-US" dirty="0"/>
              <a:t>	- reflection coefficients (for TE,TM modes, etc.)</a:t>
            </a:r>
          </a:p>
          <a:p>
            <a:r>
              <a:rPr lang="en-US" dirty="0"/>
              <a:t>	- rotation of polarization (if any)</a:t>
            </a:r>
          </a:p>
          <a:p>
            <a:r>
              <a:rPr lang="en-US" dirty="0"/>
              <a:t>	- absorption of light</a:t>
            </a:r>
            <a:endParaRPr lang="ru-RU" dirty="0"/>
          </a:p>
        </p:txBody>
      </p:sp>
      <p:graphicFrame>
        <p:nvGraphicFramePr>
          <p:cNvPr id="13" name="Object 31"/>
          <p:cNvGraphicFramePr>
            <a:graphicFrameLocks noChangeAspect="1"/>
          </p:cNvGraphicFramePr>
          <p:nvPr/>
        </p:nvGraphicFramePr>
        <p:xfrm>
          <a:off x="914400" y="4195763"/>
          <a:ext cx="7205663" cy="576262"/>
        </p:xfrm>
        <a:graphic>
          <a:graphicData uri="http://schemas.openxmlformats.org/presentationml/2006/ole">
            <p:oleObj spid="_x0000_s8196" name="Equation" r:id="rId5" imgW="364464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53C8-E2BD-4256-91A3-A85EAE71DD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76800" y="6629400"/>
            <a:ext cx="4038600" cy="228600"/>
          </a:xfrm>
        </p:spPr>
        <p:txBody>
          <a:bodyPr/>
          <a:lstStyle/>
          <a:p>
            <a:r>
              <a:rPr lang="en-US" sz="1000" b="1" smtClean="0"/>
              <a:t>Faraday effect  in Graphene</a:t>
            </a:r>
            <a:r>
              <a:rPr lang="en-US" sz="1000" smtClean="0"/>
              <a:t>, I. Fialkovksy @QFEXT</a:t>
            </a:r>
            <a:r>
              <a:rPr lang="en-US" sz="1100" smtClean="0">
                <a:latin typeface="David" pitchFamily="34" charset="-79"/>
                <a:cs typeface="David" pitchFamily="34" charset="-79"/>
              </a:rPr>
              <a:t>’11</a:t>
            </a:r>
            <a:endParaRPr lang="en-US" sz="100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516763"/>
            <a:ext cx="82296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Normal Incidence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1295400"/>
            <a:ext cx="801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For our purposes we need to consider the normal incidence only</a:t>
            </a:r>
            <a:endParaRPr lang="en-US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2822575" y="1793875"/>
          <a:ext cx="2801938" cy="463550"/>
        </p:xfrm>
        <a:graphic>
          <a:graphicData uri="http://schemas.openxmlformats.org/presentationml/2006/ole">
            <p:oleObj spid="_x0000_s35843" name="Equation" r:id="rId4" imgW="1231560" imgH="203040" progId="Equation.DSMT4">
              <p:embed/>
            </p:oleObj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1495425" y="3127375"/>
          <a:ext cx="5703888" cy="1390650"/>
        </p:xfrm>
        <a:graphic>
          <a:graphicData uri="http://schemas.openxmlformats.org/presentationml/2006/ole">
            <p:oleObj spid="_x0000_s35844" name="Equation" r:id="rId5" imgW="2082600" imgH="507960" progId="Equation.DSMT4">
              <p:embed/>
            </p:oleObj>
          </a:graphicData>
        </a:graphic>
      </p:graphicFrame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09600" y="2524887"/>
            <a:ext cx="801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when the </a:t>
            </a:r>
            <a:r>
              <a:rPr lang="en-US" dirty="0" err="1" smtClean="0"/>
              <a:t>tensorial</a:t>
            </a:r>
            <a:r>
              <a:rPr lang="en-US" dirty="0" smtClean="0"/>
              <a:t> structure of PO is quite simple </a:t>
            </a:r>
            <a:endParaRPr lang="en-US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12762" y="4736958"/>
            <a:ext cx="7985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dirty="0" smtClean="0"/>
              <a:t>In the language of condensed matter physics, polarization operator П corresponds to </a:t>
            </a:r>
            <a:r>
              <a:rPr lang="en-US" b="1" i="1" dirty="0" smtClean="0"/>
              <a:t>ac (and dc) conductivity</a:t>
            </a:r>
            <a:endParaRPr lang="en-US" b="1" i="1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587500" y="5479225"/>
          <a:ext cx="2133600" cy="887412"/>
        </p:xfrm>
        <a:graphic>
          <a:graphicData uri="http://schemas.openxmlformats.org/presentationml/2006/ole">
            <p:oleObj spid="_x0000_s35845" name="Equation" r:id="rId6" imgW="1002960" imgH="419040" progId="Equation.DSMT4">
              <p:embed/>
            </p:oleObj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5194300" y="5649087"/>
          <a:ext cx="2541587" cy="565150"/>
        </p:xfrm>
        <a:graphic>
          <a:graphicData uri="http://schemas.openxmlformats.org/presentationml/2006/ole">
            <p:oleObj spid="_x0000_s35846" name="Equation" r:id="rId7" imgW="119376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2650</TotalTime>
  <Words>1557</Words>
  <Application>Microsoft Office PowerPoint</Application>
  <PresentationFormat>Экран (4:3)</PresentationFormat>
  <Paragraphs>219</Paragraphs>
  <Slides>31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Городская</vt:lpstr>
      <vt:lpstr>Equation</vt:lpstr>
      <vt:lpstr>MathType 6.0 Equation</vt:lpstr>
      <vt:lpstr>Quantum Faraday effect in graphene systems</vt:lpstr>
      <vt:lpstr>Contents</vt:lpstr>
      <vt:lpstr>Tight-binding model</vt:lpstr>
      <vt:lpstr>The Linearity of Spectrum</vt:lpstr>
      <vt:lpstr>Action functional</vt:lpstr>
      <vt:lpstr>QFT approach</vt:lpstr>
      <vt:lpstr>QFT approach II</vt:lpstr>
      <vt:lpstr>Effective EM theory</vt:lpstr>
      <vt:lpstr>Слайд 9</vt:lpstr>
      <vt:lpstr>Propagation of light</vt:lpstr>
      <vt:lpstr>Faraday Effect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Data fitting</vt:lpstr>
      <vt:lpstr>Data fitting</vt:lpstr>
      <vt:lpstr>Data fitting</vt:lpstr>
      <vt:lpstr>Chemical potential</vt:lpstr>
      <vt:lpstr>vs Drude </vt:lpstr>
      <vt:lpstr>Conclusions</vt:lpstr>
      <vt:lpstr>Thank you!</vt:lpstr>
      <vt:lpstr>QFT approach II</vt:lpstr>
      <vt:lpstr>QFT approach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Nixon</dc:creator>
  <cp:lastModifiedBy>Nixon</cp:lastModifiedBy>
  <cp:revision>135</cp:revision>
  <dcterms:created xsi:type="dcterms:W3CDTF">2011-08-24T19:18:57Z</dcterms:created>
  <dcterms:modified xsi:type="dcterms:W3CDTF">2011-09-20T14:50:49Z</dcterms:modified>
</cp:coreProperties>
</file>