
<file path=[Content_Types].xml><?xml version="1.0" encoding="utf-8"?>
<Types xmlns="http://schemas.openxmlformats.org/package/2006/content-types">
  <Override PartName="/ppt/embeddings/oleObject70.bin" ContentType="application/vnd.openxmlformats-officedocument.oleObject"/>
  <Override PartName="/ppt/slides/slide41.xml" ContentType="application/vnd.openxmlformats-officedocument.presentationml.slide+xml"/>
  <Override PartName="/ppt/slideLayouts/slideLayout4.xml" ContentType="application/vnd.openxmlformats-officedocument.presentationml.slideLayout+xml"/>
  <Override PartName="/ppt/embeddings/oleObject103.bin" ContentType="application/vnd.openxmlformats-officedocument.oleObject"/>
  <Override PartName="/ppt/embeddings/oleObject47.bin" ContentType="application/vnd.openxmlformats-officedocument.oleObject"/>
  <Override PartName="/ppt/slides/slide18.xml" ContentType="application/vnd.openxmlformats-officedocument.presentationml.slide+xml"/>
  <Override PartName="/ppt/embeddings/Microsoft_Equation3.bin" ContentType="application/vnd.openxmlformats-officedocument.oleObject"/>
  <Override PartName="/ppt/slides/slide28.xml" ContentType="application/vnd.openxmlformats-officedocument.presentationml.slide+xml"/>
  <Override PartName="/ppt/embeddings/oleObject57.bin" ContentType="application/vnd.openxmlformats-officedocument.oleObject"/>
  <Override PartName="/ppt/embeddings/oleObject66.bin" ContentType="application/vnd.openxmlformats-officedocument.oleObject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embeddings/Microsoft_Equation10.bin" ContentType="application/vnd.openxmlformats-officedocument.oleObject"/>
  <Override PartName="/ppt/embeddings/oleObject76.bin" ContentType="application/vnd.openxmlformats-officedocument.oleObject"/>
  <Override PartName="/ppt/embeddings/Microsoft_Equation20.bin" ContentType="application/vnd.openxmlformats-officedocument.oleObject"/>
  <Override PartName="/ppt/embeddings/oleObject85.bin" ContentType="application/vnd.openxmlformats-officedocument.oleObject"/>
  <Override PartName="/ppt/notesMasters/notesMaster1.xml" ContentType="application/vnd.openxmlformats-officedocument.presentationml.notesMaster+xml"/>
  <Default Extension="vml" ContentType="application/vnd.openxmlformats-officedocument.vmlDrawing"/>
  <Override PartName="/ppt/embeddings/Microsoft_Equation9.bin" ContentType="application/vnd.openxmlformats-officedocument.oleObject"/>
  <Override PartName="/ppt/embeddings/oleObject95.bin" ContentType="application/vnd.openxmlformats-officedocument.oleObject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embeddings/Microsoft_Equation16.bin" ContentType="application/vnd.openxmlformats-officedocument.oleObject"/>
  <Override PartName="/ppt/embeddings/oleObject1.bin" ContentType="application/vnd.openxmlformats-officedocument.oleObject"/>
  <Override PartName="/ppt/embeddings/oleObject13.bin" ContentType="application/vnd.openxmlformats-officedocument.oleObject"/>
  <Override PartName="/ppt/embeddings/oleObject23.bin" ContentType="application/vnd.openxmlformats-officedocument.oleObject"/>
  <Override PartName="/ppt/embeddings/oleObject33.bin" ContentType="application/vnd.openxmlformats-officedocument.oleObject"/>
  <Default Extension="jpeg" ContentType="image/jpeg"/>
  <Override PartName="/ppt/embeddings/oleObject42.bin" ContentType="application/vnd.openxmlformats-officedocument.oleObject"/>
  <Override PartName="/ppt/slides/slide13.xml" ContentType="application/vnd.openxmlformats-officedocument.presentationml.slide+xml"/>
  <Override PartName="/ppt/embeddings/oleObject7.bin" ContentType="application/vnd.openxmlformats-officedocument.oleObject"/>
  <Override PartName="/ppt/embeddings/oleObject52.bin" ContentType="application/vnd.openxmlformats-officedocument.oleObject"/>
  <Override PartName="/ppt/slides/slide23.xml" ContentType="application/vnd.openxmlformats-officedocument.presentationml.slide+xml"/>
  <Override PartName="/ppt/embeddings/oleObject19.bin" ContentType="application/vnd.openxmlformats-officedocument.oleObject"/>
  <Override PartName="/ppt/embeddings/oleObject61.bin" ContentType="application/vnd.openxmlformats-officedocument.oleObject"/>
  <Override PartName="/ppt/embeddings/oleObject29.bin" ContentType="application/vnd.openxmlformats-officedocument.oleObject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2.xml" ContentType="application/vnd.openxmlformats-officedocument.presentationml.slide+xml"/>
  <Override PartName="/ppt/embeddings/oleObject71.bin" ContentType="application/vnd.openxmlformats-officedocument.oleObject"/>
  <Override PartName="/ppt/slides/slide42.xml" ContentType="application/vnd.openxmlformats-officedocument.presentationml.slide+xml"/>
  <Override PartName="/ppt/embeddings/oleObject38.bin" ContentType="application/vnd.openxmlformats-officedocument.oleObject"/>
  <Override PartName="/ppt/embeddings/oleObject80.bin" ContentType="application/vnd.openxmlformats-officedocument.oleObject"/>
  <Override PartName="/ppt/embeddings/oleObject48.bin" ContentType="application/vnd.openxmlformats-officedocument.oleObject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embeddings/oleObject90.bin" ContentType="application/vnd.openxmlformats-officedocument.oleObject"/>
  <Override PartName="/ppt/embeddings/oleObject58.bin" ContentType="application/vnd.openxmlformats-officedocument.oleObject"/>
  <Override PartName="/ppt/slides/slide29.xml" ContentType="application/vnd.openxmlformats-officedocument.presentationml.slide+xml"/>
  <Override PartName="/ppt/embeddings/Microsoft_Equation4.bin" ContentType="application/vnd.openxmlformats-officedocument.oleObject"/>
  <Override PartName="/ppt/embeddings/oleObject67.bin" ContentType="application/vnd.openxmlformats-officedocument.oleObject"/>
  <Override PartName="/ppt/slides/slide38.xml" ContentType="application/vnd.openxmlformats-officedocument.presentationml.slide+xml"/>
  <Override PartName="/ppt/embeddings/Microsoft_Equation11.bin" ContentType="application/vnd.openxmlformats-officedocument.oleObject"/>
  <Override PartName="/ppt/embeddings/oleObject77.bin" ContentType="application/vnd.openxmlformats-officedocument.oleObject"/>
  <Override PartName="/ppt/embeddings/Microsoft_Equation21.bin" ContentType="application/vnd.openxmlformats-officedocument.oleObject"/>
  <Override PartName="/ppt/embeddings/oleObject86.bin" ContentType="application/vnd.openxmlformats-officedocument.oleObject"/>
  <Override PartName="/ppt/embeddings/oleObject96.bin" ContentType="application/vnd.openxmlformats-officedocument.oleObject"/>
  <Override PartName="/ppt/theme/theme2.xml" ContentType="application/vnd.openxmlformats-officedocument.theme+xml"/>
  <Override PartName="/ppt/embeddings/Microsoft_Equation17.bin" ContentType="application/vnd.openxmlformats-officedocument.oleObject"/>
  <Override PartName="/ppt/embeddings/oleObject2.bin" ContentType="application/vnd.openxmlformats-officedocument.oleObject"/>
  <Override PartName="/ppt/embeddings/oleObject14.bin" ContentType="application/vnd.openxmlformats-officedocument.oleObject"/>
  <Override PartName="/ppt/embeddings/oleObject24.bin" ContentType="application/vnd.openxmlformats-officedocument.oleObject"/>
  <Override PartName="/ppt/embeddings/oleObject34.bin" ContentType="application/vnd.openxmlformats-officedocument.oleObject"/>
  <Override PartName="/ppt/slides/slide14.xml" ContentType="application/vnd.openxmlformats-officedocument.presentationml.slide+xml"/>
  <Override PartName="/ppt/embeddings/oleObject43.bin" ContentType="application/vnd.openxmlformats-officedocument.oleObject"/>
  <Override PartName="/ppt/embeddings/oleObject8.bin" ContentType="application/vnd.openxmlformats-officedocument.oleObject"/>
  <Override PartName="/ppt/embeddings/oleObject53.bin" ContentType="application/vnd.openxmlformats-officedocument.oleObject"/>
  <Default Extension="bin" ContentType="application/vnd.openxmlformats-officedocument.presentationml.printerSettings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tableStyles.xml" ContentType="application/vnd.openxmlformats-officedocument.presentationml.tableStyles+xml"/>
  <Override PartName="/ppt/embeddings/oleObject39.bin" ContentType="application/vnd.openxmlformats-officedocument.oleObject"/>
  <Override PartName="/ppt/embeddings/oleObject72.bin" ContentType="application/vnd.openxmlformats-officedocument.oleObject"/>
  <Override PartName="/ppt/slides/slide43.xml" ContentType="application/vnd.openxmlformats-officedocument.presentationml.slide+xml"/>
  <Override PartName="/ppt/embeddings/oleObject62.bin" ContentType="application/vnd.openxmlformats-officedocument.oleObject"/>
  <Override PartName="/ppt/embeddings/oleObject81.bin" ContentType="application/vnd.openxmlformats-officedocument.oleObject"/>
  <Override PartName="/ppt/embeddings/oleObject49.bin" ContentType="application/vnd.openxmlformats-officedocument.oleObject"/>
  <Override PartName="/ppt/slideLayouts/slideLayout11.xml" ContentType="application/vnd.openxmlformats-officedocument.presentationml.slideLayout+xml"/>
  <Override PartName="/ppt/embeddings/oleObject91.bin" ContentType="application/vnd.openxmlformats-officedocument.oleObject"/>
  <Override PartName="/ppt/embeddings/oleObject59.bin" ContentType="application/vnd.openxmlformats-officedocument.oleObject"/>
  <Override PartName="/ppt/embeddings/Microsoft_Equation5.bin" ContentType="application/vnd.openxmlformats-officedocument.oleObject"/>
  <Override PartName="/docProps/app.xml" ContentType="application/vnd.openxmlformats-officedocument.extended-properties+xml"/>
  <Override PartName="/ppt/embeddings/oleObject68.bin" ContentType="application/vnd.openxmlformats-officedocument.oleObject"/>
  <Override PartName="/ppt/slides/slide39.xml" ContentType="application/vnd.openxmlformats-officedocument.presentationml.slide+xml"/>
  <Override PartName="/ppt/embeddings/Microsoft_Equation12.bin" ContentType="application/vnd.openxmlformats-officedocument.oleObject"/>
  <Override PartName="/ppt/embeddings/oleObject78.bin" ContentType="application/vnd.openxmlformats-officedocument.oleObject"/>
  <Override PartName="/ppt/embeddings/oleObject10.bin" ContentType="application/vnd.openxmlformats-officedocument.oleObject"/>
  <Override PartName="/ppt/embeddings/Microsoft_Equation22.bin" ContentType="application/vnd.openxmlformats-officedocument.oleObject"/>
  <Override PartName="/ppt/embeddings/oleObject87.bin" ContentType="application/vnd.openxmlformats-officedocument.oleObject"/>
  <Override PartName="/docProps/core.xml" ContentType="application/vnd.openxmlformats-package.core-properties+xml"/>
  <Override PartName="/ppt/embeddings/oleObject97.bin" ContentType="application/vnd.openxmlformats-officedocument.oleObject"/>
  <Override PartName="/ppt/embeddings/Microsoft_Equation18.bin" ContentType="application/vnd.openxmlformats-officedocument.oleObject"/>
  <Override PartName="/ppt/embeddings/oleObject3.bin" ContentType="application/vnd.openxmlformats-officedocument.oleObject"/>
  <Override PartName="/ppt/embeddings/oleObject15.bin" ContentType="application/vnd.openxmlformats-officedocument.oleObject"/>
  <Override PartName="/ppt/embeddings/oleObject25.bin" ContentType="application/vnd.openxmlformats-officedocument.oleObject"/>
  <Override PartName="/ppt/slideLayouts/slideLayout1.xml" ContentType="application/vnd.openxmlformats-officedocument.presentationml.slideLayout+xml"/>
  <Override PartName="/ppt/embeddings/oleObject35.bin" ContentType="application/vnd.openxmlformats-officedocument.oleObject"/>
  <Override PartName="/ppt/embeddings/oleObject100.bin" ContentType="application/vnd.openxmlformats-officedocument.oleObject"/>
  <Override PartName="/ppt/embeddings/oleObject44.bin" ContentType="application/vnd.openxmlformats-officedocument.oleObject"/>
  <Override PartName="/ppt/slides/slide15.xml" ContentType="application/vnd.openxmlformats-officedocument.presentationml.slide+xml"/>
  <Override PartName="/ppt/embeddings/oleObject9.bin" ContentType="application/vnd.openxmlformats-officedocument.oleObject"/>
  <Override PartName="/ppt/embeddings/oleObject54.bin" ContentType="application/vnd.openxmlformats-officedocument.oleObject"/>
  <Override PartName="/ppt/slides/slide25.xml" ContentType="application/vnd.openxmlformats-officedocument.presentationml.slide+xml"/>
  <Override PartName="/ppt/embeddings/oleObject63.bin" ContentType="application/vnd.openxmlformats-officedocument.oleObject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44.xml" ContentType="application/vnd.openxmlformats-officedocument.presentationml.slide+xml"/>
  <Override PartName="/ppt/embeddings/oleObject73.bin" ContentType="application/vnd.openxmlformats-officedocument.oleObject"/>
  <Override PartName="/ppt/embeddings/oleObject82.bin" ContentType="application/vnd.openxmlformats-officedocument.oleObject"/>
  <Override PartName="/ppt/slideLayouts/slideLayout12.xml" ContentType="application/vnd.openxmlformats-officedocument.presentationml.slideLayout+xml"/>
  <Override PartName="/ppt/embeddings/oleObject92.bin" ContentType="application/vnd.openxmlformats-officedocument.oleObject"/>
  <Override PartName="/ppt/embeddings/Microsoft_Equation6.bin" ContentType="application/vnd.openxmlformats-officedocument.oleObject"/>
  <Override PartName="/ppt/embeddings/oleObject69.bin" ContentType="application/vnd.openxmlformats-officedocument.oleObject"/>
  <Override PartName="/ppt/embeddings/Microsoft_Equation13.bin" ContentType="application/vnd.openxmlformats-officedocument.oleObject"/>
  <Override PartName="/ppt/embeddings/oleObject79.bin" ContentType="application/vnd.openxmlformats-officedocument.oleObject"/>
  <Override PartName="/ppt/embeddings/oleObject11.bin" ContentType="application/vnd.openxmlformats-officedocument.oleObject"/>
  <Override PartName="/ppt/embeddings/Microsoft_Equation23.bin" ContentType="application/vnd.openxmlformats-officedocument.oleObject"/>
  <Override PartName="/ppt/embeddings/oleObject88.bin" ContentType="application/vnd.openxmlformats-officedocument.oleObject"/>
  <Override PartName="/ppt/embeddings/oleObject20.bin" ContentType="application/vnd.openxmlformats-officedocument.oleObject"/>
  <Override PartName="/ppt/embeddings/oleObject98.bin" ContentType="application/vnd.openxmlformats-officedocument.oleObject"/>
  <Override PartName="/ppt/embeddings/oleObject30.bin" ContentType="application/vnd.openxmlformats-officedocument.oleObject"/>
  <Override PartName="/ppt/slides/slide10.xml" ContentType="application/vnd.openxmlformats-officedocument.presentationml.slide+xml"/>
  <Override PartName="/ppt/embeddings/Microsoft_Equation19.bin" ContentType="application/vnd.openxmlformats-officedocument.oleObject"/>
  <Override PartName="/ppt/embeddings/oleObject4.bin" ContentType="application/vnd.openxmlformats-officedocument.oleObject"/>
  <Override PartName="/ppt/embeddings/oleObject16.bin" ContentType="application/vnd.openxmlformats-officedocument.oleObject"/>
  <Override PartName="/ppt/slides/slide20.xml" ContentType="application/vnd.openxmlformats-officedocument.presentationml.slide+xml"/>
  <Override PartName="/ppt/embeddings/oleObject26.bin" ContentType="application/vnd.openxmlformats-officedocument.oleObject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embeddings/oleObject36.bin" ContentType="application/vnd.openxmlformats-officedocument.oleObject"/>
  <Override PartName="/ppt/embeddings/oleObject101.bin" ContentType="application/vnd.openxmlformats-officedocument.oleObject"/>
  <Override PartName="/ppt/embeddings/oleObject45.bin" ContentType="application/vnd.openxmlformats-officedocument.oleObject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embeddings/Microsoft_Equation1.bin" ContentType="application/vnd.openxmlformats-officedocument.oleObject"/>
  <Default Extension="rels" ContentType="application/vnd.openxmlformats-package.relationships+xml"/>
  <Override PartName="/ppt/slides/slide26.xml" ContentType="application/vnd.openxmlformats-officedocument.presentationml.slide+xml"/>
  <Default Extension="pict" ContentType="image/pict"/>
  <Override PartName="/ppt/embeddings/oleObject55.bin" ContentType="application/vnd.openxmlformats-officedocument.oleObject"/>
  <Override PartName="/ppt/embeddings/oleObject64.bin" ContentType="application/vnd.openxmlformats-officedocument.oleObject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Layouts/slideLayout8.xml" ContentType="application/vnd.openxmlformats-officedocument.presentationml.slideLayout+xml"/>
  <Default Extension="wmf" ContentType="image/x-wmf"/>
  <Override PartName="/ppt/slides/slide45.xml" ContentType="application/vnd.openxmlformats-officedocument.presentationml.slide+xml"/>
  <Override PartName="/ppt/embeddings/oleObject74.bin" ContentType="application/vnd.openxmlformats-officedocument.oleObject"/>
  <Override PartName="/ppt/embeddings/oleObject83.bin" ContentType="application/vnd.openxmlformats-officedocument.oleObject"/>
  <Override PartName="/ppt/slideLayouts/slideLayout13.xml" ContentType="application/vnd.openxmlformats-officedocument.presentationml.slideLayout+xml"/>
  <Override PartName="/ppt/embeddings/Microsoft_Equation7.bin" ContentType="application/vnd.openxmlformats-officedocument.oleObject"/>
  <Override PartName="/ppt/presProps.xml" ContentType="application/vnd.openxmlformats-officedocument.presentationml.presProps+xml"/>
  <Override PartName="/ppt/embeddings/oleObject93.bin" ContentType="application/vnd.openxmlformats-officedocument.oleObject"/>
  <Override PartName="/ppt/presentation.xml" ContentType="application/vnd.openxmlformats-officedocument.presentationml.presentation.main+xml"/>
  <Override PartName="/ppt/embeddings/Microsoft_Equation14.bin" ContentType="application/vnd.openxmlformats-officedocument.oleObject"/>
  <Override PartName="/ppt/embeddings/oleObject12.bin" ContentType="application/vnd.openxmlformats-officedocument.oleObject"/>
  <Default Extension="tiff" ContentType="image/tiff"/>
  <Override PartName="/ppt/embeddings/oleObject89.bin" ContentType="application/vnd.openxmlformats-officedocument.oleObject"/>
  <Override PartName="/ppt/embeddings/oleObject21.bin" ContentType="application/vnd.openxmlformats-officedocument.oleObject"/>
  <Override PartName="/ppt/embeddings/oleObject99.bin" ContentType="application/vnd.openxmlformats-officedocument.oleObject"/>
  <Override PartName="/ppt/embeddings/oleObject31.bin" ContentType="application/vnd.openxmlformats-officedocument.oleObject"/>
  <Override PartName="/ppt/embeddings/oleObject40.bin" ContentType="application/vnd.openxmlformats-officedocument.oleObject"/>
  <Override PartName="/ppt/slides/slide11.xml" ContentType="application/vnd.openxmlformats-officedocument.presentationml.slide+xml"/>
  <Override PartName="/ppt/embeddings/oleObject5.bin" ContentType="application/vnd.openxmlformats-officedocument.oleObject"/>
  <Override PartName="/ppt/embeddings/oleObject17.bin" ContentType="application/vnd.openxmlformats-officedocument.oleObject"/>
  <Override PartName="/ppt/embeddings/oleObject50.bin" ContentType="application/vnd.openxmlformats-officedocument.oleObject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embeddings/oleObject27.bin" ContentType="application/vnd.openxmlformats-officedocument.oleObject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embeddings/oleObject37.bin" ContentType="application/vnd.openxmlformats-officedocument.oleObject"/>
  <Override PartName="/ppt/embeddings/oleObject102.bin" ContentType="application/vnd.openxmlformats-officedocument.oleObject"/>
  <Override PartName="/ppt/embeddings/oleObject46.bin" ContentType="application/vnd.openxmlformats-officedocument.oleObject"/>
  <Override PartName="/ppt/slides/slide17.xml" ContentType="application/vnd.openxmlformats-officedocument.presentationml.slide+xml"/>
  <Override PartName="/ppt/embeddings/Microsoft_Equation2.bin" ContentType="application/vnd.openxmlformats-officedocument.oleObject"/>
  <Override PartName="/ppt/embeddings/oleObject56.bin" ContentType="application/vnd.openxmlformats-officedocument.oleObject"/>
  <Override PartName="/ppt/slides/slide27.xml" ContentType="application/vnd.openxmlformats-officedocument.presentationml.slide+xml"/>
  <Override PartName="/ppt/embeddings/oleObject65.bin" ContentType="application/vnd.openxmlformats-officedocument.oleObject"/>
  <Override PartName="/ppt/slides/slide8.xml" ContentType="application/vnd.openxmlformats-officedocument.presentationml.slide+xml"/>
  <Override PartName="/ppt/slides/slide3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6.xml" ContentType="application/vnd.openxmlformats-officedocument.presentationml.slide+xml"/>
  <Override PartName="/ppt/embeddings/oleObject75.bin" ContentType="application/vnd.openxmlformats-officedocument.oleObject"/>
  <Override PartName="/ppt/embeddings/oleObject84.bin" ContentType="application/vnd.openxmlformats-officedocument.oleObject"/>
  <Override PartName="/ppt/embeddings/Microsoft_Equation8.bin" ContentType="application/vnd.openxmlformats-officedocument.oleObject"/>
  <Override PartName="/ppt/embeddings/oleObject94.bin" ContentType="application/vnd.openxmlformats-officedocument.oleObject"/>
  <Override PartName="/ppt/notesSlides/notesSlide1.xml" ContentType="application/vnd.openxmlformats-officedocument.presentationml.notesSlide+xml"/>
  <Override PartName="/ppt/embeddings/Microsoft_Equation15.bin" ContentType="application/vnd.openxmlformats-officedocument.oleObject"/>
  <Override PartName="/ppt/embeddings/oleObject22.bin" ContentType="application/vnd.openxmlformats-officedocument.oleObject"/>
  <Override PartName="/ppt/embeddings/oleObject32.bin" ContentType="application/vnd.openxmlformats-officedocument.oleObject"/>
  <Override PartName="/ppt/embeddings/oleObject41.bin" ContentType="application/vnd.openxmlformats-officedocument.oleObject"/>
  <Override PartName="/ppt/slides/slide12.xml" ContentType="application/vnd.openxmlformats-officedocument.presentationml.slide+xml"/>
  <Override PartName="/ppt/embeddings/oleObject6.bin" ContentType="application/vnd.openxmlformats-officedocument.oleObject"/>
  <Override PartName="/ppt/embeddings/oleObject18.bin" ContentType="application/vnd.openxmlformats-officedocument.oleObject"/>
  <Override PartName="/ppt/embeddings/oleObject51.bin" ContentType="application/vnd.openxmlformats-officedocument.oleObject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embeddings/oleObject28.bin" ContentType="application/vnd.openxmlformats-officedocument.oleObject"/>
  <Override PartName="/ppt/slides/slide3.xml" ContentType="application/vnd.openxmlformats-officedocument.presentationml.slide+xml"/>
  <Override PartName="/ppt/embeddings/oleObject60.bin" ContentType="application/vnd.openxmlformats-officedocument.oleObject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8"/>
  </p:notesMasterIdLst>
  <p:sldIdLst>
    <p:sldId id="258" r:id="rId2"/>
    <p:sldId id="260" r:id="rId3"/>
    <p:sldId id="257" r:id="rId4"/>
    <p:sldId id="259" r:id="rId5"/>
    <p:sldId id="261" r:id="rId6"/>
    <p:sldId id="262" r:id="rId7"/>
    <p:sldId id="256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302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6" r:id="rId32"/>
    <p:sldId id="303" r:id="rId33"/>
    <p:sldId id="285" r:id="rId34"/>
    <p:sldId id="287" r:id="rId35"/>
    <p:sldId id="288" r:id="rId36"/>
    <p:sldId id="291" r:id="rId37"/>
    <p:sldId id="292" r:id="rId38"/>
    <p:sldId id="293" r:id="rId39"/>
    <p:sldId id="294" r:id="rId40"/>
    <p:sldId id="296" r:id="rId41"/>
    <p:sldId id="297" r:id="rId42"/>
    <p:sldId id="298" r:id="rId43"/>
    <p:sldId id="300" r:id="rId44"/>
    <p:sldId id="299" r:id="rId45"/>
    <p:sldId id="304" r:id="rId46"/>
    <p:sldId id="301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3927" autoAdjust="0"/>
  </p:normalViewPr>
  <p:slideViewPr>
    <p:cSldViewPr snapToObjects="1">
      <p:cViewPr varScale="1">
        <p:scale>
          <a:sx n="97" d="100"/>
          <a:sy n="97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ict"/><Relationship Id="rId4" Type="http://schemas.openxmlformats.org/officeDocument/2006/relationships/image" Target="../media/image7.pict"/><Relationship Id="rId5" Type="http://schemas.openxmlformats.org/officeDocument/2006/relationships/image" Target="../media/image8.pict"/><Relationship Id="rId6" Type="http://schemas.openxmlformats.org/officeDocument/2006/relationships/image" Target="../media/image9.pict"/><Relationship Id="rId7" Type="http://schemas.openxmlformats.org/officeDocument/2006/relationships/image" Target="../media/image10.pict"/><Relationship Id="rId1" Type="http://schemas.openxmlformats.org/officeDocument/2006/relationships/image" Target="../media/image4.pict"/><Relationship Id="rId2" Type="http://schemas.openxmlformats.org/officeDocument/2006/relationships/image" Target="../media/image5.pict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ict"/><Relationship Id="rId4" Type="http://schemas.openxmlformats.org/officeDocument/2006/relationships/image" Target="../media/image51.pict"/><Relationship Id="rId5" Type="http://schemas.openxmlformats.org/officeDocument/2006/relationships/image" Target="../media/image52.pict"/><Relationship Id="rId6" Type="http://schemas.openxmlformats.org/officeDocument/2006/relationships/image" Target="../media/image53.pict"/><Relationship Id="rId7" Type="http://schemas.openxmlformats.org/officeDocument/2006/relationships/image" Target="../media/image54.pict"/><Relationship Id="rId1" Type="http://schemas.openxmlformats.org/officeDocument/2006/relationships/image" Target="../media/image48.pict"/><Relationship Id="rId2" Type="http://schemas.openxmlformats.org/officeDocument/2006/relationships/image" Target="../media/image49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ict"/><Relationship Id="rId4" Type="http://schemas.openxmlformats.org/officeDocument/2006/relationships/image" Target="../media/image58.pict"/><Relationship Id="rId5" Type="http://schemas.openxmlformats.org/officeDocument/2006/relationships/image" Target="../media/image59.pict"/><Relationship Id="rId6" Type="http://schemas.openxmlformats.org/officeDocument/2006/relationships/image" Target="../media/image60.pict"/><Relationship Id="rId7" Type="http://schemas.openxmlformats.org/officeDocument/2006/relationships/image" Target="../media/image61.pict"/><Relationship Id="rId1" Type="http://schemas.openxmlformats.org/officeDocument/2006/relationships/image" Target="../media/image55.pict"/><Relationship Id="rId2" Type="http://schemas.openxmlformats.org/officeDocument/2006/relationships/image" Target="../media/image56.pict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ict"/><Relationship Id="rId4" Type="http://schemas.openxmlformats.org/officeDocument/2006/relationships/image" Target="../media/image65.pict"/><Relationship Id="rId5" Type="http://schemas.openxmlformats.org/officeDocument/2006/relationships/image" Target="../media/image66.pict"/><Relationship Id="rId1" Type="http://schemas.openxmlformats.org/officeDocument/2006/relationships/image" Target="../media/image62.pict"/><Relationship Id="rId2" Type="http://schemas.openxmlformats.org/officeDocument/2006/relationships/image" Target="../media/image63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ict"/><Relationship Id="rId2" Type="http://schemas.openxmlformats.org/officeDocument/2006/relationships/image" Target="../media/image68.pict"/><Relationship Id="rId3" Type="http://schemas.openxmlformats.org/officeDocument/2006/relationships/image" Target="../media/image69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pict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ict"/><Relationship Id="rId4" Type="http://schemas.openxmlformats.org/officeDocument/2006/relationships/image" Target="../media/image75.pict"/><Relationship Id="rId1" Type="http://schemas.openxmlformats.org/officeDocument/2006/relationships/image" Target="../media/image72.pict"/><Relationship Id="rId2" Type="http://schemas.openxmlformats.org/officeDocument/2006/relationships/image" Target="../media/image73.pict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ict"/><Relationship Id="rId4" Type="http://schemas.openxmlformats.org/officeDocument/2006/relationships/image" Target="../media/image78.pict"/><Relationship Id="rId1" Type="http://schemas.openxmlformats.org/officeDocument/2006/relationships/image" Target="../media/image4.pict"/><Relationship Id="rId2" Type="http://schemas.openxmlformats.org/officeDocument/2006/relationships/image" Target="../media/image76.pict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ict"/><Relationship Id="rId4" Type="http://schemas.openxmlformats.org/officeDocument/2006/relationships/image" Target="../media/image82.pict"/><Relationship Id="rId5" Type="http://schemas.openxmlformats.org/officeDocument/2006/relationships/image" Target="../media/image83.pict"/><Relationship Id="rId1" Type="http://schemas.openxmlformats.org/officeDocument/2006/relationships/image" Target="../media/image79.pict"/><Relationship Id="rId2" Type="http://schemas.openxmlformats.org/officeDocument/2006/relationships/image" Target="../media/image80.pict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ict"/><Relationship Id="rId4" Type="http://schemas.openxmlformats.org/officeDocument/2006/relationships/image" Target="../media/image87.pict"/><Relationship Id="rId5" Type="http://schemas.openxmlformats.org/officeDocument/2006/relationships/image" Target="../media/image88.pict"/><Relationship Id="rId1" Type="http://schemas.openxmlformats.org/officeDocument/2006/relationships/image" Target="../media/image84.pict"/><Relationship Id="rId2" Type="http://schemas.openxmlformats.org/officeDocument/2006/relationships/image" Target="../media/image85.pict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ict"/><Relationship Id="rId4" Type="http://schemas.openxmlformats.org/officeDocument/2006/relationships/image" Target="../media/image92.pict"/><Relationship Id="rId5" Type="http://schemas.openxmlformats.org/officeDocument/2006/relationships/image" Target="../media/image93.pict"/><Relationship Id="rId1" Type="http://schemas.openxmlformats.org/officeDocument/2006/relationships/image" Target="../media/image89.pict"/><Relationship Id="rId2" Type="http://schemas.openxmlformats.org/officeDocument/2006/relationships/image" Target="../media/image90.pict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ict"/><Relationship Id="rId4" Type="http://schemas.openxmlformats.org/officeDocument/2006/relationships/image" Target="../media/image14.pict"/><Relationship Id="rId5" Type="http://schemas.openxmlformats.org/officeDocument/2006/relationships/image" Target="../media/image15.pict"/><Relationship Id="rId6" Type="http://schemas.openxmlformats.org/officeDocument/2006/relationships/image" Target="../media/image16.pict"/><Relationship Id="rId1" Type="http://schemas.openxmlformats.org/officeDocument/2006/relationships/image" Target="../media/image11.pict"/><Relationship Id="rId2" Type="http://schemas.openxmlformats.org/officeDocument/2006/relationships/image" Target="../media/image12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Relationship Id="rId2" Type="http://schemas.openxmlformats.org/officeDocument/2006/relationships/image" Target="../media/image95.wmf"/><Relationship Id="rId3" Type="http://schemas.openxmlformats.org/officeDocument/2006/relationships/image" Target="../media/image96.pict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wmf"/><Relationship Id="rId1" Type="http://schemas.openxmlformats.org/officeDocument/2006/relationships/image" Target="../media/image97.wmf"/><Relationship Id="rId2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4" Type="http://schemas.openxmlformats.org/officeDocument/2006/relationships/image" Target="../media/image104.wmf"/><Relationship Id="rId5" Type="http://schemas.openxmlformats.org/officeDocument/2006/relationships/image" Target="../media/image105.wmf"/><Relationship Id="rId6" Type="http://schemas.openxmlformats.org/officeDocument/2006/relationships/image" Target="../media/image106.wmf"/><Relationship Id="rId1" Type="http://schemas.openxmlformats.org/officeDocument/2006/relationships/image" Target="../media/image97.wmf"/><Relationship Id="rId2" Type="http://schemas.openxmlformats.org/officeDocument/2006/relationships/image" Target="../media/image10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ict"/><Relationship Id="rId4" Type="http://schemas.openxmlformats.org/officeDocument/2006/relationships/image" Target="../media/image111.wmf"/><Relationship Id="rId1" Type="http://schemas.openxmlformats.org/officeDocument/2006/relationships/image" Target="../media/image108.pict"/><Relationship Id="rId2" Type="http://schemas.openxmlformats.org/officeDocument/2006/relationships/image" Target="../media/image10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2.pict"/><Relationship Id="rId2" Type="http://schemas.openxmlformats.org/officeDocument/2006/relationships/image" Target="../media/image113.pict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4" Type="http://schemas.openxmlformats.org/officeDocument/2006/relationships/image" Target="../media/image117.wmf"/><Relationship Id="rId5" Type="http://schemas.openxmlformats.org/officeDocument/2006/relationships/image" Target="../media/image118.wmf"/><Relationship Id="rId1" Type="http://schemas.openxmlformats.org/officeDocument/2006/relationships/image" Target="../media/image114.wmf"/><Relationship Id="rId2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4" Type="http://schemas.openxmlformats.org/officeDocument/2006/relationships/image" Target="../media/image122.wmf"/><Relationship Id="rId1" Type="http://schemas.openxmlformats.org/officeDocument/2006/relationships/image" Target="../media/image119.wmf"/><Relationship Id="rId2" Type="http://schemas.openxmlformats.org/officeDocument/2006/relationships/image" Target="../media/image12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Relationship Id="rId2" Type="http://schemas.openxmlformats.org/officeDocument/2006/relationships/image" Target="../media/image124.wmf"/><Relationship Id="rId3" Type="http://schemas.openxmlformats.org/officeDocument/2006/relationships/image" Target="../media/image12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Relationship Id="rId2" Type="http://schemas.openxmlformats.org/officeDocument/2006/relationships/image" Target="../media/image1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Relationship Id="rId2" Type="http://schemas.openxmlformats.org/officeDocument/2006/relationships/image" Target="../media/image20.pict"/><Relationship Id="rId3" Type="http://schemas.openxmlformats.org/officeDocument/2006/relationships/image" Target="../media/image21.pict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Relationship Id="rId2" Type="http://schemas.openxmlformats.org/officeDocument/2006/relationships/image" Target="../media/image23.pict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ict"/><Relationship Id="rId4" Type="http://schemas.openxmlformats.org/officeDocument/2006/relationships/image" Target="../media/image27.pict"/><Relationship Id="rId1" Type="http://schemas.openxmlformats.org/officeDocument/2006/relationships/image" Target="../media/image24.pict"/><Relationship Id="rId2" Type="http://schemas.openxmlformats.org/officeDocument/2006/relationships/image" Target="../media/image25.pict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ict"/><Relationship Id="rId4" Type="http://schemas.openxmlformats.org/officeDocument/2006/relationships/image" Target="../media/image31.pict"/><Relationship Id="rId5" Type="http://schemas.openxmlformats.org/officeDocument/2006/relationships/image" Target="../media/image32.pict"/><Relationship Id="rId6" Type="http://schemas.openxmlformats.org/officeDocument/2006/relationships/image" Target="../media/image33.pict"/><Relationship Id="rId7" Type="http://schemas.openxmlformats.org/officeDocument/2006/relationships/image" Target="../media/image34.pict"/><Relationship Id="rId8" Type="http://schemas.openxmlformats.org/officeDocument/2006/relationships/image" Target="../media/image35.pict"/><Relationship Id="rId1" Type="http://schemas.openxmlformats.org/officeDocument/2006/relationships/image" Target="../media/image28.pict"/><Relationship Id="rId2" Type="http://schemas.openxmlformats.org/officeDocument/2006/relationships/image" Target="../media/image2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7.pict"/><Relationship Id="rId3" Type="http://schemas.openxmlformats.org/officeDocument/2006/relationships/image" Target="../media/image38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ict"/><Relationship Id="rId4" Type="http://schemas.openxmlformats.org/officeDocument/2006/relationships/image" Target="../media/image41.pict"/><Relationship Id="rId1" Type="http://schemas.openxmlformats.org/officeDocument/2006/relationships/image" Target="../media/image39.pict"/><Relationship Id="rId2" Type="http://schemas.openxmlformats.org/officeDocument/2006/relationships/image" Target="../media/image40.pict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ict"/><Relationship Id="rId4" Type="http://schemas.openxmlformats.org/officeDocument/2006/relationships/image" Target="../media/image45.pict"/><Relationship Id="rId5" Type="http://schemas.openxmlformats.org/officeDocument/2006/relationships/image" Target="../media/image46.pict"/><Relationship Id="rId6" Type="http://schemas.openxmlformats.org/officeDocument/2006/relationships/image" Target="../media/image47.pict"/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0BBA5-A727-BF4F-A9AF-1FB5AF71BFBC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3F77D-AB2C-7F47-8DA9-D47BEE9FA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483DB4-A2DC-EB4F-A9B4-DBC79A2C04FE}" type="slidenum">
              <a:rPr lang="en-US"/>
              <a:pPr/>
              <a:t>34</a:t>
            </a:fld>
            <a:endParaRPr lang="en-US"/>
          </a:p>
        </p:txBody>
      </p:sp>
      <p:sp>
        <p:nvSpPr>
          <p:cNvPr id="51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651DEF-0058-CF43-895E-AA9C4BC0CCB0}" type="slidenum">
              <a:rPr lang="en-US"/>
              <a:pPr/>
              <a:t>35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E0373AE-E585-F646-876C-F98B78DCC76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3E063CB0-DE1F-C34D-81D7-D4DB853F0D1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F7BE8-B954-7B48-B29A-0F35E17ED3F8}" type="datetimeFigureOut">
              <a:rPr lang="en-US" smtClean="0"/>
              <a:pPr/>
              <a:t>9/15/11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A815-2223-3749-B2AA-FFA5E7976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 err="1" smtClean="0"/>
              <a:t>Click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</a:t>
            </a:r>
            <a:r>
              <a:rPr lang="es-ES_tradnl" dirty="0" err="1" smtClean="0"/>
              <a:t>edit</a:t>
            </a:r>
            <a:r>
              <a:rPr lang="es-ES_tradnl" dirty="0" smtClean="0"/>
              <a:t> Master </a:t>
            </a:r>
            <a:r>
              <a:rPr lang="es-ES_tradnl" dirty="0" err="1" smtClean="0"/>
              <a:t>text</a:t>
            </a:r>
            <a:r>
              <a:rPr lang="es-ES_tradnl" dirty="0" smtClean="0"/>
              <a:t> </a:t>
            </a:r>
            <a:r>
              <a:rPr lang="es-ES_tradnl" dirty="0" err="1" smtClean="0"/>
              <a:t>styles</a:t>
            </a:r>
            <a:endParaRPr lang="es-ES_tradnl" dirty="0" smtClean="0"/>
          </a:p>
          <a:p>
            <a:pPr lvl="1"/>
            <a:r>
              <a:rPr lang="es-ES_tradnl" dirty="0" err="1" smtClean="0"/>
              <a:t>Second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2"/>
            <a:r>
              <a:rPr lang="es-ES_tradnl" dirty="0" err="1" smtClean="0"/>
              <a:t>Third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3"/>
            <a:r>
              <a:rPr lang="es-ES_tradnl" dirty="0" err="1" smtClean="0"/>
              <a:t>Fourth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s-ES_tradnl" dirty="0" smtClean="0"/>
          </a:p>
          <a:p>
            <a:pPr lvl="4"/>
            <a:r>
              <a:rPr lang="es-ES_tradnl" dirty="0" err="1" smtClean="0"/>
              <a:t>Fifth</a:t>
            </a:r>
            <a:r>
              <a:rPr lang="es-ES_tradnl" dirty="0" smtClean="0"/>
              <a:t> </a:t>
            </a:r>
            <a:r>
              <a:rPr lang="es-ES_tradnl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D6EF7BE8-B954-7B48-B29A-0F35E17ED3F8}" type="datetimeFigureOut">
              <a:rPr lang="en-US" smtClean="0"/>
              <a:pPr/>
              <a:t>9/15/11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r>
              <a:rPr lang="en-US" dirty="0" err="1" smtClean="0"/>
              <a:t>Manolo</a:t>
            </a:r>
            <a:r>
              <a:rPr lang="en-US" dirty="0" smtClean="0"/>
              <a:t>  Fest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EAFBA815-2223-3749-B2AA-FFA5E7976F6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oleObject" Target="../embeddings/oleObject15.bin"/><Relationship Id="rId5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oleObject" Target="../embeddings/oleObject18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oleObject" Target="../embeddings/oleObject20.bin"/><Relationship Id="rId5" Type="http://schemas.openxmlformats.org/officeDocument/2006/relationships/oleObject" Target="../embeddings/oleObject21.bin"/><Relationship Id="rId6" Type="http://schemas.openxmlformats.org/officeDocument/2006/relationships/oleObject" Target="../embeddings/oleObject2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oleObject24.bin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0" Type="http://schemas.openxmlformats.org/officeDocument/2006/relationships/oleObject" Target="../embeddings/oleObject3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oleObject" Target="../embeddings/oleObject32.bin"/><Relationship Id="rId5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oleObject" Target="../embeddings/oleObject35.bin"/><Relationship Id="rId5" Type="http://schemas.openxmlformats.org/officeDocument/2006/relationships/oleObject" Target="../embeddings/oleObject36.bin"/><Relationship Id="rId6" Type="http://schemas.openxmlformats.org/officeDocument/2006/relationships/oleObject" Target="../embeddings/oleObject37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oleObject" Target="../embeddings/oleObject39.bin"/><Relationship Id="rId5" Type="http://schemas.openxmlformats.org/officeDocument/2006/relationships/oleObject" Target="../embeddings/oleObject40.bin"/><Relationship Id="rId6" Type="http://schemas.openxmlformats.org/officeDocument/2006/relationships/oleObject" Target="../embeddings/oleObject41.bin"/><Relationship Id="rId7" Type="http://schemas.openxmlformats.org/officeDocument/2006/relationships/oleObject" Target="../embeddings/oleObject42.bin"/><Relationship Id="rId8" Type="http://schemas.openxmlformats.org/officeDocument/2006/relationships/oleObject" Target="../embeddings/oleObject4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oleObject" Target="../embeddings/oleObject45.bin"/><Relationship Id="rId5" Type="http://schemas.openxmlformats.org/officeDocument/2006/relationships/oleObject" Target="../embeddings/oleObject46.bin"/><Relationship Id="rId6" Type="http://schemas.openxmlformats.org/officeDocument/2006/relationships/oleObject" Target="../embeddings/oleObject47.bin"/><Relationship Id="rId7" Type="http://schemas.openxmlformats.org/officeDocument/2006/relationships/oleObject" Target="../embeddings/oleObject48.bin"/><Relationship Id="rId8" Type="http://schemas.openxmlformats.org/officeDocument/2006/relationships/oleObject" Target="../embeddings/oleObject49.bin"/><Relationship Id="rId9" Type="http://schemas.openxmlformats.org/officeDocument/2006/relationships/oleObject" Target="../embeddings/oleObject50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4" Type="http://schemas.openxmlformats.org/officeDocument/2006/relationships/oleObject" Target="../embeddings/oleObject52.bin"/><Relationship Id="rId5" Type="http://schemas.openxmlformats.org/officeDocument/2006/relationships/oleObject" Target="../embeddings/oleObject53.bin"/><Relationship Id="rId6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Relationship Id="rId9" Type="http://schemas.openxmlformats.org/officeDocument/2006/relationships/oleObject" Target="../embeddings/oleObject5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oleObject" Target="../embeddings/oleObject59.bin"/><Relationship Id="rId5" Type="http://schemas.openxmlformats.org/officeDocument/2006/relationships/oleObject" Target="../embeddings/oleObject60.bin"/><Relationship Id="rId6" Type="http://schemas.openxmlformats.org/officeDocument/2006/relationships/oleObject" Target="../embeddings/oleObject61.bin"/><Relationship Id="rId7" Type="http://schemas.openxmlformats.org/officeDocument/2006/relationships/oleObject" Target="../embeddings/oleObject6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oleObject" Target="../embeddings/oleObject64.bin"/><Relationship Id="rId5" Type="http://schemas.openxmlformats.org/officeDocument/2006/relationships/oleObject" Target="../embeddings/oleObject6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4" Type="http://schemas.openxmlformats.org/officeDocument/2006/relationships/oleObject" Target="../embeddings/oleObject68.bin"/><Relationship Id="rId5" Type="http://schemas.openxmlformats.org/officeDocument/2006/relationships/oleObject" Target="../embeddings/oleObject69.bin"/><Relationship Id="rId6" Type="http://schemas.openxmlformats.org/officeDocument/2006/relationships/oleObject" Target="../embeddings/oleObject7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4" Type="http://schemas.openxmlformats.org/officeDocument/2006/relationships/oleObject" Target="../embeddings/oleObject72.bin"/><Relationship Id="rId5" Type="http://schemas.openxmlformats.org/officeDocument/2006/relationships/oleObject" Target="../embeddings/oleObject73.bin"/><Relationship Id="rId6" Type="http://schemas.openxmlformats.org/officeDocument/2006/relationships/oleObject" Target="../embeddings/oleObject7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oleObject" Target="../embeddings/oleObject76.bin"/><Relationship Id="rId5" Type="http://schemas.openxmlformats.org/officeDocument/2006/relationships/oleObject" Target="../embeddings/oleObject77.bin"/><Relationship Id="rId6" Type="http://schemas.openxmlformats.org/officeDocument/2006/relationships/oleObject" Target="../embeddings/oleObject78.bin"/><Relationship Id="rId7" Type="http://schemas.openxmlformats.org/officeDocument/2006/relationships/oleObject" Target="../embeddings/oleObject79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4" Type="http://schemas.openxmlformats.org/officeDocument/2006/relationships/oleObject" Target="../embeddings/oleObject81.bin"/><Relationship Id="rId5" Type="http://schemas.openxmlformats.org/officeDocument/2006/relationships/oleObject" Target="../embeddings/oleObject82.bin"/><Relationship Id="rId6" Type="http://schemas.openxmlformats.org/officeDocument/2006/relationships/oleObject" Target="../embeddings/oleObject83.bin"/><Relationship Id="rId7" Type="http://schemas.openxmlformats.org/officeDocument/2006/relationships/oleObject" Target="../embeddings/oleObject84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oleObject4.bin"/><Relationship Id="rId7" Type="http://schemas.openxmlformats.org/officeDocument/2006/relationships/oleObject" Target="../embeddings/oleObject5.bin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4" Type="http://schemas.openxmlformats.org/officeDocument/2006/relationships/oleObject" Target="../embeddings/oleObject86.bin"/><Relationship Id="rId5" Type="http://schemas.openxmlformats.org/officeDocument/2006/relationships/oleObject" Target="../embeddings/oleObject87.bin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oleObject90.bin"/><Relationship Id="rId5" Type="http://schemas.openxmlformats.org/officeDocument/2006/relationships/oleObject" Target="../embeddings/oleObject91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7" Type="http://schemas.openxmlformats.org/officeDocument/2006/relationships/oleObject" Target="../embeddings/Microsoft_Equation5.bin"/><Relationship Id="rId8" Type="http://schemas.openxmlformats.org/officeDocument/2006/relationships/oleObject" Target="../embeddings/oleObject92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6" Type="http://schemas.openxmlformats.org/officeDocument/2006/relationships/oleObject" Target="../embeddings/Microsoft_Equation8.bin"/><Relationship Id="rId7" Type="http://schemas.openxmlformats.org/officeDocument/2006/relationships/oleObject" Target="../embeddings/Microsoft_Equation9.bin"/><Relationship Id="rId8" Type="http://schemas.openxmlformats.org/officeDocument/2006/relationships/oleObject" Target="../embeddings/Microsoft_Equation10.bin"/><Relationship Id="rId9" Type="http://schemas.openxmlformats.org/officeDocument/2006/relationships/oleObject" Target="../embeddings/Microsoft_Equation11.bin"/><Relationship Id="rId10" Type="http://schemas.openxmlformats.org/officeDocument/2006/relationships/oleObject" Target="../embeddings/oleObject93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Microsoft_Equation12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4" Type="http://schemas.openxmlformats.org/officeDocument/2006/relationships/oleObject" Target="../embeddings/Microsoft_Equation13.bin"/><Relationship Id="rId5" Type="http://schemas.openxmlformats.org/officeDocument/2006/relationships/oleObject" Target="../embeddings/oleObject95.bin"/><Relationship Id="rId6" Type="http://schemas.openxmlformats.org/officeDocument/2006/relationships/oleObject" Target="../embeddings/oleObject96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4" Type="http://schemas.openxmlformats.org/officeDocument/2006/relationships/oleObject" Target="../embeddings/oleObject98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oleObject" Target="../embeddings/Microsoft_Equation17.bin"/><Relationship Id="rId7" Type="http://schemas.openxmlformats.org/officeDocument/2006/relationships/oleObject" Target="../embeddings/oleObject99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5" Type="http://schemas.openxmlformats.org/officeDocument/2006/relationships/oleObject" Target="../embeddings/Microsoft_Equation20.bin"/><Relationship Id="rId6" Type="http://schemas.openxmlformats.org/officeDocument/2006/relationships/oleObject" Target="../embeddings/oleObject100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1.bin"/><Relationship Id="rId4" Type="http://schemas.openxmlformats.org/officeDocument/2006/relationships/oleObject" Target="../embeddings/Microsoft_Equation22.bin"/><Relationship Id="rId5" Type="http://schemas.openxmlformats.org/officeDocument/2006/relationships/oleObject" Target="../embeddings/oleObject101.bin"/><Relationship Id="rId6" Type="http://schemas.openxmlformats.org/officeDocument/2006/relationships/image" Target="../media/image126.png"/><Relationship Id="rId7" Type="http://schemas.openxmlformats.org/officeDocument/2006/relationships/image" Target="../media/image127.png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3.bin"/><Relationship Id="rId4" Type="http://schemas.openxmlformats.org/officeDocument/2006/relationships/oleObject" Target="../embeddings/oleObject102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03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oleObject" Target="../embeddings/oleObject9.bin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oleObject" Target="../embeddings/oleObject1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QFT?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8229600" cy="1371600"/>
          </a:xfrm>
        </p:spPr>
        <p:txBody>
          <a:bodyPr/>
          <a:lstStyle/>
          <a:p>
            <a:pPr algn="ctr">
              <a:buNone/>
            </a:pPr>
            <a:r>
              <a:rPr lang="en-US" dirty="0" err="1" smtClean="0"/>
              <a:t>Manolo</a:t>
            </a:r>
            <a:r>
              <a:rPr lang="en-US" dirty="0" smtClean="0"/>
              <a:t> Fest</a:t>
            </a:r>
          </a:p>
          <a:p>
            <a:pPr algn="ctr">
              <a:buNone/>
            </a:pPr>
            <a:r>
              <a:rPr lang="en-US" dirty="0" err="1" smtClean="0"/>
              <a:t>Benasque</a:t>
            </a:r>
            <a:r>
              <a:rPr lang="en-US" dirty="0" smtClean="0"/>
              <a:t>, 16 September 2011</a:t>
            </a:r>
            <a:endParaRPr lang="en-US" dirty="0"/>
          </a:p>
        </p:txBody>
      </p:sp>
      <p:pic>
        <p:nvPicPr>
          <p:cNvPr id="4" name="Picture 3" descr="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394159"/>
            <a:ext cx="5240338" cy="3482641"/>
          </a:xfrm>
          <a:prstGeom prst="rect">
            <a:avLst/>
          </a:prstGeom>
        </p:spPr>
      </p:pic>
      <p:pic>
        <p:nvPicPr>
          <p:cNvPr id="5" name="Picture 4" descr="T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17638"/>
            <a:ext cx="7942595" cy="378744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Perturbation theory</a:t>
            </a:r>
          </a:p>
          <a:p>
            <a:pPr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>
              <a:buNone/>
            </a:pPr>
            <a:endParaRPr lang="en-US" sz="2400" dirty="0">
              <a:solidFill>
                <a:srgbClr val="8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62200" y="1371600"/>
          <a:ext cx="4327832" cy="882650"/>
        </p:xfrm>
        <a:graphic>
          <a:graphicData uri="http://schemas.openxmlformats.org/presentationml/2006/ole">
            <p:oleObj spid="_x0000_s22530" name="Equation" r:id="rId3" imgW="1930400" imgH="3937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19400" y="2800350"/>
          <a:ext cx="2586567" cy="495300"/>
        </p:xfrm>
        <a:graphic>
          <a:graphicData uri="http://schemas.openxmlformats.org/presentationml/2006/ole">
            <p:oleObj spid="_x0000_s22531" name="Equation" r:id="rId4" imgW="1193800" imgH="2286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3886200"/>
            <a:ext cx="760977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Non-</a:t>
            </a:r>
            <a:r>
              <a:rPr lang="en-US" dirty="0" err="1" smtClean="0"/>
              <a:t>perturbative</a:t>
            </a:r>
            <a:r>
              <a:rPr lang="en-US" dirty="0" smtClean="0"/>
              <a:t> physics is lost</a:t>
            </a:r>
          </a:p>
          <a:p>
            <a:pPr>
              <a:buFont typeface="Arial"/>
              <a:buChar char="•"/>
            </a:pPr>
            <a:r>
              <a:rPr lang="en-US" dirty="0" smtClean="0"/>
              <a:t> Series is asymptotic: singularity at </a:t>
            </a:r>
            <a:r>
              <a:rPr lang="en-US" dirty="0" err="1" smtClean="0"/>
              <a:t>λ</a:t>
            </a:r>
            <a:r>
              <a:rPr lang="en-US" dirty="0" smtClean="0"/>
              <a:t>=-</a:t>
            </a:r>
            <a:r>
              <a:rPr lang="en-US" dirty="0" err="1" smtClean="0"/>
              <a:t>ε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Perturbartive</a:t>
            </a:r>
            <a:r>
              <a:rPr lang="en-US" dirty="0" smtClean="0"/>
              <a:t> expansion forces to use the theory beyond its domain of validity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local form of the interaction is ultimately responsible for UV divergences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9172" y="4937917"/>
          <a:ext cx="4180860" cy="792163"/>
        </p:xfrm>
        <a:graphic>
          <a:graphicData uri="http://schemas.openxmlformats.org/presentationml/2006/ole">
            <p:oleObj spid="_x0000_s22532" name="Equation" r:id="rId5" imgW="241300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38200"/>
            <a:ext cx="13307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Yet</a:t>
            </a:r>
          </a:p>
          <a:p>
            <a:endParaRPr lang="en-US" sz="24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e.g.   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g-2</a:t>
            </a:r>
          </a:p>
          <a:p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 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2417763"/>
          <a:ext cx="7737475" cy="962025"/>
        </p:xfrm>
        <a:graphic>
          <a:graphicData uri="http://schemas.openxmlformats.org/presentationml/2006/ole">
            <p:oleObj spid="_x0000_s23554" name="Equation" r:id="rId3" imgW="3683000" imgH="457200" progId="Equation.DSMT4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033463" y="3318947"/>
          <a:ext cx="7389812" cy="1016000"/>
        </p:xfrm>
        <a:graphic>
          <a:graphicData uri="http://schemas.openxmlformats.org/presentationml/2006/ole">
            <p:oleObj spid="_x0000_s23555" name="Equation" r:id="rId4" imgW="3517900" imgH="4826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71600" y="4876800"/>
            <a:ext cx="65076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Yet, yet, </a:t>
            </a:r>
            <a:r>
              <a:rPr lang="en-US" dirty="0" err="1" smtClean="0">
                <a:solidFill>
                  <a:srgbClr val="000090"/>
                </a:solidFill>
              </a:rPr>
              <a:t>unitarity</a:t>
            </a:r>
            <a:r>
              <a:rPr lang="en-US" dirty="0" smtClean="0">
                <a:solidFill>
                  <a:srgbClr val="000090"/>
                </a:solidFill>
              </a:rPr>
              <a:t> constraints, symmetry constraints, RG constraints, </a:t>
            </a:r>
          </a:p>
          <a:p>
            <a:r>
              <a:rPr lang="en-US" dirty="0">
                <a:solidFill>
                  <a:srgbClr val="000090"/>
                </a:solidFill>
              </a:rPr>
              <a:t>u</a:t>
            </a:r>
            <a:r>
              <a:rPr lang="en-US" dirty="0" err="1" smtClean="0">
                <a:solidFill>
                  <a:srgbClr val="000090"/>
                </a:solidFill>
              </a:rPr>
              <a:t>nexpected</a:t>
            </a:r>
            <a:r>
              <a:rPr lang="en-US" dirty="0" smtClean="0">
                <a:solidFill>
                  <a:srgbClr val="000090"/>
                </a:solidFill>
              </a:rPr>
              <a:t> relations (holography?), ….</a:t>
            </a: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5255" y="606373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There must be a simpler way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1540" y="4334947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4-loop = 891 diagrams     error= 10</a:t>
            </a:r>
            <a:r>
              <a:rPr lang="en-US" baseline="30000" dirty="0" smtClean="0">
                <a:solidFill>
                  <a:srgbClr val="0000FF"/>
                </a:solidFill>
              </a:rPr>
              <a:t>-12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62484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Manolo’s</a:t>
            </a:r>
            <a:r>
              <a:rPr lang="en-US" sz="2400" dirty="0" smtClean="0">
                <a:solidFill>
                  <a:srgbClr val="800000"/>
                </a:solidFill>
              </a:rPr>
              <a:t> guidance: </a:t>
            </a:r>
          </a:p>
          <a:p>
            <a:pPr algn="ctr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First high-level lectures: Choosing my first </a:t>
            </a:r>
            <a:r>
              <a:rPr lang="en-US" sz="2000" dirty="0" err="1" smtClean="0">
                <a:solidFill>
                  <a:srgbClr val="800000"/>
                </a:solidFill>
              </a:rPr>
              <a:t>postdoc</a:t>
            </a:r>
            <a:endParaRPr lang="en-US" sz="20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Anomalies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2889250"/>
          <a:ext cx="4159250" cy="831850"/>
        </p:xfrm>
        <a:graphic>
          <a:graphicData uri="http://schemas.openxmlformats.org/presentationml/2006/ole">
            <p:oleObj spid="_x0000_s25602" name="Equation" r:id="rId3" imgW="2222500" imgH="444500" progId="Equation.DSMT4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3276600" y="1333500"/>
            <a:ext cx="2133600" cy="838200"/>
          </a:xfrm>
          <a:prstGeom prst="ellipse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endCxn id="5" idx="2"/>
          </p:cNvCxnSpPr>
          <p:nvPr/>
        </p:nvCxnSpPr>
        <p:spPr>
          <a:xfrm>
            <a:off x="2362200" y="1181100"/>
            <a:ext cx="914400" cy="5715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2362200" y="1752600"/>
            <a:ext cx="914400" cy="4953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6"/>
          </p:cNvCxnSpPr>
          <p:nvPr/>
        </p:nvCxnSpPr>
        <p:spPr>
          <a:xfrm>
            <a:off x="5410200" y="1752600"/>
            <a:ext cx="1111250" cy="4953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6"/>
          </p:cNvCxnSpPr>
          <p:nvPr/>
        </p:nvCxnSpPr>
        <p:spPr>
          <a:xfrm flipV="1">
            <a:off x="5410200" y="1181100"/>
            <a:ext cx="1111250" cy="5715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828800" y="3962400"/>
          <a:ext cx="5052060" cy="755650"/>
        </p:xfrm>
        <a:graphic>
          <a:graphicData uri="http://schemas.openxmlformats.org/presentationml/2006/ole">
            <p:oleObj spid="_x0000_s25603" name="Equation" r:id="rId4" imgW="2971800" imgH="444500" progId="Equation.DSMT4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527300" y="4925492"/>
          <a:ext cx="3436937" cy="739789"/>
        </p:xfrm>
        <a:graphic>
          <a:graphicData uri="http://schemas.openxmlformats.org/presentationml/2006/ole">
            <p:oleObj spid="_x0000_s25604" name="Equation" r:id="rId5" imgW="2006600" imgH="431800" progId="Equation.DSMT4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298700" y="5791200"/>
          <a:ext cx="3994150" cy="838200"/>
        </p:xfrm>
        <a:graphic>
          <a:graphicData uri="http://schemas.openxmlformats.org/presentationml/2006/ole">
            <p:oleObj spid="_x0000_s25605" name="Equation" r:id="rId6" imgW="2057400" imgH="431800" progId="Equation.DSMT4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362200" y="381000"/>
            <a:ext cx="4337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A rapid look at renormalization</a:t>
            </a: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997048" y="533400"/>
          <a:ext cx="3903518" cy="533400"/>
        </p:xfrm>
        <a:graphic>
          <a:graphicData uri="http://schemas.openxmlformats.org/presentationml/2006/ole">
            <p:oleObj spid="_x0000_s26626" name="Equation" r:id="rId3" imgW="2044700" imgH="2794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70642" y="1339334"/>
          <a:ext cx="2341418" cy="742950"/>
        </p:xfrm>
        <a:graphic>
          <a:graphicData uri="http://schemas.openxmlformats.org/presentationml/2006/ole">
            <p:oleObj spid="_x0000_s26627" name="Equation" r:id="rId4" imgW="1320800" imgH="4191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43400" y="2287120"/>
          <a:ext cx="1302544" cy="408641"/>
        </p:xfrm>
        <a:graphic>
          <a:graphicData uri="http://schemas.openxmlformats.org/presentationml/2006/ole">
            <p:oleObj spid="_x0000_s26628" name="Equation" r:id="rId5" imgW="647700" imgH="203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041351" y="2287120"/>
          <a:ext cx="1286933" cy="482600"/>
        </p:xfrm>
        <a:graphic>
          <a:graphicData uri="http://schemas.openxmlformats.org/presentationml/2006/ole">
            <p:oleObj spid="_x0000_s26629" name="Equation" r:id="rId6" imgW="609600" imgH="228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43400" y="3030070"/>
          <a:ext cx="3668568" cy="520700"/>
        </p:xfrm>
        <a:graphic>
          <a:graphicData uri="http://schemas.openxmlformats.org/presentationml/2006/ole">
            <p:oleObj spid="_x0000_s26630" name="Equation" r:id="rId7" imgW="1968500" imgH="2794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058058" y="3931463"/>
          <a:ext cx="3842508" cy="716737"/>
        </p:xfrm>
        <a:graphic>
          <a:graphicData uri="http://schemas.openxmlformats.org/presentationml/2006/ole">
            <p:oleObj spid="_x0000_s26631" name="Equation" r:id="rId8" imgW="2451100" imgH="4572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343400" y="4876799"/>
          <a:ext cx="3270226" cy="665794"/>
        </p:xfrm>
        <a:graphic>
          <a:graphicData uri="http://schemas.openxmlformats.org/presentationml/2006/ole">
            <p:oleObj spid="_x0000_s26632" name="Equation" r:id="rId9" imgW="2120900" imgH="4318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058058" y="5542593"/>
          <a:ext cx="4088606" cy="831581"/>
        </p:xfrm>
        <a:graphic>
          <a:graphicData uri="http://schemas.openxmlformats.org/presentationml/2006/ole">
            <p:oleObj spid="_x0000_s26633" name="Equation" r:id="rId10" imgW="2247900" imgH="4572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85800" y="697468"/>
            <a:ext cx="2369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Regularized amplitudes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142" y="1526143"/>
            <a:ext cx="3520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ndependence</a:t>
            </a:r>
            <a:r>
              <a:rPr lang="en-US" dirty="0" smtClean="0">
                <a:solidFill>
                  <a:srgbClr val="800000"/>
                </a:solidFill>
              </a:rPr>
              <a:t> of </a:t>
            </a:r>
            <a:r>
              <a:rPr lang="en-US" dirty="0" err="1" smtClean="0">
                <a:solidFill>
                  <a:srgbClr val="800000"/>
                </a:solidFill>
              </a:rPr>
              <a:t>substraction</a:t>
            </a:r>
            <a:r>
              <a:rPr lang="en-US" dirty="0" smtClean="0">
                <a:solidFill>
                  <a:srgbClr val="800000"/>
                </a:solidFill>
              </a:rPr>
              <a:t> point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2326429"/>
            <a:ext cx="3184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</a:t>
            </a:r>
            <a:r>
              <a:rPr lang="es-ES_tradnl" dirty="0" err="1" smtClean="0">
                <a:solidFill>
                  <a:srgbClr val="800000"/>
                </a:solidFill>
              </a:rPr>
              <a:t>enormalized</a:t>
            </a:r>
            <a:r>
              <a:rPr lang="es-ES_tradnl" dirty="0" smtClean="0">
                <a:solidFill>
                  <a:srgbClr val="800000"/>
                </a:solidFill>
              </a:rPr>
              <a:t> </a:t>
            </a:r>
            <a:r>
              <a:rPr lang="es-ES_tradnl" dirty="0" err="1" smtClean="0">
                <a:solidFill>
                  <a:srgbClr val="800000"/>
                </a:solidFill>
              </a:rPr>
              <a:t>field</a:t>
            </a:r>
            <a:r>
              <a:rPr lang="es-ES_tradnl" dirty="0" smtClean="0">
                <a:solidFill>
                  <a:srgbClr val="800000"/>
                </a:solidFill>
              </a:rPr>
              <a:t> </a:t>
            </a:r>
            <a:r>
              <a:rPr lang="es-ES_tradnl" dirty="0" err="1" smtClean="0">
                <a:solidFill>
                  <a:srgbClr val="800000"/>
                </a:solidFill>
              </a:rPr>
              <a:t>and</a:t>
            </a:r>
            <a:r>
              <a:rPr lang="es-ES_tradnl" dirty="0" smtClean="0">
                <a:solidFill>
                  <a:srgbClr val="800000"/>
                </a:solidFill>
              </a:rPr>
              <a:t> </a:t>
            </a:r>
            <a:r>
              <a:rPr lang="es-ES_tradnl" dirty="0" err="1" smtClean="0">
                <a:solidFill>
                  <a:srgbClr val="800000"/>
                </a:solidFill>
              </a:rPr>
              <a:t>coupling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181438"/>
            <a:ext cx="247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</a:t>
            </a:r>
            <a:r>
              <a:rPr lang="es-ES_tradnl" dirty="0" err="1" smtClean="0">
                <a:solidFill>
                  <a:srgbClr val="800000"/>
                </a:solidFill>
              </a:rPr>
              <a:t>enormalized</a:t>
            </a:r>
            <a:r>
              <a:rPr lang="es-ES_tradnl" dirty="0" smtClean="0">
                <a:solidFill>
                  <a:srgbClr val="800000"/>
                </a:solidFill>
              </a:rPr>
              <a:t> </a:t>
            </a:r>
            <a:r>
              <a:rPr lang="es-ES_tradnl" dirty="0" err="1" smtClean="0">
                <a:solidFill>
                  <a:srgbClr val="800000"/>
                </a:solidFill>
              </a:rPr>
              <a:t>amplitude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" y="4094202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</a:t>
            </a:r>
            <a:r>
              <a:rPr lang="es-ES_tradnl" dirty="0" err="1" smtClean="0">
                <a:solidFill>
                  <a:srgbClr val="800000"/>
                </a:solidFill>
              </a:rPr>
              <a:t>xplicit</a:t>
            </a:r>
            <a:r>
              <a:rPr lang="es-ES_tradnl" dirty="0" smtClean="0">
                <a:solidFill>
                  <a:srgbClr val="800000"/>
                </a:solidFill>
              </a:rPr>
              <a:t> </a:t>
            </a:r>
            <a:r>
              <a:rPr lang="es-ES_tradnl" dirty="0" err="1" smtClean="0">
                <a:solidFill>
                  <a:srgbClr val="800000"/>
                </a:solidFill>
              </a:rPr>
              <a:t>matches</a:t>
            </a:r>
            <a:r>
              <a:rPr lang="es-ES_tradnl" dirty="0" smtClean="0">
                <a:solidFill>
                  <a:srgbClr val="800000"/>
                </a:solidFill>
              </a:rPr>
              <a:t> </a:t>
            </a:r>
            <a:r>
              <a:rPr lang="es-ES_tradnl" dirty="0" err="1" smtClean="0">
                <a:solidFill>
                  <a:srgbClr val="800000"/>
                </a:solidFill>
              </a:rPr>
              <a:t>implicit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2112" y="4988595"/>
            <a:ext cx="2595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B</a:t>
            </a:r>
            <a:r>
              <a:rPr lang="es-ES_tradnl" dirty="0" err="1" smtClean="0">
                <a:solidFill>
                  <a:srgbClr val="800000"/>
                </a:solidFill>
              </a:rPr>
              <a:t>eta</a:t>
            </a:r>
            <a:r>
              <a:rPr lang="es-ES_tradnl" dirty="0" smtClean="0">
                <a:solidFill>
                  <a:srgbClr val="800000"/>
                </a:solidFill>
              </a:rPr>
              <a:t> </a:t>
            </a:r>
            <a:r>
              <a:rPr lang="es-ES_tradnl" dirty="0" err="1" smtClean="0">
                <a:solidFill>
                  <a:srgbClr val="800000"/>
                </a:solidFill>
              </a:rPr>
              <a:t>and</a:t>
            </a:r>
            <a:r>
              <a:rPr lang="es-ES_tradnl" dirty="0" smtClean="0">
                <a:solidFill>
                  <a:srgbClr val="800000"/>
                </a:solidFill>
              </a:rPr>
              <a:t> gamma </a:t>
            </a:r>
            <a:r>
              <a:rPr lang="es-ES_tradnl" dirty="0" err="1" smtClean="0">
                <a:solidFill>
                  <a:srgbClr val="800000"/>
                </a:solidFill>
              </a:rPr>
              <a:t>function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9200" y="5867400"/>
            <a:ext cx="134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>
                <a:solidFill>
                  <a:srgbClr val="800000"/>
                </a:solidFill>
              </a:rPr>
              <a:t>RG </a:t>
            </a:r>
            <a:r>
              <a:rPr lang="es-ES_tradnl" dirty="0" err="1" smtClean="0">
                <a:solidFill>
                  <a:srgbClr val="800000"/>
                </a:solidFill>
              </a:rPr>
              <a:t>equation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2530475"/>
          <a:ext cx="4145935" cy="730250"/>
        </p:xfrm>
        <a:graphic>
          <a:graphicData uri="http://schemas.openxmlformats.org/presentationml/2006/ole">
            <p:oleObj spid="_x0000_s27650" name="Equation" r:id="rId3" imgW="2235200" imgH="3937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95600" y="3597275"/>
          <a:ext cx="2190750" cy="730250"/>
        </p:xfrm>
        <a:graphic>
          <a:graphicData uri="http://schemas.openxmlformats.org/presentationml/2006/ole">
            <p:oleObj spid="_x0000_s27651" name="Equation" r:id="rId4" imgW="1181100" imgH="3937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81400" y="1219200"/>
          <a:ext cx="838200" cy="558800"/>
        </p:xfrm>
        <a:graphic>
          <a:graphicData uri="http://schemas.openxmlformats.org/presentationml/2006/ole">
            <p:oleObj spid="_x0000_s27652" name="Equation" r:id="rId5" imgW="304800" imgH="203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257800"/>
            <a:ext cx="7695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IR divergences, γ</a:t>
            </a:r>
            <a:r>
              <a:rPr lang="en-US" baseline="-25000" dirty="0" smtClean="0">
                <a:solidFill>
                  <a:srgbClr val="800000"/>
                </a:solidFill>
              </a:rPr>
              <a:t>5</a:t>
            </a:r>
            <a:r>
              <a:rPr lang="en-US" dirty="0" smtClean="0">
                <a:solidFill>
                  <a:srgbClr val="800000"/>
                </a:solidFill>
              </a:rPr>
              <a:t>, composite operators, gauge symmetry, evanescent operators,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RG invariants, </a:t>
            </a:r>
            <a:r>
              <a:rPr lang="en-US" dirty="0" err="1" smtClean="0">
                <a:solidFill>
                  <a:srgbClr val="800000"/>
                </a:solidFill>
              </a:rPr>
              <a:t>unitarity</a:t>
            </a:r>
            <a:r>
              <a:rPr lang="en-US" dirty="0" smtClean="0">
                <a:solidFill>
                  <a:srgbClr val="800000"/>
                </a:solidFill>
              </a:rPr>
              <a:t>, Landau pole, asymptotic freedom, </a:t>
            </a:r>
            <a:r>
              <a:rPr lang="en-US" dirty="0" err="1" smtClean="0">
                <a:solidFill>
                  <a:srgbClr val="800000"/>
                </a:solidFill>
              </a:rPr>
              <a:t>renormalizability</a:t>
            </a:r>
            <a:r>
              <a:rPr lang="en-US" dirty="0" smtClean="0">
                <a:solidFill>
                  <a:srgbClr val="800000"/>
                </a:solidFill>
              </a:rPr>
              <a:t>,…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900" y="378767"/>
            <a:ext cx="39595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Differential Renormalization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(K. Johnson, D. Z. Freedman, JIL)</a:t>
            </a:r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4450" y="2895600"/>
            <a:ext cx="1295400" cy="419100"/>
          </a:xfrm>
          <a:prstGeom prst="ellipse">
            <a:avLst/>
          </a:prstGeom>
          <a:noFill/>
          <a:ln w="508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5" idx="2"/>
          </p:cNvCxnSpPr>
          <p:nvPr/>
        </p:nvCxnSpPr>
        <p:spPr>
          <a:xfrm>
            <a:off x="933450" y="2895600"/>
            <a:ext cx="381000" cy="20955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33450" y="3105150"/>
            <a:ext cx="381000" cy="20955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6"/>
          </p:cNvCxnSpPr>
          <p:nvPr/>
        </p:nvCxnSpPr>
        <p:spPr>
          <a:xfrm>
            <a:off x="2609850" y="3105150"/>
            <a:ext cx="533400" cy="20955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6"/>
          </p:cNvCxnSpPr>
          <p:nvPr/>
        </p:nvCxnSpPr>
        <p:spPr>
          <a:xfrm flipV="1">
            <a:off x="2609850" y="2895600"/>
            <a:ext cx="533400" cy="20955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24000" y="1885156"/>
            <a:ext cx="723900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3143250" y="1556554"/>
          <a:ext cx="4781550" cy="658791"/>
        </p:xfrm>
        <a:graphic>
          <a:graphicData uri="http://schemas.openxmlformats.org/presentationml/2006/ole">
            <p:oleObj spid="_x0000_s28674" name="Equation" r:id="rId3" imgW="2857500" imgH="393700" progId="Equation.DSMT4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4648200" y="2694288"/>
          <a:ext cx="1689100" cy="821724"/>
        </p:xfrm>
        <a:graphic>
          <a:graphicData uri="http://schemas.openxmlformats.org/presentationml/2006/ole">
            <p:oleObj spid="_x0000_s28675" name="Equation" r:id="rId4" imgW="939800" imgH="457200" progId="Equation.DSMT4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933450" y="4375666"/>
            <a:ext cx="5064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But, the product of distributions is not a distribution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28676" name="Equation" r:id="rId5" imgW="114300" imgH="165100" progId="Equation.DSMT4">
              <p:embed/>
            </p:oleObj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6455138" y="4191000"/>
          <a:ext cx="1317262" cy="648177"/>
        </p:xfrm>
        <a:graphic>
          <a:graphicData uri="http://schemas.openxmlformats.org/presentationml/2006/ole">
            <p:oleObj spid="_x0000_s28677" name="Equation" r:id="rId6" imgW="800100" imgH="393700" progId="Equation.DSMT4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933450" y="5562600"/>
            <a:ext cx="7263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bare amplitude is ok for x≠0. A cut-off regulator excises a region around</a:t>
            </a:r>
          </a:p>
          <a:p>
            <a:r>
              <a:rPr lang="en-US" dirty="0">
                <a:solidFill>
                  <a:srgbClr val="000090"/>
                </a:solidFill>
              </a:rPr>
              <a:t>t</a:t>
            </a:r>
            <a:r>
              <a:rPr lang="en-US" dirty="0" smtClean="0">
                <a:solidFill>
                  <a:srgbClr val="000090"/>
                </a:solidFill>
              </a:rPr>
              <a:t>his point and extends the distribution.</a:t>
            </a:r>
            <a:endParaRPr lang="en-US"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35113" y="1524000"/>
          <a:ext cx="5484812" cy="755650"/>
        </p:xfrm>
        <a:graphic>
          <a:graphicData uri="http://schemas.openxmlformats.org/presentationml/2006/ole">
            <p:oleObj spid="_x0000_s29698" name="Equation" r:id="rId3" imgW="3225800" imgH="44450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43200" y="838200"/>
          <a:ext cx="2826327" cy="685800"/>
        </p:xfrm>
        <a:graphic>
          <a:graphicData uri="http://schemas.openxmlformats.org/presentationml/2006/ole">
            <p:oleObj spid="_x0000_s29699" name="Equation" r:id="rId4" imgW="1727200" imgH="4191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93900" y="436602"/>
            <a:ext cx="518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Extend the distribution by pulling derivatives in front!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2514600"/>
            <a:ext cx="5914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The integration constant </a:t>
            </a:r>
            <a:r>
              <a:rPr lang="en-US" dirty="0" err="1" smtClean="0">
                <a:solidFill>
                  <a:srgbClr val="000090"/>
                </a:solidFill>
              </a:rPr>
              <a:t>μ</a:t>
            </a:r>
            <a:r>
              <a:rPr lang="en-US" dirty="0" smtClean="0">
                <a:solidFill>
                  <a:srgbClr val="000090"/>
                </a:solidFill>
              </a:rPr>
              <a:t> becomes the renormalization scale</a:t>
            </a:r>
            <a:endParaRPr lang="en-US" dirty="0">
              <a:solidFill>
                <a:srgbClr val="00009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44725" y="3365500"/>
          <a:ext cx="4581525" cy="749300"/>
        </p:xfrm>
        <a:graphic>
          <a:graphicData uri="http://schemas.openxmlformats.org/presentationml/2006/ole">
            <p:oleObj spid="_x0000_s29700" name="Equation" r:id="rId5" imgW="2717800" imgH="4445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67050" y="4267200"/>
          <a:ext cx="2884488" cy="673100"/>
        </p:xfrm>
        <a:graphic>
          <a:graphicData uri="http://schemas.openxmlformats.org/presentationml/2006/ole">
            <p:oleObj spid="_x0000_s29701" name="Equation" r:id="rId6" imgW="1905000" imgH="4445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803400" y="5124450"/>
          <a:ext cx="5819775" cy="714375"/>
        </p:xfrm>
        <a:graphic>
          <a:graphicData uri="http://schemas.openxmlformats.org/presentationml/2006/ole">
            <p:oleObj spid="_x0000_s29702" name="Equation" r:id="rId7" imgW="3721100" imgH="4572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4038600" y="5839434"/>
          <a:ext cx="1003300" cy="662178"/>
        </p:xfrm>
        <a:graphic>
          <a:graphicData uri="http://schemas.openxmlformats.org/presentationml/2006/ole">
            <p:oleObj spid="_x0000_s29703" name="Equation" r:id="rId8" imgW="635000" imgH="419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53479"/>
            <a:ext cx="7891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QED anomaly: Steinberger, Schwinger, Johnson, Adler, Bell, </a:t>
            </a: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Jackiw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755899" y="1341493"/>
          <a:ext cx="5549901" cy="950857"/>
        </p:xfrm>
        <a:graphic>
          <a:graphicData uri="http://schemas.openxmlformats.org/presentationml/2006/ole">
            <p:oleObj spid="_x0000_s30722" name="Equation" r:id="rId3" imgW="3632200" imgH="6223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1341493"/>
            <a:ext cx="1782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</a:t>
            </a:r>
            <a:r>
              <a:rPr lang="en-US" dirty="0" err="1" smtClean="0">
                <a:solidFill>
                  <a:srgbClr val="0000FF"/>
                </a:solidFill>
              </a:rPr>
              <a:t>ector</a:t>
            </a:r>
            <a:r>
              <a:rPr lang="en-US" dirty="0" smtClean="0">
                <a:solidFill>
                  <a:srgbClr val="0000FF"/>
                </a:solidFill>
              </a:rPr>
              <a:t> symmetry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</a:t>
            </a:r>
            <a:r>
              <a:rPr lang="en-US" dirty="0" err="1" smtClean="0">
                <a:solidFill>
                  <a:srgbClr val="0000FF"/>
                </a:solidFill>
              </a:rPr>
              <a:t>xial</a:t>
            </a:r>
            <a:r>
              <a:rPr lang="en-US" dirty="0" smtClean="0">
                <a:solidFill>
                  <a:srgbClr val="0000FF"/>
                </a:solidFill>
              </a:rPr>
              <a:t> symmetry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039508" y="3257550"/>
            <a:ext cx="990600" cy="72390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72858" y="4114800"/>
            <a:ext cx="1371601" cy="1588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6200000" flipV="1">
            <a:off x="1724515" y="3296444"/>
            <a:ext cx="992188" cy="647699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1744359" y="2971799"/>
            <a:ext cx="3047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19664" y="4267994"/>
            <a:ext cx="3047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2391265" y="4266406"/>
            <a:ext cx="304799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590550" y="4087178"/>
          <a:ext cx="400050" cy="480060"/>
        </p:xfrm>
        <a:graphic>
          <a:graphicData uri="http://schemas.openxmlformats.org/presentationml/2006/ole">
            <p:oleObj spid="_x0000_s30723" name="Equation" r:id="rId4" imgW="190500" imgH="228600" progId="Equation.DSMT4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2582068" y="4114800"/>
          <a:ext cx="373063" cy="452438"/>
        </p:xfrm>
        <a:graphic>
          <a:graphicData uri="http://schemas.openxmlformats.org/presentationml/2006/ole">
            <p:oleObj spid="_x0000_s30724" name="Equation" r:id="rId5" imgW="177800" imgH="215900" progId="Equation.DSMT4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1495425" y="2630488"/>
          <a:ext cx="400050" cy="506412"/>
        </p:xfrm>
        <a:graphic>
          <a:graphicData uri="http://schemas.openxmlformats.org/presentationml/2006/ole">
            <p:oleObj spid="_x0000_s30725" name="Equation" r:id="rId6" imgW="190500" imgH="241300" progId="Equation.DSMT4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2955131" y="2711845"/>
          <a:ext cx="6116060" cy="850109"/>
        </p:xfrm>
        <a:graphic>
          <a:graphicData uri="http://schemas.openxmlformats.org/presentationml/2006/ole">
            <p:oleObj spid="_x0000_s30726" name="Equation" r:id="rId7" imgW="3289300" imgH="457200" progId="Equation.DSMT4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038600" y="3699510"/>
          <a:ext cx="2971311" cy="867728"/>
        </p:xfrm>
        <a:graphic>
          <a:graphicData uri="http://schemas.openxmlformats.org/presentationml/2006/ole">
            <p:oleObj spid="_x0000_s30727" name="Equation" r:id="rId8" imgW="1435100" imgH="419100" progId="Equation.DSMT4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895475" y="5384410"/>
            <a:ext cx="5877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But                                                          violates gauge invariance 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2477783" y="5157011"/>
          <a:ext cx="2476897" cy="723341"/>
        </p:xfrm>
        <a:graphic>
          <a:graphicData uri="http://schemas.openxmlformats.org/presentationml/2006/ole">
            <p:oleObj spid="_x0000_s30728" name="Equation" r:id="rId9" imgW="1435100" imgH="419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762000"/>
            <a:ext cx="2033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 </a:t>
            </a:r>
            <a:r>
              <a:rPr lang="en-US" dirty="0" err="1" smtClean="0"/>
              <a:t>counterterm</a:t>
            </a:r>
            <a:r>
              <a:rPr lang="en-US" dirty="0" smtClean="0"/>
              <a:t>!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79849" y="762000"/>
          <a:ext cx="1458383" cy="495300"/>
        </p:xfrm>
        <a:graphic>
          <a:graphicData uri="http://schemas.openxmlformats.org/presentationml/2006/ole">
            <p:oleObj spid="_x0000_s31746" name="Equation" r:id="rId3" imgW="673100" imgH="2286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71800" y="2561992"/>
          <a:ext cx="2590800" cy="736833"/>
        </p:xfrm>
        <a:graphic>
          <a:graphicData uri="http://schemas.openxmlformats.org/presentationml/2006/ole">
            <p:oleObj spid="_x0000_s31747" name="Equation" r:id="rId4" imgW="1384300" imgH="3937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01357" y="1796534"/>
            <a:ext cx="373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It follow that QED carries an anomaly</a:t>
            </a:r>
            <a:endParaRPr lang="en-US" dirty="0">
              <a:solidFill>
                <a:srgbClr val="80000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874686" y="3429000"/>
          <a:ext cx="2595102" cy="654050"/>
        </p:xfrm>
        <a:graphic>
          <a:graphicData uri="http://schemas.openxmlformats.org/presentationml/2006/ole">
            <p:oleObj spid="_x0000_s31748" name="Equation" r:id="rId5" imgW="1562100" imgH="3937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143000" y="3429000"/>
          <a:ext cx="3124200" cy="590550"/>
        </p:xfrm>
        <a:graphic>
          <a:graphicData uri="http://schemas.openxmlformats.org/presentationml/2006/ole">
            <p:oleObj spid="_x0000_s31749" name="Equation" r:id="rId6" imgW="2082800" imgH="3937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43000" y="4572000"/>
            <a:ext cx="602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 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806801" y="4572000"/>
          <a:ext cx="1051982" cy="420793"/>
        </p:xfrm>
        <a:graphic>
          <a:graphicData uri="http://schemas.openxmlformats.org/presentationml/2006/ole">
            <p:oleObj spid="_x0000_s31750" name="Equation" r:id="rId7" imgW="571500" imgH="2286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512100" y="4447143"/>
          <a:ext cx="3652264" cy="658257"/>
        </p:xfrm>
        <a:graphic>
          <a:graphicData uri="http://schemas.openxmlformats.org/presentationml/2006/ole">
            <p:oleObj spid="_x0000_s31751" name="Equation" r:id="rId8" imgW="2184400" imgH="393700" progId="Equation.DSMT4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2266950" y="5105400"/>
          <a:ext cx="4000500" cy="685800"/>
        </p:xfrm>
        <a:graphic>
          <a:graphicData uri="http://schemas.openxmlformats.org/presentationml/2006/ole">
            <p:oleObj spid="_x0000_s31752" name="Equation" r:id="rId9" imgW="2667000" imgH="4572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68200" y="6063734"/>
            <a:ext cx="5801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Anomalies in </a:t>
            </a:r>
            <a:r>
              <a:rPr lang="en-US" i="1" dirty="0" err="1" smtClean="0">
                <a:solidFill>
                  <a:srgbClr val="800000"/>
                </a:solidFill>
              </a:rPr>
              <a:t>d</a:t>
            </a:r>
            <a:r>
              <a:rPr lang="en-US" i="1" dirty="0" smtClean="0">
                <a:solidFill>
                  <a:srgbClr val="800000"/>
                </a:solidFill>
              </a:rPr>
              <a:t>=2n </a:t>
            </a:r>
            <a:r>
              <a:rPr lang="en-US" dirty="0" smtClean="0">
                <a:solidFill>
                  <a:srgbClr val="800000"/>
                </a:solidFill>
              </a:rPr>
              <a:t>dimensions appear for </a:t>
            </a:r>
            <a:r>
              <a:rPr lang="en-US" i="1" dirty="0" smtClean="0">
                <a:solidFill>
                  <a:srgbClr val="800000"/>
                </a:solidFill>
              </a:rPr>
              <a:t>n+1</a:t>
            </a:r>
            <a:r>
              <a:rPr lang="en-US" dirty="0" smtClean="0">
                <a:solidFill>
                  <a:srgbClr val="800000"/>
                </a:solidFill>
              </a:rPr>
              <a:t> vertex graphs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800"/>
            <a:ext cx="9144001" cy="5121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453479"/>
            <a:ext cx="7212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Regulator free anomaly:  pull derivatives in front of amplitudes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1219200"/>
          <a:ext cx="4598211" cy="908050"/>
        </p:xfrm>
        <a:graphic>
          <a:graphicData uri="http://schemas.openxmlformats.org/presentationml/2006/ole">
            <p:oleObj spid="_x0000_s32770" name="Equation" r:id="rId3" imgW="3022600" imgH="5969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124200" y="2533650"/>
          <a:ext cx="3016250" cy="723900"/>
        </p:xfrm>
        <a:graphic>
          <a:graphicData uri="http://schemas.openxmlformats.org/presentationml/2006/ole">
            <p:oleObj spid="_x0000_s32771" name="Equation" r:id="rId4" imgW="1587500" imgH="3810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7" y="3429000"/>
          <a:ext cx="8839193" cy="615388"/>
        </p:xfrm>
        <a:graphic>
          <a:graphicData uri="http://schemas.openxmlformats.org/presentationml/2006/ole">
            <p:oleObj spid="_x0000_s32772" name="Equation" r:id="rId5" imgW="6019800" imgH="4191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3299" y="4495800"/>
            <a:ext cx="324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</a:t>
            </a:r>
            <a:r>
              <a:rPr lang="en-US" dirty="0" err="1" smtClean="0">
                <a:solidFill>
                  <a:srgbClr val="0000FF"/>
                </a:solidFill>
              </a:rPr>
              <a:t>wo</a:t>
            </a:r>
            <a:r>
              <a:rPr lang="en-US" dirty="0" smtClean="0">
                <a:solidFill>
                  <a:srgbClr val="0000FF"/>
                </a:solidFill>
              </a:rPr>
              <a:t> singular forms are extended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733800" y="4044388"/>
            <a:ext cx="838200" cy="4514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884211" y="4044388"/>
            <a:ext cx="1192989" cy="45141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578100" y="4953000"/>
          <a:ext cx="3987800" cy="457200"/>
        </p:xfrm>
        <a:graphic>
          <a:graphicData uri="http://schemas.openxmlformats.org/presentationml/2006/ole">
            <p:oleObj spid="_x0000_s32773" name="Equation" r:id="rId6" imgW="1993900" imgH="228600" progId="Equation.DSMT4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286000" y="5562600"/>
          <a:ext cx="4518212" cy="685800"/>
        </p:xfrm>
        <a:graphic>
          <a:graphicData uri="http://schemas.openxmlformats.org/presentationml/2006/ole">
            <p:oleObj spid="_x0000_s32774" name="Equation" r:id="rId7" imgW="2844800" imgH="4318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295400" y="653534"/>
            <a:ext cx="6663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Vector and axial Ward identities cannot be fulfilled simultaneously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90800" y="1828800"/>
          <a:ext cx="4177179" cy="673100"/>
        </p:xfrm>
        <a:graphic>
          <a:graphicData uri="http://schemas.openxmlformats.org/presentationml/2006/ole">
            <p:oleObj spid="_x0000_s33794" name="Equation" r:id="rId3" imgW="2679700" imgH="4318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90800" y="2749550"/>
          <a:ext cx="4177179" cy="673100"/>
        </p:xfrm>
        <a:graphic>
          <a:graphicData uri="http://schemas.openxmlformats.org/presentationml/2006/ole">
            <p:oleObj spid="_x0000_s33795" name="Equation" r:id="rId4" imgW="2679700" imgH="4318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71003" y="3657600"/>
          <a:ext cx="4196976" cy="673100"/>
        </p:xfrm>
        <a:graphic>
          <a:graphicData uri="http://schemas.openxmlformats.org/presentationml/2006/ole">
            <p:oleObj spid="_x0000_s33796" name="Equation" r:id="rId5" imgW="2692400" imgH="4318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4724400"/>
            <a:ext cx="6709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The system is </a:t>
            </a:r>
            <a:r>
              <a:rPr lang="en-US" dirty="0" err="1" smtClean="0">
                <a:solidFill>
                  <a:srgbClr val="800000"/>
                </a:solidFill>
              </a:rPr>
              <a:t>overdetermined</a:t>
            </a:r>
            <a:endParaRPr lang="en-US" dirty="0" smtClean="0">
              <a:solidFill>
                <a:srgbClr val="800000"/>
              </a:solidFill>
            </a:endParaRPr>
          </a:p>
          <a:p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The anomaly is an </a:t>
            </a:r>
            <a:r>
              <a:rPr lang="en-US" dirty="0" err="1" smtClean="0">
                <a:solidFill>
                  <a:srgbClr val="800000"/>
                </a:solidFill>
              </a:rPr>
              <a:t>renormalizaiton</a:t>
            </a:r>
            <a:r>
              <a:rPr lang="en-US" dirty="0" smtClean="0">
                <a:solidFill>
                  <a:srgbClr val="800000"/>
                </a:solidFill>
              </a:rPr>
              <a:t> ambiguity at short distances which 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I</a:t>
            </a:r>
            <a:r>
              <a:rPr lang="en-US" dirty="0" err="1" smtClean="0">
                <a:solidFill>
                  <a:srgbClr val="800000"/>
                </a:solidFill>
              </a:rPr>
              <a:t>s</a:t>
            </a:r>
            <a:r>
              <a:rPr lang="en-US" dirty="0" smtClean="0">
                <a:solidFill>
                  <a:srgbClr val="800000"/>
                </a:solidFill>
              </a:rPr>
              <a:t> fixed by long-distance properties (heat kernel analogy)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62484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Manolo’s</a:t>
            </a:r>
            <a:r>
              <a:rPr lang="en-US" sz="2400" dirty="0" smtClean="0">
                <a:solidFill>
                  <a:srgbClr val="800000"/>
                </a:solidFill>
              </a:rPr>
              <a:t> guidance: </a:t>
            </a:r>
          </a:p>
          <a:p>
            <a:pPr algn="ctr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Take home work for my second </a:t>
            </a:r>
            <a:r>
              <a:rPr lang="en-US" sz="2000" dirty="0" err="1" smtClean="0">
                <a:solidFill>
                  <a:srgbClr val="800000"/>
                </a:solidFill>
              </a:rPr>
              <a:t>postdoc</a:t>
            </a:r>
            <a:endParaRPr lang="en-US" sz="20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n</a:t>
            </a:r>
            <a:r>
              <a:rPr lang="en-US" sz="2000" dirty="0" smtClean="0">
                <a:solidFill>
                  <a:srgbClr val="800000"/>
                </a:solidFill>
              </a:rPr>
              <a:t>on-</a:t>
            </a:r>
            <a:r>
              <a:rPr lang="en-US" sz="2000" dirty="0" err="1" smtClean="0">
                <a:solidFill>
                  <a:srgbClr val="800000"/>
                </a:solidFill>
              </a:rPr>
              <a:t>perturbative</a:t>
            </a:r>
            <a:r>
              <a:rPr lang="en-US" sz="2000" dirty="0" smtClean="0">
                <a:solidFill>
                  <a:srgbClr val="800000"/>
                </a:solidFill>
              </a:rPr>
              <a:t> physics</a:t>
            </a:r>
            <a:endParaRPr lang="en-US" sz="20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C-theorem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n título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143000"/>
            <a:ext cx="6772275" cy="443574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528935"/>
            <a:ext cx="1433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RG flows</a:t>
            </a: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2118855" y="1452265"/>
            <a:ext cx="3200400" cy="342453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880855" y="19812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52455" y="3886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Curved Connector 8"/>
          <p:cNvCxnSpPr>
            <a:stCxn id="6" idx="5"/>
            <a:endCxn id="7" idx="0"/>
          </p:cNvCxnSpPr>
          <p:nvPr/>
        </p:nvCxnSpPr>
        <p:spPr>
          <a:xfrm rot="16200000" flipH="1">
            <a:off x="2866427" y="2385872"/>
            <a:ext cx="1709878" cy="12907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85800" y="5867400"/>
          <a:ext cx="8001011" cy="711201"/>
        </p:xfrm>
        <a:graphic>
          <a:graphicData uri="http://schemas.openxmlformats.org/presentationml/2006/ole">
            <p:oleObj spid="_x0000_s34818" name="Equation" r:id="rId3" imgW="5715000" imgH="5080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5225534"/>
            <a:ext cx="493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Wilson Exact Renormalization Group Equation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5977" y="184046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UV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75429" y="374546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47855" y="2209800"/>
            <a:ext cx="3176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Are RG flows irreversible?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76151"/>
            <a:ext cx="47866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Preliminary 1: OPE    </a:t>
            </a:r>
          </a:p>
          <a:p>
            <a:endParaRPr lang="en-US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A QFT theory is defined by a set of operators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hat close an algebra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752600" y="1666776"/>
          <a:ext cx="5018433" cy="527050"/>
        </p:xfrm>
        <a:graphic>
          <a:graphicData uri="http://schemas.openxmlformats.org/presentationml/2006/ole">
            <p:oleObj spid="_x0000_s36866" name="Equation" r:id="rId3" imgW="2781300" imgH="2921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532362" y="3007206"/>
          <a:ext cx="4238671" cy="955194"/>
        </p:xfrm>
        <a:graphic>
          <a:graphicData uri="http://schemas.openxmlformats.org/presentationml/2006/ole">
            <p:oleObj spid="_x0000_s36867" name="Equation" r:id="rId4" imgW="1803400" imgH="4064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44725" y="4248150"/>
          <a:ext cx="4811713" cy="952500"/>
        </p:xfrm>
        <a:graphic>
          <a:graphicData uri="http://schemas.openxmlformats.org/presentationml/2006/ole">
            <p:oleObj spid="_x0000_s36869" name="Equation" r:id="rId5" imgW="2501900" imgH="4953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066800" y="5448520"/>
          <a:ext cx="6771178" cy="526940"/>
        </p:xfrm>
        <a:graphic>
          <a:graphicData uri="http://schemas.openxmlformats.org/presentationml/2006/ole">
            <p:oleObj spid="_x0000_s36870" name="Equation" r:id="rId6" imgW="3263900" imgH="2540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6488668"/>
            <a:ext cx="853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Weinberg sum rules, deep inelastic, </a:t>
            </a:r>
            <a:r>
              <a:rPr lang="en-US" dirty="0" err="1" smtClean="0">
                <a:solidFill>
                  <a:srgbClr val="0000FF"/>
                </a:solidFill>
              </a:rPr>
              <a:t>renormalons</a:t>
            </a:r>
            <a:r>
              <a:rPr lang="en-US" dirty="0" smtClean="0">
                <a:solidFill>
                  <a:srgbClr val="0000FF"/>
                </a:solidFill>
              </a:rPr>
              <a:t>, QCD sum rules, Heavy quark </a:t>
            </a:r>
            <a:r>
              <a:rPr lang="en-US" dirty="0" err="1" smtClean="0">
                <a:solidFill>
                  <a:srgbClr val="0000FF"/>
                </a:solidFill>
              </a:rPr>
              <a:t>eff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th</a:t>
            </a:r>
            <a:r>
              <a:rPr lang="en-US" dirty="0" smtClean="0">
                <a:solidFill>
                  <a:srgbClr val="0000FF"/>
                </a:solidFill>
              </a:rPr>
              <a:t>, CFT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76151"/>
            <a:ext cx="730199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Preliminary 2: CFT</a:t>
            </a:r>
          </a:p>
          <a:p>
            <a:endParaRPr lang="en-US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In 1+1 critical theories, the OPE is constraints by conformal symmetry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37890" name="Equation" r:id="rId3" imgW="114300" imgH="1651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95256" y="2528928"/>
          <a:ext cx="4667787" cy="817522"/>
        </p:xfrm>
        <a:graphic>
          <a:graphicData uri="http://schemas.openxmlformats.org/presentationml/2006/ole">
            <p:oleObj spid="_x0000_s37891" name="Equation" r:id="rId4" imgW="2247900" imgH="3937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2230478"/>
            <a:ext cx="672258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Stress tensor does not develop anomalous dimensions: central charge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Scaling dimensions</a:t>
            </a: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Structure constants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743200" y="3962400"/>
          <a:ext cx="2732548" cy="730250"/>
        </p:xfrm>
        <a:graphic>
          <a:graphicData uri="http://schemas.openxmlformats.org/presentationml/2006/ole">
            <p:oleObj spid="_x0000_s37892" name="Equation" r:id="rId5" imgW="1473200" imgH="3937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378075" y="5562600"/>
          <a:ext cx="3582988" cy="752475"/>
        </p:xfrm>
        <a:graphic>
          <a:graphicData uri="http://schemas.openxmlformats.org/presentationml/2006/ole">
            <p:oleObj spid="_x0000_s37893" name="Equation" r:id="rId6" imgW="1993900" imgH="4191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31516" y="685800"/>
            <a:ext cx="810768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Zamolodchikov’s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sz="2000" dirty="0" err="1" smtClean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-theorem</a:t>
            </a:r>
          </a:p>
          <a:p>
            <a:endParaRPr lang="en-US" sz="20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 Hypothesis: 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=1+1,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unitarity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renormalizability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/>
                <a:cs typeface="Arial"/>
              </a:rPr>
              <a:t>Poincaré</a:t>
            </a:r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invariance</a:t>
            </a:r>
          </a:p>
          <a:p>
            <a:endParaRPr lang="en-US" dirty="0" smtClean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/>
                <a:cs typeface="Arial"/>
              </a:rPr>
              <a:t>     Thesis:         </a:t>
            </a:r>
            <a:endParaRPr lang="en-US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438400" y="1729383"/>
          <a:ext cx="2559050" cy="495300"/>
        </p:xfrm>
        <a:graphic>
          <a:graphicData uri="http://schemas.openxmlformats.org/presentationml/2006/ole">
            <p:oleObj spid="_x0000_s38914" name="Equation" r:id="rId3" imgW="1181100" imgH="2286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1516" y="3048000"/>
          <a:ext cx="7885113" cy="577850"/>
        </p:xfrm>
        <a:graphic>
          <a:graphicData uri="http://schemas.openxmlformats.org/presentationml/2006/ole">
            <p:oleObj spid="_x0000_s38915" name="Equation" r:id="rId4" imgW="5372100" imgH="3937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447800" y="3996450"/>
          <a:ext cx="1325885" cy="450300"/>
        </p:xfrm>
        <a:graphic>
          <a:graphicData uri="http://schemas.openxmlformats.org/presentationml/2006/ole">
            <p:oleObj spid="_x0000_s38916" name="Equation" r:id="rId5" imgW="673100" imgH="2286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61738" y="3930867"/>
          <a:ext cx="2895600" cy="374431"/>
        </p:xfrm>
        <a:graphic>
          <a:graphicData uri="http://schemas.openxmlformats.org/presentationml/2006/ole">
            <p:oleObj spid="_x0000_s38917" name="Equation" r:id="rId6" imgW="1473200" imgH="1905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447800" y="5562600"/>
          <a:ext cx="6409538" cy="952501"/>
        </p:xfrm>
        <a:graphic>
          <a:graphicData uri="http://schemas.openxmlformats.org/presentationml/2006/ole">
            <p:oleObj spid="_x0000_s38918" name="Equation" r:id="rId7" imgW="4102100" imgH="6096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2634734"/>
            <a:ext cx="757130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Poincaré+absence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of anomalous dimensions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Conservation laws (Ward Identities contact terms are irrelevant  at x≠0)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2743200" y="723900"/>
          <a:ext cx="2351617" cy="838200"/>
        </p:xfrm>
        <a:graphic>
          <a:graphicData uri="http://schemas.openxmlformats.org/presentationml/2006/ole">
            <p:oleObj spid="_x0000_s39938" name="Equation" r:id="rId3" imgW="1282700" imgH="457200" progId="Equation.DSMT4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57200"/>
            <a:ext cx="32624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C is observable</a:t>
            </a: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endParaRPr lang="en-US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/>
                <a:cs typeface="Arial"/>
              </a:rPr>
              <a:t>Unitarity</a:t>
            </a:r>
            <a:r>
              <a:rPr lang="en-US" dirty="0" smtClean="0">
                <a:solidFill>
                  <a:srgbClr val="FF0000"/>
                </a:solidFill>
                <a:latin typeface="Arial"/>
                <a:cs typeface="Arial"/>
              </a:rPr>
              <a:t> (reflection positivity)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14500" y="2438400"/>
          <a:ext cx="5245511" cy="860375"/>
        </p:xfrm>
        <a:graphic>
          <a:graphicData uri="http://schemas.openxmlformats.org/presentationml/2006/ole">
            <p:oleObj spid="_x0000_s39939" name="Equation" r:id="rId4" imgW="2400300" imgH="3937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672120" y="3738742"/>
          <a:ext cx="2966679" cy="752116"/>
        </p:xfrm>
        <a:graphic>
          <a:graphicData uri="http://schemas.openxmlformats.org/presentationml/2006/ole">
            <p:oleObj spid="_x0000_s39940" name="Equation" r:id="rId5" imgW="901700" imgH="228600" progId="Equation.DSMT4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3400" y="4876800"/>
            <a:ext cx="903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Art CFT,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714500" y="4876800"/>
          <a:ext cx="1173172" cy="369332"/>
        </p:xfrm>
        <a:graphic>
          <a:graphicData uri="http://schemas.openxmlformats.org/presentationml/2006/ole">
            <p:oleObj spid="_x0000_s39941" name="Equation" r:id="rId6" imgW="685800" imgH="2159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672120" y="5486400"/>
          <a:ext cx="4287891" cy="593708"/>
        </p:xfrm>
        <a:graphic>
          <a:graphicData uri="http://schemas.openxmlformats.org/presentationml/2006/ole">
            <p:oleObj spid="_x0000_s39942" name="Equation" r:id="rId7" imgW="165100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118855" y="1452265"/>
            <a:ext cx="3200400" cy="3424535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2880855" y="1981200"/>
            <a:ext cx="228600" cy="228600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52455" y="388620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urved Connector 12"/>
          <p:cNvCxnSpPr>
            <a:stCxn id="11" idx="5"/>
            <a:endCxn id="12" idx="0"/>
          </p:cNvCxnSpPr>
          <p:nvPr/>
        </p:nvCxnSpPr>
        <p:spPr>
          <a:xfrm rot="16200000" flipH="1">
            <a:off x="2866427" y="2385872"/>
            <a:ext cx="1709878" cy="129077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75977" y="1840468"/>
            <a:ext cx="49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</a:t>
            </a:r>
            <a:r>
              <a:rPr lang="en-US" sz="1200" b="1" dirty="0" smtClean="0">
                <a:solidFill>
                  <a:srgbClr val="0000FF"/>
                </a:solidFill>
              </a:rPr>
              <a:t>UV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8414" y="3745468"/>
            <a:ext cx="43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200" b="1" dirty="0" smtClean="0">
                <a:solidFill>
                  <a:srgbClr val="FF0000"/>
                </a:solidFill>
              </a:rPr>
              <a:t>IR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7855" y="1840468"/>
            <a:ext cx="2992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=1+1, </a:t>
            </a:r>
            <a:r>
              <a:rPr lang="en-US" dirty="0" err="1" smtClean="0">
                <a:solidFill>
                  <a:srgbClr val="800000"/>
                </a:solidFill>
                <a:latin typeface="Arial"/>
                <a:cs typeface="Arial"/>
              </a:rPr>
              <a:t>unitarity</a:t>
            </a:r>
            <a:endParaRPr lang="en-US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ctr"/>
            <a:endParaRPr lang="en-US" sz="2000" dirty="0" smtClean="0">
              <a:solidFill>
                <a:srgbClr val="800000"/>
              </a:solidFill>
              <a:latin typeface="Arial"/>
              <a:cs typeface="Arial"/>
            </a:endParaRP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RG flows are irreversible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3160692"/>
            <a:ext cx="15343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</a:rPr>
              <a:t>C</a:t>
            </a:r>
            <a:r>
              <a:rPr lang="en-US" sz="2400" dirty="0" err="1" smtClean="0">
                <a:solidFill>
                  <a:srgbClr val="0000FF"/>
                </a:solidFill>
              </a:rPr>
              <a:t>uv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/>
              <a:t>&gt; </a:t>
            </a:r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>
                <a:solidFill>
                  <a:srgbClr val="FF0000"/>
                </a:solidFill>
              </a:rPr>
              <a:t>IR</a:t>
            </a:r>
            <a:r>
              <a:rPr lang="en-US" sz="2400" dirty="0" smtClean="0"/>
              <a:t>  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454967"/>
            <a:ext cx="5840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QFT has a </a:t>
            </a:r>
            <a:r>
              <a:rPr lang="en-US" sz="2400" dirty="0" err="1" smtClean="0">
                <a:solidFill>
                  <a:srgbClr val="800000"/>
                </a:solidFill>
                <a:latin typeface="Arial"/>
                <a:cs typeface="Arial"/>
              </a:rPr>
              <a:t>reacher</a:t>
            </a:r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 structure: Symmetries</a:t>
            </a: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196826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Space-time symmetry ,  </a:t>
            </a:r>
            <a:r>
              <a:rPr lang="en-US" dirty="0" err="1" smtClean="0">
                <a:solidFill>
                  <a:srgbClr val="0000FF"/>
                </a:solidFill>
              </a:rPr>
              <a:t>Poincaré</a:t>
            </a:r>
            <a:r>
              <a:rPr lang="en-US" dirty="0" smtClean="0">
                <a:solidFill>
                  <a:srgbClr val="0000FF"/>
                </a:solidFill>
              </a:rPr>
              <a:t> Conservation laws      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CPT , </a:t>
            </a:r>
            <a:r>
              <a:rPr lang="en-US" dirty="0" smtClean="0">
                <a:solidFill>
                  <a:srgbClr val="0000FF"/>
                </a:solidFill>
              </a:rPr>
              <a:t>T is not a symmetry, arrow of time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Global symmetry, </a:t>
            </a:r>
            <a:r>
              <a:rPr lang="en-US" dirty="0" smtClean="0">
                <a:solidFill>
                  <a:srgbClr val="0000FF"/>
                </a:solidFill>
              </a:rPr>
              <a:t>e.g. charge conservation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Scale transformations, </a:t>
            </a:r>
            <a:r>
              <a:rPr lang="en-US" dirty="0" smtClean="0">
                <a:solidFill>
                  <a:srgbClr val="0000FF"/>
                </a:solidFill>
              </a:rPr>
              <a:t>Renormalization group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Local Gauge symmetry, </a:t>
            </a:r>
            <a:r>
              <a:rPr lang="en-US" dirty="0" smtClean="0">
                <a:solidFill>
                  <a:srgbClr val="0000FF"/>
                </a:solidFill>
              </a:rPr>
              <a:t>Dynamical principle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14850" y="3346450"/>
          <a:ext cx="114300" cy="165100"/>
        </p:xfrm>
        <a:graphic>
          <a:graphicData uri="http://schemas.openxmlformats.org/presentationml/2006/ole">
            <p:oleObj spid="_x0000_s14339" name="Equation" r:id="rId3" imgW="114300" imgH="1651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430463" y="1671637"/>
          <a:ext cx="3275012" cy="447675"/>
        </p:xfrm>
        <a:graphic>
          <a:graphicData uri="http://schemas.openxmlformats.org/presentationml/2006/ole">
            <p:oleObj spid="_x0000_s14340" name="Equation" r:id="rId4" imgW="1485900" imgH="2032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866495" y="3263900"/>
          <a:ext cx="2256367" cy="495300"/>
        </p:xfrm>
        <a:graphic>
          <a:graphicData uri="http://schemas.openxmlformats.org/presentationml/2006/ole">
            <p:oleObj spid="_x0000_s14342" name="Equation" r:id="rId5" imgW="1041400" imgH="228600" progId="Equation.DSMT4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81300" y="4267200"/>
          <a:ext cx="2311400" cy="457200"/>
        </p:xfrm>
        <a:graphic>
          <a:graphicData uri="http://schemas.openxmlformats.org/presentationml/2006/ole">
            <p:oleObj spid="_x0000_s14343" name="Equation" r:id="rId6" imgW="1155700" imgH="228600" progId="Equation.DSMT4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2866495" y="5444143"/>
          <a:ext cx="3692525" cy="560388"/>
        </p:xfrm>
        <a:graphic>
          <a:graphicData uri="http://schemas.openxmlformats.org/presentationml/2006/ole">
            <p:oleObj spid="_x0000_s14345" name="Equation" r:id="rId7" imgW="1587500" imgH="241300" progId="Equation.DSMT4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879475" y="6126162"/>
          <a:ext cx="2746375" cy="530225"/>
        </p:xfrm>
        <a:graphic>
          <a:graphicData uri="http://schemas.openxmlformats.org/presentationml/2006/ole">
            <p:oleObj spid="_x0000_s14346" name="Equation" r:id="rId8" imgW="1181100" imgH="228600" progId="Equation.DSMT4">
              <p:embed/>
            </p:oleObj>
          </a:graphicData>
        </a:graphic>
      </p:graphicFrame>
      <p:graphicFrame>
        <p:nvGraphicFramePr>
          <p:cNvPr id="14347" name="Object 11"/>
          <p:cNvGraphicFramePr>
            <a:graphicFrameLocks noChangeAspect="1"/>
          </p:cNvGraphicFramePr>
          <p:nvPr/>
        </p:nvGraphicFramePr>
        <p:xfrm>
          <a:off x="4712758" y="6126162"/>
          <a:ext cx="3632200" cy="971550"/>
        </p:xfrm>
        <a:graphic>
          <a:graphicData uri="http://schemas.openxmlformats.org/presentationml/2006/ole">
            <p:oleObj spid="_x0000_s14347" name="Equation" r:id="rId9" imgW="1562100" imgH="419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314235"/>
            <a:ext cx="6617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Spectral proof of irreversibility  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(A. </a:t>
            </a:r>
            <a:r>
              <a:rPr lang="en-US" dirty="0" err="1" smtClean="0">
                <a:solidFill>
                  <a:srgbClr val="800000"/>
                </a:solidFill>
                <a:latin typeface="Arial"/>
                <a:cs typeface="Arial"/>
              </a:rPr>
              <a:t>Cappelli</a:t>
            </a:r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, D. Friedan, JIL)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990600" y="952500"/>
          <a:ext cx="6705600" cy="685800"/>
        </p:xfrm>
        <a:graphic>
          <a:graphicData uri="http://schemas.openxmlformats.org/presentationml/2006/ole">
            <p:oleObj spid="_x0000_s41986" name="Equation" r:id="rId3" imgW="4470400" imgH="4572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1755337"/>
            <a:ext cx="5393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spectral density carries </a:t>
            </a:r>
            <a:r>
              <a:rPr lang="en-US" dirty="0" err="1" smtClean="0"/>
              <a:t>spinless</a:t>
            </a:r>
            <a:r>
              <a:rPr lang="en-US" dirty="0" smtClean="0"/>
              <a:t> intermediate states</a:t>
            </a:r>
          </a:p>
          <a:p>
            <a:r>
              <a:rPr lang="en-US" dirty="0" smtClean="0"/>
              <a:t>It is positive for unitary theories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990600" y="2609337"/>
          <a:ext cx="3479800" cy="723329"/>
        </p:xfrm>
        <a:graphic>
          <a:graphicData uri="http://schemas.openxmlformats.org/presentationml/2006/ole">
            <p:oleObj spid="_x0000_s41988" name="Equation" r:id="rId4" imgW="2260600" imgH="469900" progId="Equation.DSMT4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286000" y="3332666"/>
          <a:ext cx="2497898" cy="751247"/>
        </p:xfrm>
        <a:graphic>
          <a:graphicData uri="http://schemas.openxmlformats.org/presentationml/2006/ole">
            <p:oleObj spid="_x0000_s41989" name="Equation" r:id="rId5" imgW="1689100" imgH="508000" progId="Equation.DSMT4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499100" y="3276600"/>
          <a:ext cx="3340100" cy="353918"/>
        </p:xfrm>
        <a:graphic>
          <a:graphicData uri="http://schemas.openxmlformats.org/presentationml/2006/ole">
            <p:oleObj spid="_x0000_s41990" name="Equation" r:id="rId6" imgW="1917700" imgH="203200" progId="Equation.DSMT4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2198067" y="4572000"/>
          <a:ext cx="5171661" cy="533400"/>
        </p:xfrm>
        <a:graphic>
          <a:graphicData uri="http://schemas.openxmlformats.org/presentationml/2006/ole">
            <p:oleObj spid="_x0000_s41991" name="Equation" r:id="rId7" imgW="2832100" imgH="2921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47800" y="5842337"/>
            <a:ext cx="6565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The </a:t>
            </a:r>
            <a:r>
              <a:rPr lang="en-US" dirty="0" err="1" smtClean="0">
                <a:solidFill>
                  <a:srgbClr val="800000"/>
                </a:solidFill>
              </a:rPr>
              <a:t>c-th</a:t>
            </a:r>
            <a:r>
              <a:rPr lang="en-US" dirty="0" smtClean="0">
                <a:solidFill>
                  <a:srgbClr val="800000"/>
                </a:solidFill>
              </a:rPr>
              <a:t> can be formulated in terms of Quantum Information theory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U</a:t>
            </a:r>
            <a:r>
              <a:rPr lang="en-US" dirty="0" err="1" smtClean="0">
                <a:solidFill>
                  <a:srgbClr val="800000"/>
                </a:solidFill>
              </a:rPr>
              <a:t>nitarity</a:t>
            </a:r>
            <a:r>
              <a:rPr lang="en-US" dirty="0" smtClean="0">
                <a:solidFill>
                  <a:srgbClr val="800000"/>
                </a:solidFill>
              </a:rPr>
              <a:t> = strong </a:t>
            </a:r>
            <a:r>
              <a:rPr lang="en-US" dirty="0" err="1" smtClean="0">
                <a:solidFill>
                  <a:srgbClr val="800000"/>
                </a:solidFill>
              </a:rPr>
              <a:t>subadditivity</a:t>
            </a:r>
            <a:r>
              <a:rPr lang="en-US" dirty="0" smtClean="0">
                <a:solidFill>
                  <a:srgbClr val="800000"/>
                </a:solidFill>
              </a:rPr>
              <a:t> of Von </a:t>
            </a:r>
            <a:r>
              <a:rPr lang="en-US" dirty="0" err="1" smtClean="0">
                <a:solidFill>
                  <a:srgbClr val="800000"/>
                </a:solidFill>
              </a:rPr>
              <a:t>Neuman</a:t>
            </a:r>
            <a:r>
              <a:rPr lang="en-US" dirty="0" smtClean="0">
                <a:solidFill>
                  <a:srgbClr val="800000"/>
                </a:solidFill>
              </a:rPr>
              <a:t> entropy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5029200" y="2819400"/>
            <a:ext cx="228600" cy="1264513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286000"/>
            <a:ext cx="6248400" cy="990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err="1" smtClean="0">
                <a:solidFill>
                  <a:srgbClr val="800000"/>
                </a:solidFill>
              </a:rPr>
              <a:t>Manolo’s</a:t>
            </a:r>
            <a:r>
              <a:rPr lang="en-US" sz="2400" dirty="0" smtClean="0">
                <a:solidFill>
                  <a:srgbClr val="800000"/>
                </a:solidFill>
              </a:rPr>
              <a:t> guidance: </a:t>
            </a:r>
          </a:p>
          <a:p>
            <a:pPr algn="ctr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Pay attention to condensed matter models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(clock models, spin chains, DMRG,…</a:t>
            </a:r>
            <a:r>
              <a:rPr lang="en-US" sz="2000" dirty="0" smtClean="0">
                <a:solidFill>
                  <a:srgbClr val="800000"/>
                </a:solidFill>
              </a:rPr>
              <a:t>)</a:t>
            </a:r>
          </a:p>
          <a:p>
            <a:pPr algn="ctr"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(also to topology, </a:t>
            </a:r>
            <a:r>
              <a:rPr lang="en-US" sz="2000" dirty="0" err="1" smtClean="0">
                <a:solidFill>
                  <a:srgbClr val="800000"/>
                </a:solidFill>
              </a:rPr>
              <a:t>Chern</a:t>
            </a:r>
            <a:r>
              <a:rPr lang="en-US" sz="2000" dirty="0" smtClean="0">
                <a:solidFill>
                  <a:srgbClr val="800000"/>
                </a:solidFill>
              </a:rPr>
              <a:t>-Simons, </a:t>
            </a:r>
            <a:r>
              <a:rPr lang="en-US" sz="2000" dirty="0" smtClean="0">
                <a:solidFill>
                  <a:srgbClr val="800000"/>
                </a:solidFill>
              </a:rPr>
              <a:t>…)</a:t>
            </a:r>
            <a:endParaRPr lang="en-US" sz="20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Scaling of entropy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9600" y="1295400"/>
            <a:ext cx="8305800" cy="5715000"/>
          </a:xfrm>
          <a:prstGeom prst="ellipse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Information</a:t>
            </a:r>
          </a:p>
          <a:p>
            <a:pPr algn="ctr"/>
            <a:r>
              <a:rPr lang="en-US" dirty="0" smtClean="0"/>
              <a:t> Theory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133600" y="4648200"/>
            <a:ext cx="2743200" cy="2057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Quantum Physics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76500" y="4800600"/>
            <a:ext cx="1447800" cy="685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Classical Physics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75101"/>
            <a:ext cx="6789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  <a:latin typeface="Arial"/>
                <a:cs typeface="Arial"/>
              </a:rPr>
              <a:t>Quantification and classification of entanglement</a:t>
            </a:r>
            <a:endParaRPr lang="en-US" sz="2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791330" y="1436688"/>
          <a:ext cx="1512887" cy="407987"/>
        </p:xfrm>
        <a:graphic>
          <a:graphicData uri="http://schemas.openxmlformats.org/presentationml/2006/ole">
            <p:oleObj spid="_x0000_s43010" name="Ecuación" r:id="rId3" imgW="799920" imgH="215640" progId="Equation.3">
              <p:embed/>
            </p:oleObj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791330" y="1844675"/>
          <a:ext cx="2232025" cy="868363"/>
        </p:xfrm>
        <a:graphic>
          <a:graphicData uri="http://schemas.openxmlformats.org/presentationml/2006/ole">
            <p:oleObj spid="_x0000_s43011" name="Equation" r:id="rId4" imgW="1143000" imgH="444240" progId="Equation.DSMT4">
              <p:embed/>
            </p:oleObj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28180" y="1436688"/>
            <a:ext cx="1571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2000" dirty="0" err="1" smtClean="0">
                <a:solidFill>
                  <a:srgbClr val="0066CC"/>
                </a:solidFill>
              </a:rPr>
              <a:t>Product</a:t>
            </a:r>
            <a:r>
              <a:rPr lang="es-ES_tradnl" sz="2000" dirty="0" smtClean="0">
                <a:solidFill>
                  <a:srgbClr val="0066CC"/>
                </a:solidFill>
              </a:rPr>
              <a:t> </a:t>
            </a:r>
            <a:r>
              <a:rPr lang="es-ES_tradnl" sz="2000" dirty="0" err="1" smtClean="0">
                <a:solidFill>
                  <a:srgbClr val="0066CC"/>
                </a:solidFill>
              </a:rPr>
              <a:t>state</a:t>
            </a:r>
            <a:endParaRPr lang="es-ES" sz="2000" dirty="0">
              <a:solidFill>
                <a:srgbClr val="0066CC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28180" y="1989138"/>
            <a:ext cx="3022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2000" dirty="0" err="1" smtClean="0">
                <a:solidFill>
                  <a:srgbClr val="0066CC"/>
                </a:solidFill>
              </a:rPr>
              <a:t>Classically</a:t>
            </a:r>
            <a:r>
              <a:rPr lang="es-ES_tradnl" sz="2000" dirty="0" smtClean="0">
                <a:solidFill>
                  <a:srgbClr val="0066CC"/>
                </a:solidFill>
              </a:rPr>
              <a:t> </a:t>
            </a:r>
            <a:r>
              <a:rPr lang="es-ES_tradnl" sz="2000" dirty="0" err="1" smtClean="0">
                <a:solidFill>
                  <a:srgbClr val="0066CC"/>
                </a:solidFill>
              </a:rPr>
              <a:t>correlated</a:t>
            </a:r>
            <a:r>
              <a:rPr lang="es-ES_tradnl" sz="2000" dirty="0" smtClean="0">
                <a:solidFill>
                  <a:srgbClr val="0066CC"/>
                </a:solidFill>
              </a:rPr>
              <a:t> </a:t>
            </a:r>
            <a:r>
              <a:rPr lang="es-ES_tradnl" sz="2000" dirty="0" err="1" smtClean="0">
                <a:solidFill>
                  <a:srgbClr val="0066CC"/>
                </a:solidFill>
              </a:rPr>
              <a:t>states</a:t>
            </a:r>
            <a:endParaRPr lang="es-ES" sz="2000" dirty="0">
              <a:solidFill>
                <a:srgbClr val="0066CC"/>
              </a:solidFill>
            </a:endParaRP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724400" y="3499673"/>
          <a:ext cx="2157412" cy="868363"/>
        </p:xfrm>
        <a:graphic>
          <a:graphicData uri="http://schemas.openxmlformats.org/presentationml/2006/ole">
            <p:oleObj spid="_x0000_s43012" name="Equation" r:id="rId5" imgW="1104900" imgH="444500" progId="Equation.DSMT4">
              <p:embed/>
            </p:oleObj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128986" y="3733800"/>
            <a:ext cx="18943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2000" dirty="0" err="1" smtClean="0">
                <a:solidFill>
                  <a:srgbClr val="0066CC"/>
                </a:solidFill>
              </a:rPr>
              <a:t>Entangled</a:t>
            </a:r>
            <a:r>
              <a:rPr lang="es-ES_tradnl" sz="2000" dirty="0" smtClean="0">
                <a:solidFill>
                  <a:srgbClr val="0066CC"/>
                </a:solidFill>
              </a:rPr>
              <a:t> </a:t>
            </a:r>
            <a:r>
              <a:rPr lang="es-ES_tradnl" sz="2000" dirty="0" err="1" smtClean="0">
                <a:solidFill>
                  <a:srgbClr val="0066CC"/>
                </a:solidFill>
              </a:rPr>
              <a:t>states</a:t>
            </a:r>
            <a:endParaRPr lang="es-ES" sz="2000" dirty="0">
              <a:solidFill>
                <a:srgbClr val="0066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7681" y="5257800"/>
            <a:ext cx="4425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Can we quantify entanglement?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How entangled is the ground state of a QFT?</a:t>
            </a:r>
            <a:endParaRPr lang="en-US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684213" y="790575"/>
            <a:ext cx="52562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</a:pPr>
            <a:r>
              <a:rPr lang="es-ES" sz="1800" dirty="0">
                <a:solidFill>
                  <a:srgbClr val="800000"/>
                </a:solidFill>
                <a:latin typeface="Arial"/>
                <a:cs typeface="Arial"/>
              </a:rPr>
              <a:t>Pure states: Schmidt decomposition</a:t>
            </a:r>
          </a:p>
        </p:txBody>
      </p:sp>
      <p:graphicFrame>
        <p:nvGraphicFramePr>
          <p:cNvPr id="506888" name="Object 8"/>
          <p:cNvGraphicFramePr>
            <a:graphicFrameLocks noChangeAspect="1"/>
          </p:cNvGraphicFramePr>
          <p:nvPr/>
        </p:nvGraphicFramePr>
        <p:xfrm>
          <a:off x="2700337" y="3933825"/>
          <a:ext cx="3432175" cy="877774"/>
        </p:xfrm>
        <a:graphic>
          <a:graphicData uri="http://schemas.openxmlformats.org/presentationml/2006/ole">
            <p:oleObj spid="_x0000_s45058" name="Ecuación" r:id="rId4" imgW="1688760" imgH="431640" progId="Equation.3">
              <p:embed/>
            </p:oleObj>
          </a:graphicData>
        </a:graphic>
      </p:graphicFrame>
      <p:graphicFrame>
        <p:nvGraphicFramePr>
          <p:cNvPr id="506889" name="Object 9"/>
          <p:cNvGraphicFramePr>
            <a:graphicFrameLocks noChangeAspect="1"/>
          </p:cNvGraphicFramePr>
          <p:nvPr/>
        </p:nvGraphicFramePr>
        <p:xfrm>
          <a:off x="971550" y="2643499"/>
          <a:ext cx="4133850" cy="993463"/>
        </p:xfrm>
        <a:graphic>
          <a:graphicData uri="http://schemas.openxmlformats.org/presentationml/2006/ole">
            <p:oleObj spid="_x0000_s45059" name="Ecuación" r:id="rId5" imgW="1904760" imgH="457200" progId="Equation.3">
              <p:embed/>
            </p:oleObj>
          </a:graphicData>
        </a:graphic>
      </p:graphicFrame>
      <p:graphicFrame>
        <p:nvGraphicFramePr>
          <p:cNvPr id="506890" name="Object 10"/>
          <p:cNvGraphicFramePr>
            <a:graphicFrameLocks noChangeAspect="1"/>
          </p:cNvGraphicFramePr>
          <p:nvPr/>
        </p:nvGraphicFramePr>
        <p:xfrm>
          <a:off x="5940425" y="3162078"/>
          <a:ext cx="1831975" cy="530447"/>
        </p:xfrm>
        <a:graphic>
          <a:graphicData uri="http://schemas.openxmlformats.org/presentationml/2006/ole">
            <p:oleObj spid="_x0000_s45060" name="Ecuación" r:id="rId6" imgW="876240" imgH="253800" progId="Equation.3">
              <p:embed/>
            </p:oleObj>
          </a:graphicData>
        </a:graphic>
      </p:graphicFrame>
      <p:sp>
        <p:nvSpPr>
          <p:cNvPr id="506891" name="Oval 11"/>
          <p:cNvSpPr>
            <a:spLocks noChangeArrowheads="1"/>
          </p:cNvSpPr>
          <p:nvPr/>
        </p:nvSpPr>
        <p:spPr bwMode="auto">
          <a:xfrm>
            <a:off x="2214563" y="16033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2" name="Oval 12"/>
          <p:cNvSpPr>
            <a:spLocks noChangeArrowheads="1"/>
          </p:cNvSpPr>
          <p:nvPr/>
        </p:nvSpPr>
        <p:spPr bwMode="auto">
          <a:xfrm>
            <a:off x="2503488" y="16033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3" name="Oval 13"/>
          <p:cNvSpPr>
            <a:spLocks noChangeArrowheads="1"/>
          </p:cNvSpPr>
          <p:nvPr/>
        </p:nvSpPr>
        <p:spPr bwMode="auto">
          <a:xfrm>
            <a:off x="2790825" y="16033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4" name="Oval 14"/>
          <p:cNvSpPr>
            <a:spLocks noChangeArrowheads="1"/>
          </p:cNvSpPr>
          <p:nvPr/>
        </p:nvSpPr>
        <p:spPr bwMode="auto">
          <a:xfrm>
            <a:off x="3059113" y="1624013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5" name="Oval 15"/>
          <p:cNvSpPr>
            <a:spLocks noChangeArrowheads="1"/>
          </p:cNvSpPr>
          <p:nvPr/>
        </p:nvSpPr>
        <p:spPr bwMode="auto">
          <a:xfrm>
            <a:off x="3367088" y="16033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6" name="Oval 16"/>
          <p:cNvSpPr>
            <a:spLocks noChangeArrowheads="1"/>
          </p:cNvSpPr>
          <p:nvPr/>
        </p:nvSpPr>
        <p:spPr bwMode="auto">
          <a:xfrm>
            <a:off x="3656013" y="16033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7" name="Oval 17"/>
          <p:cNvSpPr>
            <a:spLocks noChangeArrowheads="1"/>
          </p:cNvSpPr>
          <p:nvPr/>
        </p:nvSpPr>
        <p:spPr bwMode="auto">
          <a:xfrm>
            <a:off x="3943350" y="1603375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8" name="Line 18"/>
          <p:cNvSpPr>
            <a:spLocks noChangeShapeType="1"/>
          </p:cNvSpPr>
          <p:nvPr/>
        </p:nvSpPr>
        <p:spPr bwMode="auto">
          <a:xfrm>
            <a:off x="3295650" y="14605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899" name="Text Box 19"/>
          <p:cNvSpPr txBox="1">
            <a:spLocks noChangeArrowheads="1"/>
          </p:cNvSpPr>
          <p:nvPr/>
        </p:nvSpPr>
        <p:spPr bwMode="auto">
          <a:xfrm>
            <a:off x="2627313" y="1695450"/>
            <a:ext cx="1187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800"/>
              <a:t>A           B</a:t>
            </a:r>
            <a:endParaRPr lang="es-ES" sz="1800"/>
          </a:p>
        </p:txBody>
      </p:sp>
      <p:sp>
        <p:nvSpPr>
          <p:cNvPr id="506900" name="Text Box 20"/>
          <p:cNvSpPr txBox="1">
            <a:spLocks noChangeArrowheads="1"/>
          </p:cNvSpPr>
          <p:nvPr/>
        </p:nvSpPr>
        <p:spPr bwMode="auto">
          <a:xfrm>
            <a:off x="1930248" y="5300663"/>
            <a:ext cx="45627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ES" sz="1800" dirty="0" smtClean="0">
                <a:sym typeface="Symbol" charset="2"/>
              </a:rPr>
              <a:t>χ = min</a:t>
            </a:r>
            <a:r>
              <a:rPr lang="es-ES" sz="1800" dirty="0">
                <a:sym typeface="Symbol" charset="2"/>
              </a:rPr>
              <a:t>(dim </a:t>
            </a:r>
            <a:r>
              <a:rPr lang="es-ES" sz="1800" i="1" dirty="0">
                <a:sym typeface="Symbol" charset="2"/>
              </a:rPr>
              <a:t>H</a:t>
            </a:r>
            <a:r>
              <a:rPr lang="es-ES" sz="1800" i="1" baseline="-25000" dirty="0">
                <a:sym typeface="Symbol" charset="2"/>
              </a:rPr>
              <a:t>A</a:t>
            </a:r>
            <a:r>
              <a:rPr lang="es-ES" sz="1800" dirty="0">
                <a:sym typeface="Symbol" charset="2"/>
              </a:rPr>
              <a:t>, dim </a:t>
            </a:r>
            <a:r>
              <a:rPr lang="es-ES" sz="1800" i="1" dirty="0">
                <a:sym typeface="Symbol" charset="2"/>
              </a:rPr>
              <a:t>H</a:t>
            </a:r>
            <a:r>
              <a:rPr lang="es-ES" sz="1800" i="1" baseline="-25000" dirty="0">
                <a:sym typeface="Symbol" charset="2"/>
              </a:rPr>
              <a:t>B</a:t>
            </a:r>
            <a:r>
              <a:rPr lang="es-ES" sz="1800" dirty="0">
                <a:sym typeface="Symbol" charset="2"/>
              </a:rPr>
              <a:t>) is the</a:t>
            </a:r>
            <a:r>
              <a:rPr lang="es-ES" sz="1800" dirty="0">
                <a:solidFill>
                  <a:srgbClr val="0000FF"/>
                </a:solidFill>
                <a:sym typeface="Symbol" charset="2"/>
              </a:rPr>
              <a:t> </a:t>
            </a:r>
            <a:r>
              <a:rPr lang="es-ES" sz="1800" dirty="0">
                <a:solidFill>
                  <a:srgbClr val="CC0000"/>
                </a:solidFill>
                <a:sym typeface="Symbol" charset="2"/>
              </a:rPr>
              <a:t>Schmidt number</a:t>
            </a:r>
          </a:p>
        </p:txBody>
      </p:sp>
      <p:graphicFrame>
        <p:nvGraphicFramePr>
          <p:cNvPr id="506901" name="Object 21"/>
          <p:cNvGraphicFramePr>
            <a:graphicFrameLocks noChangeAspect="1"/>
          </p:cNvGraphicFramePr>
          <p:nvPr/>
        </p:nvGraphicFramePr>
        <p:xfrm>
          <a:off x="4859338" y="1477963"/>
          <a:ext cx="1439862" cy="350837"/>
        </p:xfrm>
        <a:graphic>
          <a:graphicData uri="http://schemas.openxmlformats.org/presentationml/2006/ole">
            <p:oleObj spid="_x0000_s45061" name="Ecuación" r:id="rId7" imgW="888840" imgH="215640" progId="Equation.3">
              <p:embed/>
            </p:oleObj>
          </a:graphicData>
        </a:graphic>
      </p:graphicFrame>
      <p:graphicFrame>
        <p:nvGraphicFramePr>
          <p:cNvPr id="506904" name="Object 24"/>
          <p:cNvGraphicFramePr>
            <a:graphicFrameLocks noChangeAspect="1"/>
          </p:cNvGraphicFramePr>
          <p:nvPr/>
        </p:nvGraphicFramePr>
        <p:xfrm>
          <a:off x="2411413" y="6165850"/>
          <a:ext cx="576262" cy="330200"/>
        </p:xfrm>
        <a:graphic>
          <a:graphicData uri="http://schemas.openxmlformats.org/presentationml/2006/ole">
            <p:oleObj spid="_x0000_s45062" name="Equation" r:id="rId8" imgW="355320" imgH="203040" progId="Equation.DSMT4">
              <p:embed/>
            </p:oleObj>
          </a:graphicData>
        </a:graphic>
      </p:graphicFrame>
      <p:sp>
        <p:nvSpPr>
          <p:cNvPr id="506907" name="AutoShape 27"/>
          <p:cNvSpPr>
            <a:spLocks noChangeArrowheads="1"/>
          </p:cNvSpPr>
          <p:nvPr/>
        </p:nvSpPr>
        <p:spPr bwMode="auto">
          <a:xfrm>
            <a:off x="3367088" y="6272212"/>
            <a:ext cx="1008063" cy="73025"/>
          </a:xfrm>
          <a:prstGeom prst="rightArrow">
            <a:avLst>
              <a:gd name="adj1" fmla="val 50000"/>
              <a:gd name="adj2" fmla="val 34510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6908" name="Text Box 28"/>
          <p:cNvSpPr txBox="1">
            <a:spLocks noChangeArrowheads="1"/>
          </p:cNvSpPr>
          <p:nvPr/>
        </p:nvSpPr>
        <p:spPr bwMode="auto">
          <a:xfrm>
            <a:off x="4695825" y="6137275"/>
            <a:ext cx="1436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Entanglement</a:t>
            </a:r>
          </a:p>
        </p:txBody>
      </p:sp>
      <p:sp>
        <p:nvSpPr>
          <p:cNvPr id="506909" name="Text Box 29"/>
          <p:cNvSpPr txBox="1">
            <a:spLocks noChangeArrowheads="1"/>
          </p:cNvSpPr>
          <p:nvPr/>
        </p:nvSpPr>
        <p:spPr bwMode="auto">
          <a:xfrm>
            <a:off x="5940425" y="2708275"/>
            <a:ext cx="1433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Diagonalize</a:t>
            </a:r>
            <a:r>
              <a:rPr lang="en-US" dirty="0"/>
              <a:t> </a:t>
            </a:r>
            <a:r>
              <a:rPr lang="en-US" i="1" dirty="0"/>
              <a:t>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907" name="Object 3"/>
          <p:cNvGraphicFramePr>
            <a:graphicFrameLocks noChangeAspect="1"/>
          </p:cNvGraphicFramePr>
          <p:nvPr/>
        </p:nvGraphicFramePr>
        <p:xfrm>
          <a:off x="2627313" y="836613"/>
          <a:ext cx="3259137" cy="833437"/>
        </p:xfrm>
        <a:graphic>
          <a:graphicData uri="http://schemas.openxmlformats.org/presentationml/2006/ole">
            <p:oleObj spid="_x0000_s48130" name="Ecuación" r:id="rId4" imgW="1688760" imgH="431640" progId="Equation.3">
              <p:embed/>
            </p:oleObj>
          </a:graphicData>
        </a:graphic>
      </p:graphicFrame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27088" y="1773238"/>
            <a:ext cx="546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s-ES" sz="1800">
                <a:solidFill>
                  <a:srgbClr val="CC0000"/>
                </a:solidFill>
              </a:rPr>
              <a:t>Von Neumann entropy</a:t>
            </a:r>
            <a:r>
              <a:rPr lang="es-ES" sz="1800"/>
              <a:t> of the </a:t>
            </a:r>
            <a:r>
              <a:rPr lang="es-ES" sz="1800">
                <a:solidFill>
                  <a:srgbClr val="CC0000"/>
                </a:solidFill>
              </a:rPr>
              <a:t>reduced density matrix</a:t>
            </a:r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979613" y="3213100"/>
          <a:ext cx="4535487" cy="741363"/>
        </p:xfrm>
        <a:graphic>
          <a:graphicData uri="http://schemas.openxmlformats.org/presentationml/2006/ole">
            <p:oleObj spid="_x0000_s48131" name="Ecuación" r:id="rId5" imgW="2641320" imgH="431640" progId="Equation.3">
              <p:embed/>
            </p:oleObj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4135438" y="4208463"/>
          <a:ext cx="222250" cy="422275"/>
        </p:xfrm>
        <a:graphic>
          <a:graphicData uri="http://schemas.openxmlformats.org/presentationml/2006/ole">
            <p:oleObj spid="_x0000_s48132" name="Ecuación" r:id="rId6" imgW="114120" imgH="215640" progId="Equation.3">
              <p:embed/>
            </p:oleObj>
          </a:graphicData>
        </a:graphic>
      </p:graphicFrame>
      <p:graphicFrame>
        <p:nvGraphicFramePr>
          <p:cNvPr id="507911" name="Object 7"/>
          <p:cNvGraphicFramePr>
            <a:graphicFrameLocks noChangeAspect="1"/>
          </p:cNvGraphicFramePr>
          <p:nvPr/>
        </p:nvGraphicFramePr>
        <p:xfrm>
          <a:off x="2195513" y="2370138"/>
          <a:ext cx="3960812" cy="769937"/>
        </p:xfrm>
        <a:graphic>
          <a:graphicData uri="http://schemas.openxmlformats.org/presentationml/2006/ole">
            <p:oleObj spid="_x0000_s48133" name="Ecuación" r:id="rId7" imgW="2222280" imgH="431640" progId="Equation.3">
              <p:embed/>
            </p:oleObj>
          </a:graphicData>
        </a:graphic>
      </p:graphicFrame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827088" y="4437063"/>
            <a:ext cx="36471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Tx/>
              <a:buChar char="•"/>
            </a:pPr>
            <a:r>
              <a:rPr lang="es-ES" sz="1800" dirty="0" smtClean="0">
                <a:solidFill>
                  <a:srgbClr val="800000"/>
                </a:solidFill>
                <a:sym typeface="Symbol" charset="2"/>
              </a:rPr>
              <a:t> </a:t>
            </a:r>
            <a:r>
              <a:rPr lang="es-ES" dirty="0" smtClean="0">
                <a:solidFill>
                  <a:srgbClr val="800000"/>
                </a:solidFill>
                <a:sym typeface="Symbol" charset="2"/>
              </a:rPr>
              <a:t>χ </a:t>
            </a:r>
            <a:r>
              <a:rPr lang="es-ES" sz="1800" dirty="0" smtClean="0">
                <a:solidFill>
                  <a:srgbClr val="800000"/>
                </a:solidFill>
                <a:sym typeface="Symbol" charset="2"/>
              </a:rPr>
              <a:t>=</a:t>
            </a:r>
            <a:r>
              <a:rPr lang="es-ES" sz="1800" dirty="0">
                <a:solidFill>
                  <a:srgbClr val="800000"/>
                </a:solidFill>
                <a:sym typeface="Symbol" charset="2"/>
              </a:rPr>
              <a:t>1</a:t>
            </a:r>
            <a:r>
              <a:rPr lang="es-ES" sz="1800" dirty="0" smtClean="0">
                <a:solidFill>
                  <a:srgbClr val="800000"/>
                </a:solidFill>
                <a:sym typeface="Symbol" charset="2"/>
              </a:rPr>
              <a:t> corresponds to a product state</a:t>
            </a:r>
          </a:p>
          <a:p>
            <a:pPr eaLnBrk="0" hangingPunct="0">
              <a:buFontTx/>
              <a:buChar char="•"/>
            </a:pPr>
            <a:r>
              <a:rPr lang="es-ES" sz="1800" dirty="0" smtClean="0">
                <a:solidFill>
                  <a:srgbClr val="800000"/>
                </a:solidFill>
                <a:sym typeface="Symbol" charset="2"/>
              </a:rPr>
              <a:t> Large </a:t>
            </a:r>
            <a:r>
              <a:rPr lang="es-ES" dirty="0">
                <a:solidFill>
                  <a:srgbClr val="800000"/>
                </a:solidFill>
                <a:sym typeface="Symbol" charset="2"/>
              </a:rPr>
              <a:t>χ</a:t>
            </a:r>
            <a:r>
              <a:rPr lang="es-ES" sz="1800" dirty="0" smtClean="0">
                <a:solidFill>
                  <a:srgbClr val="800000"/>
                </a:solidFill>
                <a:sym typeface="Symbol" charset="2"/>
              </a:rPr>
              <a:t> implies large superpositions</a:t>
            </a:r>
          </a:p>
          <a:p>
            <a:pPr eaLnBrk="0" hangingPunct="0">
              <a:buFontTx/>
              <a:buChar char="•"/>
            </a:pPr>
            <a:endParaRPr lang="es-ES" sz="1800" dirty="0" smtClean="0">
              <a:solidFill>
                <a:srgbClr val="800000"/>
              </a:solidFill>
              <a:sym typeface="Symbol" charset="2"/>
            </a:endParaRPr>
          </a:p>
          <a:p>
            <a:pPr eaLnBrk="0" hangingPunct="0">
              <a:buFontTx/>
              <a:buChar char="•"/>
            </a:pPr>
            <a:r>
              <a:rPr lang="es-ES" sz="1800" dirty="0">
                <a:solidFill>
                  <a:srgbClr val="800000"/>
                </a:solidFill>
                <a:sym typeface="Symbol" charset="2"/>
              </a:rPr>
              <a:t> e-bit</a:t>
            </a:r>
          </a:p>
          <a:p>
            <a:pPr eaLnBrk="0" hangingPunct="0"/>
            <a:endParaRPr lang="es-ES" sz="1800" dirty="0">
              <a:solidFill>
                <a:srgbClr val="800000"/>
              </a:solidFill>
              <a:sym typeface="Symbol" charset="2"/>
            </a:endParaRP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8134" name="Ecuación" r:id="rId8" imgW="114120" imgH="215640" progId="Equation.3">
              <p:embed/>
            </p:oleObj>
          </a:graphicData>
        </a:graphic>
      </p:graphicFrame>
      <p:graphicFrame>
        <p:nvGraphicFramePr>
          <p:cNvPr id="507914" name="Object 10"/>
          <p:cNvGraphicFramePr>
            <a:graphicFrameLocks noChangeAspect="1"/>
          </p:cNvGraphicFramePr>
          <p:nvPr/>
        </p:nvGraphicFramePr>
        <p:xfrm>
          <a:off x="900113" y="5734050"/>
          <a:ext cx="3024187" cy="658813"/>
        </p:xfrm>
        <a:graphic>
          <a:graphicData uri="http://schemas.openxmlformats.org/presentationml/2006/ole">
            <p:oleObj spid="_x0000_s48135" name="Ecuación" r:id="rId9" imgW="1803240" imgH="393480" progId="Equation.3">
              <p:embed/>
            </p:oleObj>
          </a:graphicData>
        </a:graphic>
      </p:graphicFrame>
      <p:graphicFrame>
        <p:nvGraphicFramePr>
          <p:cNvPr id="507915" name="Object 11"/>
          <p:cNvGraphicFramePr>
            <a:graphicFrameLocks noChangeAspect="1"/>
          </p:cNvGraphicFramePr>
          <p:nvPr/>
        </p:nvGraphicFramePr>
        <p:xfrm>
          <a:off x="4643438" y="5661025"/>
          <a:ext cx="3960812" cy="758825"/>
        </p:xfrm>
        <a:graphic>
          <a:graphicData uri="http://schemas.openxmlformats.org/presentationml/2006/ole">
            <p:oleObj spid="_x0000_s48136" name="Equation" r:id="rId10" imgW="224784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4770" name="Object 2"/>
          <p:cNvGraphicFramePr>
            <a:graphicFrameLocks noChangeAspect="1"/>
          </p:cNvGraphicFramePr>
          <p:nvPr/>
        </p:nvGraphicFramePr>
        <p:xfrm>
          <a:off x="1828800" y="2954337"/>
          <a:ext cx="4464050" cy="735012"/>
        </p:xfrm>
        <a:graphic>
          <a:graphicData uri="http://schemas.openxmlformats.org/presentationml/2006/ole">
            <p:oleObj spid="_x0000_s57346" name="Ecuación" r:id="rId3" imgW="2616200" imgH="431800" progId="Equation.3">
              <p:embed/>
            </p:oleObj>
          </a:graphicData>
        </a:graphic>
      </p:graphicFrame>
      <p:sp>
        <p:nvSpPr>
          <p:cNvPr id="544777" name="Text Box 9"/>
          <p:cNvSpPr txBox="1">
            <a:spLocks noChangeArrowheads="1"/>
          </p:cNvSpPr>
          <p:nvPr/>
        </p:nvSpPr>
        <p:spPr bwMode="auto">
          <a:xfrm>
            <a:off x="664417" y="426621"/>
            <a:ext cx="421471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2000" dirty="0" smtClean="0">
                <a:solidFill>
                  <a:srgbClr val="800000"/>
                </a:solidFill>
                <a:latin typeface="Arial"/>
                <a:cs typeface="Arial"/>
              </a:rPr>
              <a:t>Scaling of entropy for the XY model</a:t>
            </a:r>
          </a:p>
          <a:p>
            <a:r>
              <a:rPr lang="es-ES" dirty="0" smtClean="0">
                <a:solidFill>
                  <a:srgbClr val="800000"/>
                </a:solidFill>
                <a:latin typeface="Arial"/>
                <a:cs typeface="Arial"/>
              </a:rPr>
              <a:t>(G. Vidal, E. Rico, A. Kitaev, JIL)</a:t>
            </a:r>
            <a:endParaRPr lang="es-ES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544793" name="Text Box 25"/>
          <p:cNvSpPr txBox="1">
            <a:spLocks noChangeArrowheads="1"/>
          </p:cNvSpPr>
          <p:nvPr/>
        </p:nvSpPr>
        <p:spPr bwMode="auto">
          <a:xfrm>
            <a:off x="2268538" y="4419600"/>
            <a:ext cx="317266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0000FF"/>
                </a:solidFill>
              </a:rPr>
              <a:t>Diagonalization</a:t>
            </a:r>
            <a:r>
              <a:rPr lang="en-US" sz="1800" dirty="0">
                <a:solidFill>
                  <a:srgbClr val="0000FF"/>
                </a:solidFill>
              </a:rPr>
              <a:t>: </a:t>
            </a:r>
          </a:p>
          <a:p>
            <a:endParaRPr lang="en-US" sz="1800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 Jordan-Wigner transformation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 Fourier transformation</a:t>
            </a:r>
          </a:p>
          <a:p>
            <a:pPr>
              <a:buFontTx/>
              <a:buChar char="•"/>
            </a:pP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err="1">
                <a:solidFill>
                  <a:srgbClr val="0000FF"/>
                </a:solidFill>
              </a:rPr>
              <a:t>Bogoliubov</a:t>
            </a:r>
            <a:r>
              <a:rPr lang="en-US" sz="1800" dirty="0">
                <a:solidFill>
                  <a:srgbClr val="0000FF"/>
                </a:solidFill>
              </a:rPr>
              <a:t> transformation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4417" y="1981200"/>
            <a:ext cx="529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entanglement entropy scales in spin chains?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1636" name="Object 4"/>
          <p:cNvGraphicFramePr>
            <a:graphicFrameLocks noChangeAspect="1"/>
          </p:cNvGraphicFramePr>
          <p:nvPr/>
        </p:nvGraphicFramePr>
        <p:xfrm>
          <a:off x="1270000" y="3921125"/>
          <a:ext cx="6388100" cy="874713"/>
        </p:xfrm>
        <a:graphic>
          <a:graphicData uri="http://schemas.openxmlformats.org/presentationml/2006/ole">
            <p:oleObj spid="_x0000_s58370" name="Equation" r:id="rId3" imgW="3251200" imgH="444500" progId="Equation.DSMT4">
              <p:embed/>
            </p:oleObj>
          </a:graphicData>
        </a:graphic>
      </p:graphicFrame>
      <p:graphicFrame>
        <p:nvGraphicFramePr>
          <p:cNvPr id="581637" name="Object 5"/>
          <p:cNvGraphicFramePr>
            <a:graphicFrameLocks noChangeAspect="1"/>
          </p:cNvGraphicFramePr>
          <p:nvPr/>
        </p:nvGraphicFramePr>
        <p:xfrm>
          <a:off x="6804025" y="2708275"/>
          <a:ext cx="503238" cy="311150"/>
        </p:xfrm>
        <a:graphic>
          <a:graphicData uri="http://schemas.openxmlformats.org/presentationml/2006/ole">
            <p:oleObj spid="_x0000_s58371" name="Ecuación" r:id="rId4" imgW="330120" imgH="203040" progId="Equation.3">
              <p:embed/>
            </p:oleObj>
          </a:graphicData>
        </a:graphic>
      </p:graphicFrame>
      <p:graphicFrame>
        <p:nvGraphicFramePr>
          <p:cNvPr id="581638" name="Object 6"/>
          <p:cNvGraphicFramePr>
            <a:graphicFrameLocks noChangeAspect="1"/>
          </p:cNvGraphicFramePr>
          <p:nvPr/>
        </p:nvGraphicFramePr>
        <p:xfrm>
          <a:off x="4316413" y="2540000"/>
          <a:ext cx="1663700" cy="588963"/>
        </p:xfrm>
        <a:graphic>
          <a:graphicData uri="http://schemas.openxmlformats.org/presentationml/2006/ole">
            <p:oleObj spid="_x0000_s58372" name="Equation" r:id="rId5" imgW="787400" imgH="279400" progId="Equation.DSMT4">
              <p:embed/>
            </p:oleObj>
          </a:graphicData>
        </a:graphic>
      </p:graphicFrame>
      <p:sp>
        <p:nvSpPr>
          <p:cNvPr id="581639" name="Rectangle 7"/>
          <p:cNvSpPr>
            <a:spLocks noChangeArrowheads="1"/>
          </p:cNvSpPr>
          <p:nvPr/>
        </p:nvSpPr>
        <p:spPr bwMode="auto">
          <a:xfrm>
            <a:off x="684213" y="765175"/>
            <a:ext cx="528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800">
                <a:solidFill>
                  <a:srgbClr val="0000FF"/>
                </a:solidFill>
              </a:rPr>
              <a:t>Jordan-Wigner transformation to spinless fermions</a:t>
            </a:r>
          </a:p>
          <a:p>
            <a:r>
              <a:rPr lang="en-GB" sz="1800">
                <a:solidFill>
                  <a:srgbClr val="0000FF"/>
                </a:solidFill>
              </a:rPr>
              <a:t> </a:t>
            </a:r>
            <a:r>
              <a:rPr lang="en-GB" sz="1800">
                <a:solidFill>
                  <a:schemeClr val="accent2"/>
                </a:solidFill>
              </a:rPr>
              <a:t>Lieb, Schultz, Mattis (1961)</a:t>
            </a:r>
            <a:endParaRPr lang="es-ES" sz="1800">
              <a:solidFill>
                <a:schemeClr val="accent2"/>
              </a:solidFill>
            </a:endParaRPr>
          </a:p>
        </p:txBody>
      </p:sp>
      <p:graphicFrame>
        <p:nvGraphicFramePr>
          <p:cNvPr id="581640" name="Object 8"/>
          <p:cNvGraphicFramePr>
            <a:graphicFrameLocks noChangeAspect="1"/>
          </p:cNvGraphicFramePr>
          <p:nvPr/>
        </p:nvGraphicFramePr>
        <p:xfrm>
          <a:off x="1547813" y="2492375"/>
          <a:ext cx="1439862" cy="623888"/>
        </p:xfrm>
        <a:graphic>
          <a:graphicData uri="http://schemas.openxmlformats.org/presentationml/2006/ole">
            <p:oleObj spid="_x0000_s58373" name="Equation" r:id="rId6" imgW="850680" imgH="36828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854" name="Object 6"/>
          <p:cNvGraphicFramePr>
            <a:graphicFrameLocks noChangeAspect="1"/>
          </p:cNvGraphicFramePr>
          <p:nvPr/>
        </p:nvGraphicFramePr>
        <p:xfrm>
          <a:off x="2949575" y="2049463"/>
          <a:ext cx="2093913" cy="793750"/>
        </p:xfrm>
        <a:graphic>
          <a:graphicData uri="http://schemas.openxmlformats.org/presentationml/2006/ole">
            <p:oleObj spid="_x0000_s59394" name="Equation" r:id="rId3" imgW="1206500" imgH="457200" progId="Equation.DSMT4">
              <p:embed/>
            </p:oleObj>
          </a:graphicData>
        </a:graphic>
      </p:graphicFrame>
      <p:sp>
        <p:nvSpPr>
          <p:cNvPr id="590855" name="Text Box 7"/>
          <p:cNvSpPr txBox="1">
            <a:spLocks noChangeArrowheads="1"/>
          </p:cNvSpPr>
          <p:nvPr/>
        </p:nvSpPr>
        <p:spPr bwMode="auto">
          <a:xfrm>
            <a:off x="755650" y="1268413"/>
            <a:ext cx="193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800"/>
              <a:t>Fourier transform</a:t>
            </a:r>
          </a:p>
        </p:txBody>
      </p:sp>
      <p:graphicFrame>
        <p:nvGraphicFramePr>
          <p:cNvPr id="590856" name="Object 8"/>
          <p:cNvGraphicFramePr>
            <a:graphicFrameLocks noChangeAspect="1"/>
          </p:cNvGraphicFramePr>
          <p:nvPr/>
        </p:nvGraphicFramePr>
        <p:xfrm>
          <a:off x="1076325" y="3489325"/>
          <a:ext cx="6834188" cy="771525"/>
        </p:xfrm>
        <a:graphic>
          <a:graphicData uri="http://schemas.openxmlformats.org/presentationml/2006/ole">
            <p:oleObj spid="_x0000_s59395" name="Equation" r:id="rId4" imgW="3937000" imgH="4445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5795" name="Object 3"/>
          <p:cNvGraphicFramePr>
            <a:graphicFrameLocks noChangeAspect="1"/>
          </p:cNvGraphicFramePr>
          <p:nvPr/>
        </p:nvGraphicFramePr>
        <p:xfrm>
          <a:off x="1247775" y="1546225"/>
          <a:ext cx="1871663" cy="423863"/>
        </p:xfrm>
        <a:graphic>
          <a:graphicData uri="http://schemas.openxmlformats.org/presentationml/2006/ole">
            <p:oleObj spid="_x0000_s60418" name="Ecuación" r:id="rId3" imgW="1066680" imgH="241200" progId="Equation.3">
              <p:embed/>
            </p:oleObj>
          </a:graphicData>
        </a:graphic>
      </p:graphicFrame>
      <p:sp>
        <p:nvSpPr>
          <p:cNvPr id="545796" name="Text Box 4"/>
          <p:cNvSpPr txBox="1">
            <a:spLocks noChangeArrowheads="1"/>
          </p:cNvSpPr>
          <p:nvPr/>
        </p:nvSpPr>
        <p:spPr bwMode="auto">
          <a:xfrm>
            <a:off x="827088" y="908050"/>
            <a:ext cx="283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sz="1800"/>
              <a:t>Bogoliubov transformation</a:t>
            </a:r>
          </a:p>
        </p:txBody>
      </p:sp>
      <p:graphicFrame>
        <p:nvGraphicFramePr>
          <p:cNvPr id="545797" name="Object 5"/>
          <p:cNvGraphicFramePr>
            <a:graphicFrameLocks noChangeAspect="1"/>
          </p:cNvGraphicFramePr>
          <p:nvPr/>
        </p:nvGraphicFramePr>
        <p:xfrm>
          <a:off x="2051050" y="5084763"/>
          <a:ext cx="4824413" cy="850900"/>
        </p:xfrm>
        <a:graphic>
          <a:graphicData uri="http://schemas.openxmlformats.org/presentationml/2006/ole">
            <p:oleObj spid="_x0000_s60419" name="Ecuación" r:id="rId4" imgW="2882880" imgH="507960" progId="Equation.3">
              <p:embed/>
            </p:oleObj>
          </a:graphicData>
        </a:graphic>
      </p:graphicFrame>
      <p:graphicFrame>
        <p:nvGraphicFramePr>
          <p:cNvPr id="545812" name="Object 20"/>
          <p:cNvGraphicFramePr>
            <a:graphicFrameLocks noChangeAspect="1"/>
          </p:cNvGraphicFramePr>
          <p:nvPr/>
        </p:nvGraphicFramePr>
        <p:xfrm>
          <a:off x="4211638" y="1484313"/>
          <a:ext cx="1271587" cy="690562"/>
        </p:xfrm>
        <a:graphic>
          <a:graphicData uri="http://schemas.openxmlformats.org/presentationml/2006/ole">
            <p:oleObj spid="_x0000_s60420" name="Ecuación" r:id="rId5" imgW="723600" imgH="393480" progId="Equation.3">
              <p:embed/>
            </p:oleObj>
          </a:graphicData>
        </a:graphic>
      </p:graphicFrame>
      <p:graphicFrame>
        <p:nvGraphicFramePr>
          <p:cNvPr id="545813" name="Object 21"/>
          <p:cNvGraphicFramePr>
            <a:graphicFrameLocks noChangeAspect="1"/>
          </p:cNvGraphicFramePr>
          <p:nvPr/>
        </p:nvGraphicFramePr>
        <p:xfrm>
          <a:off x="6022975" y="1474788"/>
          <a:ext cx="1227138" cy="690562"/>
        </p:xfrm>
        <a:graphic>
          <a:graphicData uri="http://schemas.openxmlformats.org/presentationml/2006/ole">
            <p:oleObj spid="_x0000_s60421" name="Ecuación" r:id="rId6" imgW="698400" imgH="393480" progId="Equation.3">
              <p:embed/>
            </p:oleObj>
          </a:graphicData>
        </a:graphic>
      </p:graphicFrame>
      <p:graphicFrame>
        <p:nvGraphicFramePr>
          <p:cNvPr id="545816" name="Object 24"/>
          <p:cNvGraphicFramePr>
            <a:graphicFrameLocks noChangeAspect="1"/>
          </p:cNvGraphicFramePr>
          <p:nvPr/>
        </p:nvGraphicFramePr>
        <p:xfrm>
          <a:off x="2339975" y="2852738"/>
          <a:ext cx="4102100" cy="1466850"/>
        </p:xfrm>
        <a:graphic>
          <a:graphicData uri="http://schemas.openxmlformats.org/presentationml/2006/ole">
            <p:oleObj spid="_x0000_s60422" name="Equation" r:id="rId7" imgW="2450880" imgH="876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838200"/>
            <a:ext cx="6540523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QFT offers further possibilities</a:t>
            </a: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endParaRPr lang="en-US" sz="2400" dirty="0" smtClean="0">
              <a:solidFill>
                <a:srgbClr val="800000"/>
              </a:solidFill>
            </a:endParaRPr>
          </a:p>
          <a:p>
            <a:pPr>
              <a:buFont typeface="Arial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Supersymmetry</a:t>
            </a:r>
            <a:endParaRPr lang="en-US" sz="2400" dirty="0" smtClean="0"/>
          </a:p>
          <a:p>
            <a:pPr lvl="1"/>
            <a:r>
              <a:rPr lang="en-US" sz="2400" dirty="0" smtClean="0"/>
              <a:t>Gran Unification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Space-time </a:t>
            </a:r>
            <a:r>
              <a:rPr lang="en-US" sz="2400" dirty="0" err="1" smtClean="0"/>
              <a:t>reparametrization</a:t>
            </a:r>
            <a:r>
              <a:rPr lang="en-US" sz="2400" dirty="0" smtClean="0"/>
              <a:t> (</a:t>
            </a:r>
            <a:r>
              <a:rPr lang="en-US" sz="2400" dirty="0" err="1" smtClean="0"/>
              <a:t>diffeomorphisms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Gravity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Topological invariants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Chern</a:t>
            </a:r>
            <a:r>
              <a:rPr lang="en-US" sz="2400" dirty="0" smtClean="0"/>
              <a:t> Simons, Knots Theory, </a:t>
            </a:r>
            <a:r>
              <a:rPr lang="en-US" sz="2400" dirty="0" err="1" smtClean="0"/>
              <a:t>Seiberg</a:t>
            </a:r>
            <a:r>
              <a:rPr lang="en-US" sz="2400" dirty="0" smtClean="0"/>
              <a:t>-Witten, …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Duality, Holography, …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Text Box 2"/>
          <p:cNvSpPr txBox="1">
            <a:spLocks noChangeArrowheads="1"/>
          </p:cNvSpPr>
          <p:nvPr/>
        </p:nvSpPr>
        <p:spPr bwMode="auto">
          <a:xfrm>
            <a:off x="755650" y="765175"/>
            <a:ext cx="5424488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" dirty="0"/>
              <a:t>Some intuition</a:t>
            </a:r>
          </a:p>
          <a:p>
            <a:endParaRPr lang="es-ES" dirty="0"/>
          </a:p>
          <a:p>
            <a:pPr lvl="1"/>
            <a:r>
              <a:rPr lang="es-ES" b="1" dirty="0"/>
              <a:t>The XY chain reduces to a gaussian hamiltonian</a:t>
            </a:r>
          </a:p>
          <a:p>
            <a:pPr lvl="1">
              <a:buFontTx/>
              <a:buChar char="•"/>
            </a:pPr>
            <a:endParaRPr lang="es-ES" b="1" dirty="0"/>
          </a:p>
          <a:p>
            <a:pPr lvl="2">
              <a:buFontTx/>
              <a:buChar char="•"/>
            </a:pPr>
            <a:r>
              <a:rPr lang="es-ES" b="1" dirty="0">
                <a:solidFill>
                  <a:srgbClr val="993300"/>
                </a:solidFill>
              </a:rPr>
              <a:t> We have the exact form of the vacuum</a:t>
            </a:r>
          </a:p>
          <a:p>
            <a:pPr lvl="2">
              <a:buFontTx/>
              <a:buChar char="•"/>
            </a:pPr>
            <a:r>
              <a:rPr lang="es-ES" b="1" dirty="0">
                <a:solidFill>
                  <a:srgbClr val="993300"/>
                </a:solidFill>
              </a:rPr>
              <a:t> We can compute exact correlators</a:t>
            </a:r>
          </a:p>
          <a:p>
            <a:pPr lvl="2">
              <a:buFontTx/>
              <a:buChar char="•"/>
            </a:pPr>
            <a:endParaRPr lang="es-ES" b="1" dirty="0">
              <a:solidFill>
                <a:srgbClr val="993300"/>
              </a:solidFill>
            </a:endParaRPr>
          </a:p>
          <a:p>
            <a:pPr lvl="1"/>
            <a:r>
              <a:rPr lang="es-ES" b="1" dirty="0"/>
              <a:t>The partial trace of </a:t>
            </a:r>
            <a:r>
              <a:rPr lang="es-ES" b="1" i="1" dirty="0"/>
              <a:t>n-L</a:t>
            </a:r>
            <a:r>
              <a:rPr lang="es-ES" b="1" dirty="0"/>
              <a:t> does not imply interaction</a:t>
            </a:r>
          </a:p>
          <a:p>
            <a:pPr lvl="1"/>
            <a:r>
              <a:rPr lang="es-ES" b="1" dirty="0"/>
              <a:t> </a:t>
            </a:r>
          </a:p>
          <a:p>
            <a:pPr lvl="2">
              <a:buFontTx/>
              <a:buChar char="•"/>
            </a:pPr>
            <a:r>
              <a:rPr lang="es-ES" b="1" dirty="0">
                <a:solidFill>
                  <a:srgbClr val="993300"/>
                </a:solidFill>
              </a:rPr>
              <a:t> Each </a:t>
            </a:r>
            <a:r>
              <a:rPr lang="es-ES" b="1" i="1" dirty="0">
                <a:solidFill>
                  <a:srgbClr val="993300"/>
                </a:solidFill>
              </a:rPr>
              <a:t>k</a:t>
            </a:r>
            <a:r>
              <a:rPr lang="es-ES" b="1" dirty="0">
                <a:solidFill>
                  <a:srgbClr val="993300"/>
                </a:solidFill>
              </a:rPr>
              <a:t> mode becomes a mixed state</a:t>
            </a:r>
          </a:p>
          <a:p>
            <a:pPr lvl="1"/>
            <a:endParaRPr lang="es-ES" b="1" dirty="0">
              <a:solidFill>
                <a:srgbClr val="993300"/>
              </a:solidFill>
            </a:endParaRPr>
          </a:p>
        </p:txBody>
      </p:sp>
      <p:graphicFrame>
        <p:nvGraphicFramePr>
          <p:cNvPr id="547843" name="Object 3"/>
          <p:cNvGraphicFramePr>
            <a:graphicFrameLocks noChangeAspect="1"/>
          </p:cNvGraphicFramePr>
          <p:nvPr/>
        </p:nvGraphicFramePr>
        <p:xfrm>
          <a:off x="468313" y="4005263"/>
          <a:ext cx="4752975" cy="471487"/>
        </p:xfrm>
        <a:graphic>
          <a:graphicData uri="http://schemas.openxmlformats.org/presentationml/2006/ole">
            <p:oleObj spid="_x0000_s62466" name="Ecuación" r:id="rId3" imgW="2311200" imgH="228600" progId="Equation.3">
              <p:embed/>
            </p:oleObj>
          </a:graphicData>
        </a:graphic>
      </p:graphicFrame>
      <p:graphicFrame>
        <p:nvGraphicFramePr>
          <p:cNvPr id="547844" name="Object 4"/>
          <p:cNvGraphicFramePr>
            <a:graphicFrameLocks noChangeAspect="1"/>
          </p:cNvGraphicFramePr>
          <p:nvPr/>
        </p:nvGraphicFramePr>
        <p:xfrm>
          <a:off x="5724525" y="4826000"/>
          <a:ext cx="2519363" cy="1431925"/>
        </p:xfrm>
        <a:graphic>
          <a:graphicData uri="http://schemas.openxmlformats.org/presentationml/2006/ole">
            <p:oleObj spid="_x0000_s62467" name="Ecuación" r:id="rId4" imgW="1384200" imgH="787320" progId="Equation.3">
              <p:embed/>
            </p:oleObj>
          </a:graphicData>
        </a:graphic>
      </p:graphicFrame>
      <p:graphicFrame>
        <p:nvGraphicFramePr>
          <p:cNvPr id="547845" name="Object 5"/>
          <p:cNvGraphicFramePr>
            <a:graphicFrameLocks noChangeAspect="1"/>
          </p:cNvGraphicFramePr>
          <p:nvPr/>
        </p:nvGraphicFramePr>
        <p:xfrm>
          <a:off x="958850" y="5516563"/>
          <a:ext cx="3770313" cy="458787"/>
        </p:xfrm>
        <a:graphic>
          <a:graphicData uri="http://schemas.openxmlformats.org/presentationml/2006/ole">
            <p:oleObj spid="_x0000_s62468" name="Ecuación" r:id="rId5" imgW="1879560" imgH="228600" progId="Equation.3">
              <p:embed/>
            </p:oleObj>
          </a:graphicData>
        </a:graphic>
      </p:graphicFrame>
      <p:graphicFrame>
        <p:nvGraphicFramePr>
          <p:cNvPr id="547846" name="Object 6"/>
          <p:cNvGraphicFramePr>
            <a:graphicFrameLocks noChangeAspect="1"/>
          </p:cNvGraphicFramePr>
          <p:nvPr/>
        </p:nvGraphicFramePr>
        <p:xfrm>
          <a:off x="5697538" y="3703638"/>
          <a:ext cx="2474912" cy="831850"/>
        </p:xfrm>
        <a:graphic>
          <a:graphicData uri="http://schemas.openxmlformats.org/presentationml/2006/ole">
            <p:oleObj spid="_x0000_s62469" name="Equation" r:id="rId6" imgW="1358640" imgH="457200" progId="Equation.DSMT4">
              <p:embed/>
            </p:oleObj>
          </a:graphicData>
        </a:graphic>
      </p:graphicFrame>
      <p:sp>
        <p:nvSpPr>
          <p:cNvPr id="547847" name="Oval 7"/>
          <p:cNvSpPr>
            <a:spLocks noChangeArrowheads="1"/>
          </p:cNvSpPr>
          <p:nvPr/>
        </p:nvSpPr>
        <p:spPr bwMode="auto">
          <a:xfrm>
            <a:off x="1547813" y="49403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48" name="Oval 8"/>
          <p:cNvSpPr>
            <a:spLocks noChangeArrowheads="1"/>
          </p:cNvSpPr>
          <p:nvPr/>
        </p:nvSpPr>
        <p:spPr bwMode="auto">
          <a:xfrm>
            <a:off x="1836738" y="49403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49" name="Oval 9"/>
          <p:cNvSpPr>
            <a:spLocks noChangeArrowheads="1"/>
          </p:cNvSpPr>
          <p:nvPr/>
        </p:nvSpPr>
        <p:spPr bwMode="auto">
          <a:xfrm>
            <a:off x="2124075" y="49403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0" name="Oval 10"/>
          <p:cNvSpPr>
            <a:spLocks noChangeArrowheads="1"/>
          </p:cNvSpPr>
          <p:nvPr/>
        </p:nvSpPr>
        <p:spPr bwMode="auto">
          <a:xfrm>
            <a:off x="2413000" y="49403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1" name="Oval 11"/>
          <p:cNvSpPr>
            <a:spLocks noChangeArrowheads="1"/>
          </p:cNvSpPr>
          <p:nvPr/>
        </p:nvSpPr>
        <p:spPr bwMode="auto">
          <a:xfrm>
            <a:off x="2700338" y="49403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2" name="Oval 12"/>
          <p:cNvSpPr>
            <a:spLocks noChangeArrowheads="1"/>
          </p:cNvSpPr>
          <p:nvPr/>
        </p:nvSpPr>
        <p:spPr bwMode="auto">
          <a:xfrm>
            <a:off x="2989263" y="49403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3" name="Oval 13"/>
          <p:cNvSpPr>
            <a:spLocks noChangeArrowheads="1"/>
          </p:cNvSpPr>
          <p:nvPr/>
        </p:nvSpPr>
        <p:spPr bwMode="auto">
          <a:xfrm>
            <a:off x="3276600" y="4940300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4" name="Line 14"/>
          <p:cNvSpPr>
            <a:spLocks noChangeShapeType="1"/>
          </p:cNvSpPr>
          <p:nvPr/>
        </p:nvSpPr>
        <p:spPr bwMode="auto">
          <a:xfrm>
            <a:off x="2628900" y="4797425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5" name="Text Box 15"/>
          <p:cNvSpPr txBox="1">
            <a:spLocks noChangeArrowheads="1"/>
          </p:cNvSpPr>
          <p:nvPr/>
        </p:nvSpPr>
        <p:spPr bwMode="auto">
          <a:xfrm>
            <a:off x="1763713" y="508476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s-ES_tradnl" sz="1800"/>
              <a:t>L           </a:t>
            </a:r>
            <a:endParaRPr lang="es-ES" sz="1800"/>
          </a:p>
        </p:txBody>
      </p:sp>
      <p:sp>
        <p:nvSpPr>
          <p:cNvPr id="547856" name="Oval 16"/>
          <p:cNvSpPr>
            <a:spLocks noChangeArrowheads="1"/>
          </p:cNvSpPr>
          <p:nvPr/>
        </p:nvSpPr>
        <p:spPr bwMode="auto">
          <a:xfrm>
            <a:off x="1546225" y="37163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7" name="Oval 17"/>
          <p:cNvSpPr>
            <a:spLocks noChangeArrowheads="1"/>
          </p:cNvSpPr>
          <p:nvPr/>
        </p:nvSpPr>
        <p:spPr bwMode="auto">
          <a:xfrm>
            <a:off x="1835150" y="37163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8" name="Oval 18"/>
          <p:cNvSpPr>
            <a:spLocks noChangeArrowheads="1"/>
          </p:cNvSpPr>
          <p:nvPr/>
        </p:nvSpPr>
        <p:spPr bwMode="auto">
          <a:xfrm>
            <a:off x="2122488" y="37163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59" name="Oval 19"/>
          <p:cNvSpPr>
            <a:spLocks noChangeArrowheads="1"/>
          </p:cNvSpPr>
          <p:nvPr/>
        </p:nvSpPr>
        <p:spPr bwMode="auto">
          <a:xfrm>
            <a:off x="2411413" y="37163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0" name="Oval 20"/>
          <p:cNvSpPr>
            <a:spLocks noChangeArrowheads="1"/>
          </p:cNvSpPr>
          <p:nvPr/>
        </p:nvSpPr>
        <p:spPr bwMode="auto">
          <a:xfrm>
            <a:off x="2698750" y="37163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1" name="Oval 21"/>
          <p:cNvSpPr>
            <a:spLocks noChangeArrowheads="1"/>
          </p:cNvSpPr>
          <p:nvPr/>
        </p:nvSpPr>
        <p:spPr bwMode="auto">
          <a:xfrm>
            <a:off x="2987675" y="37163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2" name="Oval 22"/>
          <p:cNvSpPr>
            <a:spLocks noChangeArrowheads="1"/>
          </p:cNvSpPr>
          <p:nvPr/>
        </p:nvSpPr>
        <p:spPr bwMode="auto">
          <a:xfrm>
            <a:off x="3275013" y="3716338"/>
            <a:ext cx="73025" cy="7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3" name="Line 2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4" name="Line 24"/>
          <p:cNvSpPr>
            <a:spLocks noChangeShapeType="1"/>
          </p:cNvSpPr>
          <p:nvPr/>
        </p:nvSpPr>
        <p:spPr bwMode="auto">
          <a:xfrm flipV="1">
            <a:off x="2627313" y="4797425"/>
            <a:ext cx="431800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5" name="Line 25"/>
          <p:cNvSpPr>
            <a:spLocks noChangeShapeType="1"/>
          </p:cNvSpPr>
          <p:nvPr/>
        </p:nvSpPr>
        <p:spPr bwMode="auto">
          <a:xfrm flipV="1">
            <a:off x="2843213" y="4797425"/>
            <a:ext cx="431800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866" name="Line 26"/>
          <p:cNvSpPr>
            <a:spLocks noChangeShapeType="1"/>
          </p:cNvSpPr>
          <p:nvPr/>
        </p:nvSpPr>
        <p:spPr bwMode="auto">
          <a:xfrm flipV="1">
            <a:off x="3059113" y="4797425"/>
            <a:ext cx="431800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8866" name="Object 2"/>
          <p:cNvGraphicFramePr>
            <a:graphicFrameLocks noChangeAspect="1"/>
          </p:cNvGraphicFramePr>
          <p:nvPr/>
        </p:nvGraphicFramePr>
        <p:xfrm>
          <a:off x="2743200" y="413543"/>
          <a:ext cx="3455987" cy="703263"/>
        </p:xfrm>
        <a:graphic>
          <a:graphicData uri="http://schemas.openxmlformats.org/presentationml/2006/ole">
            <p:oleObj spid="_x0000_s63490" name="Ecuación" r:id="rId3" imgW="2120760" imgH="431640" progId="Equation.3">
              <p:embed/>
            </p:oleObj>
          </a:graphicData>
        </a:graphic>
      </p:graphicFrame>
      <p:graphicFrame>
        <p:nvGraphicFramePr>
          <p:cNvPr id="548867" name="Object 3"/>
          <p:cNvGraphicFramePr>
            <a:graphicFrameLocks noChangeAspect="1"/>
          </p:cNvGraphicFramePr>
          <p:nvPr/>
        </p:nvGraphicFramePr>
        <p:xfrm>
          <a:off x="2124075" y="1193800"/>
          <a:ext cx="4895850" cy="727075"/>
        </p:xfrm>
        <a:graphic>
          <a:graphicData uri="http://schemas.openxmlformats.org/presentationml/2006/ole">
            <p:oleObj spid="_x0000_s63491" name="Ecuación" r:id="rId4" imgW="2908080" imgH="431640" progId="Equation.3">
              <p:embed/>
            </p:oleObj>
          </a:graphicData>
        </a:graphic>
      </p:graphicFrame>
      <p:graphicFrame>
        <p:nvGraphicFramePr>
          <p:cNvPr id="548872" name="Object 8"/>
          <p:cNvGraphicFramePr>
            <a:graphicFrameLocks noChangeAspect="1"/>
          </p:cNvGraphicFramePr>
          <p:nvPr/>
        </p:nvGraphicFramePr>
        <p:xfrm>
          <a:off x="3657600" y="2812495"/>
          <a:ext cx="1831405" cy="859998"/>
        </p:xfrm>
        <a:graphic>
          <a:graphicData uri="http://schemas.openxmlformats.org/presentationml/2006/ole">
            <p:oleObj spid="_x0000_s63492" name="Equation" r:id="rId5" imgW="838080" imgH="393480" progId="Equation.DSMT4">
              <p:embed/>
            </p:oleObj>
          </a:graphicData>
        </a:graphic>
      </p:graphicFrame>
      <p:sp>
        <p:nvSpPr>
          <p:cNvPr id="548873" name="Text Box 9"/>
          <p:cNvSpPr txBox="1">
            <a:spLocks noChangeArrowheads="1"/>
          </p:cNvSpPr>
          <p:nvPr/>
        </p:nvSpPr>
        <p:spPr bwMode="auto">
          <a:xfrm>
            <a:off x="4294636" y="2380695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800000"/>
                </a:solidFill>
              </a:rPr>
              <a:t>Scaling</a:t>
            </a:r>
            <a:endParaRPr lang="en-US" b="1" dirty="0">
              <a:solidFill>
                <a:srgbClr val="800000"/>
              </a:solidFill>
            </a:endParaRPr>
          </a:p>
        </p:txBody>
      </p:sp>
      <p:pic>
        <p:nvPicPr>
          <p:cNvPr id="9" name="Picture 4" descr=" ising.pdf                                                      000F04E5Macintosh HD                   BAB9B318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4" y="3910012"/>
            <a:ext cx="3654303" cy="2262188"/>
          </a:xfrm>
          <a:prstGeom prst="rect">
            <a:avLst/>
          </a:prstGeom>
          <a:noFill/>
        </p:spPr>
      </p:pic>
      <p:pic>
        <p:nvPicPr>
          <p:cNvPr id="10" name="Picture 5" descr=" ffig1.pdf                                                      000F04E5Macintosh HD                   BAB9B318: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78096" y="3910012"/>
            <a:ext cx="3661104" cy="226218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00113" y="6292334"/>
            <a:ext cx="310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Saturation away from criticality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7795" y="629233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</a:t>
            </a:r>
            <a:r>
              <a:rPr lang="en-US" dirty="0" err="1" smtClean="0">
                <a:solidFill>
                  <a:srgbClr val="0000FF"/>
                </a:solidFill>
              </a:rPr>
              <a:t>onotonicity</a:t>
            </a:r>
            <a:r>
              <a:rPr lang="en-US" dirty="0" smtClean="0">
                <a:solidFill>
                  <a:srgbClr val="0000FF"/>
                </a:solidFill>
              </a:rPr>
              <a:t> along RG flows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es-ES" sz="1800" b="1">
                <a:solidFill>
                  <a:srgbClr val="CC0000"/>
                </a:solidFill>
              </a:rPr>
              <a:t>Universality of scaling of entanglement entropy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2" y="1628775"/>
            <a:ext cx="5576887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sz="1800" dirty="0"/>
              <a:t>At</a:t>
            </a:r>
            <a:r>
              <a:rPr lang="es-ES" sz="1800" dirty="0" smtClean="0"/>
              <a:t> d=1+1 </a:t>
            </a:r>
            <a:r>
              <a:rPr lang="es-ES" sz="1800" dirty="0"/>
              <a:t>quantum phase transition point</a:t>
            </a:r>
            <a:r>
              <a:rPr lang="es-ES" sz="1800" dirty="0" smtClean="0"/>
              <a:t> </a:t>
            </a:r>
          </a:p>
          <a:p>
            <a:pPr>
              <a:buFontTx/>
              <a:buNone/>
            </a:pPr>
            <a:endParaRPr lang="es-ES" sz="1800" dirty="0" smtClean="0"/>
          </a:p>
          <a:p>
            <a:pPr>
              <a:buFontTx/>
              <a:buNone/>
            </a:pPr>
            <a:endParaRPr lang="es-ES" sz="1800" dirty="0" smtClean="0"/>
          </a:p>
          <a:p>
            <a:pPr>
              <a:buFontTx/>
              <a:buNone/>
            </a:pPr>
            <a:endParaRPr lang="es-ES" sz="1800" dirty="0" smtClean="0"/>
          </a:p>
          <a:p>
            <a:pPr>
              <a:buFontTx/>
              <a:buNone/>
            </a:pPr>
            <a:endParaRPr lang="es-ES" sz="1800" dirty="0" smtClean="0"/>
          </a:p>
          <a:p>
            <a:pPr>
              <a:buFontTx/>
              <a:buNone/>
            </a:pPr>
            <a:endParaRPr lang="es-ES" sz="1800" dirty="0" smtClean="0"/>
          </a:p>
          <a:p>
            <a:pPr>
              <a:buFontTx/>
              <a:buNone/>
            </a:pPr>
            <a:r>
              <a:rPr lang="es-ES" sz="1800" dirty="0" smtClean="0"/>
              <a:t>In higher dimensions, </a:t>
            </a:r>
            <a:r>
              <a:rPr lang="es-ES" sz="1800" dirty="0" smtClean="0">
                <a:solidFill>
                  <a:srgbClr val="800000"/>
                </a:solidFill>
              </a:rPr>
              <a:t>Area Law</a:t>
            </a:r>
          </a:p>
          <a:p>
            <a:pPr>
              <a:buFontTx/>
              <a:buNone/>
            </a:pPr>
            <a:endParaRPr lang="es-ES" sz="1800" dirty="0"/>
          </a:p>
        </p:txBody>
      </p:sp>
      <p:graphicFrame>
        <p:nvGraphicFramePr>
          <p:cNvPr id="54989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916238" y="2133600"/>
          <a:ext cx="2879725" cy="901700"/>
        </p:xfrm>
        <a:graphic>
          <a:graphicData uri="http://schemas.openxmlformats.org/presentationml/2006/ole">
            <p:oleObj spid="_x0000_s64514" name="Ecuación" r:id="rId3" imgW="1257120" imgH="393480" progId="Equation.3">
              <p:embed/>
            </p:oleObj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ph sz="quarter" idx="2"/>
          </p:nvPr>
        </p:nvGraphicFramePr>
        <p:xfrm>
          <a:off x="2916238" y="4183062"/>
          <a:ext cx="2701925" cy="1021569"/>
        </p:xfrm>
        <a:graphic>
          <a:graphicData uri="http://schemas.openxmlformats.org/presentationml/2006/ole">
            <p:oleObj spid="_x0000_s64517" name="Equation" r:id="rId4" imgW="1244520" imgH="469800" progId="Equation.DSMT4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5715000"/>
            <a:ext cx="8235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Entanglement entropy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Balck</a:t>
            </a:r>
            <a:r>
              <a:rPr lang="en-US" dirty="0" smtClean="0"/>
              <a:t>-hole entropy!</a:t>
            </a:r>
          </a:p>
          <a:p>
            <a:r>
              <a:rPr lang="en-US" dirty="0" smtClean="0"/>
              <a:t>Entanglement entropy limits simulation of QFT (DMRG, PEPS, MERA, tensor networks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213"/>
            <a:ext cx="8229600" cy="1143000"/>
          </a:xfrm>
        </p:spPr>
        <p:txBody>
          <a:bodyPr/>
          <a:lstStyle/>
          <a:p>
            <a:r>
              <a:rPr lang="en-US" sz="1800" dirty="0">
                <a:solidFill>
                  <a:srgbClr val="800000"/>
                </a:solidFill>
              </a:rPr>
              <a:t>Scaling of entropy of entanglement summary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1800"/>
          </a:p>
          <a:p>
            <a:endParaRPr lang="en-US" sz="1800"/>
          </a:p>
          <a:p>
            <a:pPr lvl="1">
              <a:buFontTx/>
              <a:buNone/>
            </a:pPr>
            <a:endParaRPr lang="en-US" sz="1600"/>
          </a:p>
        </p:txBody>
      </p:sp>
      <p:graphicFrame>
        <p:nvGraphicFramePr>
          <p:cNvPr id="570406" name="Group 38"/>
          <p:cNvGraphicFramePr>
            <a:graphicFrameLocks noGrp="1"/>
          </p:cNvGraphicFramePr>
          <p:nvPr>
            <p:ph sz="half" idx="2"/>
          </p:nvPr>
        </p:nvGraphicFramePr>
        <p:xfrm>
          <a:off x="1187450" y="1820575"/>
          <a:ext cx="6985000" cy="3894425"/>
        </p:xfrm>
        <a:graphic>
          <a:graphicData uri="http://schemas.openxmlformats.org/drawingml/2006/table">
            <a:tbl>
              <a:tblPr/>
              <a:tblGrid>
                <a:gridCol w="4459288"/>
                <a:gridCol w="252571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Non-critical spin chains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~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 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Critical spin chains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</a:rPr>
                        <a:t>S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~ log</a:t>
                      </a:r>
                      <a:r>
                        <a:rPr kumimoji="0" lang="en-US" sz="1800" b="1" i="0" u="none" strike="noStrike" cap="none" normalizeH="0" baseline="-25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Spin networks in d-dimensions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“Area Law”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~ n</a:t>
                      </a:r>
                      <a:r>
                        <a:rPr kumimoji="0" lang="en-US" sz="1800" b="1" i="0" u="none" strike="noStrike" cap="none" normalizeH="0" baseline="3000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d-1/d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3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algorithm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~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~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NP-complete problems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 ~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00200" y="5802997"/>
            <a:ext cx="6393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800000"/>
                </a:solidFill>
              </a:rPr>
              <a:t>Large entanglement for time evolution, long-range interactions, ….</a:t>
            </a:r>
          </a:p>
          <a:p>
            <a:pPr algn="ctr"/>
            <a:r>
              <a:rPr lang="en-US" dirty="0" smtClean="0">
                <a:solidFill>
                  <a:srgbClr val="800000"/>
                </a:solidFill>
              </a:rPr>
              <a:t>Black-hole, Tensor Networks, Compression, …</a:t>
            </a:r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286000" y="762000"/>
            <a:ext cx="5410200" cy="54102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Hilbert space</a:t>
            </a:r>
            <a:endParaRPr lang="en-US" sz="2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14850" y="3225800"/>
          <a:ext cx="114300" cy="406400"/>
        </p:xfrm>
        <a:graphic>
          <a:graphicData uri="http://schemas.openxmlformats.org/presentationml/2006/ole">
            <p:oleObj spid="_x0000_s65538" name="Equation" r:id="rId3" imgW="114300" imgH="406400" progId="Equation.DSMT4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819400" y="5562600"/>
            <a:ext cx="2209800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L</a:t>
            </a:r>
            <a:r>
              <a:rPr lang="en-US" sz="1600" dirty="0" err="1" smtClean="0">
                <a:solidFill>
                  <a:srgbClr val="800000"/>
                </a:solidFill>
              </a:rPr>
              <a:t>ocal</a:t>
            </a:r>
            <a:r>
              <a:rPr lang="en-US" sz="1600" dirty="0" smtClean="0">
                <a:solidFill>
                  <a:srgbClr val="800000"/>
                </a:solidFill>
              </a:rPr>
              <a:t> interactions</a:t>
            </a:r>
          </a:p>
          <a:p>
            <a:pPr algn="ctr"/>
            <a:r>
              <a:rPr lang="en-US" sz="1600" dirty="0" smtClean="0">
                <a:solidFill>
                  <a:srgbClr val="800000"/>
                </a:solidFill>
              </a:rPr>
              <a:t>Area Law</a:t>
            </a:r>
            <a:endParaRPr lang="en-US" sz="16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1600" y="762000"/>
            <a:ext cx="6553634" cy="6001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What is QFT</a:t>
            </a:r>
            <a:r>
              <a:rPr lang="en-US" sz="2400" dirty="0" smtClean="0">
                <a:solidFill>
                  <a:srgbClr val="800000"/>
                </a:solidFill>
              </a:rPr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Lagrangian</a:t>
            </a:r>
            <a:r>
              <a:rPr lang="en-US" dirty="0" smtClean="0"/>
              <a:t> encapsulates dynamical principles based on symmetries</a:t>
            </a:r>
          </a:p>
          <a:p>
            <a:endParaRPr lang="en-US" dirty="0" smtClean="0"/>
          </a:p>
          <a:p>
            <a:r>
              <a:rPr lang="en-US" dirty="0" err="1" smtClean="0"/>
              <a:t>Perturbative</a:t>
            </a:r>
            <a:r>
              <a:rPr lang="en-US" dirty="0" smtClean="0"/>
              <a:t> QFT is</a:t>
            </a:r>
            <a:r>
              <a:rPr lang="en-US" dirty="0" smtClean="0"/>
              <a:t> about RG</a:t>
            </a:r>
          </a:p>
          <a:p>
            <a:endParaRPr lang="en-US" dirty="0" smtClean="0"/>
          </a:p>
          <a:p>
            <a:r>
              <a:rPr lang="en-US" dirty="0" err="1" smtClean="0"/>
              <a:t>Nonperturbative</a:t>
            </a:r>
            <a:r>
              <a:rPr lang="en-US" dirty="0" smtClean="0"/>
              <a:t> </a:t>
            </a:r>
            <a:r>
              <a:rPr lang="en-US" dirty="0" smtClean="0"/>
              <a:t>QFT is </a:t>
            </a:r>
            <a:r>
              <a:rPr lang="en-US" dirty="0" smtClean="0"/>
              <a:t> about RG</a:t>
            </a:r>
            <a:r>
              <a:rPr lang="en-US" dirty="0" smtClean="0"/>
              <a:t>, nontrivial configurations,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m</a:t>
            </a:r>
            <a:r>
              <a:rPr lang="en-US" dirty="0" err="1" smtClean="0"/>
              <a:t>easure</a:t>
            </a:r>
            <a:r>
              <a:rPr lang="en-US" dirty="0" smtClean="0"/>
              <a:t> of path integral, reshuffling of Hilbert space, </a:t>
            </a:r>
            <a:r>
              <a:rPr lang="en-US" dirty="0" err="1" smtClean="0"/>
              <a:t>integrability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Monte Carlo gives meaning to QFT</a:t>
            </a:r>
          </a:p>
          <a:p>
            <a:r>
              <a:rPr lang="en-US" dirty="0" smtClean="0"/>
              <a:t>Sign problem, understanding the measure</a:t>
            </a:r>
          </a:p>
          <a:p>
            <a:endParaRPr lang="en-US" dirty="0" smtClean="0"/>
          </a:p>
          <a:p>
            <a:r>
              <a:rPr lang="en-US" dirty="0" smtClean="0"/>
              <a:t>Is QFT </a:t>
            </a:r>
            <a:r>
              <a:rPr lang="en-US" dirty="0" smtClean="0"/>
              <a:t>a sophisticated corner of Information Theory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Is QFT about effective theories?</a:t>
            </a:r>
          </a:p>
          <a:p>
            <a:endParaRPr lang="en-US" dirty="0" smtClean="0"/>
          </a:p>
          <a:p>
            <a:r>
              <a:rPr lang="en-US" dirty="0" smtClean="0"/>
              <a:t>Is QFT a poor man’s vision of </a:t>
            </a:r>
            <a:r>
              <a:rPr lang="en-US" dirty="0" smtClean="0"/>
              <a:t>some grand scheme?</a:t>
            </a:r>
          </a:p>
          <a:p>
            <a:r>
              <a:rPr lang="en-US" dirty="0" smtClean="0"/>
              <a:t>(holography, duality, string </a:t>
            </a:r>
            <a:r>
              <a:rPr lang="en-US" dirty="0" err="1" smtClean="0"/>
              <a:t>th</a:t>
            </a:r>
            <a:r>
              <a:rPr lang="en-US" dirty="0" smtClean="0"/>
              <a:t>, missing gravity)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scual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003034" cy="5184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5878324"/>
            <a:ext cx="375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800000"/>
                </a:solidFill>
              </a:rPr>
              <a:t>Happy Birthday </a:t>
            </a:r>
            <a:r>
              <a:rPr lang="en-US" sz="2800" dirty="0" err="1" smtClean="0">
                <a:solidFill>
                  <a:srgbClr val="800000"/>
                </a:solidFill>
              </a:rPr>
              <a:t>Manolo</a:t>
            </a:r>
            <a:r>
              <a:rPr lang="en-US" sz="2800" dirty="0" smtClean="0">
                <a:solidFill>
                  <a:srgbClr val="800000"/>
                </a:solidFill>
              </a:rPr>
              <a:t>!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QFT applies to many domains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High energies: Standard Model</a:t>
            </a:r>
          </a:p>
          <a:p>
            <a:pPr lvl="1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QED, QCD, Weak interactions</a:t>
            </a:r>
          </a:p>
          <a:p>
            <a:r>
              <a:rPr lang="en-US" sz="2400" dirty="0" smtClean="0"/>
              <a:t>Low energies: Effective </a:t>
            </a:r>
            <a:r>
              <a:rPr lang="en-US" sz="2400" dirty="0" err="1" smtClean="0"/>
              <a:t>lagrangians</a:t>
            </a:r>
            <a:endParaRPr lang="en-US" sz="2400" dirty="0" smtClean="0"/>
          </a:p>
          <a:p>
            <a:pPr lvl="1">
              <a:buNone/>
            </a:pPr>
            <a:r>
              <a:rPr lang="en-US" sz="2000" dirty="0" smtClean="0">
                <a:solidFill>
                  <a:srgbClr val="1F497D"/>
                </a:solidFill>
              </a:rPr>
              <a:t>Fermi theory, </a:t>
            </a:r>
            <a:r>
              <a:rPr lang="en-US" sz="2000" dirty="0" err="1" smtClean="0">
                <a:solidFill>
                  <a:srgbClr val="1F497D"/>
                </a:solidFill>
              </a:rPr>
              <a:t>Chiral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 err="1" smtClean="0">
                <a:solidFill>
                  <a:srgbClr val="1F497D"/>
                </a:solidFill>
              </a:rPr>
              <a:t>lagrangians</a:t>
            </a:r>
            <a:r>
              <a:rPr lang="en-US" sz="2000" dirty="0" smtClean="0">
                <a:solidFill>
                  <a:srgbClr val="1F497D"/>
                </a:solidFill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</a:rPr>
              <a:t>Nambu</a:t>
            </a:r>
            <a:r>
              <a:rPr lang="en-US" sz="2000" dirty="0" smtClean="0">
                <a:solidFill>
                  <a:srgbClr val="1F497D"/>
                </a:solidFill>
              </a:rPr>
              <a:t>-J</a:t>
            </a:r>
            <a:r>
              <a:rPr lang="en-US" sz="2000" dirty="0" err="1" smtClean="0">
                <a:solidFill>
                  <a:srgbClr val="1F497D"/>
                </a:solidFill>
              </a:rPr>
              <a:t>ona-Lasinio</a:t>
            </a:r>
            <a:endParaRPr lang="en-US" sz="2000" dirty="0" smtClean="0">
              <a:solidFill>
                <a:srgbClr val="1F497D"/>
              </a:solidFill>
            </a:endParaRPr>
          </a:p>
          <a:p>
            <a:r>
              <a:rPr lang="en-US" sz="2400" dirty="0" smtClean="0"/>
              <a:t>Condensed Matter</a:t>
            </a:r>
          </a:p>
          <a:p>
            <a:pPr lvl="1">
              <a:buNone/>
            </a:pPr>
            <a:r>
              <a:rPr lang="en-US" sz="2000" dirty="0" smtClean="0">
                <a:solidFill>
                  <a:srgbClr val="1F497D"/>
                </a:solidFill>
              </a:rPr>
              <a:t>QHE, Conformal Field Theory, Hubbard model, …</a:t>
            </a:r>
          </a:p>
          <a:p>
            <a:r>
              <a:rPr lang="en-US" sz="2400" dirty="0" smtClean="0"/>
              <a:t>Mathematics</a:t>
            </a:r>
          </a:p>
          <a:p>
            <a:pPr lvl="1">
              <a:buNone/>
            </a:pPr>
            <a:r>
              <a:rPr lang="en-US" sz="2000" dirty="0" err="1" smtClean="0">
                <a:solidFill>
                  <a:srgbClr val="1F497D"/>
                </a:solidFill>
              </a:rPr>
              <a:t>Chern</a:t>
            </a:r>
            <a:r>
              <a:rPr lang="en-US" sz="2000" dirty="0" smtClean="0">
                <a:solidFill>
                  <a:srgbClr val="1F497D"/>
                </a:solidFill>
              </a:rPr>
              <a:t>- Simons (knot theory), Topological models (Donaldson theory), index theorems, </a:t>
            </a:r>
            <a:r>
              <a:rPr lang="en-US" sz="2000" dirty="0" err="1" smtClean="0">
                <a:solidFill>
                  <a:srgbClr val="1F497D"/>
                </a:solidFill>
              </a:rPr>
              <a:t>solitons</a:t>
            </a:r>
            <a:r>
              <a:rPr lang="en-US" sz="2000" dirty="0" smtClean="0">
                <a:solidFill>
                  <a:srgbClr val="1F497D"/>
                </a:solidFill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</a:rPr>
              <a:t>instantons</a:t>
            </a:r>
            <a:r>
              <a:rPr lang="en-US" sz="2000" dirty="0" smtClean="0">
                <a:solidFill>
                  <a:srgbClr val="1F497D"/>
                </a:solidFill>
              </a:rPr>
              <a:t>, </a:t>
            </a:r>
            <a:r>
              <a:rPr lang="en-US" sz="2000" dirty="0" err="1" smtClean="0">
                <a:solidFill>
                  <a:srgbClr val="1F497D"/>
                </a:solidFill>
              </a:rPr>
              <a:t>skyrmions</a:t>
            </a:r>
            <a:r>
              <a:rPr lang="en-US" sz="2000" dirty="0" smtClean="0">
                <a:solidFill>
                  <a:srgbClr val="1F497D"/>
                </a:solidFill>
              </a:rPr>
              <a:t>, Morse theory, central extensions, … </a:t>
            </a:r>
          </a:p>
          <a:p>
            <a:pPr lvl="1">
              <a:buNone/>
            </a:pPr>
            <a:endParaRPr lang="en-US" sz="2000" dirty="0">
              <a:solidFill>
                <a:srgbClr val="800000"/>
              </a:solidFill>
            </a:endParaRPr>
          </a:p>
          <a:p>
            <a:pPr lvl="1">
              <a:buNone/>
            </a:pPr>
            <a:endParaRPr lang="en-US" sz="20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81000"/>
            <a:ext cx="7162800" cy="574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There was a time when QFT was one option</a:t>
            </a:r>
          </a:p>
          <a:p>
            <a:pPr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Physics follows from basic constraints</a:t>
            </a:r>
          </a:p>
          <a:p>
            <a:pPr marL="457200" indent="-45720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       </a:t>
            </a:r>
            <a:r>
              <a:rPr lang="en-US" sz="2000" dirty="0" smtClean="0">
                <a:solidFill>
                  <a:srgbClr val="0000FF"/>
                </a:solidFill>
              </a:rPr>
              <a:t>S-matrix period: </a:t>
            </a:r>
            <a:r>
              <a:rPr lang="en-US" sz="2000" dirty="0" err="1" smtClean="0">
                <a:solidFill>
                  <a:srgbClr val="0000FF"/>
                </a:solidFill>
              </a:rPr>
              <a:t>Unitarity</a:t>
            </a:r>
            <a:r>
              <a:rPr lang="en-US" sz="2000" dirty="0" smtClean="0">
                <a:solidFill>
                  <a:srgbClr val="0000FF"/>
                </a:solidFill>
              </a:rPr>
              <a:t>, Causality, </a:t>
            </a:r>
            <a:r>
              <a:rPr lang="en-US" sz="2000" dirty="0" err="1" smtClean="0">
                <a:solidFill>
                  <a:srgbClr val="0000FF"/>
                </a:solidFill>
              </a:rPr>
              <a:t>Analiticity</a:t>
            </a:r>
            <a:endParaRPr lang="en-US" sz="2000" dirty="0" smtClean="0">
              <a:solidFill>
                <a:srgbClr val="0000FF"/>
              </a:solidFill>
            </a:endParaRPr>
          </a:p>
          <a:p>
            <a:pPr marL="857250" lvl="1" indent="-457200"/>
            <a:endParaRPr lang="en-US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rgbClr val="000000"/>
                </a:solidFill>
              </a:rPr>
              <a:t>QFT was ugly and inconsistent(?)</a:t>
            </a:r>
          </a:p>
          <a:p>
            <a:pPr marL="857250" lvl="1" indent="-45720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Infinities (are swept under the carpet (Dirac))</a:t>
            </a:r>
          </a:p>
          <a:p>
            <a:pPr marL="857250" lvl="1" indent="-457200"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QED is inconsistent at high energies (Landau pole)</a:t>
            </a:r>
          </a:p>
          <a:p>
            <a:pPr marL="857250" lvl="1" indent="-457200">
              <a:buNone/>
            </a:pPr>
            <a:endParaRPr lang="en-US" sz="1600" dirty="0" smtClean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14600" y="1787769"/>
          <a:ext cx="3810000" cy="586154"/>
        </p:xfrm>
        <a:graphic>
          <a:graphicData uri="http://schemas.openxmlformats.org/presentationml/2006/ole">
            <p:oleObj spid="_x0000_s3074" name="Equation" r:id="rId3" imgW="1320800" imgH="203200" progId="Equation.DSMT4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2174239" y="533400"/>
            <a:ext cx="42904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/>
              </a:rPr>
              <a:t>Our goal is to  compute observables </a:t>
            </a:r>
          </a:p>
          <a:p>
            <a:pPr algn="ctr"/>
            <a:r>
              <a:rPr lang="en-US" sz="2000" dirty="0" smtClean="0">
                <a:solidFill>
                  <a:srgbClr val="800000"/>
                </a:solidFill>
                <a:latin typeface="Arial"/>
              </a:rPr>
              <a:t>(probability amplitudes) </a:t>
            </a:r>
            <a:endParaRPr lang="en-US" sz="2000" dirty="0">
              <a:solidFill>
                <a:srgbClr val="800000"/>
              </a:solidFill>
              <a:latin typeface="Arial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99734" y="2655956"/>
          <a:ext cx="5333999" cy="618435"/>
        </p:xfrm>
        <a:graphic>
          <a:graphicData uri="http://schemas.openxmlformats.org/presentationml/2006/ole">
            <p:oleObj spid="_x0000_s3075" name="Equation" r:id="rId4" imgW="1752600" imgH="2032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125701" y="3558656"/>
          <a:ext cx="3160184" cy="1089544"/>
        </p:xfrm>
        <a:graphic>
          <a:graphicData uri="http://schemas.openxmlformats.org/presentationml/2006/ole">
            <p:oleObj spid="_x0000_s3076" name="Equation" r:id="rId5" imgW="1104900" imgH="381000" progId="Equation.DSMT4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09600" y="5791200"/>
          <a:ext cx="4767262" cy="539531"/>
        </p:xfrm>
        <a:graphic>
          <a:graphicData uri="http://schemas.openxmlformats.org/presentationml/2006/ole">
            <p:oleObj spid="_x0000_s3077" name="Equation" r:id="rId6" imgW="2019300" imgH="228600" progId="Equation.DSMT4">
              <p:embed/>
            </p:oleObj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885950" y="4953000"/>
          <a:ext cx="6676496" cy="838200"/>
        </p:xfrm>
        <a:graphic>
          <a:graphicData uri="http://schemas.openxmlformats.org/presentationml/2006/ole">
            <p:oleObj spid="_x0000_s3078" name="Equation" r:id="rId7" imgW="3035300" imgH="381000" progId="Equation.DSMT4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099734" y="3807767"/>
            <a:ext cx="1313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  <a:latin typeface="Arial"/>
              </a:rPr>
              <a:t>Unitarity</a:t>
            </a:r>
            <a:endParaRPr lang="en-US" sz="2400" dirty="0">
              <a:solidFill>
                <a:srgbClr val="000090"/>
              </a:solidFill>
              <a:latin typeface="Arial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6764009" y="5791200"/>
          <a:ext cx="1798437" cy="539531"/>
        </p:xfrm>
        <a:graphic>
          <a:graphicData uri="http://schemas.openxmlformats.org/presentationml/2006/ole">
            <p:oleObj spid="_x0000_s3079" name="Equation" r:id="rId8" imgW="7620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2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228600"/>
            <a:ext cx="7553217" cy="66293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300334"/>
            <a:ext cx="1989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800000"/>
                </a:solidFill>
              </a:rPr>
              <a:t>A first surprise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81724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3634</TotalTime>
  <Words>1247</Words>
  <Application>Microsoft Macintosh PowerPoint</Application>
  <PresentationFormat>On-screen Show (4:3)</PresentationFormat>
  <Paragraphs>283</Paragraphs>
  <Slides>46</Slides>
  <Notes>2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Equation</vt:lpstr>
      <vt:lpstr>Ecuación</vt:lpstr>
      <vt:lpstr>What is QFT?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Universality of scaling of entanglement entropy</vt:lpstr>
      <vt:lpstr>Scaling of entropy of entanglement summary</vt:lpstr>
      <vt:lpstr>Slide 44</vt:lpstr>
      <vt:lpstr>Slide 45</vt:lpstr>
      <vt:lpstr>Slide 46</vt:lpstr>
    </vt:vector>
  </TitlesOfParts>
  <Manager/>
  <Company/>
  <LinksUpToDate>false</LinksUpToDate>
  <SharedDoc>false</SharedDoc>
  <HyperlinkBase/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José Ignacio Latorre</dc:creator>
  <cp:keywords/>
  <dc:description/>
  <cp:lastModifiedBy>José Ignacio Latorre</cp:lastModifiedBy>
  <cp:revision>24</cp:revision>
  <dcterms:created xsi:type="dcterms:W3CDTF">2011-09-15T06:41:06Z</dcterms:created>
  <dcterms:modified xsi:type="dcterms:W3CDTF">2011-09-15T06:55:42Z</dcterms:modified>
  <cp:category/>
</cp:coreProperties>
</file>