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5" r:id="rId2"/>
    <p:sldMasterId id="2147483681" r:id="rId3"/>
  </p:sldMasterIdLst>
  <p:notesMasterIdLst>
    <p:notesMasterId r:id="rId29"/>
  </p:notesMasterIdLst>
  <p:handoutMasterIdLst>
    <p:handoutMasterId r:id="rId30"/>
  </p:handoutMasterIdLst>
  <p:sldIdLst>
    <p:sldId id="525" r:id="rId4"/>
    <p:sldId id="282" r:id="rId5"/>
    <p:sldId id="535" r:id="rId6"/>
    <p:sldId id="542" r:id="rId7"/>
    <p:sldId id="636" r:id="rId8"/>
    <p:sldId id="445" r:id="rId9"/>
    <p:sldId id="635" r:id="rId10"/>
    <p:sldId id="660" r:id="rId11"/>
    <p:sldId id="657" r:id="rId12"/>
    <p:sldId id="673" r:id="rId13"/>
    <p:sldId id="674" r:id="rId14"/>
    <p:sldId id="640" r:id="rId15"/>
    <p:sldId id="643" r:id="rId16"/>
    <p:sldId id="668" r:id="rId17"/>
    <p:sldId id="671" r:id="rId18"/>
    <p:sldId id="644" r:id="rId19"/>
    <p:sldId id="680" r:id="rId20"/>
    <p:sldId id="678" r:id="rId21"/>
    <p:sldId id="672" r:id="rId22"/>
    <p:sldId id="679" r:id="rId23"/>
    <p:sldId id="675" r:id="rId24"/>
    <p:sldId id="676" r:id="rId25"/>
    <p:sldId id="677" r:id="rId26"/>
    <p:sldId id="681" r:id="rId27"/>
    <p:sldId id="629" r:id="rId28"/>
  </p:sldIdLst>
  <p:sldSz cx="9144000" cy="6858000" type="screen4x3"/>
  <p:notesSz cx="6781800" cy="98806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FC04"/>
    <a:srgbClr val="8B8BFF"/>
    <a:srgbClr val="0066FF"/>
    <a:srgbClr val="FFFF00"/>
    <a:srgbClr val="FF0000"/>
    <a:srgbClr val="00005C"/>
    <a:srgbClr val="0000C0"/>
    <a:srgbClr val="0000FF"/>
    <a:srgbClr val="000058"/>
    <a:srgbClr val="4F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48" d="100"/>
          <a:sy n="48" d="100"/>
        </p:scale>
        <p:origin x="-5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0"/>
        <p:guide pos="2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03" tIns="45051" rIns="90103" bIns="45051" numCol="1" anchor="t" anchorCtr="0" compatLnSpc="1">
            <a:prstTxWarp prst="textNoShape">
              <a:avLst/>
            </a:prstTxWarp>
          </a:bodyPr>
          <a:lstStyle>
            <a:lvl1pPr defTabSz="450850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03" tIns="45051" rIns="90103" bIns="45051" numCol="1" anchor="t" anchorCtr="0" compatLnSpc="1">
            <a:prstTxWarp prst="textNoShape">
              <a:avLst/>
            </a:prstTxWarp>
          </a:bodyPr>
          <a:lstStyle>
            <a:lvl1pPr algn="r" defTabSz="450850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03" tIns="45051" rIns="90103" bIns="45051" numCol="1" anchor="b" anchorCtr="0" compatLnSpc="1">
            <a:prstTxWarp prst="textNoShape">
              <a:avLst/>
            </a:prstTxWarp>
          </a:bodyPr>
          <a:lstStyle>
            <a:lvl1pPr defTabSz="450850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03" tIns="45051" rIns="90103" bIns="45051" numCol="1" anchor="b" anchorCtr="0" compatLnSpc="1">
            <a:prstTxWarp prst="textNoShape">
              <a:avLst/>
            </a:prstTxWarp>
          </a:bodyPr>
          <a:lstStyle>
            <a:lvl1pPr algn="r" defTabSz="450850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9391FE2-6FF0-4FF7-AD30-DDF6B9E741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899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1"/>
          <p:cNvSpPr>
            <a:spLocks noChangeArrowheads="1"/>
          </p:cNvSpPr>
          <p:nvPr/>
        </p:nvSpPr>
        <p:spPr bwMode="auto">
          <a:xfrm>
            <a:off x="0" y="0"/>
            <a:ext cx="6781800" cy="9880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defTabSz="450850">
              <a:buClr>
                <a:srgbClr val="FFFFFF"/>
              </a:buClr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 sz="120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3338" y="0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defTabSz="450850">
              <a:buClr>
                <a:srgbClr val="FFFFFF"/>
              </a:buClr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 sz="120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39775"/>
            <a:ext cx="49403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694238"/>
            <a:ext cx="4972050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388475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defTabSz="450850">
              <a:buClr>
                <a:srgbClr val="FFFFFF"/>
              </a:buClr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 sz="120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3338" y="9388475"/>
            <a:ext cx="2938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defTabSz="450850">
              <a:buClr>
                <a:srgbClr val="FFFFFF"/>
              </a:buClr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 sz="1200" smtClean="0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D537AA81-6350-474A-BFBB-D2F45A4C5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03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9AF196-E833-45ED-BEAC-D9E71841BC38}" type="slidenum">
              <a:rPr lang="en-GB">
                <a:solidFill>
                  <a:srgbClr val="FFFFFF"/>
                </a:solidFill>
              </a:rPr>
              <a:pPr eaLnBrk="1" hangingPunct="1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2404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4449762"/>
          </a:xfrm>
          <a:noFill/>
        </p:spPr>
        <p:txBody>
          <a:bodyPr lIns="89954" tIns="45158" rIns="89954" bIns="45158" anchor="ctr"/>
          <a:lstStyle/>
          <a:p>
            <a:pPr>
              <a:lnSpc>
                <a:spcPct val="102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Da fare: fit SN nel void model; animazione ?; check timing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0E414-A269-4FE5-A363-DD3EDD019491}" type="slidenum">
              <a:rPr lang="en-GB">
                <a:solidFill>
                  <a:srgbClr val="FFFFFF"/>
                </a:solidFill>
              </a:rPr>
              <a:pPr eaLnBrk="1" hangingPunct="1"/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5716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260350"/>
          </a:xfrm>
          <a:noFill/>
        </p:spPr>
        <p:txBody>
          <a:bodyPr lIns="91522" tIns="45761" rIns="91522" bIns="45761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 kind of built-in chameleon mechanism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0E414-A269-4FE5-A363-DD3EDD019491}" type="slidenum">
              <a:rPr lang="en-GB">
                <a:solidFill>
                  <a:srgbClr val="FFFFFF"/>
                </a:solidFill>
              </a:rPr>
              <a:pPr eaLnBrk="1" hangingPunct="1"/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5716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260350"/>
          </a:xfrm>
          <a:noFill/>
        </p:spPr>
        <p:txBody>
          <a:bodyPr lIns="91522" tIns="45761" rIns="91522" bIns="45761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 kind of built-in chameleon mechanism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36D7DC-DB21-49D9-A280-484F304E4D99}" type="slidenum">
              <a:rPr lang="en-GB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0403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0404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265874"/>
          </a:xfrm>
          <a:noFill/>
        </p:spPr>
        <p:txBody>
          <a:bodyPr lIns="93251" tIns="46625" rIns="93251" bIns="46625">
            <a:spAutoFit/>
          </a:bodyPr>
          <a:lstStyle/>
          <a:p>
            <a:pPr>
              <a:lnSpc>
                <a:spcPct val="93000"/>
              </a:lnSpc>
              <a:spcBef>
                <a:spcPts val="4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Supponiamo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I constraints </a:t>
            </a:r>
            <a:r>
              <a:rPr lang="en-GB" baseline="0" dirty="0" err="1" smtClean="0"/>
              <a:t>locali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siano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irrilevanti</a:t>
            </a:r>
            <a:r>
              <a:rPr lang="en-GB" baseline="0" dirty="0" smtClean="0"/>
              <a:t>…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B7CACD-F75A-45E9-B8A9-5E16B3EED377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32451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de-DE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2452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500062"/>
          </a:xfrm>
          <a:noFill/>
        </p:spPr>
        <p:txBody>
          <a:bodyPr lIns="91399" rIns="91399"/>
          <a:lstStyle/>
          <a:p>
            <a:pPr eaLnBrk="1" hangingPunct="1">
              <a:lnSpc>
                <a:spcPct val="102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however we do not see matter perturbations but only their biased version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CC5FA-1E25-4EF9-A3EF-0513936D3F16}" type="slidenum">
              <a:rPr lang="en-GB">
                <a:solidFill>
                  <a:srgbClr val="FFFFFF"/>
                </a:solidFill>
              </a:rPr>
              <a:pPr eaLnBrk="1" hangingPunct="1"/>
              <a:t>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9775"/>
            <a:ext cx="494347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04875" y="4694238"/>
            <a:ext cx="4973638" cy="444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03" tIns="45051" rIns="90103" bIns="45051" anchor="ctr"/>
          <a:lstStyle/>
          <a:p>
            <a:r>
              <a:rPr lang="it-IT" smtClean="0"/>
              <a:t>It is certainly interesting to observe something that should explain 70% of the whole universe. Many explanation for this…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84465-ABCF-478C-AEC6-D31072C323AA}" type="slidenum">
              <a:rPr lang="en-GB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923926" y="739776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>
              <a:solidFill>
                <a:prstClr val="black"/>
              </a:solidFill>
            </a:endParaRPr>
          </a:p>
        </p:txBody>
      </p:sp>
      <p:sp>
        <p:nvSpPr>
          <p:cNvPr id="23142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9"/>
            <a:ext cx="4973638" cy="435833"/>
          </a:xfrm>
          <a:noFill/>
        </p:spPr>
        <p:txBody>
          <a:bodyPr lIns="91512" tIns="45756" rIns="91512" bIns="45756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nota che per la f(R) nel limite m-&gt;0 tutto ritorna standard, anche perche’ F= const. per m-&gt;0.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B6C7FA-3C22-4126-A7AB-D47B442DACEC}" type="slidenum">
              <a:rPr lang="en-GB">
                <a:solidFill>
                  <a:srgbClr val="FFFFFF"/>
                </a:solidFill>
              </a:rPr>
              <a:pPr eaLnBrk="1" hangingPunct="1"/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4451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9775"/>
            <a:ext cx="494347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04875" y="4694238"/>
            <a:ext cx="4973638" cy="444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03" tIns="45051" rIns="90103" bIns="45051" anchor="ctr"/>
          <a:lstStyle/>
          <a:p>
            <a:r>
              <a:rPr lang="it-IT" smtClean="0"/>
              <a:t>It is certainly interesting to observe something that should explain 70% of the whole universe. Many explanation for this…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82590C-0139-4323-856A-ABDF7D1153D1}" type="slidenum">
              <a:rPr lang="en-GB">
                <a:solidFill>
                  <a:srgbClr val="FFFFFF"/>
                </a:solidFill>
              </a:rPr>
              <a:pPr eaLnBrk="1" hangingPunct="1"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5475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9775"/>
            <a:ext cx="4943475" cy="3706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04875" y="4694238"/>
            <a:ext cx="4973638" cy="444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03" tIns="45051" rIns="90103" bIns="45051" anchor="ctr"/>
          <a:lstStyle/>
          <a:p>
            <a:r>
              <a:rPr lang="it-IT" smtClean="0"/>
              <a:t>It is certainly interesting to observe something that should explain 70% of the whole universe. Many explanation for this…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1C3B25-D587-45C8-8BB1-FB3720094790}" type="slidenum">
              <a:rPr lang="en-GB">
                <a:solidFill>
                  <a:srgbClr val="FFFFFF"/>
                </a:solidFill>
              </a:rPr>
              <a:pPr eaLnBrk="1" hangingPunct="1"/>
              <a:t>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923925" y="741363"/>
            <a:ext cx="4933950" cy="370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7524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2650"/>
            <a:ext cx="4973638" cy="261938"/>
          </a:xfrm>
          <a:noFill/>
        </p:spPr>
        <p:txBody>
          <a:bodyPr lIns="91468" tIns="45734" rIns="91468" bIns="45734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What dark energy can do for us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E4121E-AB2E-401D-8075-33B4EDDCB5A7}" type="slidenum">
              <a:rPr lang="en-GB">
                <a:solidFill>
                  <a:srgbClr val="FFFFFF"/>
                </a:solidFill>
              </a:rPr>
              <a:pPr eaLnBrk="1" hangingPunct="1"/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2644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4449762"/>
          </a:xfrm>
          <a:noFill/>
        </p:spPr>
        <p:txBody>
          <a:bodyPr wrap="none" lIns="90093" tIns="45046" rIns="90093" bIns="45046" anchor="ctr"/>
          <a:lstStyle/>
          <a:p>
            <a:r>
              <a:rPr lang="it-IT" smtClean="0"/>
              <a:t>Simple and very felxible…toy model of mod grav.: f(R)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A345CC-716A-4522-B9A2-2B90E66A00E6}" type="slidenum">
              <a:rPr lang="en-GB">
                <a:solidFill>
                  <a:srgbClr val="FFFFFF"/>
                </a:solidFill>
              </a:rPr>
              <a:pPr eaLnBrk="1" hangingPunct="1"/>
              <a:t>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3668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4449762"/>
          </a:xfrm>
          <a:noFill/>
        </p:spPr>
        <p:txBody>
          <a:bodyPr wrap="none" lIns="90093" tIns="45046" rIns="90093" bIns="45046" anchor="ctr"/>
          <a:lstStyle/>
          <a:p>
            <a:r>
              <a:rPr lang="it-IT" smtClean="0"/>
              <a:t>Simple and very felxible…toy model of mod grav.: f(R)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0E414-A269-4FE5-A363-DD3EDD019491}" type="slidenum">
              <a:rPr lang="en-GB">
                <a:solidFill>
                  <a:srgbClr val="FFFFFF"/>
                </a:solidFill>
              </a:rPr>
              <a:pPr eaLnBrk="1" hangingPunct="1"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5716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260350"/>
          </a:xfrm>
          <a:noFill/>
        </p:spPr>
        <p:txBody>
          <a:bodyPr lIns="91522" tIns="45761" rIns="91522" bIns="45761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 kind of built-in chameleon mechanism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" eaLnBrk="0" hangingPunct="0"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00113" algn="l"/>
                <a:tab pos="1801813" algn="l"/>
                <a:tab pos="2703513" algn="l"/>
                <a:tab pos="3603625" algn="l"/>
                <a:tab pos="4505325" algn="l"/>
                <a:tab pos="5405438" algn="l"/>
                <a:tab pos="6305550" algn="l"/>
                <a:tab pos="7207250" algn="l"/>
                <a:tab pos="8110538" algn="l"/>
                <a:tab pos="9012238" algn="l"/>
                <a:tab pos="991235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0E414-A269-4FE5-A363-DD3EDD019491}" type="slidenum">
              <a:rPr lang="en-GB">
                <a:solidFill>
                  <a:srgbClr val="FFFFFF"/>
                </a:solidFill>
              </a:rPr>
              <a:pPr eaLnBrk="1" hangingPunct="1"/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923925" y="739775"/>
            <a:ext cx="4933950" cy="3706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5716" name="Text Box 3"/>
          <p:cNvSpPr>
            <a:spLocks noGrp="1" noChangeArrowheads="1"/>
          </p:cNvSpPr>
          <p:nvPr>
            <p:ph type="body"/>
          </p:nvPr>
        </p:nvSpPr>
        <p:spPr>
          <a:xfrm>
            <a:off x="904875" y="4694238"/>
            <a:ext cx="4973638" cy="260350"/>
          </a:xfrm>
          <a:noFill/>
        </p:spPr>
        <p:txBody>
          <a:bodyPr lIns="91522" tIns="45761" rIns="91522" bIns="45761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 kind of built-in chameleon mechanism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F6A8-158E-4937-BDF2-15F011965757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1E64-CC42-4CC8-98D8-EAC87300E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5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5A345-419E-4C96-BAA9-9632FAA1D203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5D4E-52E9-4C37-ADF8-0D8249A7E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56C7F-7869-4AAE-A527-D09A1EE96E5E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CE2E-9AFE-4E8B-9B80-6707D5562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0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CA0D-568D-4D8E-88B8-70EE2327572F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3952-3BDE-4E43-B4FB-A2A35D3B6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5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DDEB-A15F-48C2-8397-BFF31507A45E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372BB-7E48-4BEE-B1C7-944D05491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2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F74C-21EB-4844-8725-52186C38E5D2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5A86-10F3-4C1F-92BC-C22890A26A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1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76B1-3966-4784-8DE0-23EBB74A8084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3DE0-99E6-40CD-8BE6-0A3D2D1C53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4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63550"/>
            <a:ext cx="7770813" cy="575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AC70-23BE-4C0D-9DD3-4288546C2236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CDC9-69E9-438C-8B94-9A7AC6752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52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3ABC26F-9408-4858-9DD7-FAFB9B7F7495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6E6AC9-623C-4202-BD0C-3159A149CB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4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66E1CBD-006E-4113-8DF7-C5E54A3800A0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A3B7B0-B7A5-4C13-99CF-1AA4BE68E5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16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26A1036-EB46-49D7-AA5A-B9856E11C829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014215-33F5-473F-8514-8C71DA7F5C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9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89CD-19B5-409D-83A8-5190E7A89AFF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785B-32A2-4165-9C63-919546C20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1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F786EB-7F75-4E79-8059-0681D1448E46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9B8FDD-7591-45EF-BF80-79E8DFD7F6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7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77EA4F9-F469-42AD-8F2A-CAB22F5201F3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048301-02CD-4E42-A8D6-5AFF8B3054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36DCD85-9ACB-4E39-9B52-046E4A3E55C1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69C7B1-0619-48C7-BA28-7285113F30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63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056EED7-F272-4C62-BDDC-ABC4BA6443D6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D4111B-48CC-49F2-8F47-EF69B4C867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86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A72C0A3-22A3-4595-941E-0BCA02237A88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84B45-3340-40D7-80A6-987D022CEB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697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05903A4-48CB-45EF-B54E-EC389A2F8168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C3077B-765E-4CCF-962B-6DBB11622D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1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E0B546-B4B7-4425-8541-E9CD65101E7B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8B21C3-05AE-4E9E-8582-9A417CC3C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46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FE521A8-F799-4557-9B6B-5EF7F77CC1DC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29232F-104D-4740-9A82-28197F7324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9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75BE2008-F5C5-4BB1-A830-31EA873EB682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66C5B35-4255-4CCC-A639-6208F63BB6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2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C14DEF67-1E92-40C6-BFE7-5FE7837713DE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40054345-5C64-4315-B8F0-45B1338BD9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18D9-37F7-42CD-866D-153C7F51EB8D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09B2-C172-4DE5-AF6D-9036F0095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7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188FB90E-866E-47BD-95BC-AE715FE22CEB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CF1FCCBB-6C89-4D4D-9848-E4F1E3B36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73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324270E2-B4C8-42B3-A0E7-0BC5CD37EECF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7111E3E0-8802-4E56-B757-0C231FF9D9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A123184-70A1-4453-9F06-FFB74F45C457}" type="datetime1">
              <a:rPr lang="it-IT" smtClean="0"/>
              <a:t>05/08/2012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435E374-E251-46AD-BF12-40E6F80FBA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963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C945DC0-7F78-4940-8A55-336B48E8FFD6}" type="datetime1">
              <a:rPr lang="it-IT" smtClean="0"/>
              <a:t>05/08/2012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8F804C3D-00A2-45C5-B35D-E4CECBD159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889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328DEE6-257C-47AE-8549-5C7D1F711EF0}" type="datetime1">
              <a:rPr lang="it-IT" smtClean="0"/>
              <a:t>05/08/2012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136D538B-E76E-4FE2-AA80-47297B4605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70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02038C7-E4E7-45F2-8133-5519FEDA5D30}" type="datetime1">
              <a:rPr lang="it-IT" smtClean="0"/>
              <a:t>05/08/2012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77329C01-4162-40E4-954B-AFA7887C9C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04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785945C-10D7-49D0-A0D2-22808BF9B860}" type="datetime1">
              <a:rPr lang="it-IT" smtClean="0"/>
              <a:t>05/08/2012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FAF6F27-3D45-4615-81E8-44434BE7E1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150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5C7D6F0-7E1C-4FE2-9D1C-F4527BE74F28}" type="datetime1">
              <a:rPr lang="it-IT" smtClean="0"/>
              <a:t>05/08/2012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7828A0C5-987E-4A1B-A83F-313AF9007E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961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DA8E330-00A0-4552-9AC5-0B836F34F0A9}" type="datetime1">
              <a:rPr lang="it-IT" smtClean="0"/>
              <a:t>05/08/2012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FB96A53-8A8F-4156-860E-420BBE3DC1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720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D35B899D-C497-4919-9920-3BC315B90194}" type="datetime1">
              <a:rPr lang="it-IT" smtClean="0"/>
              <a:t>05/08/2012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69DCDC9-4C9F-4DD2-ADE6-816C50213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7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151D-BB84-4AA2-AAEB-A5AFBE6A8269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AE18-9A0A-4568-BA12-C7DCD6A1C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15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13E7B9FA-EF2D-45B7-8BA9-485C30E28286}" type="datetime1">
              <a:rPr lang="it-IT" smtClean="0"/>
              <a:t>05/08/2012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ABE154D-E7FC-49A6-8EFA-A0428BD4B8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141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369DE77-E888-484F-B604-C8E81AAA523C}" type="datetime1">
              <a:rPr lang="it-IT" smtClean="0"/>
              <a:t>05/08/2012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A8B43DE-602B-40C2-8A4A-2BEA977737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85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0E8845ED-C925-4A80-B4C2-49D7A3A7ACCE}" type="datetime1">
              <a:rPr lang="it-IT" smtClean="0"/>
              <a:t>05/08/2012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8334E26-E4F2-4B2A-82F3-F43061B33E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987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5642C7BB-623D-40A6-B62B-6630445EA04A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FF7364C-BCBE-4E62-89BE-EAB46641D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79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2922BB7-1FA2-467A-89ED-59FEB7612718}" type="datetime1">
              <a:rPr lang="it-IT" smtClean="0"/>
              <a:t>05/08/2012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6D4DA7E-68EB-4731-B135-3CCE26485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68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AD18C60-4445-4A8B-954F-B6F28A1383C3}" type="datetime1">
              <a:rPr lang="it-IT" smtClean="0"/>
              <a:t>05/08/2012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35EA230-04FA-4039-8B15-9A1EFECB8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1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2712-EEAE-4E8C-AB01-07F46E174991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E257-36E9-4A7F-867D-513712E9C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8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0810-4C82-41E6-84A7-3B71C95F7784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AFD6-D39B-45F6-A6D1-FF70BBFF8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779F-0FEE-411C-B6E9-FFDA5666115A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DAD9-DCD5-40E2-AE6A-ADC3EEB7B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3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08B2-C24D-494A-8AAB-BE53A8EA83C6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CFA17-0E10-4888-977D-A99F60226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9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F438-C0DF-4DD7-938F-C9B72E48D632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0F59-1F83-4472-916B-4639A219AF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5532A29-1724-4475-8584-DD55FC4C6E8D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en-GB" smtClean="0"/>
              <a:t>Benasque 2012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424A8D5-304A-405A-995B-11A343699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15367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A7DE4AA5-A9BC-4486-B341-5783835193C5}" type="datetime1">
              <a:rPr lang="it-IT" smtClean="0"/>
              <a:t>05/08/2012</a:t>
            </a:fld>
            <a:r>
              <a:rPr lang="en-GB" smtClean="0"/>
              <a:t>17/07/06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GB" smtClean="0"/>
              <a:t>Benasque 2012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885FF1E4-18FF-4D91-8FBC-D5EF727432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dt="0"/>
  <p:txStyles>
    <p:titleStyle>
      <a:lvl1pPr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2pPr>
      <a:lvl3pPr marL="6477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3pPr>
      <a:lvl4pPr marL="8636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4pPr>
      <a:lvl5pPr marL="10795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5pPr>
      <a:lvl6pPr marL="15367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06C185-562B-4103-9BB9-C601202021B7}" type="datetime1">
              <a:rPr lang="it-IT" smtClean="0"/>
              <a:t>05/08/2012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Benasque 2012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C276F-CA7F-4D39-8E9E-616831B576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5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Prolegomena_zu_einer_jeden_k%C3%BCnftigen_Metaphysik,_die_als_Wissenschaft_wird_auftreten_k%C3%B6nn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subTitle"/>
          </p:nvPr>
        </p:nvSpPr>
        <p:spPr>
          <a:xfrm>
            <a:off x="1447800" y="4191000"/>
            <a:ext cx="6400800" cy="1614487"/>
          </a:xfrm>
        </p:spPr>
        <p:txBody>
          <a:bodyPr lIns="90000" tIns="46800" rIns="90000" bIns="46800" anchor="t"/>
          <a:lstStyle/>
          <a:p>
            <a:pPr lvl="1" eaLnBrk="1" hangingPunct="1">
              <a:lnSpc>
                <a:spcPct val="102000"/>
              </a:lnSpc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FFFFFF"/>
                </a:solidFill>
              </a:rPr>
              <a:t>Luca </a:t>
            </a:r>
            <a:r>
              <a:rPr lang="en-GB" sz="2000" b="1" dirty="0" err="1" smtClean="0">
                <a:solidFill>
                  <a:srgbClr val="FFFFFF"/>
                </a:solidFill>
              </a:rPr>
              <a:t>Amendola</a:t>
            </a:r>
            <a:endParaRPr lang="en-GB" sz="2000" b="1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102000"/>
              </a:lnSpc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FFFFFF"/>
                </a:solidFill>
              </a:rPr>
              <a:t>University of Heidelberg</a:t>
            </a:r>
          </a:p>
          <a:p>
            <a:pPr lvl="1" eaLnBrk="1" hangingPunct="1">
              <a:lnSpc>
                <a:spcPct val="102000"/>
              </a:lnSpc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FFFFFF"/>
                </a:solidFill>
              </a:rPr>
              <a:t>i</a:t>
            </a:r>
            <a:r>
              <a:rPr lang="en-GB" sz="2800" b="1" dirty="0" smtClean="0">
                <a:solidFill>
                  <a:srgbClr val="FFFFFF"/>
                </a:solidFill>
              </a:rPr>
              <a:t>n </a:t>
            </a:r>
            <a:r>
              <a:rPr lang="en-GB" sz="2800" b="1" dirty="0" smtClean="0">
                <a:solidFill>
                  <a:srgbClr val="FFFFFF"/>
                </a:solidFill>
              </a:rPr>
              <a:t>collab</a:t>
            </a:r>
            <a:r>
              <a:rPr lang="en-GB" sz="2800" b="1" dirty="0" smtClean="0">
                <a:solidFill>
                  <a:srgbClr val="FFFFFF"/>
                </a:solidFill>
              </a:rPr>
              <a:t>oration</a:t>
            </a:r>
            <a:r>
              <a:rPr lang="en-GB" sz="2800" b="1" dirty="0" smtClean="0">
                <a:solidFill>
                  <a:srgbClr val="FFFFFF"/>
                </a:solidFill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</a:rPr>
              <a:t>with  Martin Kunz, </a:t>
            </a:r>
            <a:r>
              <a:rPr lang="en-GB" sz="2800" b="1" dirty="0" err="1" smtClean="0">
                <a:solidFill>
                  <a:srgbClr val="FFFFFF"/>
                </a:solidFill>
              </a:rPr>
              <a:t>Mariele</a:t>
            </a:r>
            <a:r>
              <a:rPr lang="en-GB" sz="2800" b="1" dirty="0" smtClean="0">
                <a:solidFill>
                  <a:srgbClr val="FFFFFF"/>
                </a:solidFill>
              </a:rPr>
              <a:t> Motta, </a:t>
            </a:r>
            <a:r>
              <a:rPr lang="en-GB" sz="2800" b="1" dirty="0" err="1" smtClean="0">
                <a:solidFill>
                  <a:srgbClr val="FFFFFF"/>
                </a:solidFill>
              </a:rPr>
              <a:t>Ippocratis</a:t>
            </a:r>
            <a:r>
              <a:rPr lang="en-GB" sz="2800" b="1" dirty="0" smtClean="0">
                <a:solidFill>
                  <a:srgbClr val="FFFFFF"/>
                </a:solidFill>
              </a:rPr>
              <a:t> </a:t>
            </a:r>
            <a:r>
              <a:rPr lang="en-GB" sz="2800" b="1" dirty="0" err="1" smtClean="0">
                <a:solidFill>
                  <a:srgbClr val="FFFFFF"/>
                </a:solidFill>
              </a:rPr>
              <a:t>Saltas</a:t>
            </a:r>
            <a:r>
              <a:rPr lang="en-GB" sz="2800" b="1" dirty="0" smtClean="0">
                <a:solidFill>
                  <a:srgbClr val="FFFFFF"/>
                </a:solidFill>
              </a:rPr>
              <a:t>, </a:t>
            </a:r>
            <a:r>
              <a:rPr lang="en-GB" sz="2800" b="1" dirty="0" err="1" smtClean="0">
                <a:solidFill>
                  <a:srgbClr val="FFFFFF"/>
                </a:solidFill>
              </a:rPr>
              <a:t>Ignacy</a:t>
            </a:r>
            <a:r>
              <a:rPr lang="en-GB" sz="2800" b="1" dirty="0" smtClean="0">
                <a:solidFill>
                  <a:srgbClr val="FFFFFF"/>
                </a:solidFill>
              </a:rPr>
              <a:t> </a:t>
            </a:r>
            <a:r>
              <a:rPr lang="en-GB" sz="2800" b="1" dirty="0" err="1" smtClean="0">
                <a:solidFill>
                  <a:srgbClr val="FFFFFF"/>
                </a:solidFill>
              </a:rPr>
              <a:t>Sawicki</a:t>
            </a:r>
            <a:endParaRPr lang="en-GB" sz="2800" b="1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102000"/>
              </a:lnSpc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>
              <a:solidFill>
                <a:srgbClr val="FFFFFF"/>
              </a:solidFill>
            </a:endParaRPr>
          </a:p>
          <a:p>
            <a:pPr lvl="1" eaLnBrk="1" hangingPunct="1">
              <a:lnSpc>
                <a:spcPct val="102000"/>
              </a:lnSpc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lnSpc>
                <a:spcPct val="102000"/>
              </a:lnSpc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 smtClean="0">
              <a:solidFill>
                <a:srgbClr val="FFFFFF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762000" y="348538"/>
            <a:ext cx="7772400" cy="15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 err="1" smtClean="0">
                <a:solidFill>
                  <a:srgbClr val="FFFFFF"/>
                </a:solidFill>
                <a:latin typeface="Impact" pitchFamily="34" charset="0"/>
              </a:rPr>
              <a:t>Horndeski</a:t>
            </a:r>
            <a:r>
              <a:rPr lang="en-GB" sz="4800" b="1" dirty="0" smtClean="0">
                <a:solidFill>
                  <a:srgbClr val="FFFFFF"/>
                </a:solidFill>
                <a:latin typeface="Impact" pitchFamily="34" charset="0"/>
              </a:rPr>
              <a:t> </a:t>
            </a:r>
            <a:r>
              <a:rPr lang="en-GB" sz="4800" b="1" dirty="0" err="1" smtClean="0">
                <a:solidFill>
                  <a:srgbClr val="FFFFFF"/>
                </a:solidFill>
                <a:latin typeface="Impact" pitchFamily="34" charset="0"/>
              </a:rPr>
              <a:t>Lagrangian</a:t>
            </a:r>
            <a:r>
              <a:rPr lang="en-GB" sz="4800" b="1" dirty="0" smtClean="0">
                <a:solidFill>
                  <a:srgbClr val="FFFFFF"/>
                </a:solidFill>
                <a:latin typeface="Impact" pitchFamily="34" charset="0"/>
              </a:rPr>
              <a:t>: </a:t>
            </a:r>
          </a:p>
          <a:p>
            <a:pPr algn="ct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Impact" pitchFamily="34" charset="0"/>
              </a:rPr>
              <a:t>too big to fail?</a:t>
            </a:r>
            <a:endParaRPr lang="en-GB" sz="4800" b="1" dirty="0">
              <a:solidFill>
                <a:srgbClr val="FFFF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1138"/>
            <a:ext cx="8458200" cy="729624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Impact" pitchFamily="34" charset="0"/>
              </a:rPr>
              <a:t>The great </a:t>
            </a:r>
            <a:r>
              <a:rPr lang="en-GB" b="1" dirty="0" err="1" smtClean="0">
                <a:solidFill>
                  <a:schemeClr val="bg1"/>
                </a:solidFill>
                <a:latin typeface="Impact" pitchFamily="34" charset="0"/>
              </a:rPr>
              <a:t>Horndeski</a:t>
            </a:r>
            <a:r>
              <a:rPr lang="en-GB" b="1" dirty="0" smtClean="0">
                <a:solidFill>
                  <a:schemeClr val="bg1"/>
                </a:solidFill>
                <a:latin typeface="Impact" pitchFamily="34" charset="0"/>
              </a:rPr>
              <a:t> Hunt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824417" y="1600200"/>
            <a:ext cx="3495164" cy="13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Let us assume we have only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1)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pressureless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matter 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2) the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Horndeski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field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and  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238500"/>
            <a:ext cx="2428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81" y="3733800"/>
            <a:ext cx="1910019" cy="22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586169" cy="18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852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1138"/>
            <a:ext cx="8458200" cy="729624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Impact" pitchFamily="34" charset="0"/>
              </a:rPr>
              <a:t>Background: </a:t>
            </a:r>
            <a:r>
              <a:rPr lang="en-GB" b="1" dirty="0" err="1" smtClean="0">
                <a:solidFill>
                  <a:schemeClr val="bg1"/>
                </a:solidFill>
                <a:latin typeface="Impact" pitchFamily="34" charset="0"/>
              </a:rPr>
              <a:t>SNIa</a:t>
            </a:r>
            <a:r>
              <a:rPr lang="en-GB" b="1" dirty="0" smtClean="0">
                <a:solidFill>
                  <a:schemeClr val="bg1"/>
                </a:solidFill>
                <a:latin typeface="Impact" pitchFamily="34" charset="0"/>
              </a:rPr>
              <a:t>, BAO, …</a:t>
            </a:r>
            <a:endParaRPr lang="en-GB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352800"/>
            <a:ext cx="3438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400550"/>
            <a:ext cx="5000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62200" y="1371600"/>
            <a:ext cx="4876799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Then we can measure H(z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) and  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4000" y="2667000"/>
                <a:ext cx="748859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667000"/>
                <a:ext cx="748859" cy="435825"/>
              </a:xfrm>
              <a:prstGeom prst="rect">
                <a:avLst/>
              </a:prstGeom>
              <a:blipFill rotWithShape="1"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09800" y="5301933"/>
            <a:ext cx="4876799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Then we can measure everything up to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71141" y="5264107"/>
                <a:ext cx="822597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41" y="5264107"/>
                <a:ext cx="822597" cy="435825"/>
              </a:xfrm>
              <a:prstGeom prst="rect">
                <a:avLst/>
              </a:prstGeom>
              <a:blipFill rotWithShape="1">
                <a:blip r:embed="rId7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984"/>
              </p:ext>
            </p:extLst>
          </p:nvPr>
        </p:nvGraphicFramePr>
        <p:xfrm>
          <a:off x="2546350" y="1752600"/>
          <a:ext cx="4540250" cy="81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Equation" r:id="rId8" imgW="2590560" imgH="457200" progId="Equation.DSMT4">
                  <p:embed/>
                </p:oleObj>
              </mc:Choice>
              <mc:Fallback>
                <p:oleObj name="Equation" r:id="rId8" imgW="25905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752600"/>
                        <a:ext cx="4540250" cy="818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81200" y="2704826"/>
            <a:ext cx="4876799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nd therefore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4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4867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2354"/>
            <a:ext cx="7770813" cy="65960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Two free functions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8534400" y="2590800"/>
            <a:ext cx="7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16487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66868"/>
              </p:ext>
            </p:extLst>
          </p:nvPr>
        </p:nvGraphicFramePr>
        <p:xfrm>
          <a:off x="1065213" y="1954213"/>
          <a:ext cx="72945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7" name="Equation" r:id="rId4" imgW="3953520" imgH="291960" progId="Equation.3">
                  <p:embed/>
                </p:oleObj>
              </mc:Choice>
              <mc:Fallback>
                <p:oleObj name="Equation" r:id="rId4" imgW="3953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954213"/>
                        <a:ext cx="7294562" cy="560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3" name="Text Box 4"/>
          <p:cNvSpPr txBox="1">
            <a:spLocks noChangeArrowheads="1"/>
          </p:cNvSpPr>
          <p:nvPr/>
        </p:nvSpPr>
        <p:spPr bwMode="auto">
          <a:xfrm>
            <a:off x="3379788" y="2133600"/>
            <a:ext cx="28432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dirty="0">
              <a:solidFill>
                <a:srgbClr val="FFFF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it-IT" dirty="0">
                <a:solidFill>
                  <a:srgbClr val="FFFFFF"/>
                </a:solidFill>
              </a:rPr>
              <a:t>At linear order we can write:</a:t>
            </a:r>
          </a:p>
          <a:p>
            <a:pPr algn="ctr" eaLnBrk="1" hangingPunct="1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4874" name="Text Box 7"/>
          <p:cNvSpPr txBox="1">
            <a:spLocks noChangeArrowheads="1"/>
          </p:cNvSpPr>
          <p:nvPr/>
        </p:nvSpPr>
        <p:spPr bwMode="auto">
          <a:xfrm>
            <a:off x="914400" y="3219450"/>
            <a:ext cx="2073068" cy="36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Poisson’s </a:t>
            </a:r>
            <a:r>
              <a:rPr lang="it-IT" dirty="0">
                <a:solidFill>
                  <a:srgbClr val="000000"/>
                </a:solidFill>
              </a:rPr>
              <a:t>equation</a:t>
            </a: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anisotropic </a:t>
            </a:r>
            <a:r>
              <a:rPr lang="it-IT" dirty="0">
                <a:solidFill>
                  <a:srgbClr val="000000"/>
                </a:solidFill>
              </a:rPr>
              <a:t>stress</a:t>
            </a: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42628"/>
              </p:ext>
            </p:extLst>
          </p:nvPr>
        </p:nvGraphicFramePr>
        <p:xfrm>
          <a:off x="5173663" y="3908425"/>
          <a:ext cx="16843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8" name="Equation" r:id="rId6" imgW="685800" imgH="393480" progId="Equation.DSMT4">
                  <p:embed/>
                </p:oleObj>
              </mc:Choice>
              <mc:Fallback>
                <p:oleObj name="Equation" r:id="rId6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908425"/>
                        <a:ext cx="1684337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88382"/>
              </p:ext>
            </p:extLst>
          </p:nvPr>
        </p:nvGraphicFramePr>
        <p:xfrm>
          <a:off x="4659313" y="3917950"/>
          <a:ext cx="21224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9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3917950"/>
                        <a:ext cx="2122487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73867" y="1371600"/>
            <a:ext cx="4796291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The most general linear, scalar metric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4600" y="3031121"/>
                <a:ext cx="64008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320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32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de-DE" sz="3200" dirty="0"/>
                            <m:t>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031121"/>
                <a:ext cx="6400800" cy="5502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07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0813" cy="65246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smtClean="0">
                <a:solidFill>
                  <a:schemeClr val="bg1"/>
                </a:solidFill>
                <a:latin typeface="Impact" pitchFamily="34" charset="0"/>
              </a:rPr>
              <a:t>Modified Gravity at the linear level</a:t>
            </a:r>
            <a:endParaRPr lang="en-GB" sz="4000" b="1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65893" name="Rectangle 4"/>
          <p:cNvSpPr>
            <a:spLocks noChangeArrowheads="1"/>
          </p:cNvSpPr>
          <p:nvPr/>
        </p:nvSpPr>
        <p:spPr bwMode="auto">
          <a:xfrm>
            <a:off x="8534400" y="2590800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2232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buFont typeface="Wingdings" pitchFamily="2" charset="2"/>
              <a:buChar char="§"/>
            </a:pPr>
            <a:r>
              <a:rPr lang="it-IT">
                <a:solidFill>
                  <a:srgbClr val="000000"/>
                </a:solidFill>
              </a:rPr>
              <a:t> scalar-tensor models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  <a:p>
            <a:pPr defTabSz="914400" eaLnBrk="1" hangingPunct="1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165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806943"/>
              </p:ext>
            </p:extLst>
          </p:nvPr>
        </p:nvGraphicFramePr>
        <p:xfrm>
          <a:off x="3644900" y="2411413"/>
          <a:ext cx="17176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1" name="Equation" r:id="rId4" imgW="1625400" imgH="888840" progId="Equation.DSMT4">
                  <p:embed/>
                </p:oleObj>
              </mc:Choice>
              <mc:Fallback>
                <p:oleObj name="Equation" r:id="rId4" imgW="16254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411413"/>
                        <a:ext cx="171767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502657"/>
              </p:ext>
            </p:extLst>
          </p:nvPr>
        </p:nvGraphicFramePr>
        <p:xfrm>
          <a:off x="3640138" y="1733550"/>
          <a:ext cx="10175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2"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1733550"/>
                        <a:ext cx="10175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7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1825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buFont typeface="Wingdings" pitchFamily="2" charset="2"/>
              <a:buChar char="§"/>
            </a:pPr>
            <a:r>
              <a:rPr lang="it-IT">
                <a:solidFill>
                  <a:srgbClr val="000000"/>
                </a:solidFill>
              </a:rPr>
              <a:t> standard gravity</a:t>
            </a:r>
          </a:p>
        </p:txBody>
      </p:sp>
      <p:sp>
        <p:nvSpPr>
          <p:cNvPr id="165898" name="Text Box 9"/>
          <p:cNvSpPr txBox="1">
            <a:spLocks noChangeArrowheads="1"/>
          </p:cNvSpPr>
          <p:nvPr/>
        </p:nvSpPr>
        <p:spPr bwMode="auto">
          <a:xfrm>
            <a:off x="457200" y="4475163"/>
            <a:ext cx="803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buFont typeface="Wingdings" pitchFamily="2" charset="2"/>
              <a:buChar char="§"/>
            </a:pPr>
            <a:r>
              <a:rPr lang="it-IT">
                <a:solidFill>
                  <a:srgbClr val="000000"/>
                </a:solidFill>
              </a:rPr>
              <a:t> DGP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1658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77910"/>
              </p:ext>
            </p:extLst>
          </p:nvPr>
        </p:nvGraphicFramePr>
        <p:xfrm>
          <a:off x="3557588" y="4238625"/>
          <a:ext cx="250666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3" name="Equation" r:id="rId8" imgW="2019240" imgH="863280" progId="Equation.DSMT4">
                  <p:embed/>
                </p:oleObj>
              </mc:Choice>
              <mc:Fallback>
                <p:oleObj name="Equation" r:id="rId8" imgW="20192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238625"/>
                        <a:ext cx="2506662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0" name="Text Box 14"/>
          <p:cNvSpPr txBox="1">
            <a:spLocks noChangeArrowheads="1"/>
          </p:cNvSpPr>
          <p:nvPr/>
        </p:nvSpPr>
        <p:spPr bwMode="auto">
          <a:xfrm>
            <a:off x="457200" y="3484563"/>
            <a:ext cx="784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buFont typeface="Wingdings" pitchFamily="2" charset="2"/>
              <a:buChar char="§"/>
            </a:pPr>
            <a:r>
              <a:rPr lang="it-IT">
                <a:solidFill>
                  <a:srgbClr val="000000"/>
                </a:solidFill>
              </a:rPr>
              <a:t> f(R) 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  <a:p>
            <a:pPr defTabSz="914400" eaLnBrk="1" hangingPunct="1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16590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25022"/>
              </p:ext>
            </p:extLst>
          </p:nvPr>
        </p:nvGraphicFramePr>
        <p:xfrm>
          <a:off x="3141663" y="3406775"/>
          <a:ext cx="32908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4" name="Equation" r:id="rId10" imgW="3162240" imgH="787320" progId="Equation.DSMT4">
                  <p:embed/>
                </p:oleObj>
              </mc:Choice>
              <mc:Fallback>
                <p:oleObj name="Equation" r:id="rId10" imgW="3162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3406775"/>
                        <a:ext cx="329088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2" name="Text Box 17"/>
          <p:cNvSpPr txBox="1">
            <a:spLocks noChangeArrowheads="1"/>
          </p:cNvSpPr>
          <p:nvPr/>
        </p:nvSpPr>
        <p:spPr bwMode="auto">
          <a:xfrm>
            <a:off x="6705600" y="4648200"/>
            <a:ext cx="14160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</a:rPr>
              <a:t>Lue et al. 2004;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 Koyama et al. 2006</a:t>
            </a:r>
            <a:endParaRPr lang="en-GB" sz="1200">
              <a:solidFill>
                <a:srgbClr val="FF0000"/>
              </a:solidFill>
            </a:endParaRPr>
          </a:p>
        </p:txBody>
      </p:sp>
      <p:sp>
        <p:nvSpPr>
          <p:cNvPr id="165903" name="Text Box 18"/>
          <p:cNvSpPr txBox="1">
            <a:spLocks noChangeArrowheads="1"/>
          </p:cNvSpPr>
          <p:nvPr/>
        </p:nvSpPr>
        <p:spPr bwMode="auto">
          <a:xfrm>
            <a:off x="6705600" y="3548063"/>
            <a:ext cx="12128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</a:rPr>
              <a:t>Bean  et al. 2006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Hu et al. 2006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Tsujikawa 2007</a:t>
            </a:r>
            <a:endParaRPr lang="en-GB" sz="1200">
              <a:solidFill>
                <a:srgbClr val="FF0000"/>
              </a:solidFill>
            </a:endParaRPr>
          </a:p>
        </p:txBody>
      </p:sp>
      <p:sp>
        <p:nvSpPr>
          <p:cNvPr id="165904" name="Text Box 19"/>
          <p:cNvSpPr txBox="1">
            <a:spLocks noChangeArrowheads="1"/>
          </p:cNvSpPr>
          <p:nvPr/>
        </p:nvSpPr>
        <p:spPr bwMode="auto">
          <a:xfrm>
            <a:off x="457200" y="5416550"/>
            <a:ext cx="24225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buFont typeface="Wingdings" pitchFamily="2" charset="2"/>
              <a:buChar char="§"/>
            </a:pPr>
            <a:r>
              <a:rPr lang="it-IT">
                <a:solidFill>
                  <a:srgbClr val="000000"/>
                </a:solidFill>
              </a:rPr>
              <a:t> coupled Gauss-Bonnet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65905" name="Text Box 21"/>
          <p:cNvSpPr txBox="1">
            <a:spLocks noChangeArrowheads="1"/>
          </p:cNvSpPr>
          <p:nvPr/>
        </p:nvSpPr>
        <p:spPr bwMode="auto">
          <a:xfrm>
            <a:off x="6743700" y="5529263"/>
            <a:ext cx="1790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</a:rPr>
              <a:t>see L. A., C. Charmousis, 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S. Davis  2006</a:t>
            </a:r>
            <a:endParaRPr lang="en-GB" sz="1200">
              <a:solidFill>
                <a:srgbClr val="FF0000"/>
              </a:solidFill>
            </a:endParaRPr>
          </a:p>
        </p:txBody>
      </p:sp>
      <p:graphicFrame>
        <p:nvGraphicFramePr>
          <p:cNvPr id="1659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51247"/>
              </p:ext>
            </p:extLst>
          </p:nvPr>
        </p:nvGraphicFramePr>
        <p:xfrm>
          <a:off x="3941763" y="5426075"/>
          <a:ext cx="765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5" name="Equation" r:id="rId12" imgW="583920" imgH="431640" progId="Equation.DSMT4">
                  <p:embed/>
                </p:oleObj>
              </mc:Choice>
              <mc:Fallback>
                <p:oleObj name="Equation" r:id="rId12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26075"/>
                        <a:ext cx="7651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7" name="Text Box 23"/>
          <p:cNvSpPr txBox="1">
            <a:spLocks noChangeArrowheads="1"/>
          </p:cNvSpPr>
          <p:nvPr/>
        </p:nvSpPr>
        <p:spPr bwMode="auto">
          <a:xfrm>
            <a:off x="6553200" y="2438400"/>
            <a:ext cx="1816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</a:rPr>
              <a:t>Boisseau et al. 2000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Acquaviva et al. 2004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Schimd et al. 2004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</a:rPr>
              <a:t>L.A., Kunz &amp;Sapone 2007</a:t>
            </a:r>
            <a:endParaRPr lang="en-GB" sz="1200">
              <a:solidFill>
                <a:srgbClr val="FF0000"/>
              </a:solidFill>
            </a:endParaRPr>
          </a:p>
        </p:txBody>
      </p:sp>
      <p:graphicFrame>
        <p:nvGraphicFramePr>
          <p:cNvPr id="511126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41590"/>
              </p:ext>
            </p:extLst>
          </p:nvPr>
        </p:nvGraphicFramePr>
        <p:xfrm>
          <a:off x="457200" y="1579561"/>
          <a:ext cx="8229600" cy="4537077"/>
        </p:xfrm>
        <a:graphic>
          <a:graphicData uri="http://schemas.openxmlformats.org/drawingml/2006/table">
            <a:tbl>
              <a:tblPr/>
              <a:tblGrid>
                <a:gridCol w="2438400"/>
                <a:gridCol w="3581400"/>
                <a:gridCol w="2209800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8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16771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3640721"/>
            <a:ext cx="902811" cy="5502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</a:t>
            </a:r>
            <a:endParaRPr lang="de-DE" sz="3200" dirty="0"/>
          </a:p>
        </p:txBody>
      </p:sp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0813" cy="65246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smtClean="0">
                <a:solidFill>
                  <a:schemeClr val="bg1"/>
                </a:solidFill>
                <a:latin typeface="Impact" pitchFamily="34" charset="0"/>
              </a:rPr>
              <a:t>Modified Gravity at the linear level</a:t>
            </a:r>
            <a:endParaRPr lang="en-GB" sz="4000" b="1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4266" y="1828800"/>
            <a:ext cx="7795510" cy="10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Every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Horndeski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model is characterized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in the linear regime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nd for scales                     by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the two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functions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481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4772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76739"/>
              </p:ext>
            </p:extLst>
          </p:nvPr>
        </p:nvGraphicFramePr>
        <p:xfrm>
          <a:off x="637300" y="4572000"/>
          <a:ext cx="2258300" cy="110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0" name="Equation" r:id="rId6" imgW="749160" imgH="482400" progId="Equation.DSMT4">
                  <p:embed/>
                </p:oleObj>
              </mc:Choice>
              <mc:Fallback>
                <p:oleObj name="Equation" r:id="rId6" imgW="749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300" y="4572000"/>
                        <a:ext cx="2258300" cy="1107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096000"/>
            <a:ext cx="259237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Felice</a:t>
            </a:r>
            <a:r>
              <a:rPr lang="en-US" dirty="0" smtClean="0"/>
              <a:t>, </a:t>
            </a:r>
            <a:r>
              <a:rPr lang="en-US" dirty="0" err="1" smtClean="0"/>
              <a:t>Tsujikawa</a:t>
            </a:r>
            <a:r>
              <a:rPr lang="en-US" dirty="0" smtClean="0"/>
              <a:t> 2011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67000" y="2743200"/>
            <a:ext cx="4167717" cy="1676400"/>
          </a:xfrm>
          <a:prstGeom prst="rect">
            <a:avLst/>
          </a:prstGeom>
          <a:solidFill>
            <a:srgbClr val="0066FF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85112" y="2078775"/>
                <a:ext cx="131548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≫1</m:t>
                      </m:r>
                    </m:oMath>
                  </m:oMathPara>
                </a14:m>
                <a:endParaRPr lang="de-D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12" y="2078775"/>
                <a:ext cx="1315488" cy="4358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28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chemeClr val="bg1"/>
                </a:solidFill>
                <a:latin typeface="Impact" pitchFamily="34" charset="0"/>
              </a:rPr>
              <a:t>L</a:t>
            </a: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inear observables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99356" y="3075797"/>
            <a:ext cx="3945352" cy="10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If we could observe directly the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g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rowth rate…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800600" y="4065206"/>
                <a:ext cx="2095382" cy="735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65206"/>
                <a:ext cx="2095382" cy="735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6" r="47520" b="45459"/>
          <a:stretch/>
        </p:blipFill>
        <p:spPr bwMode="auto">
          <a:xfrm>
            <a:off x="1371600" y="3885853"/>
            <a:ext cx="3332919" cy="106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75720" y="4114800"/>
                <a:ext cx="1230080" cy="735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20" y="4114800"/>
                <a:ext cx="1230080" cy="7354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4"/>
          <a:stretch/>
        </p:blipFill>
        <p:spPr bwMode="auto">
          <a:xfrm>
            <a:off x="2047875" y="2035865"/>
            <a:ext cx="5343525" cy="9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83679" y="1419456"/>
            <a:ext cx="3821921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Matter conservation equation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18910" y="5143226"/>
            <a:ext cx="3011057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 could test the HL…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Benasque 2012</a:t>
            </a:r>
          </a:p>
        </p:txBody>
      </p:sp>
      <p:sp>
        <p:nvSpPr>
          <p:cNvPr id="166915" name="Rectangle 2"/>
          <p:cNvSpPr>
            <a:spLocks noChangeArrowheads="1"/>
          </p:cNvSpPr>
          <p:nvPr/>
        </p:nvSpPr>
        <p:spPr bwMode="auto">
          <a:xfrm>
            <a:off x="36513" y="188913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it-IT" sz="36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67638" cy="1430338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>
                <a:solidFill>
                  <a:srgbClr val="FFFFFF"/>
                </a:solidFill>
                <a:latin typeface="Impact" pitchFamily="34" charset="0"/>
              </a:rPr>
              <a:t> Reconstruction of the metric</a:t>
            </a:r>
          </a:p>
        </p:txBody>
      </p:sp>
      <p:sp>
        <p:nvSpPr>
          <p:cNvPr id="166919" name="Text Box 6"/>
          <p:cNvSpPr txBox="1">
            <a:spLocks noChangeArrowheads="1"/>
          </p:cNvSpPr>
          <p:nvPr/>
        </p:nvSpPr>
        <p:spPr bwMode="auto">
          <a:xfrm>
            <a:off x="1241425" y="2752725"/>
            <a:ext cx="3105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lnSpc>
                <a:spcPct val="102000"/>
              </a:lnSpc>
              <a:buClrTx/>
              <a:buSzTx/>
              <a:buFontTx/>
              <a:buNone/>
            </a:pPr>
            <a:r>
              <a:rPr lang="en-GB" dirty="0" smtClean="0">
                <a:solidFill>
                  <a:srgbClr val="FFFFFF"/>
                </a:solidFill>
                <a:cs typeface="Arial" pitchFamily="34" charset="0"/>
              </a:rPr>
              <a:t>massive particles respond to  </a:t>
            </a:r>
            <a:r>
              <a:rPr lang="el-GR" dirty="0" smtClean="0">
                <a:solidFill>
                  <a:srgbClr val="FFFFFF"/>
                </a:solidFill>
                <a:cs typeface="Times New Roman" pitchFamily="18" charset="0"/>
              </a:rPr>
              <a:t>Ψ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6920" name="Text Box 7"/>
          <p:cNvSpPr txBox="1">
            <a:spLocks noChangeArrowheads="1"/>
          </p:cNvSpPr>
          <p:nvPr/>
        </p:nvSpPr>
        <p:spPr bwMode="auto">
          <a:xfrm>
            <a:off x="1298575" y="4676775"/>
            <a:ext cx="32972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lnSpc>
                <a:spcPct val="102000"/>
              </a:lnSpc>
              <a:buClrTx/>
              <a:buSzTx/>
              <a:buFontTx/>
              <a:buNone/>
            </a:pPr>
            <a:r>
              <a:rPr lang="en-GB" smtClean="0">
                <a:solidFill>
                  <a:srgbClr val="FFFFFF"/>
                </a:solidFill>
                <a:cs typeface="Arial" pitchFamily="34" charset="0"/>
              </a:rPr>
              <a:t>massless particles respond to </a:t>
            </a:r>
            <a:r>
              <a:rPr lang="el-GR" smtClean="0">
                <a:solidFill>
                  <a:srgbClr val="FFFFFF"/>
                </a:solidFill>
                <a:cs typeface="Times New Roman" pitchFamily="18" charset="0"/>
              </a:rPr>
              <a:t>Φ</a:t>
            </a:r>
            <a:r>
              <a:rPr lang="it-IT" smtClean="0">
                <a:solidFill>
                  <a:srgbClr val="FFFFFF"/>
                </a:solidFill>
                <a:cs typeface="Times New Roman" pitchFamily="18" charset="0"/>
              </a:rPr>
              <a:t>-</a:t>
            </a:r>
            <a:r>
              <a:rPr lang="el-GR" smtClean="0">
                <a:solidFill>
                  <a:srgbClr val="FFFFFF"/>
                </a:solidFill>
                <a:cs typeface="Times New Roman" pitchFamily="18" charset="0"/>
              </a:rPr>
              <a:t>Ψ</a:t>
            </a:r>
          </a:p>
        </p:txBody>
      </p:sp>
      <p:pic>
        <p:nvPicPr>
          <p:cNvPr id="1669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54238"/>
            <a:ext cx="2133600" cy="1884362"/>
          </a:xfrm>
          <a:prstGeom prst="rect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22" name="Picture 9" descr="000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1823" r="16101" b="13412"/>
          <a:stretch>
            <a:fillRect/>
          </a:stretch>
        </p:blipFill>
        <p:spPr bwMode="auto">
          <a:xfrm>
            <a:off x="5943600" y="4362450"/>
            <a:ext cx="2133600" cy="1870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6923" name="Object 12"/>
          <p:cNvGraphicFramePr>
            <a:graphicFrameLocks noChangeAspect="1"/>
          </p:cNvGraphicFramePr>
          <p:nvPr/>
        </p:nvGraphicFramePr>
        <p:xfrm>
          <a:off x="1993900" y="1447800"/>
          <a:ext cx="6046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7" name="Equation" r:id="rId6" imgW="2959100" imgH="228600" progId="Equation.DSMT4">
                  <p:embed/>
                </p:oleObj>
              </mc:Choice>
              <mc:Fallback>
                <p:oleObj name="Equation" r:id="rId6" imgW="295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447800"/>
                        <a:ext cx="60467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901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chemeClr val="bg1"/>
                </a:solidFill>
                <a:latin typeface="Impact" pitchFamily="34" charset="0"/>
              </a:rPr>
              <a:t>L</a:t>
            </a: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inear </a:t>
            </a: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observables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54960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943600" y="2438400"/>
                <a:ext cx="1147622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438400"/>
                <a:ext cx="1147622" cy="450893"/>
              </a:xfrm>
              <a:prstGeom prst="rect">
                <a:avLst/>
              </a:prstGeom>
              <a:blipFill rotWithShape="1">
                <a:blip r:embed="rId4"/>
                <a:stretch>
                  <a:fillRect r="-532" b="-162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468969" y="2402516"/>
                <a:ext cx="627031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69" y="2402516"/>
                <a:ext cx="627031" cy="493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95800" y="2459775"/>
                <a:ext cx="1138645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459775"/>
                <a:ext cx="1138645" cy="435825"/>
              </a:xfrm>
              <a:prstGeom prst="rect">
                <a:avLst/>
              </a:prstGeom>
              <a:blipFill rotWithShape="1">
                <a:blip r:embed="rId6"/>
                <a:stretch>
                  <a:fillRect r="-1075" b="-211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05200" y="2438400"/>
                <a:ext cx="1172693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438400"/>
                <a:ext cx="1172693" cy="435825"/>
              </a:xfrm>
              <a:prstGeom prst="rect">
                <a:avLst/>
              </a:prstGeom>
              <a:blipFill rotWithShape="1">
                <a:blip r:embed="rId7"/>
                <a:stretch>
                  <a:fillRect r="-521" b="-211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8800" y="2448465"/>
                <a:ext cx="1810945" cy="463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𝑔𝑎𝑙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48465"/>
                <a:ext cx="1810945" cy="463781"/>
              </a:xfrm>
              <a:prstGeom prst="rect">
                <a:avLst/>
              </a:prstGeom>
              <a:blipFill rotWithShape="1"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768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6172200" y="4724399"/>
            <a:ext cx="2286000" cy="1143001"/>
          </a:xfrm>
          <a:prstGeom prst="ellipse">
            <a:avLst/>
          </a:prstGeom>
          <a:solidFill>
            <a:srgbClr val="F6FC0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267200" y="1219200"/>
            <a:ext cx="2514600" cy="1143001"/>
          </a:xfrm>
          <a:prstGeom prst="ellipse">
            <a:avLst/>
          </a:prstGeom>
          <a:solidFill>
            <a:srgbClr val="F6FC0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1371600"/>
            <a:ext cx="1981200" cy="1143001"/>
          </a:xfrm>
          <a:prstGeom prst="ellipse">
            <a:avLst/>
          </a:prstGeom>
          <a:solidFill>
            <a:srgbClr val="F6FC0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Three  linear observables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676400" y="1676400"/>
            <a:ext cx="1468969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Amplitude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04" y="2667001"/>
            <a:ext cx="47108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7"/>
          <a:stretch/>
        </p:blipFill>
        <p:spPr bwMode="auto">
          <a:xfrm>
            <a:off x="1714232" y="3581401"/>
            <a:ext cx="2914296" cy="10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5" t="1" b="6441"/>
          <a:stretch/>
        </p:blipFill>
        <p:spPr bwMode="auto">
          <a:xfrm>
            <a:off x="4704520" y="3581401"/>
            <a:ext cx="274617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0" y="4517175"/>
                <a:ext cx="198695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(1+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17175"/>
                <a:ext cx="1986954" cy="435825"/>
              </a:xfrm>
              <a:prstGeom prst="rect">
                <a:avLst/>
              </a:prstGeom>
              <a:blipFill rotWithShape="1">
                <a:blip r:embed="rId5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67200" y="1524000"/>
            <a:ext cx="2448404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Redshift distortion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971800" y="2038487"/>
            <a:ext cx="1295400" cy="7236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709247" y="1905000"/>
            <a:ext cx="234353" cy="85711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741620" y="5143226"/>
            <a:ext cx="1137148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Lensing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6324600" y="4343400"/>
            <a:ext cx="838200" cy="7998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28600" y="2819400"/>
            <a:ext cx="148309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clustering</a:t>
            </a:r>
            <a:endParaRPr lang="de-DE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3733800"/>
            <a:ext cx="1107996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lensing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06092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3" grpId="0" animBg="1"/>
      <p:bldP spid="21" grpId="0"/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Two  model-independent ratios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63505" y="2045113"/>
            <a:ext cx="3884695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Amplitude/Redshift distortion 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2935" y="4314000"/>
            <a:ext cx="3552872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Lensing/Redshift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distortion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53395"/>
              </p:ext>
            </p:extLst>
          </p:nvPr>
        </p:nvGraphicFramePr>
        <p:xfrm>
          <a:off x="5486400" y="1916113"/>
          <a:ext cx="13779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7" name="Equation" r:id="rId4" imgW="457200" imgH="393480" progId="Equation.DSMT4">
                  <p:embed/>
                </p:oleObj>
              </mc:Choice>
              <mc:Fallback>
                <p:oleObj name="Equation" r:id="rId4" imgW="4572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16113"/>
                        <a:ext cx="137795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00256"/>
              </p:ext>
            </p:extLst>
          </p:nvPr>
        </p:nvGraphicFramePr>
        <p:xfrm>
          <a:off x="5486400" y="3990975"/>
          <a:ext cx="21050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8" name="Equation" r:id="rId6" imgW="698400" imgH="419040" progId="Equation.DSMT4">
                  <p:embed/>
                </p:oleObj>
              </mc:Choice>
              <mc:Fallback>
                <p:oleObj name="Equation" r:id="rId6" imgW="6984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90975"/>
                        <a:ext cx="21050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40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307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1437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chemeClr val="bg1"/>
                </a:solidFill>
              </a:rPr>
              <a:t>Observations are converging…</a:t>
            </a:r>
          </a:p>
        </p:txBody>
      </p:sp>
      <p:sp>
        <p:nvSpPr>
          <p:cNvPr id="3077" name="Oval 2"/>
          <p:cNvSpPr>
            <a:spLocks noChangeArrowheads="1"/>
          </p:cNvSpPr>
          <p:nvPr/>
        </p:nvSpPr>
        <p:spPr bwMode="auto">
          <a:xfrm>
            <a:off x="3581400" y="3200400"/>
            <a:ext cx="171450" cy="12858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57200" y="4800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chemeClr val="bg1"/>
                </a:solidFill>
              </a:rPr>
              <a:t>…to an unexpected universe</a:t>
            </a:r>
          </a:p>
        </p:txBody>
      </p:sp>
      <p:graphicFrame>
        <p:nvGraphicFramePr>
          <p:cNvPr id="3079" name="Object 4"/>
          <p:cNvGraphicFramePr>
            <a:graphicFrameLocks noChangeAspect="1"/>
          </p:cNvGraphicFramePr>
          <p:nvPr/>
        </p:nvGraphicFramePr>
        <p:xfrm>
          <a:off x="2552700" y="1752600"/>
          <a:ext cx="40005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752600"/>
                        <a:ext cx="4000500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Oval 5"/>
          <p:cNvSpPr>
            <a:spLocks noChangeArrowheads="1"/>
          </p:cNvSpPr>
          <p:nvPr/>
        </p:nvSpPr>
        <p:spPr bwMode="auto">
          <a:xfrm>
            <a:off x="4038600" y="23622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Observing the HL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23928" y="1981200"/>
            <a:ext cx="3552872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Lensing/Redshift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distortion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241"/>
              </p:ext>
            </p:extLst>
          </p:nvPr>
        </p:nvGraphicFramePr>
        <p:xfrm>
          <a:off x="5486400" y="1752600"/>
          <a:ext cx="21050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8" name="Equation" r:id="rId4" imgW="698400" imgH="419040" progId="Equation.DSMT4">
                  <p:embed/>
                </p:oleObj>
              </mc:Choice>
              <mc:Fallback>
                <p:oleObj name="Equation" r:id="rId4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1050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02563" y="3657600"/>
            <a:ext cx="7505479" cy="12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If we can obtain an equation for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then we can test the HL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6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Two  model-independent ratios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 b="44328"/>
          <a:stretch/>
        </p:blipFill>
        <p:spPr bwMode="auto">
          <a:xfrm>
            <a:off x="1900238" y="2362200"/>
            <a:ext cx="5343525" cy="107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8"/>
          <a:stretch/>
        </p:blipFill>
        <p:spPr bwMode="auto">
          <a:xfrm>
            <a:off x="1900237" y="4451489"/>
            <a:ext cx="5343525" cy="112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90792" y="1447800"/>
            <a:ext cx="5162480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We combine now growth rate and lensing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Plus 3"/>
          <p:cNvSpPr/>
          <p:nvPr/>
        </p:nvSpPr>
        <p:spPr bwMode="auto">
          <a:xfrm>
            <a:off x="4114800" y="3438940"/>
            <a:ext cx="990600" cy="1012549"/>
          </a:xfrm>
          <a:prstGeom prst="mathPl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5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A consistency equation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5991" y="2476226"/>
            <a:ext cx="7972097" cy="16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Differentiating P2 and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combining with the growth rate and lensing equations we obtain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consistency relation for the HL valid for every k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hat depends on 8 functions of z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943350"/>
            <a:ext cx="7296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34810"/>
              </p:ext>
            </p:extLst>
          </p:nvPr>
        </p:nvGraphicFramePr>
        <p:xfrm>
          <a:off x="2831306" y="1457739"/>
          <a:ext cx="30622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9" name="Equation" r:id="rId5" imgW="1015920" imgH="419040" progId="Equation.DSMT4">
                  <p:embed/>
                </p:oleObj>
              </mc:Choice>
              <mc:Fallback>
                <p:oleObj name="Equation" r:id="rId5" imgW="10159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306" y="1457739"/>
                        <a:ext cx="306228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2933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6200" y="4002716"/>
                <a:ext cx="1964512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800" dirty="0" smtClean="0">
                    <a:solidFill>
                      <a:srgbClr val="FF0000"/>
                    </a:solidFill>
                  </a:rPr>
                  <a:t>=</a:t>
                </a:r>
                <a:endParaRPr lang="de-DE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002716"/>
                <a:ext cx="1964512" cy="493084"/>
              </a:xfrm>
              <a:prstGeom prst="rect">
                <a:avLst/>
              </a:prstGeom>
              <a:blipFill rotWithShape="1">
                <a:blip r:embed="rId8"/>
                <a:stretch>
                  <a:fillRect t="-18519" r="-559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012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A consistency equation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99470" y="2476226"/>
            <a:ext cx="5545150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If we estimate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k,z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) for many   k’s we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ave an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overconstrained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system of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equations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74425" y="3428258"/>
                <a:ext cx="2248436" cy="2210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) = 0</a:t>
                </a:r>
                <a:endParaRPr lang="de-DE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) = 0</a:t>
                </a:r>
                <a:endParaRPr lang="de-DE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FF0000"/>
                    </a:solidFill>
                  </a:rPr>
                  <a:t>) = 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……..</a:t>
                </a:r>
                <a:endParaRPr lang="de-DE" sz="2400" dirty="0">
                  <a:solidFill>
                    <a:srgbClr val="FF0000"/>
                  </a:solidFill>
                </a:endParaRPr>
              </a:p>
              <a:p>
                <a:endParaRPr lang="de-DE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25" y="3428258"/>
                <a:ext cx="2248436" cy="2210542"/>
              </a:xfrm>
              <a:prstGeom prst="rect">
                <a:avLst/>
              </a:prstGeom>
              <a:blipFill rotWithShape="1">
                <a:blip r:embed="rId3"/>
                <a:stretch>
                  <a:fillRect l="-4336" t="-3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14702" y="5381856"/>
            <a:ext cx="5628442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If there are no solutions, the HL is disproven!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140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600200"/>
            <a:ext cx="6143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12652" y="1684463"/>
                <a:ext cx="898130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52" y="1684463"/>
                <a:ext cx="898130" cy="493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rgbClr val="FFFFFF"/>
              </a:solidFill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085"/>
            <a:ext cx="7770813" cy="61414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Reconstructing the HL  ?</a:t>
            </a:r>
            <a:endParaRPr lang="en-GB" sz="4000" b="1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66242" y="1295400"/>
            <a:ext cx="2211609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We can estimate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140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924050"/>
            <a:ext cx="6143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88852" y="1989263"/>
                <a:ext cx="916148" cy="52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2" y="1989263"/>
                <a:ext cx="916148" cy="5253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31238" y="2714856"/>
            <a:ext cx="6986441" cy="13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And therefore partially reconstruct the HL</a:t>
            </a:r>
            <a:endParaRPr lang="en-US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ut the reconstruction is not unique: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n infinite number of HL will give the same background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nd linear dynamics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8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bg1"/>
                </a:solidFill>
                <a:latin typeface="Impact" pitchFamily="34" charset="0"/>
              </a:rPr>
              <a:t>Conclusions</a:t>
            </a: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162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it-IT" sz="2000" dirty="0" smtClean="0">
                <a:latin typeface="+mn-lt"/>
                <a:cs typeface="Arial" charset="0"/>
              </a:rPr>
              <a:t>The </a:t>
            </a:r>
            <a:r>
              <a:rPr lang="it-IT" sz="2000" dirty="0" smtClean="0">
                <a:latin typeface="+mn-lt"/>
                <a:cs typeface="Arial" charset="0"/>
              </a:rPr>
              <a:t>(al)most general dark energy model is the </a:t>
            </a:r>
            <a:r>
              <a:rPr lang="it-IT" sz="2000" dirty="0" smtClean="0">
                <a:latin typeface="+mn-lt"/>
                <a:cs typeface="Arial" charset="0"/>
              </a:rPr>
              <a:t> Horndeski </a:t>
            </a:r>
            <a:r>
              <a:rPr lang="it-IT" sz="2000" dirty="0" smtClean="0">
                <a:latin typeface="+mn-lt"/>
                <a:cs typeface="Arial" charset="0"/>
              </a:rPr>
              <a:t>Lagrangian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it-IT" sz="2000" dirty="0" smtClean="0">
                <a:latin typeface="+mn-lt"/>
                <a:cs typeface="Arial" charset="0"/>
              </a:rPr>
              <a:t>It </a:t>
            </a:r>
            <a:r>
              <a:rPr lang="it-IT" sz="2000" dirty="0" smtClean="0">
                <a:latin typeface="+mn-lt"/>
                <a:cs typeface="Arial" charset="0"/>
              </a:rPr>
              <a:t>contains a specific prescription for how gravity is modified, the Yukawa term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it-IT" sz="2000" dirty="0" smtClean="0">
                <a:latin typeface="+mn-lt"/>
                <a:cs typeface="Arial" charset="0"/>
              </a:rPr>
              <a:t>Linear </a:t>
            </a:r>
            <a:r>
              <a:rPr lang="it-IT" sz="2000" dirty="0" smtClean="0">
                <a:latin typeface="+mn-lt"/>
                <a:cs typeface="Arial" charset="0"/>
              </a:rPr>
              <a:t>cosmological observations constrain a particular combination of the HL </a:t>
            </a:r>
            <a:r>
              <a:rPr lang="it-IT" sz="2000" dirty="0" smtClean="0">
                <a:latin typeface="+mn-lt"/>
                <a:cs typeface="Arial" charset="0"/>
              </a:rPr>
              <a:t>functions</a:t>
            </a:r>
          </a:p>
          <a:p>
            <a:pPr lvl="1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it-IT" sz="2000" dirty="0" smtClean="0">
                <a:latin typeface="+mn-lt"/>
                <a:cs typeface="Arial" charset="0"/>
              </a:rPr>
              <a:t>Quantities like                             are unobservable with linear observations</a:t>
            </a:r>
            <a:endParaRPr lang="it-IT" sz="2000" dirty="0" smtClean="0">
              <a:latin typeface="+mn-lt"/>
              <a:cs typeface="Arial" charset="0"/>
            </a:endParaRPr>
          </a:p>
          <a:p>
            <a:pPr lvl="1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it-IT" sz="2000" dirty="0" smtClean="0">
                <a:latin typeface="+mn-lt"/>
                <a:cs typeface="Arial" charset="0"/>
              </a:rPr>
              <a:t>In principle, observations in a range of scales and redshifts can rule out the HL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7435" y="4724400"/>
            <a:ext cx="5763309" cy="100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HL is not too big to fail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2800" b="1" dirty="0" smtClean="0">
                <a:solidFill>
                  <a:srgbClr val="8B8BFF"/>
                </a:solidFill>
              </a:rPr>
              <a:t>(but it is too big to be reconstructed)</a:t>
            </a:r>
            <a:endParaRPr lang="de-DE" sz="1400" dirty="0">
              <a:solidFill>
                <a:srgbClr val="8B8B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29000" y="3124200"/>
                <a:ext cx="179856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𝑓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124200"/>
                <a:ext cx="1798569" cy="378565"/>
              </a:xfrm>
              <a:prstGeom prst="rect">
                <a:avLst/>
              </a:prstGeom>
              <a:blipFill rotWithShape="1"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1437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chemeClr val="bg1"/>
                </a:solidFill>
              </a:rPr>
              <a:t>Classifying the unknown, 1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286000" y="1066800"/>
            <a:ext cx="57150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/>
              <a:t> </a:t>
            </a:r>
            <a:r>
              <a:rPr lang="it-IT" sz="1600"/>
              <a:t>Cosmological constant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Dark energy w=const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Dark energy w=w(z)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quintessence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scalar-tensor models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coupled quintessence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mass varying neutrinos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k-essence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Chaplygin gas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Cardassian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quartessence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quiessence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phantoms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f(R)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Gauss-Bonnet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anisotropic dark energy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brane dark energy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backreaction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void models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degravitation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TeVeS</a:t>
            </a:r>
          </a:p>
          <a:p>
            <a:pPr eaLnBrk="1" hangingPunct="1">
              <a:buFontTx/>
              <a:buAutoNum type="arabicPeriod"/>
            </a:pPr>
            <a:r>
              <a:rPr lang="it-IT" sz="1600"/>
              <a:t>  oops....did I forget </a:t>
            </a:r>
            <a:r>
              <a:rPr lang="it-IT" sz="1600" i="1"/>
              <a:t>your</a:t>
            </a:r>
            <a:r>
              <a:rPr lang="it-IT" sz="1600"/>
              <a:t> model?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1437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chemeClr val="bg1"/>
                </a:solidFill>
              </a:rPr>
              <a:t>Classifying the unknown, 2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7754046" cy="16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it-IT" sz="2800" dirty="0"/>
              <a:t> Lambda and </a:t>
            </a:r>
            <a:r>
              <a:rPr lang="en-US" sz="2800" dirty="0" smtClean="0">
                <a:cs typeface="Times New Roman" pitchFamily="18" charset="0"/>
              </a:rPr>
              <a:t>w(z)</a:t>
            </a:r>
            <a:r>
              <a:rPr lang="it-IT" sz="2800" dirty="0" smtClean="0">
                <a:cs typeface="Times New Roman" pitchFamily="18" charset="0"/>
              </a:rPr>
              <a:t> models </a:t>
            </a:r>
            <a:r>
              <a:rPr lang="it-IT" sz="2000" dirty="0" smtClean="0">
                <a:solidFill>
                  <a:schemeClr val="bg2"/>
                </a:solidFill>
                <a:cs typeface="Times New Roman" pitchFamily="18" charset="0"/>
              </a:rPr>
              <a:t>(i.e. change only the expansion)</a:t>
            </a:r>
            <a:endParaRPr lang="el-GR" sz="2000" dirty="0">
              <a:solidFill>
                <a:schemeClr val="bg2"/>
              </a:solidFill>
              <a:cs typeface="Times New Roman" pitchFamily="18" charset="0"/>
            </a:endParaRPr>
          </a:p>
          <a:p>
            <a:pPr eaLnBrk="1" hangingPunct="1">
              <a:buFontTx/>
              <a:buAutoNum type="alphaLcParenR"/>
            </a:pPr>
            <a:r>
              <a:rPr lang="it-IT" sz="2800" dirty="0"/>
              <a:t> modified </a:t>
            </a:r>
            <a:r>
              <a:rPr lang="it-IT" sz="2800" dirty="0" smtClean="0"/>
              <a:t>matter </a:t>
            </a:r>
            <a:r>
              <a:rPr lang="it-IT" sz="2000" dirty="0" smtClean="0">
                <a:solidFill>
                  <a:schemeClr val="bg2"/>
                </a:solidFill>
              </a:rPr>
              <a:t>(i.e. </a:t>
            </a:r>
            <a:r>
              <a:rPr lang="it-IT" sz="2000" dirty="0">
                <a:solidFill>
                  <a:schemeClr val="bg2"/>
                </a:solidFill>
              </a:rPr>
              <a:t>c</a:t>
            </a:r>
            <a:r>
              <a:rPr lang="it-IT" sz="2000" dirty="0" smtClean="0">
                <a:solidFill>
                  <a:schemeClr val="bg2"/>
                </a:solidFill>
              </a:rPr>
              <a:t>hange the way matter clusters)</a:t>
            </a:r>
            <a:endParaRPr lang="it-IT" sz="2000" dirty="0">
              <a:solidFill>
                <a:schemeClr val="bg2"/>
              </a:solidFill>
            </a:endParaRPr>
          </a:p>
          <a:p>
            <a:pPr eaLnBrk="1" hangingPunct="1">
              <a:buFontTx/>
              <a:buAutoNum type="alphaLcParenR"/>
            </a:pPr>
            <a:r>
              <a:rPr lang="it-IT" sz="2800" dirty="0"/>
              <a:t> modified </a:t>
            </a:r>
            <a:r>
              <a:rPr lang="it-IT" sz="2800" dirty="0" smtClean="0"/>
              <a:t>gravity </a:t>
            </a:r>
            <a:r>
              <a:rPr lang="it-IT" sz="2000" dirty="0" smtClean="0">
                <a:solidFill>
                  <a:schemeClr val="bg2"/>
                </a:solidFill>
              </a:rPr>
              <a:t>(i.e. change the way gravity works)</a:t>
            </a:r>
            <a:endParaRPr lang="it-IT" sz="2800" dirty="0">
              <a:solidFill>
                <a:schemeClr val="bg2"/>
              </a:solidFill>
            </a:endParaRPr>
          </a:p>
          <a:p>
            <a:pPr eaLnBrk="1" hangingPunct="1">
              <a:buFontTx/>
              <a:buAutoNum type="alphaLcParenR"/>
            </a:pPr>
            <a:r>
              <a:rPr lang="it-IT" sz="2800" dirty="0"/>
              <a:t> non-linear </a:t>
            </a:r>
            <a:r>
              <a:rPr lang="it-IT" sz="2800" dirty="0" smtClean="0"/>
              <a:t>effects </a:t>
            </a:r>
            <a:r>
              <a:rPr lang="it-IT" sz="2000" dirty="0" smtClean="0">
                <a:solidFill>
                  <a:schemeClr val="bg2"/>
                </a:solidFill>
              </a:rPr>
              <a:t>(i.e. change the underlying symmetries)</a:t>
            </a:r>
            <a:endParaRPr lang="it-IT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171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1371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354"/>
            <a:ext cx="7770813" cy="1579408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i="1" dirty="0" smtClean="0">
                <a:latin typeface="+mn-lt"/>
                <a:hlinkClick r:id="rId3" tooltip="Prolegomena zu einer jeden künftigen Metaphysik, die als Wissenschaft wird auftreten können"/>
              </a:rPr>
              <a:t>Prolegomena zu einer </a:t>
            </a:r>
            <a:br>
              <a:rPr lang="de-DE" sz="3600" i="1" dirty="0" smtClean="0">
                <a:latin typeface="+mn-lt"/>
                <a:hlinkClick r:id="rId3" tooltip="Prolegomena zu einer jeden künftigen Metaphysik, die als Wissenschaft wird auftreten können"/>
              </a:rPr>
            </a:br>
            <a:r>
              <a:rPr lang="de-DE" sz="3600" i="1" dirty="0" smtClean="0">
                <a:latin typeface="+mn-lt"/>
                <a:hlinkClick r:id="rId3" tooltip="Prolegomena zu einer jeden künftigen Metaphysik, die als Wissenschaft wird auftreten können"/>
              </a:rPr>
              <a:t>jeden künftigen Metaphysik</a:t>
            </a:r>
            <a:r>
              <a:rPr lang="de-DE" sz="3600" i="1" dirty="0" smtClean="0">
                <a:latin typeface="+mn-lt"/>
              </a:rPr>
              <a:t/>
            </a:r>
            <a:br>
              <a:rPr lang="de-DE" sz="3600" i="1" dirty="0" smtClean="0">
                <a:latin typeface="+mn-lt"/>
              </a:rPr>
            </a:br>
            <a:r>
              <a:rPr lang="de-DE" sz="2000" i="1" dirty="0" smtClean="0">
                <a:solidFill>
                  <a:schemeClr val="bg1"/>
                </a:solidFill>
                <a:latin typeface="+mn-lt"/>
              </a:rPr>
              <a:t>©Kant</a:t>
            </a:r>
            <a:endParaRPr lang="en-GB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5372" name="Text Box 12"/>
          <p:cNvSpPr txBox="1">
            <a:spLocks noChangeArrowheads="1"/>
          </p:cNvSpPr>
          <p:nvPr/>
        </p:nvSpPr>
        <p:spPr bwMode="auto">
          <a:xfrm>
            <a:off x="381000" y="1676400"/>
            <a:ext cx="5100092" cy="47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GB" sz="2400" dirty="0">
                <a:solidFill>
                  <a:srgbClr val="FFFFFF"/>
                </a:solidFill>
              </a:rPr>
              <a:t>O</a:t>
            </a:r>
            <a:r>
              <a:rPr lang="en-GB" sz="2400" dirty="0" smtClean="0">
                <a:solidFill>
                  <a:srgbClr val="FFFFFF"/>
                </a:solidFill>
              </a:rPr>
              <a:t>bservational </a:t>
            </a:r>
            <a:r>
              <a:rPr lang="en-GB" sz="2400" dirty="0">
                <a:solidFill>
                  <a:srgbClr val="FFFFFF"/>
                </a:solidFill>
              </a:rPr>
              <a:t>requirements</a:t>
            </a:r>
            <a:r>
              <a:rPr lang="en-GB" sz="2400" dirty="0" smtClean="0">
                <a:solidFill>
                  <a:srgbClr val="FFFFFF"/>
                </a:solidFill>
              </a:rPr>
              <a:t>:</a:t>
            </a:r>
          </a:p>
          <a:p>
            <a:pPr eaLnBrk="1" hangingPunct="1">
              <a:buClr>
                <a:srgbClr val="FFFFFF"/>
              </a:buClr>
            </a:pPr>
            <a:endParaRPr lang="en-GB" sz="240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AutoNum type="alphaUcParenR"/>
            </a:pPr>
            <a:r>
              <a:rPr lang="en-GB" sz="4000" dirty="0" smtClean="0">
                <a:solidFill>
                  <a:srgbClr val="FFFFFF"/>
                </a:solidFill>
              </a:rPr>
              <a:t> Isotropy </a:t>
            </a:r>
          </a:p>
          <a:p>
            <a:pPr eaLnBrk="1" hangingPunct="1">
              <a:buClr>
                <a:srgbClr val="FFFFFF"/>
              </a:buClr>
              <a:buAutoNum type="alphaUcParenR"/>
            </a:pPr>
            <a:endParaRPr lang="en-GB" sz="4000" dirty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AutoNum type="alphaUcParenR"/>
            </a:pPr>
            <a:r>
              <a:rPr lang="en-GB" sz="4000" dirty="0" smtClean="0">
                <a:solidFill>
                  <a:srgbClr val="FFFFFF"/>
                </a:solidFill>
              </a:rPr>
              <a:t> Large abundance      </a:t>
            </a:r>
            <a:br>
              <a:rPr lang="en-GB" sz="4000" dirty="0" smtClean="0">
                <a:solidFill>
                  <a:srgbClr val="FFFFFF"/>
                </a:solidFill>
              </a:rPr>
            </a:br>
            <a:endParaRPr lang="en-GB" sz="400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AutoNum type="alphaUcParenR"/>
            </a:pPr>
            <a:r>
              <a:rPr lang="en-GB" sz="4000" dirty="0" smtClean="0">
                <a:solidFill>
                  <a:srgbClr val="FFFFFF"/>
                </a:solidFill>
              </a:rPr>
              <a:t> Slow evolution</a:t>
            </a:r>
            <a:br>
              <a:rPr lang="en-GB" sz="4000" dirty="0" smtClean="0">
                <a:solidFill>
                  <a:srgbClr val="FFFFFF"/>
                </a:solidFill>
              </a:rPr>
            </a:br>
            <a:endParaRPr lang="en-GB" sz="4000" dirty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  <a:buFont typeface="Times New Roman" pitchFamily="18" charset="0"/>
              <a:buAutoNum type="alphaUcParenR"/>
            </a:pPr>
            <a:r>
              <a:rPr lang="en-GB" sz="4000" dirty="0" smtClean="0">
                <a:solidFill>
                  <a:srgbClr val="FFFFFF"/>
                </a:solidFill>
              </a:rPr>
              <a:t> Weak </a:t>
            </a:r>
            <a:r>
              <a:rPr lang="en-GB" sz="4000" dirty="0">
                <a:solidFill>
                  <a:srgbClr val="FFFFFF"/>
                </a:solidFill>
              </a:rPr>
              <a:t>clustering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3641939"/>
                <a:ext cx="1905000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V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/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41939"/>
                <a:ext cx="1905000" cy="549061"/>
              </a:xfrm>
              <a:prstGeom prst="rect">
                <a:avLst/>
              </a:prstGeom>
              <a:blipFill rotWithShape="1">
                <a:blip r:embed="rId4"/>
                <a:stretch>
                  <a:fillRect l="-2556" b="-21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2600" y="4764716"/>
                <a:ext cx="1905000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V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′≪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764716"/>
                <a:ext cx="1905000" cy="493084"/>
              </a:xfrm>
              <a:prstGeom prst="rect">
                <a:avLst/>
              </a:prstGeom>
              <a:blipFill rotWithShape="1">
                <a:blip r:embed="rId5"/>
                <a:stretch>
                  <a:fillRect l="-2885" b="-123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5831516"/>
                <a:ext cx="1905000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V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′′≪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831516"/>
                <a:ext cx="1905000" cy="493084"/>
              </a:xfrm>
              <a:prstGeom prst="rect">
                <a:avLst/>
              </a:prstGeom>
              <a:blipFill rotWithShape="1">
                <a:blip r:embed="rId6"/>
                <a:stretch>
                  <a:fillRect l="-2556" b="-123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20381" y="1752600"/>
            <a:ext cx="2990219" cy="13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GB" sz="2400" dirty="0" smtClean="0">
                <a:solidFill>
                  <a:srgbClr val="FFFFFF"/>
                </a:solidFill>
              </a:rPr>
              <a:t>Physical </a:t>
            </a:r>
            <a:r>
              <a:rPr lang="en-GB" sz="2400" dirty="0">
                <a:solidFill>
                  <a:srgbClr val="FFFFFF"/>
                </a:solidFill>
              </a:rPr>
              <a:t>requirements</a:t>
            </a:r>
            <a:r>
              <a:rPr lang="en-GB" sz="2400" dirty="0" smtClean="0">
                <a:solidFill>
                  <a:srgbClr val="FFFFFF"/>
                </a:solidFill>
              </a:rPr>
              <a:t>:</a:t>
            </a:r>
          </a:p>
          <a:p>
            <a:pPr eaLnBrk="1" hangingPunct="1">
              <a:buClr>
                <a:srgbClr val="FFFFFF"/>
              </a:buClr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0" indent="0" eaLnBrk="1" hangingPunct="1">
              <a:buClr>
                <a:srgbClr val="FFFFFF"/>
              </a:buClr>
            </a:pPr>
            <a:r>
              <a:rPr lang="en-GB" sz="4000" dirty="0" smtClean="0">
                <a:solidFill>
                  <a:srgbClr val="FFFFFF"/>
                </a:solidFill>
              </a:rPr>
              <a:t>     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562600" y="2608439"/>
            <a:ext cx="1589194" cy="13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r>
              <a:rPr lang="en-GB" sz="2400" dirty="0" smtClean="0">
                <a:solidFill>
                  <a:srgbClr val="FFFFFF"/>
                </a:solidFill>
              </a:rPr>
              <a:t>Scalar field</a:t>
            </a:r>
          </a:p>
          <a:p>
            <a:pPr eaLnBrk="1" hangingPunct="1">
              <a:buClr>
                <a:srgbClr val="FFFFFF"/>
              </a:buClr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0" indent="0" eaLnBrk="1" hangingPunct="1">
              <a:buClr>
                <a:srgbClr val="FFFFFF"/>
              </a:buClr>
            </a:pPr>
            <a:r>
              <a:rPr lang="en-GB" sz="4000" dirty="0" smtClean="0">
                <a:solidFill>
                  <a:srgbClr val="FFFFFF"/>
                </a:solidFill>
              </a:rPr>
              <a:t>     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0813" cy="15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ctr" defTabSz="4572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ctr" defTabSz="4572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ctr" defTabSz="4572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ctr" defTabSz="457200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pitchFamily="2" charset="2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i="1" dirty="0" smtClean="0">
                <a:latin typeface="+mn-lt"/>
                <a:hlinkClick r:id="rId3" tooltip="Prolegomena zu einer jeden künftigen Metaphysik, die als Wissenschaft wird auftreten können"/>
              </a:rPr>
              <a:t>Prolegomena zu einer </a:t>
            </a:r>
            <a:br>
              <a:rPr lang="de-DE" sz="3600" i="1" dirty="0" smtClean="0">
                <a:latin typeface="+mn-lt"/>
                <a:hlinkClick r:id="rId3" tooltip="Prolegomena zu einer jeden künftigen Metaphysik, die als Wissenschaft wird auftreten können"/>
              </a:rPr>
            </a:br>
            <a:r>
              <a:rPr lang="de-DE" sz="3600" i="1" dirty="0" smtClean="0">
                <a:latin typeface="+mn-lt"/>
                <a:hlinkClick r:id="rId3" tooltip="Prolegomena zu einer jeden künftigen Metaphysik, die als Wissenschaft wird auftreten können"/>
              </a:rPr>
              <a:t>jeden künftigen Dark Energy physik</a:t>
            </a:r>
            <a:r>
              <a:rPr lang="de-DE" sz="3600" i="1" dirty="0" smtClean="0">
                <a:latin typeface="+mn-lt"/>
              </a:rPr>
              <a:t/>
            </a:r>
            <a:br>
              <a:rPr lang="de-DE" sz="3600" i="1" dirty="0" smtClean="0">
                <a:latin typeface="+mn-lt"/>
              </a:rPr>
            </a:br>
            <a:r>
              <a:rPr lang="de-DE" sz="2000" i="1" dirty="0" smtClean="0">
                <a:solidFill>
                  <a:schemeClr val="bg1"/>
                </a:solidFill>
                <a:latin typeface="+mn-lt"/>
              </a:rPr>
              <a:t>©Kant</a:t>
            </a:r>
            <a:endParaRPr lang="en-GB" sz="20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403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655372" grpId="0"/>
      <p:bldP spid="5" grpId="0"/>
      <p:bldP spid="19" grpId="0"/>
      <p:bldP spid="21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209800" y="4572000"/>
            <a:ext cx="6324600" cy="13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First found by Horndeski in 1975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rediscovered by </a:t>
            </a:r>
            <a:r>
              <a:rPr lang="it-IT" dirty="0" smtClean="0"/>
              <a:t>Deffayet et al.  in </a:t>
            </a:r>
            <a:r>
              <a:rPr lang="it-IT" dirty="0"/>
              <a:t>2011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no ghosts, no classical </a:t>
            </a:r>
            <a:r>
              <a:rPr lang="it-IT" dirty="0" smtClean="0"/>
              <a:t>instabilities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dirty="0" smtClean="0"/>
              <a:t>it modifies gravity!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dirty="0" smtClean="0"/>
              <a:t>it includes f(R), Brans-Dicke, k-essence, Galileons, etc etc etc</a:t>
            </a:r>
            <a:endParaRPr lang="it-IT" dirty="0"/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56309"/>
              </p:ext>
            </p:extLst>
          </p:nvPr>
        </p:nvGraphicFramePr>
        <p:xfrm>
          <a:off x="3000375" y="1959331"/>
          <a:ext cx="2943225" cy="78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4" imgW="1600200" imgH="457200" progId="Equation.DSMT4">
                  <p:embed/>
                </p:oleObj>
              </mc:Choice>
              <mc:Fallback>
                <p:oleObj name="Equation" r:id="rId4" imgW="16002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959331"/>
                        <a:ext cx="2943225" cy="783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066800" y="1447800"/>
            <a:ext cx="7321235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buFont typeface="Wingdings" pitchFamily="2" charset="2"/>
              <a:buNone/>
            </a:pPr>
            <a:r>
              <a:rPr lang="it-IT" dirty="0">
                <a:solidFill>
                  <a:srgbClr val="FF3300"/>
                </a:solidFill>
              </a:rPr>
              <a:t>The most </a:t>
            </a:r>
            <a:r>
              <a:rPr lang="it-IT" dirty="0" smtClean="0">
                <a:solidFill>
                  <a:srgbClr val="FF3300"/>
                </a:solidFill>
              </a:rPr>
              <a:t>general 4D scalar field theory </a:t>
            </a:r>
            <a:r>
              <a:rPr lang="it-IT" dirty="0">
                <a:solidFill>
                  <a:srgbClr val="FF3300"/>
                </a:solidFill>
              </a:rPr>
              <a:t>with second order </a:t>
            </a:r>
            <a:r>
              <a:rPr lang="it-IT" dirty="0" smtClean="0">
                <a:solidFill>
                  <a:srgbClr val="FF3300"/>
                </a:solidFill>
              </a:rPr>
              <a:t>equation of motion</a:t>
            </a:r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45000"/>
              <a:buFont typeface="Wingdings" pitchFamily="2" charset="2"/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Theorem 1:</a:t>
            </a:r>
            <a:r>
              <a:rPr lang="it-IT" sz="3600" b="1" dirty="0" smtClean="0">
                <a:solidFill>
                  <a:schemeClr val="bg1"/>
                </a:solidFill>
              </a:rPr>
              <a:t> A quintessential </a:t>
            </a:r>
            <a:r>
              <a:rPr lang="it-IT" sz="3600" b="1" dirty="0">
                <a:solidFill>
                  <a:schemeClr val="bg1"/>
                </a:solidFill>
              </a:rPr>
              <a:t>scalar field</a:t>
            </a:r>
          </a:p>
        </p:txBody>
      </p:sp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63886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676400" y="3352800"/>
            <a:ext cx="6324600" cy="16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endParaRPr lang="it-IT" dirty="0"/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dirty="0" smtClean="0"/>
              <a:t>equivalent </a:t>
            </a:r>
            <a:r>
              <a:rPr lang="it-IT" dirty="0"/>
              <a:t>to a Horndeski Lagrangian without kinetic terms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 smtClean="0"/>
              <a:t> easy </a:t>
            </a:r>
            <a:r>
              <a:rPr lang="it-IT" dirty="0"/>
              <a:t>to produce acceleration (first inflationary model)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high-energy corrections to gravity likely to introduce higher-order terms</a:t>
            </a:r>
          </a:p>
          <a:p>
            <a:pPr defTabSz="914400" eaLnBrk="1" hangingPunct="1">
              <a:buFont typeface="Wingdings" pitchFamily="2" charset="2"/>
              <a:buChar char="ü"/>
            </a:pPr>
            <a:r>
              <a:rPr lang="it-IT" dirty="0"/>
              <a:t> particular case of scalar-tensor and extra-dimensional theory</a:t>
            </a: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514600" y="1905000"/>
          <a:ext cx="4513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4" imgW="1435100" imgH="279400" progId="Equation.3">
                  <p:embed/>
                </p:oleObj>
              </mc:Choice>
              <mc:Fallback>
                <p:oleObj name="Equation" r:id="rId4" imgW="14351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45132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2209800" y="1219200"/>
            <a:ext cx="4942379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buFont typeface="Wingdings" pitchFamily="2" charset="2"/>
              <a:buNone/>
            </a:pPr>
            <a:r>
              <a:rPr lang="it-IT" dirty="0">
                <a:solidFill>
                  <a:srgbClr val="FF3300"/>
                </a:solidFill>
              </a:rPr>
              <a:t>The simplest </a:t>
            </a:r>
            <a:r>
              <a:rPr lang="it-IT" dirty="0" smtClean="0">
                <a:solidFill>
                  <a:srgbClr val="FF3300"/>
                </a:solidFill>
              </a:rPr>
              <a:t>Horndeski model which still produces</a:t>
            </a:r>
          </a:p>
          <a:p>
            <a:pPr algn="ctr" defTabSz="914400">
              <a:buFont typeface="Wingdings" pitchFamily="2" charset="2"/>
              <a:buNone/>
            </a:pPr>
            <a:r>
              <a:rPr lang="it-IT" dirty="0">
                <a:solidFill>
                  <a:srgbClr val="FF3300"/>
                </a:solidFill>
              </a:rPr>
              <a:t>a</a:t>
            </a:r>
            <a:r>
              <a:rPr lang="it-IT" dirty="0" smtClean="0">
                <a:solidFill>
                  <a:srgbClr val="FF3300"/>
                </a:solidFill>
              </a:rPr>
              <a:t> modified gravity: </a:t>
            </a:r>
            <a:r>
              <a:rPr lang="it-IT" dirty="0">
                <a:solidFill>
                  <a:srgbClr val="FF3300"/>
                </a:solidFill>
              </a:rPr>
              <a:t>f(R)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45000"/>
              <a:buFont typeface="Wingdings" pitchFamily="2" charset="2"/>
              <a:buNone/>
            </a:pPr>
            <a:r>
              <a:rPr lang="it-IT" sz="4400" b="1" dirty="0">
                <a:solidFill>
                  <a:schemeClr val="bg1"/>
                </a:solidFill>
              </a:rPr>
              <a:t>Simplest </a:t>
            </a:r>
            <a:r>
              <a:rPr lang="it-IT" sz="4400" b="1" dirty="0" smtClean="0">
                <a:solidFill>
                  <a:schemeClr val="bg1"/>
                </a:solidFill>
              </a:rPr>
              <a:t>MG: </a:t>
            </a:r>
            <a:r>
              <a:rPr lang="it-IT" sz="4400" b="1" dirty="0">
                <a:solidFill>
                  <a:schemeClr val="bg1"/>
                </a:solidFill>
              </a:rPr>
              <a:t>f(R)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52400" y="4572000"/>
            <a:ext cx="8529820" cy="15240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86147"/>
            <a:ext cx="8458200" cy="659605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FF0000"/>
                </a:solidFill>
                <a:latin typeface="Impact" pitchFamily="34" charset="0"/>
              </a:rPr>
              <a:t>Theorem 2: </a:t>
            </a:r>
            <a:r>
              <a:rPr lang="en-GB" sz="3600" b="1" dirty="0" smtClean="0">
                <a:solidFill>
                  <a:schemeClr val="bg1"/>
                </a:solidFill>
                <a:latin typeface="Impact" pitchFamily="34" charset="0"/>
              </a:rPr>
              <a:t>the Yukawa correction</a:t>
            </a:r>
            <a:endParaRPr lang="en-GB" b="1" dirty="0" smtClean="0">
              <a:solidFill>
                <a:srgbClr val="CCCCFF"/>
              </a:solidFill>
              <a:latin typeface="Impact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942816" y="2057400"/>
            <a:ext cx="7739404" cy="7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Every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Horndeski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model induces at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inear level, on sub-Hubble scales, a </a:t>
            </a:r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Newton-Yukawa potential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153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53019"/>
              </p:ext>
            </p:extLst>
          </p:nvPr>
        </p:nvGraphicFramePr>
        <p:xfrm>
          <a:off x="2540000" y="2863850"/>
          <a:ext cx="42973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9" name="Equation" r:id="rId4" imgW="1574640" imgH="393480" progId="Equation.DSMT4">
                  <p:embed/>
                </p:oleObj>
              </mc:Choice>
              <mc:Fallback>
                <p:oleObj name="Equation" r:id="rId4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863850"/>
                        <a:ext cx="429736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01846" y="4162656"/>
            <a:ext cx="5190885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here  </a:t>
            </a:r>
            <a:r>
              <a:rPr lang="el-GR" sz="22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 and </a:t>
            </a:r>
            <a:r>
              <a:rPr lang="el-GR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depend on space and time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77587" y="4876800"/>
            <a:ext cx="4995576" cy="10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Every consistent modification of gravity</a:t>
            </a:r>
          </a:p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ased on a scalar field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generates 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this gravitational potential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04800" y="4876800"/>
            <a:ext cx="1066800" cy="72417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7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Benasque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51138"/>
            <a:ext cx="8458200" cy="729624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Impact" pitchFamily="34" charset="0"/>
              </a:rPr>
              <a:t>The next ten years of DE research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799728" y="3009626"/>
            <a:ext cx="5612219" cy="10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Combine observations of background, linear 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and non-linear perturbations to reconstruct </a:t>
            </a:r>
          </a:p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as much as possible the 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Horndeski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model 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05229" y="4772256"/>
            <a:ext cx="2459369" cy="4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… or to rule it out!</a:t>
            </a:r>
            <a:endParaRPr lang="el-GR" sz="2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5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On-screen Show (4:3)</PresentationFormat>
  <Paragraphs>284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Default Design</vt:lpstr>
      <vt:lpstr>1_Default Design</vt:lpstr>
      <vt:lpstr>6_Office Theme</vt:lpstr>
      <vt:lpstr>Equation</vt:lpstr>
      <vt:lpstr>MathType 6.0 Equation</vt:lpstr>
      <vt:lpstr>PowerPoint Presentation</vt:lpstr>
      <vt:lpstr>Observations are converging…</vt:lpstr>
      <vt:lpstr>Classifying the unknown, 1</vt:lpstr>
      <vt:lpstr>Classifying the unknown, 2</vt:lpstr>
      <vt:lpstr>Prolegomena zu einer  jeden künftigen Metaphysik ©Kant</vt:lpstr>
      <vt:lpstr>PowerPoint Presentation</vt:lpstr>
      <vt:lpstr>PowerPoint Presentation</vt:lpstr>
      <vt:lpstr>Theorem 2: the Yukawa correction</vt:lpstr>
      <vt:lpstr>The next ten years of DE research</vt:lpstr>
      <vt:lpstr>The great Horndeski Hunt</vt:lpstr>
      <vt:lpstr>Background: SNIa, BAO, …</vt:lpstr>
      <vt:lpstr>Two free functions</vt:lpstr>
      <vt:lpstr>Modified Gravity at the linear level</vt:lpstr>
      <vt:lpstr>Modified Gravity at the linear level</vt:lpstr>
      <vt:lpstr>Linear observables</vt:lpstr>
      <vt:lpstr> Reconstruction of the metric</vt:lpstr>
      <vt:lpstr>Linear observables</vt:lpstr>
      <vt:lpstr>Three  linear observables</vt:lpstr>
      <vt:lpstr>Two  model-independent ratios</vt:lpstr>
      <vt:lpstr>Observing the HL</vt:lpstr>
      <vt:lpstr>Two  model-independent ratios</vt:lpstr>
      <vt:lpstr>A consistency equation</vt:lpstr>
      <vt:lpstr>A consistency equation</vt:lpstr>
      <vt:lpstr>Reconstructing the HL  ?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Dark Energy</dc:title>
  <dc:creator>luca</dc:creator>
  <cp:lastModifiedBy>luca</cp:lastModifiedBy>
  <cp:revision>430</cp:revision>
  <dcterms:modified xsi:type="dcterms:W3CDTF">2012-08-05T20:43:53Z</dcterms:modified>
</cp:coreProperties>
</file>