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23" r:id="rId2"/>
    <p:sldId id="606" r:id="rId3"/>
    <p:sldId id="607" r:id="rId4"/>
    <p:sldId id="605" r:id="rId5"/>
    <p:sldId id="596" r:id="rId6"/>
    <p:sldId id="597" r:id="rId7"/>
    <p:sldId id="598" r:id="rId8"/>
    <p:sldId id="599" r:id="rId9"/>
    <p:sldId id="600" r:id="rId10"/>
    <p:sldId id="601" r:id="rId11"/>
    <p:sldId id="610" r:id="rId12"/>
    <p:sldId id="611" r:id="rId13"/>
    <p:sldId id="592" r:id="rId14"/>
    <p:sldId id="594" r:id="rId15"/>
    <p:sldId id="580" r:id="rId16"/>
    <p:sldId id="581" r:id="rId17"/>
    <p:sldId id="586" r:id="rId18"/>
    <p:sldId id="582" r:id="rId19"/>
    <p:sldId id="585" r:id="rId20"/>
    <p:sldId id="602" r:id="rId21"/>
    <p:sldId id="576" r:id="rId22"/>
    <p:sldId id="577" r:id="rId23"/>
    <p:sldId id="578" r:id="rId24"/>
    <p:sldId id="583" r:id="rId25"/>
    <p:sldId id="584" r:id="rId26"/>
    <p:sldId id="593" r:id="rId27"/>
    <p:sldId id="603" r:id="rId28"/>
    <p:sldId id="604" r:id="rId29"/>
    <p:sldId id="588" r:id="rId30"/>
    <p:sldId id="587" r:id="rId31"/>
    <p:sldId id="579" r:id="rId32"/>
    <p:sldId id="608" r:id="rId33"/>
    <p:sldId id="609" r:id="rId34"/>
    <p:sldId id="614" r:id="rId35"/>
    <p:sldId id="616" r:id="rId36"/>
    <p:sldId id="617" r:id="rId3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9" autoAdjust="0"/>
    <p:restoredTop sz="94619" autoAdjust="0"/>
  </p:normalViewPr>
  <p:slideViewPr>
    <p:cSldViewPr>
      <p:cViewPr varScale="1">
        <p:scale>
          <a:sx n="91" d="100"/>
          <a:sy n="91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26F658-2294-4ED3-B1DD-F8FD2C1D59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6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F1B4B-692E-4C3E-A132-D4630F120199}" type="slidenum">
              <a:rPr lang="en-US"/>
              <a:pPr/>
              <a:t>4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5115-13DF-43F5-98A9-0C0E2B8E09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1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1D71C-4063-45E6-BDE2-D6BD14224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E191A-B916-4645-AFB6-FF763745B2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73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ADF9-4008-461A-A800-49FC60E45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0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2061-07C9-48DE-9A4C-8E3855E6E5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1257-C4E2-4C88-8A01-EBD905ED44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8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20ADC-7DFC-4ED4-9D65-FDB2060AE8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5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2079-D85F-4090-95DB-057DDBFAF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6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F25A2-5979-40DE-876D-D8FAAFEFF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40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964D2-9866-4DC4-8B40-962AD5533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8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593D2-1986-405F-9C77-A6345B5709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7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582B-DCB9-4E28-8A34-5222FBB7D4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9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D588AB-CADA-43D8-83EC-E9EBC368BC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20.png"/><Relationship Id="rId3" Type="http://schemas.openxmlformats.org/officeDocument/2006/relationships/image" Target="../media/image620.png"/><Relationship Id="rId7" Type="http://schemas.openxmlformats.org/officeDocument/2006/relationships/image" Target="../media/image26.png"/><Relationship Id="rId12" Type="http://schemas.openxmlformats.org/officeDocument/2006/relationships/image" Target="../media/image710.png"/><Relationship Id="rId2" Type="http://schemas.openxmlformats.org/officeDocument/2006/relationships/image" Target="../media/image610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700.png"/><Relationship Id="rId5" Type="http://schemas.openxmlformats.org/officeDocument/2006/relationships/image" Target="../media/image24.png"/><Relationship Id="rId15" Type="http://schemas.openxmlformats.org/officeDocument/2006/relationships/image" Target="../media/image740.png"/><Relationship Id="rId10" Type="http://schemas.openxmlformats.org/officeDocument/2006/relationships/image" Target="../media/image690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7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7.png"/><Relationship Id="rId12" Type="http://schemas.openxmlformats.org/officeDocument/2006/relationships/image" Target="../media/image6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4.png"/><Relationship Id="rId5" Type="http://schemas.openxmlformats.org/officeDocument/2006/relationships/image" Target="../media/image51.png"/><Relationship Id="rId10" Type="http://schemas.openxmlformats.org/officeDocument/2006/relationships/image" Target="../media/image63.png"/><Relationship Id="rId4" Type="http://schemas.openxmlformats.org/officeDocument/2006/relationships/image" Target="../media/image47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jpe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olegvolk.net/olegv/newsite/samos/eye.jpg&amp;imgrefurl=http://www.olegvolk.net/olegv/newsite/samos/samos.html&amp;h=542&amp;w=800&amp;sz=67&amp;tbnid=-Fj6h3BoFeoJ:&amp;tbnh=96&amp;tbnw=142&amp;start=40&amp;prev=/images?q=eye&amp;start=20&amp;svnum=100&amp;hl=en&amp;lr=&amp;rls=GGLD,GGLD:2004-31,GGLD:en&amp;sa=N" TargetMode="External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42.png"/><Relationship Id="rId12" Type="http://schemas.openxmlformats.org/officeDocument/2006/relationships/image" Target="../media/image6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2.png"/><Relationship Id="rId5" Type="http://schemas.openxmlformats.org/officeDocument/2006/relationships/image" Target="../media/image87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73.jpeg"/><Relationship Id="rId4" Type="http://schemas.openxmlformats.org/officeDocument/2006/relationships/hyperlink" Target="http://images.google.com/imgres?imgurl=http://www.olegvolk.net/olegv/newsite/samos/eye.jpg&amp;imgrefurl=http://www.olegvolk.net/olegv/newsite/samos/samos.html&amp;h=542&amp;w=800&amp;sz=67&amp;tbnid=-Fj6h3BoFeoJ:&amp;tbnh=96&amp;tbnw=142&amp;start=40&amp;prev=/images?q=eye&amp;start=20&amp;svnum=100&amp;hl=en&amp;lr=&amp;rls=GGLD,GGLD:2004-31,GGLD:en&amp;sa=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02.png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00.png"/><Relationship Id="rId5" Type="http://schemas.openxmlformats.org/officeDocument/2006/relationships/image" Target="../media/image11.png"/><Relationship Id="rId15" Type="http://schemas.openxmlformats.org/officeDocument/2006/relationships/image" Target="../media/image410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64.png"/><Relationship Id="rId2" Type="http://schemas.openxmlformats.org/officeDocument/2006/relationships/image" Target="../media/image13.png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63.png"/><Relationship Id="rId5" Type="http://schemas.openxmlformats.org/officeDocument/2006/relationships/image" Target="../media/image16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4" Type="http://schemas.openxmlformats.org/officeDocument/2006/relationships/image" Target="../media/image15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001000" cy="974725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Primordial squeezed non-Gaussianity and observables in the CMB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4644008" y="4648520"/>
            <a:ext cx="4191000" cy="92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/>
              <a:t>Antony Lewis</a:t>
            </a:r>
            <a:endParaRPr lang="en-US" sz="20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hlink"/>
                </a:solidFill>
              </a:rPr>
              <a:t>http://cosmologist.info/</a:t>
            </a:r>
            <a:endParaRPr lang="en-GB" sz="2000" dirty="0">
              <a:solidFill>
                <a:schemeClr val="hlink"/>
              </a:solidFill>
            </a:endParaRPr>
          </a:p>
        </p:txBody>
      </p:sp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2330617" cy="96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p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30" y="1556792"/>
            <a:ext cx="4628083" cy="25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92933" y="5398179"/>
            <a:ext cx="337715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sz="1050" b="1" dirty="0">
                <a:solidFill>
                  <a:srgbClr val="002060"/>
                </a:solidFill>
              </a:rPr>
              <a:t>Lewis </a:t>
            </a:r>
            <a:r>
              <a:rPr lang="en-GB" sz="1050" b="1" i="1" dirty="0" smtClean="0">
                <a:solidFill>
                  <a:srgbClr val="002060"/>
                </a:solidFill>
              </a:rPr>
              <a:t>arXiv:1204.5018</a:t>
            </a:r>
            <a:br>
              <a:rPr lang="en-GB" sz="1050" b="1" i="1" dirty="0" smtClean="0">
                <a:solidFill>
                  <a:srgbClr val="002060"/>
                </a:solidFill>
              </a:rPr>
            </a:br>
            <a:r>
              <a:rPr lang="en-GB" sz="1050" b="1" i="1" dirty="0" smtClean="0">
                <a:solidFill>
                  <a:srgbClr val="002060"/>
                </a:solidFill>
              </a:rPr>
              <a:t>see also </a:t>
            </a:r>
            <a:r>
              <a:rPr lang="en-GB" sz="1050" b="1" i="1" dirty="0" err="1" smtClean="0">
                <a:solidFill>
                  <a:srgbClr val="002060"/>
                </a:solidFill>
              </a:rPr>
              <a:t>Creminelli</a:t>
            </a:r>
            <a:r>
              <a:rPr lang="en-GB" sz="1050" b="1" i="1" dirty="0" smtClean="0">
                <a:solidFill>
                  <a:srgbClr val="002060"/>
                </a:solidFill>
              </a:rPr>
              <a:t> </a:t>
            </a:r>
            <a:r>
              <a:rPr lang="en-GB" sz="1050" b="1" i="1" dirty="0">
                <a:solidFill>
                  <a:srgbClr val="002060"/>
                </a:solidFill>
              </a:rPr>
              <a:t>et al </a:t>
            </a:r>
            <a:r>
              <a:rPr lang="en-GB" sz="1050" b="1" i="1" dirty="0" err="1" smtClean="0">
                <a:solidFill>
                  <a:srgbClr val="002060"/>
                </a:solidFill>
              </a:rPr>
              <a:t>astro-ph</a:t>
            </a:r>
            <a:r>
              <a:rPr lang="en-GB" sz="1050" b="1" i="1" dirty="0">
                <a:solidFill>
                  <a:srgbClr val="002060"/>
                </a:solidFill>
              </a:rPr>
              <a:t>/0405428, </a:t>
            </a:r>
            <a:r>
              <a:rPr lang="en-GB" sz="1050" b="1" i="1" dirty="0" smtClean="0">
                <a:solidFill>
                  <a:srgbClr val="002060"/>
                </a:solidFill>
              </a:rPr>
              <a:t>arXiv:1109.1822, </a:t>
            </a:r>
            <a:r>
              <a:rPr lang="en-GB" sz="1050" b="1" i="1" dirty="0" err="1" smtClean="0">
                <a:solidFill>
                  <a:srgbClr val="002060"/>
                </a:solidFill>
              </a:rPr>
              <a:t>Bartolo</a:t>
            </a:r>
            <a:r>
              <a:rPr lang="en-GB" sz="1050" b="1" i="1" dirty="0" smtClean="0">
                <a:solidFill>
                  <a:srgbClr val="002060"/>
                </a:solidFill>
              </a:rPr>
              <a:t> et al arXiv:1109.2043</a:t>
            </a:r>
            <a:r>
              <a:rPr lang="en-GB" sz="1050" b="1" i="1" dirty="0">
                <a:solidFill>
                  <a:srgbClr val="002060"/>
                </a:solidFill>
              </a:rPr>
              <a:t/>
            </a:r>
            <a:br>
              <a:rPr lang="en-GB" sz="1050" b="1" i="1" dirty="0">
                <a:solidFill>
                  <a:srgbClr val="002060"/>
                </a:solidFill>
              </a:rPr>
            </a:br>
            <a:endParaRPr lang="en-GB" sz="1050" b="1" i="1" dirty="0" smtClean="0">
              <a:solidFill>
                <a:srgbClr val="002060"/>
              </a:solidFill>
            </a:endParaRPr>
          </a:p>
          <a:p>
            <a:r>
              <a:rPr lang="en-GB" sz="1050" b="1" dirty="0" smtClean="0">
                <a:solidFill>
                  <a:srgbClr val="002060"/>
                </a:solidFill>
              </a:rPr>
              <a:t>Lewis </a:t>
            </a:r>
            <a:r>
              <a:rPr lang="en-GB" sz="1050" b="1" i="1" dirty="0">
                <a:solidFill>
                  <a:srgbClr val="002060"/>
                </a:solidFill>
              </a:rPr>
              <a:t>arXiv:1107.5431</a:t>
            </a:r>
          </a:p>
          <a:p>
            <a:r>
              <a:rPr lang="en-GB" sz="1050" b="1" dirty="0" smtClean="0">
                <a:solidFill>
                  <a:srgbClr val="002060"/>
                </a:solidFill>
              </a:rPr>
              <a:t>Lewis</a:t>
            </a:r>
            <a:r>
              <a:rPr lang="en-GB" sz="1050" b="1" dirty="0" smtClean="0">
                <a:solidFill>
                  <a:srgbClr val="002060"/>
                </a:solidFill>
              </a:rPr>
              <a:t>, Challinor &amp; Hanson </a:t>
            </a:r>
            <a:r>
              <a:rPr lang="en-GB" sz="1050" b="1" i="1" dirty="0" smtClean="0">
                <a:solidFill>
                  <a:srgbClr val="002060"/>
                </a:solidFill>
              </a:rPr>
              <a:t>arXiv:1101.2234</a:t>
            </a:r>
          </a:p>
          <a:p>
            <a:r>
              <a:rPr lang="en-GB" sz="1050" b="1" dirty="0" smtClean="0">
                <a:solidFill>
                  <a:srgbClr val="002060"/>
                </a:solidFill>
              </a:rPr>
              <a:t>Pearson, Lewis &amp; Regan </a:t>
            </a:r>
            <a:r>
              <a:rPr lang="en-GB" sz="1050" b="1" i="1" dirty="0" smtClean="0">
                <a:solidFill>
                  <a:srgbClr val="002060"/>
                </a:solidFill>
              </a:rPr>
              <a:t>arXiv:1201.1010</a:t>
            </a:r>
            <a:br>
              <a:rPr lang="en-GB" sz="1050" b="1" i="1" dirty="0" smtClean="0">
                <a:solidFill>
                  <a:srgbClr val="002060"/>
                </a:solidFill>
              </a:rPr>
            </a:br>
            <a:endParaRPr lang="en-GB" sz="105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19" y="6394652"/>
            <a:ext cx="2039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err="1" smtClean="0"/>
              <a:t>Benasque</a:t>
            </a:r>
            <a:r>
              <a:rPr lang="en-GB" sz="1400" i="1" dirty="0" smtClean="0"/>
              <a:t> August </a:t>
            </a:r>
            <a:r>
              <a:rPr lang="en-GB" sz="1400" i="1" dirty="0" smtClean="0"/>
              <a:t>2012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150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18125" y="161489"/>
                <a:ext cx="3552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=0,  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125" y="161489"/>
                <a:ext cx="355276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68974" y="19025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Local (squeezed)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81491" y="183867"/>
                <a:ext cx="1183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∼−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91" y="183867"/>
                <a:ext cx="118320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394" name="Picture 2" descr="C:\Work\Talks\Benasque2011\squeezed-plu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08" y="2903151"/>
            <a:ext cx="1512168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:\Work\Talks\Benasque2011\squeezed-minus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12" y="834352"/>
            <a:ext cx="1501392" cy="150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:\Work\Talks\Benasque2011\squeezed-small1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376" y="1663705"/>
            <a:ext cx="1629544" cy="16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C:\Work\Talks\Benasque2011\squeezed-small2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30" y="1668920"/>
            <a:ext cx="1594914" cy="15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5" name="Picture 13" descr="C:\Work\Talks\Benasque2011\squeezed-big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38312"/>
            <a:ext cx="1589979" cy="15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6" name="Picture 14" descr="C:\Work\Talks\Benasque2011\squeezed-bigminus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20" y="787297"/>
            <a:ext cx="1595502" cy="15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39552" y="161489"/>
            <a:ext cx="0" cy="1251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83513" y="1272952"/>
            <a:ext cx="0" cy="139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83513" y="161489"/>
            <a:ext cx="0" cy="1111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9098" y="532554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8" y="532554"/>
                <a:ext cx="47743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6934" y="553199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34" y="553199"/>
                <a:ext cx="482761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3174" y="1158198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74" y="1158198"/>
                <a:ext cx="48276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04783" y="3393380"/>
                <a:ext cx="732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0" dirty="0" smtClean="0"/>
                  <a:t>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783" y="3393380"/>
                <a:ext cx="732829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7500" t="-8333" r="-3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6934" y="3393380"/>
                <a:ext cx="812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34" y="3393380"/>
                <a:ext cx="812723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38375" y="4415318"/>
                <a:ext cx="991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375" y="4415318"/>
                <a:ext cx="991169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156176" y="240195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240195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918125" y="174625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3912017" y="307270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+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8422706" y="154194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&gt;0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8422705" y="340081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&lt;0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38375" y="2350609"/>
                <a:ext cx="818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375" y="2350609"/>
                <a:ext cx="818044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72670" y="5517232"/>
            <a:ext cx="7640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Squeezed bispectrum is a </a:t>
            </a:r>
            <a:r>
              <a:rPr lang="en-GB" sz="1600" i="1" dirty="0" smtClean="0">
                <a:solidFill>
                  <a:srgbClr val="002060"/>
                </a:solidFill>
              </a:rPr>
              <a:t>correlation</a:t>
            </a:r>
            <a:r>
              <a:rPr lang="en-GB" sz="1600" dirty="0" smtClean="0">
                <a:solidFill>
                  <a:srgbClr val="002060"/>
                </a:solidFill>
              </a:rPr>
              <a:t> of small-scale power with large-scale modes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852" y="6463081"/>
            <a:ext cx="65790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For more pretty pictures and trispectrum  see:  </a:t>
            </a:r>
            <a:r>
              <a:rPr lang="en-GB" sz="1100" dirty="0" smtClean="0">
                <a:solidFill>
                  <a:schemeClr val="accent1">
                    <a:lumMod val="50000"/>
                  </a:schemeClr>
                </a:solidFill>
              </a:rPr>
              <a:t>The Real Shape of Non-Gaussianities, arXiv:1107.5431</a:t>
            </a:r>
            <a:endParaRPr lang="en-GB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/>
      <p:bldP spid="18" grpId="0"/>
      <p:bldP spid="39" grpId="0"/>
      <p:bldP spid="29" grpId="0"/>
      <p:bldP spid="30" grpId="0"/>
      <p:bldP spid="36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558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Squeezed bispectrum </a:t>
            </a:r>
          </a:p>
          <a:p>
            <a:endParaRPr lang="en-GB" sz="2000" dirty="0" smtClean="0">
              <a:solidFill>
                <a:srgbClr val="C00000"/>
              </a:solidFill>
            </a:endParaRPr>
          </a:p>
          <a:p>
            <a:r>
              <a:rPr lang="en-GB" sz="1400" dirty="0" smtClean="0"/>
              <a:t>‘Linear-short leg’ approximation very accurate for large scales where cosmic variance is large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419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91880" y="2481858"/>
            <a:ext cx="792088" cy="803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44614" y="3300574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Correlation of the modulation</a:t>
            </a:r>
          </a:p>
          <a:p>
            <a:r>
              <a:rPr lang="en-GB" sz="1400" dirty="0"/>
              <a:t>w</a:t>
            </a:r>
            <a:r>
              <a:rPr lang="en-GB" sz="1400" dirty="0" smtClean="0"/>
              <a:t>ith the large-scale field</a:t>
            </a:r>
            <a:endParaRPr lang="en-GB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796136" y="2697882"/>
            <a:ext cx="144016" cy="587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6744" y="3298721"/>
            <a:ext cx="29706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Response of the small-scale power</a:t>
            </a:r>
          </a:p>
          <a:p>
            <a:r>
              <a:rPr lang="en-GB" sz="1400" dirty="0"/>
              <a:t>t</a:t>
            </a:r>
            <a:r>
              <a:rPr lang="en-GB" sz="1400" dirty="0" smtClean="0"/>
              <a:t>o changes in the modulation field</a:t>
            </a:r>
          </a:p>
          <a:p>
            <a:r>
              <a:rPr lang="en-GB" sz="1400" dirty="0" smtClean="0"/>
              <a:t>(non perturbative)</a:t>
            </a:r>
            <a:endParaRPr lang="en-GB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56963" y="1474911"/>
                <a:ext cx="11413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63" y="1474911"/>
                <a:ext cx="1141338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56963" y="4509120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Example</a:t>
            </a:r>
            <a:r>
              <a:rPr lang="en-GB" dirty="0">
                <a:solidFill>
                  <a:schemeClr val="accent2"/>
                </a:solidFill>
              </a:rPr>
              <a:t>:</a:t>
            </a:r>
            <a:r>
              <a:rPr lang="en-GB" dirty="0" smtClean="0">
                <a:solidFill>
                  <a:schemeClr val="accent2"/>
                </a:solidFill>
              </a:rPr>
              <a:t> local primordial non-Gaussianity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58" y="5984166"/>
            <a:ext cx="24860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83568" y="5606097"/>
                <a:ext cx="6504025" cy="325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≪100:</m:t>
                    </m:r>
                  </m:oMath>
                </a14:m>
                <a:r>
                  <a:rPr lang="en-GB" sz="1400" dirty="0" smtClean="0"/>
                  <a:t> modulation super-horizon and constant through last-scattering,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400" b="0" i="1" smtClean="0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sz="14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06097"/>
                <a:ext cx="6504025" cy="325282"/>
              </a:xfrm>
              <a:prstGeom prst="rect">
                <a:avLst/>
              </a:prstGeom>
              <a:blipFill rotWithShape="1">
                <a:blip r:embed="rId5"/>
                <a:stretch>
                  <a:fillRect t="-1887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54967"/>
            <a:ext cx="2190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568" y="5013176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Primordial curvature perturbation is modulated as 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>
            <a:off x="3203848" y="6085336"/>
            <a:ext cx="576064" cy="32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605826" y="1451936"/>
                <a:ext cx="22309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w</a:t>
                </a:r>
                <a:r>
                  <a:rPr lang="en-GB" sz="1400" dirty="0" smtClean="0"/>
                  <a:t>ith modulation field(s)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826" y="1451936"/>
                <a:ext cx="2230932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546" t="-1961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39552" y="4149080"/>
            <a:ext cx="5974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Note: uses </a:t>
            </a:r>
            <a:r>
              <a:rPr lang="en-GB" sz="1200" i="1" dirty="0" smtClean="0"/>
              <a:t>only </a:t>
            </a:r>
            <a:r>
              <a:rPr lang="en-GB" sz="1200" dirty="0" smtClean="0"/>
              <a:t>the linear short leg approximation, otherwise non-perturbatively exact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7382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435725" cy="62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5381625" y="4149725"/>
            <a:ext cx="1246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bg1"/>
                </a:solidFill>
                <a:cs typeface="Arial" charset="0"/>
              </a:rPr>
              <a:t>14 000 Mpc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2996" name="AutoShape 4"/>
          <p:cNvSpPr>
            <a:spLocks noChangeArrowheads="1"/>
          </p:cNvSpPr>
          <p:nvPr/>
        </p:nvSpPr>
        <p:spPr bwMode="auto">
          <a:xfrm>
            <a:off x="1376363" y="323850"/>
            <a:ext cx="6391275" cy="6345238"/>
          </a:xfrm>
          <a:custGeom>
            <a:avLst/>
            <a:gdLst>
              <a:gd name="G0" fmla="+- 2286 0 0"/>
              <a:gd name="G1" fmla="+- 21600 0 2286"/>
              <a:gd name="G2" fmla="+- 21600 0 228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86" y="10800"/>
                </a:moveTo>
                <a:cubicBezTo>
                  <a:pt x="2286" y="15502"/>
                  <a:pt x="6098" y="19314"/>
                  <a:pt x="10800" y="19314"/>
                </a:cubicBezTo>
                <a:cubicBezTo>
                  <a:pt x="15502" y="19314"/>
                  <a:pt x="19314" y="15502"/>
                  <a:pt x="19314" y="10800"/>
                </a:cubicBezTo>
                <a:cubicBezTo>
                  <a:pt x="19314" y="6098"/>
                  <a:pt x="15502" y="2286"/>
                  <a:pt x="10800" y="2286"/>
                </a:cubicBezTo>
                <a:cubicBezTo>
                  <a:pt x="6098" y="2286"/>
                  <a:pt x="2286" y="6098"/>
                  <a:pt x="2286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12997" name="AutoShape 5"/>
          <p:cNvSpPr>
            <a:spLocks noChangeArrowheads="1"/>
          </p:cNvSpPr>
          <p:nvPr/>
        </p:nvSpPr>
        <p:spPr bwMode="auto">
          <a:xfrm>
            <a:off x="1331913" y="279400"/>
            <a:ext cx="6478587" cy="6478588"/>
          </a:xfrm>
          <a:custGeom>
            <a:avLst/>
            <a:gdLst>
              <a:gd name="G0" fmla="+- 225 0 0"/>
              <a:gd name="G1" fmla="+- 21600 0 225"/>
              <a:gd name="G2" fmla="+- 21600 0 22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5" y="10800"/>
                </a:moveTo>
                <a:cubicBezTo>
                  <a:pt x="225" y="16640"/>
                  <a:pt x="4960" y="21375"/>
                  <a:pt x="10800" y="21375"/>
                </a:cubicBezTo>
                <a:cubicBezTo>
                  <a:pt x="16640" y="21375"/>
                  <a:pt x="21375" y="16640"/>
                  <a:pt x="21375" y="10800"/>
                </a:cubicBezTo>
                <a:cubicBezTo>
                  <a:pt x="21375" y="4960"/>
                  <a:pt x="16640" y="225"/>
                  <a:pt x="10800" y="225"/>
                </a:cubicBezTo>
                <a:cubicBezTo>
                  <a:pt x="4960" y="225"/>
                  <a:pt x="225" y="4960"/>
                  <a:pt x="225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 flipV="1">
            <a:off x="5157788" y="458788"/>
            <a:ext cx="179387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>
            <a:off x="4643438" y="3429000"/>
            <a:ext cx="2943225" cy="1125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257675" y="6553200"/>
            <a:ext cx="769938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z~1000</a:t>
            </a:r>
            <a:endParaRPr lang="en-US" sz="1400">
              <a:cs typeface="Arial" charset="0"/>
            </a:endParaRPr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 flipH="1">
            <a:off x="4662488" y="2259013"/>
            <a:ext cx="2430462" cy="1169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4392613" y="3608388"/>
            <a:ext cx="474662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z=0</a:t>
            </a:r>
            <a:endParaRPr lang="en-US" sz="1400">
              <a:cs typeface="Arial" charset="0"/>
            </a:endParaRPr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>
            <a:off x="4716463" y="3429000"/>
            <a:ext cx="3024187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300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13100"/>
            <a:ext cx="3905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005" name="Freeform 13"/>
          <p:cNvSpPr>
            <a:spLocks/>
          </p:cNvSpPr>
          <p:nvPr/>
        </p:nvSpPr>
        <p:spPr bwMode="auto">
          <a:xfrm>
            <a:off x="6300788" y="3573463"/>
            <a:ext cx="227012" cy="503237"/>
          </a:xfrm>
          <a:custGeom>
            <a:avLst/>
            <a:gdLst>
              <a:gd name="T0" fmla="*/ 45 w 143"/>
              <a:gd name="T1" fmla="*/ 0 h 317"/>
              <a:gd name="T2" fmla="*/ 136 w 143"/>
              <a:gd name="T3" fmla="*/ 181 h 317"/>
              <a:gd name="T4" fmla="*/ 0 w 143"/>
              <a:gd name="T5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" h="317">
                <a:moveTo>
                  <a:pt x="45" y="0"/>
                </a:moveTo>
                <a:cubicBezTo>
                  <a:pt x="94" y="64"/>
                  <a:pt x="143" y="128"/>
                  <a:pt x="136" y="181"/>
                </a:cubicBezTo>
                <a:cubicBezTo>
                  <a:pt x="129" y="234"/>
                  <a:pt x="64" y="275"/>
                  <a:pt x="0" y="317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6516688" y="3716338"/>
            <a:ext cx="36036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>
                <a:solidFill>
                  <a:schemeClr val="bg1"/>
                </a:solidFill>
                <a:cs typeface="Arial" charset="0"/>
              </a:rPr>
              <a:t>θ</a:t>
            </a:r>
          </a:p>
        </p:txBody>
      </p:sp>
      <p:pic>
        <p:nvPicPr>
          <p:cNvPr id="21300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860800"/>
            <a:ext cx="9731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043755" y="4149725"/>
            <a:ext cx="669426" cy="631046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386244" y="3451225"/>
            <a:ext cx="502740" cy="453231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305868" y="3176340"/>
            <a:ext cx="912736" cy="864096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027613" y="3331772"/>
            <a:ext cx="531342" cy="576064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7841" y="3619804"/>
            <a:ext cx="633756" cy="627856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028384" y="4858059"/>
            <a:ext cx="180975" cy="165199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747655" y="5380565"/>
            <a:ext cx="127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Horizon size at recombination</a:t>
            </a:r>
            <a:endParaRPr lang="en-GB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18871" y="5085184"/>
            <a:ext cx="0" cy="29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-33057" y="16073"/>
                <a:ext cx="7606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accent2"/>
                    </a:solidFill>
                  </a:rPr>
                  <a:t>Even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GB" sz="1400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𝑵𝑳</m:t>
                        </m:r>
                      </m:sub>
                    </m:sSub>
                    <m:r>
                      <a:rPr lang="en-GB" sz="1400" b="1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 smtClean="0">
                    <a:solidFill>
                      <a:schemeClr val="accent2"/>
                    </a:solidFill>
                  </a:rPr>
                  <a:t>, we observe CMB at last scattering modulated by other perturbations</a:t>
                </a:r>
                <a:endParaRPr lang="en-GB" sz="14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57" y="16073"/>
                <a:ext cx="760637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241" t="-2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2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18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What is the modulating effect of large-scale super-horizon perturbations?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37764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Single-field inflation:  only one degree of freedom, e.g. everything determined by local temperature (density) on super-horizon scales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26007" y="2204864"/>
                <a:ext cx="7056784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Cannot locally observe super-horizon perturbations (to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𝑂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07" y="2204864"/>
                <a:ext cx="7056784" cy="522707"/>
              </a:xfrm>
              <a:prstGeom prst="rect">
                <a:avLst/>
              </a:prstGeom>
              <a:blipFill rotWithShape="1">
                <a:blip r:embed="rId2"/>
                <a:stretch>
                  <a:fillRect l="-777" b="-7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403648" y="2996952"/>
            <a:ext cx="280831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04048" y="2924944"/>
            <a:ext cx="2808312" cy="19442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555776" y="3717032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56176" y="3617404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59832" y="4221088"/>
            <a:ext cx="122413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068688"/>
            <a:ext cx="1503784" cy="1376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1678" y="5445224"/>
            <a:ext cx="7751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Observers in different places on LSS will see statistically exactly the same thing </a:t>
            </a:r>
          </a:p>
          <a:p>
            <a:r>
              <a:rPr lang="en-GB" sz="1600" dirty="0" smtClean="0"/>
              <a:t>(at given fixed temperature/time from hot big bang)</a:t>
            </a:r>
            <a:br>
              <a:rPr lang="en-GB" sz="1600" dirty="0" smtClean="0"/>
            </a:br>
            <a:r>
              <a:rPr lang="en-GB" sz="1600" dirty="0" smtClean="0"/>
              <a:t>- local physics is identical in </a:t>
            </a:r>
            <a:r>
              <a:rPr lang="en-GB" sz="1600" dirty="0"/>
              <a:t>H</a:t>
            </a:r>
            <a:r>
              <a:rPr lang="en-GB" sz="1600" dirty="0" smtClean="0"/>
              <a:t>ubble patches that differ only by super-horizon modes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5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3740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BUT: a distant observer </a:t>
            </a:r>
            <a:r>
              <a:rPr lang="en-GB" sz="1600" i="1" dirty="0" smtClean="0"/>
              <a:t>will</a:t>
            </a:r>
            <a:r>
              <a:rPr lang="en-GB" sz="1600" dirty="0" smtClean="0"/>
              <a:t> see modulations due to the large modes &lt;~ horizon size today</a:t>
            </a:r>
            <a:br>
              <a:rPr lang="en-GB" sz="1600" dirty="0" smtClean="0"/>
            </a:br>
            <a:r>
              <a:rPr lang="en-GB" sz="1400" dirty="0" smtClean="0"/>
              <a:t>- can see and compare multiple different Hubble patches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9552" y="1147041"/>
                <a:ext cx="609173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1600" dirty="0" smtClean="0"/>
                  <a:t>Super-horizon modes induce linear perturbations on all scales</a:t>
                </a:r>
                <a:br>
                  <a:rPr lang="en-GB" sz="1600" dirty="0" smtClean="0"/>
                </a:br>
                <a:r>
                  <a:rPr lang="en-GB" sz="1600" dirty="0" smtClean="0"/>
                  <a:t/>
                </a:r>
                <a:br>
                  <a:rPr lang="en-GB" sz="1600" dirty="0" smtClean="0"/>
                </a:br>
                <a:r>
                  <a:rPr lang="en-GB" sz="1600" dirty="0" smtClean="0">
                    <a:solidFill>
                      <a:srgbClr val="C00000"/>
                    </a:solidFill>
                  </a:rPr>
                  <a:t>linear CMB anisotropies on large scales </a:t>
                </a:r>
                <a:r>
                  <a:rPr lang="en-GB" sz="1600" dirty="0">
                    <a:solidFill>
                      <a:srgbClr val="C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C00000"/>
                        </a:solidFill>
                        <a:latin typeface="Cambria Math"/>
                      </a:rPr>
                      <m:t>𝑙</m:t>
                    </m:r>
                    <m:r>
                      <a:rPr lang="en-GB" sz="1600" i="1">
                        <a:solidFill>
                          <a:srgbClr val="C00000"/>
                        </a:solidFill>
                        <a:latin typeface="Cambria Math"/>
                      </a:rPr>
                      <m:t>&lt;100</m:t>
                    </m:r>
                  </m:oMath>
                </a14:m>
                <a:r>
                  <a:rPr lang="en-GB" sz="1600" dirty="0">
                    <a:solidFill>
                      <a:srgbClr val="C00000"/>
                    </a:solidFill>
                  </a:rPr>
                  <a:t>)</a:t>
                </a:r>
                <a:r>
                  <a:rPr lang="en-GB" sz="1600" dirty="0" smtClean="0"/>
                  <a:t/>
                </a:r>
                <a:br>
                  <a:rPr lang="en-GB" sz="1600" dirty="0" smtClean="0"/>
                </a:br>
                <a:endParaRPr lang="en-GB" sz="16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47041"/>
                <a:ext cx="6091732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400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46846" y="2368515"/>
            <a:ext cx="8201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Sub-horizon perturbations are observed in perturbed universe:</a:t>
            </a:r>
            <a:br>
              <a:rPr lang="en-GB" dirty="0"/>
            </a:br>
            <a:r>
              <a:rPr lang="en-GB" dirty="0"/>
              <a:t>-small-scale perturbations are modulated by the effect large-scale modes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C00000"/>
                </a:solidFill>
              </a:rPr>
              <a:t>squeezed-shape non-Gaussianities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6" y="1916832"/>
            <a:ext cx="7038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5517" y="1547500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Using the geodesic equation in the Conformal Newtonian Gauge: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7301" y="3135579"/>
                <a:ext cx="861158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All photons redshift the same way,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𝑘𝑇</m:t>
                    </m:r>
                    <m:r>
                      <a:rPr lang="en-GB" b="0" i="1" smtClean="0">
                        <a:latin typeface="Cambria Math"/>
                      </a:rPr>
                      <m:t>∼</m:t>
                    </m:r>
                    <m:r>
                      <a:rPr lang="en-GB" b="0" i="1" smtClean="0">
                        <a:latin typeface="Cambria Math"/>
                      </a:rPr>
                      <m:t>𝐸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GB" dirty="0" smtClean="0"/>
                  <a:t> </a:t>
                </a:r>
                <a:endParaRPr lang="en-GB" dirty="0" smtClean="0"/>
              </a:p>
              <a:p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Recombination fairly sharp at background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 smtClean="0"/>
                  <a:t>: ~ </a:t>
                </a:r>
                <a:r>
                  <a:rPr lang="en-GB" i="1" dirty="0" smtClean="0"/>
                  <a:t>constant temperature</a:t>
                </a:r>
                <a:r>
                  <a:rPr lang="en-GB" dirty="0" smtClean="0"/>
                  <a:t> </a:t>
                </a:r>
                <a:r>
                  <a:rPr lang="en-GB" dirty="0" smtClean="0"/>
                  <a:t>surface.</a:t>
                </a:r>
                <a:br>
                  <a:rPr lang="en-GB" dirty="0" smtClean="0"/>
                </a:br>
                <a:r>
                  <a:rPr lang="en-GB" dirty="0" smtClean="0"/>
                  <a:t>Also add Doppler effect:</a:t>
                </a:r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1" y="3135579"/>
                <a:ext cx="861158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37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3136"/>
            <a:ext cx="37242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8104220" cy="149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3772" y="338547"/>
            <a:ext cx="355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Linear CMB anisotropies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517" y="1054717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perturbation theory with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8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5" y="1611159"/>
            <a:ext cx="7411546" cy="8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5" y="402082"/>
            <a:ext cx="1333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9840" y="1990460"/>
                <a:ext cx="449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40" y="1990460"/>
                <a:ext cx="44916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16200000" flipH="1">
            <a:off x="4112632" y="1859089"/>
            <a:ext cx="372778" cy="126014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54746" y="2805614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Sachs-Wolfe</a:t>
            </a:r>
            <a:endParaRPr lang="en-GB" dirty="0"/>
          </a:p>
        </p:txBody>
      </p:sp>
      <p:sp>
        <p:nvSpPr>
          <p:cNvPr id="7" name="Right Brace 6"/>
          <p:cNvSpPr/>
          <p:nvPr/>
        </p:nvSpPr>
        <p:spPr>
          <a:xfrm rot="16200000" flipH="1">
            <a:off x="5620767" y="1849005"/>
            <a:ext cx="372778" cy="126014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22143" y="280561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Doppler</a:t>
            </a:r>
            <a:endParaRPr lang="en-GB" dirty="0"/>
          </a:p>
        </p:txBody>
      </p:sp>
      <p:sp>
        <p:nvSpPr>
          <p:cNvPr id="9" name="Right Brace 8"/>
          <p:cNvSpPr/>
          <p:nvPr/>
        </p:nvSpPr>
        <p:spPr>
          <a:xfrm rot="16200000" flipH="1">
            <a:off x="7280984" y="1829454"/>
            <a:ext cx="372778" cy="16921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157030" y="286193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ISW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372807" y="2479074"/>
            <a:ext cx="288032" cy="326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5002" y="2787348"/>
            <a:ext cx="1672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Temperature </a:t>
            </a:r>
            <a:br>
              <a:rPr lang="en-GB" dirty="0" smtClean="0"/>
            </a:br>
            <a:r>
              <a:rPr lang="en-GB" dirty="0" smtClean="0"/>
              <a:t>perturbation at</a:t>
            </a:r>
            <a:br>
              <a:rPr lang="en-GB" dirty="0" smtClean="0"/>
            </a:br>
            <a:r>
              <a:rPr lang="en-GB" dirty="0" smtClean="0"/>
              <a:t>recombination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46" y="476672"/>
            <a:ext cx="53911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19672" y="5965639"/>
                <a:ext cx="62975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accent2"/>
                    </a:solidFill>
                  </a:rPr>
                  <a:t>Note</a:t>
                </a:r>
                <a:r>
                  <a:rPr lang="en-GB" dirty="0" smtClean="0"/>
                  <a:t>: no scale on which Sachs-Wolfe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Φ</m:t>
                    </m:r>
                    <m:r>
                      <a:rPr lang="en-GB" b="0" i="1" smtClean="0">
                        <a:latin typeface="Cambria Math"/>
                      </a:rPr>
                      <m:t>/3</m:t>
                    </m:r>
                  </m:oMath>
                </a14:m>
                <a:r>
                  <a:rPr lang="en-GB" dirty="0" smtClean="0"/>
                  <a:t> result is accurate</a:t>
                </a:r>
                <a:br>
                  <a:rPr lang="en-GB" dirty="0" smtClean="0"/>
                </a:br>
                <a:r>
                  <a:rPr lang="en-GB" dirty="0" smtClean="0"/>
                  <a:t>Doppler  dominates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𝑙</m:t>
                    </m:r>
                    <m:r>
                      <a:rPr lang="en-GB" b="0" i="1" smtClean="0">
                        <a:latin typeface="Cambria Math"/>
                      </a:rPr>
                      <m:t>∼60</m:t>
                    </m:r>
                  </m:oMath>
                </a14:m>
                <a:r>
                  <a:rPr lang="en-GB" dirty="0" smtClean="0"/>
                  <a:t> because other terms cancel</a:t>
                </a:r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965639"/>
                <a:ext cx="629755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871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6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2068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Alternative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4292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48" y="3140968"/>
            <a:ext cx="47815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4143530" y="363125"/>
            <a:ext cx="2232248" cy="15588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527012" y="691807"/>
            <a:ext cx="628359" cy="877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87135" y="691807"/>
            <a:ext cx="20164" cy="877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487135" y="1569555"/>
            <a:ext cx="7160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841191" y="706895"/>
                <a:ext cx="2469907" cy="665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Φ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𝜕𝜂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𝑑</m:t>
                      </m:r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𝜕𝜒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𝑑</m:t>
                      </m:r>
                      <m:r>
                        <a:rPr lang="en-GB" b="0" i="1" smtClean="0"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191" y="706895"/>
                <a:ext cx="2469907" cy="6658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3347864" y="476673"/>
            <a:ext cx="0" cy="715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915816" y="670507"/>
                <a:ext cx="510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𝑑</m:t>
                      </m:r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670507"/>
                <a:ext cx="51039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372785" y="1192239"/>
            <a:ext cx="6951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426212" y="120224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212" y="1202248"/>
                <a:ext cx="38568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049017" y="26359"/>
                <a:ext cx="448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017" y="26359"/>
                <a:ext cx="4482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659030" y="1737328"/>
                <a:ext cx="461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030" y="1737328"/>
                <a:ext cx="46192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96" y="4221088"/>
            <a:ext cx="56578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82" y="4941168"/>
            <a:ext cx="4410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>
            <a:stCxn id="23" idx="3"/>
          </p:cNvCxnSpPr>
          <p:nvPr/>
        </p:nvCxnSpPr>
        <p:spPr>
          <a:xfrm>
            <a:off x="5497217" y="211025"/>
            <a:ext cx="226911" cy="265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505711" y="38563"/>
                <a:ext cx="397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1" i="0" smtClean="0">
                              <a:latin typeface="Cambria Math"/>
                            </a:rPr>
                            <m:t>𝐧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711" y="38563"/>
                <a:ext cx="397865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6557" r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/>
          <p:cNvSpPr/>
          <p:nvPr/>
        </p:nvSpPr>
        <p:spPr>
          <a:xfrm>
            <a:off x="755576" y="4283385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92" name="Straight Arrow Connector 8191"/>
          <p:cNvCxnSpPr/>
          <p:nvPr/>
        </p:nvCxnSpPr>
        <p:spPr>
          <a:xfrm flipV="1">
            <a:off x="2987824" y="54452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193" name="TextBox 8192"/>
              <p:cNvSpPr txBox="1"/>
              <p:nvPr/>
            </p:nvSpPr>
            <p:spPr>
              <a:xfrm>
                <a:off x="336288" y="5874952"/>
                <a:ext cx="873546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Gauge-invariant 3-curvature on constant temperature </a:t>
                </a:r>
                <a:r>
                  <a:rPr lang="en-GB" sz="1600" dirty="0" err="1" smtClean="0"/>
                  <a:t>hypersurfaces</a:t>
                </a:r>
                <a:r>
                  <a:rPr lang="en-GB" sz="1600" dirty="0" smtClean="0"/>
                  <a:t>;</a:t>
                </a:r>
              </a:p>
              <a:p>
                <a:r>
                  <a:rPr lang="en-GB" sz="1600" dirty="0" smtClean="0"/>
                  <a:t>Redshifting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𝛿</m:t>
                    </m:r>
                    <m:r>
                      <a:rPr lang="en-GB" sz="16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1600" dirty="0" smtClean="0"/>
                  <a:t> expansion of the beam makes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𝛿</m:t>
                    </m:r>
                    <m:r>
                      <a:rPr lang="en-GB" sz="1600" b="0" i="1" smtClean="0">
                        <a:latin typeface="Cambria Math"/>
                      </a:rPr>
                      <m:t>𝑁</m:t>
                    </m:r>
                    <m:r>
                      <a:rPr lang="en-GB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1600" dirty="0" smtClean="0"/>
                  <a:t>expansion from inflation observable</a:t>
                </a:r>
                <a:br>
                  <a:rPr lang="en-GB" sz="1600" dirty="0" smtClean="0"/>
                </a:br>
                <a:r>
                  <a:rPr lang="en-GB" sz="1200" dirty="0" smtClean="0"/>
                  <a:t>(but line of sight integral is larger on large-scales: </a:t>
                </a:r>
                <a:r>
                  <a:rPr lang="en-GB" sz="1200" dirty="0" err="1" smtClean="0"/>
                  <a:t>overdensity</a:t>
                </a:r>
                <a:r>
                  <a:rPr lang="en-GB" sz="1200" dirty="0" smtClean="0"/>
                  <a:t> looks colder)</a:t>
                </a:r>
                <a:endParaRPr lang="en-GB" sz="1200" dirty="0"/>
              </a:p>
            </p:txBody>
          </p:sp>
        </mc:Choice>
        <mc:Fallback>
          <p:sp>
            <p:nvSpPr>
              <p:cNvPr id="8193" name="TextBox 8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8" y="5874952"/>
                <a:ext cx="8735468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349" t="-2381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1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609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schemeClr val="accent2"/>
                </a:solidFill>
              </a:rPr>
              <a:t>Non-linear</a:t>
            </a:r>
            <a:r>
              <a:rPr lang="en-GB" dirty="0" smtClean="0">
                <a:solidFill>
                  <a:schemeClr val="accent2"/>
                </a:solidFill>
              </a:rPr>
              <a:t> effect due to redshifting by large-scale modes?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839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Large-scale </a:t>
            </a:r>
            <a:r>
              <a:rPr lang="en-GB" i="1" dirty="0" smtClean="0"/>
              <a:t>linear </a:t>
            </a:r>
            <a:r>
              <a:rPr lang="en-GB" dirty="0" smtClean="0"/>
              <a:t>anisotropies are due to the </a:t>
            </a:r>
            <a:r>
              <a:rPr lang="en-GB" i="1" dirty="0" smtClean="0"/>
              <a:t>linear</a:t>
            </a:r>
            <a:r>
              <a:rPr lang="en-GB" dirty="0" smtClean="0"/>
              <a:t> anisotropic redshifting of the</a:t>
            </a:r>
            <a:br>
              <a:rPr lang="en-GB" dirty="0" smtClean="0"/>
            </a:br>
            <a:r>
              <a:rPr lang="en-GB" dirty="0" smtClean="0"/>
              <a:t>otherwise uniform (zero-order) temperature last scattering surface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826665"/>
            <a:ext cx="7015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Also </a:t>
            </a:r>
            <a:r>
              <a:rPr lang="en-GB" i="1" dirty="0" smtClean="0"/>
              <a:t>non-linear </a:t>
            </a:r>
            <a:r>
              <a:rPr lang="en-GB" dirty="0" smtClean="0"/>
              <a:t>effect due to the </a:t>
            </a:r>
            <a:r>
              <a:rPr lang="en-GB" i="1" dirty="0" smtClean="0"/>
              <a:t>linear</a:t>
            </a:r>
            <a:r>
              <a:rPr lang="en-GB" dirty="0" smtClean="0"/>
              <a:t> anisotropic redshifting of the</a:t>
            </a:r>
            <a:br>
              <a:rPr lang="en-GB" dirty="0" smtClean="0"/>
            </a:br>
            <a:r>
              <a:rPr lang="en-GB" i="1" dirty="0" smtClean="0"/>
              <a:t>linear</a:t>
            </a:r>
            <a:r>
              <a:rPr lang="en-GB" dirty="0" smtClean="0"/>
              <a:t> last scattering surface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59576" y="3584226"/>
                <a:ext cx="3363678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small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→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large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small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576" y="3584226"/>
                <a:ext cx="3363678" cy="411651"/>
              </a:xfrm>
              <a:prstGeom prst="rect">
                <a:avLst/>
              </a:prstGeom>
              <a:blipFill rotWithShape="1">
                <a:blip r:embed="rId2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348136" y="2258386"/>
                <a:ext cx="1733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𝑇</m:t>
                      </m:r>
                      <m:r>
                        <a:rPr lang="en-GB" b="0" i="1" smtClean="0">
                          <a:latin typeface="Cambria Math"/>
                        </a:rPr>
                        <m:t>→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136" y="2258386"/>
                <a:ext cx="173316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73314"/>
            <a:ext cx="20669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763688" y="4581128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71165" y="4612486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Reduced bispectrum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92080" y="5013176"/>
            <a:ext cx="43117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63355" y="5517232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Large-scale</a:t>
            </a:r>
          </a:p>
          <a:p>
            <a:r>
              <a:rPr lang="en-GB" sz="1400" dirty="0"/>
              <a:t>p</a:t>
            </a:r>
            <a:r>
              <a:rPr lang="en-GB" sz="1400" dirty="0" smtClean="0"/>
              <a:t>ower spectrum</a:t>
            </a:r>
            <a:endParaRPr lang="en-GB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451979" y="4982691"/>
            <a:ext cx="352269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95293" y="5543710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Small-scale (non-perturbative)</a:t>
            </a:r>
          </a:p>
          <a:p>
            <a:r>
              <a:rPr lang="en-GB" sz="1400" dirty="0"/>
              <a:t>p</a:t>
            </a:r>
            <a:r>
              <a:rPr lang="en-GB" sz="1400" dirty="0" smtClean="0"/>
              <a:t>ower spectrum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37909" y="6278772"/>
            <a:ext cx="355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(Actually very small, so not very important)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13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2" grpId="0"/>
      <p:bldP spid="1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3419475" y="404664"/>
            <a:ext cx="218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cs typeface="Arial" charset="0"/>
              </a:rPr>
              <a:t>CMB temperature</a:t>
            </a:r>
            <a:endParaRPr lang="en-GB" sz="1200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6004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3995738" y="35004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447675" y="1503363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End of inflation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5219700" y="1412875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Last scattering surface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3995738" y="2492375"/>
            <a:ext cx="1206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gravity+</a:t>
            </a:r>
            <a:br>
              <a:rPr lang="en-GB">
                <a:cs typeface="Arial" charset="0"/>
              </a:rPr>
            </a:br>
            <a:r>
              <a:rPr lang="en-GB">
                <a:cs typeface="Arial" charset="0"/>
              </a:rPr>
              <a:t>pressure+</a:t>
            </a:r>
            <a:br>
              <a:rPr lang="en-GB">
                <a:cs typeface="Arial" charset="0"/>
              </a:rPr>
            </a:br>
            <a:r>
              <a:rPr lang="en-GB">
                <a:cs typeface="Arial" charset="0"/>
              </a:rPr>
              <a:t>diffusion </a:t>
            </a:r>
          </a:p>
        </p:txBody>
      </p:sp>
      <p:pic>
        <p:nvPicPr>
          <p:cNvPr id="10" name="cmb_evolve.avi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670" y="1991532"/>
            <a:ext cx="3444068" cy="3444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325" y="567823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Perturbations super-horizon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23148" y="5645967"/>
            <a:ext cx="379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Sub-horizon acoustic oscillations</a:t>
            </a:r>
            <a:br>
              <a:rPr lang="en-GB" dirty="0" smtClean="0"/>
            </a:br>
            <a:r>
              <a:rPr lang="en-GB" dirty="0" smtClean="0"/>
              <a:t>+ modes that are still super-horizon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8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11973" grpId="0" animBg="1"/>
      <p:bldP spid="211975" grpId="0"/>
      <p:bldP spid="211976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85266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effects of large-scale modes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Redshifting as photons travel through perturbed universe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Transverse directions also affected:</a:t>
            </a:r>
            <a:br>
              <a:rPr lang="en-GB" dirty="0" smtClean="0"/>
            </a:br>
            <a:r>
              <a:rPr lang="en-GB" dirty="0" smtClean="0"/>
              <a:t>perturbations at last scattering are distorted as well as </a:t>
            </a:r>
            <a:r>
              <a:rPr lang="en-GB" dirty="0" err="1" smtClean="0"/>
              <a:t>anisotropically</a:t>
            </a:r>
            <a:r>
              <a:rPr lang="en-GB" dirty="0" smtClean="0"/>
              <a:t> redshifted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7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>
            <a:stCxn id="17" idx="2"/>
          </p:cNvCxnSpPr>
          <p:nvPr/>
        </p:nvCxnSpPr>
        <p:spPr>
          <a:xfrm>
            <a:off x="3900867" y="1413169"/>
            <a:ext cx="99505" cy="338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53" y="2609383"/>
            <a:ext cx="2532341" cy="57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920639" y="1937568"/>
                <a:ext cx="372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639" y="1937568"/>
                <a:ext cx="3729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652786" y="1090260"/>
                <a:ext cx="496161" cy="322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786" y="1090260"/>
                <a:ext cx="496161" cy="322909"/>
              </a:xfrm>
              <a:prstGeom prst="rect">
                <a:avLst/>
              </a:prstGeom>
              <a:blipFill rotWithShape="1">
                <a:blip r:embed="rId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6876256" y="1615423"/>
            <a:ext cx="72008" cy="288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912260" y="1571266"/>
                <a:ext cx="3720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260" y="1571266"/>
                <a:ext cx="37202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9" descr="ey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1413169"/>
            <a:ext cx="945827" cy="6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195736" y="1607810"/>
            <a:ext cx="5097241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88793" y="1751826"/>
            <a:ext cx="5104184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88793" y="1904226"/>
            <a:ext cx="4687463" cy="135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60" y="404664"/>
            <a:ext cx="764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Jabobi</a:t>
            </a:r>
            <a:r>
              <a:rPr lang="en-GB" dirty="0" smtClean="0"/>
              <a:t> map relates observed angle to physical separation of pair of rays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266353" y="3182022"/>
            <a:ext cx="206521" cy="246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87996" y="3459443"/>
            <a:ext cx="251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Physical separation vector orthogonal to ray</a:t>
            </a:r>
            <a:endParaRPr lang="en-GB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665501" y="3165844"/>
            <a:ext cx="231106" cy="197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665297" y="3170904"/>
            <a:ext cx="0" cy="330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036789" y="3334422"/>
                <a:ext cx="2512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Angular separation seen by observer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𝐴</m:t>
                    </m:r>
                  </m:oMath>
                </a14:m>
                <a:endParaRPr lang="en-GB" sz="16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789" y="3334422"/>
                <a:ext cx="2512376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214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130293" y="3548742"/>
            <a:ext cx="125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Jacobi map</a:t>
            </a:r>
            <a:endParaRPr lang="en-GB" sz="16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24" y="4176991"/>
            <a:ext cx="1743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41" y="5214063"/>
            <a:ext cx="2433714" cy="30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90437" y="5195981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Optical tidal matrix depends on the Riemann tensor: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981816" y="5715776"/>
                <a:ext cx="54566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GB" sz="1400" b="0" i="1" smtClean="0">
                            <a:latin typeface="Cambria Math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GB" sz="1400" dirty="0" smtClean="0"/>
                  <a:t> is wave vector along ray,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𝐼</m:t>
                        </m:r>
                      </m:sub>
                      <m:sup>
                        <m:r>
                          <a:rPr lang="en-GB" sz="1400" b="0" i="1" smtClean="0">
                            <a:latin typeface="Cambria Math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GB" sz="1400" dirty="0" smtClean="0"/>
                  <a:t> projects into ray-orthogonal basis)</a:t>
                </a:r>
                <a:endParaRPr lang="en-GB" sz="14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816" y="5715776"/>
                <a:ext cx="5456622" cy="307777"/>
              </a:xfrm>
              <a:prstGeom prst="rect">
                <a:avLst/>
              </a:prstGeom>
              <a:blipFill rotWithShape="1">
                <a:blip r:embed="rId11"/>
                <a:stretch>
                  <a:fillRect l="-223" t="-2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834349" y="4316175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Evolution of Jacobi map: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981816" y="1043837"/>
                <a:ext cx="396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816" y="1043837"/>
                <a:ext cx="39690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7824" y="306170"/>
            <a:ext cx="273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‘Riemann = Weyl + Ricci’</a:t>
            </a:r>
            <a:endParaRPr lang="en-GB" dirty="0"/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 flipV="1">
            <a:off x="3840467" y="675502"/>
            <a:ext cx="516001" cy="737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51520" y="1655215"/>
                <a:ext cx="4809971" cy="1689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Non-local part </a:t>
                </a:r>
                <a:r>
                  <a:rPr lang="en-GB" sz="1400" dirty="0"/>
                  <a:t>(</a:t>
                </a:r>
                <a:r>
                  <a:rPr lang="en-GB" sz="1400" dirty="0" smtClean="0"/>
                  <a:t>does not depend on local density):</a:t>
                </a:r>
                <a:br>
                  <a:rPr lang="en-GB" sz="1400" dirty="0" smtClean="0"/>
                </a:br>
                <a:r>
                  <a:rPr lang="en-GB" sz="1400" dirty="0" smtClean="0"/>
                  <a:t> - e.g. determined by Weyl (Newtonian) potential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4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/>
                      </a:rPr>
                      <m:t>Φ</m:t>
                    </m:r>
                    <m:r>
                      <a:rPr lang="en-GB" sz="1400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/>
                      </a:rPr>
                      <m:t>Ψ</m:t>
                    </m:r>
                    <m:r>
                      <a:rPr lang="en-GB" sz="14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dirty="0" smtClean="0"/>
                  <a:t/>
                </a:r>
                <a:br>
                  <a:rPr lang="en-GB" sz="1400" dirty="0" smtClean="0"/>
                </a:br>
                <a:r>
                  <a:rPr lang="en-GB" sz="1400" dirty="0" smtClean="0"/>
                  <a:t> </a:t>
                </a:r>
                <a:br>
                  <a:rPr lang="en-GB" sz="1400" dirty="0" smtClean="0"/>
                </a:br>
                <a:r>
                  <a:rPr lang="en-GB" sz="1400" dirty="0" smtClean="0"/>
                  <a:t>differential deflection of light rays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⇒  </m:t>
                    </m:r>
                  </m:oMath>
                </a14:m>
                <a:endParaRPr lang="en-GB" sz="1400" b="0" dirty="0" smtClean="0"/>
              </a:p>
              <a:p>
                <a:r>
                  <a:rPr lang="en-GB" sz="1400" dirty="0" smtClean="0"/>
                  <a:t>convergence and shear of beam</a:t>
                </a:r>
              </a:p>
              <a:p>
                <a:endParaRPr lang="en-GB" sz="1400" dirty="0"/>
              </a:p>
              <a:p>
                <a:r>
                  <a:rPr lang="en-GB" sz="1400" dirty="0" smtClean="0"/>
                  <a:t>- (</a:t>
                </a:r>
                <a:r>
                  <a:rPr lang="en-GB" sz="1400" dirty="0"/>
                  <a:t>Weyl) </a:t>
                </a:r>
                <a:r>
                  <a:rPr lang="en-GB" sz="1400" b="1" dirty="0"/>
                  <a:t>lensing</a:t>
                </a:r>
                <a:endParaRPr lang="en-GB" sz="1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55215"/>
                <a:ext cx="4809971" cy="1689180"/>
              </a:xfrm>
              <a:prstGeom prst="rect">
                <a:avLst/>
              </a:prstGeom>
              <a:blipFill rotWithShape="1">
                <a:blip r:embed="rId2"/>
                <a:stretch>
                  <a:fillRect l="-253" t="-361" b="-2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5580112" y="735331"/>
            <a:ext cx="691779" cy="677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292080" y="1628800"/>
                <a:ext cx="350683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Einstein equations relate Ricci to</a:t>
                </a:r>
                <a:br>
                  <a:rPr lang="en-GB" sz="1400" dirty="0" smtClean="0"/>
                </a:br>
                <a:r>
                  <a:rPr lang="en-GB" sz="1400" dirty="0" smtClean="0"/>
                  <a:t>stress-energy tensor: depends on local density</a:t>
                </a:r>
                <a:br>
                  <a:rPr lang="en-GB" sz="1400" dirty="0" smtClean="0"/>
                </a:br>
                <a:r>
                  <a:rPr lang="en-GB" sz="1400" dirty="0" smtClean="0"/>
                  <a:t/>
                </a:r>
                <a:br>
                  <a:rPr lang="en-GB" sz="1400" dirty="0" smtClean="0"/>
                </a:b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GB" sz="1400" dirty="0" smtClean="0"/>
                  <a:t> ray area changes due to expansion of </a:t>
                </a:r>
                <a:r>
                  <a:rPr lang="en-GB" sz="1400" dirty="0" err="1" smtClean="0"/>
                  <a:t>spacetime</a:t>
                </a:r>
                <a:r>
                  <a:rPr lang="en-GB" sz="1400" dirty="0" smtClean="0"/>
                  <a:t> as the light propagates</a:t>
                </a:r>
                <a:br>
                  <a:rPr lang="en-GB" sz="1400" dirty="0" smtClean="0"/>
                </a:br>
                <a:endParaRPr lang="en-GB" sz="1400" dirty="0" smtClean="0"/>
              </a:p>
              <a:p>
                <a:r>
                  <a:rPr lang="en-GB" sz="1400" dirty="0" smtClean="0"/>
                  <a:t>- </a:t>
                </a:r>
                <a:r>
                  <a:rPr lang="en-GB" sz="1400" b="1" dirty="0" smtClean="0"/>
                  <a:t>Ricci focussing</a:t>
                </a:r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628800"/>
                <a:ext cx="3506835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348" t="-336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11043" y="4414146"/>
            <a:ext cx="8105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FRW background universe has Weyl=0, Ricci gives standard angular diameter distance</a:t>
            </a:r>
            <a:endParaRPr lang="en-GB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76" y="5057325"/>
            <a:ext cx="1410439" cy="42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11043" y="5039252"/>
                <a:ext cx="7279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At radial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 smtClean="0"/>
                  <a:t>, trace of Jacobi map determines physical areas:</a:t>
                </a:r>
                <a:endParaRPr lang="en-GB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3" y="5039252"/>
                <a:ext cx="727981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69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51520" y="3460571"/>
            <a:ext cx="3491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(can be modelled as transverse deflection angle)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3444682"/>
            <a:ext cx="294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(cannot be modelled by deflection angle)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408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03" y="4437112"/>
            <a:ext cx="5297992" cy="41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208" y="575815"/>
            <a:ext cx="798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Beam propagation in a perturbed universe</a:t>
            </a:r>
            <a:r>
              <a:rPr lang="en-GB" dirty="0" smtClean="0"/>
              <a:t>, e.g. Conformal Newtonian Gauge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34" y="1340768"/>
            <a:ext cx="36576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80" y="2169022"/>
            <a:ext cx="1438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5616" y="2122469"/>
            <a:ext cx="556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Trace-free part of Jacobi map depends on the shear:</a:t>
            </a:r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06" y="2832046"/>
            <a:ext cx="37706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60" y="2951108"/>
            <a:ext cx="1647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0718" y="3829690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of beam determined by trace of Jacobi map:</a:t>
            </a:r>
            <a:endParaRPr lang="en-GB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1333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95536" y="5301208"/>
                <a:ext cx="1419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𝛿𝜂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301208"/>
                <a:ext cx="1419555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1968473" y="5374741"/>
            <a:ext cx="576064" cy="418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65" y="5195421"/>
            <a:ext cx="5086518" cy="7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57" y="6181352"/>
            <a:ext cx="1419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Brace 11"/>
          <p:cNvSpPr/>
          <p:nvPr/>
        </p:nvSpPr>
        <p:spPr>
          <a:xfrm rot="5400000">
            <a:off x="5782180" y="5572704"/>
            <a:ext cx="208689" cy="842509"/>
          </a:xfrm>
          <a:prstGeom prst="rightBrace">
            <a:avLst>
              <a:gd name="adj1" fmla="val 8333"/>
              <a:gd name="adj2" fmla="val 6338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684199" y="6411537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Ricci focussing</a:t>
            </a:r>
            <a:endParaRPr lang="en-GB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88224" y="5795458"/>
            <a:ext cx="0" cy="605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07780" y="6401145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(Weyl) convergence</a:t>
            </a:r>
            <a:endParaRPr lang="en-GB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351451" y="5795457"/>
            <a:ext cx="174144" cy="45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25595" y="6093368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Local aberration</a:t>
            </a:r>
            <a:endParaRPr lang="en-GB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069102" y="5904706"/>
            <a:ext cx="502898" cy="276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659377" y="6170312"/>
                <a:ext cx="1563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Radial displacement</a:t>
                </a:r>
                <a:br>
                  <a:rPr lang="en-GB" sz="1200" dirty="0" smtClean="0"/>
                </a:br>
                <a:r>
                  <a:rPr lang="en-GB" sz="1200" dirty="0" smtClean="0"/>
                  <a:t>(small,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𝛿𝜒</m:t>
                    </m:r>
                    <m:r>
                      <a:rPr lang="en-GB" sz="1200" b="0" i="1" smtClean="0"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en-GB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1200" dirty="0" smtClean="0"/>
                  <a:t>)</a:t>
                </a:r>
                <a:endParaRPr lang="en-GB" sz="12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377" y="6170312"/>
                <a:ext cx="1563248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316" r="-389" b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8" y="1712623"/>
            <a:ext cx="1537773" cy="3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" name="TextBox 7177"/>
          <p:cNvSpPr txBox="1"/>
          <p:nvPr/>
        </p:nvSpPr>
        <p:spPr>
          <a:xfrm>
            <a:off x="468996" y="5050008"/>
            <a:ext cx="2763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CMB is constant temperature surface: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433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0" grpId="0"/>
      <p:bldP spid="11" grpId="0" animBg="1"/>
      <p:bldP spid="12" grpId="0" animBg="1"/>
      <p:bldP spid="13" grpId="0"/>
      <p:bldP spid="18" grpId="0"/>
      <p:bldP spid="25" grpId="0"/>
      <p:bldP spid="28" grpId="0"/>
      <p:bldP spid="71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60648"/>
            <a:ext cx="603885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43109" y="260648"/>
                <a:ext cx="2418931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∗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(1+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−</m:t>
                      </m:r>
                      <m:r>
                        <a:rPr lang="en-GB" b="0" i="1" smtClean="0">
                          <a:latin typeface="Cambria Math"/>
                        </a:rPr>
                        <m:t>𝜅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09" y="260648"/>
                <a:ext cx="2418931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444208" y="5286115"/>
                <a:ext cx="2405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Overdensity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𝜁</m:t>
                    </m:r>
                  </m:oMath>
                </a14:m>
                <a:r>
                  <a:rPr lang="en-GB" dirty="0" smtClean="0"/>
                  <a:t> larger)</a:t>
                </a:r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286115"/>
                <a:ext cx="240585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025" t="-8197" r="-151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23728" y="547078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underdensity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80112" y="2169921"/>
            <a:ext cx="2342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814392" y="1554948"/>
                <a:ext cx="33810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Ricci focussing:</a:t>
                </a:r>
              </a:p>
              <a:p>
                <a:r>
                  <a:rPr lang="en-GB" sz="1600" dirty="0"/>
                  <a:t>b</a:t>
                </a:r>
                <a:r>
                  <a:rPr lang="en-GB" sz="1600" dirty="0" smtClean="0"/>
                  <a:t>eam contracts more leaving LSS</a:t>
                </a:r>
                <a:br>
                  <a:rPr lang="en-GB" sz="1600" dirty="0" smtClean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GB" sz="1600" dirty="0" smtClean="0"/>
                  <a:t>same physical size looks smaller</a:t>
                </a:r>
                <a:endParaRPr lang="en-GB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392" y="1554948"/>
                <a:ext cx="338105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083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67744" y="6537761"/>
            <a:ext cx="5049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(Weyl lensing effect not shown and partly cancels area effect)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256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59340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84" y="247724"/>
            <a:ext cx="1419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98611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Gauge-invariant Ricci focussing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717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62760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Observable CMB bispectrum from single-field inflation</a:t>
            </a:r>
          </a:p>
          <a:p>
            <a:endParaRPr lang="en-GB" dirty="0"/>
          </a:p>
          <a:p>
            <a:r>
              <a:rPr lang="en-GB" dirty="0" smtClean="0"/>
              <a:t>Linear-short leg approximation for nearly-squeezed shapes: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419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780928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Weyl lensing bispectrum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35" y="3171825"/>
            <a:ext cx="45053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9293" y="3244334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perms</a:t>
            </a:r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04" y="4152520"/>
            <a:ext cx="2997648" cy="56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59664" y="4281743"/>
                <a:ext cx="19990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Squeezed limit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≪</m:t>
                    </m:r>
                    <m:r>
                      <a:rPr lang="en-GB" sz="1400" b="0" i="1" smtClean="0">
                        <a:latin typeface="Cambria Math"/>
                      </a:rPr>
                      <m:t>𝑙</m:t>
                    </m:r>
                    <m:r>
                      <a:rPr lang="en-GB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64" y="4281743"/>
                <a:ext cx="1999009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915" t="-1961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90350"/>
            <a:ext cx="13620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9664" y="481395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Ricci focussing bispectrum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10" y="5891276"/>
            <a:ext cx="2148164" cy="46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9664" y="6453336"/>
            <a:ext cx="4097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+ anisotropic redshifting bispectrum (</a:t>
            </a:r>
            <a:r>
              <a:rPr lang="en-GB" sz="1400" dirty="0" smtClean="0"/>
              <a:t>from before)</a:t>
            </a:r>
            <a:endParaRPr lang="en-GB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24" y="6375252"/>
            <a:ext cx="1894656" cy="4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59664" y="2304264"/>
                <a:ext cx="7582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200" b="0" dirty="0" smtClean="0"/>
                  <a:t> here is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/>
                      </a:rPr>
                      <m:t>𝛿</m:t>
                    </m:r>
                    <m:r>
                      <a:rPr lang="en-GB" sz="1200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GB" sz="1200" b="0" dirty="0" smtClean="0"/>
                  <a:t>, </a:t>
                </a:r>
                <a14:m>
                  <m:oMath xmlns:m="http://schemas.openxmlformats.org/officeDocument/2006/math">
                    <m:r>
                      <a:rPr lang="en-GB" sz="1200" b="0" i="1" dirty="0" smtClean="0">
                        <a:latin typeface="Cambria Math"/>
                      </a:rPr>
                      <m:t>𝜅</m:t>
                    </m:r>
                  </m:oMath>
                </a14:m>
                <a:r>
                  <a:rPr lang="en-GB" sz="12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b="0" i="1" dirty="0" smtClean="0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GB" sz="1200" b="0" i="1" dirty="0" smtClean="0">
                            <a:latin typeface="Cambria Math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GB" sz="1200" b="0" dirty="0" smtClean="0"/>
                  <a:t>, with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1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GB" sz="1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200" b="0" i="1" smtClean="0"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GB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sSub>
                      <m:sSubPr>
                        <m:ctrlPr>
                          <a:rPr lang="en-GB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GB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GB" sz="1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</a:rPr>
                              <m:t>𝜁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</a:rPr>
                              <m:t>𝛾</m:t>
                            </m:r>
                          </m:sub>
                        </m:sSub>
                        <m:r>
                          <a:rPr lang="en-GB" sz="1200" b="0" i="1" smtClean="0">
                            <a:latin typeface="Cambria Math"/>
                          </a:rPr>
                          <m:t> −</m:t>
                        </m:r>
                        <m:r>
                          <a:rPr lang="en-GB" sz="1200" b="0" i="1" smtClean="0">
                            <a:latin typeface="Cambria Math"/>
                          </a:rPr>
                          <m:t>𝜅</m:t>
                        </m:r>
                      </m:e>
                    </m:d>
                  </m:oMath>
                </a14:m>
                <a:r>
                  <a:rPr lang="en-GB" dirty="0" smtClean="0"/>
                  <a:t>. </a:t>
                </a:r>
                <a:r>
                  <a:rPr lang="en-GB" sz="1400" dirty="0" smtClean="0"/>
                  <a:t>For super-horizon adiabatic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64" y="2304264"/>
                <a:ext cx="758291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80" t="-13115" r="-322" b="-19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15" y="5183286"/>
            <a:ext cx="2800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12064" y="5970884"/>
                <a:ext cx="19990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Squeezed limit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≪</m:t>
                    </m:r>
                    <m:r>
                      <a:rPr lang="en-GB" sz="1400" b="0" i="1" smtClean="0">
                        <a:latin typeface="Cambria Math"/>
                      </a:rPr>
                      <m:t>𝑙</m:t>
                    </m:r>
                    <m:r>
                      <a:rPr lang="en-GB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4" y="5970884"/>
                <a:ext cx="1999009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915" t="-1961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8" y="2760268"/>
            <a:ext cx="830347" cy="82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61" y="1052736"/>
            <a:ext cx="3792849" cy="68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934583" y="1877219"/>
            <a:ext cx="3024187" cy="2879725"/>
          </a:xfrm>
          <a:prstGeom prst="ellipse">
            <a:avLst/>
          </a:prstGeom>
          <a:gradFill flip="none" rotWithShape="1">
            <a:gsLst>
              <a:gs pos="11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7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77208" y="2237581"/>
            <a:ext cx="3370262" cy="9366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47470" y="2237581"/>
            <a:ext cx="3370263" cy="9366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77208" y="3174206"/>
            <a:ext cx="3348037" cy="121443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25245" y="3174206"/>
            <a:ext cx="3392488" cy="121443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148819" y="3166952"/>
            <a:ext cx="6552728" cy="6610"/>
          </a:xfrm>
          <a:prstGeom prst="straightConnector1">
            <a:avLst/>
          </a:prstGeom>
          <a:ln w="34925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tx2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3086"/>
          <p:cNvSpPr txBox="1">
            <a:spLocks noChangeArrowheads="1"/>
          </p:cNvSpPr>
          <p:nvPr/>
        </p:nvSpPr>
        <p:spPr bwMode="auto">
          <a:xfrm>
            <a:off x="302355" y="5235027"/>
            <a:ext cx="82456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err="1"/>
              <a:t>Overdensity</a:t>
            </a:r>
            <a:r>
              <a:rPr lang="en-GB" sz="1600" dirty="0"/>
              <a:t>: magnification correlated with positive Integrated Sachs-Wolfe (net </a:t>
            </a:r>
            <a:r>
              <a:rPr lang="en-GB" sz="1600" dirty="0" err="1"/>
              <a:t>blueshift</a:t>
            </a:r>
            <a:r>
              <a:rPr lang="en-GB" sz="1600" dirty="0"/>
              <a:t>)</a:t>
            </a:r>
          </a:p>
        </p:txBody>
      </p:sp>
      <p:sp>
        <p:nvSpPr>
          <p:cNvPr id="17419" name="TextBox 53"/>
          <p:cNvSpPr txBox="1">
            <a:spLocks noChangeArrowheads="1"/>
          </p:cNvSpPr>
          <p:nvPr/>
        </p:nvSpPr>
        <p:spPr bwMode="auto">
          <a:xfrm>
            <a:off x="254519" y="5755032"/>
            <a:ext cx="8575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err="1"/>
              <a:t>Underdensity</a:t>
            </a:r>
            <a:r>
              <a:rPr lang="en-GB" sz="1600" dirty="0"/>
              <a:t>: demagnification correlated with negative Integrated Sachs-Wolfe (net redshift)</a:t>
            </a:r>
          </a:p>
        </p:txBody>
      </p:sp>
      <p:pic>
        <p:nvPicPr>
          <p:cNvPr id="15" name="Picture 9" descr="ey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88" y="2884095"/>
            <a:ext cx="697351" cy="7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8225" y="480227"/>
                <a:ext cx="5941370" cy="381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  <m:r>
                          <a:rPr lang="en-GB" b="0" i="1" smtClean="0">
                            <a:latin typeface="Cambria Math"/>
                          </a:rPr>
                          <m:t>𝜅</m:t>
                        </m:r>
                      </m:sup>
                    </m:sSubSup>
                  </m:oMath>
                </a14:m>
                <a:r>
                  <a:rPr lang="en-GB" dirty="0" smtClean="0"/>
                  <a:t>: Correlation between lenses and CMB temperature?</a:t>
                </a:r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5" y="480227"/>
                <a:ext cx="5941370" cy="381899"/>
              </a:xfrm>
              <a:prstGeom prst="rect">
                <a:avLst/>
              </a:prstGeom>
              <a:blipFill rotWithShape="1">
                <a:blip r:embed="rId6"/>
                <a:stretch>
                  <a:fillRect t="-4839" r="-103" b="-25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4171" y="113789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Weyl lensing bispectrum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8" grpId="0"/>
      <p:bldP spid="174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085" y="14391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19576"/>
            <a:ext cx="44577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40" y="1922247"/>
            <a:ext cx="45339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6012160" y="980729"/>
            <a:ext cx="216024" cy="388843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29599"/>
            <a:ext cx="4362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2708920"/>
            <a:ext cx="2515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Linear effects,</a:t>
            </a:r>
          </a:p>
          <a:p>
            <a:r>
              <a:rPr lang="en-GB" sz="1400" dirty="0" smtClean="0"/>
              <a:t>All included in self-consistent</a:t>
            </a:r>
          </a:p>
          <a:p>
            <a:r>
              <a:rPr lang="en-GB" sz="1400" dirty="0"/>
              <a:t>l</a:t>
            </a:r>
            <a:r>
              <a:rPr lang="en-GB" sz="1400" dirty="0" smtClean="0"/>
              <a:t>inear calculation with CAMB</a:t>
            </a:r>
            <a:endParaRPr lang="en-GB" sz="1400" dirty="0"/>
          </a:p>
        </p:txBody>
      </p:sp>
      <p:sp>
        <p:nvSpPr>
          <p:cNvPr id="10" name="Right Brace 9"/>
          <p:cNvSpPr/>
          <p:nvPr/>
        </p:nvSpPr>
        <p:spPr>
          <a:xfrm>
            <a:off x="6012160" y="5085184"/>
            <a:ext cx="216024" cy="360040"/>
          </a:xfrm>
          <a:prstGeom prst="rightBrace">
            <a:avLst>
              <a:gd name="adj1" fmla="val 396942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359976" y="5003594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Non-linear growth effect</a:t>
            </a:r>
            <a:br>
              <a:rPr lang="en-GB" sz="1400" dirty="0" smtClean="0"/>
            </a:br>
            <a:r>
              <a:rPr lang="en-GB" sz="1400" dirty="0" smtClean="0"/>
              <a:t>- estimate using e.g. </a:t>
            </a:r>
            <a:r>
              <a:rPr lang="en-GB" sz="1400" dirty="0" err="1" smtClean="0"/>
              <a:t>Halofit</a:t>
            </a:r>
            <a:endParaRPr lang="en-GB" sz="1400" dirty="0"/>
          </a:p>
        </p:txBody>
      </p:sp>
      <p:sp>
        <p:nvSpPr>
          <p:cNvPr id="12" name="Right Brace 11"/>
          <p:cNvSpPr/>
          <p:nvPr/>
        </p:nvSpPr>
        <p:spPr>
          <a:xfrm>
            <a:off x="6056548" y="5597624"/>
            <a:ext cx="216024" cy="567680"/>
          </a:xfrm>
          <a:prstGeom prst="rightBrace">
            <a:avLst>
              <a:gd name="adj1" fmla="val 396942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371538" y="5597624"/>
            <a:ext cx="2341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Potentially important,</a:t>
            </a:r>
          </a:p>
          <a:p>
            <a:r>
              <a:rPr lang="en-GB" sz="1400" dirty="0"/>
              <a:t>b</a:t>
            </a:r>
            <a:r>
              <a:rPr lang="en-GB" sz="1400" dirty="0" smtClean="0"/>
              <a:t>ut frequency dependent</a:t>
            </a:r>
            <a:br>
              <a:rPr lang="en-GB" sz="1400" dirty="0" smtClean="0"/>
            </a:br>
            <a:r>
              <a:rPr lang="en-GB" sz="1400" dirty="0" smtClean="0"/>
              <a:t>- ‘foregrounds’</a:t>
            </a:r>
            <a:endParaRPr lang="en-GB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23190" y="270740"/>
                <a:ext cx="5941370" cy="381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  <m:r>
                          <a:rPr lang="en-GB" b="0" i="1" smtClean="0">
                            <a:latin typeface="Cambria Math"/>
                          </a:rPr>
                          <m:t>𝜅</m:t>
                        </m:r>
                      </m:sup>
                    </m:sSubSup>
                  </m:oMath>
                </a14:m>
                <a:r>
                  <a:rPr lang="en-GB" dirty="0" smtClean="0"/>
                  <a:t>: Correlation between lenses and CMB temperature?</a:t>
                </a:r>
                <a:endParaRPr lang="en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0" y="270740"/>
                <a:ext cx="5941370" cy="381899"/>
              </a:xfrm>
              <a:prstGeom prst="rect">
                <a:avLst/>
              </a:prstGeom>
              <a:blipFill rotWithShape="1">
                <a:blip r:embed="rId5"/>
                <a:stretch>
                  <a:fillRect t="-4762" r="-103" b="-2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3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2" y="503526"/>
            <a:ext cx="695790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07704" y="260648"/>
                <a:ext cx="5868786" cy="439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Contributions to the lensing-CMB cross-correlation,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  <m:r>
                          <a:rPr lang="en-GB" b="0" i="1" smtClean="0">
                            <a:latin typeface="Cambria Math"/>
                          </a:rPr>
                          <m:t>𝜓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60648"/>
                <a:ext cx="5868786" cy="439159"/>
              </a:xfrm>
              <a:prstGeom prst="rect">
                <a:avLst/>
              </a:prstGeom>
              <a:blipFill rotWithShape="1">
                <a:blip r:embed="rId3"/>
                <a:stretch>
                  <a:fillRect l="-935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6237311"/>
            <a:ext cx="783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(note Rees-</a:t>
            </a:r>
            <a:r>
              <a:rPr lang="en-GB" sz="1200" dirty="0" err="1" smtClean="0"/>
              <a:t>Sciama</a:t>
            </a:r>
            <a:r>
              <a:rPr lang="en-GB" sz="1200" dirty="0" smtClean="0"/>
              <a:t> contribution is small, numerical problem with much larger result of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</a:rPr>
              <a:t>Verde et al, </a:t>
            </a:r>
            <a:r>
              <a:rPr lang="en-GB" sz="1200" dirty="0" err="1" smtClean="0">
                <a:solidFill>
                  <a:schemeClr val="accent1">
                    <a:lumMod val="50000"/>
                  </a:schemeClr>
                </a:solidFill>
              </a:rPr>
              <a:t>Mangilli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</a:rPr>
              <a:t> et al.</a:t>
            </a:r>
            <a:r>
              <a:rPr lang="en-GB" sz="1200" dirty="0" smtClean="0"/>
              <a:t>; </a:t>
            </a:r>
            <a:br>
              <a:rPr lang="en-GB" sz="1200" dirty="0" smtClean="0"/>
            </a:br>
            <a:r>
              <a:rPr lang="en-GB" sz="1200" dirty="0" smtClean="0"/>
              <a:t>  see also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</a:rPr>
              <a:t>Junk et al. 2012 </a:t>
            </a:r>
            <a:r>
              <a:rPr lang="en-GB" sz="1200" dirty="0" smtClean="0"/>
              <a:t>who agree with me)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435725" cy="62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5381625" y="4149725"/>
            <a:ext cx="1246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bg1"/>
                </a:solidFill>
                <a:cs typeface="Arial" charset="0"/>
              </a:rPr>
              <a:t>14 000 Mpc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2996" name="AutoShape 4"/>
          <p:cNvSpPr>
            <a:spLocks noChangeArrowheads="1"/>
          </p:cNvSpPr>
          <p:nvPr/>
        </p:nvSpPr>
        <p:spPr bwMode="auto">
          <a:xfrm>
            <a:off x="1376363" y="323850"/>
            <a:ext cx="6391275" cy="6345238"/>
          </a:xfrm>
          <a:custGeom>
            <a:avLst/>
            <a:gdLst>
              <a:gd name="G0" fmla="+- 2286 0 0"/>
              <a:gd name="G1" fmla="+- 21600 0 2286"/>
              <a:gd name="G2" fmla="+- 21600 0 228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86" y="10800"/>
                </a:moveTo>
                <a:cubicBezTo>
                  <a:pt x="2286" y="15502"/>
                  <a:pt x="6098" y="19314"/>
                  <a:pt x="10800" y="19314"/>
                </a:cubicBezTo>
                <a:cubicBezTo>
                  <a:pt x="15502" y="19314"/>
                  <a:pt x="19314" y="15502"/>
                  <a:pt x="19314" y="10800"/>
                </a:cubicBezTo>
                <a:cubicBezTo>
                  <a:pt x="19314" y="6098"/>
                  <a:pt x="15502" y="2286"/>
                  <a:pt x="10800" y="2286"/>
                </a:cubicBezTo>
                <a:cubicBezTo>
                  <a:pt x="6098" y="2286"/>
                  <a:pt x="2286" y="6098"/>
                  <a:pt x="2286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12997" name="AutoShape 5"/>
          <p:cNvSpPr>
            <a:spLocks noChangeArrowheads="1"/>
          </p:cNvSpPr>
          <p:nvPr/>
        </p:nvSpPr>
        <p:spPr bwMode="auto">
          <a:xfrm>
            <a:off x="1331913" y="279400"/>
            <a:ext cx="6478587" cy="6478588"/>
          </a:xfrm>
          <a:custGeom>
            <a:avLst/>
            <a:gdLst>
              <a:gd name="G0" fmla="+- 225 0 0"/>
              <a:gd name="G1" fmla="+- 21600 0 225"/>
              <a:gd name="G2" fmla="+- 21600 0 22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5" y="10800"/>
                </a:moveTo>
                <a:cubicBezTo>
                  <a:pt x="225" y="16640"/>
                  <a:pt x="4960" y="21375"/>
                  <a:pt x="10800" y="21375"/>
                </a:cubicBezTo>
                <a:cubicBezTo>
                  <a:pt x="16640" y="21375"/>
                  <a:pt x="21375" y="16640"/>
                  <a:pt x="21375" y="10800"/>
                </a:cubicBezTo>
                <a:cubicBezTo>
                  <a:pt x="21375" y="4960"/>
                  <a:pt x="16640" y="225"/>
                  <a:pt x="10800" y="225"/>
                </a:cubicBezTo>
                <a:cubicBezTo>
                  <a:pt x="4960" y="225"/>
                  <a:pt x="225" y="4960"/>
                  <a:pt x="225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 flipV="1">
            <a:off x="5157788" y="458788"/>
            <a:ext cx="179387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>
            <a:off x="4643438" y="3429000"/>
            <a:ext cx="2943225" cy="1125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257675" y="6553200"/>
            <a:ext cx="769938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z~1000</a:t>
            </a:r>
            <a:endParaRPr lang="en-US" sz="1400">
              <a:cs typeface="Arial" charset="0"/>
            </a:endParaRPr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 flipH="1">
            <a:off x="4662488" y="2259013"/>
            <a:ext cx="2430462" cy="1169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4392613" y="3608388"/>
            <a:ext cx="474662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z=0</a:t>
            </a:r>
            <a:endParaRPr lang="en-US" sz="1400">
              <a:cs typeface="Arial" charset="0"/>
            </a:endParaRPr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>
            <a:off x="4716463" y="3429000"/>
            <a:ext cx="3024187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300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13100"/>
            <a:ext cx="3905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005" name="Freeform 13"/>
          <p:cNvSpPr>
            <a:spLocks/>
          </p:cNvSpPr>
          <p:nvPr/>
        </p:nvSpPr>
        <p:spPr bwMode="auto">
          <a:xfrm>
            <a:off x="6300788" y="3573463"/>
            <a:ext cx="227012" cy="503237"/>
          </a:xfrm>
          <a:custGeom>
            <a:avLst/>
            <a:gdLst>
              <a:gd name="T0" fmla="*/ 45 w 143"/>
              <a:gd name="T1" fmla="*/ 0 h 317"/>
              <a:gd name="T2" fmla="*/ 136 w 143"/>
              <a:gd name="T3" fmla="*/ 181 h 317"/>
              <a:gd name="T4" fmla="*/ 0 w 143"/>
              <a:gd name="T5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" h="317">
                <a:moveTo>
                  <a:pt x="45" y="0"/>
                </a:moveTo>
                <a:cubicBezTo>
                  <a:pt x="94" y="64"/>
                  <a:pt x="143" y="128"/>
                  <a:pt x="136" y="181"/>
                </a:cubicBezTo>
                <a:cubicBezTo>
                  <a:pt x="129" y="234"/>
                  <a:pt x="64" y="275"/>
                  <a:pt x="0" y="317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6516688" y="3716338"/>
            <a:ext cx="36036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>
                <a:solidFill>
                  <a:schemeClr val="bg1"/>
                </a:solidFill>
                <a:cs typeface="Arial" charset="0"/>
              </a:rPr>
              <a:t>θ</a:t>
            </a:r>
          </a:p>
        </p:txBody>
      </p:sp>
      <p:pic>
        <p:nvPicPr>
          <p:cNvPr id="21300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860800"/>
            <a:ext cx="9731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0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21" y="665883"/>
            <a:ext cx="6356598" cy="602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775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Weyl lensing total + Ricci focussing (+ estimates of sub-horizon dynamics)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0896"/>
            <a:ext cx="4379179" cy="457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9295" y="188640"/>
                <a:ext cx="73997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Does this look like squeezed non-Gaussianity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GB" sz="1600" dirty="0" smtClean="0"/>
                  <a:t> from multi-field inflation</a:t>
                </a:r>
                <a:br>
                  <a:rPr lang="en-GB" sz="1600" dirty="0" smtClean="0"/>
                </a:br>
                <a:r>
                  <a:rPr lang="en-GB" sz="1600" dirty="0" smtClean="0"/>
                  <a:t>(local modulation of small scale perturbation amplitudes in each Hubble patch)?</a:t>
                </a:r>
                <a:endParaRPr lang="en-GB" sz="1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95" y="188640"/>
                <a:ext cx="739978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12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657187" y="1484784"/>
                <a:ext cx="3347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Dominated by lensing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∼6−10</m:t>
                    </m:r>
                  </m:oMath>
                </a14:m>
                <a:endParaRPr lang="en-GB" sz="1600" dirty="0" smtClean="0"/>
              </a:p>
              <a:p>
                <a:r>
                  <a:rPr lang="en-GB" sz="1600" dirty="0" smtClean="0"/>
                  <a:t>Ricci is an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𝑂</m:t>
                    </m:r>
                    <m:r>
                      <a:rPr lang="en-GB" sz="1600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GB" sz="1600" dirty="0" smtClean="0"/>
                  <a:t> correction</a:t>
                </a:r>
                <a:endParaRPr lang="en-GB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87" y="1484784"/>
                <a:ext cx="3347135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911" t="-3158" b="-13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679258" y="2353889"/>
                <a:ext cx="3230907" cy="1719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Calculation reliable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&lt;60</m:t>
                    </m:r>
                    <m:r>
                      <a:rPr lang="en-GB" sz="1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1400" dirty="0"/>
                  <a:t>w</a:t>
                </a:r>
                <a:r>
                  <a:rPr lang="en-GB" sz="1400" dirty="0" smtClean="0"/>
                  <a:t>here dynamical effects suppressed by small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4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GB" sz="1400" dirty="0" smtClean="0"/>
                  <a:t> </a:t>
                </a:r>
                <a:r>
                  <a:rPr lang="en-GB" sz="1400" dirty="0"/>
                  <a:t>do not need fully non-linear dynamical calculation of bispectrum a la </a:t>
                </a:r>
                <a:r>
                  <a:rPr lang="en-GB" sz="1400" dirty="0"/>
                  <a:t>Pitrou</a:t>
                </a:r>
                <a:r>
                  <a:rPr lang="en-GB" sz="1400" dirty="0"/>
                  <a:t> et </a:t>
                </a:r>
                <a:r>
                  <a:rPr lang="en-GB" sz="1400" dirty="0" smtClean="0"/>
                  <a:t>al to make reliable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GB" sz="1400" dirty="0" smtClean="0"/>
                  <a:t> constraint</a:t>
                </a:r>
                <a:endParaRPr lang="en-GB" sz="1400" dirty="0"/>
              </a:p>
              <a:p>
                <a:endParaRPr lang="en-GB" sz="1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258" y="2353889"/>
                <a:ext cx="3230907" cy="1719830"/>
              </a:xfrm>
              <a:prstGeom prst="rect">
                <a:avLst/>
              </a:prstGeom>
              <a:blipFill rotWithShape="1">
                <a:blip r:embed="rId5"/>
                <a:stretch>
                  <a:fillRect l="-566" t="-355" r="-1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6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84812" cy="35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7169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Signal easily modelled</a:t>
            </a:r>
            <a:br>
              <a:rPr lang="en-GB" dirty="0" smtClean="0"/>
            </a:br>
            <a:r>
              <a:rPr lang="en-GB" dirty="0" smtClean="0"/>
              <a:t>Squeezed shape but different phase, angle and scale dependence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521409" y="5528049"/>
                <a:ext cx="571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𝑁𝐿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409" y="5528049"/>
                <a:ext cx="57143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67744" y="551632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Lensing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6408913"/>
            <a:ext cx="3037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Lewis, </a:t>
            </a:r>
            <a:r>
              <a:rPr lang="en-GB" sz="1400" dirty="0" err="1" smtClean="0">
                <a:solidFill>
                  <a:schemeClr val="accent2"/>
                </a:solidFill>
              </a:rPr>
              <a:t>Challinor</a:t>
            </a:r>
            <a:r>
              <a:rPr lang="en-GB" sz="1400" dirty="0" smtClean="0">
                <a:solidFill>
                  <a:schemeClr val="accent2"/>
                </a:solidFill>
              </a:rPr>
              <a:t>, Hanson 1101.2234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9" y="404664"/>
            <a:ext cx="2536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Note</a:t>
            </a:r>
            <a:r>
              <a:rPr lang="en-GB" sz="1400" dirty="0" smtClean="0"/>
              <a:t>: ‘</a:t>
            </a:r>
            <a:r>
              <a:rPr lang="en-GB" sz="1400" dirty="0" err="1" smtClean="0"/>
              <a:t>Maldacena</a:t>
            </a:r>
            <a:r>
              <a:rPr lang="en-GB" sz="1400" dirty="0" smtClean="0"/>
              <a:t>’ bispectrum</a:t>
            </a:r>
            <a:endParaRPr lang="en-GB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9700" y="1994315"/>
                <a:ext cx="80044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/>
                </a:r>
                <a:br>
                  <a:rPr lang="en-GB" sz="1200" dirty="0" smtClean="0"/>
                </a:br>
                <a:r>
                  <a:rPr lang="en-GB" sz="1200" dirty="0" smtClean="0"/>
                  <a:t>-  cannot measure </a:t>
                </a:r>
                <a:r>
                  <a:rPr lang="en-GB" sz="1200" dirty="0" err="1" smtClean="0"/>
                  <a:t>comoving</a:t>
                </a:r>
                <a:r>
                  <a:rPr lang="en-GB" sz="1200" dirty="0" smtClean="0"/>
                  <a:t> curvature perturbations on scales larger than the horizon directly</a:t>
                </a:r>
              </a:p>
              <a:p>
                <a:r>
                  <a:rPr lang="en-GB" sz="1200" b="0" dirty="0" smtClean="0"/>
                  <a:t>-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𝑑</m:t>
                    </m:r>
                    <m:r>
                      <a:rPr lang="en-GB" sz="1200" b="0" i="1" smtClean="0">
                        <a:latin typeface="Cambria Math"/>
                      </a:rPr>
                      <m:t>/</m:t>
                    </m:r>
                    <m:r>
                      <a:rPr lang="en-GB" sz="1200" b="0" i="1" smtClean="0">
                        <a:latin typeface="Cambria Math"/>
                      </a:rPr>
                      <m:t>𝑑</m:t>
                    </m:r>
                    <m:r>
                      <a:rPr lang="en-GB" sz="12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GB" sz="1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GB" sz="1200" b="0" i="1" smtClean="0">
                            <a:latin typeface="Cambria Math"/>
                          </a:rPr>
                          <m:t>𝑘</m:t>
                        </m:r>
                      </m:e>
                    </m:func>
                    <m:r>
                      <a:rPr lang="en-GB" sz="1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200" dirty="0" smtClean="0"/>
                  <a:t> and CMB transfer functions do not commute: cannot get correct result from primordial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  <m:r>
                      <a:rPr lang="en-GB" sz="1200" b="0" i="1" smtClean="0">
                        <a:latin typeface="Cambria Math"/>
                      </a:rPr>
                      <m:t>∼(</m:t>
                    </m:r>
                    <m:sSub>
                      <m:sSubPr>
                        <m:ctrlPr>
                          <a:rPr lang="en-GB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sz="1200" b="0" i="1" smtClean="0">
                        <a:latin typeface="Cambria Math"/>
                      </a:rPr>
                      <m:t>−1)</m:t>
                    </m:r>
                  </m:oMath>
                </a14:m>
                <a:endParaRPr lang="en-GB" sz="12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00" y="1994315"/>
                <a:ext cx="8004435" cy="646331"/>
              </a:xfrm>
              <a:prstGeom prst="rect">
                <a:avLst/>
              </a:prstGeom>
              <a:blipFill rotWithShape="1">
                <a:blip r:embed="rId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14089" y="1870688"/>
            <a:ext cx="1786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is </a:t>
            </a:r>
            <a:r>
              <a:rPr lang="en-GB" sz="1400" i="1" dirty="0"/>
              <a:t>not</a:t>
            </a:r>
            <a:r>
              <a:rPr lang="en-GB" sz="1400" dirty="0"/>
              <a:t> </a:t>
            </a:r>
            <a:r>
              <a:rPr lang="en-GB" sz="1400" dirty="0" smtClean="0"/>
              <a:t>an observable</a:t>
            </a:r>
            <a:endParaRPr lang="en-GB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19" y="721310"/>
            <a:ext cx="65627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90168" y="1446317"/>
                <a:ext cx="35673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0" dirty="0" smtClean="0"/>
                  <a:t>Consistency 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∼</m:t>
                    </m:r>
                    <m:r>
                      <a:rPr lang="en-GB" sz="1600" b="0" i="1" smtClean="0">
                        <a:latin typeface="Cambria Math"/>
                      </a:rPr>
                      <m:t>𝑂</m:t>
                    </m:r>
                    <m:r>
                      <a:rPr lang="en-GB" sz="1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−1)</m:t>
                    </m:r>
                  </m:oMath>
                </a14:m>
                <a:endParaRPr lang="en-GB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8" y="1446317"/>
                <a:ext cx="3567323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855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528" y="3356992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Observable CMB analogue is Ricci focussing bispectrum</a:t>
            </a:r>
            <a:endParaRPr lang="en-GB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71" y="3838753"/>
            <a:ext cx="240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98255" y="4468470"/>
                <a:ext cx="63051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 larger because of acoustic oscillations, non-zero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- different shape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GB" dirty="0" smtClean="0"/>
                  <a:t> in CMB, but projects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𝑂</m:t>
                    </m:r>
                    <m:r>
                      <a:rPr lang="en-GB" b="0" i="1" smtClean="0">
                        <a:latin typeface="Cambria Math"/>
                      </a:rPr>
                      <m:t>(1)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5" y="4468470"/>
                <a:ext cx="630512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773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8255" y="5445224"/>
                <a:ext cx="8659230" cy="76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Question: primordial bispectrum calculations includes time shift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func>
                          <m:funcPr>
                            <m:ctrlPr>
                              <a:rPr lang="en-GB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GB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terms</a:t>
                </a:r>
                <a:br>
                  <a:rPr lang="en-GB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</a:br>
                <a:r>
                  <a:rPr lang="en-GB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- not correct to calculate effective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at end of inflation, what to do? (e.g. features)</a:t>
                </a:r>
                <a:endParaRPr lang="en-GB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5" y="5445224"/>
                <a:ext cx="8659230" cy="768287"/>
              </a:xfrm>
              <a:prstGeom prst="rect">
                <a:avLst/>
              </a:prstGeom>
              <a:blipFill rotWithShape="1">
                <a:blip r:embed="rId7"/>
                <a:stretch>
                  <a:fillRect l="-563" b="-1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2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133" y="1420316"/>
            <a:ext cx="716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Bispectrum slices are smoothed by lensing, just like power spectrum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7918" y="6102194"/>
                <a:ext cx="8835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BUT lensing preserves total power:  expect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∼0</m:t>
                    </m:r>
                  </m:oMath>
                </a14:m>
                <a:r>
                  <a:rPr lang="en-GB" dirty="0" smtClean="0"/>
                  <a:t> bias on primordial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GB" dirty="0" smtClean="0"/>
                  <a:t> estimators</a:t>
                </a:r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18" y="6102194"/>
                <a:ext cx="883596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5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7918" y="127665"/>
            <a:ext cx="535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Lensing of primordial non-Gaussianity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" y="1789648"/>
            <a:ext cx="78867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677" y="702083"/>
            <a:ext cx="583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General case at leading order: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Hanson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et al.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arXiv:0905.4732</a:t>
            </a:r>
          </a:p>
          <a:p>
            <a:r>
              <a:rPr lang="en-GB" sz="1400" dirty="0" smtClean="0"/>
              <a:t>Fast non-perturbative method: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Pearson, Lewis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Regan arXiv:1201.1010 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2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Squeezed trispectrum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667" y="764704"/>
            <a:ext cx="8372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Lensing gives large trispectrum, this is what is used for lensing reconstruction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Also want to look for primordial trispectrum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748962" cy="70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55576" y="4501853"/>
                <a:ext cx="2202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Lensing bias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501853"/>
                <a:ext cx="220246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49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55576" y="5682654"/>
                <a:ext cx="6235425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GB" sz="1400" dirty="0" smtClean="0"/>
                  <a:t> signal at low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𝑙</m:t>
                    </m:r>
                    <m:r>
                      <a:rPr lang="en-GB" sz="1400" b="0" i="1" smtClean="0">
                        <a:latin typeface="Cambria Math"/>
                      </a:rPr>
                      <m:t>&lt;~ 10</m:t>
                    </m:r>
                  </m:oMath>
                </a14:m>
                <a:r>
                  <a:rPr lang="en-GB" sz="1400" dirty="0" smtClean="0"/>
                  <a:t>: cut to avoid blue lensing signal at higher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𝑙</m:t>
                    </m:r>
                  </m:oMath>
                </a14:m>
                <a:endParaRPr lang="en-GB" sz="1400" dirty="0" smtClean="0"/>
              </a:p>
              <a:p>
                <a:endParaRPr lang="en-GB" sz="1400" dirty="0" smtClean="0"/>
              </a:p>
              <a:p>
                <a:r>
                  <a:rPr lang="en-GB" sz="1400" dirty="0" smtClean="0"/>
                  <a:t>Then fairly small, 17 to 40 depending on data: small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𝑁𝐿</m:t>
                            </m:r>
                          </m:sub>
                        </m:sSub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≥150</m:t>
                    </m:r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682654"/>
                <a:ext cx="6235425" cy="757130"/>
              </a:xfrm>
              <a:prstGeom prst="rect">
                <a:avLst/>
              </a:prstGeom>
              <a:blipFill rotWithShape="1">
                <a:blip r:embed="rId4"/>
                <a:stretch>
                  <a:fillRect l="-293" t="-806"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21" y="2082949"/>
            <a:ext cx="2295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208294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 from primordial modulation</a:t>
            </a:r>
            <a:endParaRPr lang="en-GB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61792"/>
            <a:ext cx="26574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1569" y="2685079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Squeezed shape, constant modulation</a:t>
            </a:r>
            <a:endParaRPr lang="en-GB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81" y="3041258"/>
            <a:ext cx="1543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71569" y="3275692"/>
                <a:ext cx="3625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Easy accurate estimator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GB" dirty="0" smtClean="0"/>
                  <a:t> is</a:t>
                </a:r>
                <a:endParaRPr lang="en-GB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69" y="3275692"/>
                <a:ext cx="3625929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513" t="-8197" r="-67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31" y="3780426"/>
            <a:ext cx="29337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2186014" y="3967304"/>
            <a:ext cx="546278" cy="369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485328" y="6488668"/>
                <a:ext cx="65595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u="sng" dirty="0" smtClean="0"/>
                  <a:t>Lensing not a problem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u="sng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GB" sz="1600" b="0" i="1" u="sng" smtClean="0">
                            <a:latin typeface="Cambria Math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GB" sz="1600" u="sng" dirty="0" smtClean="0"/>
                  <a:t> constraints</a:t>
                </a:r>
                <a:r>
                  <a:rPr lang="en-GB" sz="1600" dirty="0" smtClean="0"/>
                  <a:t> (because they are so weak!)</a:t>
                </a:r>
                <a:endParaRPr lang="en-GB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328" y="6488668"/>
                <a:ext cx="6559553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558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228983" y="2672287"/>
                <a:ext cx="500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⇒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983" y="2672287"/>
                <a:ext cx="50045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28184" y="3954791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(optimal to </a:t>
            </a:r>
            <a:r>
              <a:rPr lang="en-GB" dirty="0" err="1" smtClean="0"/>
              <a:t>percent</a:t>
            </a:r>
            <a:r>
              <a:rPr lang="en-GB" dirty="0" smtClean="0"/>
              <a:t> level)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3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5" grpId="0" animBg="1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182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Conclusions</a:t>
            </a:r>
            <a:endParaRPr lang="en-GB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5536" y="671691"/>
                <a:ext cx="8352928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/>
                  <a:t>Single field inflation predicts significant non-Gaussianity in the observed CMB</a:t>
                </a:r>
                <a:br>
                  <a:rPr lang="en-GB" dirty="0" smtClean="0"/>
                </a:br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 - mostly due to (Weyl) lensing</a:t>
                </a:r>
                <a:br>
                  <a:rPr lang="en-GB" dirty="0" smtClean="0"/>
                </a:br>
                <a:r>
                  <a:rPr lang="en-GB" dirty="0" smtClean="0"/>
                  <a:t> - total projects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∼7</m:t>
                    </m:r>
                  </m:oMath>
                </a14:m>
                <a:r>
                  <a:rPr lang="en-GB" dirty="0" smtClean="0"/>
                  <a:t> for Planck temperature</a:t>
                </a:r>
                <a:br>
                  <a:rPr lang="en-GB" dirty="0" smtClean="0"/>
                </a:br>
                <a:r>
                  <a:rPr lang="en-GB" dirty="0" smtClean="0"/>
                  <a:t> - Ricci focussing expansion of beam recovers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𝛿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dirty="0" smtClean="0"/>
                  <a:t> from inflation,</a:t>
                </a:r>
                <a:br>
                  <a:rPr lang="en-GB" dirty="0" smtClean="0"/>
                </a:br>
                <a:r>
                  <a:rPr lang="en-GB" dirty="0" smtClean="0"/>
                  <a:t>    : gives equivalent of consistency relation, but larger</a:t>
                </a:r>
                <a:br>
                  <a:rPr lang="en-GB" dirty="0" smtClean="0"/>
                </a:br>
                <a:r>
                  <a:rPr lang="en-GB" dirty="0" smtClean="0"/>
                  <a:t>    : small and not quite observable, projects 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∼1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 - Squeezed calculation reliable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&lt;60</m:t>
                    </m:r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>   : </a:t>
                </a:r>
                <a:r>
                  <a:rPr lang="en-GB" dirty="0" smtClean="0"/>
                  <a:t>robust 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GB" dirty="0" smtClean="0"/>
                  <a:t> without 2</a:t>
                </a:r>
                <a:r>
                  <a:rPr lang="en-GB" baseline="30000" dirty="0" smtClean="0"/>
                  <a:t>nd</a:t>
                </a:r>
                <a:r>
                  <a:rPr lang="en-GB" dirty="0" smtClean="0"/>
                  <a:t> order dynamics</a:t>
                </a:r>
                <a:br>
                  <a:rPr lang="en-GB" dirty="0" smtClean="0"/>
                </a:br>
                <a:r>
                  <a:rPr lang="en-GB" dirty="0" smtClean="0"/>
                  <a:t> - effect on trispectrum is small</a:t>
                </a:r>
                <a:br>
                  <a:rPr lang="en-GB" dirty="0" smtClean="0"/>
                </a:br>
                <a:r>
                  <a:rPr lang="en-GB" dirty="0" smtClean="0"/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/>
                  <a:t>Lensing bispectrum signal important but distinctive shape</a:t>
                </a:r>
                <a:br>
                  <a:rPr lang="en-GB" dirty="0" smtClean="0"/>
                </a:br>
                <a:r>
                  <a:rPr lang="en-GB" dirty="0" smtClean="0"/>
                  <a:t> - dominated by late ISW correlation, but other term important (</a:t>
                </a:r>
                <a:r>
                  <a:rPr lang="en-GB" dirty="0" err="1" smtClean="0"/>
                  <a:t>eg</a:t>
                </a:r>
                <a:r>
                  <a:rPr lang="en-GB" dirty="0" smtClean="0"/>
                  <a:t>. early ISW)</a:t>
                </a:r>
                <a:br>
                  <a:rPr lang="en-GB" dirty="0" smtClean="0"/>
                </a:br>
                <a:r>
                  <a:rPr lang="en-GB" dirty="0" smtClean="0"/>
                  <a:t> - predicted accurately by linear theory (Rees-</a:t>
                </a:r>
                <a:r>
                  <a:rPr lang="en-GB" dirty="0" err="1" smtClean="0"/>
                  <a:t>Sciama</a:t>
                </a:r>
                <a:r>
                  <a:rPr lang="en-GB" dirty="0" smtClean="0"/>
                  <a:t> is tiny)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/>
                  <a:t>On smaller scales, and non-squeezed shapes, need full numerical calculation of non-linear dynamical effects in CMB</a:t>
                </a:r>
                <a:br>
                  <a:rPr lang="en-GB" dirty="0" smtClean="0"/>
                </a:br>
                <a:endParaRPr lang="en-GB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71691"/>
                <a:ext cx="8352928" cy="6186309"/>
              </a:xfrm>
              <a:prstGeom prst="rect">
                <a:avLst/>
              </a:prstGeom>
              <a:blipFill rotWithShape="1">
                <a:blip r:embed="rId2"/>
                <a:stretch>
                  <a:fillRect l="-511" t="-493" r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5536" y="6237312"/>
                <a:ext cx="8297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Question: for numerical calculation of squeezed non-linear effects, how to you handle/separate the large lensing signal?</a:t>
                </a:r>
                <a:br>
                  <a:rPr lang="en-GB" sz="12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en-GB" sz="1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𝑁𝐿</m:t>
                        </m:r>
                      </m:sub>
                    </m:sSub>
                    <m:r>
                      <a:rPr lang="en-GB" sz="1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∼3</m:t>
                    </m:r>
                  </m:oMath>
                </a14:m>
                <a:r>
                  <a:rPr lang="en-GB" sz="1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sounds like mostly lensing to me)</a:t>
                </a:r>
                <a:endParaRPr lang="en-GB" sz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37312"/>
                <a:ext cx="829791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3" t="-1316" b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5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19" y="1205997"/>
            <a:ext cx="4216821" cy="264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1600199" y="449317"/>
            <a:ext cx="625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Observed CMB temperature power spectrum</a:t>
            </a: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0" y="1903189"/>
            <a:ext cx="2667000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20" name="AutoShape 4"/>
          <p:cNvSpPr>
            <a:spLocks noChangeArrowheads="1"/>
          </p:cNvSpPr>
          <p:nvPr/>
        </p:nvSpPr>
        <p:spPr bwMode="auto">
          <a:xfrm>
            <a:off x="2814638" y="2881600"/>
            <a:ext cx="381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1008063" y="6096000"/>
            <a:ext cx="180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Observations</a:t>
            </a:r>
            <a:endParaRPr lang="en-GB" sz="2000" b="1"/>
          </a:p>
        </p:txBody>
      </p:sp>
      <p:sp>
        <p:nvSpPr>
          <p:cNvPr id="214022" name="AutoShape 6"/>
          <p:cNvSpPr>
            <a:spLocks noChangeArrowheads="1"/>
          </p:cNvSpPr>
          <p:nvPr/>
        </p:nvSpPr>
        <p:spPr bwMode="auto">
          <a:xfrm>
            <a:off x="2913063" y="60198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4114800" y="5943600"/>
            <a:ext cx="4703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Constrain theory of early universe</a:t>
            </a:r>
            <a:br>
              <a:rPr lang="en-US" sz="2000" b="1"/>
            </a:br>
            <a:r>
              <a:rPr lang="en-US" sz="2000" b="1"/>
              <a:t>+ evolution parameters and geometry</a:t>
            </a:r>
            <a:endParaRPr lang="en-GB" sz="2000" b="1"/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5064667" y="2924944"/>
            <a:ext cx="8899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WMAP 7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52053"/>
            <a:ext cx="3624461" cy="20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82229" y="5373216"/>
            <a:ext cx="2177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 dirty="0" err="1" smtClean="0">
                <a:solidFill>
                  <a:schemeClr val="hlink"/>
                </a:solidFill>
              </a:rPr>
              <a:t>Keisler</a:t>
            </a:r>
            <a:r>
              <a:rPr lang="en-GB" sz="1200" dirty="0">
                <a:solidFill>
                  <a:schemeClr val="hlink"/>
                </a:solidFill>
              </a:rPr>
              <a:t> et al, arXiv:1105.3182</a:t>
            </a:r>
            <a:endParaRPr lang="en-US" sz="1200" dirty="0">
              <a:solidFill>
                <a:schemeClr val="hlink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82583" y="3146910"/>
            <a:ext cx="2177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hlink"/>
                </a:solidFill>
              </a:rPr>
              <a:t>Larson </a:t>
            </a:r>
            <a:r>
              <a:rPr lang="en-GB" sz="1200" dirty="0">
                <a:solidFill>
                  <a:schemeClr val="hlink"/>
                </a:solidFill>
              </a:rPr>
              <a:t>et al, arXiv:1001.4635</a:t>
            </a:r>
            <a:endParaRPr lang="en-US" sz="12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77454"/>
            <a:ext cx="595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Beyond Gaussianity – general possibilities</a:t>
            </a:r>
            <a:endParaRPr lang="en-GB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9632" y="2204864"/>
                <a:ext cx="550246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- power spectrum encodes all the information</a:t>
                </a:r>
                <a:br>
                  <a:rPr lang="en-GB" dirty="0" smtClean="0"/>
                </a:br>
                <a:r>
                  <a:rPr lang="en-GB" dirty="0" smtClean="0"/>
                  <a:t>- modes with different wavenumber are independent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04864"/>
                <a:ext cx="5502468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99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9552" y="1700808"/>
            <a:ext cx="330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Gaussian + statistical isotropy </a:t>
            </a:r>
            <a:endParaRPr lang="en-GB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4960" y="980728"/>
                <a:ext cx="5178021" cy="48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Flat sky approximation: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∫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𝑙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Θ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𝑙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𝑖𝑥</m:t>
                        </m:r>
                        <m:r>
                          <a:rPr lang="en-GB" b="0" i="1" smtClean="0">
                            <a:latin typeface="Cambria Math"/>
                          </a:rPr>
                          <m:t>⋅ </m:t>
                        </m:r>
                        <m:r>
                          <a:rPr lang="en-GB" b="0" i="1" smtClean="0">
                            <a:latin typeface="Cambria Math"/>
                          </a:rPr>
                          <m:t>𝑙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960" y="980728"/>
                <a:ext cx="5178021" cy="484941"/>
              </a:xfrm>
              <a:prstGeom prst="rect">
                <a:avLst/>
              </a:prstGeom>
              <a:blipFill rotWithShape="1">
                <a:blip r:embed="rId3"/>
                <a:stretch>
                  <a:fillRect l="-942"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3812" y="364502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Higher-point correlations</a:t>
            </a:r>
            <a:endParaRPr lang="en-GB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75656" y="4437112"/>
                <a:ext cx="55923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Gaussian: can be written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Non-Gaussian: non-zero connected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-point functions</a:t>
                </a:r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37112"/>
                <a:ext cx="5592365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872" t="-3311" r="-327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56376" y="1096337"/>
                <a:ext cx="1036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Θ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𝑇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096337"/>
                <a:ext cx="103611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39" y="203676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Flat sky approximation: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8579" y="2753410"/>
                <a:ext cx="6417398" cy="327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If you know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4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400" dirty="0" smtClean="0"/>
                  <a:t>, 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1400" dirty="0" smtClean="0"/>
                  <a:t>tells you which sign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400" dirty="0" smtClean="0"/>
                  <a:t> is more likely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9" y="2753410"/>
                <a:ext cx="6417398" cy="327205"/>
              </a:xfrm>
              <a:prstGeom prst="rect">
                <a:avLst/>
              </a:prstGeom>
              <a:blipFill rotWithShape="1">
                <a:blip r:embed="rId2"/>
                <a:stretch>
                  <a:fillRect l="-190" t="-1887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47864" y="47489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Bispectrum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3411343"/>
            <a:ext cx="179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Trispectrum</a:t>
            </a:r>
            <a:endParaRPr lang="en-GB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7673" y="2021155"/>
                <a:ext cx="2213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〈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Θ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Θ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Θ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)〉=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673" y="2021155"/>
                <a:ext cx="221342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60554" y="1915034"/>
                <a:ext cx="2536720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554" y="1915034"/>
                <a:ext cx="2536720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88" y="4149080"/>
            <a:ext cx="6457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8" y="4581128"/>
            <a:ext cx="82105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8901" y="5674428"/>
                <a:ext cx="422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01" y="5674428"/>
                <a:ext cx="42293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06659" y="6488668"/>
                <a:ext cx="428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59" y="6488668"/>
                <a:ext cx="42825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938407" y="6519694"/>
            <a:ext cx="1239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28953" y="5733256"/>
            <a:ext cx="0" cy="721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58371" y="5292361"/>
                <a:ext cx="428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71" y="5292361"/>
                <a:ext cx="42825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938407" y="5312902"/>
            <a:ext cx="93234" cy="1251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39573" y="5303363"/>
            <a:ext cx="1089380" cy="429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78335" y="5943568"/>
                <a:ext cx="428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35" y="5943568"/>
                <a:ext cx="42825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018311" y="5312902"/>
            <a:ext cx="1160024" cy="1175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5538" y="5859094"/>
                <a:ext cx="376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538" y="5859094"/>
                <a:ext cx="37696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65227" y="944024"/>
            <a:ext cx="1193144" cy="908076"/>
            <a:chOff x="934363" y="708840"/>
            <a:chExt cx="1549405" cy="183454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936546" y="727228"/>
              <a:ext cx="0" cy="1816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934363" y="1635304"/>
              <a:ext cx="1549405" cy="8971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936550" y="708840"/>
              <a:ext cx="1547218" cy="9264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49580" y="1534508"/>
                <a:ext cx="371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80" y="1534508"/>
                <a:ext cx="371758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6762" y="768460"/>
                <a:ext cx="371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62" y="768460"/>
                <a:ext cx="37175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1187069"/>
                <a:ext cx="371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87069"/>
                <a:ext cx="371758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557159" y="6317355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N-spectra…</a:t>
            </a:r>
            <a:endParaRPr lang="en-GB"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98424" y="1205822"/>
                <a:ext cx="182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424" y="1205822"/>
                <a:ext cx="1825949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0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2" grpId="0"/>
      <p:bldP spid="15" grpId="0"/>
      <p:bldP spid="10" grpId="0"/>
      <p:bldP spid="20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Work\Talks\Benasque2011\equilat-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6" y="2656198"/>
            <a:ext cx="1577183" cy="15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C:\Work\Talks\Benasque2011\equilat-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98" y="3496901"/>
            <a:ext cx="1585477" cy="15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5" name="Picture 7" descr="C:\Work\Talks\Benasque2011\equilat-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34" y="2654898"/>
            <a:ext cx="1577184" cy="15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 descr="C:\Work\Talks\Benasque2011\equilat-3minus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08" y="1498742"/>
            <a:ext cx="1576715" cy="15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C:\Work\Talks\Benasque2011\equilat-2wave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16" y="4878413"/>
            <a:ext cx="1471481" cy="14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10" descr="C:\Work\Talks\Benasque2011\equilat-plus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495981"/>
            <a:ext cx="1586397" cy="15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9" name="Picture 11" descr="C:\Work\Talks\Benasque2011\equilat-minus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57719"/>
            <a:ext cx="1586397" cy="15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8519" y="330242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040624" y="215212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118420" y="391108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07675" y="181692"/>
                <a:ext cx="3790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=0,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=|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675" y="181692"/>
                <a:ext cx="3790781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16343" y="17802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Equilateral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46825" y="307545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422708" y="214841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&gt;0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422707" y="400728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&lt;0</a:t>
            </a:r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1119" y="313873"/>
            <a:ext cx="1549405" cy="1834540"/>
            <a:chOff x="934363" y="708840"/>
            <a:chExt cx="1549405" cy="183454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36546" y="727228"/>
              <a:ext cx="0" cy="1816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934363" y="1635304"/>
              <a:ext cx="1549405" cy="8971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936550" y="708840"/>
              <a:ext cx="1547218" cy="9264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0" y="980728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0728"/>
                <a:ext cx="47743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47148" y="1683926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48" y="1683926"/>
                <a:ext cx="48276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8167" y="418382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7" y="418382"/>
                <a:ext cx="482761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33673" y="4232082"/>
                <a:ext cx="8127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𝑇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73" y="4232082"/>
                <a:ext cx="812723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937091" y="4289180"/>
                <a:ext cx="879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𝑇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091" y="4289180"/>
                <a:ext cx="879664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07480" y="5157192"/>
                <a:ext cx="9911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𝑇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80" y="5157192"/>
                <a:ext cx="991169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00462" y="3025423"/>
                <a:ext cx="9413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𝑇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462" y="3025423"/>
                <a:ext cx="941348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8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7" grpId="0"/>
      <p:bldP spid="8" grpId="0"/>
      <p:bldP spid="21" grpId="0"/>
      <p:bldP spid="32" grpId="0"/>
      <p:bldP spid="45" grpId="0"/>
      <p:bldP spid="4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887398" cy="390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496069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Millennium simulation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6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Work\Talks\Benasque2011\elliptical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98" y="2130020"/>
            <a:ext cx="1422238" cy="14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C:\Work\Talks\Benasque2011\elliptical-minus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08" y="2130019"/>
            <a:ext cx="1478831" cy="14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386" y="764704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Near-equilateral to flattened: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50423" y="176744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b&lt;0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78317" y="176744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b&gt;0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25343" y="1988940"/>
            <a:ext cx="0" cy="908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25344" y="2869434"/>
            <a:ext cx="349745" cy="739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25345" y="1970552"/>
            <a:ext cx="349744" cy="1581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72583" y="3174031"/>
                <a:ext cx="13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583" y="3174031"/>
                <a:ext cx="13599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091" r="-163636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39096" y="2418545"/>
                <a:ext cx="13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96" y="2418545"/>
                <a:ext cx="13599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3636" r="-159091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67513" y="2287141"/>
                <a:ext cx="135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513" y="2287141"/>
                <a:ext cx="13599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091" r="-15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63072</TotalTime>
  <Words>1838</Words>
  <Application>Microsoft Office PowerPoint</Application>
  <PresentationFormat>On-screen Show (4:3)</PresentationFormat>
  <Paragraphs>260</Paragraphs>
  <Slides>36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Primordial squeezed non-Gaussianity and observables in the CMB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Antony Lewis</dc:creator>
  <cp:lastModifiedBy>antony</cp:lastModifiedBy>
  <cp:revision>411</cp:revision>
  <dcterms:created xsi:type="dcterms:W3CDTF">2004-11-25T09:35:39Z</dcterms:created>
  <dcterms:modified xsi:type="dcterms:W3CDTF">2012-08-09T17:01:13Z</dcterms:modified>
</cp:coreProperties>
</file>