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689" r:id="rId2"/>
    <p:sldMasterId id="2147483693" r:id="rId3"/>
  </p:sldMasterIdLst>
  <p:notesMasterIdLst>
    <p:notesMasterId r:id="rId46"/>
  </p:notesMasterIdLst>
  <p:handoutMasterIdLst>
    <p:handoutMasterId r:id="rId47"/>
  </p:handoutMasterIdLst>
  <p:sldIdLst>
    <p:sldId id="1076" r:id="rId4"/>
    <p:sldId id="1142" r:id="rId5"/>
    <p:sldId id="1040" r:id="rId6"/>
    <p:sldId id="1147" r:id="rId7"/>
    <p:sldId id="1143" r:id="rId8"/>
    <p:sldId id="1148" r:id="rId9"/>
    <p:sldId id="1072" r:id="rId10"/>
    <p:sldId id="1094" r:id="rId11"/>
    <p:sldId id="1113" r:id="rId12"/>
    <p:sldId id="1052" r:id="rId13"/>
    <p:sldId id="1152" r:id="rId14"/>
    <p:sldId id="1156" r:id="rId15"/>
    <p:sldId id="1154" r:id="rId16"/>
    <p:sldId id="1175" r:id="rId17"/>
    <p:sldId id="1157" r:id="rId18"/>
    <p:sldId id="1074" r:id="rId19"/>
    <p:sldId id="1160" r:id="rId20"/>
    <p:sldId id="1096" r:id="rId21"/>
    <p:sldId id="1164" r:id="rId22"/>
    <p:sldId id="1169" r:id="rId23"/>
    <p:sldId id="1168" r:id="rId24"/>
    <p:sldId id="1123" r:id="rId25"/>
    <p:sldId id="1115" r:id="rId26"/>
    <p:sldId id="1125" r:id="rId27"/>
    <p:sldId id="1140" r:id="rId28"/>
    <p:sldId id="1097" r:id="rId29"/>
    <p:sldId id="1170" r:id="rId30"/>
    <p:sldId id="1015" r:id="rId31"/>
    <p:sldId id="1098" r:id="rId32"/>
    <p:sldId id="1162" r:id="rId33"/>
    <p:sldId id="1135" r:id="rId34"/>
    <p:sldId id="1101" r:id="rId35"/>
    <p:sldId id="1103" r:id="rId36"/>
    <p:sldId id="1137" r:id="rId37"/>
    <p:sldId id="1174" r:id="rId38"/>
    <p:sldId id="1119" r:id="rId39"/>
    <p:sldId id="1173" r:id="rId40"/>
    <p:sldId id="1171" r:id="rId41"/>
    <p:sldId id="1153" r:id="rId42"/>
    <p:sldId id="1159" r:id="rId43"/>
    <p:sldId id="1155" r:id="rId44"/>
    <p:sldId id="1176" r:id="rId45"/>
  </p:sldIdLst>
  <p:sldSz cx="9144000" cy="6858000" type="screen4x3"/>
  <p:notesSz cx="6743700" cy="9882188"/>
  <p:custDataLst>
    <p:tags r:id="rId49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i="1" kern="1200">
        <a:solidFill>
          <a:srgbClr val="666699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fer Lahav" initials="OL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99FF"/>
    <a:srgbClr val="FFCC66"/>
    <a:srgbClr val="666699"/>
    <a:srgbClr val="FFCC00"/>
    <a:srgbClr val="FF0000"/>
    <a:srgbClr val="FFFF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0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2728"/>
    </p:cViewPr>
  </p:sorterViewPr>
  <p:notesViewPr>
    <p:cSldViewPr snapToGrid="0" snapToObjects="1">
      <p:cViewPr varScale="1">
        <p:scale>
          <a:sx n="68" d="100"/>
          <a:sy n="68" d="100"/>
        </p:scale>
        <p:origin x="-3272" y="-120"/>
      </p:cViewPr>
      <p:guideLst>
        <p:guide orient="horz" pos="3112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05T06:08:42.917" idx="1">
    <p:pos x="-798" y="114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5-02T12:22:24.504" idx="5">
    <p:pos x="6538" y="4522"/>
    <p:text>test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5" tIns="45446" rIns="90895" bIns="45446" numCol="1" anchor="t" anchorCtr="0" compatLnSpc="1">
            <a:prstTxWarp prst="textNoShape">
              <a:avLst/>
            </a:prstTxWarp>
          </a:bodyPr>
          <a:lstStyle>
            <a:lvl1pPr defTabSz="909638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5" tIns="45446" rIns="90895" bIns="45446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6888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5" tIns="45446" rIns="90895" bIns="45446" numCol="1" anchor="b" anchorCtr="0" compatLnSpc="1">
            <a:prstTxWarp prst="textNoShape">
              <a:avLst/>
            </a:prstTxWarp>
          </a:bodyPr>
          <a:lstStyle>
            <a:lvl1pPr defTabSz="909638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6888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95" tIns="45446" rIns="90895" bIns="45446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A963168-E7E1-8F40-9CB0-D57DF6D8B8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04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94238"/>
            <a:ext cx="539432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5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5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8688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695F17-5F6D-BD40-A498-201FC782EA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489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B4EE179-F619-9846-BA79-435286E34C8B}" type="slidenum">
              <a:rPr lang="en-GB" sz="1200" b="0" i="0">
                <a:solidFill>
                  <a:schemeClr val="tx1"/>
                </a:solidFill>
              </a:rPr>
              <a:pPr eaLnBrk="1" hangingPunct="1"/>
              <a:t>1</a:t>
            </a:fld>
            <a:endParaRPr lang="en-GB" sz="1200" b="0" i="0">
              <a:solidFill>
                <a:schemeClr val="tx1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3BDEF-FB0C-DE47-A6BD-00A31E019F4C}" type="slidenum">
              <a:rPr lang="en-US"/>
              <a:pPr/>
              <a:t>20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C1452-DBCB-774D-B34D-DD66193A4833}" type="slidenum">
              <a:rPr lang="en-US"/>
              <a:pPr/>
              <a:t>21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3950" y="741164"/>
            <a:ext cx="4495800" cy="370582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4370" y="4694039"/>
            <a:ext cx="5394960" cy="444698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47D78E0-3387-C449-89A0-00F67CFAAD63}" type="slidenum">
              <a:rPr lang="en-US" sz="1200" b="0" i="0">
                <a:solidFill>
                  <a:srgbClr val="000000"/>
                </a:solidFill>
                <a:latin typeface="Arial" charset="0"/>
                <a:sym typeface="Arial" charset="0"/>
              </a:rPr>
              <a:pPr eaLnBrk="1" hangingPunct="1"/>
              <a:t>22</a:t>
            </a:fld>
            <a:endParaRPr lang="en-US" sz="1200" b="0" i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3288" y="741363"/>
            <a:ext cx="4941887" cy="3706812"/>
          </a:xfrm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361" tIns="45181" rIns="90361" bIns="45181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2273D9-FBDA-654F-A618-C3505165A935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0781" y="760038"/>
            <a:ext cx="4439603" cy="3659497"/>
          </a:xfrm>
          <a:solidFill>
            <a:srgbClr val="FFFFFF"/>
          </a:solidFill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70" y="4724921"/>
            <a:ext cx="4953186" cy="4419534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here at two plots. For the 1D profile the dashed lines are 2sigma.WMAP &lt; 1.3 eVWMAP + SN + BAO &lt; 0.67 eVWMAP + SN + BAO + MegaZ (DR4) &lt; 0.3eV  (DR4 l_max = 300)parameters: omega_b h^2, omega_c h^2, omega_l, tau, n_s, log(10^10 A_s),A_SZ, sum_nu, bias_1, bias_2, bias_3, bias_4</a:t>
            </a: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7164A4F-74B8-8F4F-8DB0-CE09DFBA8335}" type="slidenum">
              <a:rPr lang="en-US" sz="1200" b="0" i="0">
                <a:solidFill>
                  <a:schemeClr val="tx1"/>
                </a:solidFill>
                <a:latin typeface="Arial" charset="0"/>
              </a:rPr>
              <a:pPr eaLnBrk="1" hangingPunct="1"/>
              <a:t>28</a:t>
            </a:fld>
            <a:endParaRPr lang="en-US" sz="1200" b="0" i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here at two plots. For the 1D profile the dashed lines are 2sigma.WMAP &lt; 1.3 eVWMAP + SN + BAO &lt; 0.67 eVWMAP + SN + BAO + MegaZ (DR4) &lt; 0.3eV  (DR4 l_max = 300)parameters: omega_b h^2, omega_c h^2, omega_l, tau, n_s, log(10^10 A_s),A_SZ, sum_nu, bias_1, bias_2, bias_3, bias_4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617C092-5891-9943-93E9-45272B8A2078}" type="slidenum">
              <a:rPr lang="en-US" sz="1200" b="0" i="0">
                <a:solidFill>
                  <a:schemeClr val="tx1"/>
                </a:solidFill>
                <a:latin typeface="Arial" charset="0"/>
                <a:cs typeface="ＭＳ Ｐゴシック" charset="0"/>
              </a:rPr>
              <a:pPr eaLnBrk="1" hangingPunct="1"/>
              <a:t>30</a:t>
            </a:fld>
            <a:endParaRPr lang="en-US" sz="1200" b="0" i="0">
              <a:solidFill>
                <a:schemeClr val="tx1"/>
              </a:solidFill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176FE73-6B69-3743-BAD3-DA1451535E79}" type="slidenum">
              <a:rPr lang="en-GB" sz="1200" b="0" i="0">
                <a:solidFill>
                  <a:schemeClr val="tx1"/>
                </a:solidFill>
                <a:cs typeface="Arial" charset="0"/>
              </a:rPr>
              <a:pPr eaLnBrk="1" hangingPunct="1"/>
              <a:t>33</a:t>
            </a:fld>
            <a:endParaRPr lang="en-GB" sz="1200" b="0" i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695F17-5F6D-BD40-A498-201FC782EAA3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74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fld id="{6995770C-AE6F-5444-9E2B-E2EF3E9D96EA}" type="slidenum">
              <a:rPr lang="en-US" sz="1200">
                <a:cs typeface="Arial" charset="0"/>
              </a:rPr>
              <a:pPr eaLnBrk="1" hangingPunct="1"/>
              <a:t>39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B98B4B0-4E3E-0C46-8B70-428569F4798C}" type="slidenum">
              <a:rPr lang="en-US" sz="1200" b="0" i="0">
                <a:solidFill>
                  <a:schemeClr val="tx1"/>
                </a:solidFill>
              </a:rPr>
              <a:pPr eaLnBrk="1" hangingPunct="1"/>
              <a:t>3</a:t>
            </a:fld>
            <a:endParaRPr lang="en-US" sz="1200" b="0" i="0">
              <a:solidFill>
                <a:schemeClr val="tx1"/>
              </a:solidFill>
            </a:endParaRPr>
          </a:p>
        </p:txBody>
      </p:sp>
      <p:sp>
        <p:nvSpPr>
          <p:cNvPr id="47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3AB365-9067-3F4F-8061-75E310090925}" type="slidenum">
              <a:rPr lang="en-GB" sz="1200" b="0" i="0">
                <a:solidFill>
                  <a:schemeClr val="tx1"/>
                </a:solidFill>
                <a:cs typeface="Arial" charset="0"/>
                <a:sym typeface="Arial" charset="0"/>
              </a:rPr>
              <a:pPr eaLnBrk="1" hangingPunct="1"/>
              <a:t>4</a:t>
            </a:fld>
            <a:endParaRPr lang="en-GB" sz="1200" b="0" i="0">
              <a:solidFill>
                <a:schemeClr val="tx1"/>
              </a:solidFill>
              <a:cs typeface="Arial" charset="0"/>
              <a:sym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DC6EB01-D67C-0F4A-AA89-D458CBE04004}" type="slidenum">
              <a:rPr lang="en-US" sz="1200" b="0" i="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US" sz="1200" b="0" i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5AED23C-E7D9-694C-B384-DA9126E89650}" type="slidenum">
              <a:rPr lang="en-US" sz="1200" b="0" i="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US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60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EC2A7F1-5313-A741-ABE3-064924D8B039}" type="slidenum">
              <a:rPr lang="en-US" sz="1200" b="0" i="0">
                <a:solidFill>
                  <a:srgbClr val="000000"/>
                </a:solidFill>
                <a:latin typeface="Arial" charset="0"/>
                <a:sym typeface="Arial" charset="0"/>
              </a:rPr>
              <a:pPr eaLnBrk="1" hangingPunct="1"/>
              <a:t>9</a:t>
            </a:fld>
            <a:endParaRPr lang="en-US" sz="1200" b="0" i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CD05381-9942-3F4B-8297-69B9E72BDCF9}" type="slidenum">
              <a:rPr lang="en-US" sz="1200" b="0" i="0">
                <a:solidFill>
                  <a:schemeClr val="tx1"/>
                </a:solidFill>
              </a:rPr>
              <a:pPr eaLnBrk="1" hangingPunct="1"/>
              <a:t>16</a:t>
            </a:fld>
            <a:endParaRPr lang="en-US" sz="1200" b="0" i="0">
              <a:solidFill>
                <a:schemeClr val="tx1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2950"/>
            <a:ext cx="4935538" cy="3702050"/>
          </a:xfrm>
          <a:solidFill>
            <a:srgbClr val="FFFFFF"/>
          </a:solidFill>
          <a:ln w="12700" cap="flat"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695825"/>
            <a:ext cx="4943475" cy="4443413"/>
          </a:xfrm>
          <a:solidFill>
            <a:srgbClr val="FFFFFF"/>
          </a:solidFill>
          <a:ln w="12700" cap="flat"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8DF3EA8-0AB1-7242-9A76-C9024884D06A}" type="slidenum">
              <a:rPr lang="en-US" sz="1200" b="0" i="0">
                <a:solidFill>
                  <a:schemeClr val="tx1"/>
                </a:solidFill>
                <a:latin typeface="Arial" charset="0"/>
              </a:rPr>
              <a:pPr eaLnBrk="1" hangingPunct="1"/>
              <a:t>18</a:t>
            </a:fld>
            <a:endParaRPr lang="en-US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D6F11F6-9BC4-1E4D-8EBA-0D4FE29215B6}" type="slidenum">
              <a:rPr lang="en-US" sz="1200" b="0" i="0">
                <a:solidFill>
                  <a:schemeClr val="tx1"/>
                </a:solidFill>
              </a:rPr>
              <a:pPr eaLnBrk="1" hangingPunct="1"/>
              <a:t>19</a:t>
            </a:fld>
            <a:endParaRPr lang="en-US" sz="1200" b="0" i="0">
              <a:solidFill>
                <a:schemeClr val="tx1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-11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5578DFA0-6254-4C46-8E95-787BC26D9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32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52076-6D59-EF45-9DE4-45F8C0BA1F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53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63067-E111-284B-809B-0C3F57EB57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33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7338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19BB8-3B30-EE4F-8587-C7EEC1142C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14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3D9A9-EB1A-834C-B7EA-980C834B66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342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733800" cy="1981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4501A-2B04-3D45-9380-008FE02DC4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505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D0296-B249-894F-B42D-92E6DEA97E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795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130DE-2476-EA4F-B822-B3D065DAF2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89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0579-694A-2548-9864-04CC85765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882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36A03-CF71-D748-AE1A-BEE970AFE1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892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0A632-FA70-9A47-9B9C-D5B604B39F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89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9DDCA-AFC2-4E43-90C4-E0CBC03E93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30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C238D-B570-9F44-B475-5A0F81F109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40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F6BA-4C52-E54C-8078-C281F348C3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9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B4831-7B8B-A640-8B27-54E42F54B5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244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ED8D-79F3-F84E-BD05-678A05E5F8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47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3111D-786D-8F4A-B75F-FB934157EF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104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BF36E-0C66-9844-A99C-87B83D692C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24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EAC7D-B794-DB48-8639-0B80C9E1B4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66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DF93C-B5A8-3844-B457-9AE613D6EC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063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3FB1C-8DBE-454E-B5B9-6539AEA2A3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48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5240E-228C-8741-B694-80510A5648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3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73F7E-3AE2-E54C-A46A-1A99FF1D46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022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EE765-60E8-8747-85E0-37AE837BEC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480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0799E-1CF0-9344-8457-F48008CC75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160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FF19E-064C-AF41-9936-26CFF035DC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726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79822-C8E5-D04C-8768-DF3367236E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588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B54F0-185D-FD43-B195-D8CAA0FE91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923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E1114-A534-F246-860A-0AB0FA4BC3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265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00285-E478-D44B-AC50-4DA1CEA5CA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32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71C8B-9263-0A49-B76F-7EC7FD0044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7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3C605-6173-7A4E-AFA2-0E38DF9C8A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49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DB1B9-D156-3143-BE7D-2CA5C86E55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86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1C55B-09FA-0341-AB7C-815B31BEA6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47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28A82-765F-A04A-8949-7ADAD1A7C0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02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A0450-03E2-AC4A-A231-E61C5D2FDA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40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B10CD5-6D21-594E-B095-78F8F2CBED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76" r:id="rId1"/>
    <p:sldLayoutId id="2147486041" r:id="rId2"/>
    <p:sldLayoutId id="2147486042" r:id="rId3"/>
    <p:sldLayoutId id="2147486043" r:id="rId4"/>
    <p:sldLayoutId id="2147486044" r:id="rId5"/>
    <p:sldLayoutId id="2147486045" r:id="rId6"/>
    <p:sldLayoutId id="2147486046" r:id="rId7"/>
    <p:sldLayoutId id="2147486047" r:id="rId8"/>
    <p:sldLayoutId id="2147486048" r:id="rId9"/>
    <p:sldLayoutId id="2147486049" r:id="rId10"/>
    <p:sldLayoutId id="2147486050" r:id="rId11"/>
    <p:sldLayoutId id="2147486051" r:id="rId12"/>
    <p:sldLayoutId id="2147486052" r:id="rId13"/>
    <p:sldLayoutId id="214748605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5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FF80FA-167D-7C4C-9427-D347398C2D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4" r:id="rId1"/>
    <p:sldLayoutId id="2147486055" r:id="rId2"/>
    <p:sldLayoutId id="2147486056" r:id="rId3"/>
    <p:sldLayoutId id="2147486057" r:id="rId4"/>
    <p:sldLayoutId id="2147486058" r:id="rId5"/>
    <p:sldLayoutId id="2147486059" r:id="rId6"/>
    <p:sldLayoutId id="2147486060" r:id="rId7"/>
    <p:sldLayoutId id="2147486061" r:id="rId8"/>
    <p:sldLayoutId id="2147486062" r:id="rId9"/>
    <p:sldLayoutId id="2147486063" r:id="rId10"/>
    <p:sldLayoutId id="214748606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8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61EED2-5D8A-324C-A595-50A52E35CA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5" r:id="rId1"/>
    <p:sldLayoutId id="2147486066" r:id="rId2"/>
    <p:sldLayoutId id="2147486067" r:id="rId3"/>
    <p:sldLayoutId id="2147486068" r:id="rId4"/>
    <p:sldLayoutId id="2147486069" r:id="rId5"/>
    <p:sldLayoutId id="2147486070" r:id="rId6"/>
    <p:sldLayoutId id="2147486071" r:id="rId7"/>
    <p:sldLayoutId id="2147486072" r:id="rId8"/>
    <p:sldLayoutId id="2147486073" r:id="rId9"/>
    <p:sldLayoutId id="2147486074" r:id="rId10"/>
    <p:sldLayoutId id="21474860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235"/>
            <a:ext cx="8208268" cy="1152525"/>
          </a:xfrm>
        </p:spPr>
        <p:txBody>
          <a:bodyPr/>
          <a:lstStyle/>
          <a:p>
            <a:pPr eaLnBrk="1" hangingPunct="1"/>
            <a:r>
              <a:rPr lang="en-GB" sz="40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GB" sz="40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40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GB" sz="40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4000" dirty="0" smtClean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Galaxy surveys: from controlling systematics to new physics</a:t>
            </a:r>
            <a:r>
              <a:rPr lang="en-GB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/>
            </a:r>
            <a:br>
              <a:rPr lang="en-GB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r>
              <a:rPr lang="en-GB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/>
            </a:r>
            <a:br>
              <a:rPr lang="en-GB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endParaRPr lang="en-GB" sz="4000" dirty="0">
              <a:solidFill>
                <a:srgbClr val="8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4087" y="5517232"/>
            <a:ext cx="6626225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2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                          Ofer Lahav (UCL)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GB" sz="2400" dirty="0">
                <a:latin typeface="Times New Roman" charset="0"/>
                <a:ea typeface="ＭＳ Ｐゴシック" charset="0"/>
                <a:cs typeface="ＭＳ Ｐゴシック" charset="0"/>
              </a:rPr>
              <a:t>   </a:t>
            </a:r>
            <a:endParaRPr lang="en-GB" sz="1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6640513" y="3089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44036" name="Picture 6" descr="UCL_log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312" y="5849193"/>
            <a:ext cx="1676400" cy="892175"/>
          </a:xfrm>
          <a:noFill/>
        </p:spPr>
      </p:pic>
      <p:pic>
        <p:nvPicPr>
          <p:cNvPr id="4403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165304"/>
            <a:ext cx="79208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68" y="6289848"/>
            <a:ext cx="888504" cy="45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6237312"/>
            <a:ext cx="115212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542"/>
            <a:ext cx="3600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5400000">
            <a:off x="7463498" y="4160258"/>
            <a:ext cx="1686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CLASH MACS1206</a:t>
            </a:r>
            <a:endParaRPr lang="en-US" sz="1400" b="0" i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19BB8-3B30-EE4F-8587-C7EEC1142C9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pic>
        <p:nvPicPr>
          <p:cNvPr id="6" name="Picture 5" descr="arrival1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3888432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800000"/>
                </a:solidFill>
                <a:latin typeface="Arial" charset="0"/>
              </a:rPr>
              <a:t>The Dark Energy Survey </a:t>
            </a:r>
            <a:endParaRPr lang="en-US" sz="4000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600400" cy="25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strophysics_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38437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DECam-install-photo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7" b="13077"/>
          <a:stretch>
            <a:fillRect/>
          </a:stretch>
        </p:blipFill>
        <p:spPr bwMode="auto">
          <a:xfrm>
            <a:off x="4644008" y="4221088"/>
            <a:ext cx="338437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49080"/>
            <a:ext cx="373380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867400" cy="1143000"/>
          </a:xfrm>
        </p:spPr>
        <p:txBody>
          <a:bodyPr/>
          <a:lstStyle/>
          <a:p>
            <a:r>
              <a:rPr lang="en-US" sz="36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DES Science Committee </a:t>
            </a:r>
          </a:p>
        </p:txBody>
      </p:sp>
      <p:sp>
        <p:nvSpPr>
          <p:cNvPr id="26626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SC Chair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: O. Lahav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Large Scale Structure: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E. Gaztanaga &amp; W. Percival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Weak Lensing: 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S. Bridle &amp; B. Jain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Clusters: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 J. Mohr &amp; C. Miller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SN Ia: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M. Sako &amp; B. Nichol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Photo-z: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F. Castander &amp; H. Lin 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Simulations: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G. Evrard &amp; A. Kravtsov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Galaxy Evolution: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D. Thomas &amp; R. Wechsler  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QSO: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P. Martini &amp; R. McMahon 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Strong Lensing: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L. Buckley-Geer &amp; M. Makler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Milky Way: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B. Santiago &amp; B. Yanny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Theory &amp; Combined Probes: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S. Dodelson &amp; J. Weller</a:t>
            </a:r>
          </a:p>
          <a:p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Spectroscopic task force: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F. Abdalla &amp; A. Kim</a:t>
            </a:r>
          </a:p>
          <a:p>
            <a:r>
              <a:rPr lang="en-US" sz="1800">
                <a:solidFill>
                  <a:srgbClr val="272BF2"/>
                </a:solidFill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Ad-hoc Committees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 rot="10800000" flipV="1">
            <a:off x="533400" y="6038850"/>
            <a:ext cx="807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r>
              <a:rPr lang="en-US" sz="1800"/>
              <a:t>Regular WG telecons; Monthly SC telecons; sessions at collaboration meetings;  reports to the DES Director &amp; MC</a:t>
            </a:r>
          </a:p>
        </p:txBody>
      </p:sp>
      <p:sp>
        <p:nvSpPr>
          <p:cNvPr id="2662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endParaRPr lang="en-US" sz="1400">
              <a:solidFill>
                <a:schemeClr val="tx1"/>
              </a:solidFill>
              <a:cs typeface="Arial" charset="0"/>
            </a:endParaRPr>
          </a:p>
          <a:p>
            <a:pPr eaLnBrk="1" hangingPunct="1"/>
            <a:fld id="{6A970EA6-E22E-AF4C-ABBE-B6E49C711EB6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11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3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-34925" y="188913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Spectroscopic follow-up of DES  </a:t>
            </a:r>
            <a:endParaRPr lang="en-US" sz="4000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6" r="-13766"/>
          <a:stretch>
            <a:fillRect/>
          </a:stretch>
        </p:blipFill>
        <p:spPr>
          <a:xfrm>
            <a:off x="179388" y="1557338"/>
            <a:ext cx="8424862" cy="4535487"/>
          </a:xfrm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5602288" y="6308725"/>
            <a:ext cx="2065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Gaztanaga et al.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DESpec: Spectroscopic follow up </a:t>
            </a:r>
            <a:br>
              <a:rPr lang="en-US" sz="40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 DES 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323850" y="1557338"/>
            <a:ext cx="8496300" cy="5072062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Proposed Dark Energy Spectrometer (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DESpec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</a:p>
          <a:p>
            <a:r>
              <a:rPr lang="en-US" sz="24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4000–</a:t>
            </a:r>
            <a:r>
              <a:rPr lang="en-US" sz="2400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fibre</a:t>
            </a:r>
            <a:r>
              <a:rPr lang="en-US" sz="24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instrument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for the 4m Blanco telescope in Chile, using DES optics and spare CCDs </a:t>
            </a:r>
          </a:p>
          <a:p>
            <a:r>
              <a:rPr lang="en-US" sz="24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7 million galaxy spectra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target list from DES, powerful synergy of imaging and spectroscopy, starting 2017-18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Spectral range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approx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600 to 1000nm, R=3300 (red end)</a:t>
            </a:r>
          </a:p>
          <a:p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DES+DESpec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can improve DE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FoM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by 3-6,</a:t>
            </a:r>
          </a:p>
          <a:p>
            <a:pPr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   making it DETF </a:t>
            </a:r>
            <a:r>
              <a:rPr lang="en-US" sz="24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Stage IV experiment</a:t>
            </a:r>
          </a:p>
          <a:p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DES+DESpec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can distinguish DE from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ModGrav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Participants: current international DES collaboration</a:t>
            </a:r>
          </a:p>
          <a:p>
            <a:pPr>
              <a:buFontTx/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   + new teams</a:t>
            </a:r>
          </a:p>
          <a:p>
            <a:pPr>
              <a:buFontTx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(WL) + </a:t>
            </a:r>
            <a:r>
              <a:rPr lang="en-US" dirty="0" err="1" smtClean="0"/>
              <a:t>DESpec</a:t>
            </a:r>
            <a:r>
              <a:rPr lang="en-US" dirty="0" smtClean="0"/>
              <a:t> (LSS)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1217" r="-51217"/>
          <a:stretch>
            <a:fillRect/>
          </a:stretch>
        </p:blipFill>
        <p:spPr>
          <a:xfrm>
            <a:off x="1547664" y="1600200"/>
            <a:ext cx="590465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43608" y="609329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/>
              <a:t>Kirk, Lahav, Bridle et al. (in preparation)</a:t>
            </a:r>
          </a:p>
          <a:p>
            <a:r>
              <a:rPr lang="en-US" b="0" i="0" dirty="0" smtClean="0"/>
              <a:t>Cf.  </a:t>
            </a:r>
            <a:r>
              <a:rPr lang="en-US" b="0" i="0" dirty="0" err="1" smtClean="0"/>
              <a:t>Gaztanaga</a:t>
            </a:r>
            <a:r>
              <a:rPr lang="en-US" b="0" i="0" dirty="0" smtClean="0"/>
              <a:t> et al 2012, Bernstein &amp; </a:t>
            </a:r>
            <a:r>
              <a:rPr lang="en-US" b="0" i="0" dirty="0" err="1" smtClean="0"/>
              <a:t>Cai</a:t>
            </a:r>
            <a:r>
              <a:rPr lang="en-US" b="0" i="0" dirty="0" smtClean="0"/>
              <a:t> 2012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134987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benefits of same </a:t>
            </a:r>
            <a:r>
              <a:rPr lang="en-US" sz="40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sky</a:t>
            </a:r>
            <a:endParaRPr lang="en-US" sz="4000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107950" y="1341438"/>
            <a:ext cx="8712200" cy="5040312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DES imaging provides natural target list for 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DESpec</a:t>
            </a:r>
            <a:endParaRPr lang="en-US" sz="2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WL &amp; LSS from same sky could constrain better biasing (both </a:t>
            </a:r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r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), leading to muck higher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FoMs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 smtClean="0">
                <a:latin typeface="Arial" charset="0"/>
                <a:ea typeface="ＭＳ Ｐゴシック" charset="0"/>
                <a:cs typeface="ＭＳ Ｐゴシック" charset="0"/>
              </a:rPr>
              <a:t>Gaztanaga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et al,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Cai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&amp; Bernstein, Kirk et al, BB-DES report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buFontTx/>
              <a:buNone/>
              <a:defRPr/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Reducing cosmic variance (MacDonald&amp;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Seljak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, Bernstein &amp; </a:t>
            </a:r>
            <a:r>
              <a:rPr lang="en-US" sz="2800" dirty="0" err="1">
                <a:latin typeface="Arial" charset="0"/>
                <a:ea typeface="ＭＳ Ｐゴシック" charset="0"/>
                <a:cs typeface="ＭＳ Ｐゴシック" charset="0"/>
              </a:rPr>
              <a:t>Cai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6199188" cy="1614488"/>
          </a:xfrm>
        </p:spPr>
        <p:txBody>
          <a:bodyPr/>
          <a:lstStyle/>
          <a:p>
            <a:pPr eaLnBrk="1" hangingPunct="1"/>
            <a:r>
              <a:rPr lang="en-GB" sz="3600" dirty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en-GB" sz="4000" dirty="0">
                <a:solidFill>
                  <a:srgbClr val="A50021"/>
                </a:solidFill>
                <a:latin typeface="Arial" charset="0"/>
              </a:rPr>
              <a:t>EUCLID</a:t>
            </a:r>
            <a:br>
              <a:rPr lang="en-GB" sz="4000" dirty="0">
                <a:solidFill>
                  <a:srgbClr val="A50021"/>
                </a:solidFill>
                <a:latin typeface="Arial" charset="0"/>
              </a:rPr>
            </a:br>
            <a:endParaRPr lang="en-GB" sz="4000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500063" y="4784725"/>
            <a:ext cx="5656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GB" sz="2000">
                <a:cs typeface="Arial" charset="0"/>
              </a:rPr>
              <a:t>	</a:t>
            </a:r>
          </a:p>
          <a:p>
            <a:pPr>
              <a:buFontTx/>
              <a:buChar char="•"/>
            </a:pPr>
            <a:endParaRPr lang="en-GB" sz="2000">
              <a:cs typeface="Arial" charset="0"/>
            </a:endParaRPr>
          </a:p>
        </p:txBody>
      </p:sp>
      <p:sp>
        <p:nvSpPr>
          <p:cNvPr id="98308" name="Text Box 5"/>
          <p:cNvSpPr txBox="1">
            <a:spLocks noChangeArrowheads="1"/>
          </p:cNvSpPr>
          <p:nvPr/>
        </p:nvSpPr>
        <p:spPr bwMode="auto">
          <a:xfrm>
            <a:off x="933450" y="1600200"/>
            <a:ext cx="46291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500">
                <a:solidFill>
                  <a:schemeClr val="tx2"/>
                </a:solidFill>
                <a:cs typeface="Arial" charset="0"/>
              </a:rPr>
              <a:t>ESA Cosmic Vision</a:t>
            </a:r>
          </a:p>
          <a:p>
            <a:pPr algn="ctr" eaLnBrk="1" hangingPunct="1"/>
            <a:r>
              <a:rPr lang="en-US" sz="3500">
                <a:solidFill>
                  <a:schemeClr val="tx2"/>
                </a:solidFill>
                <a:cs typeface="Arial" charset="0"/>
              </a:rPr>
              <a:t> planned launch 2019</a:t>
            </a:r>
          </a:p>
        </p:txBody>
      </p:sp>
      <p:sp>
        <p:nvSpPr>
          <p:cNvPr id="98309" name="TextBox 5"/>
          <p:cNvSpPr txBox="1">
            <a:spLocks noChangeArrowheads="1"/>
          </p:cNvSpPr>
          <p:nvPr/>
        </p:nvSpPr>
        <p:spPr bwMode="auto">
          <a:xfrm>
            <a:off x="990600" y="3048000"/>
            <a:ext cx="4724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The key original ideas: </a:t>
            </a:r>
          </a:p>
          <a:p>
            <a:pPr eaLnBrk="1" hangingPunct="1"/>
            <a:r>
              <a:rPr lang="en-US">
                <a:cs typeface="Arial" charset="0"/>
              </a:rPr>
              <a:t>weak lensing from space</a:t>
            </a:r>
          </a:p>
          <a:p>
            <a:pPr eaLnBrk="1" hangingPunct="1"/>
            <a:r>
              <a:rPr lang="en-US">
                <a:cs typeface="Arial" charset="0"/>
              </a:rPr>
              <a:t>and photo-z from the ground (DUNE) +  spectroscopy (SPACE)</a:t>
            </a:r>
          </a:p>
          <a:p>
            <a:pPr eaLnBrk="1" hangingPunct="1"/>
            <a:endParaRPr lang="en-US">
              <a:cs typeface="Arial" charset="0"/>
            </a:endParaRPr>
          </a:p>
          <a:p>
            <a:pPr eaLnBrk="1" hangingPunct="1"/>
            <a:r>
              <a:rPr lang="en-US">
                <a:cs typeface="Arial" charset="0"/>
              </a:rPr>
              <a:t>The new Euclid: 15000 sq deg</a:t>
            </a:r>
          </a:p>
          <a:p>
            <a:pPr eaLnBrk="1" hangingPunct="1"/>
            <a:r>
              <a:rPr lang="en-US">
                <a:cs typeface="Arial" charset="0"/>
              </a:rPr>
              <a:t>1B galaxy images + 50M spectra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  <a:cs typeface="Arial" charset="0"/>
              </a:rPr>
              <a:t>(+ground based projects, 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  <a:cs typeface="Arial" charset="0"/>
              </a:rPr>
              <a:t>e.g. PS, DES, LSST,…)  </a:t>
            </a:r>
          </a:p>
        </p:txBody>
      </p:sp>
      <p:pic>
        <p:nvPicPr>
          <p:cNvPr id="983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971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0799E-1CF0-9344-8457-F48008CC75D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Euclid Forecast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90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7467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28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33400"/>
            <a:ext cx="7543800" cy="1143000"/>
          </a:xfrm>
        </p:spPr>
        <p:txBody>
          <a:bodyPr/>
          <a:lstStyle/>
          <a:p>
            <a:pPr eaLnBrk="1" hangingPunct="1"/>
            <a:r>
              <a:rPr lang="en-GB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Sources of Systematics</a:t>
            </a:r>
            <a:br>
              <a:rPr lang="en-GB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r>
              <a:rPr lang="en-GB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in Cosmology 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413" y="2230438"/>
            <a:ext cx="8027987" cy="4010025"/>
          </a:xfrm>
        </p:spPr>
        <p:txBody>
          <a:bodyPr/>
          <a:lstStyle/>
          <a:p>
            <a:pPr eaLnBrk="1" hangingPunct="1"/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Theoretical </a:t>
            </a:r>
            <a:r>
              <a:rPr lang="en-GB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(the cosmological model &amp; parameters, e.g. w/out neutrino mass)</a:t>
            </a: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Astrophysical </a:t>
            </a:r>
            <a:r>
              <a:rPr lang="en-GB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(e.g. galaxy biasing in LSS, dust in SN, intrinsic alignments in WL)  </a:t>
            </a:r>
          </a:p>
          <a:p>
            <a:pPr eaLnBrk="1" hangingPunct="1"/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Instrumental </a:t>
            </a:r>
            <a:r>
              <a:rPr lang="en-GB">
                <a:solidFill>
                  <a:srgbClr val="8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(e.g. image quality, photo-z)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9DDCA-AFC2-4E43-90C4-E0CBC03E934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33400"/>
            <a:ext cx="7543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>
                <a:latin typeface="Calibri" charset="0"/>
                <a:ea typeface="ＭＳ Ｐゴシック" charset="0"/>
                <a:cs typeface="ＭＳ Ｐゴシック" charset="0"/>
              </a:rPr>
              <a:t>Photo-z –Spectra</a:t>
            </a:r>
            <a:br>
              <a:rPr lang="en-GB" sz="40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GB" sz="4000">
                <a:latin typeface="Calibri" charset="0"/>
                <a:ea typeface="ＭＳ Ｐゴシック" charset="0"/>
                <a:cs typeface="ＭＳ Ｐゴシック" charset="0"/>
              </a:rPr>
              <a:t>cross talk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905000"/>
            <a:ext cx="762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Approximately, for a photo-z slice: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240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</a:t>
            </a:r>
            <a:r>
              <a:rPr lang="en-GB" sz="2400">
                <a:latin typeface="Calibri" charset="0"/>
                <a:ea typeface="ＭＳ Ｐゴシック" charset="0"/>
                <a:cs typeface="ＭＳ Ｐゴシック" charset="0"/>
              </a:rPr>
              <a:t>w/ w)  = </a:t>
            </a:r>
            <a:r>
              <a:rPr lang="en-US" sz="2400">
                <a:latin typeface="cmsy10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2400">
                <a:latin typeface="Calibri" charset="0"/>
                <a:ea typeface="ＭＳ Ｐゴシック" charset="0"/>
                <a:cs typeface="ＭＳ Ｐゴシック" charset="0"/>
              </a:rPr>
              <a:t> 5 (</a:t>
            </a:r>
            <a:r>
              <a:rPr lang="en-GB" sz="240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</a:t>
            </a:r>
            <a:r>
              <a:rPr lang="en-GB" sz="2400">
                <a:latin typeface="Calibri" charset="0"/>
                <a:ea typeface="ＭＳ Ｐゴシック" charset="0"/>
                <a:cs typeface="ＭＳ Ｐゴシック" charset="0"/>
              </a:rPr>
              <a:t>z/ z) =  5 (</a:t>
            </a:r>
            <a:r>
              <a:rPr lang="en-GB" sz="2400"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GB" sz="2400" baseline="-25000"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z</a:t>
            </a:r>
            <a:r>
              <a:rPr lang="en-GB" sz="2400">
                <a:latin typeface="Calibri" charset="0"/>
                <a:ea typeface="ＭＳ Ｐゴシック" charset="0"/>
                <a:cs typeface="ＭＳ Ｐゴシック" charset="0"/>
              </a:rPr>
              <a:t>/z) N</a:t>
            </a:r>
            <a:r>
              <a:rPr lang="en-GB" sz="2400" baseline="-2500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GB" sz="2400" baseline="30000">
                <a:latin typeface="Calibri" charset="0"/>
                <a:ea typeface="ＭＳ Ｐゴシック" charset="0"/>
                <a:cs typeface="ＭＳ Ｐゴシック" charset="0"/>
              </a:rPr>
              <a:t>-1/2</a:t>
            </a:r>
            <a:endParaRPr lang="en-GB" sz="24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 =&gt;    the target accuracy in w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  and photo-z scatter </a:t>
            </a:r>
            <a:r>
              <a:rPr lang="en-GB" sz="2400">
                <a:solidFill>
                  <a:srgbClr val="0000FF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GB" sz="2400" baseline="-250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z</a:t>
            </a:r>
            <a:r>
              <a:rPr lang="en-GB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dictate the number of required spectroscopic redshifts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                     N</a:t>
            </a:r>
            <a:r>
              <a:rPr lang="en-GB" sz="2400" baseline="-250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s </a:t>
            </a:r>
            <a:r>
              <a:rPr lang="en-GB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=10</a:t>
            </a:r>
            <a:r>
              <a:rPr lang="en-GB" sz="2400" baseline="300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5</a:t>
            </a:r>
            <a:r>
              <a:rPr lang="en-GB" sz="24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-10</a:t>
            </a:r>
            <a:r>
              <a:rPr lang="en-GB" sz="2400" baseline="300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6</a:t>
            </a:r>
            <a:r>
              <a:rPr lang="en-GB" sz="2400" baseline="-250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306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438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556792"/>
            <a:ext cx="6800800" cy="5112568"/>
          </a:xfrm>
        </p:spPr>
        <p:txBody>
          <a:bodyPr/>
          <a:lstStyle/>
          <a:p>
            <a:r>
              <a:rPr lang="en-US" dirty="0" smtClean="0"/>
              <a:t>Which surveys, what science, what methods</a:t>
            </a:r>
          </a:p>
          <a:p>
            <a:r>
              <a:rPr lang="en-US" dirty="0" smtClean="0"/>
              <a:t>Systematics: photo-z, star/galaxy separation, biasing</a:t>
            </a:r>
          </a:p>
          <a:p>
            <a:r>
              <a:rPr lang="en-US" dirty="0" smtClean="0"/>
              <a:t>Combining imaging and spectroscopy</a:t>
            </a:r>
          </a:p>
          <a:p>
            <a:r>
              <a:rPr lang="en-US" dirty="0" smtClean="0"/>
              <a:t>Excess power and primordial non-</a:t>
            </a:r>
            <a:r>
              <a:rPr lang="en-US" dirty="0" err="1" smtClean="0"/>
              <a:t>Gaussianity</a:t>
            </a:r>
            <a:endParaRPr lang="en-US" dirty="0" smtClean="0"/>
          </a:p>
          <a:p>
            <a:r>
              <a:rPr lang="en-US" dirty="0" smtClean="0"/>
              <a:t>Neutrino masses </a:t>
            </a:r>
          </a:p>
          <a:p>
            <a:r>
              <a:rPr lang="en-US" dirty="0" smtClean="0"/>
              <a:t>Modified gravity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19BB8-3B30-EE4F-8587-C7EEC1142C9A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82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9858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PHOTO-Z </a:t>
            </a:r>
            <a:r>
              <a:rPr lang="en-US" dirty="0" smtClean="0">
                <a:solidFill>
                  <a:schemeClr val="tx1"/>
                </a:solidFill>
              </a:rPr>
              <a:t>CODES</a:t>
            </a:r>
            <a:endParaRPr lang="en-US" dirty="0"/>
          </a:p>
        </p:txBody>
      </p:sp>
      <p:graphicFrame>
        <p:nvGraphicFramePr>
          <p:cNvPr id="1381" name="Group 357"/>
          <p:cNvGraphicFramePr>
            <a:graphicFrameLocks noGrp="1"/>
          </p:cNvGraphicFramePr>
          <p:nvPr/>
        </p:nvGraphicFramePr>
        <p:xfrm>
          <a:off x="304800" y="1371600"/>
          <a:ext cx="8153400" cy="4894264"/>
        </p:xfrm>
        <a:graphic>
          <a:graphicData uri="http://schemas.openxmlformats.org/drawingml/2006/table">
            <a:tbl>
              <a:tblPr/>
              <a:tblGrid>
                <a:gridCol w="2209800"/>
                <a:gridCol w="2362200"/>
                <a:gridCol w="3581400"/>
              </a:tblGrid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CODE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METHOD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REFERENCE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HyperZ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Template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Bolzonella et al. (2000)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BPZ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Bayesian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Benitez (2000)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ANNz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Training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Collister &amp; Lahav (2004)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ImpZLite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Template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Babbedge et al. (2004)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SDSS Template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Hybrid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Padmanabhan et al. (2005)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ZEBRA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ゴシック" charset="0"/>
                        <a:cs typeface="MS Pゴシック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Hybrid,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Bayesian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Feldmann et al. (2006)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ゴシック" charset="0"/>
                        <a:cs typeface="MS Pゴシック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LePhare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Template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Ilbert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MS Pゴシック" charset="0"/>
                          <a:cs typeface="MS Pゴシック" charset="0"/>
                        </a:rPr>
                        <a:t> et al. (2006)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09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r>
              <a:rPr lang="en-US" sz="4000"/>
              <a:t>LRG - photo-z code comparison</a:t>
            </a:r>
            <a:r>
              <a:rPr lang="en-US"/>
              <a:t> </a:t>
            </a:r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24225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2819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7620000" y="1571625"/>
            <a:ext cx="101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SDSS</a:t>
            </a: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7543800" y="2714625"/>
            <a:ext cx="1362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HpZ+BC</a:t>
            </a:r>
          </a:p>
        </p:txBody>
      </p:sp>
      <p:sp>
        <p:nvSpPr>
          <p:cNvPr id="100364" name="Text Box 12"/>
          <p:cNvSpPr txBox="1">
            <a:spLocks noChangeArrowheads="1"/>
          </p:cNvSpPr>
          <p:nvPr/>
        </p:nvSpPr>
        <p:spPr bwMode="auto">
          <a:xfrm>
            <a:off x="7315200" y="4267200"/>
            <a:ext cx="199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Le PHARE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7413625" y="5630863"/>
            <a:ext cx="134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Zerba</a:t>
            </a:r>
          </a:p>
        </p:txBody>
      </p:sp>
      <p:sp>
        <p:nvSpPr>
          <p:cNvPr id="100366" name="Text Box 14"/>
          <p:cNvSpPr txBox="1">
            <a:spLocks noChangeArrowheads="1"/>
          </p:cNvSpPr>
          <p:nvPr/>
        </p:nvSpPr>
        <p:spPr bwMode="auto">
          <a:xfrm>
            <a:off x="212725" y="2333625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ANNz</a:t>
            </a: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19050" y="3581400"/>
            <a:ext cx="173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HpZ+WWC</a:t>
            </a:r>
          </a:p>
        </p:txBody>
      </p:sp>
    </p:spTree>
    <p:extLst>
      <p:ext uri="{BB962C8B-B14F-4D97-AF65-F5344CB8AC3E}">
        <p14:creationId xmlns:p14="http://schemas.microsoft.com/office/powerpoint/2010/main" val="4057061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-33338"/>
            <a:ext cx="8153400" cy="129540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>    </a:t>
            </a:r>
            <a:r>
              <a:rPr lang="en-US" sz="4000" dirty="0" smtClean="0">
                <a:solidFill>
                  <a:srgbClr val="800000"/>
                </a:solidFill>
                <a:latin typeface="Arial"/>
                <a:cs typeface="ＭＳ Ｐゴシック" charset="0"/>
              </a:rPr>
              <a:t>Dark </a:t>
            </a:r>
            <a:r>
              <a:rPr lang="en-US" sz="4000" dirty="0">
                <a:solidFill>
                  <a:srgbClr val="800000"/>
                </a:solidFill>
                <a:latin typeface="Arial"/>
                <a:cs typeface="ＭＳ Ｐゴシック" charset="0"/>
              </a:rPr>
              <a:t>Matter </a:t>
            </a:r>
            <a:r>
              <a:rPr lang="en-US" sz="4000" dirty="0" smtClean="0">
                <a:solidFill>
                  <a:srgbClr val="800000"/>
                </a:solidFill>
                <a:latin typeface="Arial"/>
                <a:cs typeface="ＭＳ Ｐゴシック" charset="0"/>
              </a:rPr>
              <a:t>=&gt; Halos =&gt;  Galaxies</a:t>
            </a:r>
            <a:endParaRPr lang="en-US" sz="4000" dirty="0">
              <a:solidFill>
                <a:srgbClr val="800000"/>
              </a:solidFill>
              <a:latin typeface="Arial"/>
              <a:cs typeface="ＭＳ Ｐゴシック" charset="0"/>
            </a:endParaRPr>
          </a:p>
        </p:txBody>
      </p:sp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974725" y="3048000"/>
            <a:ext cx="702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bg1"/>
              </a:buClr>
              <a:buFont typeface="Times New Roman" charset="0"/>
              <a:buNone/>
            </a:pPr>
            <a:endParaRPr lang="en-US">
              <a:solidFill>
                <a:schemeClr val="bg1"/>
              </a:solidFill>
              <a:sym typeface="Arial" charset="0"/>
            </a:endParaRPr>
          </a:p>
        </p:txBody>
      </p:sp>
      <p:pic>
        <p:nvPicPr>
          <p:cNvPr id="62468" name="Picture 6" descr="http://www.mpa-garching.mpg.de/galform/virgo/millennium/seqD_063a_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89138"/>
            <a:ext cx="39243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 descr="Galactic_ch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89138"/>
            <a:ext cx="41036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2"/>
          <p:cNvSpPr txBox="1">
            <a:spLocks noChangeArrowheads="1"/>
          </p:cNvSpPr>
          <p:nvPr/>
        </p:nvSpPr>
        <p:spPr bwMode="auto">
          <a:xfrm>
            <a:off x="179512" y="5949280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 </a:t>
            </a:r>
            <a:r>
              <a:rPr lang="en-US" b="0" i="0" dirty="0">
                <a:solidFill>
                  <a:srgbClr val="000090"/>
                </a:solidFill>
              </a:rPr>
              <a:t>Dark Matter </a:t>
            </a:r>
            <a:r>
              <a:rPr lang="en-US" b="0" i="0" dirty="0" err="1" smtClean="0">
                <a:solidFill>
                  <a:srgbClr val="000090"/>
                </a:solidFill>
              </a:rPr>
              <a:t>Millenium</a:t>
            </a:r>
            <a:r>
              <a:rPr lang="en-US" b="0" i="0" dirty="0" smtClean="0">
                <a:solidFill>
                  <a:srgbClr val="000090"/>
                </a:solidFill>
              </a:rPr>
              <a:t> simulations           2MASS </a:t>
            </a:r>
            <a:r>
              <a:rPr lang="en-US" b="0" i="0" dirty="0">
                <a:solidFill>
                  <a:srgbClr val="000090"/>
                </a:solidFill>
              </a:rPr>
              <a:t>galaxies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D0296-B249-894F-B42D-92E6DEA97E41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800000"/>
                </a:solidFill>
                <a:latin typeface="Arial"/>
              </a:rPr>
              <a:t>How many biasing scenarios? </a:t>
            </a:r>
            <a:r>
              <a:rPr lang="en-US" sz="4000" dirty="0">
                <a:solidFill>
                  <a:srgbClr val="800000"/>
                </a:solidFill>
                <a:latin typeface="Arial"/>
              </a:rPr>
              <a:t/>
            </a:r>
            <a:br>
              <a:rPr lang="en-US" sz="4000" dirty="0">
                <a:solidFill>
                  <a:srgbClr val="800000"/>
                </a:solidFill>
                <a:latin typeface="Arial"/>
              </a:rPr>
            </a:br>
            <a:r>
              <a:rPr lang="en-US" sz="4000" dirty="0">
                <a:latin typeface="Arial"/>
              </a:rPr>
              <a:t>T</a:t>
            </a:r>
            <a:r>
              <a:rPr lang="en-US" sz="4000" dirty="0" smtClean="0">
                <a:latin typeface="Arial"/>
              </a:rPr>
              <a:t>o </a:t>
            </a:r>
            <a:r>
              <a:rPr lang="en-US" sz="4000" dirty="0">
                <a:solidFill>
                  <a:srgbClr val="0000FF"/>
                </a:solidFill>
                <a:latin typeface="Arial"/>
              </a:rPr>
              <a:t>b</a:t>
            </a:r>
            <a:r>
              <a:rPr lang="en-US" sz="4000" dirty="0">
                <a:latin typeface="Arial"/>
              </a:rPr>
              <a:t> or not to </a:t>
            </a:r>
            <a:r>
              <a:rPr lang="en-US" sz="4000" dirty="0">
                <a:solidFill>
                  <a:srgbClr val="0000FF"/>
                </a:solidFill>
                <a:latin typeface="Arial"/>
              </a:rPr>
              <a:t>b</a:t>
            </a:r>
            <a:r>
              <a:rPr lang="en-US" sz="4000" dirty="0">
                <a:latin typeface="Arial"/>
              </a:rPr>
              <a:t>?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Local/global bias</a:t>
            </a:r>
          </a:p>
          <a:p>
            <a:r>
              <a:rPr lang="en-US" sz="2800" dirty="0" smtClean="0">
                <a:latin typeface="Arial" charset="0"/>
              </a:rPr>
              <a:t>Linear, deterministic bias</a:t>
            </a:r>
            <a:endParaRPr lang="en-US" sz="2800" dirty="0">
              <a:latin typeface="Arial" charset="0"/>
            </a:endParaRPr>
          </a:p>
          <a:p>
            <a:r>
              <a:rPr lang="en-US" sz="2800" dirty="0" smtClean="0">
                <a:latin typeface="Arial" charset="0"/>
              </a:rPr>
              <a:t>Non</a:t>
            </a:r>
            <a:r>
              <a:rPr lang="en-US" sz="2800" dirty="0">
                <a:latin typeface="Arial" charset="0"/>
              </a:rPr>
              <a:t>-linear, </a:t>
            </a:r>
            <a:r>
              <a:rPr lang="en-US" sz="2800" dirty="0" smtClean="0">
                <a:latin typeface="Arial" charset="0"/>
              </a:rPr>
              <a:t>stochastic bias</a:t>
            </a:r>
            <a:endParaRPr lang="en-US" sz="2800" dirty="0">
              <a:latin typeface="Arial" charset="0"/>
            </a:endParaRPr>
          </a:p>
          <a:p>
            <a:r>
              <a:rPr lang="en-US" sz="2800" dirty="0" smtClean="0">
                <a:latin typeface="Arial" charset="0"/>
              </a:rPr>
              <a:t>Halo bias</a:t>
            </a:r>
            <a:endParaRPr lang="en-US" sz="2800" dirty="0">
              <a:latin typeface="Arial" charset="0"/>
            </a:endParaRPr>
          </a:p>
          <a:p>
            <a:r>
              <a:rPr lang="en-US" sz="2800" dirty="0" smtClean="0">
                <a:latin typeface="Arial" charset="0"/>
              </a:rPr>
              <a:t>Luminosity/</a:t>
            </a:r>
            <a:r>
              <a:rPr lang="en-US" sz="2800" dirty="0" err="1" smtClean="0">
                <a:latin typeface="Arial" charset="0"/>
              </a:rPr>
              <a:t>colour</a:t>
            </a:r>
            <a:r>
              <a:rPr lang="en-US" sz="2800" dirty="0" smtClean="0">
                <a:latin typeface="Arial" charset="0"/>
              </a:rPr>
              <a:t> bias</a:t>
            </a:r>
            <a:endParaRPr lang="en-US" sz="28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Non-</a:t>
            </a:r>
            <a:r>
              <a:rPr lang="en-US" sz="2800" dirty="0" smtClean="0">
                <a:latin typeface="Arial" charset="0"/>
              </a:rPr>
              <a:t>Gaussian bias</a:t>
            </a:r>
          </a:p>
          <a:p>
            <a:r>
              <a:rPr lang="en-US" sz="2800" dirty="0" smtClean="0">
                <a:latin typeface="Arial" charset="0"/>
              </a:rPr>
              <a:t>Velocity bias</a:t>
            </a:r>
          </a:p>
          <a:p>
            <a:r>
              <a:rPr lang="en-US" sz="2800" dirty="0" smtClean="0">
                <a:latin typeface="Arial" charset="0"/>
              </a:rPr>
              <a:t>Galaxy/IGM bias</a:t>
            </a:r>
          </a:p>
          <a:p>
            <a:r>
              <a:rPr lang="en-US" sz="2800" dirty="0" smtClean="0">
                <a:latin typeface="Arial" charset="0"/>
              </a:rPr>
              <a:t>Time/scale-dependent bias</a:t>
            </a:r>
          </a:p>
          <a:p>
            <a:r>
              <a:rPr lang="en-US" sz="2800" dirty="0" err="1" smtClean="0">
                <a:latin typeface="Arial" charset="0"/>
              </a:rPr>
              <a:t>Eulerian</a:t>
            </a:r>
            <a:r>
              <a:rPr lang="en-US" sz="2800" dirty="0" smtClean="0">
                <a:latin typeface="Arial" charset="0"/>
              </a:rPr>
              <a:t>/</a:t>
            </a:r>
            <a:r>
              <a:rPr lang="en-US" sz="2800" dirty="0" err="1" smtClean="0">
                <a:latin typeface="Arial" charset="0"/>
              </a:rPr>
              <a:t>Lagrangian</a:t>
            </a:r>
            <a:r>
              <a:rPr lang="en-US" sz="2800" dirty="0" smtClean="0">
                <a:latin typeface="Arial" charset="0"/>
              </a:rPr>
              <a:t> bias</a:t>
            </a:r>
          </a:p>
          <a:p>
            <a:endParaRPr lang="en-US" sz="2800" dirty="0">
              <a:latin typeface="Arial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l="-211040" r="-211040"/>
          <a:stretch>
            <a:fillRect/>
          </a:stretch>
        </p:blipFill>
        <p:spPr bwMode="auto">
          <a:xfrm>
            <a:off x="4139952" y="1988840"/>
            <a:ext cx="576064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TextBox 1"/>
          <p:cNvSpPr txBox="1"/>
          <p:nvPr/>
        </p:nvSpPr>
        <p:spPr>
          <a:xfrm rot="5400000">
            <a:off x="7098521" y="5349839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 smtClean="0"/>
              <a:t>zCosmos</a:t>
            </a:r>
            <a:endParaRPr lang="en-US" b="0" i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-324544" y="-171400"/>
            <a:ext cx="6336704" cy="1152128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800000"/>
                </a:solidFill>
                <a:latin typeface="Arial" charset="0"/>
              </a:rPr>
            </a:br>
            <a:r>
              <a:rPr lang="en-US" sz="4000" dirty="0" smtClean="0">
                <a:solidFill>
                  <a:srgbClr val="800000"/>
                </a:solidFill>
                <a:latin typeface="Arial"/>
              </a:rPr>
              <a:t>Models </a:t>
            </a:r>
            <a:r>
              <a:rPr lang="en-US" sz="4000" dirty="0">
                <a:solidFill>
                  <a:srgbClr val="800000"/>
                </a:solidFill>
                <a:latin typeface="Arial"/>
              </a:rPr>
              <a:t>of biasing</a:t>
            </a:r>
          </a:p>
        </p:txBody>
      </p:sp>
      <p:sp>
        <p:nvSpPr>
          <p:cNvPr id="117762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80920" cy="5544616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latin typeface="Arial" charset="0"/>
              </a:rPr>
              <a:t>=1 </a:t>
            </a:r>
            <a:r>
              <a:rPr lang="en-US" sz="2800" dirty="0" smtClean="0">
                <a:latin typeface="Arial" charset="0"/>
              </a:rPr>
              <a:t>(</a:t>
            </a:r>
            <a:r>
              <a:rPr lang="en-US" sz="2800" dirty="0">
                <a:latin typeface="Arial" charset="0"/>
              </a:rPr>
              <a:t>Peebles 1980)</a:t>
            </a:r>
          </a:p>
          <a:p>
            <a:r>
              <a:rPr lang="en-US" sz="2800" dirty="0">
                <a:latin typeface="Arial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mmi10" charset="0"/>
                <a:cs typeface="cmmi10" charset="0"/>
              </a:rPr>
              <a:t>»</a:t>
            </a:r>
            <a:r>
              <a:rPr lang="en-US" sz="2800" baseline="-25000" dirty="0" err="1">
                <a:solidFill>
                  <a:srgbClr val="0000FF"/>
                </a:solidFill>
                <a:latin typeface="Arial" charset="0"/>
                <a:cs typeface="cmmi10" charset="0"/>
              </a:rPr>
              <a:t>gg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latin typeface="Times New Roman" charset="0"/>
              </a:rPr>
              <a:t>b</a:t>
            </a:r>
            <a:r>
              <a:rPr lang="en-US" sz="2800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mmi10" charset="0"/>
                <a:cs typeface="cmmi10" charset="0"/>
              </a:rPr>
              <a:t>»</a:t>
            </a:r>
            <a:r>
              <a:rPr lang="en-US" sz="2800" baseline="-25000" dirty="0">
                <a:solidFill>
                  <a:srgbClr val="0000FF"/>
                </a:solidFill>
                <a:latin typeface="Arial" charset="0"/>
                <a:cs typeface="cmmi10" charset="0"/>
              </a:rPr>
              <a:t>mm</a:t>
            </a:r>
            <a:r>
              <a:rPr lang="en-US" sz="2800" dirty="0">
                <a:solidFill>
                  <a:srgbClr val="0000FF"/>
                </a:solidFill>
                <a:latin typeface="Arial" charset="0"/>
                <a:cs typeface="cmmi10" charset="0"/>
              </a:rPr>
              <a:t> </a:t>
            </a:r>
            <a:r>
              <a:rPr lang="en-US" sz="2800" dirty="0">
                <a:latin typeface="Arial" charset="0"/>
                <a:cs typeface="cmmi10" charset="0"/>
              </a:rPr>
              <a:t>(Kaiser 1984; BBKS 1986)</a:t>
            </a:r>
          </a:p>
          <a:p>
            <a:r>
              <a:rPr lang="en-US" sz="2800" dirty="0">
                <a:latin typeface="Arial" charset="0"/>
                <a:cs typeface="cmmi10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mmi10" charset="0"/>
                <a:cs typeface="cmmi10" charset="0"/>
              </a:rPr>
              <a:t>±</a:t>
            </a:r>
            <a:r>
              <a:rPr lang="en-US" sz="2800" baseline="-25000" dirty="0">
                <a:solidFill>
                  <a:srgbClr val="0000FF"/>
                </a:solidFill>
                <a:latin typeface="Arial" charset="0"/>
                <a:cs typeface="cmmi10" charset="0"/>
              </a:rPr>
              <a:t>g</a:t>
            </a:r>
            <a:r>
              <a:rPr lang="en-US" sz="2800" dirty="0">
                <a:solidFill>
                  <a:srgbClr val="0000FF"/>
                </a:solidFill>
                <a:latin typeface="Arial" charset="0"/>
                <a:cs typeface="cmmi10" charset="0"/>
              </a:rPr>
              <a:t> = </a:t>
            </a:r>
            <a:r>
              <a:rPr lang="en-US" sz="2800" dirty="0" smtClean="0">
                <a:solidFill>
                  <a:srgbClr val="0000FF"/>
                </a:solidFill>
                <a:latin typeface="Arial" charset="0"/>
                <a:cs typeface="cmmi10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</a:rPr>
              <a:t>b </a:t>
            </a:r>
            <a:r>
              <a:rPr lang="en-US" sz="2800" dirty="0" smtClean="0">
                <a:solidFill>
                  <a:srgbClr val="0000FF"/>
                </a:solidFill>
                <a:latin typeface="cmmi10" charset="0"/>
                <a:cs typeface="cmmi10" charset="0"/>
              </a:rPr>
              <a:t>±</a:t>
            </a:r>
            <a:r>
              <a:rPr lang="en-US" sz="2800" baseline="-50000" dirty="0">
                <a:solidFill>
                  <a:srgbClr val="0000FF"/>
                </a:solidFill>
                <a:latin typeface="Arial" charset="0"/>
                <a:cs typeface="cmmi10" charset="0"/>
              </a:rPr>
              <a:t>m</a:t>
            </a:r>
            <a:r>
              <a:rPr lang="en-US" sz="2800" dirty="0">
                <a:solidFill>
                  <a:srgbClr val="0000FF"/>
                </a:solidFill>
                <a:latin typeface="Arial" charset="0"/>
                <a:cs typeface="cmmi10" charset="0"/>
              </a:rPr>
              <a:t> </a:t>
            </a:r>
            <a:r>
              <a:rPr lang="en-US" sz="2800" dirty="0">
                <a:latin typeface="Arial" charset="0"/>
                <a:cs typeface="cmmi10" charset="0"/>
              </a:rPr>
              <a:t>(does NOT follow from the </a:t>
            </a:r>
            <a:r>
              <a:rPr lang="en-US" sz="2800" dirty="0" smtClean="0">
                <a:latin typeface="Arial" charset="0"/>
                <a:cs typeface="cmmi10" charset="0"/>
              </a:rPr>
              <a:t>previous </a:t>
            </a:r>
            <a:r>
              <a:rPr lang="en-US" sz="2800" dirty="0" err="1" smtClean="0">
                <a:latin typeface="Arial" charset="0"/>
                <a:cs typeface="cmmi10" charset="0"/>
              </a:rPr>
              <a:t>eq</a:t>
            </a:r>
            <a:r>
              <a:rPr lang="en-US" sz="2800" dirty="0" smtClean="0">
                <a:latin typeface="Arial" charset="0"/>
                <a:cs typeface="cmmi10" charset="0"/>
              </a:rPr>
              <a:t>, </a:t>
            </a:r>
            <a:r>
              <a:rPr lang="en-US" sz="2800" dirty="0">
                <a:latin typeface="Arial" charset="0"/>
                <a:cs typeface="cmmi10" charset="0"/>
              </a:rPr>
              <a:t>but used in numerous papers…)</a:t>
            </a:r>
          </a:p>
          <a:p>
            <a:r>
              <a:rPr lang="en-US" sz="2800" dirty="0">
                <a:latin typeface="Arial" charset="0"/>
                <a:cs typeface="cmmi10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mmi10" charset="0"/>
                <a:cs typeface="cmmi10" charset="0"/>
              </a:rPr>
              <a:t>±</a:t>
            </a:r>
            <a:r>
              <a:rPr lang="en-US" sz="2800" baseline="-25000" dirty="0">
                <a:solidFill>
                  <a:srgbClr val="0000FF"/>
                </a:solidFill>
                <a:latin typeface="Arial" charset="0"/>
                <a:cs typeface="cmmi10" charset="0"/>
              </a:rPr>
              <a:t>g</a:t>
            </a:r>
            <a:r>
              <a:rPr lang="en-US" sz="2800" dirty="0">
                <a:solidFill>
                  <a:srgbClr val="0000FF"/>
                </a:solidFill>
                <a:latin typeface="Arial" charset="0"/>
                <a:cs typeface="cmmi10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latin typeface="Times New Roman" charset="0"/>
                <a:cs typeface="cmmi10" charset="0"/>
              </a:rPr>
              <a:t>b</a:t>
            </a:r>
            <a:r>
              <a:rPr lang="en-US" sz="2800" baseline="-25000" dirty="0">
                <a:solidFill>
                  <a:srgbClr val="0000FF"/>
                </a:solidFill>
                <a:latin typeface="Arial" charset="0"/>
                <a:cs typeface="cmmi10" charset="0"/>
              </a:rPr>
              <a:t>0</a:t>
            </a:r>
            <a:r>
              <a:rPr lang="en-US" sz="2800" dirty="0">
                <a:solidFill>
                  <a:srgbClr val="0000FF"/>
                </a:solidFill>
                <a:latin typeface="Arial" charset="0"/>
                <a:cs typeface="cmmi10" charset="0"/>
              </a:rPr>
              <a:t> + </a:t>
            </a:r>
            <a:r>
              <a:rPr lang="en-US" sz="2800" dirty="0">
                <a:solidFill>
                  <a:srgbClr val="0000FF"/>
                </a:solidFill>
                <a:latin typeface="Times New Roman" charset="0"/>
                <a:cs typeface="cmmi10" charset="0"/>
              </a:rPr>
              <a:t>b</a:t>
            </a:r>
            <a:r>
              <a:rPr lang="en-US" sz="2800" baseline="-25000" dirty="0">
                <a:solidFill>
                  <a:srgbClr val="0000FF"/>
                </a:solidFill>
                <a:latin typeface="Arial" charset="0"/>
                <a:cs typeface="cmmi10" charset="0"/>
              </a:rPr>
              <a:t>1</a:t>
            </a:r>
            <a:r>
              <a:rPr lang="en-US" sz="2800" dirty="0">
                <a:solidFill>
                  <a:srgbClr val="0000FF"/>
                </a:solidFill>
                <a:latin typeface="cmmi10" charset="0"/>
                <a:cs typeface="cmmi10" charset="0"/>
              </a:rPr>
              <a:t>±</a:t>
            </a:r>
            <a:r>
              <a:rPr lang="en-US" sz="2800" baseline="-25000" dirty="0">
                <a:solidFill>
                  <a:srgbClr val="0000FF"/>
                </a:solidFill>
                <a:latin typeface="Arial" charset="0"/>
                <a:cs typeface="cmmi10" charset="0"/>
              </a:rPr>
              <a:t>m</a:t>
            </a:r>
            <a:r>
              <a:rPr lang="en-US" sz="2800" dirty="0">
                <a:solidFill>
                  <a:srgbClr val="0000FF"/>
                </a:solidFill>
                <a:latin typeface="Arial" charset="0"/>
                <a:cs typeface="cmmi10" charset="0"/>
              </a:rPr>
              <a:t>+ </a:t>
            </a:r>
            <a:r>
              <a:rPr lang="en-US" sz="2800" dirty="0">
                <a:solidFill>
                  <a:srgbClr val="0000FF"/>
                </a:solidFill>
                <a:latin typeface="Times New Roman" charset="0"/>
                <a:cs typeface="cmmi10" charset="0"/>
              </a:rPr>
              <a:t>b</a:t>
            </a:r>
            <a:r>
              <a:rPr lang="en-US" sz="2800" baseline="-25000" dirty="0">
                <a:solidFill>
                  <a:srgbClr val="0000FF"/>
                </a:solidFill>
                <a:latin typeface="Arial" charset="0"/>
                <a:cs typeface="cmmi10" charset="0"/>
              </a:rPr>
              <a:t>2</a:t>
            </a:r>
            <a:r>
              <a:rPr lang="en-US" sz="2800" dirty="0">
                <a:solidFill>
                  <a:srgbClr val="0000FF"/>
                </a:solidFill>
                <a:latin typeface="Arial" charset="0"/>
                <a:cs typeface="cmmi10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mmi10" charset="0"/>
                <a:cs typeface="cmmi10" charset="0"/>
              </a:rPr>
              <a:t>±</a:t>
            </a:r>
            <a:r>
              <a:rPr lang="en-US" sz="2800" baseline="-25000" dirty="0" smtClean="0">
                <a:solidFill>
                  <a:srgbClr val="0000FF"/>
                </a:solidFill>
                <a:latin typeface="Arial" charset="0"/>
                <a:cs typeface="cmmi10" charset="0"/>
              </a:rPr>
              <a:t>m</a:t>
            </a:r>
            <a:r>
              <a:rPr lang="en-US" sz="2800" baseline="30000" dirty="0" smtClean="0">
                <a:solidFill>
                  <a:srgbClr val="0000FF"/>
                </a:solidFill>
                <a:latin typeface="Arial" charset="0"/>
                <a:cs typeface="cmmi10" charset="0"/>
              </a:rPr>
              <a:t>2 </a:t>
            </a:r>
            <a:r>
              <a:rPr lang="en-US" sz="2800" dirty="0">
                <a:solidFill>
                  <a:srgbClr val="0000FF"/>
                </a:solidFill>
                <a:latin typeface="Arial" charset="0"/>
                <a:cs typeface="cmmi10" charset="0"/>
              </a:rPr>
              <a:t>+</a:t>
            </a:r>
            <a:r>
              <a:rPr lang="en-US" sz="2800" dirty="0" smtClean="0">
                <a:solidFill>
                  <a:srgbClr val="0000FF"/>
                </a:solidFill>
                <a:latin typeface="Arial" charset="0"/>
                <a:cs typeface="cmmi10" charset="0"/>
              </a:rPr>
              <a:t>…</a:t>
            </a:r>
            <a:r>
              <a:rPr lang="en-US" sz="2800" dirty="0" smtClean="0">
                <a:latin typeface="Arial" charset="0"/>
                <a:cs typeface="cmmi10" charset="0"/>
              </a:rPr>
              <a:t>(since late 90s)  </a:t>
            </a:r>
            <a:r>
              <a:rPr lang="en-US" sz="2800" baseline="30000" dirty="0" smtClean="0">
                <a:latin typeface="Arial" charset="0"/>
                <a:cs typeface="cmmi10" charset="0"/>
              </a:rPr>
              <a:t> </a:t>
            </a:r>
            <a:endParaRPr lang="en-US" sz="2800" baseline="30000" dirty="0">
              <a:latin typeface="Arial" charset="0"/>
              <a:cs typeface="cmmi10" charset="0"/>
            </a:endParaRPr>
          </a:p>
          <a:p>
            <a:r>
              <a:rPr lang="en-US" sz="2800" dirty="0" smtClean="0">
                <a:latin typeface="Arial" charset="0"/>
                <a:cs typeface="cmmi10" charset="0"/>
              </a:rPr>
              <a:t>Non-linear &amp; Stochastic biasing </a:t>
            </a:r>
          </a:p>
          <a:p>
            <a:pPr marL="0" indent="0">
              <a:buNone/>
            </a:pPr>
            <a:r>
              <a:rPr lang="en-US" sz="2800" dirty="0">
                <a:latin typeface="Arial" charset="0"/>
                <a:cs typeface="cmmi10" charset="0"/>
              </a:rPr>
              <a:t> </a:t>
            </a:r>
            <a:r>
              <a:rPr lang="en-US" sz="2800" dirty="0" smtClean="0">
                <a:latin typeface="Arial" charset="0"/>
                <a:cs typeface="cmmi10" charset="0"/>
              </a:rPr>
              <a:t>   (</a:t>
            </a:r>
            <a:r>
              <a:rPr lang="en-US" sz="2800" dirty="0" err="1" smtClean="0">
                <a:latin typeface="Arial" charset="0"/>
                <a:cs typeface="cmmi10" charset="0"/>
              </a:rPr>
              <a:t>Dekel</a:t>
            </a:r>
            <a:r>
              <a:rPr lang="en-US" sz="2800" dirty="0">
                <a:latin typeface="Arial" charset="0"/>
                <a:cs typeface="cmmi10" charset="0"/>
              </a:rPr>
              <a:t> </a:t>
            </a:r>
            <a:r>
              <a:rPr lang="en-US" sz="2800" dirty="0" smtClean="0">
                <a:latin typeface="Arial" charset="0"/>
                <a:cs typeface="cmmi10" charset="0"/>
              </a:rPr>
              <a:t>&amp; OL 1999)</a:t>
            </a:r>
          </a:p>
          <a:p>
            <a:r>
              <a:rPr lang="en-US" sz="2800" dirty="0" smtClean="0">
                <a:latin typeface="Arial" charset="0"/>
                <a:cs typeface="cmmi10" charset="0"/>
              </a:rPr>
              <a:t>Halo model (review by </a:t>
            </a:r>
            <a:r>
              <a:rPr lang="en-US" sz="2800" dirty="0" err="1" smtClean="0">
                <a:latin typeface="Arial" charset="0"/>
                <a:cs typeface="cmmi10" charset="0"/>
              </a:rPr>
              <a:t>Cooray</a:t>
            </a:r>
            <a:r>
              <a:rPr lang="en-US" sz="2800" dirty="0" smtClean="0">
                <a:latin typeface="Arial" charset="0"/>
                <a:cs typeface="cmmi10" charset="0"/>
              </a:rPr>
              <a:t> &amp; </a:t>
            </a:r>
            <a:r>
              <a:rPr lang="en-US" sz="2800" dirty="0" err="1" smtClean="0">
                <a:latin typeface="Arial" charset="0"/>
                <a:cs typeface="cmmi10" charset="0"/>
              </a:rPr>
              <a:t>Sheth</a:t>
            </a:r>
            <a:r>
              <a:rPr lang="en-US" sz="2800" dirty="0" smtClean="0">
                <a:latin typeface="Arial" charset="0"/>
                <a:cs typeface="cmmi10" charset="0"/>
              </a:rPr>
              <a:t> 2002)</a:t>
            </a:r>
          </a:p>
          <a:p>
            <a:r>
              <a:rPr lang="en-US" sz="2800" dirty="0" smtClean="0">
                <a:latin typeface="Arial" charset="0"/>
                <a:cs typeface="cmmi10" charset="0"/>
              </a:rPr>
              <a:t>Non-Gaussian imprint </a:t>
            </a:r>
            <a:r>
              <a:rPr lang="en-US" sz="2800" dirty="0" smtClean="0">
                <a:solidFill>
                  <a:srgbClr val="0000FF"/>
                </a:solidFill>
                <a:latin typeface="cmmi10"/>
                <a:ea typeface="cmmi10"/>
                <a:cs typeface="cmmi10"/>
              </a:rPr>
              <a:t>¢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latin typeface="Arial" charset="0"/>
                <a:cs typeface="cmmi10" charset="0"/>
              </a:rPr>
              <a:t>(k)</a:t>
            </a:r>
            <a:r>
              <a:rPr lang="en-US" sz="2800" dirty="0" smtClean="0">
                <a:latin typeface="Arial" charset="0"/>
                <a:cs typeface="cmmi10" charset="0"/>
              </a:rPr>
              <a:t>  (</a:t>
            </a:r>
            <a:r>
              <a:rPr lang="en-US" sz="2800" dirty="0" err="1" smtClean="0">
                <a:latin typeface="Arial" charset="0"/>
                <a:cs typeface="cmmi10" charset="0"/>
              </a:rPr>
              <a:t>Dalal</a:t>
            </a:r>
            <a:r>
              <a:rPr lang="en-US" sz="2800" dirty="0" smtClean="0">
                <a:latin typeface="Arial" charset="0"/>
                <a:cs typeface="cmmi10" charset="0"/>
              </a:rPr>
              <a:t> et al. 2008)</a:t>
            </a:r>
          </a:p>
          <a:p>
            <a:r>
              <a:rPr lang="en-US" sz="2800" dirty="0" smtClean="0">
                <a:latin typeface="Arial" charset="0"/>
                <a:cs typeface="cmmi10" charset="0"/>
              </a:rPr>
              <a:t>N-Body, perturbation theory,  </a:t>
            </a:r>
            <a:r>
              <a:rPr lang="en-US" sz="2800" dirty="0">
                <a:latin typeface="Arial" charset="0"/>
                <a:cs typeface="cmmi10" charset="0"/>
              </a:rPr>
              <a:t>s</a:t>
            </a:r>
            <a:r>
              <a:rPr lang="en-US" sz="2800" dirty="0" smtClean="0">
                <a:latin typeface="Arial" charset="0"/>
                <a:cs typeface="cmmi10" charset="0"/>
              </a:rPr>
              <a:t>emi-analytic, hydro simulations etc.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332656"/>
            <a:ext cx="2980556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  <a:latin typeface="Arial"/>
              </a:rPr>
              <a:t>Luminosity bias</a:t>
            </a:r>
            <a:endParaRPr lang="en-US" dirty="0">
              <a:solidFill>
                <a:srgbClr val="800000"/>
              </a:solidFill>
              <a:latin typeface="Arial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9047" r="-39047"/>
          <a:stretch>
            <a:fillRect/>
          </a:stretch>
        </p:blipFill>
        <p:spPr>
          <a:xfrm>
            <a:off x="590872" y="1484784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772421" y="6381328"/>
            <a:ext cx="4278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000090"/>
                </a:solidFill>
              </a:rPr>
              <a:t>SDSS DR7  (</a:t>
            </a:r>
            <a:r>
              <a:rPr lang="en-US" b="0" i="0" dirty="0" err="1" smtClean="0">
                <a:solidFill>
                  <a:srgbClr val="000090"/>
                </a:solidFill>
              </a:rPr>
              <a:t>Zehavi</a:t>
            </a:r>
            <a:r>
              <a:rPr lang="en-US" b="0" i="0" dirty="0" smtClean="0">
                <a:solidFill>
                  <a:srgbClr val="000090"/>
                </a:solidFill>
              </a:rPr>
              <a:t> et al. 2011)</a:t>
            </a:r>
            <a:endParaRPr lang="en-US" b="0" i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900113" y="333374"/>
            <a:ext cx="7543800" cy="1583457"/>
          </a:xfrm>
        </p:spPr>
        <p:txBody>
          <a:bodyPr/>
          <a:lstStyle/>
          <a:p>
            <a:r>
              <a:rPr lang="en-US" sz="40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Identifying Non</a:t>
            </a:r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-linear Stochastic </a:t>
            </a:r>
            <a:r>
              <a:rPr lang="en-US" sz="40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Biasing in the </a:t>
            </a:r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H</a:t>
            </a:r>
            <a:r>
              <a:rPr lang="en-US" sz="40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alo </a:t>
            </a:r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M</a:t>
            </a:r>
            <a:r>
              <a:rPr lang="en-US" sz="40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odel</a:t>
            </a:r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in the Halo Model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0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27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001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838200" y="6248400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>
                <a:cs typeface="Arial" charset="0"/>
              </a:rPr>
              <a:t> </a:t>
            </a:r>
            <a:r>
              <a:rPr lang="en-US" b="0" i="0" dirty="0" err="1">
                <a:solidFill>
                  <a:srgbClr val="000090"/>
                </a:solidFill>
                <a:cs typeface="Arial" charset="0"/>
              </a:rPr>
              <a:t>Cacciato</a:t>
            </a:r>
            <a:r>
              <a:rPr lang="en-US" b="0" i="0" dirty="0">
                <a:solidFill>
                  <a:srgbClr val="000090"/>
                </a:solidFill>
                <a:cs typeface="Arial" charset="0"/>
              </a:rPr>
              <a:t>, </a:t>
            </a:r>
            <a:r>
              <a:rPr lang="en-US" b="0" i="0" dirty="0" smtClean="0">
                <a:solidFill>
                  <a:srgbClr val="000090"/>
                </a:solidFill>
                <a:cs typeface="Arial" charset="0"/>
              </a:rPr>
              <a:t>Lahav</a:t>
            </a:r>
            <a:r>
              <a:rPr lang="en-US" b="0" i="0" dirty="0" smtClean="0">
                <a:solidFill>
                  <a:srgbClr val="000090"/>
                </a:solidFill>
                <a:cs typeface="Arial" charset="0"/>
              </a:rPr>
              <a:t>, </a:t>
            </a:r>
            <a:r>
              <a:rPr lang="en-US" b="0" i="0" dirty="0">
                <a:solidFill>
                  <a:srgbClr val="000090"/>
                </a:solidFill>
                <a:cs typeface="Arial" charset="0"/>
              </a:rPr>
              <a:t>van den Bosch, Hoekstra, </a:t>
            </a:r>
            <a:r>
              <a:rPr lang="en-US" b="0" i="0" dirty="0" err="1">
                <a:solidFill>
                  <a:srgbClr val="000090"/>
                </a:solidFill>
                <a:cs typeface="Arial" charset="0"/>
              </a:rPr>
              <a:t>Dekel</a:t>
            </a:r>
            <a:r>
              <a:rPr lang="en-US" b="0" i="0" dirty="0">
                <a:solidFill>
                  <a:srgbClr val="000090"/>
                </a:solidFill>
                <a:cs typeface="Arial" charset="0"/>
              </a:rPr>
              <a:t> (2012)</a:t>
            </a:r>
            <a:r>
              <a:rPr lang="en-US" dirty="0">
                <a:solidFill>
                  <a:srgbClr val="000090"/>
                </a:solidFill>
                <a:cs typeface="Arial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171C8B-9263-0A49-B76F-7EC7FD00447A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54013" y="260350"/>
            <a:ext cx="8610600" cy="1295400"/>
          </a:xfrm>
        </p:spPr>
        <p:txBody>
          <a:bodyPr/>
          <a:lstStyle/>
          <a:p>
            <a:pPr eaLnBrk="1" hangingPunct="1"/>
            <a:r>
              <a:rPr lang="en-GB" sz="40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Redshift Distortion as a test </a:t>
            </a:r>
            <a:br>
              <a:rPr lang="en-GB" sz="40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40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 Dark Energy vs. Modified Gravity</a:t>
            </a:r>
            <a:endParaRPr lang="en-GB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20850"/>
            <a:ext cx="396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755650" y="6453188"/>
            <a:ext cx="2597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dirty="0" err="1" smtClean="0">
                <a:solidFill>
                  <a:srgbClr val="000090"/>
                </a:solidFill>
                <a:latin typeface="+mn-lt"/>
              </a:rPr>
              <a:t>Guzzo</a:t>
            </a:r>
            <a:r>
              <a:rPr lang="en-GB" dirty="0" smtClean="0">
                <a:solidFill>
                  <a:srgbClr val="000090"/>
                </a:solidFill>
                <a:latin typeface="+mn-lt"/>
              </a:rPr>
              <a:t> et al. 2008</a:t>
            </a:r>
            <a:endParaRPr lang="en-US" dirty="0" smtClean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922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51244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5003800" y="6453188"/>
            <a:ext cx="2259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Blake et al. 2011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4932363" y="1125538"/>
            <a:ext cx="23034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3200">
              <a:latin typeface="cmmi10" charset="0"/>
              <a:cs typeface="cmmi10" charset="0"/>
            </a:endParaRPr>
          </a:p>
          <a:p>
            <a:r>
              <a:rPr lang="en-US" sz="3200"/>
              <a:t>  </a:t>
            </a:r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4344988" y="1743075"/>
            <a:ext cx="325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cmmi10" charset="0"/>
                <a:cs typeface="cmmi10" charset="0"/>
              </a:rPr>
              <a:t>±</a:t>
            </a:r>
            <a:r>
              <a:rPr lang="en-US" baseline="-25000">
                <a:latin typeface="cmmi10" charset="0"/>
                <a:cs typeface="cmmi10" charset="0"/>
              </a:rPr>
              <a:t>g</a:t>
            </a:r>
            <a:r>
              <a:rPr lang="en-US"/>
              <a:t> (k) = (b + f </a:t>
            </a:r>
            <a:r>
              <a:rPr lang="en-US">
                <a:latin typeface="cmmi10" charset="0"/>
                <a:cs typeface="cmmi10" charset="0"/>
              </a:rPr>
              <a:t>¹</a:t>
            </a:r>
            <a:r>
              <a:rPr lang="en-US" baseline="30000">
                <a:latin typeface="cmmi10" charset="0"/>
                <a:cs typeface="cmmi10" charset="0"/>
              </a:rPr>
              <a:t>2</a:t>
            </a:r>
            <a:r>
              <a:rPr lang="en-US"/>
              <a:t>) </a:t>
            </a:r>
            <a:r>
              <a:rPr lang="en-US">
                <a:latin typeface="cmmi10" charset="0"/>
                <a:cs typeface="cmmi10" charset="0"/>
              </a:rPr>
              <a:t>±</a:t>
            </a:r>
            <a:r>
              <a:rPr lang="en-US" baseline="-25000">
                <a:latin typeface="cmmi10" charset="0"/>
                <a:cs typeface="cmmi10" charset="0"/>
              </a:rPr>
              <a:t>m</a:t>
            </a:r>
            <a:r>
              <a:rPr lang="en-US"/>
              <a:t>(k) </a:t>
            </a:r>
          </a:p>
        </p:txBody>
      </p:sp>
      <p:sp>
        <p:nvSpPr>
          <p:cNvPr id="9224" name="TextBox 2"/>
          <p:cNvSpPr txBox="1">
            <a:spLocks noChangeArrowheads="1"/>
          </p:cNvSpPr>
          <p:nvPr/>
        </p:nvSpPr>
        <p:spPr bwMode="auto">
          <a:xfrm>
            <a:off x="5405438" y="2349500"/>
            <a:ext cx="966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 = </a:t>
            </a:r>
            <a:r>
              <a:rPr lang="en-US">
                <a:latin typeface="Symbol" charset="0"/>
                <a:sym typeface="Symbol" charset="0"/>
              </a:rPr>
              <a:t></a:t>
            </a:r>
            <a:r>
              <a:rPr lang="en-US" baseline="30000">
                <a:latin typeface="cmmi10" charset="0"/>
                <a:cs typeface="cmmi10" charset="0"/>
                <a:sym typeface="Symbol" charset="0"/>
              </a:rPr>
              <a:t>°</a:t>
            </a:r>
            <a:endParaRPr lang="en-US" baseline="30000">
              <a:latin typeface="cmmi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523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0" y="269875"/>
            <a:ext cx="9144000" cy="1143000"/>
          </a:xfrm>
        </p:spPr>
        <p:txBody>
          <a:bodyPr/>
          <a:lstStyle/>
          <a:p>
            <a: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Neutrino mass from galaxy surveys</a:t>
            </a:r>
            <a:br>
              <a:rPr lang="en-US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endParaRPr lang="en-US" sz="4000" baseline="30000" dirty="0">
              <a:solidFill>
                <a:srgbClr val="8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74754" name="TextBox 4"/>
          <p:cNvSpPr txBox="1">
            <a:spLocks noChangeArrowheads="1"/>
          </p:cNvSpPr>
          <p:nvPr/>
        </p:nvSpPr>
        <p:spPr bwMode="auto">
          <a:xfrm>
            <a:off x="1738313" y="6275388"/>
            <a:ext cx="71770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0" i="0" dirty="0">
                <a:solidFill>
                  <a:srgbClr val="000000"/>
                </a:solidFill>
                <a:ea typeface="MS PGothic" charset="0"/>
                <a:cs typeface="MS PGothic" charset="0"/>
              </a:rPr>
              <a:t>Thomas, </a:t>
            </a:r>
            <a:r>
              <a:rPr lang="en-US" sz="2200" b="0" i="0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Abdalla</a:t>
            </a:r>
            <a:r>
              <a:rPr lang="en-US" sz="2200" b="0" i="0" dirty="0">
                <a:solidFill>
                  <a:srgbClr val="000000"/>
                </a:solidFill>
                <a:ea typeface="MS PGothic" charset="0"/>
                <a:cs typeface="MS PGothic" charset="0"/>
              </a:rPr>
              <a:t> &amp; </a:t>
            </a:r>
            <a:r>
              <a:rPr lang="en-US" sz="2200" b="0" i="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Lahav</a:t>
            </a:r>
            <a:r>
              <a:rPr lang="en-US" sz="2200" b="0" i="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,  </a:t>
            </a:r>
            <a:r>
              <a:rPr lang="en-US" sz="2200" b="0" i="0" dirty="0">
                <a:solidFill>
                  <a:srgbClr val="000000"/>
                </a:solidFill>
                <a:ea typeface="MS PGothic" charset="0"/>
                <a:cs typeface="MS PGothic" charset="0"/>
              </a:rPr>
              <a:t>PRL  (2010, 2011) </a:t>
            </a:r>
          </a:p>
        </p:txBody>
      </p: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990600" y="1743075"/>
            <a:ext cx="7177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ea typeface="MS PGothic" charset="0"/>
                <a:cs typeface="MS PGothic" charset="0"/>
              </a:rPr>
              <a:t>0.05 eV &lt; Total neutrino  mass </a:t>
            </a:r>
            <a:r>
              <a:rPr lang="en-US">
                <a:solidFill>
                  <a:srgbClr val="0000FF"/>
                </a:solidFill>
                <a:ea typeface="MS PGothic" charset="0"/>
                <a:cs typeface="MS PGothic" charset="0"/>
              </a:rPr>
              <a:t>&lt; 0.28 eV  </a:t>
            </a:r>
            <a:r>
              <a:rPr lang="en-US">
                <a:ea typeface="MS PGothic" charset="0"/>
                <a:cs typeface="MS PGothic" charset="0"/>
              </a:rPr>
              <a:t>(95% CL)</a:t>
            </a:r>
          </a:p>
        </p:txBody>
      </p:sp>
      <p:pic>
        <p:nvPicPr>
          <p:cNvPr id="74756" name="Picture 13" descr="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420938"/>
            <a:ext cx="502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4572000"/>
            <a:ext cx="502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DB1B9-D156-3143-BE7D-2CA5C86E551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Neutrino mass from </a:t>
            </a:r>
            <a:br>
              <a:rPr lang="en-US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r>
              <a:rPr lang="en-US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red </a:t>
            </a:r>
            <a:r>
              <a:rPr lang="en-US" sz="4000" dirty="0" err="1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vs</a:t>
            </a:r>
            <a:r>
              <a:rPr lang="en-US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 blue SDSS galaxies</a:t>
            </a:r>
          </a:p>
        </p:txBody>
      </p:sp>
      <p:pic>
        <p:nvPicPr>
          <p:cNvPr id="737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5181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3"/>
          <p:cNvSpPr txBox="1">
            <a:spLocks noChangeArrowheads="1"/>
          </p:cNvSpPr>
          <p:nvPr/>
        </p:nvSpPr>
        <p:spPr bwMode="auto">
          <a:xfrm>
            <a:off x="6705600" y="22860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cs typeface="Arial" charset="0"/>
              </a:rPr>
              <a:t>red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73732" name="TextBox 4"/>
          <p:cNvSpPr txBox="1">
            <a:spLocks noChangeArrowheads="1"/>
          </p:cNvSpPr>
          <p:nvPr/>
        </p:nvSpPr>
        <p:spPr bwMode="auto">
          <a:xfrm>
            <a:off x="6705600" y="3352800"/>
            <a:ext cx="766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cs typeface="Arial" charset="0"/>
              </a:rPr>
              <a:t>blue</a:t>
            </a:r>
          </a:p>
        </p:txBody>
      </p:sp>
      <p:sp>
        <p:nvSpPr>
          <p:cNvPr id="73733" name="TextBox 5"/>
          <p:cNvSpPr txBox="1">
            <a:spLocks noChangeArrowheads="1"/>
          </p:cNvSpPr>
          <p:nvPr/>
        </p:nvSpPr>
        <p:spPr bwMode="auto">
          <a:xfrm>
            <a:off x="6858000" y="44196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all</a:t>
            </a:r>
          </a:p>
        </p:txBody>
      </p:sp>
      <p:sp>
        <p:nvSpPr>
          <p:cNvPr id="73734" name="TextBox 6"/>
          <p:cNvSpPr txBox="1">
            <a:spLocks noChangeArrowheads="1"/>
          </p:cNvSpPr>
          <p:nvPr/>
        </p:nvSpPr>
        <p:spPr bwMode="auto">
          <a:xfrm>
            <a:off x="685800" y="5334000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800000"/>
                </a:solidFill>
                <a:cs typeface="Arial" charset="0"/>
              </a:rPr>
              <a:t>upper limit in the range 0.5-1.1 eV</a:t>
            </a:r>
          </a:p>
        </p:txBody>
      </p:sp>
      <p:sp>
        <p:nvSpPr>
          <p:cNvPr id="73735" name="TextBox 7"/>
          <p:cNvSpPr txBox="1">
            <a:spLocks noChangeArrowheads="1"/>
          </p:cNvSpPr>
          <p:nvPr/>
        </p:nvSpPr>
        <p:spPr bwMode="auto">
          <a:xfrm rot="10800000" flipH="1" flipV="1">
            <a:off x="685800" y="60198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800000"/>
                </a:solidFill>
                <a:cs typeface="Arial" charset="0"/>
              </a:rPr>
              <a:t>red and blue within 1–sigma </a:t>
            </a:r>
          </a:p>
        </p:txBody>
      </p:sp>
      <p:sp>
        <p:nvSpPr>
          <p:cNvPr id="73736" name="TextBox 8"/>
          <p:cNvSpPr txBox="1">
            <a:spLocks noChangeArrowheads="1"/>
          </p:cNvSpPr>
          <p:nvPr/>
        </p:nvSpPr>
        <p:spPr bwMode="auto">
          <a:xfrm>
            <a:off x="5796136" y="5638800"/>
            <a:ext cx="3043064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>
                <a:solidFill>
                  <a:srgbClr val="000090"/>
                </a:solidFill>
                <a:cs typeface="Arial" charset="0"/>
              </a:rPr>
              <a:t>Swanson, Percival &amp; </a:t>
            </a:r>
            <a:r>
              <a:rPr lang="en-US" b="0" i="0" dirty="0" smtClean="0">
                <a:solidFill>
                  <a:srgbClr val="000090"/>
                </a:solidFill>
                <a:cs typeface="Arial" charset="0"/>
              </a:rPr>
              <a:t>Lahav</a:t>
            </a:r>
            <a:r>
              <a:rPr lang="en-US" b="0" i="0" dirty="0" smtClean="0">
                <a:solidFill>
                  <a:srgbClr val="000090"/>
                </a:solidFill>
                <a:cs typeface="Arial" charset="0"/>
              </a:rPr>
              <a:t>  </a:t>
            </a:r>
            <a:r>
              <a:rPr lang="en-US" b="0" i="0" dirty="0" smtClean="0">
                <a:solidFill>
                  <a:srgbClr val="000090"/>
                </a:solidFill>
                <a:cs typeface="Arial" charset="0"/>
              </a:rPr>
              <a:t>(2010</a:t>
            </a:r>
            <a:r>
              <a:rPr lang="en-US" b="0" i="0" dirty="0">
                <a:solidFill>
                  <a:srgbClr val="000090"/>
                </a:solidFill>
                <a:cs typeface="Arial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DB1B9-D156-3143-BE7D-2CA5C86E551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543800" cy="1143000"/>
          </a:xfrm>
        </p:spPr>
        <p:txBody>
          <a:bodyPr/>
          <a:lstStyle/>
          <a:p>
            <a:pPr eaLnBrk="1" hangingPunct="1"/>
            <a:r>
              <a:rPr lang="en-GB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Darkness Visible</a:t>
            </a:r>
            <a:endParaRPr lang="en-GB" dirty="0">
              <a:solidFill>
                <a:srgbClr val="8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608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3850" y="1754014"/>
            <a:ext cx="8496300" cy="50593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Cosmic Probes:</a:t>
            </a:r>
            <a:endParaRPr lang="en-GB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Gravitational Lensing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Peculiar Velocities 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Galaxy Clusters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Cosmic Microwave Background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Large Scale Structure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Type </a:t>
            </a:r>
            <a:r>
              <a:rPr lang="en-GB" sz="2400" dirty="0" err="1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Ia</a:t>
            </a:r>
            <a:r>
              <a:rPr lang="en-GB" sz="24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Supernovae 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Integrated Sachs-</a:t>
            </a:r>
            <a:r>
              <a:rPr lang="en-GB" sz="2400" dirty="0" smtClean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Wolf</a:t>
            </a:r>
            <a:endParaRPr lang="en-GB" sz="2400" dirty="0">
              <a:solidFill>
                <a:srgbClr val="8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3" name="Picture 1029" descr="UniversePie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0768"/>
            <a:ext cx="36972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9DDCA-AFC2-4E43-90C4-E0CBC03E934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Neutrino mass from MegaZ-LRG</a:t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700,000 galaxies  within 3.3 (Gpc/h)^3</a:t>
            </a:r>
          </a:p>
        </p:txBody>
      </p:sp>
      <p:sp>
        <p:nvSpPr>
          <p:cNvPr id="67587" name="TextBox 4"/>
          <p:cNvSpPr txBox="1">
            <a:spLocks noChangeArrowheads="1"/>
          </p:cNvSpPr>
          <p:nvPr/>
        </p:nvSpPr>
        <p:spPr bwMode="auto">
          <a:xfrm>
            <a:off x="990600" y="6015038"/>
            <a:ext cx="5141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0" i="0"/>
              <a:t>Thomas, Abdalla &amp; Lahav  (PRL, 2010)</a:t>
            </a:r>
          </a:p>
        </p:txBody>
      </p:sp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2209800" y="1524000"/>
            <a:ext cx="5402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0.05 &lt;Total mass &lt; </a:t>
            </a:r>
            <a:r>
              <a:rPr lang="en-US">
                <a:solidFill>
                  <a:srgbClr val="FF0000"/>
                </a:solidFill>
              </a:rPr>
              <a:t>0.28 eV  </a:t>
            </a:r>
            <a:r>
              <a:rPr lang="en-US"/>
              <a:t>(95% CL)</a:t>
            </a:r>
          </a:p>
        </p:txBody>
      </p:sp>
      <p:pic>
        <p:nvPicPr>
          <p:cNvPr id="6758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6324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25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800000"/>
                </a:solidFill>
              </a:rPr>
              <a:t>Imprints of primordial non-</a:t>
            </a:r>
            <a:r>
              <a:rPr lang="en-US" sz="4000" dirty="0" err="1" smtClean="0">
                <a:solidFill>
                  <a:srgbClr val="800000"/>
                </a:solidFill>
              </a:rPr>
              <a:t>Gaussianity</a:t>
            </a:r>
            <a:r>
              <a:rPr lang="en-US" sz="4000" dirty="0" smtClean="0">
                <a:solidFill>
                  <a:srgbClr val="800000"/>
                </a:solidFill>
              </a:rPr>
              <a:t> on halo bias 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217307" b="-217307"/>
          <a:stretch>
            <a:fillRect/>
          </a:stretch>
        </p:blipFill>
        <p:spPr>
          <a:xfrm>
            <a:off x="457200" y="1052736"/>
            <a:ext cx="6419056" cy="290892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59944"/>
            <a:ext cx="5194300" cy="96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2200" y="4119463"/>
            <a:ext cx="2218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err="1" smtClean="0">
                <a:solidFill>
                  <a:schemeClr val="tx1"/>
                </a:solidFill>
              </a:rPr>
              <a:t>Dalal</a:t>
            </a:r>
            <a:r>
              <a:rPr lang="en-US" b="0" i="0" dirty="0" smtClean="0">
                <a:solidFill>
                  <a:schemeClr val="tx1"/>
                </a:solidFill>
              </a:rPr>
              <a:t> et al. 2008</a:t>
            </a:r>
            <a:endParaRPr lang="en-US" b="0" i="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068960"/>
            <a:ext cx="3352800" cy="469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544" y="4869160"/>
            <a:ext cx="54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rgbClr val="000090"/>
                </a:solidFill>
              </a:rPr>
              <a:t>Note:</a:t>
            </a:r>
          </a:p>
          <a:p>
            <a:pPr marL="342900" indent="-342900">
              <a:buFontTx/>
              <a:buChar char="-"/>
            </a:pPr>
            <a:r>
              <a:rPr lang="en-US" b="0" i="0" dirty="0" err="1" smtClean="0">
                <a:solidFill>
                  <a:srgbClr val="000090"/>
                </a:solidFill>
              </a:rPr>
              <a:t>Guassian</a:t>
            </a:r>
            <a:r>
              <a:rPr lang="en-US" b="0" i="0" dirty="0" smtClean="0">
                <a:solidFill>
                  <a:srgbClr val="000090"/>
                </a:solidFill>
              </a:rPr>
              <a:t> initial conditions also </a:t>
            </a:r>
            <a:r>
              <a:rPr lang="en-US" b="0" i="0" smtClean="0">
                <a:solidFill>
                  <a:srgbClr val="000090"/>
                </a:solidFill>
              </a:rPr>
              <a:t>generate Non-G </a:t>
            </a:r>
            <a:r>
              <a:rPr lang="en-US" b="0" i="0" dirty="0" smtClean="0">
                <a:solidFill>
                  <a:srgbClr val="000090"/>
                </a:solidFill>
              </a:rPr>
              <a:t>(</a:t>
            </a:r>
            <a:r>
              <a:rPr lang="en-US" b="0" i="0" dirty="0" err="1" smtClean="0">
                <a:solidFill>
                  <a:srgbClr val="000090"/>
                </a:solidFill>
              </a:rPr>
              <a:t>e.g</a:t>
            </a:r>
            <a:r>
              <a:rPr lang="en-US" b="0" i="0" dirty="0" smtClean="0">
                <a:solidFill>
                  <a:srgbClr val="000090"/>
                </a:solidFill>
              </a:rPr>
              <a:t> </a:t>
            </a:r>
            <a:r>
              <a:rPr lang="en-US" b="0" i="0" dirty="0" smtClean="0">
                <a:solidFill>
                  <a:srgbClr val="000090"/>
                </a:solidFill>
                <a:latin typeface="Times New Roman"/>
              </a:rPr>
              <a:t>S</a:t>
            </a:r>
            <a:r>
              <a:rPr lang="en-US" b="0" i="0" baseline="-25000" dirty="0" smtClean="0">
                <a:solidFill>
                  <a:srgbClr val="000090"/>
                </a:solidFill>
                <a:latin typeface="Times New Roman"/>
              </a:rPr>
              <a:t>3</a:t>
            </a:r>
            <a:r>
              <a:rPr lang="en-US" b="0" i="0" dirty="0" smtClean="0">
                <a:solidFill>
                  <a:srgbClr val="000090"/>
                </a:solidFill>
              </a:rPr>
              <a:t> = 34/7)</a:t>
            </a:r>
          </a:p>
          <a:p>
            <a:pPr marL="342900" indent="-342900">
              <a:buFontTx/>
              <a:buChar char="-"/>
            </a:pPr>
            <a:r>
              <a:rPr lang="en-US" b="0" i="0" dirty="0" smtClean="0">
                <a:solidFill>
                  <a:srgbClr val="000090"/>
                </a:solidFill>
              </a:rPr>
              <a:t>Systematics – challenging </a:t>
            </a:r>
          </a:p>
          <a:p>
            <a:r>
              <a:rPr lang="en-US" b="0" i="0" dirty="0" smtClean="0">
                <a:solidFill>
                  <a:srgbClr val="000090"/>
                </a:solidFill>
              </a:rPr>
              <a:t>-   Ideally, </a:t>
            </a:r>
            <a:r>
              <a:rPr lang="en-US" b="0" i="0" dirty="0">
                <a:solidFill>
                  <a:srgbClr val="000090"/>
                </a:solidFill>
              </a:rPr>
              <a:t>t</a:t>
            </a:r>
            <a:r>
              <a:rPr lang="en-US" b="0" i="0" dirty="0" smtClean="0">
                <a:solidFill>
                  <a:srgbClr val="000090"/>
                </a:solidFill>
              </a:rPr>
              <a:t>est for inflation models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8024" y="4437112"/>
            <a:ext cx="5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6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683568" y="533400"/>
            <a:ext cx="7543800" cy="1143000"/>
          </a:xfrm>
        </p:spPr>
        <p:txBody>
          <a:bodyPr/>
          <a:lstStyle/>
          <a:p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Excess power on </a:t>
            </a:r>
            <a:r>
              <a:rPr lang="en-US" sz="4000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Gpc</a:t>
            </a:r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 scale: </a:t>
            </a:r>
            <a:b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systematics or new physics?</a:t>
            </a:r>
          </a:p>
        </p:txBody>
      </p:sp>
      <p:pic>
        <p:nvPicPr>
          <p:cNvPr id="80898" name="Content Placeholder 3" descr="excess_power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13" r="-13213"/>
          <a:stretch>
            <a:fillRect/>
          </a:stretch>
        </p:blipFill>
        <p:spPr>
          <a:xfrm>
            <a:off x="1105272" y="1988840"/>
            <a:ext cx="6851104" cy="3692823"/>
          </a:xfrm>
        </p:spPr>
      </p:pic>
      <p:sp>
        <p:nvSpPr>
          <p:cNvPr id="80899" name="TextBox 4"/>
          <p:cNvSpPr txBox="1">
            <a:spLocks noChangeArrowheads="1"/>
          </p:cNvSpPr>
          <p:nvPr/>
        </p:nvSpPr>
        <p:spPr bwMode="auto">
          <a:xfrm>
            <a:off x="685800" y="6027738"/>
            <a:ext cx="5257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>
                <a:solidFill>
                  <a:srgbClr val="000090"/>
                </a:solidFill>
                <a:latin typeface="Arial"/>
                <a:cs typeface="Arial" charset="0"/>
              </a:rPr>
              <a:t>Thomas, </a:t>
            </a:r>
            <a:r>
              <a:rPr lang="en-US" b="0" i="0" dirty="0" err="1">
                <a:solidFill>
                  <a:srgbClr val="000090"/>
                </a:solidFill>
                <a:latin typeface="Arial"/>
                <a:cs typeface="Arial" charset="0"/>
              </a:rPr>
              <a:t>Abdalla</a:t>
            </a:r>
            <a:r>
              <a:rPr lang="en-US" b="0" i="0" dirty="0">
                <a:solidFill>
                  <a:srgbClr val="000090"/>
                </a:solidFill>
                <a:latin typeface="Arial"/>
                <a:cs typeface="Arial" charset="0"/>
              </a:rPr>
              <a:t> &amp;  </a:t>
            </a:r>
            <a:r>
              <a:rPr lang="en-US" b="0" i="0" dirty="0" smtClean="0">
                <a:solidFill>
                  <a:srgbClr val="000090"/>
                </a:solidFill>
                <a:latin typeface="Arial"/>
                <a:cs typeface="Arial" charset="0"/>
              </a:rPr>
              <a:t>Lahav </a:t>
            </a:r>
            <a:r>
              <a:rPr lang="en-US" b="0" i="0" dirty="0">
                <a:solidFill>
                  <a:srgbClr val="000090"/>
                </a:solidFill>
                <a:latin typeface="Arial"/>
                <a:cs typeface="Arial" charset="0"/>
              </a:rPr>
              <a:t>(2011)</a:t>
            </a:r>
          </a:p>
          <a:p>
            <a:pPr eaLnBrk="1" hangingPunct="1"/>
            <a:r>
              <a:rPr lang="en-US" b="0" i="0" dirty="0">
                <a:solidFill>
                  <a:srgbClr val="000090"/>
                </a:solidFill>
                <a:latin typeface="Arial"/>
                <a:cs typeface="Arial" charset="0"/>
              </a:rPr>
              <a:t>Using </a:t>
            </a:r>
            <a:r>
              <a:rPr lang="en-US" b="0" i="0" dirty="0" err="1">
                <a:solidFill>
                  <a:srgbClr val="000090"/>
                </a:solidFill>
                <a:latin typeface="Arial"/>
                <a:cs typeface="Arial" charset="0"/>
              </a:rPr>
              <a:t>MegaZ</a:t>
            </a:r>
            <a:r>
              <a:rPr lang="en-US" b="0" i="0" dirty="0">
                <a:solidFill>
                  <a:srgbClr val="000090"/>
                </a:solidFill>
                <a:latin typeface="Arial"/>
                <a:cs typeface="Arial" charset="0"/>
              </a:rPr>
              <a:t>-LRG (</a:t>
            </a:r>
            <a:r>
              <a:rPr lang="en-US" b="0" i="0" dirty="0" err="1">
                <a:solidFill>
                  <a:srgbClr val="000090"/>
                </a:solidFill>
                <a:latin typeface="Arial"/>
                <a:cs typeface="Arial" charset="0"/>
              </a:rPr>
              <a:t>ANNz</a:t>
            </a:r>
            <a:r>
              <a:rPr lang="en-US" b="0" i="0" dirty="0">
                <a:solidFill>
                  <a:srgbClr val="000090"/>
                </a:solidFill>
                <a:latin typeface="Arial"/>
                <a:cs typeface="Arial" charset="0"/>
              </a:rPr>
              <a:t> Photo-z)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9DDCA-AFC2-4E43-90C4-E0CBC03E9343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-36512" y="533400"/>
            <a:ext cx="7543800" cy="1143000"/>
          </a:xfrm>
        </p:spPr>
        <p:txBody>
          <a:bodyPr/>
          <a:lstStyle/>
          <a:p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Systematics in LSS 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Star-galaxy separation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Galactic extinction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Seeing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Sky brightness</a:t>
            </a:r>
          </a:p>
          <a:p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Airmass</a:t>
            </a: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Calibration offsets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Others…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9DDCA-AFC2-4E43-90C4-E0CBC03E9343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543800" cy="1143000"/>
          </a:xfrm>
        </p:spPr>
        <p:txBody>
          <a:bodyPr/>
          <a:lstStyle/>
          <a:p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Corrections to angular correlation function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7467600" cy="4525963"/>
          </a:xfrm>
        </p:spPr>
        <p:txBody>
          <a:bodyPr/>
          <a:lstStyle/>
          <a:p>
            <a:pPr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72816"/>
            <a:ext cx="6070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5562600" y="6248400"/>
            <a:ext cx="2268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Ross et al. 2010</a:t>
            </a:r>
          </a:p>
        </p:txBody>
      </p:sp>
      <p:sp>
        <p:nvSpPr>
          <p:cNvPr id="68614" name="TextBox 5"/>
          <p:cNvSpPr txBox="1">
            <a:spLocks noChangeArrowheads="1"/>
          </p:cNvSpPr>
          <p:nvPr/>
        </p:nvSpPr>
        <p:spPr bwMode="auto">
          <a:xfrm rot="-5400000">
            <a:off x="-1028699" y="3198812"/>
            <a:ext cx="4114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Angular correlation function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9DDCA-AFC2-4E43-90C4-E0CBC03E9343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8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33400"/>
            <a:ext cx="7776864" cy="1143000"/>
          </a:xfrm>
        </p:spPr>
        <p:txBody>
          <a:bodyPr/>
          <a:lstStyle/>
          <a:p>
            <a:r>
              <a:rPr lang="en-US" dirty="0" smtClean="0"/>
              <a:t>Excess power in LRGs DR8? </a:t>
            </a:r>
            <a:br>
              <a:rPr lang="en-US" dirty="0" smtClean="0"/>
            </a:br>
            <a:r>
              <a:rPr lang="en-US" dirty="0" smtClean="0"/>
              <a:t>(post stellar correction)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9DDCA-AFC2-4E43-90C4-E0CBC03E9343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422381" y="6165304"/>
            <a:ext cx="4885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Adam </a:t>
            </a:r>
            <a:r>
              <a:rPr lang="en-US" dirty="0" err="1" smtClean="0"/>
              <a:t>Hawken</a:t>
            </a:r>
            <a:r>
              <a:rPr lang="en-US" dirty="0" smtClean="0"/>
              <a:t>, PhD, in preparation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-28756" r="-28756"/>
          <a:stretch>
            <a:fillRect/>
          </a:stretch>
        </p:blipFill>
        <p:spPr>
          <a:xfrm>
            <a:off x="467544" y="1844824"/>
            <a:ext cx="7620000" cy="4114800"/>
          </a:xfrm>
        </p:spPr>
      </p:pic>
      <p:sp>
        <p:nvSpPr>
          <p:cNvPr id="8" name="TextBox 7"/>
          <p:cNvSpPr txBox="1"/>
          <p:nvPr/>
        </p:nvSpPr>
        <p:spPr>
          <a:xfrm>
            <a:off x="1907704" y="177281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72200" y="347139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/>
              <a:t>400 </a:t>
            </a:r>
            <a:r>
              <a:rPr lang="en-US" b="0" i="0" dirty="0" err="1" smtClean="0"/>
              <a:t>Mpc</a:t>
            </a:r>
            <a:r>
              <a:rPr lang="en-US" b="0" i="0" dirty="0" smtClean="0"/>
              <a:t>/h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4136378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en-US" dirty="0">
                <a:latin typeface="Arial" charset="0"/>
                <a:cs typeface="ＭＳ Ｐゴシック" charset="0"/>
              </a:rPr>
              <a:t>  </a:t>
            </a:r>
            <a:r>
              <a:rPr lang="en-US" sz="4000" dirty="0">
                <a:solidFill>
                  <a:srgbClr val="800000"/>
                </a:solidFill>
                <a:latin typeface="Arial" charset="0"/>
                <a:cs typeface="ＭＳ Ｐゴシック" charset="0"/>
              </a:rPr>
              <a:t>The case for </a:t>
            </a:r>
            <a:br>
              <a:rPr lang="en-US" sz="4000" dirty="0">
                <a:solidFill>
                  <a:srgbClr val="800000"/>
                </a:solidFill>
                <a:latin typeface="Arial" charset="0"/>
                <a:cs typeface="ＭＳ Ｐゴシック" charset="0"/>
              </a:rPr>
            </a:br>
            <a:r>
              <a:rPr lang="en-US" sz="4000" dirty="0">
                <a:solidFill>
                  <a:srgbClr val="800000"/>
                </a:solidFill>
                <a:latin typeface="Arial" charset="0"/>
                <a:cs typeface="ＭＳ Ｐゴシック" charset="0"/>
              </a:rPr>
              <a:t>“Vanilla </a:t>
            </a:r>
            <a:r>
              <a:rPr lang="en-US" sz="4000" dirty="0" smtClean="0">
                <a:solidFill>
                  <a:srgbClr val="800000"/>
                </a:solidFill>
                <a:latin typeface="Arial" charset="0"/>
                <a:cs typeface="ＭＳ Ｐゴシック" charset="0"/>
              </a:rPr>
              <a:t>systematics”</a:t>
            </a:r>
            <a:endParaRPr lang="en-US" sz="4000" dirty="0">
              <a:solidFill>
                <a:srgbClr val="8000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We model the whole universe with 6-12 parameters.</a:t>
            </a:r>
          </a:p>
          <a:p>
            <a:pPr>
              <a:defRPr/>
            </a:pPr>
            <a:r>
              <a:rPr lang="en-US" sz="2400" dirty="0" smtClean="0"/>
              <a:t>How many parameters should we allow as “nuisance parameters” for unknown astrophysics – </a:t>
            </a:r>
          </a:p>
          <a:p>
            <a:pPr marL="0" indent="0">
              <a:buFontTx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10, 100, 1000? </a:t>
            </a:r>
          </a:p>
          <a:p>
            <a:pPr>
              <a:defRPr/>
            </a:pPr>
            <a:r>
              <a:rPr lang="en-US" sz="2400" dirty="0" smtClean="0"/>
              <a:t>Great to have the technical ability to add as many parameters as we like, however...</a:t>
            </a:r>
          </a:p>
          <a:p>
            <a:pPr>
              <a:defRPr/>
            </a:pPr>
            <a:r>
              <a:rPr lang="en-US" sz="2400" dirty="0" smtClean="0"/>
              <a:t>There is some knowledge from theory and simulations on galaxy biasing </a:t>
            </a:r>
            <a:r>
              <a:rPr lang="en-US" sz="2400" dirty="0"/>
              <a:t>(</a:t>
            </a:r>
            <a:r>
              <a:rPr lang="en-US" sz="2400" dirty="0" smtClean="0"/>
              <a:t>and e.g. intrinsic alignments).</a:t>
            </a:r>
          </a:p>
          <a:p>
            <a:pPr>
              <a:defRPr/>
            </a:pPr>
            <a:r>
              <a:rPr lang="en-US" sz="2400" dirty="0" smtClean="0"/>
              <a:t>A small number of physically motivated free parameters are easier for comparison with other analyses.</a:t>
            </a:r>
          </a:p>
          <a:p>
            <a:pPr>
              <a:defRPr/>
            </a:pPr>
            <a:r>
              <a:rPr lang="en-US" sz="2400" dirty="0" smtClean="0"/>
              <a:t>These can be useful to test the1000-parameter setup</a:t>
            </a:r>
          </a:p>
          <a:p>
            <a:pPr marL="0" indent="0">
              <a:buFontTx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 (or their PCA-compressed version).</a:t>
            </a:r>
          </a:p>
          <a:p>
            <a:pPr>
              <a:defRPr/>
            </a:pPr>
            <a:endParaRPr lang="en-US" sz="2400" dirty="0" smtClean="0"/>
          </a:p>
          <a:p>
            <a:pPr marL="0" indent="0">
              <a:buFontTx/>
              <a:buNone/>
              <a:defRPr/>
            </a:pPr>
            <a:endParaRPr lang="en-US" sz="2400" dirty="0" smtClean="0"/>
          </a:p>
          <a:p>
            <a:pPr marL="0" indent="0">
              <a:buFontTx/>
              <a:buNone/>
              <a:defRPr/>
            </a:pPr>
            <a:endParaRPr lang="en-US" sz="2400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Points for discussion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control systematics?</a:t>
            </a:r>
          </a:p>
          <a:p>
            <a:r>
              <a:rPr lang="en-US" dirty="0" smtClean="0"/>
              <a:t>How to handle nuisance parameters?</a:t>
            </a:r>
          </a:p>
          <a:p>
            <a:r>
              <a:rPr lang="en-US" dirty="0" smtClean="0"/>
              <a:t>How to </a:t>
            </a:r>
            <a:r>
              <a:rPr lang="en-US" dirty="0" err="1" smtClean="0"/>
              <a:t>uitlize</a:t>
            </a:r>
            <a:r>
              <a:rPr lang="en-US" dirty="0" smtClean="0"/>
              <a:t> </a:t>
            </a:r>
            <a:r>
              <a:rPr lang="en-US" dirty="0" smtClean="0"/>
              <a:t>simulations?</a:t>
            </a:r>
          </a:p>
          <a:p>
            <a:r>
              <a:rPr lang="en-US" dirty="0" smtClean="0"/>
              <a:t>Could </a:t>
            </a:r>
            <a:r>
              <a:rPr lang="en-US" dirty="0" smtClean="0"/>
              <a:t>rule </a:t>
            </a:r>
            <a:r>
              <a:rPr lang="en-US" dirty="0" smtClean="0"/>
              <a:t>out w=-1?</a:t>
            </a:r>
          </a:p>
          <a:p>
            <a:r>
              <a:rPr lang="en-US" dirty="0" smtClean="0"/>
              <a:t>Could measure neutrino mass?</a:t>
            </a:r>
          </a:p>
          <a:p>
            <a:r>
              <a:rPr lang="en-US" dirty="0" smtClean="0"/>
              <a:t>Could distinguish DE from </a:t>
            </a:r>
            <a:r>
              <a:rPr lang="en-US" dirty="0" err="1" smtClean="0"/>
              <a:t>ModGrav</a:t>
            </a:r>
            <a:r>
              <a:rPr lang="en-US" dirty="0" smtClean="0"/>
              <a:t>? </a:t>
            </a:r>
          </a:p>
          <a:p>
            <a:r>
              <a:rPr lang="en-US" dirty="0" smtClean="0"/>
              <a:t>Could measure </a:t>
            </a:r>
            <a:r>
              <a:rPr lang="en-US" dirty="0" err="1" smtClean="0"/>
              <a:t>PnonG</a:t>
            </a:r>
            <a:r>
              <a:rPr lang="en-US" dirty="0" smtClean="0"/>
              <a:t> from LSS and CMB?</a:t>
            </a:r>
          </a:p>
          <a:p>
            <a:r>
              <a:rPr lang="en-US" dirty="0" smtClean="0"/>
              <a:t> A new </a:t>
            </a:r>
            <a:r>
              <a:rPr lang="en-US" dirty="0"/>
              <a:t>p</a:t>
            </a:r>
            <a:r>
              <a:rPr lang="en-US" dirty="0" smtClean="0"/>
              <a:t>aradigm </a:t>
            </a:r>
            <a:r>
              <a:rPr lang="en-US" dirty="0"/>
              <a:t>s</a:t>
            </a:r>
            <a:r>
              <a:rPr lang="en-US" dirty="0" smtClean="0"/>
              <a:t>hift?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7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91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5867400" cy="1143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Revised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DES Footprint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 hangingPunct="1"/>
            <a:endParaRPr lang="en-US" sz="1400">
              <a:solidFill>
                <a:schemeClr val="tx1"/>
              </a:solidFill>
              <a:cs typeface="Arial" charset="0"/>
            </a:endParaRPr>
          </a:p>
          <a:p>
            <a:pPr eaLnBrk="1" hangingPunct="1"/>
            <a:fld id="{815A7F4F-37B1-2E41-B840-18A1AFC9FD6B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39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307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60" y="2276872"/>
            <a:ext cx="6324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023100"/>
            <a:ext cx="8864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074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1066800" y="973138"/>
            <a:ext cx="7543800" cy="246062"/>
          </a:xfrm>
        </p:spPr>
        <p:txBody>
          <a:bodyPr/>
          <a:lstStyle/>
          <a:p>
            <a:pPr eaLnBrk="1" hangingPunct="1"/>
            <a:r>
              <a:rPr lang="en-GB" sz="3600">
                <a:solidFill>
                  <a:srgbClr val="0000FF"/>
                </a:solidFill>
                <a:latin typeface="Arial" charset="0"/>
              </a:rPr>
              <a:t>What is causing the acceleration of the Universe? </a:t>
            </a:r>
            <a:br>
              <a:rPr lang="en-GB" sz="3600">
                <a:solidFill>
                  <a:srgbClr val="0000FF"/>
                </a:solidFill>
                <a:latin typeface="Arial" charset="0"/>
              </a:rPr>
            </a:br>
            <a:endParaRPr lang="en-GB" sz="3600">
              <a:solidFill>
                <a:srgbClr val="0000FF"/>
              </a:solidFill>
              <a:latin typeface="Symbol" charset="0"/>
              <a:sym typeface="Symbol" charset="0"/>
            </a:endParaRPr>
          </a:p>
        </p:txBody>
      </p:sp>
      <p:pic>
        <p:nvPicPr>
          <p:cNvPr id="7475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1644650"/>
            <a:ext cx="4716462" cy="2089150"/>
          </a:xfrm>
          <a:noFill/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3400425" y="4457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0" y="3933825"/>
            <a:ext cx="90725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>
                <a:solidFill>
                  <a:schemeClr val="tx2"/>
                </a:solidFill>
                <a:cs typeface="Arial" charset="0"/>
                <a:sym typeface="Symbol" charset="0"/>
              </a:rPr>
              <a:t>The old problem:</a:t>
            </a:r>
          </a:p>
          <a:p>
            <a:pPr eaLnBrk="1" hangingPunct="1"/>
            <a:r>
              <a:rPr lang="en-GB">
                <a:solidFill>
                  <a:schemeClr val="tx1"/>
                </a:solidFill>
                <a:cs typeface="Arial" charset="0"/>
                <a:sym typeface="Symbol" charset="0"/>
              </a:rPr>
              <a:t>Theory exceeds observational limits on  by </a:t>
            </a:r>
            <a:r>
              <a:rPr lang="en-GB" u="sng">
                <a:solidFill>
                  <a:srgbClr val="FF0000"/>
                </a:solidFill>
                <a:cs typeface="Arial" charset="0"/>
                <a:sym typeface="Symbol" charset="0"/>
              </a:rPr>
              <a:t>10</a:t>
            </a:r>
            <a:r>
              <a:rPr lang="en-GB" u="sng" baseline="30000">
                <a:solidFill>
                  <a:srgbClr val="FF0000"/>
                </a:solidFill>
                <a:cs typeface="Arial" charset="0"/>
                <a:sym typeface="Symbol" charset="0"/>
              </a:rPr>
              <a:t>120 </a:t>
            </a:r>
            <a:r>
              <a:rPr lang="en-GB" u="sng">
                <a:solidFill>
                  <a:srgbClr val="FF0000"/>
                </a:solidFill>
                <a:cs typeface="Arial" charset="0"/>
                <a:sym typeface="Symbol" charset="0"/>
              </a:rPr>
              <a:t>!</a:t>
            </a:r>
          </a:p>
          <a:p>
            <a:pPr eaLnBrk="1" hangingPunct="1"/>
            <a:endParaRPr lang="en-GB">
              <a:solidFill>
                <a:schemeClr val="tx1"/>
              </a:solidFill>
              <a:cs typeface="Arial" charset="0"/>
              <a:sym typeface="Symbol" charset="0"/>
            </a:endParaRPr>
          </a:p>
          <a:p>
            <a:pPr eaLnBrk="1" hangingPunct="1"/>
            <a:r>
              <a:rPr lang="en-GB">
                <a:solidFill>
                  <a:schemeClr val="tx2"/>
                </a:solidFill>
                <a:cs typeface="Arial" charset="0"/>
                <a:sym typeface="Symbol" charset="0"/>
              </a:rPr>
              <a:t>New problems:</a:t>
            </a:r>
          </a:p>
          <a:p>
            <a:pPr eaLnBrk="1" hangingPunct="1"/>
            <a:r>
              <a:rPr lang="en-GB">
                <a:solidFill>
                  <a:schemeClr val="tx2"/>
                </a:solidFill>
                <a:cs typeface="Arial" charset="0"/>
                <a:sym typeface="Symbol" charset="0"/>
              </a:rPr>
              <a:t>- Is </a:t>
            </a:r>
            <a:r>
              <a:rPr lang="en-GB">
                <a:solidFill>
                  <a:schemeClr val="tx1"/>
                </a:solidFill>
                <a:cs typeface="Arial" charset="0"/>
                <a:sym typeface="Symbol" charset="0"/>
              </a:rPr>
              <a:t> </a:t>
            </a:r>
            <a:r>
              <a:rPr lang="en-GB">
                <a:solidFill>
                  <a:schemeClr val="tx2"/>
                </a:solidFill>
                <a:cs typeface="Arial" charset="0"/>
                <a:sym typeface="Symbol" charset="0"/>
              </a:rPr>
              <a:t>on the LHS or RHS?</a:t>
            </a:r>
          </a:p>
          <a:p>
            <a:pPr eaLnBrk="1" hangingPunct="1"/>
            <a:r>
              <a:rPr lang="en-GB">
                <a:solidFill>
                  <a:schemeClr val="tx1"/>
                </a:solidFill>
                <a:cs typeface="Arial" charset="0"/>
                <a:sym typeface="Symbol" charset="0"/>
              </a:rPr>
              <a:t>- Why are the amounts of Dark Matter and  so similar?</a:t>
            </a:r>
          </a:p>
          <a:p>
            <a:pPr eaLnBrk="1" hangingPunct="1"/>
            <a:endParaRPr lang="en-GB">
              <a:solidFill>
                <a:schemeClr val="tx1"/>
              </a:solidFill>
              <a:cs typeface="Arial" charset="0"/>
              <a:sym typeface="Symbol" charset="0"/>
            </a:endParaRPr>
          </a:p>
          <a:p>
            <a:pPr eaLnBrk="1" hangingPunct="1"/>
            <a:endParaRPr lang="en-GB">
              <a:solidFill>
                <a:schemeClr val="tx1"/>
              </a:solidFill>
              <a:cs typeface="Arial" charset="0"/>
              <a:sym typeface="Symbol" charset="0"/>
            </a:endParaRPr>
          </a:p>
          <a:p>
            <a:pPr eaLnBrk="1" hangingPunct="1"/>
            <a:endParaRPr lang="en-GB" sz="3200">
              <a:solidFill>
                <a:schemeClr val="accent2"/>
              </a:solidFill>
              <a:cs typeface="Arial" charset="0"/>
            </a:endParaRPr>
          </a:p>
        </p:txBody>
      </p:sp>
      <p:pic>
        <p:nvPicPr>
          <p:cNvPr id="7" name="Picture 2" descr="R_{\mu \nu} -\frac{1}{2}R\,g_{\mu \nu} + \Lambda\,g_{\mu \nu} = {8 \pi G \over c^4} T_{\mu \nu}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257800"/>
            <a:ext cx="3276600" cy="533400"/>
          </a:xfrm>
          <a:prstGeom prst="rect">
            <a:avLst/>
          </a:prstGeom>
          <a:noFill/>
          <a:ln w="25400">
            <a:solidFill>
              <a:schemeClr val="tx2">
                <a:lumMod val="90000"/>
              </a:schemeClr>
            </a:solidFill>
          </a:ln>
        </p:spPr>
      </p:pic>
      <p:pic>
        <p:nvPicPr>
          <p:cNvPr id="74758" name="Content Placeholder 8" descr="perlmutter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17" r="-12517"/>
          <a:stretch>
            <a:fillRect/>
          </a:stretch>
        </p:blipFill>
        <p:spPr>
          <a:xfrm>
            <a:off x="4495800" y="1676400"/>
            <a:ext cx="1828800" cy="2057400"/>
          </a:xfrm>
        </p:spPr>
      </p:pic>
      <p:pic>
        <p:nvPicPr>
          <p:cNvPr id="74759" name="Picture 9" descr="schmid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6400"/>
            <a:ext cx="1447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10" descr="rie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1447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LSS (DESpec-like) +CMB Synergy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3048000" y="1600200"/>
            <a:ext cx="5638800" cy="4525963"/>
          </a:xfrm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39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315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Box 4"/>
          <p:cNvSpPr txBox="1">
            <a:spLocks noChangeArrowheads="1"/>
          </p:cNvSpPr>
          <p:nvPr/>
        </p:nvSpPr>
        <p:spPr bwMode="auto">
          <a:xfrm>
            <a:off x="1219200" y="3992563"/>
            <a:ext cx="29718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With 1% prior (WMAP) on 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the 150 Mpc sound horizon</a:t>
            </a:r>
          </a:p>
        </p:txBody>
      </p:sp>
      <p:sp>
        <p:nvSpPr>
          <p:cNvPr id="83974" name="TextBox 7"/>
          <p:cNvSpPr txBox="1">
            <a:spLocks noChangeArrowheads="1"/>
          </p:cNvSpPr>
          <p:nvPr/>
        </p:nvSpPr>
        <p:spPr bwMode="auto">
          <a:xfrm>
            <a:off x="914400" y="6248400"/>
            <a:ext cx="671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Hawken, Abdalla, Hutsi, Lahav (arXiv: 1111.2544)</a:t>
            </a:r>
          </a:p>
        </p:txBody>
      </p:sp>
    </p:spTree>
    <p:extLst>
      <p:ext uri="{BB962C8B-B14F-4D97-AF65-F5344CB8AC3E}">
        <p14:creationId xmlns:p14="http://schemas.microsoft.com/office/powerpoint/2010/main" val="420382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DESpec: benefits per probe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23850" y="1143000"/>
            <a:ext cx="8496300" cy="556260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Photo-z/spec: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better photo-z calibration (also via  cross-correlation)</a:t>
            </a:r>
            <a:endParaRPr lang="en-US" sz="2400" dirty="0">
              <a:solidFill>
                <a:srgbClr val="7F7F7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LSS: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RSD and radial BAO,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FoM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improved by several (3-6) 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Clusters: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better redshifts and velocity dispersions,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FoM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up by several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WL: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little improvement for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FoM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(as projected mass), but helps with intrinsic alignments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WL+LSS: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offers a lot for both DE and for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ModGrav</a:t>
            </a:r>
            <a:endParaRPr lang="en-US" sz="2400" dirty="0">
              <a:solidFill>
                <a:srgbClr val="7F7F7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Ia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spectra of host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galaxies</a:t>
            </a:r>
            <a:r>
              <a:rPr lang="en-US" sz="24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and for photo-z training, improving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FoM</a:t>
            </a:r>
            <a:r>
              <a:rPr lang="en-US" sz="24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by 2</a:t>
            </a:r>
            <a:endParaRPr lang="en-US" sz="2400" dirty="0">
              <a:solidFill>
                <a:srgbClr val="7F7F7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Galaxy Evolution: </a:t>
            </a:r>
            <a:r>
              <a:rPr lang="en-US" sz="24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galaxy properties and star-formation history</a:t>
            </a:r>
            <a:endParaRPr lang="en-US" sz="2400" dirty="0">
              <a:solidFill>
                <a:srgbClr val="7F7F7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Strong Lensing</a:t>
            </a:r>
            <a:r>
              <a:rPr lang="en-US" sz="2400" dirty="0">
                <a:solidFill>
                  <a:srgbClr val="222268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improved cluster mass models</a:t>
            </a:r>
          </a:p>
          <a:p>
            <a:endParaRPr lang="en-US" sz="2400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DESpec</a:t>
            </a:r>
            <a:r>
              <a:rPr lang="en-US" dirty="0" smtClean="0">
                <a:solidFill>
                  <a:srgbClr val="FF0000"/>
                </a:solidFill>
              </a:rPr>
              <a:t> target selection &amp; </a:t>
            </a:r>
            <a:r>
              <a:rPr lang="en-US" dirty="0" err="1" smtClean="0">
                <a:solidFill>
                  <a:srgbClr val="FF0000"/>
                </a:solidFill>
              </a:rPr>
              <a:t>FoMs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2297" b="-1229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DF93C-B5A8-3844-B457-9AE613D6ECCA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71344" y="6165304"/>
            <a:ext cx="344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Kirk et al, in preparation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47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543800" cy="11430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Dark Matter </a:t>
            </a:r>
            <a:br>
              <a:rPr lang="en-US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or Modified Gravity?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114800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“Dark Matter”: 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Neptune (discovered 1846)-  predicted to be there based on unexplained motion of Uranus. </a:t>
            </a:r>
          </a:p>
          <a:p>
            <a:r>
              <a:rPr lang="en-US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“Modified Gravity”: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Mercury’s precession-  a new theory (Einstein’s General Relativity, 1917) required to explain it.</a:t>
            </a:r>
          </a:p>
          <a:p>
            <a:pPr>
              <a:buFont typeface="Wingdings" charset="0"/>
              <a:buNone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06487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Pre-Supernovae paradigm shift 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971550" y="1557338"/>
            <a:ext cx="7620000" cy="41148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Peebles (1984) advocated Lambda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APM result for low matter density 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(Efstathiou et al. 1990)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Baryonic fraction in clusters 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(White et al. 1993) 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The case for adding  Lambda (Ostriker &amp; Steinhardt 1995)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Cf.</a:t>
            </a:r>
            <a:r>
              <a:rPr lang="en-US">
                <a:solidFill>
                  <a:srgbClr val="00009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linear Lambda-like force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(Newton 1687 !) 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TextBox 3"/>
          <p:cNvSpPr txBox="1">
            <a:spLocks noChangeArrowheads="1"/>
          </p:cNvSpPr>
          <p:nvPr/>
        </p:nvSpPr>
        <p:spPr bwMode="auto">
          <a:xfrm>
            <a:off x="5334000" y="6457950"/>
            <a:ext cx="563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Calder &amp; Lahav (2008, 2010)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534400" cy="1828800"/>
          </a:xfrm>
        </p:spPr>
        <p:txBody>
          <a:bodyPr/>
          <a:lstStyle/>
          <a:p>
            <a:pPr eaLnBrk="1" hangingPunct="1"/>
            <a:r>
              <a:rPr lang="fr-FR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The </a:t>
            </a:r>
            <a:r>
              <a:rPr lang="fr-FR" sz="4000" dirty="0" err="1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Landscape</a:t>
            </a:r>
            <a:r>
              <a:rPr lang="fr-FR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 of L</a:t>
            </a:r>
            <a:r>
              <a:rPr lang="en-US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a</a:t>
            </a:r>
            <a:r>
              <a:rPr lang="fr-FR" sz="4000" dirty="0" err="1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rge</a:t>
            </a:r>
            <a:r>
              <a:rPr lang="fr-FR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 </a:t>
            </a:r>
            <a:r>
              <a:rPr lang="fr-FR" sz="4000" dirty="0" err="1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Surveys</a:t>
            </a:r>
            <a:r>
              <a:rPr lang="fr-FR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/>
            </a:r>
            <a:br>
              <a:rPr lang="fr-FR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</a:br>
            <a:r>
              <a:rPr lang="fr-FR" sz="4000" dirty="0">
                <a:solidFill>
                  <a:srgbClr val="8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fr-FR" sz="2400" dirty="0" err="1">
                <a:latin typeface="Times New Roman" charset="0"/>
                <a:ea typeface="ＭＳ Ｐゴシック" charset="0"/>
                <a:cs typeface="ＭＳ Ｐゴシック" charset="0"/>
              </a:rPr>
              <a:t>some</a:t>
            </a:r>
            <a:r>
              <a:rPr lang="fr-FR" sz="24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>
                <a:latin typeface="Times New Roman" charset="0"/>
                <a:ea typeface="ＭＳ Ｐゴシック" charset="0"/>
                <a:cs typeface="ＭＳ Ｐゴシック" charset="0"/>
              </a:rPr>
              <a:t>under</a:t>
            </a:r>
            <a:r>
              <a:rPr lang="fr-FR" sz="2400" dirty="0">
                <a:latin typeface="Times New Roman" charset="0"/>
                <a:ea typeface="ＭＳ Ｐゴシック" charset="0"/>
                <a:cs typeface="ＭＳ Ｐゴシック" charset="0"/>
              </a:rPr>
              <a:t> construction, </a:t>
            </a:r>
            <a:r>
              <a:rPr lang="fr-FR" sz="2400" dirty="0" err="1">
                <a:latin typeface="Times New Roman" charset="0"/>
                <a:ea typeface="ＭＳ Ｐゴシック" charset="0"/>
                <a:cs typeface="ＭＳ Ｐゴシック" charset="0"/>
              </a:rPr>
              <a:t>some</a:t>
            </a:r>
            <a:r>
              <a:rPr lang="fr-FR" sz="24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>
                <a:latin typeface="Times New Roman" charset="0"/>
                <a:ea typeface="ＭＳ Ｐゴシック" charset="0"/>
                <a:cs typeface="ＭＳ Ｐゴシック" charset="0"/>
              </a:rPr>
              <a:t>proposed</a:t>
            </a:r>
            <a:r>
              <a:rPr lang="fr-FR" sz="2400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1219200" y="5257800"/>
            <a:ext cx="247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solidFill>
                  <a:srgbClr val="800080"/>
                </a:solidFill>
              </a:rPr>
              <a:t> </a:t>
            </a:r>
            <a:endParaRPr lang="fr-FR" sz="2000"/>
          </a:p>
        </p:txBody>
      </p:sp>
      <p:sp>
        <p:nvSpPr>
          <p:cNvPr id="84995" name="TextBox 4"/>
          <p:cNvSpPr txBox="1">
            <a:spLocks noChangeArrowheads="1"/>
          </p:cNvSpPr>
          <p:nvPr/>
        </p:nvSpPr>
        <p:spPr bwMode="auto">
          <a:xfrm>
            <a:off x="457200" y="2674938"/>
            <a:ext cx="80987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Photometric surveys</a:t>
            </a:r>
            <a:r>
              <a:rPr lang="en-US" dirty="0"/>
              <a:t>: </a:t>
            </a:r>
            <a:r>
              <a:rPr lang="en-US" dirty="0">
                <a:solidFill>
                  <a:schemeClr val="tx2"/>
                </a:solidFill>
              </a:rPr>
              <a:t>DES, VISTA, </a:t>
            </a:r>
            <a:r>
              <a:rPr lang="en-US" dirty="0" smtClean="0">
                <a:solidFill>
                  <a:schemeClr val="tx2"/>
                </a:solidFill>
              </a:rPr>
              <a:t>VST, Pan</a:t>
            </a:r>
            <a:r>
              <a:rPr lang="en-US" dirty="0">
                <a:solidFill>
                  <a:schemeClr val="tx2"/>
                </a:solidFill>
              </a:rPr>
              <a:t>-STARRS, HSC, </a:t>
            </a:r>
          </a:p>
          <a:p>
            <a:pPr eaLnBrk="1" hangingPunct="1"/>
            <a:r>
              <a:rPr lang="en-US" dirty="0" err="1">
                <a:solidFill>
                  <a:schemeClr val="tx2"/>
                </a:solidFill>
              </a:rPr>
              <a:t>Skymapper</a:t>
            </a:r>
            <a:r>
              <a:rPr lang="en-US" dirty="0">
                <a:solidFill>
                  <a:schemeClr val="tx2"/>
                </a:solidFill>
              </a:rPr>
              <a:t>, PAU, LSST, …</a:t>
            </a:r>
          </a:p>
        </p:txBody>
      </p:sp>
      <p:sp>
        <p:nvSpPr>
          <p:cNvPr id="84996" name="TextBox 5"/>
          <p:cNvSpPr txBox="1">
            <a:spLocks noChangeArrowheads="1"/>
          </p:cNvSpPr>
          <p:nvPr/>
        </p:nvSpPr>
        <p:spPr bwMode="auto">
          <a:xfrm>
            <a:off x="457200" y="38862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Spetroscopic surveys</a:t>
            </a:r>
            <a:r>
              <a:rPr lang="en-US"/>
              <a:t>: </a:t>
            </a:r>
            <a:r>
              <a:rPr lang="en-US">
                <a:solidFill>
                  <a:schemeClr val="tx2"/>
                </a:solidFill>
              </a:rPr>
              <a:t>WiggleZ, BOSS, e-BOSS, BigBOSS, DESpec, HETDEX, Subaru/Sumire, VISTA/spec, SKA, …</a:t>
            </a:r>
          </a:p>
        </p:txBody>
      </p:sp>
      <p:sp>
        <p:nvSpPr>
          <p:cNvPr id="84997" name="TextBox 6"/>
          <p:cNvSpPr txBox="1">
            <a:spLocks noChangeArrowheads="1"/>
          </p:cNvSpPr>
          <p:nvPr/>
        </p:nvSpPr>
        <p:spPr bwMode="auto">
          <a:xfrm rot="10800000" flipV="1">
            <a:off x="1752600" y="5257800"/>
            <a:ext cx="5638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Space Missions</a:t>
            </a:r>
            <a:r>
              <a:rPr lang="en-US"/>
              <a:t>: </a:t>
            </a:r>
            <a:r>
              <a:rPr lang="en-US">
                <a:solidFill>
                  <a:schemeClr val="tx2"/>
                </a:solidFill>
              </a:rPr>
              <a:t>Euclid, WFIRST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DB1B9-D156-3143-BE7D-2CA5C86E551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43800" cy="1143000"/>
          </a:xfrm>
        </p:spPr>
        <p:txBody>
          <a:bodyPr/>
          <a:lstStyle/>
          <a:p>
            <a:r>
              <a:rPr lang="en-US" sz="4000" dirty="0">
                <a:solidFill>
                  <a:srgbClr val="800000"/>
                </a:solidFill>
                <a:latin typeface="Arial"/>
                <a:ea typeface="ＭＳ Ｐゴシック" charset="0"/>
                <a:cs typeface="ＭＳ Ｐゴシック" charset="0"/>
              </a:rPr>
              <a:t>New Results - BOSS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9700"/>
            <a:ext cx="44069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5575300" y="6167438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 dirty="0">
                <a:solidFill>
                  <a:srgbClr val="000090"/>
                </a:solidFill>
                <a:cs typeface="Arial" charset="0"/>
              </a:rPr>
              <a:t>Sanchez et al. 2012</a:t>
            </a:r>
          </a:p>
        </p:txBody>
      </p:sp>
      <p:pic>
        <p:nvPicPr>
          <p:cNvPr id="6759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5410200"/>
            <a:ext cx="6616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Box 7"/>
          <p:cNvSpPr txBox="1">
            <a:spLocks noChangeArrowheads="1"/>
          </p:cNvSpPr>
          <p:nvPr/>
        </p:nvSpPr>
        <p:spPr bwMode="auto">
          <a:xfrm>
            <a:off x="1492250" y="6172200"/>
            <a:ext cx="226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 i="0">
                <a:solidFill>
                  <a:schemeClr val="tx1"/>
                </a:solidFill>
                <a:cs typeface="Arial" charset="0"/>
              </a:rPr>
              <a:t>w =-1.03 +- 0.07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9DDCA-AFC2-4E43-90C4-E0CBC03E934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Dark Energy Survey</a:t>
            </a:r>
            <a:br>
              <a:rPr lang="en-US" sz="400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First Light in September 2012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52578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Multi-probe approach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Cluster Counts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     Weak Lensing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     Large Scale Structure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     Supernovae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Ia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1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Times New Roman" charset="0"/>
              </a:rPr>
              <a:t> 8-band survey</a:t>
            </a:r>
            <a:endParaRPr lang="en-US" dirty="0">
              <a:solidFill>
                <a:srgbClr val="FFFF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Times New Roman" charset="0"/>
              </a:rPr>
              <a:t>    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5000 deg</a:t>
            </a:r>
            <a:r>
              <a:rPr lang="en-US" sz="2000" baseline="30000" dirty="0">
                <a:latin typeface="Arial" charset="0"/>
                <a:ea typeface="ＭＳ Ｐゴシック" charset="0"/>
                <a:cs typeface="Times New Roman" charset="0"/>
              </a:rPr>
              <a:t>2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</a:t>
            </a:r>
            <a:r>
              <a:rPr lang="en-US" sz="2000" i="1" dirty="0" err="1">
                <a:latin typeface="Arial" charset="0"/>
                <a:ea typeface="ＭＳ Ｐゴシック" charset="0"/>
                <a:cs typeface="Times New Roman" charset="0"/>
              </a:rPr>
              <a:t>grizY</a:t>
            </a:r>
            <a:r>
              <a:rPr lang="en-US" sz="2000" i="1" dirty="0">
                <a:latin typeface="Arial" charset="0"/>
                <a:ea typeface="ＭＳ Ｐゴシック" charset="0"/>
                <a:cs typeface="Times New Roman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i="1" dirty="0">
                <a:latin typeface="Arial" charset="0"/>
                <a:ea typeface="ＭＳ Ｐゴシック" charset="0"/>
                <a:cs typeface="Times New Roman" charset="0"/>
              </a:rPr>
              <a:t>      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300 million photometric redshifts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     </a:t>
            </a:r>
            <a:r>
              <a:rPr lang="en-US" sz="2000" i="1" dirty="0">
                <a:latin typeface="Arial" charset="0"/>
                <a:ea typeface="ＭＳ Ｐゴシック" charset="0"/>
                <a:cs typeface="Times New Roman" charset="0"/>
              </a:rPr>
              <a:t>+ JHK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from </a:t>
            </a:r>
            <a:r>
              <a:rPr lang="en-US" sz="2000" dirty="0">
                <a:solidFill>
                  <a:srgbClr val="800000"/>
                </a:solidFill>
                <a:latin typeface="Arial" charset="0"/>
                <a:ea typeface="ＭＳ Ｐゴシック" charset="0"/>
                <a:cs typeface="Times New Roman" charset="0"/>
              </a:rPr>
              <a:t>VHS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(1200 </a:t>
            </a:r>
            <a:r>
              <a:rPr lang="en-US" sz="2000" dirty="0" err="1">
                <a:latin typeface="Arial" charset="0"/>
                <a:ea typeface="ＭＳ Ｐゴシック" charset="0"/>
                <a:cs typeface="Times New Roman" charset="0"/>
              </a:rPr>
              <a:t>sq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</a:t>
            </a:r>
            <a:r>
              <a:rPr lang="en-US" sz="2000" dirty="0" err="1">
                <a:latin typeface="Arial" charset="0"/>
                <a:ea typeface="ＭＳ Ｐゴシック" charset="0"/>
                <a:cs typeface="Times New Roman" charset="0"/>
              </a:rPr>
              <a:t>deg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       covered at half exposure time)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     +</a:t>
            </a:r>
            <a:r>
              <a:rPr lang="en-US" sz="2000" dirty="0">
                <a:solidFill>
                  <a:srgbClr val="800000"/>
                </a:solidFill>
                <a:latin typeface="Arial" charset="0"/>
                <a:ea typeface="ＭＳ Ｐゴシック" charset="0"/>
                <a:cs typeface="Times New Roman" charset="0"/>
              </a:rPr>
              <a:t>SPT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SZ (550 clusters observed over 2500 </a:t>
            </a:r>
            <a:r>
              <a:rPr lang="en-US" sz="2000" dirty="0" err="1">
                <a:latin typeface="Arial" charset="0"/>
                <a:ea typeface="ＭＳ Ｐゴシック" charset="0"/>
                <a:cs typeface="Times New Roman" charset="0"/>
              </a:rPr>
              <a:t>sq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 </a:t>
            </a:r>
            <a:r>
              <a:rPr lang="en-US" sz="2000" dirty="0" err="1">
                <a:latin typeface="Arial" charset="0"/>
                <a:ea typeface="ＭＳ Ｐゴシック" charset="0"/>
                <a:cs typeface="Times New Roman" charset="0"/>
              </a:rPr>
              <a:t>deg</a:t>
            </a:r>
            <a:r>
              <a:rPr lang="en-US" sz="2000" dirty="0">
                <a:latin typeface="Arial" charset="0"/>
                <a:ea typeface="ＭＳ Ｐゴシック" charset="0"/>
                <a:cs typeface="Times New Roman" charset="0"/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600" dirty="0">
              <a:latin typeface="Arial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latin typeface="Arial" charset="0"/>
              <a:ea typeface="ＭＳ Ｐゴシック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Times New Roman" charset="0"/>
              </a:rPr>
              <a:t>   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87043" name="Picture 4" descr="01_Aerial-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89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13"/>
          <p:cNvSpPr txBox="1">
            <a:spLocks noChangeArrowheads="1"/>
          </p:cNvSpPr>
          <p:nvPr/>
        </p:nvSpPr>
        <p:spPr bwMode="auto">
          <a:xfrm>
            <a:off x="7400925" y="5410200"/>
            <a:ext cx="1057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  <a:sym typeface="Arial" charset="0"/>
              </a:rPr>
              <a:t>VISTA</a:t>
            </a:r>
          </a:p>
        </p:txBody>
      </p:sp>
      <p:pic>
        <p:nvPicPr>
          <p:cNvPr id="87045" name="Picture 7" descr="tolol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2895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Box 11"/>
          <p:cNvSpPr txBox="1">
            <a:spLocks noChangeArrowheads="1"/>
          </p:cNvSpPr>
          <p:nvPr/>
        </p:nvSpPr>
        <p:spPr bwMode="auto">
          <a:xfrm>
            <a:off x="7310438" y="2057400"/>
            <a:ext cx="919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666699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  <a:sym typeface="Arial" charset="0"/>
              </a:rPr>
              <a:t>CTIO</a:t>
            </a:r>
          </a:p>
        </p:txBody>
      </p:sp>
      <p:pic>
        <p:nvPicPr>
          <p:cNvPr id="8704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9DDCA-AFC2-4E43-90C4-E0CBC03E934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  <p:tag name="FIRSTLAHAV2@C02HD0V9DJWT3PP7" val="4522"/>
</p:tagLst>
</file>

<file path=ppt/theme/theme1.xml><?xml version="1.0" encoding="utf-8"?>
<a:theme xmlns:a="http://schemas.openxmlformats.org/drawingml/2006/main" name="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1" u="none" strike="noStrike" cap="none" normalizeH="0" baseline="0">
            <a:ln>
              <a:noFill/>
            </a:ln>
            <a:solidFill>
              <a:srgbClr val="666699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1" u="none" strike="noStrike" cap="none" normalizeH="0" baseline="0">
            <a:ln>
              <a:noFill/>
            </a:ln>
            <a:solidFill>
              <a:srgbClr val="666699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1" u="none" strike="noStrike" cap="none" normalizeH="0" baseline="0">
            <a:ln>
              <a:noFill/>
            </a:ln>
            <a:solidFill>
              <a:srgbClr val="666699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1" u="none" strike="noStrike" cap="none" normalizeH="0" baseline="0">
            <a:ln>
              <a:noFill/>
            </a:ln>
            <a:solidFill>
              <a:srgbClr val="666699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1" u="none" strike="noStrike" cap="none" normalizeH="0" baseline="0">
            <a:ln>
              <a:noFill/>
            </a:ln>
            <a:solidFill>
              <a:srgbClr val="666699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1" u="none" strike="noStrike" cap="none" normalizeH="0" baseline="0">
            <a:ln>
              <a:noFill/>
            </a:ln>
            <a:solidFill>
              <a:srgbClr val="666699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Designs\Strategic.pot</Template>
  <TotalTime>7693</TotalTime>
  <Words>1917</Words>
  <Application>Microsoft Macintosh PowerPoint</Application>
  <PresentationFormat>On-screen Show (4:3)</PresentationFormat>
  <Paragraphs>325</Paragraphs>
  <Slides>42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Strategic</vt:lpstr>
      <vt:lpstr>4_Default Design</vt:lpstr>
      <vt:lpstr>Default Design</vt:lpstr>
      <vt:lpstr>  Galaxy surveys: from controlling systematics to new physics  </vt:lpstr>
      <vt:lpstr>Outline</vt:lpstr>
      <vt:lpstr>Darkness Visible</vt:lpstr>
      <vt:lpstr>What is causing the acceleration of the Universe?  </vt:lpstr>
      <vt:lpstr>Dark Matter  or Modified Gravity?</vt:lpstr>
      <vt:lpstr>Pre-Supernovae paradigm shift </vt:lpstr>
      <vt:lpstr> The Landscape of Large Surveys  (some under construction, some proposed)</vt:lpstr>
      <vt:lpstr>New Results - BOSS</vt:lpstr>
      <vt:lpstr>The Dark Energy Survey First Light in September 2012</vt:lpstr>
      <vt:lpstr>The Dark Energy Survey </vt:lpstr>
      <vt:lpstr>DES Science Committee </vt:lpstr>
      <vt:lpstr>Spectroscopic follow-up of DES  </vt:lpstr>
      <vt:lpstr>DESpec: Spectroscopic follow up  of DES </vt:lpstr>
      <vt:lpstr>DES (WL) + DESpec (LSS)</vt:lpstr>
      <vt:lpstr>The benefits of same sky</vt:lpstr>
      <vt:lpstr> EUCLID </vt:lpstr>
      <vt:lpstr>Euclid Forecast</vt:lpstr>
      <vt:lpstr>Sources of Systematics in Cosmology </vt:lpstr>
      <vt:lpstr>Photo-z –Spectra cross talk</vt:lpstr>
      <vt:lpstr>PHOTO-Z CODES</vt:lpstr>
      <vt:lpstr>LRG - photo-z code comparison </vt:lpstr>
      <vt:lpstr>    Dark Matter =&gt; Halos =&gt;  Galaxies</vt:lpstr>
      <vt:lpstr>How many biasing scenarios?  To b or not to b?</vt:lpstr>
      <vt:lpstr> Models of biasing</vt:lpstr>
      <vt:lpstr>Luminosity bias</vt:lpstr>
      <vt:lpstr>Identifying Non-linear Stochastic Biasing in the Halo Model in the Halo Model</vt:lpstr>
      <vt:lpstr>Redshift Distortion as a test  of Dark Energy vs. Modified Gravity</vt:lpstr>
      <vt:lpstr> Neutrino mass from galaxy surveys </vt:lpstr>
      <vt:lpstr>Neutrino mass from  red vs blue SDSS galaxies</vt:lpstr>
      <vt:lpstr>Neutrino mass from MegaZ-LRG 700,000 galaxies  within 3.3 (Gpc/h)^3</vt:lpstr>
      <vt:lpstr>Imprints of primordial non-Gaussianity on halo bias </vt:lpstr>
      <vt:lpstr>Excess power on Gpc scale:  systematics or new physics?</vt:lpstr>
      <vt:lpstr>Systematics in LSS </vt:lpstr>
      <vt:lpstr>Corrections to angular correlation function</vt:lpstr>
      <vt:lpstr>Excess power in LRGs DR8?  (post stellar correction) </vt:lpstr>
      <vt:lpstr>  The case for  “Vanilla systematics”</vt:lpstr>
      <vt:lpstr>Points for discussion</vt:lpstr>
      <vt:lpstr>END</vt:lpstr>
      <vt:lpstr>  Revised DES Footprint </vt:lpstr>
      <vt:lpstr>LSS (DESpec-like) +CMB Synergy</vt:lpstr>
      <vt:lpstr>DESpec: benefits per probe</vt:lpstr>
      <vt:lpstr>DESpec target selection &amp; FoMs</vt:lpstr>
    </vt:vector>
  </TitlesOfParts>
  <Company>Institute of Astronomy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2dF Galaxy Redshift Survey</dc:title>
  <dc:creator>Ofer Lahav</dc:creator>
  <cp:lastModifiedBy>Ofer Lahav</cp:lastModifiedBy>
  <cp:revision>1087</cp:revision>
  <cp:lastPrinted>2012-05-22T07:00:49Z</cp:lastPrinted>
  <dcterms:created xsi:type="dcterms:W3CDTF">2012-03-20T11:24:48Z</dcterms:created>
  <dcterms:modified xsi:type="dcterms:W3CDTF">2012-08-10T06:39:47Z</dcterms:modified>
</cp:coreProperties>
</file>