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0"/>
  </p:notesMasterIdLst>
  <p:sldIdLst>
    <p:sldId id="256" r:id="rId2"/>
    <p:sldId id="336" r:id="rId3"/>
    <p:sldId id="337" r:id="rId4"/>
    <p:sldId id="335" r:id="rId5"/>
    <p:sldId id="323" r:id="rId6"/>
    <p:sldId id="324" r:id="rId7"/>
    <p:sldId id="325" r:id="rId8"/>
    <p:sldId id="326" r:id="rId9"/>
    <p:sldId id="327" r:id="rId10"/>
    <p:sldId id="329" r:id="rId11"/>
    <p:sldId id="330" r:id="rId12"/>
    <p:sldId id="331" r:id="rId13"/>
    <p:sldId id="332" r:id="rId14"/>
    <p:sldId id="277" r:id="rId15"/>
    <p:sldId id="285" r:id="rId16"/>
    <p:sldId id="308" r:id="rId17"/>
    <p:sldId id="283" r:id="rId18"/>
    <p:sldId id="314" r:id="rId19"/>
    <p:sldId id="316" r:id="rId20"/>
    <p:sldId id="315" r:id="rId21"/>
    <p:sldId id="322" r:id="rId22"/>
    <p:sldId id="321" r:id="rId23"/>
    <p:sldId id="333" r:id="rId24"/>
    <p:sldId id="317" r:id="rId25"/>
    <p:sldId id="334" r:id="rId26"/>
    <p:sldId id="286" r:id="rId27"/>
    <p:sldId id="288" r:id="rId28"/>
    <p:sldId id="287" r:id="rId29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9ADE0"/>
    <a:srgbClr val="0000FF"/>
    <a:srgbClr val="000099"/>
    <a:srgbClr val="CC0099"/>
    <a:srgbClr val="CC3399"/>
    <a:srgbClr val="001FA2"/>
    <a:srgbClr val="CC3300"/>
    <a:srgbClr val="80008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0" autoAdjust="0"/>
    <p:restoredTop sz="95795" autoAdjust="0"/>
  </p:normalViewPr>
  <p:slideViewPr>
    <p:cSldViewPr>
      <p:cViewPr varScale="1">
        <p:scale>
          <a:sx n="70" d="100"/>
          <a:sy n="70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43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5.wmf"/><Relationship Id="rId7" Type="http://schemas.openxmlformats.org/officeDocument/2006/relationships/image" Target="../media/image62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7.wmf"/><Relationship Id="rId1" Type="http://schemas.openxmlformats.org/officeDocument/2006/relationships/image" Target="../media/image32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687" cy="497367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322" y="1"/>
            <a:ext cx="2949686" cy="497367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862FC247-203A-4A98-B0B3-EDA2EC873CC4}" type="datetimeFigureOut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081" y="4720985"/>
            <a:ext cx="5445453" cy="4473102"/>
          </a:xfrm>
          <a:prstGeom prst="rect">
            <a:avLst/>
          </a:prstGeom>
        </p:spPr>
        <p:txBody>
          <a:bodyPr vert="horz" lIns="92226" tIns="46113" rIns="92226" bIns="4611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73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73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C39A3F39-6FCF-45E8-BFB3-C362DBF617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B9D316-AD92-4CB8-858B-77C1A40121E8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/>
          </a:p>
        </p:txBody>
      </p:sp>
      <p:sp>
        <p:nvSpPr>
          <p:cNvPr id="2969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B9D316-AD92-4CB8-858B-77C1A40121E8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/>
          </a:p>
        </p:txBody>
      </p:sp>
      <p:sp>
        <p:nvSpPr>
          <p:cNvPr id="2969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A3F39-6FCF-45E8-BFB3-C362DBF617D4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92428-5E4D-4888-BB1D-3225B2435C92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924B-4415-4F0C-AC3F-23701E5DECAE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111-8A55-491F-8F74-2DF1EE5C5B72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851EB-48F8-48FE-B9F3-98DF1756C16C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D40D-CF83-4BA9-9263-F40A2547E13E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E7-2AE6-4CC8-96F3-68D02AF09898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0F26-CEA2-43BF-95EB-38846D91A58F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F0C4-3B1D-4E68-9F1C-0E647D92DAC2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E3AF-8AF9-406A-A0B6-4689568D04A4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9F6D-AA07-47EF-9235-59346908721A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8B1B-63DE-414E-A499-6393EBB04C95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99B89D-127D-45B1-BC9C-3B0ED55C81CA}" type="datetime1">
              <a:rPr kumimoji="1" lang="ja-JP" altLang="en-US" smtClean="0"/>
              <a:pPr/>
              <a:t>2012/8/20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2C8823-EE4F-451D-ABAD-AE1AD390401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pull dir="l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6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Relationship Id="rId9" Type="http://schemas.openxmlformats.org/officeDocument/2006/relationships/oleObject" Target="../embeddings/oleObject8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628080"/>
            <a:ext cx="8858280" cy="1512888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IR </a:t>
            </a:r>
            <a:r>
              <a:rPr lang="en-US" altLang="ja-JP" dirty="0" smtClean="0"/>
              <a:t>problem: </a:t>
            </a:r>
            <a:r>
              <a:rPr lang="en-US" altLang="ja-JP" dirty="0" smtClean="0"/>
              <a:t>connection to the consistency relation and the initial condition of the universe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1472" y="3501008"/>
            <a:ext cx="8429684" cy="302433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kumimoji="1" lang="en-US" altLang="ja-JP" dirty="0" smtClean="0"/>
              <a:t>	                   </a:t>
            </a:r>
            <a:r>
              <a:rPr kumimoji="1" lang="en-US" altLang="ja-JP" sz="4200" dirty="0" smtClean="0"/>
              <a:t>Takahiro Tanaka (YITP, Kyoto </a:t>
            </a:r>
            <a:r>
              <a:rPr kumimoji="1" lang="en-US" altLang="ja-JP" sz="4200" dirty="0" err="1" smtClean="0"/>
              <a:t>univ</a:t>
            </a:r>
            <a:r>
              <a:rPr kumimoji="1" lang="en-US" altLang="ja-JP" sz="4200" dirty="0" smtClean="0"/>
              <a:t>.)</a:t>
            </a:r>
            <a:endParaRPr kumimoji="1" lang="en-US" altLang="ja-JP" dirty="0" smtClean="0"/>
          </a:p>
          <a:p>
            <a:pPr algn="l"/>
            <a:r>
              <a:rPr lang="en-US" altLang="ja-JP" dirty="0" smtClean="0"/>
              <a:t>	in collaboration with Yuko Urakawa </a:t>
            </a:r>
            <a:r>
              <a:rPr lang="ja-JP" altLang="en-US" dirty="0" smtClean="0"/>
              <a:t>（</a:t>
            </a:r>
            <a:r>
              <a:rPr lang="en-US" altLang="ja-JP" dirty="0" smtClean="0"/>
              <a:t>Barcelona </a:t>
            </a:r>
            <a:r>
              <a:rPr lang="en-US" altLang="ja-JP" dirty="0" err="1" smtClean="0"/>
              <a:t>univ</a:t>
            </a:r>
            <a:r>
              <a:rPr lang="en-US" altLang="ja-JP" dirty="0" smtClean="0"/>
              <a:t>.)</a:t>
            </a:r>
          </a:p>
          <a:p>
            <a:pPr algn="l"/>
            <a:r>
              <a:rPr lang="en-US" altLang="ja-JP" b="1" dirty="0" smtClean="0"/>
              <a:t>                                            	</a:t>
            </a:r>
          </a:p>
          <a:p>
            <a:pPr algn="l"/>
            <a:r>
              <a:rPr lang="en-US" altLang="ja-JP" b="1" dirty="0" smtClean="0"/>
              <a:t>                                                   arXiv:1208.XXXX                   </a:t>
            </a:r>
          </a:p>
          <a:p>
            <a:pPr algn="l"/>
            <a:r>
              <a:rPr lang="en-US" altLang="ja-JP" b="1" dirty="0" smtClean="0"/>
              <a:t>				PTP125:1067 arXiv:1009.2947</a:t>
            </a:r>
            <a:r>
              <a:rPr lang="en-US" altLang="ja-JP" dirty="0" smtClean="0"/>
              <a:t>,</a:t>
            </a:r>
          </a:p>
          <a:p>
            <a:pPr algn="l"/>
            <a:r>
              <a:rPr lang="en-US" altLang="ja-JP" b="1" dirty="0" smtClean="0"/>
              <a:t>				Phys.Rev.D82:121301 arXiv:1007.0468 </a:t>
            </a:r>
            <a:endParaRPr lang="en-US" altLang="ja-JP" b="1" i="1" dirty="0" smtClean="0">
              <a:solidFill>
                <a:srgbClr val="FCCCF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ja-JP" b="1" dirty="0" smtClean="0"/>
              <a:t>				PTP122:  779 arXiv:0902.3209</a:t>
            </a:r>
            <a:r>
              <a:rPr lang="en-US" altLang="ja-JP" dirty="0" smtClean="0"/>
              <a:t>    </a:t>
            </a:r>
          </a:p>
          <a:p>
            <a:pPr algn="l"/>
            <a:r>
              <a:rPr lang="en-US" altLang="ja-JP" b="1" dirty="0" smtClean="0"/>
              <a:t>                                            	PTP122:1207 arXiv:0904.4415</a:t>
            </a:r>
            <a:r>
              <a:rPr lang="en-US" altLang="ja-JP" dirty="0" smtClean="0"/>
              <a:t> </a:t>
            </a:r>
          </a:p>
          <a:p>
            <a:pPr algn="l"/>
            <a:r>
              <a:rPr lang="en-US" altLang="ja-JP" dirty="0" smtClean="0"/>
              <a:t>                              </a:t>
            </a:r>
          </a:p>
        </p:txBody>
      </p:sp>
      <p:pic>
        <p:nvPicPr>
          <p:cNvPr id="4" name="図 3" descr="logo-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16632"/>
            <a:ext cx="2011329" cy="93191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51520" y="18864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7242" y="19776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3200" dirty="0" err="1" smtClean="0"/>
              <a:t>Decoherence</a:t>
            </a:r>
            <a:r>
              <a:rPr lang="en-US" altLang="ja-JP" sz="3200" dirty="0" smtClean="0"/>
              <a:t> of the wave function of the universe must be taken into account</a:t>
            </a:r>
            <a:endParaRPr kumimoji="1" lang="ja-JP" altLang="en-US" sz="3200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779838" y="3177486"/>
            <a:ext cx="1511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err="1">
                <a:solidFill>
                  <a:srgbClr val="7030A0"/>
                </a:solidFill>
              </a:rPr>
              <a:t>Decoherence</a:t>
            </a:r>
            <a:endParaRPr lang="en-US" altLang="ja-JP" dirty="0">
              <a:solidFill>
                <a:srgbClr val="7030A0"/>
              </a:solidFill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428992" y="2383749"/>
            <a:ext cx="2293946" cy="34970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/>
              <a:t>Cosmic expansion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300788" y="3990529"/>
            <a:ext cx="2843212" cy="34970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solidFill>
                  <a:srgbClr val="FF0000"/>
                </a:solidFill>
              </a:rPr>
              <a:t>Statistical </a:t>
            </a:r>
            <a:r>
              <a:rPr lang="en-US" altLang="ja-JP" dirty="0" smtClean="0">
                <a:solidFill>
                  <a:srgbClr val="FF0000"/>
                </a:solidFill>
              </a:rPr>
              <a:t>ensemble 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357554" y="2672674"/>
            <a:ext cx="2520950" cy="34766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/>
              <a:t>Various interactions</a:t>
            </a:r>
          </a:p>
        </p:txBody>
      </p:sp>
      <p:sp>
        <p:nvSpPr>
          <p:cNvPr id="14" name="AutoShape 28"/>
          <p:cNvSpPr>
            <a:spLocks noChangeArrowheads="1"/>
          </p:cNvSpPr>
          <p:nvPr/>
        </p:nvSpPr>
        <p:spPr bwMode="auto">
          <a:xfrm>
            <a:off x="3857620" y="2948898"/>
            <a:ext cx="1079500" cy="2159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396875" y="3609286"/>
            <a:ext cx="2881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" name="Freeform 25"/>
          <p:cNvSpPr>
            <a:spLocks/>
          </p:cNvSpPr>
          <p:nvPr/>
        </p:nvSpPr>
        <p:spPr bwMode="auto">
          <a:xfrm>
            <a:off x="468313" y="2381169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 flipV="1">
            <a:off x="468313" y="2169423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Text Box 58"/>
          <p:cNvSpPr txBox="1">
            <a:spLocks noChangeArrowheads="1"/>
          </p:cNvSpPr>
          <p:nvPr/>
        </p:nvSpPr>
        <p:spPr bwMode="auto">
          <a:xfrm>
            <a:off x="214282" y="3949030"/>
            <a:ext cx="3643338" cy="34970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Superposition </a:t>
            </a:r>
            <a:r>
              <a:rPr lang="en-US" altLang="ja-JP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of wave packets  </a:t>
            </a:r>
            <a:endParaRPr lang="en-US" altLang="ja-JP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Text Box 62"/>
          <p:cNvSpPr txBox="1">
            <a:spLocks noChangeArrowheads="1"/>
          </p:cNvSpPr>
          <p:nvPr/>
        </p:nvSpPr>
        <p:spPr bwMode="auto">
          <a:xfrm>
            <a:off x="1835150" y="1953523"/>
            <a:ext cx="1655763" cy="34766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Correlated </a:t>
            </a:r>
            <a:endParaRPr lang="en-US" altLang="ja-JP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5797550" y="2097986"/>
            <a:ext cx="2881313" cy="1655762"/>
            <a:chOff x="204" y="1298"/>
            <a:chExt cx="1815" cy="1043"/>
          </a:xfrm>
        </p:grpSpPr>
        <p:sp>
          <p:nvSpPr>
            <p:cNvPr id="40" name="Line 65"/>
            <p:cNvSpPr>
              <a:spLocks noChangeShapeType="1"/>
            </p:cNvSpPr>
            <p:nvPr/>
          </p:nvSpPr>
          <p:spPr bwMode="auto">
            <a:xfrm>
              <a:off x="204" y="2205"/>
              <a:ext cx="1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Line 71"/>
            <p:cNvSpPr>
              <a:spLocks noChangeShapeType="1"/>
            </p:cNvSpPr>
            <p:nvPr/>
          </p:nvSpPr>
          <p:spPr bwMode="auto">
            <a:xfrm flipV="1">
              <a:off x="249" y="1298"/>
              <a:ext cx="0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5" name="Line 72"/>
          <p:cNvSpPr>
            <a:spLocks noChangeShapeType="1"/>
          </p:cNvSpPr>
          <p:nvPr/>
        </p:nvSpPr>
        <p:spPr bwMode="auto">
          <a:xfrm>
            <a:off x="6877050" y="3034611"/>
            <a:ext cx="504825" cy="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6" name="Line 73"/>
          <p:cNvSpPr>
            <a:spLocks noChangeShapeType="1"/>
          </p:cNvSpPr>
          <p:nvPr/>
        </p:nvSpPr>
        <p:spPr bwMode="auto">
          <a:xfrm>
            <a:off x="6300788" y="3034611"/>
            <a:ext cx="504825" cy="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7" name="Line 74"/>
          <p:cNvSpPr>
            <a:spLocks noChangeShapeType="1"/>
          </p:cNvSpPr>
          <p:nvPr/>
        </p:nvSpPr>
        <p:spPr bwMode="auto">
          <a:xfrm>
            <a:off x="7380288" y="3034611"/>
            <a:ext cx="504825" cy="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354388" y="3521150"/>
          <a:ext cx="276225" cy="417513"/>
        </p:xfrm>
        <a:graphic>
          <a:graphicData uri="http://schemas.openxmlformats.org/presentationml/2006/ole">
            <p:oleObj spid="_x0000_s150530" name="数式" r:id="rId3" imgW="152280" imgH="228600" progId="Equation.3">
              <p:embed/>
            </p:oleObj>
          </a:graphicData>
        </a:graphic>
      </p:graphicFrame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928662" y="1340768"/>
            <a:ext cx="2293946" cy="44203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u="sng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Before</a:t>
            </a:r>
            <a:endParaRPr lang="en-US" altLang="ja-JP" sz="2400" i="1" u="sng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6238494" y="1340768"/>
            <a:ext cx="2293946" cy="44203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u="sng" dirty="0" smtClean="0"/>
              <a:t>After</a:t>
            </a:r>
            <a:endParaRPr lang="en-US" altLang="ja-JP" sz="2400" i="1" u="sng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41300" y="1806650"/>
          <a:ext cx="646113" cy="417513"/>
        </p:xfrm>
        <a:graphic>
          <a:graphicData uri="http://schemas.openxmlformats.org/presentationml/2006/ole">
            <p:oleObj spid="_x0000_s150531" name="数式" r:id="rId4" imgW="355320" imgH="228600" progId="Equation.3">
              <p:embed/>
            </p:oleObj>
          </a:graphicData>
        </a:graphic>
      </p:graphicFrame>
      <p:sp>
        <p:nvSpPr>
          <p:cNvPr id="57" name="Text Box 62"/>
          <p:cNvSpPr txBox="1">
            <a:spLocks noChangeArrowheads="1"/>
          </p:cNvSpPr>
          <p:nvPr/>
        </p:nvSpPr>
        <p:spPr bwMode="auto">
          <a:xfrm>
            <a:off x="7000892" y="1805890"/>
            <a:ext cx="2335017" cy="34766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Un-correlated </a:t>
            </a:r>
            <a:endParaRPr lang="en-US" altLang="ja-JP" dirty="0">
              <a:solidFill>
                <a:srgbClr val="FF0000"/>
              </a:solidFill>
            </a:endParaRPr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428596" y="4377658"/>
          <a:ext cx="1657440" cy="410841"/>
        </p:xfrm>
        <a:graphic>
          <a:graphicData uri="http://schemas.openxmlformats.org/presentationml/2006/ole">
            <p:oleObj spid="_x0000_s150532" name="数式" r:id="rId5" imgW="1130040" imgH="27936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642910" y="4877724"/>
          <a:ext cx="3500462" cy="373724"/>
        </p:xfrm>
        <a:graphic>
          <a:graphicData uri="http://schemas.openxmlformats.org/presentationml/2006/ole">
            <p:oleObj spid="_x0000_s150533" name="数式" r:id="rId6" imgW="2387520" imgH="253800" progId="Equation.3">
              <p:embed/>
            </p:oleObj>
          </a:graphicData>
        </a:graphic>
      </p:graphicFrame>
      <p:sp>
        <p:nvSpPr>
          <p:cNvPr id="60" name="AutoShape 28"/>
          <p:cNvSpPr>
            <a:spLocks noChangeArrowheads="1"/>
          </p:cNvSpPr>
          <p:nvPr/>
        </p:nvSpPr>
        <p:spPr bwMode="auto">
          <a:xfrm>
            <a:off x="4206880" y="4804700"/>
            <a:ext cx="1079500" cy="2159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5316538" y="4664150"/>
          <a:ext cx="3030537" cy="422275"/>
        </p:xfrm>
        <a:graphic>
          <a:graphicData uri="http://schemas.openxmlformats.org/presentationml/2006/ole">
            <p:oleObj spid="_x0000_s150534" name="数式" r:id="rId7" imgW="1828800" imgH="253800" progId="Equation.3">
              <p:embed/>
            </p:oleObj>
          </a:graphicData>
        </a:graphic>
      </p:graphicFrame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3286116" y="4284348"/>
            <a:ext cx="2797184" cy="52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400"/>
              </a:lnSpc>
              <a:spcBef>
                <a:spcPct val="50000"/>
              </a:spcBef>
            </a:pPr>
            <a:r>
              <a:rPr lang="en-US" altLang="ja-JP" dirty="0" smtClean="0">
                <a:solidFill>
                  <a:srgbClr val="7030A0"/>
                </a:solidFill>
              </a:rPr>
              <a:t>Coarse graining</a:t>
            </a:r>
          </a:p>
          <a:p>
            <a:pPr algn="ctr">
              <a:lnSpc>
                <a:spcPts val="1400"/>
              </a:lnSpc>
              <a:spcBef>
                <a:spcPct val="50000"/>
              </a:spcBef>
            </a:pPr>
            <a:r>
              <a:rPr lang="en-US" altLang="ja-JP" dirty="0" smtClean="0">
                <a:solidFill>
                  <a:srgbClr val="7030A0"/>
                </a:solidFill>
              </a:rPr>
              <a:t>Unseen </a:t>
            </a:r>
            <a:r>
              <a:rPr lang="en-US" altLang="ja-JP" dirty="0" err="1" smtClean="0">
                <a:solidFill>
                  <a:srgbClr val="7030A0"/>
                </a:solidFill>
              </a:rPr>
              <a:t>d.o.f</a:t>
            </a:r>
            <a:r>
              <a:rPr lang="en-US" altLang="ja-JP" dirty="0" smtClean="0">
                <a:solidFill>
                  <a:srgbClr val="7030A0"/>
                </a:solidFill>
              </a:rPr>
              <a:t>.</a:t>
            </a:r>
            <a:endParaRPr lang="en-US" altLang="ja-JP" dirty="0">
              <a:solidFill>
                <a:srgbClr val="7030A0"/>
              </a:solidFill>
            </a:endParaRPr>
          </a:p>
        </p:txBody>
      </p:sp>
      <p:sp>
        <p:nvSpPr>
          <p:cNvPr id="65" name="右中かっこ 64"/>
          <p:cNvSpPr/>
          <p:nvPr/>
        </p:nvSpPr>
        <p:spPr>
          <a:xfrm rot="5400000">
            <a:off x="6732998" y="4824146"/>
            <a:ext cx="142878" cy="535785"/>
          </a:xfrm>
          <a:prstGeom prst="rightBrace">
            <a:avLst>
              <a:gd name="adj1" fmla="val 27034"/>
              <a:gd name="adj2" fmla="val 50000"/>
            </a:avLst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5800754" y="5234914"/>
            <a:ext cx="2986088" cy="9037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dirty="0" smtClean="0">
                <a:solidFill>
                  <a:srgbClr val="990099"/>
                </a:solidFill>
              </a:rPr>
              <a:t>Our classical observation picks up one of the </a:t>
            </a:r>
            <a:r>
              <a:rPr lang="en-US" altLang="ja-JP" dirty="0" err="1" smtClean="0">
                <a:solidFill>
                  <a:srgbClr val="990099"/>
                </a:solidFill>
              </a:rPr>
              <a:t>decohered</a:t>
            </a:r>
            <a:r>
              <a:rPr lang="en-US" altLang="ja-JP" dirty="0" smtClean="0">
                <a:solidFill>
                  <a:srgbClr val="990099"/>
                </a:solidFill>
              </a:rPr>
              <a:t> wave packets. </a:t>
            </a:r>
            <a:endParaRPr lang="en-US" altLang="ja-JP" dirty="0">
              <a:solidFill>
                <a:srgbClr val="990099"/>
              </a:solidFill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0" y="623731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dirty="0" smtClean="0">
                <a:solidFill>
                  <a:srgbClr val="FF0000"/>
                </a:solidFill>
              </a:rPr>
              <a:t>How can we evaluate the actual observables?</a:t>
            </a:r>
          </a:p>
        </p:txBody>
      </p:sp>
      <p:graphicFrame>
        <p:nvGraphicFramePr>
          <p:cNvPr id="90121" name="Object 9"/>
          <p:cNvGraphicFramePr>
            <a:graphicFrameLocks noChangeAspect="1"/>
          </p:cNvGraphicFramePr>
          <p:nvPr/>
        </p:nvGraphicFramePr>
        <p:xfrm>
          <a:off x="8688263" y="3514936"/>
          <a:ext cx="276225" cy="417513"/>
        </p:xfrm>
        <a:graphic>
          <a:graphicData uri="http://schemas.openxmlformats.org/presentationml/2006/ole">
            <p:oleObj spid="_x0000_s150535" name="数式" r:id="rId8" imgW="152280" imgH="228600" progId="Equation.3">
              <p:embed/>
            </p:oleObj>
          </a:graphicData>
        </a:graphic>
      </p:graphicFrame>
      <p:graphicFrame>
        <p:nvGraphicFramePr>
          <p:cNvPr id="90122" name="Object 10"/>
          <p:cNvGraphicFramePr>
            <a:graphicFrameLocks noChangeAspect="1"/>
          </p:cNvGraphicFramePr>
          <p:nvPr/>
        </p:nvGraphicFramePr>
        <p:xfrm>
          <a:off x="5580112" y="1700808"/>
          <a:ext cx="646113" cy="417513"/>
        </p:xfrm>
        <a:graphic>
          <a:graphicData uri="http://schemas.openxmlformats.org/presentationml/2006/ole">
            <p:oleObj spid="_x0000_s150536" name="数式" r:id="rId9" imgW="355320" imgH="228600" progId="Equation.3">
              <p:embed/>
            </p:oleObj>
          </a:graphicData>
        </a:graphic>
      </p:graphicFrame>
      <p:sp>
        <p:nvSpPr>
          <p:cNvPr id="51" name="フリーフォーム 50"/>
          <p:cNvSpPr/>
          <p:nvPr/>
        </p:nvSpPr>
        <p:spPr>
          <a:xfrm>
            <a:off x="304800" y="2523928"/>
            <a:ext cx="3152503" cy="201748"/>
          </a:xfrm>
          <a:custGeom>
            <a:avLst/>
            <a:gdLst>
              <a:gd name="connsiteX0" fmla="*/ 0 w 3152503"/>
              <a:gd name="connsiteY0" fmla="*/ 201748 h 201748"/>
              <a:gd name="connsiteX1" fmla="*/ 1088571 w 3152503"/>
              <a:gd name="connsiteY1" fmla="*/ 27577 h 201748"/>
              <a:gd name="connsiteX2" fmla="*/ 2229394 w 3152503"/>
              <a:gd name="connsiteY2" fmla="*/ 36286 h 201748"/>
              <a:gd name="connsiteX3" fmla="*/ 3021874 w 3152503"/>
              <a:gd name="connsiteY3" fmla="*/ 166914 h 201748"/>
              <a:gd name="connsiteX4" fmla="*/ 3013166 w 3152503"/>
              <a:gd name="connsiteY4" fmla="*/ 166914 h 20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2503" h="201748">
                <a:moveTo>
                  <a:pt x="0" y="201748"/>
                </a:moveTo>
                <a:cubicBezTo>
                  <a:pt x="358502" y="128451"/>
                  <a:pt x="717005" y="55154"/>
                  <a:pt x="1088571" y="27577"/>
                </a:cubicBezTo>
                <a:cubicBezTo>
                  <a:pt x="1460137" y="0"/>
                  <a:pt x="1907177" y="13063"/>
                  <a:pt x="2229394" y="36286"/>
                </a:cubicBezTo>
                <a:cubicBezTo>
                  <a:pt x="2551611" y="59509"/>
                  <a:pt x="2891245" y="145143"/>
                  <a:pt x="3021874" y="166914"/>
                </a:cubicBezTo>
                <a:cubicBezTo>
                  <a:pt x="3152503" y="188685"/>
                  <a:pt x="3082834" y="177799"/>
                  <a:pt x="3013166" y="166914"/>
                </a:cubicBezTo>
              </a:path>
            </a:pathLst>
          </a:custGeom>
          <a:ln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Freeform 25"/>
          <p:cNvSpPr>
            <a:spLocks/>
          </p:cNvSpPr>
          <p:nvPr/>
        </p:nvSpPr>
        <p:spPr bwMode="auto">
          <a:xfrm>
            <a:off x="900708" y="2367447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5" name="Freeform 25"/>
          <p:cNvSpPr>
            <a:spLocks/>
          </p:cNvSpPr>
          <p:nvPr/>
        </p:nvSpPr>
        <p:spPr bwMode="auto">
          <a:xfrm>
            <a:off x="1332756" y="2367447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" name="Freeform 25"/>
          <p:cNvSpPr>
            <a:spLocks/>
          </p:cNvSpPr>
          <p:nvPr/>
        </p:nvSpPr>
        <p:spPr bwMode="auto">
          <a:xfrm>
            <a:off x="35496" y="2367447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781703" y="3054425"/>
            <a:ext cx="647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990099"/>
                </a:solidFill>
              </a:rPr>
              <a:t>|</a:t>
            </a:r>
            <a:r>
              <a:rPr lang="en-US" altLang="ja-JP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ja-JP" altLang="en-US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＞</a:t>
            </a:r>
            <a:r>
              <a:rPr lang="en-US" altLang="ja-JP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ja-JP" altLang="en-US" baseline="-14000" dirty="0">
              <a:solidFill>
                <a:srgbClr val="990099"/>
              </a:solidFill>
              <a:latin typeface="Letter Gothic Std" pitchFamily="49" charset="0"/>
              <a:ea typeface="Adobe Fangsong Std R" pitchFamily="18" charset="-128"/>
              <a:cs typeface="Courier New" pitchFamily="49" charset="0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259770" y="3045133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990099"/>
                </a:solidFill>
              </a:rPr>
              <a:t>|</a:t>
            </a:r>
            <a:r>
              <a:rPr lang="en-US" altLang="ja-JP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ja-JP" altLang="en-US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＞</a:t>
            </a:r>
            <a:r>
              <a:rPr lang="en-US" altLang="ja-JP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ja-JP" altLang="en-US" baseline="-14000" dirty="0">
              <a:solidFill>
                <a:srgbClr val="990099"/>
              </a:solidFill>
              <a:latin typeface="Letter Gothic Std" pitchFamily="49" charset="0"/>
              <a:ea typeface="Adobe Fangsong Std R" pitchFamily="18" charset="-128"/>
              <a:cs typeface="Courier New" pitchFamily="49" charset="0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669376" y="3045133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990099"/>
                </a:solidFill>
              </a:rPr>
              <a:t>|</a:t>
            </a:r>
            <a:r>
              <a:rPr lang="en-US" altLang="ja-JP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ja-JP" altLang="en-US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＞</a:t>
            </a:r>
            <a:r>
              <a:rPr lang="en-US" altLang="ja-JP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ja-JP" altLang="en-US" baseline="-14000" dirty="0">
              <a:solidFill>
                <a:srgbClr val="990099"/>
              </a:solidFill>
              <a:latin typeface="Letter Gothic Std" pitchFamily="49" charset="0"/>
              <a:ea typeface="Adobe Fangsong Std R" pitchFamily="18" charset="-128"/>
              <a:cs typeface="Courier New" pitchFamily="49" charset="0"/>
            </a:endParaRPr>
          </a:p>
        </p:txBody>
      </p:sp>
      <p:sp>
        <p:nvSpPr>
          <p:cNvPr id="63" name="Freeform 25"/>
          <p:cNvSpPr>
            <a:spLocks/>
          </p:cNvSpPr>
          <p:nvPr/>
        </p:nvSpPr>
        <p:spPr bwMode="auto">
          <a:xfrm>
            <a:off x="5869260" y="2297173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7" name="Freeform 25"/>
          <p:cNvSpPr>
            <a:spLocks/>
          </p:cNvSpPr>
          <p:nvPr/>
        </p:nvSpPr>
        <p:spPr bwMode="auto">
          <a:xfrm>
            <a:off x="6372200" y="2297173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0" name="Freeform 25"/>
          <p:cNvSpPr>
            <a:spLocks/>
          </p:cNvSpPr>
          <p:nvPr/>
        </p:nvSpPr>
        <p:spPr bwMode="auto">
          <a:xfrm>
            <a:off x="6877372" y="2297173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" name="Freeform 25"/>
          <p:cNvSpPr>
            <a:spLocks/>
          </p:cNvSpPr>
          <p:nvPr/>
        </p:nvSpPr>
        <p:spPr bwMode="auto">
          <a:xfrm>
            <a:off x="5365204" y="2288464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角丸四角形 30"/>
          <p:cNvSpPr/>
          <p:nvPr/>
        </p:nvSpPr>
        <p:spPr>
          <a:xfrm>
            <a:off x="2143108" y="5572140"/>
            <a:ext cx="5072098" cy="857256"/>
          </a:xfrm>
          <a:prstGeom prst="roundRect">
            <a:avLst/>
          </a:prstGeom>
          <a:solidFill>
            <a:srgbClr val="FDD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724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Substitute of picking up </a:t>
            </a:r>
            <a:br>
              <a:rPr kumimoji="1" lang="en-US" altLang="ja-JP" dirty="0" smtClean="0"/>
            </a:br>
            <a:r>
              <a:rPr kumimoji="1" lang="en-US" altLang="ja-JP" dirty="0" smtClean="0"/>
              <a:t>one </a:t>
            </a:r>
            <a:r>
              <a:rPr kumimoji="1" lang="en-US" altLang="ja-JP" dirty="0" err="1" smtClean="0"/>
              <a:t>decohered</a:t>
            </a:r>
            <a:r>
              <a:rPr kumimoji="1" lang="en-US" altLang="ja-JP" dirty="0" smtClean="0"/>
              <a:t> history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1643050"/>
            <a:ext cx="8072494" cy="2000264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</a:rPr>
              <a:t>Discussing quantum </a:t>
            </a:r>
            <a:r>
              <a:rPr lang="en-US" altLang="ja-JP" sz="2000" dirty="0" err="1" smtClean="0">
                <a:solidFill>
                  <a:schemeClr val="bg2">
                    <a:lumMod val="25000"/>
                  </a:schemeClr>
                </a:solidFill>
              </a:rPr>
              <a:t>decoherence</a:t>
            </a:r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</a:rPr>
              <a:t> is annoying.</a:t>
            </a:r>
          </a:p>
          <a:p>
            <a:pPr lvl="1"/>
            <a:r>
              <a:rPr lang="en-US" altLang="ja-JP" sz="1800" dirty="0" smtClean="0">
                <a:solidFill>
                  <a:schemeClr val="bg2">
                    <a:lumMod val="25000"/>
                  </a:schemeClr>
                </a:solidFill>
              </a:rPr>
              <a:t>Which </a:t>
            </a:r>
            <a:r>
              <a:rPr lang="en-US" altLang="ja-JP" sz="1800" dirty="0" err="1" smtClean="0">
                <a:solidFill>
                  <a:schemeClr val="bg2">
                    <a:lumMod val="25000"/>
                  </a:schemeClr>
                </a:solidFill>
              </a:rPr>
              <a:t>d.o.f</a:t>
            </a:r>
            <a:r>
              <a:rPr lang="en-US" altLang="ja-JP" sz="1800" dirty="0" smtClean="0">
                <a:solidFill>
                  <a:schemeClr val="bg2">
                    <a:lumMod val="25000"/>
                  </a:schemeClr>
                </a:solidFill>
              </a:rPr>
              <a:t>. to coarse-grain?</a:t>
            </a:r>
          </a:p>
          <a:p>
            <a:pPr lvl="1"/>
            <a:r>
              <a:rPr kumimoji="1" lang="en-US" altLang="ja-JP" sz="1800" dirty="0" smtClean="0">
                <a:solidFill>
                  <a:schemeClr val="bg2">
                    <a:lumMod val="25000"/>
                  </a:schemeClr>
                </a:solidFill>
              </a:rPr>
              <a:t>What is the criterion of classicality?</a:t>
            </a:r>
            <a:endParaRPr lang="en-US" altLang="ja-JP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en-US" altLang="ja-JP" sz="2000" dirty="0" smtClean="0"/>
              <a:t>To avoid subtle issues about </a:t>
            </a:r>
            <a:r>
              <a:rPr kumimoji="1" lang="en-US" altLang="ja-JP" sz="2000" dirty="0" err="1" smtClean="0"/>
              <a:t>decoherence</a:t>
            </a:r>
            <a:r>
              <a:rPr kumimoji="1" lang="en-US" altLang="ja-JP" sz="2000" dirty="0" smtClean="0"/>
              <a:t>, </a:t>
            </a:r>
          </a:p>
          <a:p>
            <a:pPr>
              <a:buNone/>
            </a:pPr>
            <a:r>
              <a:rPr lang="en-US" altLang="ja-JP" sz="2000" dirty="0" smtClean="0"/>
              <a:t>        </a:t>
            </a:r>
            <a:r>
              <a:rPr kumimoji="1" lang="en-US" altLang="ja-JP" sz="2000" dirty="0" smtClean="0"/>
              <a:t>we propose to introduce a </a:t>
            </a:r>
            <a:r>
              <a:rPr lang="en-US" altLang="ja-JP" sz="2000" dirty="0" smtClean="0">
                <a:solidFill>
                  <a:srgbClr val="FF0000"/>
                </a:solidFill>
              </a:rPr>
              <a:t>“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projection operator”</a:t>
            </a:r>
            <a:r>
              <a:rPr kumimoji="1" lang="en-US" altLang="ja-JP" sz="2000" dirty="0" smtClean="0"/>
              <a:t>.</a:t>
            </a:r>
            <a:endParaRPr kumimoji="1" lang="ja-JP" altLang="en-US" sz="1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714744" y="3577240"/>
            <a:ext cx="5143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Picking up one history is difficult. </a:t>
            </a:r>
          </a:p>
          <a:p>
            <a:r>
              <a:rPr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Instead, we throw away </a:t>
            </a:r>
            <a:r>
              <a:rPr lang="en-US" altLang="ja-JP" u="sng" dirty="0" smtClean="0">
                <a:solidFill>
                  <a:srgbClr val="990099"/>
                </a:solidFill>
              </a:rPr>
              <a:t>the other histories presumably uncorrelated with ours</a:t>
            </a:r>
            <a:r>
              <a:rPr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 </a:t>
            </a:r>
            <a:endParaRPr lang="ja-JP" alt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785786" y="5429264"/>
            <a:ext cx="92869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5072066" y="5561012"/>
          <a:ext cx="1928826" cy="888824"/>
        </p:xfrm>
        <a:graphic>
          <a:graphicData uri="http://schemas.openxmlformats.org/presentationml/2006/ole">
            <p:oleObj spid="_x0000_s175106" name="数式" r:id="rId3" imgW="1054080" imgH="48240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582863" y="5700713"/>
          <a:ext cx="1444625" cy="568325"/>
        </p:xfrm>
        <a:graphic>
          <a:graphicData uri="http://schemas.openxmlformats.org/presentationml/2006/ole">
            <p:oleObj spid="_x0000_s175107" name="数式" r:id="rId4" imgW="647640" imgH="253800" progId="Equation.3">
              <p:embed/>
            </p:oleObj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1857356" y="5429264"/>
            <a:ext cx="1597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We compute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357686" y="5845750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 with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220072" y="4715852"/>
            <a:ext cx="3587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990099"/>
                </a:solidFill>
              </a:rPr>
              <a:t> over-estimate of fluctuations </a:t>
            </a:r>
            <a:endParaRPr lang="ja-JP" altLang="en-US" dirty="0">
              <a:solidFill>
                <a:srgbClr val="990099"/>
              </a:solidFill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4857752" y="4797152"/>
            <a:ext cx="357190" cy="214314"/>
          </a:xfrm>
          <a:prstGeom prst="rightArrow">
            <a:avLst/>
          </a:prstGeom>
          <a:solidFill>
            <a:srgbClr val="E8D2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827882" y="3682769"/>
            <a:ext cx="2881313" cy="1655762"/>
            <a:chOff x="204" y="1298"/>
            <a:chExt cx="1815" cy="1043"/>
          </a:xfrm>
        </p:grpSpPr>
        <p:sp>
          <p:nvSpPr>
            <p:cNvPr id="37" name="Line 65"/>
            <p:cNvSpPr>
              <a:spLocks noChangeShapeType="1"/>
            </p:cNvSpPr>
            <p:nvPr/>
          </p:nvSpPr>
          <p:spPr bwMode="auto">
            <a:xfrm>
              <a:off x="204" y="2205"/>
              <a:ext cx="1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Line 71"/>
            <p:cNvSpPr>
              <a:spLocks noChangeShapeType="1"/>
            </p:cNvSpPr>
            <p:nvPr/>
          </p:nvSpPr>
          <p:spPr bwMode="auto">
            <a:xfrm flipV="1">
              <a:off x="249" y="1298"/>
              <a:ext cx="0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9" name="Line 72"/>
          <p:cNvSpPr>
            <a:spLocks noChangeShapeType="1"/>
          </p:cNvSpPr>
          <p:nvPr/>
        </p:nvSpPr>
        <p:spPr bwMode="auto">
          <a:xfrm>
            <a:off x="1907382" y="4619394"/>
            <a:ext cx="504825" cy="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73"/>
          <p:cNvSpPr>
            <a:spLocks noChangeShapeType="1"/>
          </p:cNvSpPr>
          <p:nvPr/>
        </p:nvSpPr>
        <p:spPr bwMode="auto">
          <a:xfrm>
            <a:off x="1331120" y="4619394"/>
            <a:ext cx="504825" cy="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1" name="Line 74"/>
          <p:cNvSpPr>
            <a:spLocks noChangeShapeType="1"/>
          </p:cNvSpPr>
          <p:nvPr/>
        </p:nvSpPr>
        <p:spPr bwMode="auto">
          <a:xfrm>
            <a:off x="2410620" y="4619394"/>
            <a:ext cx="504825" cy="0"/>
          </a:xfrm>
          <a:prstGeom prst="line">
            <a:avLst/>
          </a:prstGeom>
          <a:noFill/>
          <a:ln w="38100">
            <a:solidFill>
              <a:srgbClr val="FFC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3718595" y="5099719"/>
          <a:ext cx="276225" cy="417513"/>
        </p:xfrm>
        <a:graphic>
          <a:graphicData uri="http://schemas.openxmlformats.org/presentationml/2006/ole">
            <p:oleObj spid="_x0000_s175108" name="数式" r:id="rId5" imgW="152280" imgH="228600" progId="Equation.3">
              <p:embed/>
            </p:oleObj>
          </a:graphicData>
        </a:graphic>
      </p:graphicFrame>
      <p:graphicFrame>
        <p:nvGraphicFramePr>
          <p:cNvPr id="44" name="Object 10"/>
          <p:cNvGraphicFramePr>
            <a:graphicFrameLocks noChangeAspect="1"/>
          </p:cNvGraphicFramePr>
          <p:nvPr/>
        </p:nvGraphicFramePr>
        <p:xfrm>
          <a:off x="610444" y="3285591"/>
          <a:ext cx="646113" cy="417513"/>
        </p:xfrm>
        <a:graphic>
          <a:graphicData uri="http://schemas.openxmlformats.org/presentationml/2006/ole">
            <p:oleObj spid="_x0000_s175109" name="数式" r:id="rId6" imgW="355320" imgH="228600" progId="Equation.3">
              <p:embed/>
            </p:oleObj>
          </a:graphicData>
        </a:graphic>
      </p:graphicFrame>
      <p:sp>
        <p:nvSpPr>
          <p:cNvPr id="45" name="Freeform 25"/>
          <p:cNvSpPr>
            <a:spLocks/>
          </p:cNvSpPr>
          <p:nvPr/>
        </p:nvSpPr>
        <p:spPr bwMode="auto">
          <a:xfrm>
            <a:off x="899592" y="3881956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6" name="Freeform 25"/>
          <p:cNvSpPr>
            <a:spLocks/>
          </p:cNvSpPr>
          <p:nvPr/>
        </p:nvSpPr>
        <p:spPr bwMode="auto">
          <a:xfrm>
            <a:off x="1402532" y="3881956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7" name="Freeform 25"/>
          <p:cNvSpPr>
            <a:spLocks/>
          </p:cNvSpPr>
          <p:nvPr/>
        </p:nvSpPr>
        <p:spPr bwMode="auto">
          <a:xfrm>
            <a:off x="1907704" y="3881956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8" name="Freeform 25"/>
          <p:cNvSpPr>
            <a:spLocks/>
          </p:cNvSpPr>
          <p:nvPr/>
        </p:nvSpPr>
        <p:spPr bwMode="auto">
          <a:xfrm>
            <a:off x="395536" y="3873247"/>
            <a:ext cx="1943100" cy="1263042"/>
          </a:xfrm>
          <a:custGeom>
            <a:avLst/>
            <a:gdLst>
              <a:gd name="connsiteX0" fmla="*/ 0 w 10000"/>
              <a:gd name="connsiteY0" fmla="*/ 9819 h 10033"/>
              <a:gd name="connsiteX1" fmla="*/ 3636 w 10000"/>
              <a:gd name="connsiteY1" fmla="*/ 8406 h 10033"/>
              <a:gd name="connsiteX2" fmla="*/ 5227 w 10000"/>
              <a:gd name="connsiteY2" fmla="*/ 33 h 10033"/>
              <a:gd name="connsiteX3" fmla="*/ 6667 w 10000"/>
              <a:gd name="connsiteY3" fmla="*/ 8208 h 10033"/>
              <a:gd name="connsiteX4" fmla="*/ 10000 w 10000"/>
              <a:gd name="connsiteY4" fmla="*/ 9819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3">
                <a:moveTo>
                  <a:pt x="0" y="9819"/>
                </a:moveTo>
                <a:cubicBezTo>
                  <a:pt x="611" y="9579"/>
                  <a:pt x="2770" y="10033"/>
                  <a:pt x="3636" y="8406"/>
                </a:cubicBezTo>
                <a:cubicBezTo>
                  <a:pt x="4503" y="6780"/>
                  <a:pt x="4722" y="66"/>
                  <a:pt x="5227" y="33"/>
                </a:cubicBezTo>
                <a:cubicBezTo>
                  <a:pt x="5732" y="0"/>
                  <a:pt x="5872" y="6582"/>
                  <a:pt x="6667" y="8208"/>
                </a:cubicBezTo>
                <a:cubicBezTo>
                  <a:pt x="7462" y="9835"/>
                  <a:pt x="9219" y="9529"/>
                  <a:pt x="10000" y="9819"/>
                </a:cubicBezTo>
              </a:path>
            </a:pathLst>
          </a:custGeom>
          <a:noFill/>
          <a:ln w="9525">
            <a:solidFill>
              <a:srgbClr val="99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6173315" y="1412776"/>
            <a:ext cx="29706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9644"/>
                </a:solidFill>
              </a:rPr>
              <a:t>(Urakawa &amp; Tanaka PTP122:1207)</a:t>
            </a:r>
            <a:endParaRPr lang="ja-JP" altLang="en-US" sz="1400" dirty="0">
              <a:solidFill>
                <a:srgbClr val="009644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-71462"/>
            <a:ext cx="8229600" cy="764158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IR finiteness</a:t>
            </a:r>
            <a:endParaRPr kumimoji="1" lang="ja-JP" altLang="en-US" sz="4000" dirty="0"/>
          </a:p>
        </p:txBody>
      </p:sp>
      <p:sp>
        <p:nvSpPr>
          <p:cNvPr id="29" name="正方形/長方形 28"/>
          <p:cNvSpPr/>
          <p:nvPr/>
        </p:nvSpPr>
        <p:spPr>
          <a:xfrm>
            <a:off x="642910" y="2314510"/>
            <a:ext cx="5251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∵　</a:t>
            </a:r>
            <a:r>
              <a:rPr lang="en-US" altLang="ja-JP" dirty="0" smtClean="0">
                <a:solidFill>
                  <a:srgbClr val="FF0000"/>
                </a:solidFill>
              </a:rPr>
              <a:t>Expansion in terms of interaction-picture fields: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42910" y="4786322"/>
            <a:ext cx="828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D60093"/>
                </a:solidFill>
              </a:rPr>
              <a:t>Integration over the vertex </a:t>
            </a:r>
            <a:r>
              <a:rPr lang="en-US" altLang="ja-JP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 smtClean="0">
                <a:solidFill>
                  <a:srgbClr val="D60093"/>
                </a:solidFill>
              </a:rPr>
              <a:t> is restricted to the region within the past light-cone. </a:t>
            </a:r>
            <a:endParaRPr lang="ja-JP" altLang="en-US" dirty="0">
              <a:solidFill>
                <a:srgbClr val="D60093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000496" y="1373672"/>
            <a:ext cx="785818" cy="428628"/>
          </a:xfrm>
          <a:prstGeom prst="ellipse">
            <a:avLst/>
          </a:prstGeom>
          <a:solidFill>
            <a:srgbClr val="FCCC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1"/>
          <p:cNvGrpSpPr/>
          <p:nvPr/>
        </p:nvGrpSpPr>
        <p:grpSpPr>
          <a:xfrm>
            <a:off x="1335048" y="1230796"/>
            <a:ext cx="1214446" cy="500066"/>
            <a:chOff x="2428860" y="5356238"/>
            <a:chExt cx="2643206" cy="1073158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2428860" y="6427808"/>
              <a:ext cx="2643206" cy="1588"/>
            </a:xfrm>
            <a:prstGeom prst="line">
              <a:avLst/>
            </a:prstGeom>
            <a:ln w="3810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3214678" y="5356238"/>
              <a:ext cx="1000132" cy="107157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1" name="コンテンツ プレースホルダ 6"/>
          <p:cNvGraphicFramePr>
            <a:graphicFrameLocks noChangeAspect="1"/>
          </p:cNvGraphicFramePr>
          <p:nvPr/>
        </p:nvGraphicFramePr>
        <p:xfrm>
          <a:off x="3109913" y="1362576"/>
          <a:ext cx="3363912" cy="511175"/>
        </p:xfrm>
        <a:graphic>
          <a:graphicData uri="http://schemas.openxmlformats.org/presentationml/2006/ole">
            <p:oleObj spid="_x0000_s176130" name="数式" r:id="rId3" imgW="1841400" imgH="279360" progId="Equation.3">
              <p:embed/>
            </p:oleObj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1979712" y="1907540"/>
            <a:ext cx="3806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One of Green fns. is retarded, </a:t>
            </a:r>
            <a:r>
              <a:rPr lang="en-US" altLang="ja-JP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4286248" y="1872944"/>
            <a:ext cx="142082" cy="7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187673" y="2714625"/>
          <a:ext cx="5616575" cy="511175"/>
        </p:xfrm>
        <a:graphic>
          <a:graphicData uri="http://schemas.openxmlformats.org/presentationml/2006/ole">
            <p:oleObj spid="_x0000_s176131" name="数式" r:id="rId4" imgW="3073320" imgH="279360" progId="Equation.3">
              <p:embed/>
            </p:oleObj>
          </a:graphicData>
        </a:graphic>
      </p:graphicFrame>
      <p:cxnSp>
        <p:nvCxnSpPr>
          <p:cNvPr id="28" name="直線コネクタ 27"/>
          <p:cNvCxnSpPr/>
          <p:nvPr/>
        </p:nvCxnSpPr>
        <p:spPr>
          <a:xfrm>
            <a:off x="1643042" y="3857628"/>
            <a:ext cx="100013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>
          <a:xfrm>
            <a:off x="1500166" y="378619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>
            <a:off x="4071934" y="3838059"/>
            <a:ext cx="157163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リーフォーム 35"/>
          <p:cNvSpPr/>
          <p:nvPr/>
        </p:nvSpPr>
        <p:spPr>
          <a:xfrm>
            <a:off x="4756003" y="3380475"/>
            <a:ext cx="878425" cy="905781"/>
          </a:xfrm>
          <a:custGeom>
            <a:avLst/>
            <a:gdLst>
              <a:gd name="connsiteX0" fmla="*/ 873304 w 873304"/>
              <a:gd name="connsiteY0" fmla="*/ 0 h 873303"/>
              <a:gd name="connsiteX1" fmla="*/ 0 w 873304"/>
              <a:gd name="connsiteY1" fmla="*/ 472611 h 873303"/>
              <a:gd name="connsiteX2" fmla="*/ 873304 w 873304"/>
              <a:gd name="connsiteY2" fmla="*/ 873303 h 873303"/>
              <a:gd name="connsiteX3" fmla="*/ 873304 w 873304"/>
              <a:gd name="connsiteY3" fmla="*/ 873303 h 873303"/>
              <a:gd name="connsiteX0" fmla="*/ 873304 w 873304"/>
              <a:gd name="connsiteY0" fmla="*/ 0 h 873303"/>
              <a:gd name="connsiteX1" fmla="*/ 0 w 873304"/>
              <a:gd name="connsiteY1" fmla="*/ 472611 h 873303"/>
              <a:gd name="connsiteX2" fmla="*/ 873304 w 873304"/>
              <a:gd name="connsiteY2" fmla="*/ 873303 h 873303"/>
              <a:gd name="connsiteX3" fmla="*/ 873304 w 873304"/>
              <a:gd name="connsiteY3" fmla="*/ 873303 h 873303"/>
              <a:gd name="connsiteX0" fmla="*/ 873304 w 873304"/>
              <a:gd name="connsiteY0" fmla="*/ 0 h 873303"/>
              <a:gd name="connsiteX1" fmla="*/ 0 w 873304"/>
              <a:gd name="connsiteY1" fmla="*/ 472611 h 873303"/>
              <a:gd name="connsiteX2" fmla="*/ 873304 w 873304"/>
              <a:gd name="connsiteY2" fmla="*/ 873303 h 873303"/>
              <a:gd name="connsiteX3" fmla="*/ 873304 w 873304"/>
              <a:gd name="connsiteY3" fmla="*/ 873303 h 873303"/>
              <a:gd name="connsiteX0" fmla="*/ 878425 w 878425"/>
              <a:gd name="connsiteY0" fmla="*/ 0 h 873303"/>
              <a:gd name="connsiteX1" fmla="*/ 5121 w 878425"/>
              <a:gd name="connsiteY1" fmla="*/ 472611 h 873303"/>
              <a:gd name="connsiteX2" fmla="*/ 878425 w 878425"/>
              <a:gd name="connsiteY2" fmla="*/ 873303 h 873303"/>
              <a:gd name="connsiteX3" fmla="*/ 878425 w 878425"/>
              <a:gd name="connsiteY3" fmla="*/ 873303 h 873303"/>
              <a:gd name="connsiteX0" fmla="*/ 878425 w 878425"/>
              <a:gd name="connsiteY0" fmla="*/ 0 h 873303"/>
              <a:gd name="connsiteX1" fmla="*/ 5121 w 878425"/>
              <a:gd name="connsiteY1" fmla="*/ 472611 h 873303"/>
              <a:gd name="connsiteX2" fmla="*/ 878425 w 878425"/>
              <a:gd name="connsiteY2" fmla="*/ 873303 h 873303"/>
              <a:gd name="connsiteX3" fmla="*/ 878425 w 878425"/>
              <a:gd name="connsiteY3" fmla="*/ 873303 h 873303"/>
              <a:gd name="connsiteX0" fmla="*/ 878425 w 878425"/>
              <a:gd name="connsiteY0" fmla="*/ 0 h 893362"/>
              <a:gd name="connsiteX1" fmla="*/ 5121 w 878425"/>
              <a:gd name="connsiteY1" fmla="*/ 472611 h 893362"/>
              <a:gd name="connsiteX2" fmla="*/ 878425 w 878425"/>
              <a:gd name="connsiteY2" fmla="*/ 873303 h 893362"/>
              <a:gd name="connsiteX3" fmla="*/ 878425 w 878425"/>
              <a:gd name="connsiteY3" fmla="*/ 873303 h 893362"/>
              <a:gd name="connsiteX0" fmla="*/ 878425 w 878425"/>
              <a:gd name="connsiteY0" fmla="*/ 0 h 893362"/>
              <a:gd name="connsiteX1" fmla="*/ 5121 w 878425"/>
              <a:gd name="connsiteY1" fmla="*/ 472611 h 893362"/>
              <a:gd name="connsiteX2" fmla="*/ 878425 w 878425"/>
              <a:gd name="connsiteY2" fmla="*/ 873303 h 893362"/>
              <a:gd name="connsiteX3" fmla="*/ 878425 w 878425"/>
              <a:gd name="connsiteY3" fmla="*/ 873303 h 893362"/>
              <a:gd name="connsiteX0" fmla="*/ 878425 w 878425"/>
              <a:gd name="connsiteY0" fmla="*/ 0 h 893362"/>
              <a:gd name="connsiteX1" fmla="*/ 5121 w 878425"/>
              <a:gd name="connsiteY1" fmla="*/ 472611 h 893362"/>
              <a:gd name="connsiteX2" fmla="*/ 878425 w 878425"/>
              <a:gd name="connsiteY2" fmla="*/ 873303 h 893362"/>
              <a:gd name="connsiteX3" fmla="*/ 878425 w 878425"/>
              <a:gd name="connsiteY3" fmla="*/ 873303 h 893362"/>
              <a:gd name="connsiteX0" fmla="*/ 878425 w 878425"/>
              <a:gd name="connsiteY0" fmla="*/ 12419 h 905781"/>
              <a:gd name="connsiteX1" fmla="*/ 5121 w 878425"/>
              <a:gd name="connsiteY1" fmla="*/ 485030 h 905781"/>
              <a:gd name="connsiteX2" fmla="*/ 878425 w 878425"/>
              <a:gd name="connsiteY2" fmla="*/ 885722 h 905781"/>
              <a:gd name="connsiteX3" fmla="*/ 878425 w 878425"/>
              <a:gd name="connsiteY3" fmla="*/ 885722 h 90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8425" h="905781">
                <a:moveTo>
                  <a:pt x="878425" y="12419"/>
                </a:moveTo>
                <a:cubicBezTo>
                  <a:pt x="303740" y="0"/>
                  <a:pt x="20548" y="88562"/>
                  <a:pt x="5121" y="485030"/>
                </a:cubicBezTo>
                <a:cubicBezTo>
                  <a:pt x="0" y="885020"/>
                  <a:pt x="591401" y="905781"/>
                  <a:pt x="878425" y="885722"/>
                </a:cubicBezTo>
                <a:lnTo>
                  <a:pt x="878425" y="885722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4694808" y="376662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3929058" y="376662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214810" y="3425965"/>
          <a:ext cx="395287" cy="395288"/>
        </p:xfrm>
        <a:graphic>
          <a:graphicData uri="http://schemas.openxmlformats.org/presentationml/2006/ole">
            <p:oleObj spid="_x0000_s176132" name="数式" r:id="rId5" imgW="215640" imgH="215640" progId="Equation.3">
              <p:embed/>
            </p:oleObj>
          </a:graphicData>
        </a:graphic>
      </p:graphicFrame>
      <p:sp>
        <p:nvSpPr>
          <p:cNvPr id="40" name="正方形/長方形 39"/>
          <p:cNvSpPr/>
          <p:nvPr/>
        </p:nvSpPr>
        <p:spPr>
          <a:xfrm>
            <a:off x="3817622" y="3759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ja-JP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00562" y="3733584"/>
            <a:ext cx="39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endParaRPr lang="ja-JP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3164246" y="3704478"/>
          <a:ext cx="255587" cy="255587"/>
        </p:xfrm>
        <a:graphic>
          <a:graphicData uri="http://schemas.openxmlformats.org/presentationml/2006/ole">
            <p:oleObj spid="_x0000_s176133" name="数式" r:id="rId6" imgW="139680" imgH="139680" progId="Equation.3">
              <p:embed/>
            </p:oleObj>
          </a:graphicData>
        </a:graphic>
      </p:graphicFrame>
      <p:sp>
        <p:nvSpPr>
          <p:cNvPr id="43" name="フリーフォーム 42"/>
          <p:cNvSpPr/>
          <p:nvPr/>
        </p:nvSpPr>
        <p:spPr>
          <a:xfrm>
            <a:off x="2643174" y="3857628"/>
            <a:ext cx="3645448" cy="743165"/>
          </a:xfrm>
          <a:custGeom>
            <a:avLst/>
            <a:gdLst>
              <a:gd name="connsiteX0" fmla="*/ 0 w 3566845"/>
              <a:gd name="connsiteY0" fmla="*/ 0 h 743165"/>
              <a:gd name="connsiteX1" fmla="*/ 1571946 w 3566845"/>
              <a:gd name="connsiteY1" fmla="*/ 626724 h 743165"/>
              <a:gd name="connsiteX2" fmla="*/ 3328827 w 3566845"/>
              <a:gd name="connsiteY2" fmla="*/ 698643 h 743165"/>
              <a:gd name="connsiteX3" fmla="*/ 3000054 w 3566845"/>
              <a:gd name="connsiteY3" fmla="*/ 410967 h 743165"/>
              <a:gd name="connsiteX4" fmla="*/ 3000054 w 3566845"/>
              <a:gd name="connsiteY4" fmla="*/ 410967 h 743165"/>
              <a:gd name="connsiteX0" fmla="*/ 0 w 3645448"/>
              <a:gd name="connsiteY0" fmla="*/ 0 h 743165"/>
              <a:gd name="connsiteX1" fmla="*/ 1571946 w 3645448"/>
              <a:gd name="connsiteY1" fmla="*/ 626724 h 743165"/>
              <a:gd name="connsiteX2" fmla="*/ 3328827 w 3645448"/>
              <a:gd name="connsiteY2" fmla="*/ 698643 h 743165"/>
              <a:gd name="connsiteX3" fmla="*/ 3471671 w 3645448"/>
              <a:gd name="connsiteY3" fmla="*/ 463757 h 743165"/>
              <a:gd name="connsiteX4" fmla="*/ 3000054 w 3645448"/>
              <a:gd name="connsiteY4" fmla="*/ 410967 h 743165"/>
              <a:gd name="connsiteX5" fmla="*/ 3000054 w 3645448"/>
              <a:gd name="connsiteY5" fmla="*/ 410967 h 743165"/>
              <a:gd name="connsiteX0" fmla="*/ 0 w 3645448"/>
              <a:gd name="connsiteY0" fmla="*/ 0 h 743165"/>
              <a:gd name="connsiteX1" fmla="*/ 1571946 w 3645448"/>
              <a:gd name="connsiteY1" fmla="*/ 626724 h 743165"/>
              <a:gd name="connsiteX2" fmla="*/ 3328827 w 3645448"/>
              <a:gd name="connsiteY2" fmla="*/ 698643 h 743165"/>
              <a:gd name="connsiteX3" fmla="*/ 3471671 w 3645448"/>
              <a:gd name="connsiteY3" fmla="*/ 463757 h 743165"/>
              <a:gd name="connsiteX4" fmla="*/ 3000054 w 3645448"/>
              <a:gd name="connsiteY4" fmla="*/ 410967 h 743165"/>
              <a:gd name="connsiteX5" fmla="*/ 3000054 w 3645448"/>
              <a:gd name="connsiteY5" fmla="*/ 410967 h 743165"/>
              <a:gd name="connsiteX0" fmla="*/ 0 w 3645448"/>
              <a:gd name="connsiteY0" fmla="*/ 0 h 743165"/>
              <a:gd name="connsiteX1" fmla="*/ 1571946 w 3645448"/>
              <a:gd name="connsiteY1" fmla="*/ 626724 h 743165"/>
              <a:gd name="connsiteX2" fmla="*/ 3328827 w 3645448"/>
              <a:gd name="connsiteY2" fmla="*/ 698643 h 743165"/>
              <a:gd name="connsiteX3" fmla="*/ 3471671 w 3645448"/>
              <a:gd name="connsiteY3" fmla="*/ 463757 h 743165"/>
              <a:gd name="connsiteX4" fmla="*/ 3000054 w 3645448"/>
              <a:gd name="connsiteY4" fmla="*/ 410967 h 743165"/>
              <a:gd name="connsiteX5" fmla="*/ 3000054 w 3645448"/>
              <a:gd name="connsiteY5" fmla="*/ 410967 h 74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45448" h="743165">
                <a:moveTo>
                  <a:pt x="0" y="0"/>
                </a:moveTo>
                <a:cubicBezTo>
                  <a:pt x="508571" y="255142"/>
                  <a:pt x="1017142" y="510284"/>
                  <a:pt x="1571946" y="626724"/>
                </a:cubicBezTo>
                <a:cubicBezTo>
                  <a:pt x="2126751" y="743165"/>
                  <a:pt x="3012206" y="725804"/>
                  <a:pt x="3328827" y="698643"/>
                </a:cubicBezTo>
                <a:cubicBezTo>
                  <a:pt x="3645448" y="671482"/>
                  <a:pt x="3526466" y="511703"/>
                  <a:pt x="3471671" y="463757"/>
                </a:cubicBezTo>
                <a:cubicBezTo>
                  <a:pt x="3416876" y="415811"/>
                  <a:pt x="3216660" y="403628"/>
                  <a:pt x="3000054" y="410967"/>
                </a:cubicBezTo>
                <a:lnTo>
                  <a:pt x="3000054" y="410967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5605607" y="3384093"/>
            <a:ext cx="559964" cy="437867"/>
          </a:xfrm>
          <a:custGeom>
            <a:avLst/>
            <a:gdLst>
              <a:gd name="connsiteX0" fmla="*/ 0 w 3566845"/>
              <a:gd name="connsiteY0" fmla="*/ 0 h 743165"/>
              <a:gd name="connsiteX1" fmla="*/ 1571946 w 3566845"/>
              <a:gd name="connsiteY1" fmla="*/ 626724 h 743165"/>
              <a:gd name="connsiteX2" fmla="*/ 3328827 w 3566845"/>
              <a:gd name="connsiteY2" fmla="*/ 698643 h 743165"/>
              <a:gd name="connsiteX3" fmla="*/ 3000054 w 3566845"/>
              <a:gd name="connsiteY3" fmla="*/ 410967 h 743165"/>
              <a:gd name="connsiteX4" fmla="*/ 3000054 w 3566845"/>
              <a:gd name="connsiteY4" fmla="*/ 410967 h 743165"/>
              <a:gd name="connsiteX0" fmla="*/ 0 w 3645448"/>
              <a:gd name="connsiteY0" fmla="*/ 0 h 743165"/>
              <a:gd name="connsiteX1" fmla="*/ 1571946 w 3645448"/>
              <a:gd name="connsiteY1" fmla="*/ 626724 h 743165"/>
              <a:gd name="connsiteX2" fmla="*/ 3328827 w 3645448"/>
              <a:gd name="connsiteY2" fmla="*/ 698643 h 743165"/>
              <a:gd name="connsiteX3" fmla="*/ 3471671 w 3645448"/>
              <a:gd name="connsiteY3" fmla="*/ 463757 h 743165"/>
              <a:gd name="connsiteX4" fmla="*/ 3000054 w 3645448"/>
              <a:gd name="connsiteY4" fmla="*/ 410967 h 743165"/>
              <a:gd name="connsiteX5" fmla="*/ 3000054 w 3645448"/>
              <a:gd name="connsiteY5" fmla="*/ 410967 h 743165"/>
              <a:gd name="connsiteX0" fmla="*/ 0 w 3645448"/>
              <a:gd name="connsiteY0" fmla="*/ 0 h 743165"/>
              <a:gd name="connsiteX1" fmla="*/ 1571946 w 3645448"/>
              <a:gd name="connsiteY1" fmla="*/ 626724 h 743165"/>
              <a:gd name="connsiteX2" fmla="*/ 3328827 w 3645448"/>
              <a:gd name="connsiteY2" fmla="*/ 698643 h 743165"/>
              <a:gd name="connsiteX3" fmla="*/ 3471671 w 3645448"/>
              <a:gd name="connsiteY3" fmla="*/ 463757 h 743165"/>
              <a:gd name="connsiteX4" fmla="*/ 3000054 w 3645448"/>
              <a:gd name="connsiteY4" fmla="*/ 410967 h 743165"/>
              <a:gd name="connsiteX5" fmla="*/ 3000054 w 3645448"/>
              <a:gd name="connsiteY5" fmla="*/ 410967 h 743165"/>
              <a:gd name="connsiteX0" fmla="*/ 0 w 3645448"/>
              <a:gd name="connsiteY0" fmla="*/ 0 h 743165"/>
              <a:gd name="connsiteX1" fmla="*/ 1571946 w 3645448"/>
              <a:gd name="connsiteY1" fmla="*/ 626724 h 743165"/>
              <a:gd name="connsiteX2" fmla="*/ 3328827 w 3645448"/>
              <a:gd name="connsiteY2" fmla="*/ 698643 h 743165"/>
              <a:gd name="connsiteX3" fmla="*/ 3471671 w 3645448"/>
              <a:gd name="connsiteY3" fmla="*/ 463757 h 743165"/>
              <a:gd name="connsiteX4" fmla="*/ 3000054 w 3645448"/>
              <a:gd name="connsiteY4" fmla="*/ 410967 h 743165"/>
              <a:gd name="connsiteX5" fmla="*/ 3000054 w 3645448"/>
              <a:gd name="connsiteY5" fmla="*/ 410967 h 743165"/>
              <a:gd name="connsiteX0" fmla="*/ 0 w 2073502"/>
              <a:gd name="connsiteY0" fmla="*/ 223096 h 339537"/>
              <a:gd name="connsiteX1" fmla="*/ 1756881 w 2073502"/>
              <a:gd name="connsiteY1" fmla="*/ 295015 h 339537"/>
              <a:gd name="connsiteX2" fmla="*/ 1899725 w 2073502"/>
              <a:gd name="connsiteY2" fmla="*/ 60129 h 339537"/>
              <a:gd name="connsiteX3" fmla="*/ 1428108 w 2073502"/>
              <a:gd name="connsiteY3" fmla="*/ 7339 h 339537"/>
              <a:gd name="connsiteX4" fmla="*/ 1428108 w 2073502"/>
              <a:gd name="connsiteY4" fmla="*/ 7339 h 339537"/>
              <a:gd name="connsiteX0" fmla="*/ 328773 w 645394"/>
              <a:gd name="connsiteY0" fmla="*/ 295015 h 295015"/>
              <a:gd name="connsiteX1" fmla="*/ 471617 w 645394"/>
              <a:gd name="connsiteY1" fmla="*/ 60129 h 295015"/>
              <a:gd name="connsiteX2" fmla="*/ 0 w 645394"/>
              <a:gd name="connsiteY2" fmla="*/ 7339 h 295015"/>
              <a:gd name="connsiteX3" fmla="*/ 0 w 645394"/>
              <a:gd name="connsiteY3" fmla="*/ 7339 h 295015"/>
              <a:gd name="connsiteX0" fmla="*/ 42989 w 478782"/>
              <a:gd name="connsiteY0" fmla="*/ 449493 h 449493"/>
              <a:gd name="connsiteX1" fmla="*/ 471617 w 478782"/>
              <a:gd name="connsiteY1" fmla="*/ 71755 h 449493"/>
              <a:gd name="connsiteX2" fmla="*/ 0 w 478782"/>
              <a:gd name="connsiteY2" fmla="*/ 18965 h 449493"/>
              <a:gd name="connsiteX3" fmla="*/ 0 w 478782"/>
              <a:gd name="connsiteY3" fmla="*/ 18965 h 449493"/>
              <a:gd name="connsiteX0" fmla="*/ 42989 w 533619"/>
              <a:gd name="connsiteY0" fmla="*/ 449493 h 469846"/>
              <a:gd name="connsiteX1" fmla="*/ 471617 w 533619"/>
              <a:gd name="connsiteY1" fmla="*/ 71755 h 469846"/>
              <a:gd name="connsiteX2" fmla="*/ 0 w 533619"/>
              <a:gd name="connsiteY2" fmla="*/ 18965 h 469846"/>
              <a:gd name="connsiteX3" fmla="*/ 0 w 533619"/>
              <a:gd name="connsiteY3" fmla="*/ 18965 h 469846"/>
              <a:gd name="connsiteX0" fmla="*/ 42989 w 533619"/>
              <a:gd name="connsiteY0" fmla="*/ 437867 h 458220"/>
              <a:gd name="connsiteX1" fmla="*/ 471617 w 533619"/>
              <a:gd name="connsiteY1" fmla="*/ 202981 h 458220"/>
              <a:gd name="connsiteX2" fmla="*/ 0 w 533619"/>
              <a:gd name="connsiteY2" fmla="*/ 7339 h 458220"/>
              <a:gd name="connsiteX3" fmla="*/ 0 w 533619"/>
              <a:gd name="connsiteY3" fmla="*/ 7339 h 458220"/>
              <a:gd name="connsiteX0" fmla="*/ 42989 w 533619"/>
              <a:gd name="connsiteY0" fmla="*/ 437867 h 458220"/>
              <a:gd name="connsiteX1" fmla="*/ 471617 w 533619"/>
              <a:gd name="connsiteY1" fmla="*/ 202981 h 458220"/>
              <a:gd name="connsiteX2" fmla="*/ 0 w 533619"/>
              <a:gd name="connsiteY2" fmla="*/ 7339 h 458220"/>
              <a:gd name="connsiteX3" fmla="*/ 0 w 533619"/>
              <a:gd name="connsiteY3" fmla="*/ 7339 h 458220"/>
              <a:gd name="connsiteX0" fmla="*/ 42989 w 535602"/>
              <a:gd name="connsiteY0" fmla="*/ 437867 h 458220"/>
              <a:gd name="connsiteX1" fmla="*/ 471617 w 535602"/>
              <a:gd name="connsiteY1" fmla="*/ 202981 h 458220"/>
              <a:gd name="connsiteX2" fmla="*/ 0 w 535602"/>
              <a:gd name="connsiteY2" fmla="*/ 7339 h 458220"/>
              <a:gd name="connsiteX3" fmla="*/ 0 w 535602"/>
              <a:gd name="connsiteY3" fmla="*/ 7339 h 458220"/>
              <a:gd name="connsiteX0" fmla="*/ 42989 w 533619"/>
              <a:gd name="connsiteY0" fmla="*/ 437867 h 458220"/>
              <a:gd name="connsiteX1" fmla="*/ 471617 w 533619"/>
              <a:gd name="connsiteY1" fmla="*/ 202981 h 458220"/>
              <a:gd name="connsiteX2" fmla="*/ 0 w 533619"/>
              <a:gd name="connsiteY2" fmla="*/ 7339 h 458220"/>
              <a:gd name="connsiteX3" fmla="*/ 0 w 533619"/>
              <a:gd name="connsiteY3" fmla="*/ 7339 h 458220"/>
              <a:gd name="connsiteX0" fmla="*/ 42989 w 533619"/>
              <a:gd name="connsiteY0" fmla="*/ 437867 h 458220"/>
              <a:gd name="connsiteX1" fmla="*/ 471617 w 533619"/>
              <a:gd name="connsiteY1" fmla="*/ 202981 h 458220"/>
              <a:gd name="connsiteX2" fmla="*/ 0 w 533619"/>
              <a:gd name="connsiteY2" fmla="*/ 7339 h 458220"/>
              <a:gd name="connsiteX3" fmla="*/ 0 w 533619"/>
              <a:gd name="connsiteY3" fmla="*/ 7339 h 458220"/>
              <a:gd name="connsiteX0" fmla="*/ 42989 w 559964"/>
              <a:gd name="connsiteY0" fmla="*/ 437867 h 437867"/>
              <a:gd name="connsiteX1" fmla="*/ 471617 w 559964"/>
              <a:gd name="connsiteY1" fmla="*/ 202981 h 437867"/>
              <a:gd name="connsiteX2" fmla="*/ 0 w 559964"/>
              <a:gd name="connsiteY2" fmla="*/ 7339 h 437867"/>
              <a:gd name="connsiteX3" fmla="*/ 0 w 559964"/>
              <a:gd name="connsiteY3" fmla="*/ 7339 h 43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964" h="437867">
                <a:moveTo>
                  <a:pt x="42989" y="437867"/>
                </a:moveTo>
                <a:cubicBezTo>
                  <a:pt x="559964" y="426034"/>
                  <a:pt x="478782" y="274736"/>
                  <a:pt x="471617" y="202981"/>
                </a:cubicBezTo>
                <a:cubicBezTo>
                  <a:pt x="490925" y="53266"/>
                  <a:pt x="216606" y="0"/>
                  <a:pt x="0" y="7339"/>
                </a:cubicBezTo>
                <a:lnTo>
                  <a:pt x="0" y="7339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6156176" y="4149080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  <a:latin typeface="+mn-ea"/>
              </a:rPr>
              <a:t>&lt;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(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r>
              <a:rPr lang="en-US" altLang="ja-JP" sz="2400" dirty="0" smtClean="0">
                <a:solidFill>
                  <a:srgbClr val="FF0000"/>
                </a:solidFill>
              </a:rPr>
              <a:t>)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(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400" dirty="0" smtClean="0">
                <a:solidFill>
                  <a:srgbClr val="FF0000"/>
                </a:solidFill>
              </a:rPr>
              <a:t>)</a:t>
            </a:r>
            <a:r>
              <a:rPr lang="en-US" altLang="ja-JP" sz="2400" dirty="0" smtClean="0">
                <a:solidFill>
                  <a:srgbClr val="FF0000"/>
                </a:solidFill>
                <a:latin typeface="+mn-ea"/>
              </a:rPr>
              <a:t>&gt;</a:t>
            </a:r>
            <a:endParaRPr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7" name="フローチャート: 手作業 46"/>
          <p:cNvSpPr/>
          <p:nvPr/>
        </p:nvSpPr>
        <p:spPr>
          <a:xfrm flipV="1">
            <a:off x="1464393" y="5429264"/>
            <a:ext cx="2643206" cy="1071570"/>
          </a:xfrm>
          <a:prstGeom prst="flowChartManualOperation">
            <a:avLst/>
          </a:prstGeom>
          <a:solidFill>
            <a:srgbClr val="FDDE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2000232" y="5286388"/>
            <a:ext cx="1571636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2098304" y="5274246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Window fn.</a:t>
            </a: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4000497" y="5282999"/>
            <a:ext cx="457203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D60093"/>
                </a:solidFill>
              </a:rPr>
              <a:t>For each </a:t>
            </a:r>
            <a:r>
              <a:rPr lang="en-US" altLang="ja-JP" sz="2000" i="1" dirty="0" err="1" smtClean="0">
                <a:solidFill>
                  <a:srgbClr val="D60093"/>
                </a:solidFill>
                <a:latin typeface="Symbol" pitchFamily="18" charset="2"/>
              </a:rPr>
              <a:t>h</a:t>
            </a:r>
            <a:r>
              <a:rPr lang="en-US" altLang="ja-JP" sz="2000" i="1" baseline="-250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 smtClean="0">
                <a:solidFill>
                  <a:srgbClr val="D60093"/>
                </a:solidFill>
              </a:rPr>
              <a:t>, IR fluctuation of </a:t>
            </a:r>
            <a:r>
              <a:rPr lang="en-US" altLang="ja-JP" i="1" dirty="0" err="1" smtClean="0">
                <a:solidFill>
                  <a:srgbClr val="D60093"/>
                </a:solidFill>
                <a:latin typeface="Symbol" pitchFamily="18" charset="2"/>
              </a:rPr>
              <a:t>f</a:t>
            </a:r>
            <a:r>
              <a:rPr lang="en-US" altLang="ja-JP" baseline="-250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baseline="-250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rgbClr val="D60093"/>
                </a:solidFill>
              </a:rPr>
              <a:t>(</a:t>
            </a:r>
            <a:r>
              <a:rPr lang="en-US" altLang="ja-JP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 smtClean="0">
                <a:solidFill>
                  <a:srgbClr val="D60093"/>
                </a:solidFill>
              </a:rPr>
              <a:t>) is suppressed since </a:t>
            </a:r>
            <a:r>
              <a:rPr lang="en-US" altLang="ja-JP" i="1" dirty="0" smtClean="0">
                <a:solidFill>
                  <a:srgbClr val="D60093"/>
                </a:solidFill>
                <a:latin typeface="Symbol" pitchFamily="18" charset="2"/>
              </a:rPr>
              <a:t>f </a:t>
            </a:r>
            <a:r>
              <a:rPr lang="en-US" altLang="ja-JP" dirty="0" smtClean="0">
                <a:solidFill>
                  <a:srgbClr val="D60093"/>
                </a:solidFill>
                <a:latin typeface="Symbol" pitchFamily="18" charset="2"/>
              </a:rPr>
              <a:t>(</a:t>
            </a:r>
            <a:r>
              <a:rPr lang="en-US" altLang="ja-JP" i="1" dirty="0" err="1" smtClean="0">
                <a:solidFill>
                  <a:srgbClr val="D60093"/>
                </a:solidFill>
                <a:latin typeface="Symbol" pitchFamily="18" charset="2"/>
              </a:rPr>
              <a:t>h</a:t>
            </a:r>
            <a:r>
              <a:rPr lang="en-US" altLang="ja-JP" baseline="-25000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fin</a:t>
            </a:r>
            <a:r>
              <a:rPr lang="en-US" altLang="ja-JP" dirty="0" smtClean="0">
                <a:solidFill>
                  <a:srgbClr val="D60093"/>
                </a:solidFill>
                <a:latin typeface="Symbol" pitchFamily="18" charset="2"/>
              </a:rPr>
              <a:t>)</a:t>
            </a:r>
            <a:r>
              <a:rPr lang="en-US" altLang="ja-JP" baseline="-250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ja-JP" dirty="0" smtClean="0">
                <a:solidFill>
                  <a:srgbClr val="D60093"/>
                </a:solidFill>
              </a:rPr>
              <a:t>is restricted.</a:t>
            </a:r>
            <a:endParaRPr lang="ja-JP" altLang="en-US" dirty="0">
              <a:solidFill>
                <a:srgbClr val="D60093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5941292" y="5650530"/>
            <a:ext cx="142876" cy="1588"/>
          </a:xfrm>
          <a:prstGeom prst="line">
            <a:avLst/>
          </a:prstGeom>
          <a:ln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286248" y="6072206"/>
            <a:ext cx="4572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 to any order of loop expansion!</a:t>
            </a:r>
            <a:endParaRPr lang="ja-JP" altLang="en-US" sz="2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672509" y="1815207"/>
            <a:ext cx="1931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7030A0"/>
                </a:solidFill>
                <a:latin typeface="+mn-ea"/>
              </a:rPr>
              <a:t>&lt;</a:t>
            </a:r>
            <a:r>
              <a:rPr lang="en-US" altLang="ja-JP" sz="2400" i="1" dirty="0" err="1" smtClean="0">
                <a:solidFill>
                  <a:srgbClr val="7030A0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400" dirty="0" smtClean="0">
                <a:solidFill>
                  <a:srgbClr val="7030A0"/>
                </a:solidFill>
              </a:rPr>
              <a:t>(</a:t>
            </a:r>
            <a:r>
              <a:rPr lang="en-US" altLang="ja-JP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400" dirty="0" smtClean="0">
                <a:solidFill>
                  <a:srgbClr val="7030A0"/>
                </a:solidFill>
              </a:rPr>
              <a:t>)</a:t>
            </a:r>
            <a:r>
              <a:rPr lang="en-US" altLang="ja-JP" sz="2400" i="1" dirty="0" err="1" smtClean="0">
                <a:solidFill>
                  <a:srgbClr val="7030A0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400" dirty="0" smtClean="0">
                <a:solidFill>
                  <a:srgbClr val="7030A0"/>
                </a:solidFill>
              </a:rPr>
              <a:t>(</a:t>
            </a:r>
            <a:r>
              <a:rPr lang="en-US" altLang="ja-JP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400" dirty="0" smtClean="0">
                <a:solidFill>
                  <a:srgbClr val="7030A0"/>
                </a:solidFill>
              </a:rPr>
              <a:t>)</a:t>
            </a:r>
            <a:r>
              <a:rPr lang="en-US" altLang="ja-JP" sz="2400" dirty="0" smtClean="0">
                <a:solidFill>
                  <a:srgbClr val="7030A0"/>
                </a:solidFill>
                <a:latin typeface="+mn-ea"/>
              </a:rPr>
              <a:t>&gt;</a:t>
            </a:r>
            <a:endParaRPr lang="ja-JP" altLang="en-US" sz="2400" dirty="0">
              <a:solidFill>
                <a:srgbClr val="7030A0"/>
              </a:solidFill>
              <a:latin typeface="+mn-ea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>
            <a:off x="5715008" y="1802300"/>
            <a:ext cx="714380" cy="1588"/>
          </a:xfrm>
          <a:prstGeom prst="lin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0800000">
            <a:off x="6429388" y="1873738"/>
            <a:ext cx="285752" cy="142876"/>
          </a:xfrm>
          <a:prstGeom prst="straightConnector1">
            <a:avLst/>
          </a:prstGeom>
          <a:ln w="31750">
            <a:solidFill>
              <a:srgbClr val="99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1785918" y="1632790"/>
            <a:ext cx="39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endParaRPr lang="ja-JP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142976" y="1671191"/>
            <a:ext cx="39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endParaRPr lang="ja-JP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388184" y="1659424"/>
            <a:ext cx="386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x'</a:t>
            </a:r>
            <a:endParaRPr lang="ja-JP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1455776" y="6331324"/>
            <a:ext cx="2643206" cy="357190"/>
          </a:xfrm>
          <a:prstGeom prst="ellipse">
            <a:avLst/>
          </a:prstGeom>
          <a:solidFill>
            <a:srgbClr val="FDD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矢印コネクタ 57"/>
          <p:cNvCxnSpPr/>
          <p:nvPr/>
        </p:nvCxnSpPr>
        <p:spPr>
          <a:xfrm rot="5400000" flipH="1" flipV="1">
            <a:off x="785786" y="5785660"/>
            <a:ext cx="100013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 rot="16200000">
            <a:off x="829421" y="5730677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time</a:t>
            </a:r>
            <a:endParaRPr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1475656" y="3759423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x’ </a:t>
            </a:r>
            <a:endParaRPr lang="ja-JP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6065861" y="3356992"/>
            <a:ext cx="1931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  <a:latin typeface="+mn-ea"/>
              </a:rPr>
              <a:t>&lt;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(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400" dirty="0" smtClean="0">
                <a:solidFill>
                  <a:srgbClr val="FF0000"/>
                </a:solidFill>
              </a:rPr>
              <a:t>)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(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400" dirty="0" smtClean="0">
                <a:solidFill>
                  <a:srgbClr val="FF0000"/>
                </a:solidFill>
              </a:rPr>
              <a:t>)</a:t>
            </a:r>
            <a:r>
              <a:rPr lang="en-US" altLang="ja-JP" sz="2400" dirty="0" smtClean="0">
                <a:solidFill>
                  <a:srgbClr val="FF0000"/>
                </a:solidFill>
                <a:latin typeface="+mn-ea"/>
              </a:rPr>
              <a:t>&gt;</a:t>
            </a:r>
            <a:endParaRPr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71600" y="550421"/>
            <a:ext cx="6867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Projection acts only on the external lines.</a:t>
            </a:r>
          </a:p>
          <a:p>
            <a:r>
              <a:rPr lang="en-US" altLang="ja-JP" dirty="0" smtClean="0"/>
              <a:t>How the contribution from the IR modes at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ja-JP" dirty="0" smtClean="0">
                <a:latin typeface="Times New Roman"/>
                <a:cs typeface="Times New Roman"/>
              </a:rPr>
              <a:t>≈ </a:t>
            </a:r>
            <a:r>
              <a:rPr lang="en-US" altLang="ja-JP" i="1" dirty="0" err="1" smtClean="0">
                <a:latin typeface="Times New Roman"/>
                <a:cs typeface="Times New Roman"/>
              </a:rPr>
              <a:t>k</a:t>
            </a:r>
            <a:r>
              <a:rPr lang="en-US" altLang="ja-JP" baseline="-25000" dirty="0" err="1" smtClean="0">
                <a:latin typeface="Times New Roman"/>
                <a:cs typeface="Times New Roman"/>
              </a:rPr>
              <a:t>min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 smtClean="0"/>
              <a:t>is suppressed?</a:t>
            </a:r>
            <a:endParaRPr lang="ja-JP" altLang="en-US" dirty="0"/>
          </a:p>
        </p:txBody>
      </p:sp>
      <p:cxnSp>
        <p:nvCxnSpPr>
          <p:cNvPr id="64" name="直線コネクタ 63"/>
          <p:cNvCxnSpPr/>
          <p:nvPr/>
        </p:nvCxnSpPr>
        <p:spPr>
          <a:xfrm>
            <a:off x="4067944" y="3843629"/>
            <a:ext cx="648072" cy="1"/>
          </a:xfrm>
          <a:prstGeom prst="line">
            <a:avLst/>
          </a:prstGeom>
          <a:ln w="539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1979712" y="3465760"/>
          <a:ext cx="395287" cy="395288"/>
        </p:xfrm>
        <a:graphic>
          <a:graphicData uri="http://schemas.openxmlformats.org/presentationml/2006/ole">
            <p:oleObj spid="_x0000_s176134" name="数式" r:id="rId7" imgW="215640" imgH="215640" progId="Equation.3">
              <p:embed/>
            </p:oleObj>
          </a:graphicData>
        </a:graphic>
      </p:graphicFrame>
      <p:cxnSp>
        <p:nvCxnSpPr>
          <p:cNvPr id="68" name="直線コネクタ 67"/>
          <p:cNvCxnSpPr/>
          <p:nvPr/>
        </p:nvCxnSpPr>
        <p:spPr>
          <a:xfrm flipV="1">
            <a:off x="1680635" y="3852339"/>
            <a:ext cx="944488" cy="9034"/>
          </a:xfrm>
          <a:prstGeom prst="line">
            <a:avLst/>
          </a:prstGeom>
          <a:ln w="539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0"/>
            <a:ext cx="5512696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IR finiteness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488477" y="2342602"/>
            <a:ext cx="3385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-h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≈</a:t>
            </a:r>
            <a:r>
              <a:rPr lang="en-US" altLang="ja-JP" sz="20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 Dh 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ja-JP" sz="20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D </a:t>
            </a:r>
            <a:r>
              <a:rPr lang="en-US" altLang="ja-JP" sz="2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 :past light cone</a:t>
            </a:r>
            <a:endParaRPr lang="ja-JP" altLang="en-US" sz="20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グループ化 11"/>
          <p:cNvGrpSpPr/>
          <p:nvPr/>
        </p:nvGrpSpPr>
        <p:grpSpPr>
          <a:xfrm>
            <a:off x="1263610" y="4227358"/>
            <a:ext cx="1214446" cy="500066"/>
            <a:chOff x="2428860" y="5356238"/>
            <a:chExt cx="2643206" cy="1073158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2428860" y="6427808"/>
              <a:ext cx="2643206" cy="1588"/>
            </a:xfrm>
            <a:prstGeom prst="line">
              <a:avLst/>
            </a:prstGeom>
            <a:ln w="3810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3214678" y="5356238"/>
              <a:ext cx="1000132" cy="107157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9" name="コンテンツ プレースホルダ 6"/>
          <p:cNvGraphicFramePr>
            <a:graphicFrameLocks noChangeAspect="1"/>
          </p:cNvGraphicFramePr>
          <p:nvPr/>
        </p:nvGraphicFramePr>
        <p:xfrm>
          <a:off x="1035050" y="4381500"/>
          <a:ext cx="231775" cy="371475"/>
        </p:xfrm>
        <a:graphic>
          <a:graphicData uri="http://schemas.openxmlformats.org/presentationml/2006/ole">
            <p:oleObj spid="_x0000_s177154" name="数式" r:id="rId3" imgW="126720" imgH="203040" progId="Equation.3">
              <p:embed/>
            </p:oleObj>
          </a:graphicData>
        </a:graphic>
      </p:graphicFrame>
      <p:graphicFrame>
        <p:nvGraphicFramePr>
          <p:cNvPr id="20" name="コンテンツ プレースホルダ 6"/>
          <p:cNvGraphicFramePr>
            <a:graphicFrameLocks noChangeAspect="1"/>
          </p:cNvGraphicFramePr>
          <p:nvPr/>
        </p:nvGraphicFramePr>
        <p:xfrm>
          <a:off x="2568575" y="4315480"/>
          <a:ext cx="231775" cy="371475"/>
        </p:xfrm>
        <a:graphic>
          <a:graphicData uri="http://schemas.openxmlformats.org/presentationml/2006/ole">
            <p:oleObj spid="_x0000_s177155" name="数式" r:id="rId4" imgW="126720" imgH="203040" progId="Equation.3">
              <p:embed/>
            </p:oleObj>
          </a:graphicData>
        </a:graphic>
      </p:graphicFrame>
      <p:graphicFrame>
        <p:nvGraphicFramePr>
          <p:cNvPr id="21" name="コンテンツ プレースホルダ 6"/>
          <p:cNvGraphicFramePr>
            <a:graphicFrameLocks noChangeAspect="1"/>
          </p:cNvGraphicFramePr>
          <p:nvPr/>
        </p:nvGraphicFramePr>
        <p:xfrm>
          <a:off x="3108344" y="1556792"/>
          <a:ext cx="3861656" cy="744865"/>
        </p:xfrm>
        <a:graphic>
          <a:graphicData uri="http://schemas.openxmlformats.org/presentationml/2006/ole">
            <p:oleObj spid="_x0000_s177156" name="数式" r:id="rId5" imgW="2247840" imgH="431640" progId="Equation.3">
              <p:embed/>
            </p:oleObj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3971913" y="2628355"/>
          <a:ext cx="2400287" cy="720982"/>
        </p:xfrm>
        <a:graphic>
          <a:graphicData uri="http://schemas.openxmlformats.org/presentationml/2006/ole">
            <p:oleObj spid="_x0000_s177157" name="数式" r:id="rId6" imgW="1396800" imgH="419040" progId="Equation.3">
              <p:embed/>
            </p:oleObj>
          </a:graphicData>
        </a:graphic>
      </p:graphicFrame>
      <p:sp>
        <p:nvSpPr>
          <p:cNvPr id="45" name="正方形/長方形 44"/>
          <p:cNvSpPr/>
          <p:nvPr/>
        </p:nvSpPr>
        <p:spPr>
          <a:xfrm>
            <a:off x="1358430" y="3645024"/>
            <a:ext cx="5949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  <a:cs typeface="Times New Roman" pitchFamily="18" charset="0"/>
              </a:rPr>
              <a:t>Then, 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dirty="0" smtClean="0">
                <a:solidFill>
                  <a:srgbClr val="FF0000"/>
                </a:solidFill>
              </a:rPr>
              <a:t>(</a:t>
            </a:r>
            <a:r>
              <a:rPr lang="en-US" altLang="ja-JP" sz="11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1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1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000" dirty="0" smtClean="0">
                <a:solidFill>
                  <a:srgbClr val="FF0000"/>
                </a:solidFill>
              </a:rPr>
              <a:t>) 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≈ </a:t>
            </a:r>
            <a:r>
              <a:rPr lang="en-US" altLang="ja-JP" sz="2000" dirty="0" smtClean="0">
                <a:solidFill>
                  <a:srgbClr val="FF0000"/>
                </a:solidFill>
                <a:latin typeface="+mn-ea"/>
              </a:rPr>
              <a:t>&lt;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0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000" dirty="0" smtClean="0">
                <a:solidFill>
                  <a:srgbClr val="FF0000"/>
                </a:solidFill>
              </a:rPr>
              <a:t>(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000" dirty="0" smtClean="0">
                <a:solidFill>
                  <a:srgbClr val="FF0000"/>
                </a:solidFill>
              </a:rPr>
              <a:t>)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0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ja-JP" sz="2000" dirty="0" smtClean="0">
                <a:solidFill>
                  <a:srgbClr val="FF0000"/>
                </a:solidFill>
              </a:rPr>
              <a:t>(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000" dirty="0" smtClean="0">
                <a:solidFill>
                  <a:srgbClr val="FF0000"/>
                </a:solidFill>
              </a:rPr>
              <a:t>)</a:t>
            </a:r>
            <a:r>
              <a:rPr lang="en-US" altLang="ja-JP" sz="2000" dirty="0" smtClean="0">
                <a:solidFill>
                  <a:srgbClr val="FF0000"/>
                </a:solidFill>
                <a:latin typeface="+mn-ea"/>
              </a:rPr>
              <a:t>&gt;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</a:rPr>
              <a:t>becomes large.</a:t>
            </a:r>
            <a:endParaRPr lang="ja-JP" altLang="en-US" sz="2000" dirty="0"/>
          </a:p>
        </p:txBody>
      </p:sp>
      <p:sp>
        <p:nvSpPr>
          <p:cNvPr id="49" name="正方形/長方形 48"/>
          <p:cNvSpPr/>
          <p:nvPr/>
        </p:nvSpPr>
        <p:spPr>
          <a:xfrm>
            <a:off x="642910" y="5214950"/>
            <a:ext cx="8143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 err="1" smtClean="0">
                <a:solidFill>
                  <a:srgbClr val="800080"/>
                </a:solidFill>
                <a:latin typeface="Symbol" pitchFamily="18" charset="2"/>
              </a:rPr>
              <a:t>h</a:t>
            </a:r>
            <a:r>
              <a:rPr lang="en-US" altLang="ja-JP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 smtClean="0">
                <a:solidFill>
                  <a:srgbClr val="7030A0"/>
                </a:solidFill>
              </a:rPr>
              <a:t>-integral looks divergent, but</a:t>
            </a:r>
          </a:p>
          <a:p>
            <a:r>
              <a:rPr lang="en-US" altLang="ja-JP" dirty="0" smtClean="0">
                <a:solidFill>
                  <a:srgbClr val="7030A0"/>
                </a:solidFill>
              </a:rPr>
              <a:t>   homogeneous part of </a:t>
            </a:r>
            <a:r>
              <a:rPr lang="en-US" altLang="ja-JP" i="1" dirty="0" smtClean="0">
                <a:solidFill>
                  <a:srgbClr val="7030A0"/>
                </a:solidFill>
                <a:latin typeface="Symbol" pitchFamily="18" charset="2"/>
              </a:rPr>
              <a:t>f  </a:t>
            </a:r>
            <a:r>
              <a:rPr lang="en-US" altLang="ja-JP" dirty="0" smtClean="0">
                <a:solidFill>
                  <a:srgbClr val="7030A0"/>
                </a:solidFill>
              </a:rPr>
              <a:t>is constrained by the projection.</a:t>
            </a:r>
          </a:p>
          <a:p>
            <a:r>
              <a:rPr lang="en-US" altLang="ja-JP" dirty="0" smtClean="0">
                <a:solidFill>
                  <a:srgbClr val="7030A0"/>
                </a:solidFill>
              </a:rPr>
              <a:t>     </a:t>
            </a:r>
            <a:r>
              <a:rPr lang="en-US" altLang="ja-JP" sz="2000" dirty="0" smtClean="0">
                <a:solidFill>
                  <a:srgbClr val="7030A0"/>
                </a:solidFill>
                <a:sym typeface="Symbol"/>
              </a:rPr>
              <a:t></a:t>
            </a:r>
            <a:r>
              <a:rPr lang="en-US" altLang="ja-JP" sz="2000" i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7030A0"/>
                </a:solidFill>
              </a:rPr>
              <a:t>(</a:t>
            </a:r>
            <a:r>
              <a:rPr lang="en-US" altLang="ja-JP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ja-JP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7030A0"/>
                </a:solidFill>
              </a:rPr>
              <a:t>) </a:t>
            </a:r>
            <a:r>
              <a:rPr lang="ja-JP" altLang="en-US" sz="2000" dirty="0" smtClean="0">
                <a:solidFill>
                  <a:srgbClr val="7030A0"/>
                </a:solidFill>
              </a:rPr>
              <a:t>→ </a:t>
            </a:r>
            <a:r>
              <a:rPr lang="en-US" altLang="ja-JP" sz="2000" dirty="0" smtClean="0">
                <a:solidFill>
                  <a:srgbClr val="7030A0"/>
                </a:solidFill>
              </a:rPr>
              <a:t>0 faster than </a:t>
            </a:r>
            <a:r>
              <a:rPr lang="en-US" altLang="ja-JP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7030A0"/>
                </a:solidFill>
              </a:rPr>
              <a:t>(</a:t>
            </a:r>
            <a:r>
              <a:rPr lang="en-US" altLang="ja-JP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ja-JP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1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7030A0"/>
                </a:solidFill>
              </a:rPr>
              <a:t>) for </a:t>
            </a:r>
            <a:r>
              <a:rPr lang="en-US" altLang="ja-JP" sz="2000" i="1" dirty="0" err="1" smtClean="0">
                <a:solidFill>
                  <a:srgbClr val="7030A0"/>
                </a:solidFill>
                <a:latin typeface="Symbol" pitchFamily="18" charset="2"/>
              </a:rPr>
              <a:t>h</a:t>
            </a:r>
            <a:r>
              <a:rPr lang="en-US" altLang="ja-JP" sz="2000" i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sz="2000" dirty="0" smtClean="0">
                <a:solidFill>
                  <a:srgbClr val="7030A0"/>
                </a:solidFill>
              </a:rPr>
              <a:t>→ </a:t>
            </a:r>
            <a:r>
              <a:rPr lang="en-US" altLang="ja-JP" sz="2000" dirty="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ja-JP" altLang="en-US" sz="2800" dirty="0" smtClean="0">
                <a:solidFill>
                  <a:srgbClr val="7030A0"/>
                </a:solidFill>
              </a:rPr>
              <a:t>∞</a:t>
            </a:r>
            <a:endParaRPr lang="ja-JP" altLang="en-US" dirty="0" smtClean="0">
              <a:solidFill>
                <a:srgbClr val="7030A0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243748" y="6269250"/>
            <a:ext cx="5000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looks OK, at least, at one-loop level !</a:t>
            </a:r>
            <a:endParaRPr lang="ja-JP" altLang="en-US" sz="2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714612" y="980728"/>
            <a:ext cx="4071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 Past light cone during inflation shrinks down to horizon size. </a:t>
            </a:r>
            <a:endParaRPr lang="ja-JP" altLang="en-US" sz="20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714480" y="464384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ja-JP" altLang="en-US" dirty="0"/>
          </a:p>
        </p:txBody>
      </p:sp>
      <p:sp>
        <p:nvSpPr>
          <p:cNvPr id="56" name="正方形/長方形 55"/>
          <p:cNvSpPr/>
          <p:nvPr/>
        </p:nvSpPr>
        <p:spPr>
          <a:xfrm>
            <a:off x="3071802" y="3941606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endParaRPr lang="ja-JP" altLang="en-US" dirty="0"/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2805125" y="4293096"/>
          <a:ext cx="3481387" cy="511175"/>
        </p:xfrm>
        <a:graphic>
          <a:graphicData uri="http://schemas.openxmlformats.org/presentationml/2006/ole">
            <p:oleObj spid="_x0000_s177158" name="数式" r:id="rId7" imgW="1904760" imgH="279360" progId="Equation.3">
              <p:embed/>
            </p:oleObj>
          </a:graphicData>
        </a:graphic>
      </p:graphicFrame>
      <p:sp>
        <p:nvSpPr>
          <p:cNvPr id="57" name="正方形/長方形 56"/>
          <p:cNvSpPr/>
          <p:nvPr/>
        </p:nvSpPr>
        <p:spPr>
          <a:xfrm>
            <a:off x="2285984" y="4653136"/>
            <a:ext cx="4105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FF0000"/>
                </a:solidFill>
              </a:rPr>
              <a:t> (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1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1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sz="2000" dirty="0" smtClean="0">
                <a:solidFill>
                  <a:srgbClr val="FF0000"/>
                </a:solidFill>
              </a:rPr>
              <a:t>) </a:t>
            </a:r>
            <a:r>
              <a:rPr lang="ja-JP" altLang="en-US" sz="2000" dirty="0" smtClean="0">
                <a:solidFill>
                  <a:srgbClr val="FF0000"/>
                </a:solidFill>
              </a:rPr>
              <a:t>→</a:t>
            </a:r>
            <a:r>
              <a:rPr lang="en-US" altLang="ja-JP" sz="2000" dirty="0" smtClean="0">
                <a:solidFill>
                  <a:srgbClr val="FF0000"/>
                </a:solidFill>
              </a:rPr>
              <a:t>constant for 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Symbol" pitchFamily="18" charset="2"/>
              </a:rPr>
              <a:t>h</a:t>
            </a:r>
            <a:r>
              <a:rPr lang="en-US" altLang="ja-JP" sz="20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sz="2000" dirty="0" smtClean="0">
                <a:solidFill>
                  <a:srgbClr val="FF0000"/>
                </a:solidFill>
              </a:rPr>
              <a:t>→ </a:t>
            </a:r>
            <a:r>
              <a:rPr lang="en-US" altLang="ja-JP" sz="2000" dirty="0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lang="ja-JP" altLang="en-US" sz="2800" dirty="0" smtClean="0">
                <a:solidFill>
                  <a:srgbClr val="FF0000"/>
                </a:solidFill>
              </a:rPr>
              <a:t>∞</a:t>
            </a:r>
            <a:endParaRPr lang="ja-JP" altLang="en-US" sz="2000" dirty="0" smtClean="0"/>
          </a:p>
        </p:txBody>
      </p:sp>
      <p:sp>
        <p:nvSpPr>
          <p:cNvPr id="58" name="正方形/長方形 57"/>
          <p:cNvSpPr/>
          <p:nvPr/>
        </p:nvSpPr>
        <p:spPr>
          <a:xfrm>
            <a:off x="395536" y="3174067"/>
            <a:ext cx="8748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However,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</a:rPr>
              <a:t>for 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Symbol" pitchFamily="18" charset="2"/>
              </a:rPr>
              <a:t>h</a:t>
            </a:r>
            <a:r>
              <a:rPr lang="en-US" altLang="ja-JP" sz="20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sz="2000" dirty="0" smtClean="0">
                <a:solidFill>
                  <a:srgbClr val="FF0000"/>
                </a:solidFill>
              </a:rPr>
              <a:t>→ </a:t>
            </a:r>
            <a:r>
              <a:rPr lang="en-US" altLang="ja-JP" sz="2000" dirty="0" smtClean="0">
                <a:solidFill>
                  <a:srgbClr val="FF0000"/>
                </a:solidFill>
                <a:latin typeface="Symbol" pitchFamily="18" charset="2"/>
              </a:rPr>
              <a:t>- </a:t>
            </a:r>
            <a:r>
              <a:rPr lang="ja-JP" altLang="en-US" sz="2800" dirty="0" smtClean="0">
                <a:solidFill>
                  <a:srgbClr val="FF0000"/>
                </a:solidFill>
              </a:rPr>
              <a:t>∞</a:t>
            </a:r>
            <a:r>
              <a:rPr lang="en-US" altLang="ja-JP" sz="2000" dirty="0" smtClean="0">
                <a:solidFill>
                  <a:srgbClr val="FF0000"/>
                </a:solidFill>
              </a:rPr>
              <a:t>, the suppression due to constraint on </a:t>
            </a:r>
            <a:r>
              <a:rPr lang="en-US" altLang="ja-JP" sz="2000" i="1" dirty="0" smtClean="0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altLang="ja-JP" sz="2000" dirty="0" smtClean="0">
                <a:solidFill>
                  <a:srgbClr val="FF0000"/>
                </a:solidFill>
              </a:rPr>
              <a:t>  gets weaker. </a:t>
            </a:r>
            <a:r>
              <a:rPr lang="ja-JP" altLang="en-US" sz="2000" dirty="0" smtClean="0">
                <a:solidFill>
                  <a:srgbClr val="FF0000"/>
                </a:solidFill>
                <a:latin typeface="Symbol" pitchFamily="18" charset="2"/>
              </a:rPr>
              <a:t>∞∞∞∞∞</a:t>
            </a:r>
            <a:endParaRPr lang="ja-JP" altLang="en-US" sz="2000" dirty="0" smtClean="0"/>
          </a:p>
          <a:p>
            <a:endParaRPr lang="ja-JP" altLang="en-US" sz="2000" dirty="0"/>
          </a:p>
        </p:txBody>
      </p:sp>
      <p:sp>
        <p:nvSpPr>
          <p:cNvPr id="52" name="フリーフォーム 51"/>
          <p:cNvSpPr/>
          <p:nvPr/>
        </p:nvSpPr>
        <p:spPr>
          <a:xfrm flipH="1">
            <a:off x="1669116" y="1339542"/>
            <a:ext cx="831182" cy="1996503"/>
          </a:xfrm>
          <a:custGeom>
            <a:avLst/>
            <a:gdLst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914400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914400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5" fmla="*/ 0 w 599243"/>
              <a:gd name="connsiteY5" fmla="*/ 0 h 1935332"/>
              <a:gd name="connsiteX0" fmla="*/ 0 w 652459"/>
              <a:gd name="connsiteY0" fmla="*/ 0 h 1935332"/>
              <a:gd name="connsiteX1" fmla="*/ 292963 w 652459"/>
              <a:gd name="connsiteY1" fmla="*/ 461639 h 1935332"/>
              <a:gd name="connsiteX2" fmla="*/ 550416 w 652459"/>
              <a:gd name="connsiteY2" fmla="*/ 1057252 h 1935332"/>
              <a:gd name="connsiteX3" fmla="*/ 585927 w 652459"/>
              <a:gd name="connsiteY3" fmla="*/ 1935332 h 1935332"/>
              <a:gd name="connsiteX4" fmla="*/ 585927 w 652459"/>
              <a:gd name="connsiteY4" fmla="*/ 1935332 h 1935332"/>
              <a:gd name="connsiteX5" fmla="*/ 652459 w 652459"/>
              <a:gd name="connsiteY5" fmla="*/ 94033 h 1935332"/>
              <a:gd name="connsiteX6" fmla="*/ 0 w 652459"/>
              <a:gd name="connsiteY6" fmla="*/ 0 h 1935332"/>
              <a:gd name="connsiteX0" fmla="*/ 0 w 661783"/>
              <a:gd name="connsiteY0" fmla="*/ 0 h 1978054"/>
              <a:gd name="connsiteX1" fmla="*/ 292963 w 661783"/>
              <a:gd name="connsiteY1" fmla="*/ 461639 h 1978054"/>
              <a:gd name="connsiteX2" fmla="*/ 550416 w 661783"/>
              <a:gd name="connsiteY2" fmla="*/ 1057252 h 1978054"/>
              <a:gd name="connsiteX3" fmla="*/ 585927 w 661783"/>
              <a:gd name="connsiteY3" fmla="*/ 1935332 h 1978054"/>
              <a:gd name="connsiteX4" fmla="*/ 585927 w 661783"/>
              <a:gd name="connsiteY4" fmla="*/ 1935332 h 1978054"/>
              <a:gd name="connsiteX5" fmla="*/ 661783 w 661783"/>
              <a:gd name="connsiteY5" fmla="*/ 1978054 h 1978054"/>
              <a:gd name="connsiteX6" fmla="*/ 652459 w 661783"/>
              <a:gd name="connsiteY6" fmla="*/ 94033 h 1978054"/>
              <a:gd name="connsiteX7" fmla="*/ 0 w 661783"/>
              <a:gd name="connsiteY7" fmla="*/ 0 h 1978054"/>
              <a:gd name="connsiteX0" fmla="*/ 0 w 661783"/>
              <a:gd name="connsiteY0" fmla="*/ 0 h 1978054"/>
              <a:gd name="connsiteX1" fmla="*/ 292963 w 661783"/>
              <a:gd name="connsiteY1" fmla="*/ 461639 h 1978054"/>
              <a:gd name="connsiteX2" fmla="*/ 550416 w 661783"/>
              <a:gd name="connsiteY2" fmla="*/ 1057252 h 1978054"/>
              <a:gd name="connsiteX3" fmla="*/ 585927 w 661783"/>
              <a:gd name="connsiteY3" fmla="*/ 1935332 h 1978054"/>
              <a:gd name="connsiteX4" fmla="*/ 585927 w 661783"/>
              <a:gd name="connsiteY4" fmla="*/ 1935332 h 1978054"/>
              <a:gd name="connsiteX5" fmla="*/ 661783 w 661783"/>
              <a:gd name="connsiteY5" fmla="*/ 1978054 h 1978054"/>
              <a:gd name="connsiteX6" fmla="*/ 652459 w 661783"/>
              <a:gd name="connsiteY6" fmla="*/ 94033 h 1978054"/>
              <a:gd name="connsiteX7" fmla="*/ 0 w 661783"/>
              <a:gd name="connsiteY7" fmla="*/ 0 h 1978054"/>
              <a:gd name="connsiteX0" fmla="*/ 0 w 652459"/>
              <a:gd name="connsiteY0" fmla="*/ 0 h 1978054"/>
              <a:gd name="connsiteX1" fmla="*/ 292963 w 652459"/>
              <a:gd name="connsiteY1" fmla="*/ 461639 h 1978054"/>
              <a:gd name="connsiteX2" fmla="*/ 550416 w 652459"/>
              <a:gd name="connsiteY2" fmla="*/ 1057252 h 1978054"/>
              <a:gd name="connsiteX3" fmla="*/ 585927 w 652459"/>
              <a:gd name="connsiteY3" fmla="*/ 1935332 h 1978054"/>
              <a:gd name="connsiteX4" fmla="*/ 585927 w 652459"/>
              <a:gd name="connsiteY4" fmla="*/ 1935332 h 1978054"/>
              <a:gd name="connsiteX5" fmla="*/ 631530 w 652459"/>
              <a:gd name="connsiteY5" fmla="*/ 1978054 h 1978054"/>
              <a:gd name="connsiteX6" fmla="*/ 652459 w 652459"/>
              <a:gd name="connsiteY6" fmla="*/ 94033 h 1978054"/>
              <a:gd name="connsiteX7" fmla="*/ 0 w 652459"/>
              <a:gd name="connsiteY7" fmla="*/ 0 h 1978054"/>
              <a:gd name="connsiteX0" fmla="*/ 0 w 668016"/>
              <a:gd name="connsiteY0" fmla="*/ 0 h 1978054"/>
              <a:gd name="connsiteX1" fmla="*/ 292963 w 668016"/>
              <a:gd name="connsiteY1" fmla="*/ 461639 h 1978054"/>
              <a:gd name="connsiteX2" fmla="*/ 550416 w 668016"/>
              <a:gd name="connsiteY2" fmla="*/ 1057252 h 1978054"/>
              <a:gd name="connsiteX3" fmla="*/ 585927 w 668016"/>
              <a:gd name="connsiteY3" fmla="*/ 1935332 h 1978054"/>
              <a:gd name="connsiteX4" fmla="*/ 585927 w 668016"/>
              <a:gd name="connsiteY4" fmla="*/ 1935332 h 1978054"/>
              <a:gd name="connsiteX5" fmla="*/ 668016 w 668016"/>
              <a:gd name="connsiteY5" fmla="*/ 1978054 h 1978054"/>
              <a:gd name="connsiteX6" fmla="*/ 652459 w 668016"/>
              <a:gd name="connsiteY6" fmla="*/ 94033 h 1978054"/>
              <a:gd name="connsiteX7" fmla="*/ 0 w 668016"/>
              <a:gd name="connsiteY7" fmla="*/ 0 h 1978054"/>
              <a:gd name="connsiteX0" fmla="*/ 0 w 652459"/>
              <a:gd name="connsiteY0" fmla="*/ 0 h 1949573"/>
              <a:gd name="connsiteX1" fmla="*/ 292963 w 652459"/>
              <a:gd name="connsiteY1" fmla="*/ 461639 h 1949573"/>
              <a:gd name="connsiteX2" fmla="*/ 550416 w 652459"/>
              <a:gd name="connsiteY2" fmla="*/ 1057252 h 1949573"/>
              <a:gd name="connsiteX3" fmla="*/ 585927 w 652459"/>
              <a:gd name="connsiteY3" fmla="*/ 1935332 h 1949573"/>
              <a:gd name="connsiteX4" fmla="*/ 585927 w 652459"/>
              <a:gd name="connsiteY4" fmla="*/ 1935332 h 1949573"/>
              <a:gd name="connsiteX5" fmla="*/ 631529 w 652459"/>
              <a:gd name="connsiteY5" fmla="*/ 1835154 h 1949573"/>
              <a:gd name="connsiteX6" fmla="*/ 652459 w 652459"/>
              <a:gd name="connsiteY6" fmla="*/ 94033 h 1949573"/>
              <a:gd name="connsiteX7" fmla="*/ 0 w 652459"/>
              <a:gd name="connsiteY7" fmla="*/ 0 h 1949573"/>
              <a:gd name="connsiteX0" fmla="*/ 0 w 668015"/>
              <a:gd name="connsiteY0" fmla="*/ 0 h 1978006"/>
              <a:gd name="connsiteX1" fmla="*/ 292963 w 668015"/>
              <a:gd name="connsiteY1" fmla="*/ 461639 h 1978006"/>
              <a:gd name="connsiteX2" fmla="*/ 550416 w 668015"/>
              <a:gd name="connsiteY2" fmla="*/ 1057252 h 1978006"/>
              <a:gd name="connsiteX3" fmla="*/ 585927 w 668015"/>
              <a:gd name="connsiteY3" fmla="*/ 1935332 h 1978006"/>
              <a:gd name="connsiteX4" fmla="*/ 585927 w 668015"/>
              <a:gd name="connsiteY4" fmla="*/ 1935332 h 1978006"/>
              <a:gd name="connsiteX5" fmla="*/ 668015 w 668015"/>
              <a:gd name="connsiteY5" fmla="*/ 1978006 h 1978006"/>
              <a:gd name="connsiteX6" fmla="*/ 652459 w 668015"/>
              <a:gd name="connsiteY6" fmla="*/ 94033 h 1978006"/>
              <a:gd name="connsiteX7" fmla="*/ 0 w 668015"/>
              <a:gd name="connsiteY7" fmla="*/ 0 h 1978006"/>
              <a:gd name="connsiteX0" fmla="*/ 0 w 668015"/>
              <a:gd name="connsiteY0" fmla="*/ 0 h 1996503"/>
              <a:gd name="connsiteX1" fmla="*/ 292963 w 668015"/>
              <a:gd name="connsiteY1" fmla="*/ 461639 h 1996503"/>
              <a:gd name="connsiteX2" fmla="*/ 550416 w 668015"/>
              <a:gd name="connsiteY2" fmla="*/ 1057252 h 1996503"/>
              <a:gd name="connsiteX3" fmla="*/ 585927 w 668015"/>
              <a:gd name="connsiteY3" fmla="*/ 1935332 h 1996503"/>
              <a:gd name="connsiteX4" fmla="*/ 585927 w 668015"/>
              <a:gd name="connsiteY4" fmla="*/ 1935332 h 1996503"/>
              <a:gd name="connsiteX5" fmla="*/ 668015 w 668015"/>
              <a:gd name="connsiteY5" fmla="*/ 1978006 h 1996503"/>
              <a:gd name="connsiteX6" fmla="*/ 652459 w 668015"/>
              <a:gd name="connsiteY6" fmla="*/ 94033 h 1996503"/>
              <a:gd name="connsiteX7" fmla="*/ 0 w 668015"/>
              <a:gd name="connsiteY7" fmla="*/ 0 h 199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8015" h="1996503">
                <a:moveTo>
                  <a:pt x="0" y="0"/>
                </a:moveTo>
                <a:cubicBezTo>
                  <a:pt x="100613" y="154619"/>
                  <a:pt x="201227" y="309239"/>
                  <a:pt x="292963" y="461639"/>
                </a:cubicBezTo>
                <a:cubicBezTo>
                  <a:pt x="457130" y="700468"/>
                  <a:pt x="501589" y="811636"/>
                  <a:pt x="550416" y="1057252"/>
                </a:cubicBezTo>
                <a:cubicBezTo>
                  <a:pt x="599243" y="1302868"/>
                  <a:pt x="580009" y="1788985"/>
                  <a:pt x="585927" y="1935332"/>
                </a:cubicBezTo>
                <a:lnTo>
                  <a:pt x="585927" y="1935332"/>
                </a:lnTo>
                <a:cubicBezTo>
                  <a:pt x="611212" y="1949573"/>
                  <a:pt x="579933" y="1996503"/>
                  <a:pt x="668015" y="1978006"/>
                </a:cubicBezTo>
                <a:lnTo>
                  <a:pt x="652459" y="94033"/>
                </a:lnTo>
                <a:lnTo>
                  <a:pt x="0" y="0"/>
                </a:lnTo>
                <a:close/>
              </a:path>
            </a:pathLst>
          </a:custGeom>
          <a:solidFill>
            <a:srgbClr val="FDDEFE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918810" y="1343303"/>
            <a:ext cx="831182" cy="1996503"/>
          </a:xfrm>
          <a:custGeom>
            <a:avLst/>
            <a:gdLst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914400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914400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5" fmla="*/ 0 w 599243"/>
              <a:gd name="connsiteY5" fmla="*/ 0 h 1935332"/>
              <a:gd name="connsiteX0" fmla="*/ 0 w 652459"/>
              <a:gd name="connsiteY0" fmla="*/ 0 h 1935332"/>
              <a:gd name="connsiteX1" fmla="*/ 292963 w 652459"/>
              <a:gd name="connsiteY1" fmla="*/ 461639 h 1935332"/>
              <a:gd name="connsiteX2" fmla="*/ 550416 w 652459"/>
              <a:gd name="connsiteY2" fmla="*/ 1057252 h 1935332"/>
              <a:gd name="connsiteX3" fmla="*/ 585927 w 652459"/>
              <a:gd name="connsiteY3" fmla="*/ 1935332 h 1935332"/>
              <a:gd name="connsiteX4" fmla="*/ 585927 w 652459"/>
              <a:gd name="connsiteY4" fmla="*/ 1935332 h 1935332"/>
              <a:gd name="connsiteX5" fmla="*/ 652459 w 652459"/>
              <a:gd name="connsiteY5" fmla="*/ 94033 h 1935332"/>
              <a:gd name="connsiteX6" fmla="*/ 0 w 652459"/>
              <a:gd name="connsiteY6" fmla="*/ 0 h 1935332"/>
              <a:gd name="connsiteX0" fmla="*/ 0 w 661783"/>
              <a:gd name="connsiteY0" fmla="*/ 0 h 1978054"/>
              <a:gd name="connsiteX1" fmla="*/ 292963 w 661783"/>
              <a:gd name="connsiteY1" fmla="*/ 461639 h 1978054"/>
              <a:gd name="connsiteX2" fmla="*/ 550416 w 661783"/>
              <a:gd name="connsiteY2" fmla="*/ 1057252 h 1978054"/>
              <a:gd name="connsiteX3" fmla="*/ 585927 w 661783"/>
              <a:gd name="connsiteY3" fmla="*/ 1935332 h 1978054"/>
              <a:gd name="connsiteX4" fmla="*/ 585927 w 661783"/>
              <a:gd name="connsiteY4" fmla="*/ 1935332 h 1978054"/>
              <a:gd name="connsiteX5" fmla="*/ 661783 w 661783"/>
              <a:gd name="connsiteY5" fmla="*/ 1978054 h 1978054"/>
              <a:gd name="connsiteX6" fmla="*/ 652459 w 661783"/>
              <a:gd name="connsiteY6" fmla="*/ 94033 h 1978054"/>
              <a:gd name="connsiteX7" fmla="*/ 0 w 661783"/>
              <a:gd name="connsiteY7" fmla="*/ 0 h 1978054"/>
              <a:gd name="connsiteX0" fmla="*/ 0 w 661783"/>
              <a:gd name="connsiteY0" fmla="*/ 0 h 1978054"/>
              <a:gd name="connsiteX1" fmla="*/ 292963 w 661783"/>
              <a:gd name="connsiteY1" fmla="*/ 461639 h 1978054"/>
              <a:gd name="connsiteX2" fmla="*/ 550416 w 661783"/>
              <a:gd name="connsiteY2" fmla="*/ 1057252 h 1978054"/>
              <a:gd name="connsiteX3" fmla="*/ 585927 w 661783"/>
              <a:gd name="connsiteY3" fmla="*/ 1935332 h 1978054"/>
              <a:gd name="connsiteX4" fmla="*/ 585927 w 661783"/>
              <a:gd name="connsiteY4" fmla="*/ 1935332 h 1978054"/>
              <a:gd name="connsiteX5" fmla="*/ 661783 w 661783"/>
              <a:gd name="connsiteY5" fmla="*/ 1978054 h 1978054"/>
              <a:gd name="connsiteX6" fmla="*/ 652459 w 661783"/>
              <a:gd name="connsiteY6" fmla="*/ 94033 h 1978054"/>
              <a:gd name="connsiteX7" fmla="*/ 0 w 661783"/>
              <a:gd name="connsiteY7" fmla="*/ 0 h 1978054"/>
              <a:gd name="connsiteX0" fmla="*/ 0 w 652459"/>
              <a:gd name="connsiteY0" fmla="*/ 0 h 1978054"/>
              <a:gd name="connsiteX1" fmla="*/ 292963 w 652459"/>
              <a:gd name="connsiteY1" fmla="*/ 461639 h 1978054"/>
              <a:gd name="connsiteX2" fmla="*/ 550416 w 652459"/>
              <a:gd name="connsiteY2" fmla="*/ 1057252 h 1978054"/>
              <a:gd name="connsiteX3" fmla="*/ 585927 w 652459"/>
              <a:gd name="connsiteY3" fmla="*/ 1935332 h 1978054"/>
              <a:gd name="connsiteX4" fmla="*/ 585927 w 652459"/>
              <a:gd name="connsiteY4" fmla="*/ 1935332 h 1978054"/>
              <a:gd name="connsiteX5" fmla="*/ 631530 w 652459"/>
              <a:gd name="connsiteY5" fmla="*/ 1978054 h 1978054"/>
              <a:gd name="connsiteX6" fmla="*/ 652459 w 652459"/>
              <a:gd name="connsiteY6" fmla="*/ 94033 h 1978054"/>
              <a:gd name="connsiteX7" fmla="*/ 0 w 652459"/>
              <a:gd name="connsiteY7" fmla="*/ 0 h 1978054"/>
              <a:gd name="connsiteX0" fmla="*/ 0 w 668016"/>
              <a:gd name="connsiteY0" fmla="*/ 0 h 1978054"/>
              <a:gd name="connsiteX1" fmla="*/ 292963 w 668016"/>
              <a:gd name="connsiteY1" fmla="*/ 461639 h 1978054"/>
              <a:gd name="connsiteX2" fmla="*/ 550416 w 668016"/>
              <a:gd name="connsiteY2" fmla="*/ 1057252 h 1978054"/>
              <a:gd name="connsiteX3" fmla="*/ 585927 w 668016"/>
              <a:gd name="connsiteY3" fmla="*/ 1935332 h 1978054"/>
              <a:gd name="connsiteX4" fmla="*/ 585927 w 668016"/>
              <a:gd name="connsiteY4" fmla="*/ 1935332 h 1978054"/>
              <a:gd name="connsiteX5" fmla="*/ 668016 w 668016"/>
              <a:gd name="connsiteY5" fmla="*/ 1978054 h 1978054"/>
              <a:gd name="connsiteX6" fmla="*/ 652459 w 668016"/>
              <a:gd name="connsiteY6" fmla="*/ 94033 h 1978054"/>
              <a:gd name="connsiteX7" fmla="*/ 0 w 668016"/>
              <a:gd name="connsiteY7" fmla="*/ 0 h 1978054"/>
              <a:gd name="connsiteX0" fmla="*/ 0 w 652459"/>
              <a:gd name="connsiteY0" fmla="*/ 0 h 1949573"/>
              <a:gd name="connsiteX1" fmla="*/ 292963 w 652459"/>
              <a:gd name="connsiteY1" fmla="*/ 461639 h 1949573"/>
              <a:gd name="connsiteX2" fmla="*/ 550416 w 652459"/>
              <a:gd name="connsiteY2" fmla="*/ 1057252 h 1949573"/>
              <a:gd name="connsiteX3" fmla="*/ 585927 w 652459"/>
              <a:gd name="connsiteY3" fmla="*/ 1935332 h 1949573"/>
              <a:gd name="connsiteX4" fmla="*/ 585927 w 652459"/>
              <a:gd name="connsiteY4" fmla="*/ 1935332 h 1949573"/>
              <a:gd name="connsiteX5" fmla="*/ 631529 w 652459"/>
              <a:gd name="connsiteY5" fmla="*/ 1835154 h 1949573"/>
              <a:gd name="connsiteX6" fmla="*/ 652459 w 652459"/>
              <a:gd name="connsiteY6" fmla="*/ 94033 h 1949573"/>
              <a:gd name="connsiteX7" fmla="*/ 0 w 652459"/>
              <a:gd name="connsiteY7" fmla="*/ 0 h 1949573"/>
              <a:gd name="connsiteX0" fmla="*/ 0 w 668015"/>
              <a:gd name="connsiteY0" fmla="*/ 0 h 1978006"/>
              <a:gd name="connsiteX1" fmla="*/ 292963 w 668015"/>
              <a:gd name="connsiteY1" fmla="*/ 461639 h 1978006"/>
              <a:gd name="connsiteX2" fmla="*/ 550416 w 668015"/>
              <a:gd name="connsiteY2" fmla="*/ 1057252 h 1978006"/>
              <a:gd name="connsiteX3" fmla="*/ 585927 w 668015"/>
              <a:gd name="connsiteY3" fmla="*/ 1935332 h 1978006"/>
              <a:gd name="connsiteX4" fmla="*/ 585927 w 668015"/>
              <a:gd name="connsiteY4" fmla="*/ 1935332 h 1978006"/>
              <a:gd name="connsiteX5" fmla="*/ 668015 w 668015"/>
              <a:gd name="connsiteY5" fmla="*/ 1978006 h 1978006"/>
              <a:gd name="connsiteX6" fmla="*/ 652459 w 668015"/>
              <a:gd name="connsiteY6" fmla="*/ 94033 h 1978006"/>
              <a:gd name="connsiteX7" fmla="*/ 0 w 668015"/>
              <a:gd name="connsiteY7" fmla="*/ 0 h 1978006"/>
              <a:gd name="connsiteX0" fmla="*/ 0 w 668015"/>
              <a:gd name="connsiteY0" fmla="*/ 0 h 1996503"/>
              <a:gd name="connsiteX1" fmla="*/ 292963 w 668015"/>
              <a:gd name="connsiteY1" fmla="*/ 461639 h 1996503"/>
              <a:gd name="connsiteX2" fmla="*/ 550416 w 668015"/>
              <a:gd name="connsiteY2" fmla="*/ 1057252 h 1996503"/>
              <a:gd name="connsiteX3" fmla="*/ 585927 w 668015"/>
              <a:gd name="connsiteY3" fmla="*/ 1935332 h 1996503"/>
              <a:gd name="connsiteX4" fmla="*/ 585927 w 668015"/>
              <a:gd name="connsiteY4" fmla="*/ 1935332 h 1996503"/>
              <a:gd name="connsiteX5" fmla="*/ 668015 w 668015"/>
              <a:gd name="connsiteY5" fmla="*/ 1978006 h 1996503"/>
              <a:gd name="connsiteX6" fmla="*/ 652459 w 668015"/>
              <a:gd name="connsiteY6" fmla="*/ 94033 h 1996503"/>
              <a:gd name="connsiteX7" fmla="*/ 0 w 668015"/>
              <a:gd name="connsiteY7" fmla="*/ 0 h 199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8015" h="1996503">
                <a:moveTo>
                  <a:pt x="0" y="0"/>
                </a:moveTo>
                <a:cubicBezTo>
                  <a:pt x="100613" y="154619"/>
                  <a:pt x="201227" y="309239"/>
                  <a:pt x="292963" y="461639"/>
                </a:cubicBezTo>
                <a:cubicBezTo>
                  <a:pt x="457130" y="700468"/>
                  <a:pt x="501589" y="811636"/>
                  <a:pt x="550416" y="1057252"/>
                </a:cubicBezTo>
                <a:cubicBezTo>
                  <a:pt x="599243" y="1302868"/>
                  <a:pt x="580009" y="1788985"/>
                  <a:pt x="585927" y="1935332"/>
                </a:cubicBezTo>
                <a:lnTo>
                  <a:pt x="585927" y="1935332"/>
                </a:lnTo>
                <a:cubicBezTo>
                  <a:pt x="611212" y="1949573"/>
                  <a:pt x="579933" y="1996503"/>
                  <a:pt x="668015" y="1978006"/>
                </a:cubicBezTo>
                <a:lnTo>
                  <a:pt x="652459" y="94033"/>
                </a:lnTo>
                <a:lnTo>
                  <a:pt x="0" y="0"/>
                </a:lnTo>
                <a:close/>
              </a:path>
            </a:pathLst>
          </a:custGeom>
          <a:solidFill>
            <a:srgbClr val="FDDEFE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924064" y="1357298"/>
            <a:ext cx="745612" cy="1935332"/>
          </a:xfrm>
          <a:custGeom>
            <a:avLst/>
            <a:gdLst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914400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914400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  <a:gd name="connsiteX5" fmla="*/ 0 w 599243"/>
              <a:gd name="connsiteY5" fmla="*/ 0 h 1935332"/>
              <a:gd name="connsiteX0" fmla="*/ 0 w 652459"/>
              <a:gd name="connsiteY0" fmla="*/ 0 h 1935332"/>
              <a:gd name="connsiteX1" fmla="*/ 292963 w 652459"/>
              <a:gd name="connsiteY1" fmla="*/ 461639 h 1935332"/>
              <a:gd name="connsiteX2" fmla="*/ 550416 w 652459"/>
              <a:gd name="connsiteY2" fmla="*/ 1057252 h 1935332"/>
              <a:gd name="connsiteX3" fmla="*/ 585927 w 652459"/>
              <a:gd name="connsiteY3" fmla="*/ 1935332 h 1935332"/>
              <a:gd name="connsiteX4" fmla="*/ 585927 w 652459"/>
              <a:gd name="connsiteY4" fmla="*/ 1935332 h 1935332"/>
              <a:gd name="connsiteX5" fmla="*/ 652459 w 652459"/>
              <a:gd name="connsiteY5" fmla="*/ 94033 h 1935332"/>
              <a:gd name="connsiteX6" fmla="*/ 0 w 652459"/>
              <a:gd name="connsiteY6" fmla="*/ 0 h 1935332"/>
              <a:gd name="connsiteX0" fmla="*/ 0 w 661783"/>
              <a:gd name="connsiteY0" fmla="*/ 0 h 1978054"/>
              <a:gd name="connsiteX1" fmla="*/ 292963 w 661783"/>
              <a:gd name="connsiteY1" fmla="*/ 461639 h 1978054"/>
              <a:gd name="connsiteX2" fmla="*/ 550416 w 661783"/>
              <a:gd name="connsiteY2" fmla="*/ 1057252 h 1978054"/>
              <a:gd name="connsiteX3" fmla="*/ 585927 w 661783"/>
              <a:gd name="connsiteY3" fmla="*/ 1935332 h 1978054"/>
              <a:gd name="connsiteX4" fmla="*/ 585927 w 661783"/>
              <a:gd name="connsiteY4" fmla="*/ 1935332 h 1978054"/>
              <a:gd name="connsiteX5" fmla="*/ 661783 w 661783"/>
              <a:gd name="connsiteY5" fmla="*/ 1978054 h 1978054"/>
              <a:gd name="connsiteX6" fmla="*/ 652459 w 661783"/>
              <a:gd name="connsiteY6" fmla="*/ 94033 h 1978054"/>
              <a:gd name="connsiteX7" fmla="*/ 0 w 661783"/>
              <a:gd name="connsiteY7" fmla="*/ 0 h 1978054"/>
              <a:gd name="connsiteX0" fmla="*/ 0 w 661783"/>
              <a:gd name="connsiteY0" fmla="*/ 0 h 1978054"/>
              <a:gd name="connsiteX1" fmla="*/ 292963 w 661783"/>
              <a:gd name="connsiteY1" fmla="*/ 461639 h 1978054"/>
              <a:gd name="connsiteX2" fmla="*/ 550416 w 661783"/>
              <a:gd name="connsiteY2" fmla="*/ 1057252 h 1978054"/>
              <a:gd name="connsiteX3" fmla="*/ 585927 w 661783"/>
              <a:gd name="connsiteY3" fmla="*/ 1935332 h 1978054"/>
              <a:gd name="connsiteX4" fmla="*/ 585927 w 661783"/>
              <a:gd name="connsiteY4" fmla="*/ 1935332 h 1978054"/>
              <a:gd name="connsiteX5" fmla="*/ 661783 w 661783"/>
              <a:gd name="connsiteY5" fmla="*/ 1978054 h 1978054"/>
              <a:gd name="connsiteX6" fmla="*/ 652459 w 661783"/>
              <a:gd name="connsiteY6" fmla="*/ 94033 h 1978054"/>
              <a:gd name="connsiteX7" fmla="*/ 0 w 661783"/>
              <a:gd name="connsiteY7" fmla="*/ 0 h 1978054"/>
              <a:gd name="connsiteX0" fmla="*/ 0 w 652459"/>
              <a:gd name="connsiteY0" fmla="*/ 0 h 1978054"/>
              <a:gd name="connsiteX1" fmla="*/ 292963 w 652459"/>
              <a:gd name="connsiteY1" fmla="*/ 461639 h 1978054"/>
              <a:gd name="connsiteX2" fmla="*/ 550416 w 652459"/>
              <a:gd name="connsiteY2" fmla="*/ 1057252 h 1978054"/>
              <a:gd name="connsiteX3" fmla="*/ 585927 w 652459"/>
              <a:gd name="connsiteY3" fmla="*/ 1935332 h 1978054"/>
              <a:gd name="connsiteX4" fmla="*/ 585927 w 652459"/>
              <a:gd name="connsiteY4" fmla="*/ 1935332 h 1978054"/>
              <a:gd name="connsiteX5" fmla="*/ 631530 w 652459"/>
              <a:gd name="connsiteY5" fmla="*/ 1978054 h 1978054"/>
              <a:gd name="connsiteX6" fmla="*/ 652459 w 652459"/>
              <a:gd name="connsiteY6" fmla="*/ 94033 h 1978054"/>
              <a:gd name="connsiteX7" fmla="*/ 0 w 652459"/>
              <a:gd name="connsiteY7" fmla="*/ 0 h 1978054"/>
              <a:gd name="connsiteX0" fmla="*/ 0 w 668016"/>
              <a:gd name="connsiteY0" fmla="*/ 0 h 1978054"/>
              <a:gd name="connsiteX1" fmla="*/ 292963 w 668016"/>
              <a:gd name="connsiteY1" fmla="*/ 461639 h 1978054"/>
              <a:gd name="connsiteX2" fmla="*/ 550416 w 668016"/>
              <a:gd name="connsiteY2" fmla="*/ 1057252 h 1978054"/>
              <a:gd name="connsiteX3" fmla="*/ 585927 w 668016"/>
              <a:gd name="connsiteY3" fmla="*/ 1935332 h 1978054"/>
              <a:gd name="connsiteX4" fmla="*/ 585927 w 668016"/>
              <a:gd name="connsiteY4" fmla="*/ 1935332 h 1978054"/>
              <a:gd name="connsiteX5" fmla="*/ 668016 w 668016"/>
              <a:gd name="connsiteY5" fmla="*/ 1978054 h 1978054"/>
              <a:gd name="connsiteX6" fmla="*/ 652459 w 668016"/>
              <a:gd name="connsiteY6" fmla="*/ 94033 h 1978054"/>
              <a:gd name="connsiteX7" fmla="*/ 0 w 668016"/>
              <a:gd name="connsiteY7" fmla="*/ 0 h 1978054"/>
              <a:gd name="connsiteX0" fmla="*/ 0 w 652459"/>
              <a:gd name="connsiteY0" fmla="*/ 0 h 1949573"/>
              <a:gd name="connsiteX1" fmla="*/ 292963 w 652459"/>
              <a:gd name="connsiteY1" fmla="*/ 461639 h 1949573"/>
              <a:gd name="connsiteX2" fmla="*/ 550416 w 652459"/>
              <a:gd name="connsiteY2" fmla="*/ 1057252 h 1949573"/>
              <a:gd name="connsiteX3" fmla="*/ 585927 w 652459"/>
              <a:gd name="connsiteY3" fmla="*/ 1935332 h 1949573"/>
              <a:gd name="connsiteX4" fmla="*/ 585927 w 652459"/>
              <a:gd name="connsiteY4" fmla="*/ 1935332 h 1949573"/>
              <a:gd name="connsiteX5" fmla="*/ 631529 w 652459"/>
              <a:gd name="connsiteY5" fmla="*/ 1835154 h 1949573"/>
              <a:gd name="connsiteX6" fmla="*/ 652459 w 652459"/>
              <a:gd name="connsiteY6" fmla="*/ 94033 h 1949573"/>
              <a:gd name="connsiteX7" fmla="*/ 0 w 652459"/>
              <a:gd name="connsiteY7" fmla="*/ 0 h 1949573"/>
              <a:gd name="connsiteX0" fmla="*/ 0 w 668015"/>
              <a:gd name="connsiteY0" fmla="*/ 0 h 1978006"/>
              <a:gd name="connsiteX1" fmla="*/ 292963 w 668015"/>
              <a:gd name="connsiteY1" fmla="*/ 461639 h 1978006"/>
              <a:gd name="connsiteX2" fmla="*/ 550416 w 668015"/>
              <a:gd name="connsiteY2" fmla="*/ 1057252 h 1978006"/>
              <a:gd name="connsiteX3" fmla="*/ 585927 w 668015"/>
              <a:gd name="connsiteY3" fmla="*/ 1935332 h 1978006"/>
              <a:gd name="connsiteX4" fmla="*/ 585927 w 668015"/>
              <a:gd name="connsiteY4" fmla="*/ 1935332 h 1978006"/>
              <a:gd name="connsiteX5" fmla="*/ 668015 w 668015"/>
              <a:gd name="connsiteY5" fmla="*/ 1978006 h 1978006"/>
              <a:gd name="connsiteX6" fmla="*/ 652459 w 668015"/>
              <a:gd name="connsiteY6" fmla="*/ 94033 h 1978006"/>
              <a:gd name="connsiteX7" fmla="*/ 0 w 668015"/>
              <a:gd name="connsiteY7" fmla="*/ 0 h 1978006"/>
              <a:gd name="connsiteX0" fmla="*/ 0 w 668015"/>
              <a:gd name="connsiteY0" fmla="*/ 0 h 1996503"/>
              <a:gd name="connsiteX1" fmla="*/ 292963 w 668015"/>
              <a:gd name="connsiteY1" fmla="*/ 461639 h 1996503"/>
              <a:gd name="connsiteX2" fmla="*/ 550416 w 668015"/>
              <a:gd name="connsiteY2" fmla="*/ 1057252 h 1996503"/>
              <a:gd name="connsiteX3" fmla="*/ 585927 w 668015"/>
              <a:gd name="connsiteY3" fmla="*/ 1935332 h 1996503"/>
              <a:gd name="connsiteX4" fmla="*/ 585927 w 668015"/>
              <a:gd name="connsiteY4" fmla="*/ 1935332 h 1996503"/>
              <a:gd name="connsiteX5" fmla="*/ 668015 w 668015"/>
              <a:gd name="connsiteY5" fmla="*/ 1978006 h 1996503"/>
              <a:gd name="connsiteX6" fmla="*/ 652459 w 668015"/>
              <a:gd name="connsiteY6" fmla="*/ 94033 h 1996503"/>
              <a:gd name="connsiteX7" fmla="*/ 0 w 668015"/>
              <a:gd name="connsiteY7" fmla="*/ 0 h 1996503"/>
              <a:gd name="connsiteX0" fmla="*/ 652459 w 725949"/>
              <a:gd name="connsiteY0" fmla="*/ 94033 h 1996503"/>
              <a:gd name="connsiteX1" fmla="*/ 0 w 725949"/>
              <a:gd name="connsiteY1" fmla="*/ 0 h 1996503"/>
              <a:gd name="connsiteX2" fmla="*/ 292963 w 725949"/>
              <a:gd name="connsiteY2" fmla="*/ 461639 h 1996503"/>
              <a:gd name="connsiteX3" fmla="*/ 550416 w 725949"/>
              <a:gd name="connsiteY3" fmla="*/ 1057252 h 1996503"/>
              <a:gd name="connsiteX4" fmla="*/ 585927 w 725949"/>
              <a:gd name="connsiteY4" fmla="*/ 1935332 h 1996503"/>
              <a:gd name="connsiteX5" fmla="*/ 585927 w 725949"/>
              <a:gd name="connsiteY5" fmla="*/ 1935332 h 1996503"/>
              <a:gd name="connsiteX6" fmla="*/ 668015 w 725949"/>
              <a:gd name="connsiteY6" fmla="*/ 1978006 h 1996503"/>
              <a:gd name="connsiteX7" fmla="*/ 725949 w 725949"/>
              <a:gd name="connsiteY7" fmla="*/ 185473 h 1996503"/>
              <a:gd name="connsiteX0" fmla="*/ 0 w 725949"/>
              <a:gd name="connsiteY0" fmla="*/ 0 h 1996503"/>
              <a:gd name="connsiteX1" fmla="*/ 292963 w 725949"/>
              <a:gd name="connsiteY1" fmla="*/ 461639 h 1996503"/>
              <a:gd name="connsiteX2" fmla="*/ 550416 w 725949"/>
              <a:gd name="connsiteY2" fmla="*/ 1057252 h 1996503"/>
              <a:gd name="connsiteX3" fmla="*/ 585927 w 725949"/>
              <a:gd name="connsiteY3" fmla="*/ 1935332 h 1996503"/>
              <a:gd name="connsiteX4" fmla="*/ 585927 w 725949"/>
              <a:gd name="connsiteY4" fmla="*/ 1935332 h 1996503"/>
              <a:gd name="connsiteX5" fmla="*/ 668015 w 725949"/>
              <a:gd name="connsiteY5" fmla="*/ 1978006 h 1996503"/>
              <a:gd name="connsiteX6" fmla="*/ 725949 w 725949"/>
              <a:gd name="connsiteY6" fmla="*/ 185473 h 1996503"/>
              <a:gd name="connsiteX0" fmla="*/ 0 w 668015"/>
              <a:gd name="connsiteY0" fmla="*/ 0 h 1996503"/>
              <a:gd name="connsiteX1" fmla="*/ 292963 w 668015"/>
              <a:gd name="connsiteY1" fmla="*/ 461639 h 1996503"/>
              <a:gd name="connsiteX2" fmla="*/ 550416 w 668015"/>
              <a:gd name="connsiteY2" fmla="*/ 1057252 h 1996503"/>
              <a:gd name="connsiteX3" fmla="*/ 585927 w 668015"/>
              <a:gd name="connsiteY3" fmla="*/ 1935332 h 1996503"/>
              <a:gd name="connsiteX4" fmla="*/ 585927 w 668015"/>
              <a:gd name="connsiteY4" fmla="*/ 1935332 h 1996503"/>
              <a:gd name="connsiteX5" fmla="*/ 668015 w 668015"/>
              <a:gd name="connsiteY5" fmla="*/ 1978006 h 1996503"/>
              <a:gd name="connsiteX0" fmla="*/ 0 w 599243"/>
              <a:gd name="connsiteY0" fmla="*/ 0 h 1935332"/>
              <a:gd name="connsiteX1" fmla="*/ 292963 w 599243"/>
              <a:gd name="connsiteY1" fmla="*/ 461639 h 1935332"/>
              <a:gd name="connsiteX2" fmla="*/ 550416 w 599243"/>
              <a:gd name="connsiteY2" fmla="*/ 1057252 h 1935332"/>
              <a:gd name="connsiteX3" fmla="*/ 585927 w 599243"/>
              <a:gd name="connsiteY3" fmla="*/ 1935332 h 1935332"/>
              <a:gd name="connsiteX4" fmla="*/ 585927 w 599243"/>
              <a:gd name="connsiteY4" fmla="*/ 1935332 h 1935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43" h="1935332">
                <a:moveTo>
                  <a:pt x="0" y="0"/>
                </a:moveTo>
                <a:cubicBezTo>
                  <a:pt x="100613" y="154619"/>
                  <a:pt x="201227" y="309239"/>
                  <a:pt x="292963" y="461639"/>
                </a:cubicBezTo>
                <a:cubicBezTo>
                  <a:pt x="457130" y="700468"/>
                  <a:pt x="501589" y="811636"/>
                  <a:pt x="550416" y="1057252"/>
                </a:cubicBezTo>
                <a:cubicBezTo>
                  <a:pt x="599243" y="1302868"/>
                  <a:pt x="580009" y="1788985"/>
                  <a:pt x="585927" y="1935332"/>
                </a:cubicBezTo>
                <a:lnTo>
                  <a:pt x="585927" y="1935332"/>
                </a:lnTo>
              </a:path>
            </a:pathLst>
          </a:cu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919784" y="1202280"/>
            <a:ext cx="1571636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000100" y="1130842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Window fn.</a:t>
            </a:r>
            <a:endParaRPr lang="ja-JP" altLang="en-US" dirty="0"/>
          </a:p>
        </p:txBody>
      </p:sp>
      <p:cxnSp>
        <p:nvCxnSpPr>
          <p:cNvPr id="33" name="直線矢印コネクタ 32"/>
          <p:cNvCxnSpPr/>
          <p:nvPr/>
        </p:nvCxnSpPr>
        <p:spPr>
          <a:xfrm rot="5400000" flipH="1" flipV="1">
            <a:off x="655053" y="2499512"/>
            <a:ext cx="100013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 rot="16200000">
            <a:off x="698688" y="2444529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time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114889" y="314096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Symbol" pitchFamily="18" charset="2"/>
              </a:rPr>
              <a:t>-</a:t>
            </a:r>
            <a:endParaRPr lang="ja-JP" altLang="en-US" dirty="0">
              <a:latin typeface="Symbol" pitchFamily="18" charset="2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449086" y="467380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~ secular growth in time</a:t>
            </a:r>
            <a:endParaRPr lang="ja-JP" alt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4786314" y="4856620"/>
            <a:ext cx="3571900" cy="157163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endParaRPr kumimoji="1" lang="ja-JP" altLang="en-US" sz="2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715008" y="3564466"/>
            <a:ext cx="928694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§</a:t>
            </a:r>
            <a:r>
              <a:rPr kumimoji="1" lang="en-US" altLang="ja-JP" sz="3600" dirty="0" smtClean="0"/>
              <a:t>IR divergence in single field inflation</a:t>
            </a:r>
            <a:endParaRPr kumimoji="1" lang="ja-JP" altLang="en-US" sz="3600" dirty="0"/>
          </a:p>
        </p:txBody>
      </p:sp>
      <p:graphicFrame>
        <p:nvGraphicFramePr>
          <p:cNvPr id="7" name="コンテンツ プレースホルダ 6"/>
          <p:cNvGraphicFramePr>
            <a:graphicFrameLocks noChangeAspect="1"/>
          </p:cNvGraphicFramePr>
          <p:nvPr>
            <p:ph idx="1"/>
          </p:nvPr>
        </p:nvGraphicFramePr>
        <p:xfrm>
          <a:off x="3000375" y="2996145"/>
          <a:ext cx="5607050" cy="636587"/>
        </p:xfrm>
        <a:graphic>
          <a:graphicData uri="http://schemas.openxmlformats.org/presentationml/2006/ole">
            <p:oleObj spid="_x0000_s33794" name="数式" r:id="rId3" imgW="2463480" imgH="279360" progId="Equation.3">
              <p:embed/>
            </p:oleObj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428596" y="3782796"/>
            <a:ext cx="2643206" cy="1588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1214414" y="2711226"/>
            <a:ext cx="1000132" cy="107157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8" name="フリーフォーム 7"/>
          <p:cNvSpPr/>
          <p:nvPr/>
        </p:nvSpPr>
        <p:spPr>
          <a:xfrm>
            <a:off x="2135427" y="2492896"/>
            <a:ext cx="1354016" cy="499696"/>
          </a:xfrm>
          <a:custGeom>
            <a:avLst/>
            <a:gdLst>
              <a:gd name="connsiteX0" fmla="*/ 0 w 1354016"/>
              <a:gd name="connsiteY0" fmla="*/ 350227 h 499696"/>
              <a:gd name="connsiteX1" fmla="*/ 641839 w 1354016"/>
              <a:gd name="connsiteY1" fmla="*/ 24911 h 499696"/>
              <a:gd name="connsiteX2" fmla="*/ 1354016 w 1354016"/>
              <a:gd name="connsiteY2" fmla="*/ 499696 h 499696"/>
              <a:gd name="connsiteX3" fmla="*/ 1354016 w 1354016"/>
              <a:gd name="connsiteY3" fmla="*/ 499696 h 49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4016" h="499696">
                <a:moveTo>
                  <a:pt x="0" y="350227"/>
                </a:moveTo>
                <a:cubicBezTo>
                  <a:pt x="208085" y="175113"/>
                  <a:pt x="416170" y="0"/>
                  <a:pt x="641839" y="24911"/>
                </a:cubicBezTo>
                <a:cubicBezTo>
                  <a:pt x="867508" y="49823"/>
                  <a:pt x="1354016" y="499696"/>
                  <a:pt x="1354016" y="499696"/>
                </a:cubicBezTo>
                <a:lnTo>
                  <a:pt x="1354016" y="499696"/>
                </a:lnTo>
              </a:path>
            </a:pathLst>
          </a:cu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00430" y="2492896"/>
            <a:ext cx="3976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2060"/>
                </a:solidFill>
              </a:rPr>
              <a:t>Factor coming from this loop: 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5715008" y="3493028"/>
            <a:ext cx="500066" cy="1588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072066" y="3993094"/>
            <a:ext cx="341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 scale invariant spectrum</a:t>
            </a:r>
            <a:r>
              <a:rPr kumimoji="1" lang="en-US" altLang="ja-JP" sz="2000" dirty="0" smtClean="0"/>
              <a:t> </a:t>
            </a:r>
            <a:endParaRPr kumimoji="1" lang="ja-JP" altLang="en-US" sz="2000" dirty="0"/>
          </a:p>
        </p:txBody>
      </p:sp>
      <p:graphicFrame>
        <p:nvGraphicFramePr>
          <p:cNvPr id="1028" name="コンテンツ プレースホルダ 6"/>
          <p:cNvGraphicFramePr>
            <a:graphicFrameLocks noChangeAspect="1"/>
          </p:cNvGraphicFramePr>
          <p:nvPr/>
        </p:nvGraphicFramePr>
        <p:xfrm>
          <a:off x="5715008" y="3546882"/>
          <a:ext cx="1005889" cy="517650"/>
        </p:xfrm>
        <a:graphic>
          <a:graphicData uri="http://schemas.openxmlformats.org/presentationml/2006/ole">
            <p:oleObj spid="_x0000_s33795" name="数式" r:id="rId4" imgW="444240" imgH="228600" progId="Equation.3">
              <p:embed/>
            </p:oleObj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2000232" y="4064532"/>
            <a:ext cx="3071834" cy="7078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curvature perturbation in co-moving gauge.</a:t>
            </a:r>
            <a:endParaRPr kumimoji="1" lang="ja-JP" altLang="en-US" sz="2000" baseline="-25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rot="5400000" flipH="1" flipV="1">
            <a:off x="3143240" y="3778780"/>
            <a:ext cx="500066" cy="7143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5400000" flipH="1" flipV="1">
            <a:off x="3822958" y="3747538"/>
            <a:ext cx="504056" cy="129932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286380" y="4278846"/>
            <a:ext cx="3208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 - no typical mass scale</a:t>
            </a:r>
            <a:r>
              <a:rPr kumimoji="1" lang="en-US" altLang="ja-JP" sz="2000" dirty="0" smtClean="0"/>
              <a:t> </a:t>
            </a:r>
            <a:endParaRPr kumimoji="1" lang="ja-JP" altLang="en-US" sz="2000" dirty="0"/>
          </a:p>
        </p:txBody>
      </p:sp>
      <p:graphicFrame>
        <p:nvGraphicFramePr>
          <p:cNvPr id="1033" name="コンテンツ プレースホルダ 6"/>
          <p:cNvGraphicFramePr>
            <a:graphicFrameLocks noChangeAspect="1"/>
          </p:cNvGraphicFramePr>
          <p:nvPr/>
        </p:nvGraphicFramePr>
        <p:xfrm>
          <a:off x="5000628" y="5713875"/>
          <a:ext cx="928694" cy="437361"/>
        </p:xfrm>
        <a:graphic>
          <a:graphicData uri="http://schemas.openxmlformats.org/presentationml/2006/ole">
            <p:oleObj spid="_x0000_s33797" name="数式" r:id="rId5" imgW="43164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6572264" y="5571000"/>
            <a:ext cx="1643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</a:rPr>
              <a:t>Transverse traceless</a:t>
            </a:r>
            <a:r>
              <a:rPr lang="ja-JP" altLang="en-US" sz="2000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ja-JP" sz="2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7119576" y="5145570"/>
            <a:ext cx="357190" cy="3571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4" name="左中かっこ 23"/>
          <p:cNvSpPr/>
          <p:nvPr/>
        </p:nvSpPr>
        <p:spPr>
          <a:xfrm>
            <a:off x="4786314" y="5213810"/>
            <a:ext cx="214314" cy="928694"/>
          </a:xfrm>
          <a:prstGeom prst="leftBrace">
            <a:avLst>
              <a:gd name="adj1" fmla="val 37424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graphicFrame>
        <p:nvGraphicFramePr>
          <p:cNvPr id="1032" name="コンテンツ プレースホルダ 6"/>
          <p:cNvGraphicFramePr>
            <a:graphicFrameLocks noChangeAspect="1"/>
          </p:cNvGraphicFramePr>
          <p:nvPr/>
        </p:nvGraphicFramePr>
        <p:xfrm>
          <a:off x="5129213" y="5070845"/>
          <a:ext cx="2497137" cy="538162"/>
        </p:xfrm>
        <a:graphic>
          <a:graphicData uri="http://schemas.openxmlformats.org/presentationml/2006/ole">
            <p:oleObj spid="_x0000_s33796" name="数式" r:id="rId6" imgW="1180800" imgH="253800" progId="Equation.3">
              <p:embed/>
            </p:oleObj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806612" y="879103"/>
            <a:ext cx="8085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Setup: 4D Einstein gravity + minimally coupled scalar field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99592" y="141277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2060"/>
                </a:solidFill>
              </a:rPr>
              <a:t>Broadening of averaged field can be absorbed by the proper choice of time coordinate.</a:t>
            </a:r>
            <a:endParaRPr kumimoji="1" lang="ja-JP" alt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平行四辺形 29"/>
          <p:cNvSpPr/>
          <p:nvPr/>
        </p:nvSpPr>
        <p:spPr>
          <a:xfrm>
            <a:off x="3732956" y="5830316"/>
            <a:ext cx="4392488" cy="576064"/>
          </a:xfrm>
          <a:prstGeom prst="parallelogram">
            <a:avLst>
              <a:gd name="adj" fmla="val 129372"/>
            </a:avLst>
          </a:prstGeom>
          <a:solidFill>
            <a:srgbClr val="FCCCF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899592" y="1303190"/>
            <a:ext cx="7704856" cy="26298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A80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7" name="正方形/長方形 16"/>
          <p:cNvSpPr/>
          <p:nvPr/>
        </p:nvSpPr>
        <p:spPr>
          <a:xfrm>
            <a:off x="1259632" y="1196752"/>
            <a:ext cx="7272808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85402"/>
            <a:ext cx="8229600" cy="706090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Gauge issue in</a:t>
            </a:r>
            <a:r>
              <a:rPr kumimoji="1" lang="en-US" altLang="ja-JP" sz="2800" dirty="0" smtClean="0"/>
              <a:t> single field inflation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pPr lvl="1"/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</a:rPr>
              <a:t>In conventional cosmological perturbation theory, gauge is not completely fixed.</a:t>
            </a:r>
            <a:endParaRPr kumimoji="1" lang="ja-JP" alt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17148" y="404664"/>
            <a:ext cx="589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9644"/>
                </a:solidFill>
              </a:rPr>
              <a:t>Yuko Urakawa and T.T., PTP122: 779 arXiv:0902.3209</a:t>
            </a:r>
            <a:endParaRPr lang="ja-JP" altLang="en-US" dirty="0">
              <a:solidFill>
                <a:srgbClr val="009644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31640" y="1588730"/>
            <a:ext cx="59715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Time slicing can be uniquely specified: </a:t>
            </a:r>
            <a:r>
              <a:rPr lang="en-US" altLang="ja-JP" sz="20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Symbol" pitchFamily="18" charset="2"/>
              </a:rPr>
              <a:t>df</a:t>
            </a:r>
            <a:r>
              <a:rPr lang="en-US" altLang="ja-JP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Symbol" pitchFamily="18" charset="2"/>
              </a:rPr>
              <a:t> 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=0    OK!</a:t>
            </a:r>
            <a:endParaRPr lang="ja-JP" alt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31640" y="2082628"/>
            <a:ext cx="36872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but spatial coordinates are not.</a:t>
            </a:r>
            <a:endParaRPr lang="ja-JP" alt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7347" name="Object 9"/>
          <p:cNvGraphicFramePr>
            <a:graphicFrameLocks noChangeAspect="1"/>
          </p:cNvGraphicFramePr>
          <p:nvPr/>
        </p:nvGraphicFramePr>
        <p:xfrm>
          <a:off x="2230190" y="2370660"/>
          <a:ext cx="1772391" cy="590797"/>
        </p:xfrm>
        <a:graphic>
          <a:graphicData uri="http://schemas.openxmlformats.org/presentationml/2006/ole">
            <p:oleObj spid="_x0000_s59395" name="数式" r:id="rId3" imgW="761760" imgH="253800" progId="Equation.3">
              <p:embed/>
            </p:oleObj>
          </a:graphicData>
        </a:graphic>
      </p:graphicFrame>
      <p:graphicFrame>
        <p:nvGraphicFramePr>
          <p:cNvPr id="57348" name="Object 9"/>
          <p:cNvGraphicFramePr>
            <a:graphicFrameLocks noChangeAspect="1"/>
          </p:cNvGraphicFramePr>
          <p:nvPr/>
        </p:nvGraphicFramePr>
        <p:xfrm>
          <a:off x="2267744" y="3162748"/>
          <a:ext cx="2304256" cy="561330"/>
        </p:xfrm>
        <a:graphic>
          <a:graphicData uri="http://schemas.openxmlformats.org/presentationml/2006/ole">
            <p:oleObj spid="_x0000_s59396" name="数式" r:id="rId4" imgW="990360" imgH="241200" progId="Equation.3">
              <p:embed/>
            </p:oleObj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1763688" y="2874716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Residual gauge:</a:t>
            </a:r>
            <a:endParaRPr lang="ja-JP" alt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右中かっこ 11"/>
          <p:cNvSpPr/>
          <p:nvPr/>
        </p:nvSpPr>
        <p:spPr>
          <a:xfrm>
            <a:off x="4499992" y="2442668"/>
            <a:ext cx="432048" cy="1224136"/>
          </a:xfrm>
          <a:prstGeom prst="rightBrace">
            <a:avLst>
              <a:gd name="adj1" fmla="val 441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3" name="右矢印 12"/>
          <p:cNvSpPr/>
          <p:nvPr/>
        </p:nvSpPr>
        <p:spPr>
          <a:xfrm rot="19814299">
            <a:off x="5045919" y="2719739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4" name="正方形/長方形 13"/>
          <p:cNvSpPr/>
          <p:nvPr/>
        </p:nvSpPr>
        <p:spPr>
          <a:xfrm>
            <a:off x="5364088" y="2283918"/>
            <a:ext cx="2724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/>
              <a:t>Elliptic-type differential     </a:t>
            </a:r>
          </a:p>
          <a:p>
            <a:pPr algn="ctr"/>
            <a:r>
              <a:rPr lang="en-US" altLang="ja-JP" sz="2000" dirty="0" smtClean="0"/>
              <a:t>  equation for </a:t>
            </a:r>
            <a:r>
              <a:rPr lang="en-US" altLang="ja-JP" sz="2000" i="1" dirty="0" smtClean="0">
                <a:latin typeface="Symbol" pitchFamily="18" charset="2"/>
              </a:rPr>
              <a:t>x</a:t>
            </a:r>
            <a:r>
              <a:rPr lang="en-US" altLang="ja-JP" sz="1200" i="1" dirty="0" smtClean="0">
                <a:latin typeface="Symbol" pitchFamily="18" charset="2"/>
              </a:rPr>
              <a:t> </a:t>
            </a:r>
            <a:r>
              <a:rPr lang="en-US" altLang="ja-JP" sz="2000" i="1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2000" dirty="0" smtClean="0"/>
              <a:t>.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ja-JP" altLang="en-US" sz="20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724129" y="3334421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Not unique locally!</a:t>
            </a:r>
            <a:endParaRPr lang="ja-JP" altLang="en-US" sz="2400" dirty="0"/>
          </a:p>
        </p:txBody>
      </p:sp>
      <p:sp>
        <p:nvSpPr>
          <p:cNvPr id="18" name="コンテンツ プレースホルダ 2"/>
          <p:cNvSpPr txBox="1">
            <a:spLocks/>
          </p:cNvSpPr>
          <p:nvPr/>
        </p:nvSpPr>
        <p:spPr>
          <a:xfrm>
            <a:off x="683568" y="4005064"/>
            <a:ext cx="5040560" cy="1368152"/>
          </a:xfrm>
          <a:prstGeom prst="rect">
            <a:avLst/>
          </a:prstGeom>
        </p:spPr>
        <p:txBody>
          <a:bodyPr vert="horz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solve the equation for </a:t>
            </a:r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</a:rPr>
              <a:t>x</a:t>
            </a:r>
            <a:r>
              <a:rPr lang="en-US" altLang="ja-JP" sz="1400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altLang="ja-JP" sz="2400" i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by imposing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boundary condition at infinity,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need information about </a:t>
            </a:r>
            <a:r>
              <a:rPr kumimoji="1" lang="en-US" altLang="ja-JP" sz="2400" b="0" i="0" u="dbl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un-observable region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6156176" y="2931990"/>
          <a:ext cx="1296144" cy="530507"/>
        </p:xfrm>
        <a:graphic>
          <a:graphicData uri="http://schemas.openxmlformats.org/presentationml/2006/ole">
            <p:oleObj spid="_x0000_s59397" name="数式" r:id="rId5" imgW="558720" imgH="228600" progId="Equation.3">
              <p:embed/>
            </p:oleObj>
          </a:graphicData>
        </a:graphic>
      </p:graphicFrame>
      <p:sp>
        <p:nvSpPr>
          <p:cNvPr id="27" name="二等辺三角形 26"/>
          <p:cNvSpPr/>
          <p:nvPr/>
        </p:nvSpPr>
        <p:spPr>
          <a:xfrm>
            <a:off x="5004048" y="4725144"/>
            <a:ext cx="1872208" cy="13681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004048" y="5949280"/>
            <a:ext cx="1872208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3419872" y="5301208"/>
            <a:ext cx="1152128" cy="64807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6012160" y="4737338"/>
            <a:ext cx="172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u="dbl" kern="0" dirty="0" smtClean="0">
                <a:solidFill>
                  <a:srgbClr val="800080"/>
                </a:solidFill>
              </a:rPr>
              <a:t>observable region</a:t>
            </a:r>
            <a:endParaRPr lang="ja-JP" altLang="en-US" sz="2000" dirty="0">
              <a:solidFill>
                <a:srgbClr val="800080"/>
              </a:solidFill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796136" y="4313709"/>
            <a:ext cx="267915" cy="411435"/>
            <a:chOff x="3656013" y="1649413"/>
            <a:chExt cx="609600" cy="1143000"/>
          </a:xfrm>
        </p:grpSpPr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3808413" y="1649413"/>
              <a:ext cx="304800" cy="304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>
              <a:off x="3946525" y="1954213"/>
              <a:ext cx="14288" cy="525462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34" name="Line 13"/>
            <p:cNvSpPr>
              <a:spLocks noChangeShapeType="1"/>
            </p:cNvSpPr>
            <p:nvPr/>
          </p:nvSpPr>
          <p:spPr bwMode="auto">
            <a:xfrm flipH="1">
              <a:off x="3656013" y="2479675"/>
              <a:ext cx="290512" cy="312738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35" name="Line 14"/>
            <p:cNvSpPr>
              <a:spLocks noChangeShapeType="1"/>
            </p:cNvSpPr>
            <p:nvPr/>
          </p:nvSpPr>
          <p:spPr bwMode="auto">
            <a:xfrm>
              <a:off x="3946525" y="2479675"/>
              <a:ext cx="319088" cy="312738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36" name="Line 15"/>
            <p:cNvSpPr>
              <a:spLocks noChangeShapeType="1"/>
            </p:cNvSpPr>
            <p:nvPr/>
          </p:nvSpPr>
          <p:spPr bwMode="auto">
            <a:xfrm>
              <a:off x="3656013" y="2190750"/>
              <a:ext cx="550862" cy="0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8" name="右矢印 37"/>
          <p:cNvSpPr/>
          <p:nvPr/>
        </p:nvSpPr>
        <p:spPr>
          <a:xfrm rot="16200000">
            <a:off x="7344308" y="5409220"/>
            <a:ext cx="720080" cy="360040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740352" y="5157192"/>
            <a:ext cx="10567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time</a:t>
            </a:r>
          </a:p>
          <a:p>
            <a:pPr algn="ctr"/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direction</a:t>
            </a:r>
            <a:endParaRPr lang="ja-JP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7613755" y="5914444"/>
            <a:ext cx="189896" cy="52254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7530701" y="5355473"/>
            <a:ext cx="342946" cy="107169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7605045" y="5385962"/>
            <a:ext cx="189896" cy="52254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1138138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Basic idea </a:t>
            </a:r>
            <a:r>
              <a:rPr lang="en-US" altLang="ja-JP" sz="3200" dirty="0" smtClean="0"/>
              <a:t>why</a:t>
            </a:r>
            <a:r>
              <a:rPr kumimoji="1" lang="en-US" altLang="ja-JP" sz="3200" dirty="0" smtClean="0"/>
              <a:t> we expect IR finiteness in single field inflation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</a:rPr>
              <a:t>The local spatial average</a:t>
            </a:r>
            <a:r>
              <a:rPr kumimoji="1" lang="en-US" altLang="ja-JP" sz="2400" dirty="0" smtClean="0">
                <a:solidFill>
                  <a:schemeClr val="bg2">
                    <a:lumMod val="50000"/>
                  </a:schemeClr>
                </a:solidFill>
              </a:rPr>
              <a:t> of </a:t>
            </a:r>
            <a:r>
              <a:rPr kumimoji="1"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z</a:t>
            </a:r>
            <a:r>
              <a:rPr kumimoji="1" lang="en-US" altLang="ja-JP" sz="2400" dirty="0" smtClean="0">
                <a:solidFill>
                  <a:schemeClr val="bg2">
                    <a:lumMod val="50000"/>
                  </a:schemeClr>
                </a:solidFill>
              </a:rPr>
              <a:t> can be set to 0 identically  by an appropriate gauge choice. Time-dependent scale transformation.</a:t>
            </a:r>
          </a:p>
          <a:p>
            <a:endParaRPr kumimoji="1" lang="en-US" altLang="ja-JP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kumimoji="1" lang="en-US" altLang="ja-JP" sz="2400" dirty="0" smtClean="0">
                <a:solidFill>
                  <a:srgbClr val="990099"/>
                </a:solidFill>
              </a:rPr>
              <a:t>Even if we choose such a local gauge, the evolution equation for </a:t>
            </a:r>
            <a:r>
              <a:rPr kumimoji="1" lang="en-US" altLang="ja-JP" sz="2400" i="1" dirty="0" smtClean="0">
                <a:solidFill>
                  <a:srgbClr val="990099"/>
                </a:solidFill>
                <a:latin typeface="Symbol" pitchFamily="18" charset="2"/>
              </a:rPr>
              <a:t>z</a:t>
            </a:r>
            <a:r>
              <a:rPr kumimoji="1" lang="en-US" altLang="ja-JP" sz="2400" dirty="0" smtClean="0">
                <a:solidFill>
                  <a:srgbClr val="990099"/>
                </a:solidFill>
              </a:rPr>
              <a:t>  </a:t>
            </a:r>
            <a:r>
              <a:rPr lang="en-US" altLang="ja-JP" sz="2400" dirty="0" smtClean="0">
                <a:solidFill>
                  <a:srgbClr val="990099"/>
                </a:solidFill>
              </a:rPr>
              <a:t>stays hyperbolic. So, the interaction vertices are localized inside the past light cone. </a:t>
            </a:r>
          </a:p>
          <a:p>
            <a:endParaRPr lang="en-US" altLang="ja-JP" sz="2400" dirty="0" smtClean="0">
              <a:solidFill>
                <a:srgbClr val="990099"/>
              </a:solidFill>
            </a:endParaRP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Therefore, IR </a:t>
            </a:r>
            <a:r>
              <a:rPr lang="en-US" altLang="ja-JP" sz="2400" dirty="0" smtClean="0">
                <a:solidFill>
                  <a:srgbClr val="FF0000"/>
                </a:solidFill>
              </a:rPr>
              <a:t>divergence does not appear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as long as we compute 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Symbol" pitchFamily="18" charset="2"/>
              </a:rPr>
              <a:t>z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 in this local gauge. But here we assumed that the initial quantum state is free from IR divergence. 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平行四辺形 29"/>
          <p:cNvSpPr/>
          <p:nvPr/>
        </p:nvSpPr>
        <p:spPr>
          <a:xfrm>
            <a:off x="358924" y="2492896"/>
            <a:ext cx="4392488" cy="576064"/>
          </a:xfrm>
          <a:prstGeom prst="parallelogram">
            <a:avLst>
              <a:gd name="adj" fmla="val 129372"/>
            </a:avLst>
          </a:prstGeom>
          <a:solidFill>
            <a:srgbClr val="FCCCF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3635896" y="2348880"/>
            <a:ext cx="2880320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909936" y="2053802"/>
            <a:ext cx="7272808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922114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Complete gauge fixing vs.</a:t>
            </a:r>
            <a:br>
              <a:rPr lang="en-US" altLang="ja-JP" sz="3200" dirty="0" smtClean="0"/>
            </a:br>
            <a:r>
              <a:rPr lang="en-US" altLang="ja-JP" sz="3200" dirty="0" smtClean="0"/>
              <a:t>Genuine gauge-invariant quantities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980728"/>
            <a:ext cx="8229600" cy="576064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Local gauge conditions. </a:t>
            </a:r>
          </a:p>
        </p:txBody>
      </p:sp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909936" y="1449504"/>
          <a:ext cx="1141784" cy="467328"/>
        </p:xfrm>
        <a:graphic>
          <a:graphicData uri="http://schemas.openxmlformats.org/presentationml/2006/ole">
            <p:oleObj spid="_x0000_s57349" name="数式" r:id="rId4" imgW="558720" imgH="228600" progId="Equation.3">
              <p:embed/>
            </p:oleObj>
          </a:graphicData>
        </a:graphic>
      </p:graphicFrame>
      <p:sp>
        <p:nvSpPr>
          <p:cNvPr id="27" name="二等辺三角形 26"/>
          <p:cNvSpPr/>
          <p:nvPr/>
        </p:nvSpPr>
        <p:spPr>
          <a:xfrm>
            <a:off x="1630016" y="1387724"/>
            <a:ext cx="1872208" cy="13681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1630016" y="2611860"/>
            <a:ext cx="1872208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915816" y="1340768"/>
            <a:ext cx="32403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 smtClean="0">
                <a:solidFill>
                  <a:srgbClr val="800080"/>
                </a:solidFill>
              </a:rPr>
              <a:t>Imposing boundary conditions on the boundary of the observable region</a:t>
            </a:r>
            <a:endParaRPr lang="ja-JP" altLang="en-US" sz="2000" dirty="0">
              <a:solidFill>
                <a:srgbClr val="800080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6094512" y="1628800"/>
            <a:ext cx="3600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372200" y="1241465"/>
            <a:ext cx="2592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FF0000"/>
                </a:solidFill>
              </a:rPr>
              <a:t>But unsatisfactory?</a:t>
            </a:r>
          </a:p>
          <a:p>
            <a:pPr algn="ctr"/>
            <a:r>
              <a:rPr lang="en-US" altLang="ja-JP" sz="2000" dirty="0" smtClean="0">
                <a:solidFill>
                  <a:srgbClr val="800080"/>
                </a:solidFill>
              </a:rPr>
              <a:t>The results depend on the choice of boundary conditions.</a:t>
            </a:r>
          </a:p>
          <a:p>
            <a:pPr algn="ctr"/>
            <a:r>
              <a:rPr lang="en-US" altLang="ja-JP" sz="2000" dirty="0" smtClean="0">
                <a:solidFill>
                  <a:srgbClr val="800080"/>
                </a:solidFill>
              </a:rPr>
              <a:t>Translation invariance is lost.</a:t>
            </a:r>
            <a:endParaRPr lang="ja-JP" altLang="en-US" sz="2000" dirty="0">
              <a:solidFill>
                <a:srgbClr val="800080"/>
              </a:solidFill>
            </a:endParaRPr>
          </a:p>
        </p:txBody>
      </p:sp>
      <p:sp>
        <p:nvSpPr>
          <p:cNvPr id="36" name="コンテンツ プレースホルダ 2"/>
          <p:cNvSpPr txBox="1">
            <a:spLocks/>
          </p:cNvSpPr>
          <p:nvPr/>
        </p:nvSpPr>
        <p:spPr>
          <a:xfrm>
            <a:off x="107504" y="3140968"/>
            <a:ext cx="8229600" cy="432048"/>
          </a:xfrm>
          <a:prstGeom prst="rect">
            <a:avLst/>
          </a:prstGeom>
        </p:spPr>
        <p:txBody>
          <a:bodyPr vert="horz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  <a:tabLst/>
              <a:defRPr/>
            </a:pPr>
            <a:r>
              <a:rPr lang="en-US" altLang="ja-JP" sz="2400" b="1" i="1" kern="0" dirty="0" smtClean="0">
                <a:solidFill>
                  <a:schemeClr val="tx2"/>
                </a:solidFill>
              </a:rPr>
              <a:t>Genuine</a:t>
            </a:r>
            <a:r>
              <a:rPr lang="en-US" altLang="ja-JP" sz="2400" kern="0" dirty="0" smtClean="0">
                <a:solidFill>
                  <a:schemeClr val="tx2"/>
                </a:solidFill>
              </a:rPr>
              <a:t>  coordinate-independent quantities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3585792" y="2311302"/>
            <a:ext cx="2800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FF0000"/>
                </a:solidFill>
              </a:rPr>
              <a:t>No influence from outside</a:t>
            </a:r>
          </a:p>
          <a:p>
            <a:r>
              <a:rPr lang="en-US" altLang="ja-JP" b="1" i="1" kern="0" dirty="0" smtClean="0">
                <a:solidFill>
                  <a:srgbClr val="FF0000"/>
                </a:solidFill>
              </a:rPr>
              <a:t>Complete</a:t>
            </a:r>
            <a:r>
              <a:rPr lang="en-US" altLang="ja-JP" kern="0" dirty="0" smtClean="0">
                <a:solidFill>
                  <a:srgbClr val="FF0000"/>
                </a:solidFill>
              </a:rPr>
              <a:t>  gauge fixing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5964333" y="2433082"/>
            <a:ext cx="3129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kern="0" dirty="0" smtClean="0">
                <a:solidFill>
                  <a:srgbClr val="FF0000"/>
                </a:solidFill>
              </a:rPr>
              <a:t>☺</a:t>
            </a:r>
            <a:endParaRPr lang="ja-JP" altLang="en-US" sz="4000" dirty="0"/>
          </a:p>
        </p:txBody>
      </p:sp>
      <p:sp>
        <p:nvSpPr>
          <p:cNvPr id="40" name="正方形/長方形 39"/>
          <p:cNvSpPr/>
          <p:nvPr/>
        </p:nvSpPr>
        <p:spPr>
          <a:xfrm>
            <a:off x="467544" y="3532946"/>
            <a:ext cx="7762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Correlation functions for 3-d scalar curvature on </a:t>
            </a:r>
            <a:r>
              <a:rPr lang="en-US" altLang="ja-JP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Symbol" pitchFamily="18" charset="2"/>
              </a:rPr>
              <a:t>f 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=constant slice. </a:t>
            </a:r>
            <a:endParaRPr lang="ja-JP" alt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619672" y="3892986"/>
            <a:ext cx="15424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baseline="30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endParaRPr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419872" y="3933056"/>
            <a:ext cx="5352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CC3399"/>
                </a:solidFill>
              </a:rPr>
              <a:t>Coordinates do not have gauge invariant meaning.</a:t>
            </a:r>
            <a:endParaRPr lang="ja-JP" altLang="en-US" dirty="0">
              <a:solidFill>
                <a:srgbClr val="CC3399"/>
              </a:solidFill>
            </a:endParaRPr>
          </a:p>
        </p:txBody>
      </p:sp>
      <p:sp>
        <p:nvSpPr>
          <p:cNvPr id="56" name="フリーフォーム 55"/>
          <p:cNvSpPr/>
          <p:nvPr/>
        </p:nvSpPr>
        <p:spPr>
          <a:xfrm>
            <a:off x="1139868" y="4784876"/>
            <a:ext cx="2041743" cy="789140"/>
          </a:xfrm>
          <a:custGeom>
            <a:avLst/>
            <a:gdLst>
              <a:gd name="connsiteX0" fmla="*/ 0 w 2041743"/>
              <a:gd name="connsiteY0" fmla="*/ 789140 h 789140"/>
              <a:gd name="connsiteX1" fmla="*/ 926927 w 2041743"/>
              <a:gd name="connsiteY1" fmla="*/ 250520 h 789140"/>
              <a:gd name="connsiteX2" fmla="*/ 2041743 w 2041743"/>
              <a:gd name="connsiteY2" fmla="*/ 0 h 789140"/>
              <a:gd name="connsiteX3" fmla="*/ 2041743 w 2041743"/>
              <a:gd name="connsiteY3" fmla="*/ 0 h 78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1743" h="789140">
                <a:moveTo>
                  <a:pt x="0" y="789140"/>
                </a:moveTo>
                <a:cubicBezTo>
                  <a:pt x="293318" y="585591"/>
                  <a:pt x="586637" y="382043"/>
                  <a:pt x="926927" y="250520"/>
                </a:cubicBezTo>
                <a:cubicBezTo>
                  <a:pt x="1267217" y="118997"/>
                  <a:pt x="2041743" y="0"/>
                  <a:pt x="2041743" y="0"/>
                </a:cubicBezTo>
                <a:lnTo>
                  <a:pt x="2041743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999800" y="538897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x</a:t>
            </a:r>
            <a:endParaRPr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1166669" y="5445224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 origin</a:t>
            </a:r>
            <a:endParaRPr lang="ja-JP" altLang="en-US" dirty="0"/>
          </a:p>
        </p:txBody>
      </p:sp>
      <p:sp>
        <p:nvSpPr>
          <p:cNvPr id="59" name="正方形/長方形 58"/>
          <p:cNvSpPr/>
          <p:nvPr/>
        </p:nvSpPr>
        <p:spPr>
          <a:xfrm>
            <a:off x="3047782" y="4715852"/>
            <a:ext cx="2355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b="1" i="1" dirty="0" smtClean="0">
                <a:latin typeface="Symbol" pitchFamily="18" charset="2"/>
                <a:cs typeface="Times New Roman" pitchFamily="18" charset="0"/>
              </a:rPr>
              <a:t>, </a:t>
            </a:r>
            <a:r>
              <a:rPr lang="en-US" altLang="ja-JP" i="1" dirty="0" smtClean="0">
                <a:latin typeface="Symbol" pitchFamily="18" charset="2"/>
                <a:cs typeface="Times New Roman" pitchFamily="18" charset="0"/>
              </a:rPr>
              <a:t>l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=1) =</a:t>
            </a:r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ja-JP" i="1" dirty="0" smtClean="0">
                <a:latin typeface="Symbol" pitchFamily="18" charset="2"/>
                <a:cs typeface="Times New Roman" pitchFamily="18" charset="0"/>
              </a:rPr>
              <a:t>d </a:t>
            </a:r>
            <a:r>
              <a:rPr lang="en-US" altLang="ja-JP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3047306" y="458427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x</a:t>
            </a:r>
            <a:endParaRPr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2495332" y="5147900"/>
            <a:ext cx="4711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Specify the position by solving geodesic eq.</a:t>
            </a:r>
            <a:endParaRPr lang="ja-JP" altLang="en-US" dirty="0"/>
          </a:p>
        </p:txBody>
      </p:sp>
      <p:graphicFrame>
        <p:nvGraphicFramePr>
          <p:cNvPr id="57352" name="Object 4"/>
          <p:cNvGraphicFramePr>
            <a:graphicFrameLocks noChangeAspect="1"/>
          </p:cNvGraphicFramePr>
          <p:nvPr/>
        </p:nvGraphicFramePr>
        <p:xfrm>
          <a:off x="7031112" y="5150545"/>
          <a:ext cx="1357312" cy="360362"/>
        </p:xfrm>
        <a:graphic>
          <a:graphicData uri="http://schemas.openxmlformats.org/presentationml/2006/ole">
            <p:oleObj spid="_x0000_s57352" name="数式" r:id="rId5" imgW="863280" imgH="228600" progId="Equation.3">
              <p:embed/>
            </p:oleObj>
          </a:graphicData>
        </a:graphic>
      </p:graphicFrame>
      <p:graphicFrame>
        <p:nvGraphicFramePr>
          <p:cNvPr id="57353" name="Object 4"/>
          <p:cNvGraphicFramePr>
            <a:graphicFrameLocks noChangeAspect="1"/>
          </p:cNvGraphicFramePr>
          <p:nvPr/>
        </p:nvGraphicFramePr>
        <p:xfrm>
          <a:off x="4676775" y="5488236"/>
          <a:ext cx="1617663" cy="460375"/>
        </p:xfrm>
        <a:graphic>
          <a:graphicData uri="http://schemas.openxmlformats.org/presentationml/2006/ole">
            <p:oleObj spid="_x0000_s57353" name="数式" r:id="rId6" imgW="1028520" imgH="291960" progId="Equation.3">
              <p:embed/>
            </p:oleObj>
          </a:graphicData>
        </a:graphic>
      </p:graphicFrame>
      <p:sp>
        <p:nvSpPr>
          <p:cNvPr id="64" name="正方形/長方形 63"/>
          <p:cNvSpPr/>
          <p:nvPr/>
        </p:nvSpPr>
        <p:spPr>
          <a:xfrm>
            <a:off x="2555776" y="5517232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 with initial condition </a:t>
            </a:r>
            <a:endParaRPr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 rot="10800000" flipH="1">
            <a:off x="1154142" y="5238578"/>
            <a:ext cx="453003" cy="32868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1225012" y="4869160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ja-JP" altLang="en-US" i="1" dirty="0"/>
          </a:p>
        </p:txBody>
      </p:sp>
      <p:sp>
        <p:nvSpPr>
          <p:cNvPr id="68" name="正方形/長方形 67"/>
          <p:cNvSpPr/>
          <p:nvPr/>
        </p:nvSpPr>
        <p:spPr>
          <a:xfrm>
            <a:off x="1691680" y="5877272"/>
            <a:ext cx="4988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i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:= </a:t>
            </a:r>
            <a:r>
              <a:rPr lang="en-US" altLang="ja-JP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b="1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, </a:t>
            </a:r>
            <a:r>
              <a:rPr lang="en-US" altLang="ja-JP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l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=1)) = </a:t>
            </a:r>
            <a:r>
              <a:rPr lang="en-US" altLang="ja-JP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altLang="ja-JP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1000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</a:t>
            </a:r>
            <a:r>
              <a:rPr lang="en-US" altLang="ja-JP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+ …</a:t>
            </a:r>
            <a:endParaRPr lang="ja-JP" altLang="en-US" b="1" i="1" dirty="0">
              <a:solidFill>
                <a:srgbClr val="FF0000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1187624" y="6197242"/>
            <a:ext cx="62872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  <a:ea typeface="Microsoft Yi Baiti" pitchFamily="66" charset="0"/>
                <a:cs typeface="Times New Roman" pitchFamily="18" charset="0"/>
              </a:rPr>
              <a:t>should be truly coordinate independent.</a:t>
            </a:r>
            <a:endParaRPr lang="ja-JP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300192" y="4293096"/>
            <a:ext cx="287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B050"/>
                </a:solidFill>
              </a:rPr>
              <a:t>(Giddings &amp; Sloth 1005.1056)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306007" y="4487634"/>
            <a:ext cx="2603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B050"/>
                </a:solidFill>
              </a:rPr>
              <a:t>(Byrnes et al. 1005.33307)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99592" y="4365104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Use of geodesic coordinates:</a:t>
            </a:r>
            <a:endParaRPr lang="ja-JP" alt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860" name="Object 2"/>
          <p:cNvGraphicFramePr>
            <a:graphicFrameLocks noChangeAspect="1"/>
          </p:cNvGraphicFramePr>
          <p:nvPr/>
        </p:nvGraphicFramePr>
        <p:xfrm>
          <a:off x="4139952" y="5733256"/>
          <a:ext cx="3621087" cy="504825"/>
        </p:xfrm>
        <a:graphic>
          <a:graphicData uri="http://schemas.openxmlformats.org/presentationml/2006/ole">
            <p:oleObj spid="_x0000_s123910" name="数式" r:id="rId3" imgW="1650960" imgH="228600" progId="Equation.3">
              <p:embed/>
            </p:oleObj>
          </a:graphicData>
        </a:graphic>
      </p:graphicFrame>
      <p:sp>
        <p:nvSpPr>
          <p:cNvPr id="31" name="円/楕円 30"/>
          <p:cNvSpPr/>
          <p:nvPr/>
        </p:nvSpPr>
        <p:spPr>
          <a:xfrm>
            <a:off x="4427984" y="1268760"/>
            <a:ext cx="288032" cy="360040"/>
          </a:xfrm>
          <a:prstGeom prst="ellipse">
            <a:avLst/>
          </a:prstGeom>
          <a:solidFill>
            <a:srgbClr val="E7EFF9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0" name="正方形/長方形 19"/>
          <p:cNvSpPr/>
          <p:nvPr/>
        </p:nvSpPr>
        <p:spPr>
          <a:xfrm>
            <a:off x="395536" y="634866"/>
            <a:ext cx="8405271" cy="489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kern="0" dirty="0" smtClean="0">
                <a:solidFill>
                  <a:srgbClr val="0000FF"/>
                </a:solidFill>
              </a:rPr>
              <a:t>In </a:t>
            </a:r>
            <a:r>
              <a:rPr lang="en-US" altLang="ja-JP" sz="2400" i="1" kern="0" dirty="0" err="1" smtClean="0">
                <a:solidFill>
                  <a:srgbClr val="0000FF"/>
                </a:solidFill>
                <a:latin typeface="Symbol" pitchFamily="18" charset="2"/>
              </a:rPr>
              <a:t>df</a:t>
            </a:r>
            <a:r>
              <a:rPr lang="en-US" altLang="ja-JP" sz="2400" i="1" kern="0" dirty="0" smtClean="0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lang="en-US" altLang="ja-JP" sz="2400" kern="0" dirty="0" smtClean="0">
                <a:solidFill>
                  <a:srgbClr val="0000FF"/>
                </a:solidFill>
              </a:rPr>
              <a:t>=0 gauge, EOM</a:t>
            </a:r>
            <a:r>
              <a:rPr lang="en-US" altLang="ja-JP" sz="2400" dirty="0" smtClean="0">
                <a:solidFill>
                  <a:srgbClr val="0000FF"/>
                </a:solidFill>
                <a:cs typeface="Times New Roman" pitchFamily="18" charset="0"/>
              </a:rPr>
              <a:t> is very simple</a:t>
            </a:r>
            <a:r>
              <a:rPr lang="en-US" altLang="ja-JP" sz="2400" kern="0" dirty="0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32048" y="2924944"/>
            <a:ext cx="8604448" cy="504056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endParaRPr lang="ja-JP" altLang="en-US" sz="2400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コンテンツ プレースホルダ 2"/>
          <p:cNvSpPr txBox="1">
            <a:spLocks/>
          </p:cNvSpPr>
          <p:nvPr/>
        </p:nvSpPr>
        <p:spPr>
          <a:xfrm>
            <a:off x="576064" y="5805264"/>
            <a:ext cx="3635896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lnSpc>
                <a:spcPts val="2200"/>
              </a:lnSpc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IR regularity may</a:t>
            </a: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  <a:sym typeface="Symbol"/>
              </a:rPr>
              <a:t> require </a:t>
            </a:r>
            <a:endParaRPr lang="ja-JP" altLang="en-US" sz="24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9" name="コンテンツ プレースホルダ 2"/>
          <p:cNvSpPr txBox="1">
            <a:spLocks/>
          </p:cNvSpPr>
          <p:nvPr/>
        </p:nvSpPr>
        <p:spPr>
          <a:xfrm>
            <a:off x="2987824" y="1772816"/>
            <a:ext cx="5868144" cy="504056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3333CC"/>
                </a:solidFill>
                <a:cs typeface="Times New Roman" pitchFamily="18" charset="0"/>
              </a:rPr>
              <a:t>Non-linearity is concentrated on this term. </a:t>
            </a:r>
          </a:p>
        </p:txBody>
      </p:sp>
      <p:graphicFrame>
        <p:nvGraphicFramePr>
          <p:cNvPr id="206855" name="Object 2"/>
          <p:cNvGraphicFramePr>
            <a:graphicFrameLocks noChangeAspect="1"/>
          </p:cNvGraphicFramePr>
          <p:nvPr/>
        </p:nvGraphicFramePr>
        <p:xfrm>
          <a:off x="1259632" y="1268760"/>
          <a:ext cx="4635500" cy="539750"/>
        </p:xfrm>
        <a:graphic>
          <a:graphicData uri="http://schemas.openxmlformats.org/presentationml/2006/ole">
            <p:oleObj spid="_x0000_s123906" name="数式" r:id="rId4" imgW="2070000" imgH="241200" progId="Equation.3">
              <p:embed/>
            </p:oleObj>
          </a:graphicData>
        </a:graphic>
      </p:graphicFrame>
      <p:sp>
        <p:nvSpPr>
          <p:cNvPr id="32" name="コンテンツ プレースホルダ 2"/>
          <p:cNvSpPr txBox="1">
            <a:spLocks/>
          </p:cNvSpPr>
          <p:nvPr/>
        </p:nvSpPr>
        <p:spPr>
          <a:xfrm>
            <a:off x="611560" y="2492896"/>
            <a:ext cx="7488832" cy="504056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lnSpc>
                <a:spcPts val="2800"/>
              </a:lnSpc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C00000"/>
                </a:solidFill>
                <a:cs typeface="Times New Roman" pitchFamily="18" charset="0"/>
              </a:rPr>
              <a:t> Formal solution in IR limit can be obtained as  </a:t>
            </a:r>
          </a:p>
        </p:txBody>
      </p:sp>
      <p:cxnSp>
        <p:nvCxnSpPr>
          <p:cNvPr id="35" name="直線矢印コネクタ 34"/>
          <p:cNvCxnSpPr/>
          <p:nvPr/>
        </p:nvCxnSpPr>
        <p:spPr>
          <a:xfrm rot="5400000" flipH="1" flipV="1">
            <a:off x="4464782" y="1736812"/>
            <a:ext cx="215230" cy="79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857" name="Object 2"/>
          <p:cNvGraphicFramePr>
            <a:graphicFrameLocks noChangeAspect="1"/>
          </p:cNvGraphicFramePr>
          <p:nvPr/>
        </p:nvGraphicFramePr>
        <p:xfrm>
          <a:off x="1547664" y="2960117"/>
          <a:ext cx="3076575" cy="396875"/>
        </p:xfrm>
        <a:graphic>
          <a:graphicData uri="http://schemas.openxmlformats.org/presentationml/2006/ole">
            <p:oleObj spid="_x0000_s123908" name="数式" r:id="rId5" imgW="1777680" imgH="228600" progId="Equation.3">
              <p:embed/>
            </p:oleObj>
          </a:graphicData>
        </a:graphic>
      </p:graphicFrame>
      <p:graphicFrame>
        <p:nvGraphicFramePr>
          <p:cNvPr id="206858" name="Object 2"/>
          <p:cNvGraphicFramePr>
            <a:graphicFrameLocks noChangeAspect="1"/>
          </p:cNvGraphicFramePr>
          <p:nvPr/>
        </p:nvGraphicFramePr>
        <p:xfrm>
          <a:off x="5724128" y="3457136"/>
          <a:ext cx="3121025" cy="428625"/>
        </p:xfrm>
        <a:graphic>
          <a:graphicData uri="http://schemas.openxmlformats.org/presentationml/2006/ole">
            <p:oleObj spid="_x0000_s123909" name="数式" r:id="rId6" imgW="1752480" imgH="241200" progId="Equation.3">
              <p:embed/>
            </p:oleObj>
          </a:graphicData>
        </a:graphic>
      </p:graphicFrame>
      <p:sp>
        <p:nvSpPr>
          <p:cNvPr id="40" name="正方形/長方形 39"/>
          <p:cNvSpPr/>
          <p:nvPr/>
        </p:nvSpPr>
        <p:spPr>
          <a:xfrm>
            <a:off x="755576" y="3471391"/>
            <a:ext cx="8171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C00000"/>
                </a:solidFill>
                <a:cs typeface="Times New Roman" pitchFamily="18" charset="0"/>
              </a:rPr>
              <a:t> with </a:t>
            </a:r>
            <a:r>
              <a:rPr lang="en-US" altLang="ja-JP" sz="2400" dirty="0" smtClean="0">
                <a:solidFill>
                  <a:srgbClr val="C00000"/>
                </a:solidFill>
                <a:latin typeface="Mathematica5" pitchFamily="2" charset="2"/>
                <a:cs typeface="Times New Roman" pitchFamily="18" charset="0"/>
              </a:rPr>
              <a:t>L</a:t>
            </a:r>
            <a:r>
              <a:rPr lang="en-US" altLang="ja-JP" sz="2400" baseline="30000" dirty="0" smtClean="0">
                <a:solidFill>
                  <a:srgbClr val="C00000"/>
                </a:solidFill>
                <a:cs typeface="Times New Roman" pitchFamily="18" charset="0"/>
              </a:rPr>
              <a:t>-1</a:t>
            </a:r>
            <a:r>
              <a:rPr lang="en-US" altLang="ja-JP" sz="2400" dirty="0" smtClean="0">
                <a:solidFill>
                  <a:srgbClr val="C00000"/>
                </a:solidFill>
                <a:latin typeface="cmti9" pitchFamily="34" charset="0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rgbClr val="C00000"/>
                </a:solidFill>
                <a:cs typeface="Times New Roman" pitchFamily="18" charset="0"/>
              </a:rPr>
              <a:t>being the formal inverse of                                                . </a:t>
            </a:r>
            <a:endParaRPr lang="ja-JP" alt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123914" name="Object 10"/>
          <p:cNvGraphicFramePr>
            <a:graphicFrameLocks noChangeAspect="1"/>
          </p:cNvGraphicFramePr>
          <p:nvPr/>
        </p:nvGraphicFramePr>
        <p:xfrm>
          <a:off x="1300163" y="4064248"/>
          <a:ext cx="6523037" cy="530225"/>
        </p:xfrm>
        <a:graphic>
          <a:graphicData uri="http://schemas.openxmlformats.org/presentationml/2006/ole">
            <p:oleObj spid="_x0000_s123914" name="数式" r:id="rId7" imgW="2958840" imgH="241200" progId="Equation.3">
              <p:embed/>
            </p:oleObj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6156176" y="1054477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990099"/>
                </a:solidFill>
              </a:rPr>
              <a:t>Only relevant terms in the IR limit were kept.                           </a:t>
            </a:r>
          </a:p>
        </p:txBody>
      </p:sp>
      <p:sp>
        <p:nvSpPr>
          <p:cNvPr id="18" name="フリーフォーム 17"/>
          <p:cNvSpPr/>
          <p:nvPr/>
        </p:nvSpPr>
        <p:spPr>
          <a:xfrm rot="955295">
            <a:off x="5508104" y="1244317"/>
            <a:ext cx="625410" cy="231126"/>
          </a:xfrm>
          <a:custGeom>
            <a:avLst/>
            <a:gdLst>
              <a:gd name="connsiteX0" fmla="*/ 757311 w 757311"/>
              <a:gd name="connsiteY0" fmla="*/ 11723 h 250874"/>
              <a:gd name="connsiteX1" fmla="*/ 124265 w 757311"/>
              <a:gd name="connsiteY1" fmla="*/ 39858 h 250874"/>
              <a:gd name="connsiteX2" fmla="*/ 11723 w 757311"/>
              <a:gd name="connsiteY2" fmla="*/ 250874 h 250874"/>
              <a:gd name="connsiteX3" fmla="*/ 11723 w 757311"/>
              <a:gd name="connsiteY3" fmla="*/ 250874 h 25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311" h="250874">
                <a:moveTo>
                  <a:pt x="757311" y="11723"/>
                </a:moveTo>
                <a:cubicBezTo>
                  <a:pt x="502920" y="5861"/>
                  <a:pt x="248530" y="0"/>
                  <a:pt x="124265" y="39858"/>
                </a:cubicBezTo>
                <a:cubicBezTo>
                  <a:pt x="0" y="79717"/>
                  <a:pt x="11723" y="250874"/>
                  <a:pt x="11723" y="250874"/>
                </a:cubicBezTo>
                <a:lnTo>
                  <a:pt x="11723" y="250874"/>
                </a:lnTo>
              </a:path>
            </a:pathLst>
          </a:cu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3915" name="Object 11"/>
          <p:cNvGraphicFramePr>
            <a:graphicFrameLocks noChangeAspect="1"/>
          </p:cNvGraphicFramePr>
          <p:nvPr/>
        </p:nvGraphicFramePr>
        <p:xfrm>
          <a:off x="7380312" y="2780928"/>
          <a:ext cx="1512168" cy="620601"/>
        </p:xfrm>
        <a:graphic>
          <a:graphicData uri="http://schemas.openxmlformats.org/presentationml/2006/ole">
            <p:oleObj spid="_x0000_s123915" name="数式" r:id="rId8" imgW="1079280" imgH="444240" progId="Equation.3">
              <p:embed/>
            </p:oleObj>
          </a:graphicData>
        </a:graphic>
      </p:graphicFrame>
      <p:graphicFrame>
        <p:nvGraphicFramePr>
          <p:cNvPr id="123916" name="Object 12"/>
          <p:cNvGraphicFramePr>
            <a:graphicFrameLocks noChangeAspect="1"/>
          </p:cNvGraphicFramePr>
          <p:nvPr/>
        </p:nvGraphicFramePr>
        <p:xfrm>
          <a:off x="290513" y="4724648"/>
          <a:ext cx="8743950" cy="534988"/>
        </p:xfrm>
        <a:graphic>
          <a:graphicData uri="http://schemas.openxmlformats.org/presentationml/2006/ole">
            <p:oleObj spid="_x0000_s123916" name="数式" r:id="rId9" imgW="4952880" imgH="304560" progId="Equation.3">
              <p:embed/>
            </p:oleObj>
          </a:graphicData>
        </a:graphic>
      </p:graphicFrame>
      <p:cxnSp>
        <p:nvCxnSpPr>
          <p:cNvPr id="21" name="直線コネクタ 20"/>
          <p:cNvCxnSpPr/>
          <p:nvPr/>
        </p:nvCxnSpPr>
        <p:spPr>
          <a:xfrm>
            <a:off x="2280144" y="5185328"/>
            <a:ext cx="432048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1835696" y="5229200"/>
            <a:ext cx="2699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3333CC"/>
                </a:solidFill>
                <a:cs typeface="Times New Roman" pitchFamily="18" charset="0"/>
              </a:rPr>
              <a:t>IR divergent factor</a:t>
            </a:r>
            <a:endParaRPr lang="ja-JP" altLang="en-US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907704" y="479715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cs typeface="Times New Roman" pitchFamily="18" charset="0"/>
              </a:rPr>
              <a:t>∋</a:t>
            </a:r>
            <a:endParaRPr lang="ja-JP" altLang="en-US" dirty="0"/>
          </a:p>
        </p:txBody>
      </p:sp>
      <p:sp>
        <p:nvSpPr>
          <p:cNvPr id="26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Extra requirement for IR regularity</a:t>
            </a:r>
            <a:endParaRPr kumimoji="1" lang="ja-JP" altLang="en-US" sz="32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395536" y="3645024"/>
            <a:ext cx="8136904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Then,                                         is impossible,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23528" y="182566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kern="0" dirty="0" smtClean="0">
                <a:solidFill>
                  <a:srgbClr val="FF0000"/>
                </a:solidFill>
              </a:rPr>
              <a:t>However, </a:t>
            </a:r>
            <a:r>
              <a:rPr lang="en-US" altLang="ja-JP" sz="2400" dirty="0" smtClean="0">
                <a:solidFill>
                  <a:srgbClr val="990099"/>
                </a:solidFill>
                <a:latin typeface="Mathematica5" pitchFamily="2" charset="2"/>
                <a:cs typeface="Times New Roman" pitchFamily="18" charset="0"/>
              </a:rPr>
              <a:t>L</a:t>
            </a:r>
            <a:r>
              <a:rPr lang="en-US" altLang="ja-JP" sz="2400" baseline="30000" dirty="0" smtClean="0">
                <a:solidFill>
                  <a:srgbClr val="990099"/>
                </a:solidFill>
                <a:cs typeface="Times New Roman" pitchFamily="18" charset="0"/>
              </a:rPr>
              <a:t>-1</a:t>
            </a:r>
            <a:r>
              <a:rPr lang="en-US" altLang="ja-JP" sz="2400" dirty="0" smtClean="0">
                <a:solidFill>
                  <a:srgbClr val="990099"/>
                </a:solidFill>
                <a:cs typeface="Times New Roman" pitchFamily="18" charset="0"/>
              </a:rPr>
              <a:t> should be defined for each Fourier component.</a:t>
            </a:r>
            <a:r>
              <a:rPr lang="en-US" altLang="ja-JP" sz="2400" kern="0" dirty="0" smtClean="0">
                <a:solidFill>
                  <a:srgbClr val="990099"/>
                </a:solidFill>
              </a:rPr>
              <a:t>        </a:t>
            </a:r>
            <a:r>
              <a:rPr lang="en-US" altLang="ja-JP" sz="2400" kern="0" dirty="0" smtClean="0">
                <a:solidFill>
                  <a:srgbClr val="FF0000"/>
                </a:solidFill>
              </a:rPr>
              <a:t>                              </a:t>
            </a:r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1043608" y="2420888"/>
          <a:ext cx="3676650" cy="539750"/>
        </p:xfrm>
        <a:graphic>
          <a:graphicData uri="http://schemas.openxmlformats.org/presentationml/2006/ole">
            <p:oleObj spid="_x0000_s125954" name="数式" r:id="rId3" imgW="1892160" imgH="279360" progId="Equation.3">
              <p:embed/>
            </p:oleObj>
          </a:graphicData>
        </a:graphic>
      </p:graphicFrame>
      <p:sp>
        <p:nvSpPr>
          <p:cNvPr id="31" name="コンテンツ プレースホルダ 2"/>
          <p:cNvSpPr txBox="1">
            <a:spLocks/>
          </p:cNvSpPr>
          <p:nvPr/>
        </p:nvSpPr>
        <p:spPr>
          <a:xfrm>
            <a:off x="849440" y="4149080"/>
            <a:ext cx="6192688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Because for</a:t>
            </a:r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i="1" baseline="-25000" dirty="0" err="1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400" i="1" baseline="-25000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baseline="30000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≡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  </a:t>
            </a:r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altLang="ja-JP" sz="105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ja-JP" sz="2400" baseline="30000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(</a:t>
            </a:r>
            <a:r>
              <a:rPr lang="en-US" altLang="ja-JP" sz="2400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e</a:t>
            </a:r>
            <a:r>
              <a:rPr lang="en-US" altLang="ja-JP" sz="2400" i="1" baseline="30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i</a:t>
            </a:r>
            <a:r>
              <a:rPr lang="en-US" altLang="ja-JP" sz="2400" b="1" i="1" baseline="30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kx</a:t>
            </a:r>
            <a:r>
              <a:rPr lang="en-US" altLang="ja-JP" sz="2400" b="1" i="1" baseline="30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400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baseline="-25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400" b="1" i="1" baseline="-250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ja-JP" sz="2400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h.c</a:t>
            </a:r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), </a:t>
            </a:r>
            <a:endParaRPr lang="ja-JP" alt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                       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932040" y="2492896"/>
            <a:ext cx="3698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990099"/>
                </a:solidFill>
                <a:cs typeface="Times New Roman" pitchFamily="18" charset="0"/>
              </a:rPr>
              <a:t>for arbitrary function </a:t>
            </a:r>
            <a:r>
              <a:rPr lang="en-US" altLang="ja-JP" sz="24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ja-JP" sz="2400" dirty="0" smtClean="0">
                <a:solidFill>
                  <a:srgbClr val="990099"/>
                </a:solidFill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dirty="0" err="1" smtClean="0">
                <a:solidFill>
                  <a:srgbClr val="990099"/>
                </a:solidFill>
                <a:cs typeface="Times New Roman" pitchFamily="18" charset="0"/>
              </a:rPr>
              <a:t>,</a:t>
            </a:r>
            <a:r>
              <a:rPr lang="en-US" altLang="ja-JP" sz="2400" b="1" i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400" dirty="0" smtClean="0">
                <a:solidFill>
                  <a:srgbClr val="990099"/>
                </a:solidFill>
                <a:cs typeface="Times New Roman" pitchFamily="18" charset="0"/>
              </a:rPr>
              <a:t>)</a:t>
            </a:r>
            <a:endParaRPr lang="ja-JP" altLang="en-US" sz="2400" dirty="0"/>
          </a:p>
        </p:txBody>
      </p:sp>
      <p:graphicFrame>
        <p:nvGraphicFramePr>
          <p:cNvPr id="177163" name="Object 2"/>
          <p:cNvGraphicFramePr>
            <a:graphicFrameLocks noChangeAspect="1"/>
          </p:cNvGraphicFramePr>
          <p:nvPr/>
        </p:nvGraphicFramePr>
        <p:xfrm>
          <a:off x="5124532" y="4659927"/>
          <a:ext cx="3227388" cy="544512"/>
        </p:xfrm>
        <a:graphic>
          <a:graphicData uri="http://schemas.openxmlformats.org/presentationml/2006/ole">
            <p:oleObj spid="_x0000_s125956" name="数式" r:id="rId4" imgW="1434960" imgH="241200" progId="Equation.3">
              <p:embed/>
            </p:oleObj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4172590" y="4694402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3333CC"/>
                </a:solidFill>
                <a:cs typeface="Times New Roman" pitchFamily="18" charset="0"/>
              </a:rPr>
              <a:t> while                                   </a:t>
            </a:r>
            <a:endParaRPr lang="ja-JP" altLang="en-US" sz="2400" dirty="0">
              <a:solidFill>
                <a:srgbClr val="3333CC"/>
              </a:solidFill>
            </a:endParaRPr>
          </a:p>
        </p:txBody>
      </p:sp>
      <p:graphicFrame>
        <p:nvGraphicFramePr>
          <p:cNvPr id="177164" name="Object 2"/>
          <p:cNvGraphicFramePr>
            <a:graphicFrameLocks noChangeAspect="1"/>
          </p:cNvGraphicFramePr>
          <p:nvPr/>
        </p:nvGraphicFramePr>
        <p:xfrm>
          <a:off x="1425504" y="4653136"/>
          <a:ext cx="2863850" cy="531813"/>
        </p:xfrm>
        <a:graphic>
          <a:graphicData uri="http://schemas.openxmlformats.org/presentationml/2006/ole">
            <p:oleObj spid="_x0000_s125957" name="数式" r:id="rId5" imgW="1295280" imgH="24120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1453473" y="2996952"/>
            <a:ext cx="808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990099"/>
                </a:solidFill>
                <a:cs typeface="Times New Roman" pitchFamily="18" charset="0"/>
              </a:rPr>
              <a:t> with</a:t>
            </a:r>
            <a:endParaRPr lang="ja-JP" altLang="en-US" sz="2400" dirty="0"/>
          </a:p>
        </p:txBody>
      </p:sp>
      <p:graphicFrame>
        <p:nvGraphicFramePr>
          <p:cNvPr id="177168" name="Object 2"/>
          <p:cNvGraphicFramePr>
            <a:graphicFrameLocks noChangeAspect="1"/>
          </p:cNvGraphicFramePr>
          <p:nvPr/>
        </p:nvGraphicFramePr>
        <p:xfrm>
          <a:off x="2205328" y="3000871"/>
          <a:ext cx="3878840" cy="500137"/>
        </p:xfrm>
        <a:graphic>
          <a:graphicData uri="http://schemas.openxmlformats.org/presentationml/2006/ole">
            <p:oleObj spid="_x0000_s125959" name="数式" r:id="rId6" imgW="1866600" imgH="241200" progId="Equation.3">
              <p:embed/>
            </p:oleObj>
          </a:graphicData>
        </a:graphic>
      </p:graphicFrame>
      <p:graphicFrame>
        <p:nvGraphicFramePr>
          <p:cNvPr id="177169" name="Object 2"/>
          <p:cNvGraphicFramePr>
            <a:graphicFrameLocks noChangeAspect="1"/>
          </p:cNvGraphicFramePr>
          <p:nvPr/>
        </p:nvGraphicFramePr>
        <p:xfrm>
          <a:off x="1353496" y="3645024"/>
          <a:ext cx="3294062" cy="439738"/>
        </p:xfrm>
        <a:graphic>
          <a:graphicData uri="http://schemas.openxmlformats.org/presentationml/2006/ole">
            <p:oleObj spid="_x0000_s125960" name="数式" r:id="rId7" imgW="1714320" imgH="228600" progId="Equation.3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1160463" y="1124075"/>
          <a:ext cx="3621087" cy="504825"/>
        </p:xfrm>
        <a:graphic>
          <a:graphicData uri="http://schemas.openxmlformats.org/presentationml/2006/ole">
            <p:oleObj spid="_x0000_s125968" name="数式" r:id="rId8" imgW="1650960" imgH="228600" progId="Equation.3">
              <p:embed/>
            </p:oleObj>
          </a:graphicData>
        </a:graphic>
      </p:graphicFrame>
      <p:sp>
        <p:nvSpPr>
          <p:cNvPr id="38" name="コンテンツ プレースホルダ 2"/>
          <p:cNvSpPr txBox="1">
            <a:spLocks/>
          </p:cNvSpPr>
          <p:nvPr/>
        </p:nvSpPr>
        <p:spPr>
          <a:xfrm>
            <a:off x="504056" y="620688"/>
            <a:ext cx="3635896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lnSpc>
                <a:spcPts val="2200"/>
              </a:lnSpc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cs typeface="Times New Roman" pitchFamily="18" charset="0"/>
              </a:rPr>
              <a:t>IR regularity may</a:t>
            </a:r>
            <a:r>
              <a:rPr lang="en-US" altLang="ja-JP" sz="2400" dirty="0" smtClean="0">
                <a:cs typeface="Times New Roman" pitchFamily="18" charset="0"/>
                <a:sym typeface="Symbol"/>
              </a:rPr>
              <a:t> require </a:t>
            </a:r>
            <a:endParaRPr lang="ja-JP" altLang="en-US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history_img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4895"/>
            <a:ext cx="2857500" cy="1724025"/>
          </a:xfrm>
          <a:prstGeom prst="rect">
            <a:avLst/>
          </a:prstGeom>
        </p:spPr>
      </p:pic>
      <p:pic>
        <p:nvPicPr>
          <p:cNvPr id="4" name="図 3" descr="logo-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011329" cy="931916"/>
          </a:xfrm>
          <a:prstGeom prst="rect">
            <a:avLst/>
          </a:prstGeom>
        </p:spPr>
      </p:pic>
      <p:pic>
        <p:nvPicPr>
          <p:cNvPr id="9" name="図 8" descr="0512256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908720"/>
            <a:ext cx="3360373" cy="2520280"/>
          </a:xfrm>
          <a:prstGeom prst="rect">
            <a:avLst/>
          </a:prstGeom>
        </p:spPr>
      </p:pic>
      <p:pic>
        <p:nvPicPr>
          <p:cNvPr id="10" name="図 9" descr="history_img0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908720"/>
            <a:ext cx="1905000" cy="2543175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51520" y="3861048"/>
            <a:ext cx="34381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Research Programs:</a:t>
            </a:r>
          </a:p>
          <a:p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Long-term workshops</a:t>
            </a:r>
          </a:p>
          <a:p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 Molecules</a:t>
            </a:r>
          </a:p>
          <a:p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orkshops</a:t>
            </a:r>
            <a:endParaRPr lang="en-US" altLang="ja-JP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156176" y="3429000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Yukawa Memorial Hall 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2339752" y="159023"/>
            <a:ext cx="6532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99"/>
                </a:solidFill>
              </a:rPr>
              <a:t>About Yukawa Institute for Theoretical Physics</a:t>
            </a:r>
            <a:endParaRPr lang="ja-JP" altLang="en-US" sz="2400" dirty="0">
              <a:solidFill>
                <a:srgbClr val="000099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75856" y="3861048"/>
            <a:ext cx="56521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 Visiting programs:</a:t>
            </a:r>
          </a:p>
          <a:p>
            <a:r>
              <a:rPr lang="en-US" altLang="ja-JP" sz="2000" dirty="0" smtClean="0">
                <a:solidFill>
                  <a:srgbClr val="C00000"/>
                </a:solidFill>
              </a:rPr>
              <a:t>   Visiting professors, </a:t>
            </a:r>
          </a:p>
          <a:p>
            <a:r>
              <a:rPr lang="en-US" altLang="ja-JP" sz="2000" dirty="0" smtClean="0">
                <a:solidFill>
                  <a:srgbClr val="C00000"/>
                </a:solidFill>
              </a:rPr>
              <a:t>   Supporting stay </a:t>
            </a:r>
            <a:r>
              <a:rPr lang="en-US" altLang="ja-JP" sz="2000" dirty="0" smtClean="0">
                <a:solidFill>
                  <a:srgbClr val="C00000"/>
                </a:solidFill>
              </a:rPr>
              <a:t>during </a:t>
            </a:r>
            <a:r>
              <a:rPr lang="en-US" altLang="ja-JP" sz="2000" dirty="0" smtClean="0">
                <a:solidFill>
                  <a:srgbClr val="C00000"/>
                </a:solidFill>
              </a:rPr>
              <a:t>sabbatical period,</a:t>
            </a:r>
          </a:p>
          <a:p>
            <a:r>
              <a:rPr lang="en-US" altLang="ja-JP" sz="2000" dirty="0" smtClean="0">
                <a:solidFill>
                  <a:srgbClr val="C00000"/>
                </a:solidFill>
              </a:rPr>
              <a:t>   Atoms,</a:t>
            </a:r>
          </a:p>
          <a:p>
            <a:r>
              <a:rPr lang="en-US" altLang="ja-JP" sz="2000" dirty="0" smtClean="0">
                <a:solidFill>
                  <a:srgbClr val="C00000"/>
                </a:solidFill>
              </a:rPr>
              <a:t>   GCOE/YITP Visitors,</a:t>
            </a:r>
          </a:p>
          <a:p>
            <a:r>
              <a:rPr lang="en-US" altLang="ja-JP" sz="2000" dirty="0" smtClean="0">
                <a:solidFill>
                  <a:srgbClr val="C00000"/>
                </a:solidFill>
              </a:rPr>
              <a:t>   BIEP,</a:t>
            </a:r>
          </a:p>
          <a:p>
            <a:r>
              <a:rPr lang="en-US" altLang="ja-JP" sz="2000" dirty="0" smtClean="0">
                <a:solidFill>
                  <a:srgbClr val="C00000"/>
                </a:solidFill>
              </a:rPr>
              <a:t>   Post docs (JSPS, YITP)</a:t>
            </a:r>
            <a:endParaRPr lang="en-US" altLang="ja-JP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755576" y="5949280"/>
            <a:ext cx="7416824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  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39552" y="4509120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kern="0" dirty="0" smtClean="0">
                <a:solidFill>
                  <a:srgbClr val="FF0000"/>
                </a:solidFill>
              </a:rPr>
              <a:t>With this choice, IR </a:t>
            </a:r>
            <a:r>
              <a:rPr lang="en-US" altLang="ja-JP" sz="2800" dirty="0" smtClean="0">
                <a:solidFill>
                  <a:srgbClr val="FF0000"/>
                </a:solidFill>
                <a:cs typeface="Times New Roman" pitchFamily="18" charset="0"/>
              </a:rPr>
              <a:t>divergence disappears. </a:t>
            </a:r>
            <a:endParaRPr lang="en-US" altLang="ja-JP" sz="2800" kern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24937" name="Object 9"/>
          <p:cNvGraphicFramePr>
            <a:graphicFrameLocks noChangeAspect="1"/>
          </p:cNvGraphicFramePr>
          <p:nvPr/>
        </p:nvGraphicFramePr>
        <p:xfrm>
          <a:off x="1384250" y="3789040"/>
          <a:ext cx="6068070" cy="691101"/>
        </p:xfrm>
        <a:graphic>
          <a:graphicData uri="http://schemas.openxmlformats.org/presentationml/2006/ole">
            <p:oleObj spid="_x0000_s124937" name="数式" r:id="rId3" imgW="3898800" imgH="4442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827584" y="3284984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kern="0" dirty="0" smtClean="0"/>
              <a:t>・</a:t>
            </a:r>
            <a:r>
              <a:rPr lang="en-US" altLang="ja-JP" sz="2400" kern="0" dirty="0" smtClean="0"/>
              <a:t>extension to the higher order:</a:t>
            </a:r>
          </a:p>
        </p:txBody>
      </p:sp>
      <p:graphicFrame>
        <p:nvGraphicFramePr>
          <p:cNvPr id="124939" name="Object 11"/>
          <p:cNvGraphicFramePr>
            <a:graphicFrameLocks noChangeAspect="1"/>
          </p:cNvGraphicFramePr>
          <p:nvPr/>
        </p:nvGraphicFramePr>
        <p:xfrm>
          <a:off x="827584" y="5117122"/>
          <a:ext cx="7051332" cy="648072"/>
        </p:xfrm>
        <a:graphic>
          <a:graphicData uri="http://schemas.openxmlformats.org/presentationml/2006/ole">
            <p:oleObj spid="_x0000_s124939" name="数式" r:id="rId4" imgW="3593880" imgH="330120" progId="Equation.3">
              <p:embed/>
            </p:oleObj>
          </a:graphicData>
        </a:graphic>
      </p:graphicFrame>
      <p:cxnSp>
        <p:nvCxnSpPr>
          <p:cNvPr id="34" name="直線コネクタ 33"/>
          <p:cNvCxnSpPr/>
          <p:nvPr/>
        </p:nvCxnSpPr>
        <p:spPr>
          <a:xfrm>
            <a:off x="3491880" y="5765194"/>
            <a:ext cx="504056" cy="0"/>
          </a:xfrm>
          <a:prstGeom prst="lin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2798122" y="5755902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800080"/>
                </a:solidFill>
                <a:cs typeface="Times New Roman" pitchFamily="18" charset="0"/>
              </a:rPr>
              <a:t>IR divergent factor </a:t>
            </a:r>
            <a:endParaRPr lang="ja-JP" altLang="en-US" dirty="0">
              <a:solidFill>
                <a:srgbClr val="800080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4283968" y="5765194"/>
            <a:ext cx="35283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220072" y="5765194"/>
            <a:ext cx="1978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  <a:cs typeface="Times New Roman" pitchFamily="18" charset="0"/>
              </a:rPr>
              <a:t> total derivative 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755576" y="1140340"/>
          <a:ext cx="5328592" cy="486282"/>
        </p:xfrm>
        <a:graphic>
          <a:graphicData uri="http://schemas.openxmlformats.org/presentationml/2006/ole">
            <p:oleObj spid="_x0000_s124942" name="数式" r:id="rId5" imgW="3060360" imgH="279360" progId="Equation.3">
              <p:embed/>
            </p:oleObj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2555776" y="2492896"/>
          <a:ext cx="2914650" cy="504825"/>
        </p:xfrm>
        <a:graphic>
          <a:graphicData uri="http://schemas.openxmlformats.org/presentationml/2006/ole">
            <p:oleObj spid="_x0000_s124943" name="数式" r:id="rId6" imgW="1396800" imgH="24120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467544" y="548680"/>
            <a:ext cx="3624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  <a:cs typeface="Times New Roman" pitchFamily="18" charset="0"/>
              </a:rPr>
              <a:t>Instead, one can impose </a:t>
            </a:r>
            <a:endParaRPr lang="ja-JP" alt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83569" y="1677495"/>
            <a:ext cx="82089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  <a:cs typeface="Times New Roman" pitchFamily="18" charset="0"/>
              </a:rPr>
              <a:t>                                                               ,                             , </a:t>
            </a:r>
          </a:p>
          <a:p>
            <a:r>
              <a:rPr lang="en-US" altLang="ja-JP" sz="2400" dirty="0" smtClean="0">
                <a:solidFill>
                  <a:srgbClr val="0000FF"/>
                </a:solidFill>
                <a:cs typeface="Times New Roman" pitchFamily="18" charset="0"/>
              </a:rPr>
              <a:t> which reduces to conditions on the mode functions.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52256" y="1500380"/>
          <a:ext cx="3124200" cy="668337"/>
        </p:xfrm>
        <a:graphic>
          <a:graphicData uri="http://schemas.openxmlformats.org/presentationml/2006/ole">
            <p:oleObj spid="_x0000_s124944" name="数式" r:id="rId7" imgW="1968480" imgH="419040" progId="Equation.3">
              <p:embed/>
            </p:oleObj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4860032" y="1606301"/>
            <a:ext cx="6415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  <a:cs typeface="Times New Roman" pitchFamily="18" charset="0"/>
              </a:rPr>
              <a:t>with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755576" y="5229200"/>
            <a:ext cx="7416824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  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95536" y="168164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kern="0" dirty="0" smtClean="0">
                <a:solidFill>
                  <a:srgbClr val="FF0000"/>
                </a:solidFill>
              </a:rPr>
              <a:t>What is the physical meaning of these conditions?</a:t>
            </a:r>
            <a:r>
              <a:rPr lang="en-US" altLang="ja-JP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en-US" altLang="ja-JP" sz="2800" kern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24937" name="Object 9"/>
          <p:cNvGraphicFramePr>
            <a:graphicFrameLocks noChangeAspect="1"/>
          </p:cNvGraphicFramePr>
          <p:nvPr/>
        </p:nvGraphicFramePr>
        <p:xfrm>
          <a:off x="1043608" y="2637111"/>
          <a:ext cx="2850629" cy="470377"/>
        </p:xfrm>
        <a:graphic>
          <a:graphicData uri="http://schemas.openxmlformats.org/presentationml/2006/ole">
            <p:oleObj spid="_x0000_s142338" name="数式" r:id="rId3" imgW="123156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683568" y="2204864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kern="0" dirty="0" smtClean="0"/>
              <a:t>Background gauge: </a:t>
            </a:r>
          </a:p>
        </p:txBody>
      </p:sp>
      <p:graphicFrame>
        <p:nvGraphicFramePr>
          <p:cNvPr id="124939" name="Object 11"/>
          <p:cNvGraphicFramePr>
            <a:graphicFrameLocks noChangeAspect="1"/>
          </p:cNvGraphicFramePr>
          <p:nvPr/>
        </p:nvGraphicFramePr>
        <p:xfrm>
          <a:off x="1187624" y="3166368"/>
          <a:ext cx="2466975" cy="449263"/>
        </p:xfrm>
        <a:graphic>
          <a:graphicData uri="http://schemas.openxmlformats.org/presentationml/2006/ole">
            <p:oleObj spid="_x0000_s142339" name="数式" r:id="rId4" imgW="1257120" imgH="228600" progId="Equation.3">
              <p:embed/>
            </p:oleObj>
          </a:graphicData>
        </a:graphic>
      </p:graphicFrame>
      <p:cxnSp>
        <p:nvCxnSpPr>
          <p:cNvPr id="16" name="直線コネクタ 15"/>
          <p:cNvCxnSpPr/>
          <p:nvPr/>
        </p:nvCxnSpPr>
        <p:spPr>
          <a:xfrm>
            <a:off x="4972323" y="3598416"/>
            <a:ext cx="2736304" cy="0"/>
          </a:xfrm>
          <a:prstGeom prst="line">
            <a:avLst/>
          </a:prstGeom>
          <a:ln w="381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755576" y="357301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Quadratic part in </a:t>
            </a:r>
            <a:r>
              <a:rPr lang="en-US" altLang="ja-JP" sz="2400" i="1" dirty="0" smtClean="0">
                <a:solidFill>
                  <a:srgbClr val="CC0099"/>
                </a:solidFill>
                <a:latin typeface="Symbol" pitchFamily="18" charset="2"/>
                <a:cs typeface="Times New Roman" pitchFamily="18" charset="0"/>
              </a:rPr>
              <a:t>z </a:t>
            </a: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and </a:t>
            </a:r>
            <a:r>
              <a:rPr lang="en-US" altLang="ja-JP" sz="24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 is identical to </a:t>
            </a:r>
            <a:r>
              <a:rPr lang="en-US" altLang="ja-JP" sz="24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ja-JP" sz="2400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case.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Interaction Hamiltonian is obtained just by replacing </a:t>
            </a:r>
            <a:r>
              <a:rPr lang="ja-JP" altLang="en-US" sz="2400" dirty="0" smtClean="0">
                <a:solidFill>
                  <a:srgbClr val="CC0099"/>
                </a:solidFill>
                <a:cs typeface="Times New Roman" pitchFamily="18" charset="0"/>
              </a:rPr>
              <a:t>　</a:t>
            </a:r>
            <a:endParaRPr lang="en-US" altLang="ja-JP" sz="2400" dirty="0" smtClean="0">
              <a:solidFill>
                <a:srgbClr val="CC0099"/>
              </a:solidFill>
              <a:cs typeface="Times New Roman" pitchFamily="18" charset="0"/>
            </a:endParaRPr>
          </a:p>
          <a:p>
            <a:r>
              <a:rPr lang="ja-JP" altLang="en-US" sz="2400" dirty="0" smtClean="0">
                <a:solidFill>
                  <a:srgbClr val="CC0099"/>
                </a:solidFill>
                <a:cs typeface="Times New Roman" pitchFamily="18" charset="0"/>
              </a:rPr>
              <a:t>　</a:t>
            </a: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the argument </a:t>
            </a:r>
            <a:r>
              <a:rPr lang="en-US" altLang="ja-JP" sz="2400" i="1" dirty="0" smtClean="0">
                <a:solidFill>
                  <a:srgbClr val="CC0099"/>
                </a:solidFill>
                <a:latin typeface="Symbol" pitchFamily="18" charset="2"/>
                <a:cs typeface="Times New Roman" pitchFamily="18" charset="0"/>
              </a:rPr>
              <a:t>z </a:t>
            </a: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 with </a:t>
            </a:r>
            <a:r>
              <a:rPr lang="en-US" altLang="ja-JP" sz="2400" i="1" dirty="0" smtClean="0">
                <a:solidFill>
                  <a:srgbClr val="CC0099"/>
                </a:solidFill>
                <a:latin typeface="Symbol" pitchFamily="18" charset="2"/>
                <a:cs typeface="Times New Roman" pitchFamily="18" charset="0"/>
              </a:rPr>
              <a:t>z - </a:t>
            </a:r>
            <a:r>
              <a:rPr lang="en-US" altLang="ja-JP" sz="24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dirty="0" smtClean="0">
                <a:solidFill>
                  <a:srgbClr val="CC0099"/>
                </a:solidFill>
                <a:cs typeface="Times New Roman" pitchFamily="18" charset="0"/>
              </a:rPr>
              <a:t>.</a:t>
            </a:r>
            <a:endParaRPr lang="ja-JP" altLang="en-US" sz="2400" dirty="0">
              <a:solidFill>
                <a:srgbClr val="CC0099"/>
              </a:solidFill>
            </a:endParaRP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1547664" y="1195983"/>
          <a:ext cx="2914650" cy="504825"/>
        </p:xfrm>
        <a:graphic>
          <a:graphicData uri="http://schemas.openxmlformats.org/presentationml/2006/ole">
            <p:oleObj spid="_x0000_s142341" name="数式" r:id="rId5" imgW="1396800" imgH="24120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467545" y="735087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  <a:cs typeface="Times New Roman" pitchFamily="18" charset="0"/>
              </a:rPr>
              <a:t>In addition to considering </a:t>
            </a:r>
            <a:r>
              <a:rPr lang="en-US" altLang="ja-JP" sz="24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dirty="0" smtClean="0">
                <a:solidFill>
                  <a:srgbClr val="0000FF"/>
                </a:solidFill>
                <a:cs typeface="Times New Roman" pitchFamily="18" charset="0"/>
              </a:rPr>
              <a:t>, we need additional conditions</a:t>
            </a:r>
            <a:endParaRPr lang="ja-JP" alt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r>
              <a:rPr lang="en-US" altLang="ja-JP" sz="3200" dirty="0" smtClean="0"/>
              <a:t>Physical meaning of IR regularity condition</a:t>
            </a:r>
            <a:endParaRPr kumimoji="1" lang="ja-JP" altLang="en-US" sz="32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499992" y="1267991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cs typeface="Times New Roman" pitchFamily="18" charset="0"/>
              </a:rPr>
              <a:t> and its higher order extension. </a:t>
            </a:r>
            <a:endParaRPr lang="ja-JP" altLang="en-US" dirty="0"/>
          </a:p>
        </p:txBody>
      </p:sp>
      <p:graphicFrame>
        <p:nvGraphicFramePr>
          <p:cNvPr id="142343" name="Object 9"/>
          <p:cNvGraphicFramePr>
            <a:graphicFrameLocks noChangeAspect="1"/>
          </p:cNvGraphicFramePr>
          <p:nvPr/>
        </p:nvGraphicFramePr>
        <p:xfrm>
          <a:off x="4766071" y="2636912"/>
          <a:ext cx="3262313" cy="469900"/>
        </p:xfrm>
        <a:graphic>
          <a:graphicData uri="http://schemas.openxmlformats.org/presentationml/2006/ole">
            <p:oleObj spid="_x0000_s142343" name="数式" r:id="rId6" imgW="1409400" imgH="203040" progId="Equation.3">
              <p:embed/>
            </p:oleObj>
          </a:graphicData>
        </a:graphic>
      </p:graphicFrame>
      <p:graphicFrame>
        <p:nvGraphicFramePr>
          <p:cNvPr id="142344" name="Object 9"/>
          <p:cNvGraphicFramePr>
            <a:graphicFrameLocks noChangeAspect="1"/>
          </p:cNvGraphicFramePr>
          <p:nvPr/>
        </p:nvGraphicFramePr>
        <p:xfrm>
          <a:off x="3563888" y="2218512"/>
          <a:ext cx="1322388" cy="469900"/>
        </p:xfrm>
        <a:graphic>
          <a:graphicData uri="http://schemas.openxmlformats.org/presentationml/2006/ole">
            <p:oleObj spid="_x0000_s142344" name="数式" r:id="rId7" imgW="571320" imgH="203040" progId="Equation.3">
              <p:embed/>
            </p:oleObj>
          </a:graphicData>
        </a:graphic>
      </p:graphicFrame>
      <p:graphicFrame>
        <p:nvGraphicFramePr>
          <p:cNvPr id="142345" name="Object 11"/>
          <p:cNvGraphicFramePr>
            <a:graphicFrameLocks noChangeAspect="1"/>
          </p:cNvGraphicFramePr>
          <p:nvPr/>
        </p:nvGraphicFramePr>
        <p:xfrm>
          <a:off x="4900315" y="3141613"/>
          <a:ext cx="2840037" cy="500063"/>
        </p:xfrm>
        <a:graphic>
          <a:graphicData uri="http://schemas.openxmlformats.org/presentationml/2006/ole">
            <p:oleObj spid="_x0000_s142345" name="数式" r:id="rId8" imgW="1447560" imgH="253800" progId="Equation.3">
              <p:embed/>
            </p:oleObj>
          </a:graphicData>
        </a:graphic>
      </p:graphicFrame>
      <p:graphicFrame>
        <p:nvGraphicFramePr>
          <p:cNvPr id="142346" name="Object 9"/>
          <p:cNvGraphicFramePr>
            <a:graphicFrameLocks noChangeAspect="1"/>
          </p:cNvGraphicFramePr>
          <p:nvPr/>
        </p:nvGraphicFramePr>
        <p:xfrm>
          <a:off x="5220072" y="2276872"/>
          <a:ext cx="1390402" cy="426325"/>
        </p:xfrm>
        <a:graphic>
          <a:graphicData uri="http://schemas.openxmlformats.org/presentationml/2006/ole">
            <p:oleObj spid="_x0000_s142346" name="数式" r:id="rId9" imgW="787320" imgH="241200" progId="Equation.3">
              <p:embed/>
            </p:oleObj>
          </a:graphicData>
        </a:graphic>
      </p:graphicFrame>
      <p:sp>
        <p:nvSpPr>
          <p:cNvPr id="28" name="正方形/長方形 27"/>
          <p:cNvSpPr/>
          <p:nvPr/>
        </p:nvSpPr>
        <p:spPr>
          <a:xfrm>
            <a:off x="3249388" y="3546365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CC0099"/>
                </a:solidFill>
                <a:cs typeface="Times New Roman" pitchFamily="18" charset="0"/>
              </a:rPr>
              <a:t>~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3820634" y="420619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CC0099"/>
                </a:solidFill>
                <a:cs typeface="Times New Roman" pitchFamily="18" charset="0"/>
              </a:rPr>
              <a:t>~</a:t>
            </a:r>
            <a:endParaRPr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611560" y="4725144"/>
            <a:ext cx="50032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000099"/>
                </a:solidFill>
                <a:cs typeface="Times New Roman" pitchFamily="18" charset="0"/>
              </a:rPr>
              <a:t>Therefore, one can use </a:t>
            </a:r>
          </a:p>
          <a:p>
            <a:r>
              <a:rPr lang="en-US" altLang="ja-JP" sz="2000" dirty="0" smtClean="0">
                <a:solidFill>
                  <a:srgbClr val="000099"/>
                </a:solidFill>
                <a:cs typeface="Times New Roman" pitchFamily="18" charset="0"/>
              </a:rPr>
              <a:t>   1) common mode functions for </a:t>
            </a:r>
            <a:r>
              <a:rPr lang="en-US" altLang="ja-JP" sz="2000" i="1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dirty="0" smtClean="0">
                <a:solidFill>
                  <a:srgbClr val="000099"/>
                </a:solidFill>
                <a:cs typeface="Times New Roman" pitchFamily="18" charset="0"/>
              </a:rPr>
              <a:t>  and </a:t>
            </a:r>
            <a:r>
              <a:rPr lang="en-US" altLang="ja-JP" sz="2000" i="1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dirty="0" smtClean="0">
                <a:solidFill>
                  <a:srgbClr val="000099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188786" y="489645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0099"/>
                </a:solidFill>
                <a:cs typeface="Times New Roman" pitchFamily="18" charset="0"/>
              </a:rPr>
              <a:t>~</a:t>
            </a:r>
            <a:endParaRPr lang="ja-JP" altLang="en-US" dirty="0">
              <a:solidFill>
                <a:srgbClr val="000099"/>
              </a:solidFill>
            </a:endParaRPr>
          </a:p>
        </p:txBody>
      </p:sp>
      <p:graphicFrame>
        <p:nvGraphicFramePr>
          <p:cNvPr id="142348" name="Object 11"/>
          <p:cNvGraphicFramePr>
            <a:graphicFrameLocks noChangeAspect="1"/>
          </p:cNvGraphicFramePr>
          <p:nvPr/>
        </p:nvGraphicFramePr>
        <p:xfrm>
          <a:off x="1403648" y="6218857"/>
          <a:ext cx="1917700" cy="425450"/>
        </p:xfrm>
        <a:graphic>
          <a:graphicData uri="http://schemas.openxmlformats.org/presentationml/2006/ole">
            <p:oleObj spid="_x0000_s142348" name="数式" r:id="rId10" imgW="977760" imgH="215640" progId="Equation.3">
              <p:embed/>
            </p:oleObj>
          </a:graphicData>
        </a:graphic>
      </p:graphicFrame>
      <p:sp>
        <p:nvSpPr>
          <p:cNvPr id="33" name="右矢印 32"/>
          <p:cNvSpPr/>
          <p:nvPr/>
        </p:nvSpPr>
        <p:spPr>
          <a:xfrm>
            <a:off x="3491880" y="6338714"/>
            <a:ext cx="792088" cy="288032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42349" name="Object 11"/>
          <p:cNvGraphicFramePr>
            <a:graphicFrameLocks noChangeAspect="1"/>
          </p:cNvGraphicFramePr>
          <p:nvPr/>
        </p:nvGraphicFramePr>
        <p:xfrm>
          <a:off x="4429725" y="6194698"/>
          <a:ext cx="2316163" cy="474662"/>
        </p:xfrm>
        <a:graphic>
          <a:graphicData uri="http://schemas.openxmlformats.org/presentationml/2006/ole">
            <p:oleObj spid="_x0000_s142349" name="数式" r:id="rId11" imgW="1180800" imgH="241200" progId="Equation.3">
              <p:embed/>
            </p:oleObj>
          </a:graphicData>
        </a:graphic>
      </p:graphicFrame>
      <p:sp>
        <p:nvSpPr>
          <p:cNvPr id="36" name="コンテンツ プレースホルダ 2"/>
          <p:cNvSpPr txBox="1">
            <a:spLocks/>
          </p:cNvSpPr>
          <p:nvPr/>
        </p:nvSpPr>
        <p:spPr>
          <a:xfrm>
            <a:off x="899592" y="5373216"/>
            <a:ext cx="8244408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i="1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i="1" baseline="-25000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400" i="1" baseline="-250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baseline="300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≡</a:t>
            </a:r>
            <a:r>
              <a:rPr lang="en-US" altLang="ja-JP" sz="24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  <a:sym typeface="Symbol"/>
              </a:rPr>
              <a:t>  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altLang="ja-JP" sz="105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ja-JP" sz="2400" baseline="300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(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e</a:t>
            </a:r>
            <a:r>
              <a:rPr lang="en-US" altLang="ja-JP" sz="2400" i="1" baseline="30000" dirty="0" err="1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i</a:t>
            </a:r>
            <a:r>
              <a:rPr lang="en-US" altLang="ja-JP" sz="2400" b="1" i="1" baseline="30000" dirty="0" err="1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kx</a:t>
            </a:r>
            <a:r>
              <a:rPr lang="en-US" altLang="ja-JP" sz="2400" b="1" i="1" baseline="30000" dirty="0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400" b="1" i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400" b="1" i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h.c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)           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i="1" baseline="-25000" dirty="0" err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400" i="1" baseline="-250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baseline="300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≡</a:t>
            </a:r>
            <a:r>
              <a:rPr lang="en-US" altLang="ja-JP" sz="24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  <a:sym typeface="Symbol"/>
              </a:rPr>
              <a:t>  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altLang="ja-JP" sz="105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ja-JP" sz="2400" baseline="30000" dirty="0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(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e</a:t>
            </a:r>
            <a:r>
              <a:rPr lang="en-US" altLang="ja-JP" sz="2400" i="1" baseline="30000" dirty="0" err="1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i</a:t>
            </a:r>
            <a:r>
              <a:rPr lang="en-US" altLang="ja-JP" sz="2400" b="1" i="1" baseline="30000" dirty="0" err="1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kx</a:t>
            </a:r>
            <a:r>
              <a:rPr lang="en-US" altLang="ja-JP" sz="2400" b="1" i="1" baseline="30000" dirty="0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400" b="1" i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400" b="1" i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ja-JP" sz="24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h.c</a:t>
            </a:r>
            <a:r>
              <a:rPr lang="en-US" altLang="ja-JP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ja-JP" sz="2400" dirty="0" smtClean="0">
                <a:solidFill>
                  <a:srgbClr val="00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) </a:t>
            </a:r>
            <a:endParaRPr lang="ja-JP" altLang="en-US" sz="2400" dirty="0" smtClean="0">
              <a:solidFill>
                <a:srgbClr val="000099"/>
              </a:solidFill>
            </a:endParaRPr>
          </a:p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000099"/>
                </a:solidFill>
                <a:cs typeface="Times New Roman" pitchFamily="18" charset="0"/>
              </a:rPr>
              <a:t>                       </a:t>
            </a:r>
          </a:p>
        </p:txBody>
      </p:sp>
      <p:sp>
        <p:nvSpPr>
          <p:cNvPr id="37" name="右矢印 36"/>
          <p:cNvSpPr/>
          <p:nvPr/>
        </p:nvSpPr>
        <p:spPr>
          <a:xfrm>
            <a:off x="4572000" y="5476288"/>
            <a:ext cx="792088" cy="288032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5436722" y="527014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0099"/>
                </a:solidFill>
                <a:cs typeface="Times New Roman" pitchFamily="18" charset="0"/>
              </a:rPr>
              <a:t>~</a:t>
            </a:r>
            <a:endParaRPr lang="ja-JP" altLang="en-US" dirty="0">
              <a:solidFill>
                <a:srgbClr val="000099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740352" y="533026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0099"/>
                </a:solidFill>
                <a:cs typeface="Times New Roman" pitchFamily="18" charset="0"/>
              </a:rPr>
              <a:t>~</a:t>
            </a:r>
            <a:endParaRPr lang="ja-JP" altLang="en-US" dirty="0">
              <a:solidFill>
                <a:srgbClr val="000099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27584" y="5877272"/>
            <a:ext cx="35573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000099"/>
                </a:solidFill>
                <a:cs typeface="Times New Roman" pitchFamily="18" charset="0"/>
              </a:rPr>
              <a:t>2) common iteration scheme. </a:t>
            </a:r>
            <a:endParaRPr lang="ja-JP" altLang="en-US" sz="2000" dirty="0"/>
          </a:p>
        </p:txBody>
      </p:sp>
      <p:sp>
        <p:nvSpPr>
          <p:cNvPr id="42" name="右矢印 41"/>
          <p:cNvSpPr/>
          <p:nvPr/>
        </p:nvSpPr>
        <p:spPr>
          <a:xfrm>
            <a:off x="3923928" y="2780928"/>
            <a:ext cx="792088" cy="288032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右矢印 42"/>
          <p:cNvSpPr/>
          <p:nvPr/>
        </p:nvSpPr>
        <p:spPr>
          <a:xfrm>
            <a:off x="3923928" y="3222856"/>
            <a:ext cx="792088" cy="288032"/>
          </a:xfrm>
          <a:prstGeom prst="rightArrow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2"/>
          <p:cNvSpPr txBox="1">
            <a:spLocks/>
          </p:cNvSpPr>
          <p:nvPr/>
        </p:nvSpPr>
        <p:spPr>
          <a:xfrm>
            <a:off x="467544" y="5157192"/>
            <a:ext cx="8676456" cy="936104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  However, the Euclidean vacuum state (</a:t>
            </a:r>
            <a:r>
              <a:rPr lang="en-US" altLang="ja-JP" sz="24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Symbol" pitchFamily="18" charset="2"/>
                <a:cs typeface="Times New Roman" pitchFamily="18" charset="0"/>
              </a:rPr>
              <a:t>h</a:t>
            </a:r>
            <a:r>
              <a:rPr lang="en-US" altLang="ja-JP" sz="240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0</a:t>
            </a:r>
            <a:r>
              <a:rPr lang="en-US" altLang="ja-JP" sz="24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ja-JP" alt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→</a:t>
            </a:r>
            <a:r>
              <a:rPr lang="en-US" altLang="ja-JP" sz="24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±</a:t>
            </a:r>
            <a:r>
              <a:rPr lang="en-US" altLang="ja-JP" sz="24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24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∞ </a:t>
            </a:r>
            <a:r>
              <a:rPr lang="en-US" altLang="ja-JP" sz="28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) </a:t>
            </a:r>
            <a:r>
              <a:rPr lang="en-US" altLang="ja-JP" sz="2400" dirty="0" smtClean="0">
                <a:solidFill>
                  <a:schemeClr val="tx2">
                    <a:lumMod val="75000"/>
                    <a:lumOff val="25000"/>
                  </a:schemeClr>
                </a:solidFill>
                <a:cs typeface="Times New Roman" pitchFamily="18" charset="0"/>
              </a:rPr>
              <a:t>(should) satisfies this condition. (Proof will be given in our new paper (still incomplete!))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11560" y="4365104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 It looks quite non-trivial to find consistent IR regular states.</a:t>
            </a:r>
          </a:p>
        </p:txBody>
      </p:sp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2411760" y="1412776"/>
          <a:ext cx="2914650" cy="504825"/>
        </p:xfrm>
        <a:graphic>
          <a:graphicData uri="http://schemas.openxmlformats.org/presentationml/2006/ole">
            <p:oleObj spid="_x0000_s141314" name="数式" r:id="rId3" imgW="1396800" imgH="241200" progId="Equation.3">
              <p:embed/>
            </p:oleObj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455497" y="3532946"/>
            <a:ext cx="67169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i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000" i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h</a:t>
            </a:r>
            <a:r>
              <a:rPr lang="en-US" altLang="ja-JP" sz="2000" baseline="-25000" dirty="0" smtClean="0"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en-US" altLang="ja-JP" sz="2000" dirty="0" smtClean="0">
                <a:solidFill>
                  <a:srgbClr val="C00000"/>
                </a:solidFill>
                <a:cs typeface="Times New Roman" pitchFamily="18" charset="0"/>
              </a:rPr>
              <a:t>)=0 : incompatible with the normalization condition.</a:t>
            </a:r>
            <a:endParaRPr lang="ja-JP" altLang="en-US" sz="2000" dirty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539552" y="260648"/>
            <a:ext cx="3672408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dirty="0" smtClean="0">
                <a:cs typeface="Times New Roman" pitchFamily="18" charset="0"/>
              </a:rPr>
              <a:t>We may require</a:t>
            </a:r>
          </a:p>
        </p:txBody>
      </p:sp>
      <p:graphicFrame>
        <p:nvGraphicFramePr>
          <p:cNvPr id="141315" name="Object 3"/>
          <p:cNvGraphicFramePr>
            <a:graphicFrameLocks noChangeAspect="1"/>
          </p:cNvGraphicFramePr>
          <p:nvPr/>
        </p:nvGraphicFramePr>
        <p:xfrm>
          <a:off x="1043582" y="642938"/>
          <a:ext cx="6408738" cy="650875"/>
        </p:xfrm>
        <a:graphic>
          <a:graphicData uri="http://schemas.openxmlformats.org/presentationml/2006/ole">
            <p:oleObj spid="_x0000_s141315" name="数式" r:id="rId4" imgW="3263760" imgH="330120" progId="Equation.3">
              <p:embed/>
            </p:oleObj>
          </a:graphicData>
        </a:graphic>
      </p:graphicFrame>
      <p:sp>
        <p:nvSpPr>
          <p:cNvPr id="14" name="右矢印 13"/>
          <p:cNvSpPr/>
          <p:nvPr/>
        </p:nvSpPr>
        <p:spPr>
          <a:xfrm>
            <a:off x="1403648" y="1556792"/>
            <a:ext cx="792088" cy="288032"/>
          </a:xfrm>
          <a:prstGeom prst="rightArrow">
            <a:avLst/>
          </a:prstGeom>
          <a:solidFill>
            <a:srgbClr val="F9ADE0"/>
          </a:solidFill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コンテンツ プレースホルダ 2"/>
          <p:cNvSpPr txBox="1">
            <a:spLocks/>
          </p:cNvSpPr>
          <p:nvPr/>
        </p:nvSpPr>
        <p:spPr>
          <a:xfrm>
            <a:off x="2699792" y="1916832"/>
            <a:ext cx="5904656" cy="43204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000" dirty="0" smtClean="0">
                <a:solidFill>
                  <a:srgbClr val="990099"/>
                </a:solidFill>
                <a:cs typeface="Times New Roman" pitchFamily="18" charset="0"/>
              </a:rPr>
              <a:t> the previous condition compatible with Fourier decomposition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23528" y="3140968"/>
            <a:ext cx="90220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C00000"/>
                </a:solidFill>
              </a:rPr>
              <a:t>Retarded integral with </a:t>
            </a:r>
            <a:r>
              <a:rPr lang="en-US" altLang="ja-JP" sz="2000" i="1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h</a:t>
            </a:r>
            <a:r>
              <a:rPr lang="en-US" altLang="ja-JP" sz="2000" baseline="-25000" dirty="0" smtClean="0"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en-US" altLang="ja-JP" sz="2000" dirty="0" smtClean="0">
                <a:solidFill>
                  <a:srgbClr val="C00000"/>
                </a:solidFill>
                <a:cs typeface="Times New Roman" pitchFamily="18" charset="0"/>
              </a:rPr>
              <a:t>)=</a:t>
            </a:r>
            <a:r>
              <a:rPr lang="en-US" altLang="ja-JP" sz="2000" i="1" dirty="0" err="1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h</a:t>
            </a:r>
            <a:r>
              <a:rPr lang="en-US" altLang="ja-JP" sz="2000" baseline="-25000" dirty="0" smtClean="0"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en-US" altLang="ja-JP" sz="2000" dirty="0" smtClean="0">
                <a:solidFill>
                  <a:srgbClr val="C00000"/>
                </a:solidFill>
                <a:cs typeface="Times New Roman" pitchFamily="18" charset="0"/>
              </a:rPr>
              <a:t>) </a:t>
            </a:r>
            <a:r>
              <a:rPr lang="en-US" altLang="ja-JP" sz="2000" dirty="0" smtClean="0">
                <a:solidFill>
                  <a:srgbClr val="C00000"/>
                </a:solidFill>
              </a:rPr>
              <a:t>guarantees the commutation relation of </a:t>
            </a:r>
            <a:r>
              <a:rPr lang="en-US" altLang="ja-JP" sz="2000" i="1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z</a:t>
            </a:r>
            <a:endParaRPr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611560" y="3604080"/>
            <a:ext cx="792088" cy="28803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395536" y="5589240"/>
            <a:ext cx="8568952" cy="792088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1600" kern="0" dirty="0" smtClean="0">
                <a:solidFill>
                  <a:srgbClr val="C00000"/>
                </a:solidFill>
              </a:rPr>
              <a:t>This derivation already indicates that the leading term in the squeezed limit given by the consistency relation vanishes once we consider “</a:t>
            </a:r>
            <a:r>
              <a:rPr lang="en-US" altLang="ja-JP" sz="1600" i="1" kern="0" dirty="0" smtClean="0">
                <a:solidFill>
                  <a:srgbClr val="C00000"/>
                </a:solidFill>
              </a:rPr>
              <a:t>genuine </a:t>
            </a:r>
            <a:r>
              <a:rPr lang="en-US" altLang="ja-JP" sz="1600" i="1" kern="0" dirty="0" smtClean="0">
                <a:solidFill>
                  <a:srgbClr val="C00000"/>
                </a:solidFill>
              </a:rPr>
              <a:t>coordinate independent </a:t>
            </a:r>
            <a:r>
              <a:rPr lang="en-US" altLang="ja-JP" sz="1600" i="1" kern="0" dirty="0" smtClean="0">
                <a:solidFill>
                  <a:srgbClr val="C00000"/>
                </a:solidFill>
              </a:rPr>
              <a:t>quantities</a:t>
            </a:r>
            <a:r>
              <a:rPr lang="en-US" altLang="ja-JP" sz="1600" kern="0" dirty="0" smtClean="0">
                <a:solidFill>
                  <a:srgbClr val="C00000"/>
                </a:solidFill>
              </a:rPr>
              <a:t>”. </a:t>
            </a:r>
            <a:endParaRPr lang="ja-JP" altLang="en-US" sz="1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95536" y="1844824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Super-horizon long wavelength mode </a:t>
            </a:r>
            <a:r>
              <a:rPr lang="en-US" altLang="ja-JP" sz="2000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1</a:t>
            </a:r>
            <a:r>
              <a:rPr lang="en-US" altLang="ja-JP" sz="2000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should be irrelevant for the short wavelength modes </a:t>
            </a:r>
            <a:r>
              <a:rPr lang="en-US" altLang="ja-JP" sz="2000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2</a:t>
            </a:r>
            <a:r>
              <a:rPr lang="en-US" altLang="ja-JP" sz="2000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ja-JP" sz="2000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3 </a:t>
            </a:r>
            <a:r>
              <a:rPr lang="en-US" altLang="ja-JP" sz="2000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67544" y="908720"/>
            <a:ext cx="81708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kern="0" dirty="0" smtClean="0">
                <a:solidFill>
                  <a:srgbClr val="FF0000"/>
                </a:solidFill>
              </a:rPr>
              <a:t>In the squeezed limit, 3pt fn is given by power and index of spectrum .</a:t>
            </a:r>
            <a:endParaRPr lang="ja-JP" altLang="en-US" sz="2000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Standard consistency relation</a:t>
            </a:r>
            <a:endParaRPr kumimoji="1" lang="ja-JP" altLang="en-US" dirty="0"/>
          </a:p>
        </p:txBody>
      </p:sp>
      <p:graphicFrame>
        <p:nvGraphicFramePr>
          <p:cNvPr id="124931" name="Object 4"/>
          <p:cNvGraphicFramePr>
            <a:graphicFrameLocks noChangeAspect="1"/>
          </p:cNvGraphicFramePr>
          <p:nvPr/>
        </p:nvGraphicFramePr>
        <p:xfrm>
          <a:off x="647675" y="1263603"/>
          <a:ext cx="5220469" cy="567231"/>
        </p:xfrm>
        <a:graphic>
          <a:graphicData uri="http://schemas.openxmlformats.org/presentationml/2006/ole">
            <p:oleObj spid="_x0000_s178178" name="数式" r:id="rId3" imgW="2565360" imgH="279360" progId="Equation.3">
              <p:embed/>
            </p:oleObj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5796136" y="1288638"/>
            <a:ext cx="2247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smtClean="0">
                <a:solidFill>
                  <a:srgbClr val="FF0000"/>
                </a:solidFill>
              </a:rPr>
              <a:t> for 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kern="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2400" kern="0" dirty="0" smtClean="0">
                <a:solidFill>
                  <a:srgbClr val="FF0000"/>
                </a:solidFill>
              </a:rPr>
              <a:t> &lt;&lt; 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kern="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2400" kern="0" dirty="0" smtClean="0">
                <a:solidFill>
                  <a:srgbClr val="FF0000"/>
                </a:solidFill>
              </a:rPr>
              <a:t>, 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kern="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ja-JP" sz="2400" kern="0" dirty="0" smtClean="0">
                <a:solidFill>
                  <a:srgbClr val="FF0000"/>
                </a:solidFill>
              </a:rPr>
              <a:t> </a:t>
            </a:r>
            <a:endParaRPr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95536" y="2505090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kern="0" dirty="0" smtClean="0"/>
              <a:t>The only possible effect of </a:t>
            </a:r>
            <a:r>
              <a:rPr lang="en-US" altLang="ja-JP" sz="2000" i="1" kern="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/>
              <a:t>1 </a:t>
            </a:r>
            <a:r>
              <a:rPr lang="en-US" altLang="ja-JP" sz="2000" kern="0" dirty="0" smtClean="0"/>
              <a:t>mode is to</a:t>
            </a:r>
          </a:p>
          <a:p>
            <a:r>
              <a:rPr lang="en-US" altLang="ja-JP" sz="2000" kern="0" dirty="0" smtClean="0"/>
              <a:t>    modify </a:t>
            </a:r>
            <a:r>
              <a:rPr lang="en-US" altLang="ja-JP" sz="2000" kern="0" dirty="0" smtClean="0">
                <a:solidFill>
                  <a:srgbClr val="990099"/>
                </a:solidFill>
              </a:rPr>
              <a:t>the proper wave numbers </a:t>
            </a:r>
            <a:r>
              <a:rPr lang="en-US" altLang="ja-JP" sz="2000" kern="0" dirty="0" smtClean="0"/>
              <a:t>corresponding to </a:t>
            </a:r>
            <a:r>
              <a:rPr lang="en-US" altLang="ja-JP" sz="2000" i="1" kern="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/>
              <a:t>2</a:t>
            </a:r>
            <a:r>
              <a:rPr lang="en-US" altLang="ja-JP" sz="2000" kern="0" dirty="0" smtClean="0"/>
              <a:t>, </a:t>
            </a:r>
            <a:r>
              <a:rPr lang="en-US" altLang="ja-JP" sz="2000" i="1" kern="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/>
              <a:t>3 </a:t>
            </a:r>
            <a:r>
              <a:rPr lang="en-US" altLang="ja-JP" sz="2000" kern="0" dirty="0" smtClean="0"/>
              <a:t>.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1763688" y="3140968"/>
            <a:ext cx="2880320" cy="0"/>
          </a:xfrm>
          <a:prstGeom prst="line">
            <a:avLst/>
          </a:prstGeom>
          <a:ln w="28575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5220072" y="414908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990033"/>
                </a:solidFill>
              </a:rPr>
              <a:t> , neglecting tensor modes </a:t>
            </a:r>
            <a:endParaRPr lang="ja-JP" altLang="en-US" dirty="0">
              <a:solidFill>
                <a:srgbClr val="990033"/>
              </a:solidFill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1128713" y="3471863"/>
          <a:ext cx="7107237" cy="619125"/>
        </p:xfrm>
        <a:graphic>
          <a:graphicData uri="http://schemas.openxmlformats.org/presentationml/2006/ole">
            <p:oleObj spid="_x0000_s178179" name="数式" r:id="rId4" imgW="3504960" imgH="304560" progId="Equation.3">
              <p:embed/>
            </p:oleObj>
          </a:graphicData>
        </a:graphic>
      </p:graphicFrame>
      <p:sp>
        <p:nvSpPr>
          <p:cNvPr id="26" name="右矢印 25"/>
          <p:cNvSpPr/>
          <p:nvPr/>
        </p:nvSpPr>
        <p:spPr>
          <a:xfrm>
            <a:off x="2555776" y="4838625"/>
            <a:ext cx="648072" cy="288032"/>
          </a:xfrm>
          <a:prstGeom prst="rightArrow">
            <a:avLst/>
          </a:prstGeom>
          <a:solidFill>
            <a:srgbClr val="FFBDFF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4933" name="Object 4"/>
          <p:cNvGraphicFramePr>
            <a:graphicFrameLocks noChangeAspect="1"/>
          </p:cNvGraphicFramePr>
          <p:nvPr/>
        </p:nvGraphicFramePr>
        <p:xfrm>
          <a:off x="1763689" y="3933056"/>
          <a:ext cx="3456384" cy="763781"/>
        </p:xfrm>
        <a:graphic>
          <a:graphicData uri="http://schemas.openxmlformats.org/presentationml/2006/ole">
            <p:oleObj spid="_x0000_s178180" name="数式" r:id="rId5" imgW="1955520" imgH="431640" progId="Equation.3">
              <p:embed/>
            </p:oleObj>
          </a:graphicData>
        </a:graphic>
      </p:graphicFrame>
      <p:graphicFrame>
        <p:nvGraphicFramePr>
          <p:cNvPr id="124936" name="Object 4"/>
          <p:cNvGraphicFramePr>
            <a:graphicFrameLocks noChangeAspect="1"/>
          </p:cNvGraphicFramePr>
          <p:nvPr/>
        </p:nvGraphicFramePr>
        <p:xfrm>
          <a:off x="3257551" y="4731198"/>
          <a:ext cx="5058866" cy="530868"/>
        </p:xfrm>
        <a:graphic>
          <a:graphicData uri="http://schemas.openxmlformats.org/presentationml/2006/ole">
            <p:oleObj spid="_x0000_s178181" name="数式" r:id="rId6" imgW="2654280" imgH="279360" progId="Equation.3">
              <p:embed/>
            </p:oleObj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467544" y="3140968"/>
            <a:ext cx="6078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990033"/>
                </a:solidFill>
              </a:rPr>
              <a:t> Let’s consider </a:t>
            </a:r>
            <a:r>
              <a:rPr lang="en-US" altLang="ja-JP" i="1" kern="0" dirty="0" smtClean="0">
                <a:solidFill>
                  <a:srgbClr val="990033"/>
                </a:solidFill>
                <a:latin typeface="Symbol" pitchFamily="18" charset="2"/>
              </a:rPr>
              <a:t>z</a:t>
            </a:r>
            <a:r>
              <a:rPr lang="en-US" altLang="ja-JP" kern="0" dirty="0" smtClean="0">
                <a:solidFill>
                  <a:srgbClr val="990033"/>
                </a:solidFill>
              </a:rPr>
              <a:t> in geodesic normal coordinates </a:t>
            </a:r>
            <a:r>
              <a:rPr lang="en-US" altLang="ja-JP" b="1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X ~ </a:t>
            </a:r>
            <a:r>
              <a:rPr lang="en-US" altLang="ja-JP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i="1" kern="0" baseline="46000" dirty="0" smtClean="0">
                <a:solidFill>
                  <a:srgbClr val="990033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b="1" i="1" kern="0" baseline="24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1400" kern="0" baseline="14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b="1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kern="0" dirty="0" smtClean="0">
                <a:solidFill>
                  <a:srgbClr val="990033"/>
                </a:solidFill>
              </a:rPr>
              <a:t> </a:t>
            </a:r>
            <a:endParaRPr lang="ja-JP" altLang="en-US" dirty="0">
              <a:solidFill>
                <a:srgbClr val="990033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83568" y="5198665"/>
            <a:ext cx="7031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FF0000"/>
                </a:solidFill>
              </a:rPr>
              <a:t> </a:t>
            </a:r>
            <a:r>
              <a:rPr lang="ja-JP" altLang="en-US" kern="0" dirty="0" smtClean="0">
                <a:solidFill>
                  <a:srgbClr val="FF0000"/>
                </a:solidFill>
              </a:rPr>
              <a:t>∵</a:t>
            </a:r>
            <a:r>
              <a:rPr lang="en-US" altLang="ja-JP" i="1" kern="0" baseline="30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 g</a:t>
            </a:r>
            <a:r>
              <a:rPr lang="en-US" altLang="ja-JP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2 </a:t>
            </a:r>
            <a:r>
              <a:rPr lang="en-US" altLang="ja-JP" kern="0" dirty="0" smtClean="0">
                <a:solidFill>
                  <a:srgbClr val="FF0000"/>
                </a:solidFill>
              </a:rPr>
              <a:t>and </a:t>
            </a:r>
            <a:r>
              <a:rPr lang="en-US" altLang="ja-JP" i="1" kern="0" baseline="30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3</a:t>
            </a:r>
            <a:r>
              <a:rPr lang="en-US" altLang="ja-JP" kern="0" dirty="0" smtClean="0">
                <a:solidFill>
                  <a:srgbClr val="FF0000"/>
                </a:solidFill>
              </a:rPr>
              <a:t> are not correlated with the long-wavelength mode </a:t>
            </a:r>
            <a:r>
              <a:rPr lang="en-US" altLang="ja-JP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ja-JP" kern="0" dirty="0" smtClean="0">
                <a:solidFill>
                  <a:srgbClr val="FF0000"/>
                </a:solidFill>
              </a:rPr>
              <a:t>.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3528" y="4725144"/>
            <a:ext cx="2363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&lt;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ja-JP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 </a:t>
            </a:r>
            <a:r>
              <a:rPr lang="en-US" altLang="ja-JP" sz="2400" i="1" kern="0" baseline="30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2 </a:t>
            </a:r>
            <a:r>
              <a:rPr lang="en-US" altLang="ja-JP" sz="2400" i="1" kern="0" baseline="30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3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&gt; </a:t>
            </a:r>
            <a:r>
              <a:rPr lang="ja-JP" altLang="en-US" sz="2400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≈ </a:t>
            </a:r>
            <a:r>
              <a:rPr lang="en-US" altLang="ja-JP" sz="2400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フリーフォーム 21"/>
          <p:cNvSpPr/>
          <p:nvPr/>
        </p:nvSpPr>
        <p:spPr>
          <a:xfrm>
            <a:off x="7884368" y="1527669"/>
            <a:ext cx="1045584" cy="3515087"/>
          </a:xfrm>
          <a:custGeom>
            <a:avLst/>
            <a:gdLst>
              <a:gd name="connsiteX0" fmla="*/ 186431 w 574089"/>
              <a:gd name="connsiteY0" fmla="*/ 4000869 h 4554244"/>
              <a:gd name="connsiteX1" fmla="*/ 514905 w 574089"/>
              <a:gd name="connsiteY1" fmla="*/ 3983114 h 4554244"/>
              <a:gd name="connsiteX2" fmla="*/ 488272 w 574089"/>
              <a:gd name="connsiteY2" fmla="*/ 574089 h 4554244"/>
              <a:gd name="connsiteX3" fmla="*/ 0 w 574089"/>
              <a:gd name="connsiteY3" fmla="*/ 538578 h 4554244"/>
              <a:gd name="connsiteX4" fmla="*/ 0 w 574089"/>
              <a:gd name="connsiteY4" fmla="*/ 538578 h 4554244"/>
              <a:gd name="connsiteX0" fmla="*/ 186431 w 579035"/>
              <a:gd name="connsiteY0" fmla="*/ 3727393 h 4235189"/>
              <a:gd name="connsiteX1" fmla="*/ 514905 w 579035"/>
              <a:gd name="connsiteY1" fmla="*/ 3709638 h 4235189"/>
              <a:gd name="connsiteX2" fmla="*/ 493218 w 579035"/>
              <a:gd name="connsiteY2" fmla="*/ 574089 h 4235189"/>
              <a:gd name="connsiteX3" fmla="*/ 0 w 579035"/>
              <a:gd name="connsiteY3" fmla="*/ 265102 h 4235189"/>
              <a:gd name="connsiteX4" fmla="*/ 0 w 579035"/>
              <a:gd name="connsiteY4" fmla="*/ 265102 h 4235189"/>
              <a:gd name="connsiteX0" fmla="*/ 186431 w 616357"/>
              <a:gd name="connsiteY0" fmla="*/ 3600846 h 3877533"/>
              <a:gd name="connsiteX1" fmla="*/ 565226 w 616357"/>
              <a:gd name="connsiteY1" fmla="*/ 2823807 h 3877533"/>
              <a:gd name="connsiteX2" fmla="*/ 493218 w 616357"/>
              <a:gd name="connsiteY2" fmla="*/ 447542 h 3877533"/>
              <a:gd name="connsiteX3" fmla="*/ 0 w 616357"/>
              <a:gd name="connsiteY3" fmla="*/ 138555 h 3877533"/>
              <a:gd name="connsiteX4" fmla="*/ 0 w 616357"/>
              <a:gd name="connsiteY4" fmla="*/ 138555 h 3877533"/>
              <a:gd name="connsiteX0" fmla="*/ 186431 w 616357"/>
              <a:gd name="connsiteY0" fmla="*/ 3600846 h 3645475"/>
              <a:gd name="connsiteX1" fmla="*/ 565226 w 616357"/>
              <a:gd name="connsiteY1" fmla="*/ 2823807 h 3645475"/>
              <a:gd name="connsiteX2" fmla="*/ 493218 w 616357"/>
              <a:gd name="connsiteY2" fmla="*/ 447542 h 3645475"/>
              <a:gd name="connsiteX3" fmla="*/ 0 w 616357"/>
              <a:gd name="connsiteY3" fmla="*/ 138555 h 3645475"/>
              <a:gd name="connsiteX4" fmla="*/ 0 w 616357"/>
              <a:gd name="connsiteY4" fmla="*/ 138555 h 3645475"/>
              <a:gd name="connsiteX0" fmla="*/ 186431 w 616357"/>
              <a:gd name="connsiteY0" fmla="*/ 3600846 h 3645475"/>
              <a:gd name="connsiteX1" fmla="*/ 565226 w 616357"/>
              <a:gd name="connsiteY1" fmla="*/ 2823807 h 3645475"/>
              <a:gd name="connsiteX2" fmla="*/ 493218 w 616357"/>
              <a:gd name="connsiteY2" fmla="*/ 447542 h 3645475"/>
              <a:gd name="connsiteX3" fmla="*/ 0 w 616357"/>
              <a:gd name="connsiteY3" fmla="*/ 138555 h 3645475"/>
              <a:gd name="connsiteX4" fmla="*/ 0 w 616357"/>
              <a:gd name="connsiteY4" fmla="*/ 138555 h 3645475"/>
              <a:gd name="connsiteX0" fmla="*/ 186431 w 659430"/>
              <a:gd name="connsiteY0" fmla="*/ 3462291 h 3506920"/>
              <a:gd name="connsiteX1" fmla="*/ 565226 w 659430"/>
              <a:gd name="connsiteY1" fmla="*/ 2685252 h 3506920"/>
              <a:gd name="connsiteX2" fmla="*/ 565226 w 659430"/>
              <a:gd name="connsiteY2" fmla="*/ 525012 h 3506920"/>
              <a:gd name="connsiteX3" fmla="*/ 0 w 659430"/>
              <a:gd name="connsiteY3" fmla="*/ 0 h 3506920"/>
              <a:gd name="connsiteX4" fmla="*/ 0 w 659430"/>
              <a:gd name="connsiteY4" fmla="*/ 0 h 3506920"/>
              <a:gd name="connsiteX0" fmla="*/ 186431 w 659430"/>
              <a:gd name="connsiteY0" fmla="*/ 3470458 h 3515087"/>
              <a:gd name="connsiteX1" fmla="*/ 565226 w 659430"/>
              <a:gd name="connsiteY1" fmla="*/ 2693419 h 3515087"/>
              <a:gd name="connsiteX2" fmla="*/ 565226 w 659430"/>
              <a:gd name="connsiteY2" fmla="*/ 533179 h 3515087"/>
              <a:gd name="connsiteX3" fmla="*/ 0 w 659430"/>
              <a:gd name="connsiteY3" fmla="*/ 8167 h 3515087"/>
              <a:gd name="connsiteX4" fmla="*/ 0 w 659430"/>
              <a:gd name="connsiteY4" fmla="*/ 8167 h 3515087"/>
              <a:gd name="connsiteX0" fmla="*/ 557310 w 1030309"/>
              <a:gd name="connsiteY0" fmla="*/ 3470458 h 3515087"/>
              <a:gd name="connsiteX1" fmla="*/ 936105 w 1030309"/>
              <a:gd name="connsiteY1" fmla="*/ 2693419 h 3515087"/>
              <a:gd name="connsiteX2" fmla="*/ 936105 w 1030309"/>
              <a:gd name="connsiteY2" fmla="*/ 533179 h 3515087"/>
              <a:gd name="connsiteX3" fmla="*/ 370879 w 1030309"/>
              <a:gd name="connsiteY3" fmla="*/ 8167 h 3515087"/>
              <a:gd name="connsiteX4" fmla="*/ 0 w 1030309"/>
              <a:gd name="connsiteY4" fmla="*/ 29123 h 3515087"/>
              <a:gd name="connsiteX0" fmla="*/ 557310 w 1071245"/>
              <a:gd name="connsiteY0" fmla="*/ 3470458 h 3515087"/>
              <a:gd name="connsiteX1" fmla="*/ 1008113 w 1071245"/>
              <a:gd name="connsiteY1" fmla="*/ 2693419 h 3515087"/>
              <a:gd name="connsiteX2" fmla="*/ 936105 w 1071245"/>
              <a:gd name="connsiteY2" fmla="*/ 533179 h 3515087"/>
              <a:gd name="connsiteX3" fmla="*/ 370879 w 1071245"/>
              <a:gd name="connsiteY3" fmla="*/ 8167 h 3515087"/>
              <a:gd name="connsiteX4" fmla="*/ 0 w 1071245"/>
              <a:gd name="connsiteY4" fmla="*/ 29123 h 3515087"/>
              <a:gd name="connsiteX0" fmla="*/ 557310 w 1045584"/>
              <a:gd name="connsiteY0" fmla="*/ 3470458 h 3515087"/>
              <a:gd name="connsiteX1" fmla="*/ 1008113 w 1045584"/>
              <a:gd name="connsiteY1" fmla="*/ 2693419 h 3515087"/>
              <a:gd name="connsiteX2" fmla="*/ 936105 w 1045584"/>
              <a:gd name="connsiteY2" fmla="*/ 533179 h 3515087"/>
              <a:gd name="connsiteX3" fmla="*/ 370879 w 1045584"/>
              <a:gd name="connsiteY3" fmla="*/ 8167 h 3515087"/>
              <a:gd name="connsiteX4" fmla="*/ 0 w 1045584"/>
              <a:gd name="connsiteY4" fmla="*/ 29123 h 3515087"/>
              <a:gd name="connsiteX0" fmla="*/ 557310 w 1045584"/>
              <a:gd name="connsiteY0" fmla="*/ 3470458 h 3515087"/>
              <a:gd name="connsiteX1" fmla="*/ 1008113 w 1045584"/>
              <a:gd name="connsiteY1" fmla="*/ 2693419 h 3515087"/>
              <a:gd name="connsiteX2" fmla="*/ 936105 w 1045584"/>
              <a:gd name="connsiteY2" fmla="*/ 533179 h 3515087"/>
              <a:gd name="connsiteX3" fmla="*/ 370879 w 1045584"/>
              <a:gd name="connsiteY3" fmla="*/ 8167 h 3515087"/>
              <a:gd name="connsiteX4" fmla="*/ 0 w 1045584"/>
              <a:gd name="connsiteY4" fmla="*/ 29123 h 351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5584" h="3515087">
                <a:moveTo>
                  <a:pt x="557310" y="3470458"/>
                </a:moveTo>
                <a:cubicBezTo>
                  <a:pt x="924240" y="3515087"/>
                  <a:pt x="992315" y="3189619"/>
                  <a:pt x="1008113" y="2693419"/>
                </a:cubicBezTo>
                <a:cubicBezTo>
                  <a:pt x="1045584" y="2206585"/>
                  <a:pt x="1042311" y="980721"/>
                  <a:pt x="936105" y="533179"/>
                </a:cubicBezTo>
                <a:cubicBezTo>
                  <a:pt x="829899" y="85637"/>
                  <a:pt x="698672" y="0"/>
                  <a:pt x="370879" y="8167"/>
                </a:cubicBezTo>
                <a:lnTo>
                  <a:pt x="0" y="29123"/>
                </a:lnTo>
              </a:path>
            </a:pathLst>
          </a:custGeom>
          <a:noFill/>
          <a:ln w="95250">
            <a:solidFill>
              <a:srgbClr val="FFBD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856925" y="6237312"/>
            <a:ext cx="2363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&lt;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ja-JP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 </a:t>
            </a:r>
            <a:r>
              <a:rPr lang="en-US" altLang="ja-JP" sz="2400" i="1" kern="0" baseline="30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2 </a:t>
            </a:r>
            <a:r>
              <a:rPr lang="en-US" altLang="ja-JP" sz="2400" i="1" kern="0" baseline="30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400" i="1" kern="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-25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kern="0" baseline="-4800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3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&gt; </a:t>
            </a:r>
            <a:r>
              <a:rPr lang="ja-JP" altLang="en-US" sz="2400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≈ </a:t>
            </a:r>
            <a:r>
              <a:rPr lang="en-US" altLang="ja-JP" sz="2400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altLang="ja-JP" sz="2400" kern="0" dirty="0" smtClean="0">
                <a:solidFill>
                  <a:srgbClr val="FF0000"/>
                </a:solidFill>
                <a:latin typeface="+mn-ea"/>
                <a:cs typeface="Times New Roman" pitchFamily="18" charset="0"/>
              </a:rPr>
              <a:t>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39552" y="6309320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If we consider a state: 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5148064" y="6291992"/>
            <a:ext cx="648072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012160" y="6309320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IR divergences! </a:t>
            </a: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H="1">
            <a:off x="4616712" y="6326736"/>
            <a:ext cx="112952" cy="2706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323528" y="2852936"/>
            <a:ext cx="7920880" cy="360040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lnSpc>
                <a:spcPts val="2700"/>
              </a:lnSpc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800" kern="0" dirty="0" smtClean="0">
                <a:solidFill>
                  <a:srgbClr val="3333CC"/>
                </a:solidFill>
              </a:rPr>
              <a:t>Euclidean vacuum and its excited states (should) satisfy the IR regular condition. 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23528" y="1124744"/>
            <a:ext cx="8496944" cy="79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ja-JP" sz="2800" kern="0" dirty="0" smtClean="0">
                <a:solidFill>
                  <a:srgbClr val="FF6600"/>
                </a:solidFill>
              </a:rPr>
              <a:t>  We obtained the conditions for the absence of IR divergences. 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99593" y="1988840"/>
            <a:ext cx="741682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ja-JP" sz="3600" kern="0" dirty="0" smtClean="0">
                <a:solidFill>
                  <a:srgbClr val="FF0000"/>
                </a:solidFill>
                <a:latin typeface="Brush Script MT" pitchFamily="66" charset="0"/>
              </a:rPr>
              <a:t>“Wave function must be homogeneous in the direction of background scale transformation”</a:t>
            </a:r>
            <a:endParaRPr lang="ja-JP" altLang="en-US" sz="3600" dirty="0">
              <a:latin typeface="Brush Script MT" pitchFamily="66" charset="0"/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67544" y="387225"/>
            <a:ext cx="8229600" cy="778098"/>
          </a:xfrm>
        </p:spPr>
        <p:txBody>
          <a:bodyPr>
            <a:normAutofit/>
          </a:bodyPr>
          <a:lstStyle/>
          <a:p>
            <a:pPr>
              <a:lnSpc>
                <a:spcPts val="2700"/>
              </a:lnSpc>
            </a:pPr>
            <a:r>
              <a:rPr kumimoji="1" lang="en-US" altLang="ja-JP" u="sng" dirty="0" smtClean="0"/>
              <a:t>Summary</a:t>
            </a:r>
            <a:endParaRPr kumimoji="1" lang="ja-JP" altLang="en-US" u="sng" dirty="0"/>
          </a:p>
        </p:txBody>
      </p:sp>
      <p:sp>
        <p:nvSpPr>
          <p:cNvPr id="15" name="正方形/長方形 14"/>
          <p:cNvSpPr/>
          <p:nvPr/>
        </p:nvSpPr>
        <p:spPr>
          <a:xfrm>
            <a:off x="288032" y="3700189"/>
            <a:ext cx="87484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800" kern="0" dirty="0" smtClean="0">
                <a:solidFill>
                  <a:srgbClr val="800080"/>
                </a:solidFill>
              </a:rPr>
              <a:t>It requires further investigation whether there are other (non-trivial and natural) quantum states compatible with the IR regularity. 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>
          <a:xfrm>
            <a:off x="4211960" y="1628800"/>
            <a:ext cx="2808312" cy="504056"/>
          </a:xfrm>
          <a:prstGeom prst="roundRect">
            <a:avLst/>
          </a:prstGeom>
          <a:solidFill>
            <a:srgbClr val="DCD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683568" y="1628800"/>
            <a:ext cx="2880320" cy="504056"/>
          </a:xfrm>
          <a:prstGeom prst="roundRect">
            <a:avLst/>
          </a:prstGeom>
          <a:solidFill>
            <a:srgbClr val="DCD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コンテンツ プレースホルダ 2"/>
          <p:cNvSpPr txBox="1">
            <a:spLocks/>
          </p:cNvSpPr>
          <p:nvPr/>
        </p:nvSpPr>
        <p:spPr>
          <a:xfrm>
            <a:off x="899592" y="5445224"/>
            <a:ext cx="8676456" cy="648072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</a:pPr>
            <a:endParaRPr lang="en-US" altLang="ja-JP" kern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1835696" y="5301208"/>
            <a:ext cx="5256584" cy="1008112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000" kern="0" dirty="0" smtClean="0">
                <a:solidFill>
                  <a:srgbClr val="C00000"/>
                </a:solidFill>
              </a:rPr>
              <a:t>even if we include the above corrections to the relation between, </a:t>
            </a:r>
            <a:r>
              <a:rPr lang="en-US" altLang="ja-JP" sz="20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kern="0" dirty="0" smtClean="0">
                <a:solidFill>
                  <a:srgbClr val="C00000"/>
                </a:solidFill>
              </a:rPr>
              <a:t> and </a:t>
            </a:r>
            <a:r>
              <a:rPr lang="en-US" altLang="ja-JP" sz="20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kern="0" dirty="0" smtClean="0">
                <a:solidFill>
                  <a:srgbClr val="C00000"/>
                </a:solidFill>
              </a:rPr>
              <a:t>, </a:t>
            </a:r>
          </a:p>
          <a:p>
            <a:pPr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000" kern="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&lt;</a:t>
            </a:r>
            <a:r>
              <a:rPr lang="en-US" altLang="ja-JP" sz="2000" i="1" kern="0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b="1" i="1" kern="0" baseline="-25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sz="1600" kern="0" baseline="-48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ja-JP" sz="1600" kern="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 </a:t>
            </a:r>
            <a:r>
              <a:rPr lang="en-US" altLang="ja-JP" sz="2000" i="1" kern="0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000" i="1" kern="0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b="1" i="1" kern="0" baseline="-25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sz="1600" kern="0" baseline="-48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2 </a:t>
            </a:r>
            <a:r>
              <a:rPr lang="en-US" altLang="ja-JP" sz="2000" i="1" kern="0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000" i="1" kern="0" dirty="0" smtClean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b="1" i="1" kern="0" baseline="-25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sz="1600" kern="0" baseline="-48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</a:t>
            </a:r>
            <a:r>
              <a:rPr lang="en-US" altLang="ja-JP" sz="2000" kern="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&gt; </a:t>
            </a:r>
            <a:r>
              <a:rPr lang="ja-JP" altLang="en-US" sz="2000" kern="0" dirty="0" smtClean="0">
                <a:solidFill>
                  <a:srgbClr val="C00000"/>
                </a:solidFill>
                <a:latin typeface="Times New Roman"/>
                <a:cs typeface="Times New Roman"/>
              </a:rPr>
              <a:t>≈ </a:t>
            </a:r>
            <a:r>
              <a:rPr lang="en-US" altLang="ja-JP" sz="2000" kern="0" dirty="0" smtClean="0">
                <a:solidFill>
                  <a:srgbClr val="C00000"/>
                </a:solidFill>
                <a:latin typeface="Times New Roman"/>
                <a:cs typeface="Times New Roman"/>
              </a:rPr>
              <a:t>0</a:t>
            </a:r>
            <a:r>
              <a:rPr lang="en-US" altLang="ja-JP" sz="20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altLang="ja-JP" sz="2000" kern="0" dirty="0" smtClean="0">
                <a:solidFill>
                  <a:srgbClr val="C00000"/>
                </a:solidFill>
              </a:rPr>
              <a:t>holds in the squeezed limit. </a:t>
            </a:r>
            <a:endParaRPr lang="ja-JP" altLang="en-US" sz="20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835696" y="2204864"/>
            <a:ext cx="38884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kern="0" dirty="0" smtClean="0">
                <a:solidFill>
                  <a:srgbClr val="FF0000"/>
                </a:solidFill>
              </a:rPr>
              <a:t> size of our observable universe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10692" y="1012666"/>
            <a:ext cx="4541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In the squeezed limit, 3pt fn vanishes,</a:t>
            </a:r>
            <a:endParaRPr lang="ja-JP" altLang="en-US" sz="2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Vanishing 3pt function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11560" y="1700808"/>
            <a:ext cx="2977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(1) for 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1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&lt;&lt;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altLang="ja-JP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ja-JP" kern="0" baseline="-25000" dirty="0" smtClean="0">
                <a:solidFill>
                  <a:srgbClr val="FF0000"/>
                </a:solidFill>
              </a:rPr>
              <a:t> 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&lt;&lt; 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2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3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ja-JP" alt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5536" y="2649107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kern="0" dirty="0" smtClean="0"/>
              <a:t>In the case (1), Fourier mode with such small </a:t>
            </a:r>
            <a:r>
              <a:rPr lang="en-US" altLang="ja-JP" sz="2000" i="1" kern="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kern="0" baseline="-25000" dirty="0" smtClean="0"/>
              <a:t>1 </a:t>
            </a:r>
            <a:r>
              <a:rPr lang="en-US" altLang="ja-JP" sz="2000" kern="0" dirty="0" smtClean="0"/>
              <a:t>cannot be resolved!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39552" y="3789040"/>
            <a:ext cx="7468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FF0000"/>
                </a:solidFill>
              </a:rPr>
              <a:t>For extension to the case (2), we have to solve the geodesic equation: 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1043608" y="5013176"/>
            <a:ext cx="648072" cy="288032"/>
          </a:xfrm>
          <a:prstGeom prst="rightArrow">
            <a:avLst/>
          </a:prstGeom>
          <a:solidFill>
            <a:srgbClr val="FFBDFF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4933" name="Object 4"/>
          <p:cNvGraphicFramePr>
            <a:graphicFrameLocks noChangeAspect="1"/>
          </p:cNvGraphicFramePr>
          <p:nvPr/>
        </p:nvGraphicFramePr>
        <p:xfrm>
          <a:off x="1084263" y="4146674"/>
          <a:ext cx="5969000" cy="722313"/>
        </p:xfrm>
        <a:graphic>
          <a:graphicData uri="http://schemas.openxmlformats.org/presentationml/2006/ole">
            <p:oleObj spid="_x0000_s179202" name="数式" r:id="rId3" imgW="3466800" imgH="419040" progId="Equation.3">
              <p:embed/>
            </p:oleObj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4139952" y="1700808"/>
            <a:ext cx="2991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(2) for </a:t>
            </a:r>
            <a:r>
              <a:rPr lang="en-US" altLang="ja-JP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altLang="ja-JP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ja-JP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&lt;&lt;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altLang="ja-JP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1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&lt;&lt; 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2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ja-JP" i="1" kern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kern="0" baseline="-25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3</a:t>
            </a:r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ja-JP" alt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07904" y="1700808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or</a:t>
            </a:r>
            <a:endParaRPr lang="ja-JP" altLang="en-US" dirty="0"/>
          </a:p>
        </p:txBody>
      </p:sp>
      <p:cxnSp>
        <p:nvCxnSpPr>
          <p:cNvPr id="30" name="直線矢印コネクタ 29"/>
          <p:cNvCxnSpPr/>
          <p:nvPr/>
        </p:nvCxnSpPr>
        <p:spPr>
          <a:xfrm rot="16200000" flipV="1">
            <a:off x="2195736" y="2132856"/>
            <a:ext cx="216024" cy="72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5400000" flipH="1" flipV="1">
            <a:off x="5004049" y="2132857"/>
            <a:ext cx="216023" cy="7200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67544" y="2996952"/>
            <a:ext cx="6391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990033"/>
                </a:solidFill>
              </a:rPr>
              <a:t>But approximate expression for geodesic normal coordinates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763688" y="4941168"/>
            <a:ext cx="51844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kern="0" dirty="0" smtClean="0">
                <a:solidFill>
                  <a:srgbClr val="C00000"/>
                </a:solidFill>
              </a:rPr>
              <a:t>Although it’s too technical to explain it here, </a:t>
            </a:r>
            <a:endParaRPr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164288" y="1484784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kern="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?</a:t>
            </a:r>
            <a:endParaRPr lang="ja-JP" altLang="en-US" sz="4400" dirty="0"/>
          </a:p>
        </p:txBody>
      </p:sp>
      <p:sp>
        <p:nvSpPr>
          <p:cNvPr id="39" name="正方形/長方形 38"/>
          <p:cNvSpPr/>
          <p:nvPr/>
        </p:nvSpPr>
        <p:spPr>
          <a:xfrm>
            <a:off x="286443" y="908720"/>
            <a:ext cx="2701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&lt;</a:t>
            </a:r>
            <a:r>
              <a:rPr lang="en-US" altLang="ja-JP" sz="2800" i="1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800" b="1" i="1" kern="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sz="2000" kern="0" baseline="-48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1</a:t>
            </a:r>
            <a:r>
              <a:rPr lang="en-US" altLang="ja-JP" sz="20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 </a:t>
            </a:r>
            <a:r>
              <a:rPr lang="en-US" altLang="ja-JP" sz="2800" i="1" kern="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800" i="1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800" b="1" i="1" kern="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sz="2000" kern="0" baseline="-48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2 </a:t>
            </a:r>
            <a:r>
              <a:rPr lang="en-US" altLang="ja-JP" sz="2800" i="1" kern="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g</a:t>
            </a:r>
            <a:r>
              <a:rPr lang="en-US" altLang="ja-JP" sz="2800" i="1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800" b="1" i="1" kern="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k</a:t>
            </a:r>
            <a:r>
              <a:rPr lang="en-US" altLang="ja-JP" sz="2000" kern="0" baseline="-48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3</a:t>
            </a:r>
            <a:r>
              <a:rPr lang="en-US" altLang="ja-JP" sz="28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&gt; </a:t>
            </a:r>
            <a:r>
              <a:rPr lang="ja-JP" altLang="en-US" sz="28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≈ </a:t>
            </a:r>
            <a:r>
              <a:rPr lang="en-US" altLang="ja-JP" sz="28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lang="en-US" altLang="ja-JP" sz="2800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ea"/>
                <a:cs typeface="Times New Roman" pitchFamily="18" charset="0"/>
              </a:rPr>
              <a:t> </a:t>
            </a:r>
            <a:endParaRPr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39552" y="3212976"/>
            <a:ext cx="4374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X ~ </a:t>
            </a:r>
            <a:r>
              <a:rPr lang="en-US" altLang="ja-JP" sz="2400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2400" i="1" kern="0" baseline="46000" dirty="0" smtClean="0">
                <a:solidFill>
                  <a:srgbClr val="990033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b="1" i="1" kern="0" baseline="24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kern="0" baseline="14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ja-JP" sz="2800" b="1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400" kern="0" dirty="0" smtClean="0">
                <a:solidFill>
                  <a:srgbClr val="990033"/>
                </a:solidFill>
              </a:rPr>
              <a:t> </a:t>
            </a:r>
            <a:r>
              <a:rPr lang="en-US" altLang="ja-JP" kern="0" dirty="0" smtClean="0">
                <a:solidFill>
                  <a:srgbClr val="990033"/>
                </a:solidFill>
              </a:rPr>
              <a:t>is valid only for the case (1). </a:t>
            </a:r>
            <a:endParaRPr lang="ja-JP" alt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-13394"/>
            <a:ext cx="8229600" cy="994122"/>
          </a:xfrm>
        </p:spPr>
        <p:txBody>
          <a:bodyPr>
            <a:noAutofit/>
          </a:bodyPr>
          <a:lstStyle/>
          <a:p>
            <a:r>
              <a:rPr lang="en-US" altLang="ja-JP" sz="4000" dirty="0" smtClean="0"/>
              <a:t>Tree level 2-point function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052736"/>
            <a:ext cx="6264696" cy="360040"/>
          </a:xfrm>
        </p:spPr>
        <p:txBody>
          <a:bodyPr>
            <a:no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2-point function of the usual curvature perturbation is divergent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even at the tree level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endParaRPr kumimoji="1" lang="ja-JP" altLang="en-US" sz="2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71601" y="1628800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 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(2)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 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(2)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 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8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[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] 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+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c.c.</a:t>
            </a:r>
            <a:r>
              <a:rPr lang="en-US" altLang="ja-JP" sz="28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endParaRPr lang="ja-JP" altLang="en-US" sz="2800" dirty="0">
              <a:solidFill>
                <a:schemeClr val="tx2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979712" y="2132856"/>
            <a:ext cx="2042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i="1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000" b="1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ja-JP" sz="2000" i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-250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000" baseline="30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/>
                <a:cs typeface="Times New Roman"/>
                <a:sym typeface="Symbol"/>
              </a:rPr>
              <a:t>†</a:t>
            </a:r>
            <a:r>
              <a:rPr lang="en-US" altLang="ja-JP" sz="2000" b="1" i="1" baseline="-25000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ja-JP" altLang="en-US" sz="20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907704" y="2524834"/>
            <a:ext cx="55386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-3/2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ik/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aH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20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ik</a:t>
            </a:r>
            <a:r>
              <a:rPr lang="en-US" altLang="ja-JP" sz="2000" i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</a:t>
            </a:r>
            <a:r>
              <a:rPr lang="en-US" altLang="ja-JP" sz="20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aH</a:t>
            </a:r>
            <a:r>
              <a:rPr lang="en-US" altLang="ja-JP" sz="2000" i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en-US" altLang="ja-JP" sz="2000" kern="0" dirty="0" smtClean="0">
                <a:solidFill>
                  <a:schemeClr val="accent4">
                    <a:lumMod val="75000"/>
                  </a:schemeClr>
                </a:solidFill>
              </a:rPr>
              <a:t>for Bunch Davies vacuum</a:t>
            </a:r>
            <a:endParaRPr lang="ja-JP" altLang="en-US" sz="2000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43608" y="213285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where</a:t>
            </a:r>
            <a:endParaRPr lang="ja-JP" alt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508104" y="298766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800080"/>
                </a:solidFill>
              </a:rPr>
              <a:t> Logarithmically divergent!</a:t>
            </a:r>
            <a:endParaRPr lang="ja-JP" altLang="en-US" dirty="0">
              <a:solidFill>
                <a:srgbClr val="800080"/>
              </a:solidFill>
            </a:endParaRPr>
          </a:p>
        </p:txBody>
      </p:sp>
      <p:sp>
        <p:nvSpPr>
          <p:cNvPr id="19" name="コンテンツ プレースホルダ 2"/>
          <p:cNvSpPr txBox="1">
            <a:spLocks/>
          </p:cNvSpPr>
          <p:nvPr/>
        </p:nvSpPr>
        <p:spPr>
          <a:xfrm>
            <a:off x="467544" y="4541058"/>
            <a:ext cx="8229600" cy="792088"/>
          </a:xfrm>
          <a:prstGeom prst="rect">
            <a:avLst/>
          </a:prstGeom>
        </p:spPr>
        <p:txBody>
          <a:bodyPr vert="horz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there remains IR divergence even in BD vacuum</a:t>
            </a:r>
            <a:r>
              <a:rPr lang="en-US" altLang="ja-JP" sz="2400" kern="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</a:p>
          <a:p>
            <a:pPr marL="342900" lvl="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400" kern="0" dirty="0" smtClean="0">
                <a:solidFill>
                  <a:schemeClr val="accent4">
                    <a:lumMod val="75000"/>
                  </a:schemeClr>
                </a:solidFill>
              </a:rPr>
              <a:t>     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ymbol" pitchFamily="18" charset="2"/>
              </a:rPr>
              <a:t>z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not gauge invariant, but </a:t>
            </a:r>
            <a:r>
              <a:rPr lang="en-US" altLang="ja-JP" sz="24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4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400" i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≈R</a:t>
            </a:r>
            <a:r>
              <a:rPr lang="en-US" altLang="ja-JP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400" kern="0" dirty="0" smtClean="0">
                <a:solidFill>
                  <a:schemeClr val="accent4">
                    <a:lumMod val="75000"/>
                  </a:schemeClr>
                </a:solidFill>
              </a:rPr>
              <a:t>is</a:t>
            </a:r>
            <a:r>
              <a:rPr lang="en-US" altLang="ja-JP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>
          <a:xfrm>
            <a:off x="755576" y="5877272"/>
            <a:ext cx="6768752" cy="616134"/>
          </a:xfrm>
          <a:prstGeom prst="rect">
            <a:avLst/>
          </a:prstGeom>
        </p:spPr>
        <p:txBody>
          <a:bodyPr vert="horz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tabLst/>
              <a:defRPr/>
            </a:pPr>
            <a:r>
              <a:rPr lang="en-US" altLang="ja-JP" sz="2400" kern="0" dirty="0" smtClean="0">
                <a:solidFill>
                  <a:srgbClr val="FF0000"/>
                </a:solidFill>
              </a:rPr>
              <a:t>Local gauge-invariant quantities do not diverge</a:t>
            </a:r>
            <a:r>
              <a:rPr lang="en-US" altLang="ja-JP" sz="2400" kern="0" noProof="0" dirty="0" smtClean="0">
                <a:solidFill>
                  <a:srgbClr val="FF0000"/>
                </a:solidFill>
              </a:rPr>
              <a:t> for the Bunch-Davies vacuum state. 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937041" y="5261138"/>
            <a:ext cx="85315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(2) 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  <a:sym typeface="Symbol"/>
              </a:rPr>
              <a:t>≈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 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8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[</a:t>
            </a:r>
            <a:r>
              <a:rPr lang="en-US" altLang="ja-JP" sz="2000" dirty="0" err="1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]</a:t>
            </a:r>
            <a:r>
              <a:rPr lang="en-US" altLang="ja-JP" sz="2800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  <a:sym typeface="Symbol"/>
              </a:rPr>
              <a:t>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 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(log</a:t>
            </a:r>
            <a:r>
              <a:rPr lang="en-US" altLang="ja-JP" sz="11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4</a:t>
            </a:r>
            <a:endParaRPr lang="ja-JP" alt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547664" y="2833772"/>
            <a:ext cx="40895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990099"/>
                </a:solidFill>
                <a:latin typeface="Symbol" pitchFamily="18" charset="2"/>
                <a:cs typeface="Times New Roman" pitchFamily="18" charset="0"/>
                <a:sym typeface="Symbol"/>
              </a:rPr>
              <a:t> </a:t>
            </a:r>
            <a:r>
              <a:rPr lang="en-US" altLang="ja-JP" sz="20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990099"/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800" dirty="0" smtClean="0">
                <a:solidFill>
                  <a:srgbClr val="990099"/>
                </a:solidFill>
                <a:latin typeface="Symbol" pitchFamily="18" charset="2"/>
                <a:cs typeface="Times New Roman" pitchFamily="18" charset="0"/>
                <a:sym typeface="Symbol"/>
              </a:rPr>
              <a:t>[</a:t>
            </a:r>
            <a:r>
              <a:rPr lang="en-US" altLang="ja-JP" sz="2000" i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0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solidFill>
                  <a:srgbClr val="990099"/>
                </a:solidFill>
                <a:latin typeface="Symbol" pitchFamily="18" charset="2"/>
                <a:cs typeface="Times New Roman" pitchFamily="18" charset="0"/>
                <a:sym typeface="Symbol"/>
              </a:rPr>
              <a:t>]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/>
                <a:cs typeface="Times New Roman"/>
                <a:sym typeface="Symbol"/>
              </a:rPr>
              <a:t></a:t>
            </a:r>
            <a:r>
              <a:rPr lang="en-US" altLang="ja-JP" sz="2000" dirty="0" smtClean="0">
                <a:solidFill>
                  <a:srgbClr val="990099"/>
                </a:solidFill>
                <a:latin typeface="Symbol" pitchFamily="18" charset="2"/>
                <a:cs typeface="Times New Roman" pitchFamily="18" charset="0"/>
                <a:sym typeface="Symbol"/>
              </a:rPr>
              <a:t> </a:t>
            </a:r>
            <a:r>
              <a:rPr lang="en-US" altLang="ja-JP" sz="20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rgbClr val="990099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endParaRPr lang="ja-JP" altLang="en-US" sz="2800" dirty="0">
              <a:solidFill>
                <a:srgbClr val="990099"/>
              </a:solidFill>
            </a:endParaRPr>
          </a:p>
        </p:txBody>
      </p:sp>
      <p:sp>
        <p:nvSpPr>
          <p:cNvPr id="33" name="コンテンツ プレースホルダ 2"/>
          <p:cNvSpPr txBox="1">
            <a:spLocks/>
          </p:cNvSpPr>
          <p:nvPr/>
        </p:nvSpPr>
        <p:spPr>
          <a:xfrm>
            <a:off x="467544" y="3553852"/>
            <a:ext cx="8208912" cy="360040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  <a:tabLst/>
              <a:defRPr/>
            </a:pPr>
            <a:r>
              <a:rPr lang="en-US" altLang="ja-JP" sz="2000" kern="0" dirty="0" smtClean="0">
                <a:solidFill>
                  <a:srgbClr val="FF6600"/>
                </a:solidFill>
              </a:rPr>
              <a:t>Of course, artificial IR cutoff removes IR divergence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562539" y="3769876"/>
            <a:ext cx="44342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FF6600"/>
                </a:solidFill>
                <a:latin typeface="Symbol" pitchFamily="18" charset="2"/>
                <a:cs typeface="Times New Roman" pitchFamily="18" charset="0"/>
                <a:sym typeface="Symbol"/>
              </a:rPr>
              <a:t> </a:t>
            </a:r>
            <a:r>
              <a:rPr lang="en-US" altLang="ja-JP" sz="20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(log</a:t>
            </a:r>
            <a:r>
              <a:rPr lang="en-US" altLang="ja-JP" sz="12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FF6600"/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800" dirty="0" smtClean="0">
                <a:solidFill>
                  <a:srgbClr val="FF6600"/>
                </a:solidFill>
                <a:latin typeface="Symbol" pitchFamily="18" charset="2"/>
                <a:cs typeface="Times New Roman" pitchFamily="18" charset="0"/>
                <a:sym typeface="Symbol"/>
              </a:rPr>
              <a:t>[</a:t>
            </a:r>
            <a:r>
              <a:rPr lang="en-US" altLang="ja-JP" sz="2000" i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0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 smtClean="0">
                <a:solidFill>
                  <a:srgbClr val="FF6600"/>
                </a:solidFill>
                <a:latin typeface="Symbol" pitchFamily="18" charset="2"/>
                <a:cs typeface="Times New Roman" pitchFamily="18" charset="0"/>
                <a:sym typeface="Symbol"/>
              </a:rPr>
              <a:t>]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/>
                <a:cs typeface="Times New Roman"/>
                <a:sym typeface="Symbol"/>
              </a:rPr>
              <a:t></a:t>
            </a:r>
            <a:r>
              <a:rPr lang="en-US" altLang="ja-JP" sz="2000" dirty="0" smtClean="0">
                <a:solidFill>
                  <a:srgbClr val="FF6600"/>
                </a:solidFill>
                <a:latin typeface="Symbol" pitchFamily="18" charset="2"/>
                <a:cs typeface="Times New Roman" pitchFamily="18" charset="0"/>
                <a:sym typeface="Symbol"/>
              </a:rPr>
              <a:t> </a:t>
            </a:r>
            <a:r>
              <a:rPr lang="en-US" altLang="ja-JP" sz="20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(log</a:t>
            </a:r>
            <a:r>
              <a:rPr lang="en-US" altLang="ja-JP" sz="105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="1" i="1" baseline="-250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FF6600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819457" y="3904600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  but very artificial!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角丸四角形 31"/>
          <p:cNvSpPr/>
          <p:nvPr/>
        </p:nvSpPr>
        <p:spPr>
          <a:xfrm>
            <a:off x="323528" y="4437112"/>
            <a:ext cx="8640960" cy="11521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755576" y="4339704"/>
            <a:ext cx="7776864" cy="2160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-13394"/>
            <a:ext cx="8229600" cy="706090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One-loop 2-point function at l</a:t>
            </a:r>
            <a:r>
              <a:rPr kumimoji="1" lang="en-US" altLang="ja-JP" sz="2800" dirty="0" smtClean="0"/>
              <a:t>eading slow-roll exp.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355976" y="764704"/>
            <a:ext cx="4392488" cy="792088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No interaction term in the evolution equation at 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e</a:t>
            </a:r>
            <a:r>
              <a:rPr lang="en-US" altLang="ja-JP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dirty="0" smtClean="0">
                <a:solidFill>
                  <a:srgbClr val="FF0000"/>
                </a:solidFill>
              </a:rPr>
              <a:t> in flat gauge.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6" name="グループ化 14"/>
          <p:cNvGrpSpPr/>
          <p:nvPr/>
        </p:nvGrpSpPr>
        <p:grpSpPr>
          <a:xfrm>
            <a:off x="788636" y="764704"/>
            <a:ext cx="3351316" cy="541634"/>
            <a:chOff x="1292692" y="799134"/>
            <a:chExt cx="3927380" cy="670804"/>
          </a:xfrm>
        </p:grpSpPr>
        <p:grpSp>
          <p:nvGrpSpPr>
            <p:cNvPr id="7" name="グループ化 5"/>
            <p:cNvGrpSpPr/>
            <p:nvPr/>
          </p:nvGrpSpPr>
          <p:grpSpPr>
            <a:xfrm>
              <a:off x="1292692" y="836712"/>
              <a:ext cx="1623124" cy="633226"/>
              <a:chOff x="428596" y="2075694"/>
              <a:chExt cx="2643206" cy="1073158"/>
            </a:xfrm>
          </p:grpSpPr>
          <p:cxnSp>
            <p:nvCxnSpPr>
              <p:cNvPr id="4" name="直線コネクタ 3"/>
              <p:cNvCxnSpPr/>
              <p:nvPr/>
            </p:nvCxnSpPr>
            <p:spPr>
              <a:xfrm>
                <a:off x="428596" y="3147264"/>
                <a:ext cx="2643206" cy="1588"/>
              </a:xfrm>
              <a:prstGeom prst="line">
                <a:avLst/>
              </a:prstGeom>
              <a:ln w="381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円/楕円 4"/>
              <p:cNvSpPr/>
              <p:nvPr/>
            </p:nvSpPr>
            <p:spPr>
              <a:xfrm>
                <a:off x="1214414" y="2075694"/>
                <a:ext cx="1000132" cy="107157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</p:grpSp>
        <p:cxnSp>
          <p:nvCxnSpPr>
            <p:cNvPr id="8" name="直線コネクタ 7"/>
            <p:cNvCxnSpPr/>
            <p:nvPr/>
          </p:nvCxnSpPr>
          <p:spPr>
            <a:xfrm>
              <a:off x="3596948" y="1108961"/>
              <a:ext cx="1623124" cy="937"/>
            </a:xfrm>
            <a:prstGeom prst="line">
              <a:avLst/>
            </a:prstGeom>
            <a:ln w="3810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円/楕円 8"/>
            <p:cNvSpPr/>
            <p:nvPr/>
          </p:nvSpPr>
          <p:spPr>
            <a:xfrm>
              <a:off x="4092024" y="799134"/>
              <a:ext cx="614155" cy="63228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4427984" y="144471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800080"/>
                </a:solidFill>
              </a:rPr>
              <a:t>◎</a:t>
            </a:r>
            <a:r>
              <a:rPr lang="en-US" altLang="ja-JP" sz="2000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000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~ e</a:t>
            </a:r>
            <a:r>
              <a:rPr lang="en-US" altLang="ja-JP" sz="2000" i="1" baseline="30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baseline="30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i="1" baseline="30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z </a:t>
            </a:r>
            <a:r>
              <a:rPr lang="en-US" altLang="ja-JP" sz="2000" dirty="0" err="1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i="1" dirty="0" err="1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z</a:t>
            </a:r>
            <a:endParaRPr lang="ja-JP" altLang="en-US" sz="2000" i="1" dirty="0">
              <a:solidFill>
                <a:srgbClr val="800080"/>
              </a:solidFill>
              <a:latin typeface="Symbol" pitchFamily="18" charset="2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1856" y="1879084"/>
            <a:ext cx="85315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(4)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(3)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(1)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 + 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(2)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(2)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 + 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(1)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0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baseline="30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(3)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80728" y="2167116"/>
            <a:ext cx="71997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∝　∝</a:t>
            </a:r>
            <a:r>
              <a:rPr lang="en-US" altLang="ja-JP" sz="2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000" i="1" dirty="0" err="1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i="1" baseline="-25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baseline="30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 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  <a:sym typeface="Symbol"/>
              </a:rPr>
              <a:t></a:t>
            </a:r>
            <a:r>
              <a:rPr lang="en-US" altLang="ja-JP" sz="2000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  <a:sym typeface="Symbol"/>
              </a:rPr>
              <a:t>3</a:t>
            </a:r>
            <a:r>
              <a:rPr lang="en-US" altLang="ja-JP" sz="28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  <a:sym typeface="Symbol"/>
              </a:rPr>
              <a:t>[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  <a:sym typeface="Symbol"/>
              </a:rPr>
              <a:t>2</a:t>
            </a:r>
            <a:r>
              <a:rPr lang="en-US" altLang="ja-JP" sz="2000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)) + 2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)) </a:t>
            </a:r>
          </a:p>
          <a:p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                    +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altLang="ja-JP" sz="2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  <a:sym typeface="Symbol"/>
              </a:rPr>
              <a:t>2</a:t>
            </a:r>
            <a:r>
              <a:rPr lang="en-US" altLang="ja-JP" sz="2000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000" baseline="-25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altLang="ja-JP" sz="2800" dirty="0" smtClean="0">
                <a:solidFill>
                  <a:srgbClr val="CC3300"/>
                </a:solidFill>
                <a:latin typeface="Symbol" pitchFamily="18" charset="2"/>
                <a:cs typeface="Times New Roman" pitchFamily="18" charset="0"/>
                <a:sym typeface="Symbol"/>
              </a:rPr>
              <a:t>] </a:t>
            </a:r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c.c. </a:t>
            </a:r>
          </a:p>
          <a:p>
            <a:r>
              <a:rPr lang="en-US" altLang="ja-JP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+ </a:t>
            </a:r>
            <a:r>
              <a:rPr lang="en-US" altLang="ja-JP" sz="2000" dirty="0" smtClean="0">
                <a:solidFill>
                  <a:srgbClr val="0000FF"/>
                </a:solidFill>
                <a:cs typeface="Times New Roman" pitchFamily="18" charset="0"/>
              </a:rPr>
              <a:t>(manifestly finite pieces)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979712" y="3451646"/>
            <a:ext cx="2042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err="1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000" i="1" baseline="-25000" dirty="0" err="1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000" i="1" baseline="-25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baseline="30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000" b="1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ja-JP" sz="2000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aseline="30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ja-JP" sz="2000" b="1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altLang="ja-JP" sz="2000" baseline="30000" dirty="0" err="1" smtClean="0">
                <a:solidFill>
                  <a:srgbClr val="800080"/>
                </a:solidFill>
                <a:latin typeface="Times New Roman"/>
                <a:cs typeface="Times New Roman"/>
                <a:sym typeface="Symbol"/>
              </a:rPr>
              <a:t>†</a:t>
            </a:r>
            <a:r>
              <a:rPr lang="en-US" altLang="ja-JP" sz="2000" b="1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ja-JP" altLang="en-US" sz="2000" dirty="0" smtClean="0">
              <a:solidFill>
                <a:srgbClr val="80008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95936" y="3460938"/>
            <a:ext cx="25074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800080"/>
                </a:solidFill>
                <a:cs typeface="Times New Roman" pitchFamily="18" charset="0"/>
              </a:rPr>
              <a:t>&amp;</a:t>
            </a:r>
            <a:r>
              <a:rPr lang="en-US" altLang="ja-JP" sz="20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D </a:t>
            </a:r>
            <a:r>
              <a:rPr lang="en-US" altLang="ja-JP" sz="2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:= </a:t>
            </a:r>
            <a:r>
              <a:rPr lang="en-US" altLang="ja-JP" sz="2000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lang="en-US" altLang="ja-JP" sz="1050" i="1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altLang="ja-JP" sz="2000" b="1" i="1" dirty="0" smtClean="0">
                <a:solidFill>
                  <a:srgbClr val="800080"/>
                </a:solidFill>
                <a:latin typeface="Times New Roman"/>
                <a:cs typeface="Times New Roman"/>
                <a:sym typeface="Symbol"/>
              </a:rPr>
              <a:t></a:t>
            </a:r>
            <a:r>
              <a:rPr lang="en-US" altLang="ja-JP" sz="2000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ja-JP" altLang="en-US" sz="2000" baseline="-25000" dirty="0">
              <a:solidFill>
                <a:srgbClr val="80008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67698" y="4603774"/>
            <a:ext cx="24753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-3/2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ik/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aH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20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ik</a:t>
            </a:r>
            <a:r>
              <a:rPr lang="en-US" altLang="ja-JP" sz="2000" i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</a:t>
            </a:r>
            <a:r>
              <a:rPr lang="en-US" altLang="ja-JP" sz="2000" i="1" baseline="30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aH</a:t>
            </a:r>
            <a:endParaRPr lang="ja-JP" altLang="en-US" sz="2000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43608" y="334770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800080"/>
                </a:solidFill>
              </a:rPr>
              <a:t> where</a:t>
            </a:r>
            <a:endParaRPr lang="ja-JP" altLang="en-US" dirty="0">
              <a:solidFill>
                <a:srgbClr val="80008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11560" y="1475492"/>
            <a:ext cx="3849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800080"/>
                </a:solidFill>
              </a:rPr>
              <a:t>◎flat gauge </a:t>
            </a:r>
            <a:r>
              <a:rPr lang="en-US" altLang="ja-JP" dirty="0" smtClean="0">
                <a:solidFill>
                  <a:srgbClr val="800080"/>
                </a:solidFill>
                <a:sym typeface="Symbol"/>
              </a:rPr>
              <a:t> synchronous gauge</a:t>
            </a:r>
            <a:endParaRPr lang="ja-JP" altLang="en-US" dirty="0">
              <a:solidFill>
                <a:srgbClr val="800080"/>
              </a:solidFill>
            </a:endParaRPr>
          </a:p>
        </p:txBody>
      </p:sp>
      <p:sp>
        <p:nvSpPr>
          <p:cNvPr id="19" name="コンテンツ プレースホルダ 2"/>
          <p:cNvSpPr txBox="1">
            <a:spLocks/>
          </p:cNvSpPr>
          <p:nvPr/>
        </p:nvSpPr>
        <p:spPr>
          <a:xfrm>
            <a:off x="467544" y="3964994"/>
            <a:ext cx="8229600" cy="360040"/>
          </a:xfrm>
          <a:prstGeom prst="rect">
            <a:avLst/>
          </a:prstGeom>
        </p:spPr>
        <p:txBody>
          <a:bodyPr vert="horz" rtlCol="0">
            <a:normAutofit fontScale="85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</a:pPr>
            <a:r>
              <a:rPr lang="en-US" altLang="ja-JP" sz="2400" kern="0" dirty="0" smtClean="0">
                <a:solidFill>
                  <a:schemeClr val="accent4">
                    <a:lumMod val="75000"/>
                  </a:schemeClr>
                </a:solidFill>
              </a:rPr>
              <a:t>IR divergence from </a:t>
            </a:r>
            <a:r>
              <a:rPr lang="en-US" altLang="ja-JP" sz="24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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z</a:t>
            </a:r>
            <a:r>
              <a:rPr lang="en-US" altLang="ja-JP" sz="2400" i="1" baseline="-25000" dirty="0" err="1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I</a:t>
            </a:r>
            <a:r>
              <a:rPr lang="en-US" altLang="ja-JP" sz="2400" i="1" baseline="-25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baseline="300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2</a:t>
            </a:r>
            <a:r>
              <a:rPr lang="en-US" altLang="ja-JP" sz="24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</a:t>
            </a:r>
            <a:r>
              <a:rPr lang="en-US" altLang="ja-JP" sz="24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, </a:t>
            </a:r>
            <a:r>
              <a:rPr lang="en-US" altLang="ja-JP" sz="2400" kern="0" dirty="0" smtClean="0">
                <a:solidFill>
                  <a:schemeClr val="accent4">
                    <a:lumMod val="75000"/>
                  </a:schemeClr>
                </a:solidFill>
              </a:rPr>
              <a:t>in general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>
          <a:xfrm>
            <a:off x="734888" y="4351346"/>
            <a:ext cx="8229600" cy="360040"/>
          </a:xfrm>
          <a:prstGeom prst="rect">
            <a:avLst/>
          </a:prstGeom>
        </p:spPr>
        <p:txBody>
          <a:bodyPr vert="horz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tabLst/>
              <a:defRPr/>
            </a:pPr>
            <a:r>
              <a:rPr lang="en-US" altLang="ja-JP" sz="2400" kern="0" noProof="0" dirty="0" smtClean="0">
                <a:solidFill>
                  <a:schemeClr val="accent4">
                    <a:lumMod val="75000"/>
                  </a:schemeClr>
                </a:solidFill>
              </a:rPr>
              <a:t>However, </a:t>
            </a:r>
            <a:r>
              <a:rPr lang="en-US" altLang="ja-JP" sz="2400" kern="0" noProof="0" dirty="0" smtClean="0">
                <a:solidFill>
                  <a:srgbClr val="CC3300"/>
                </a:solidFill>
              </a:rPr>
              <a:t>the integral </a:t>
            </a:r>
            <a:r>
              <a:rPr lang="en-US" altLang="ja-JP" sz="2400" kern="0" noProof="0" dirty="0" smtClean="0">
                <a:solidFill>
                  <a:schemeClr val="accent4">
                    <a:lumMod val="75000"/>
                  </a:schemeClr>
                </a:solidFill>
              </a:rPr>
              <a:t>vanishes for the Bunch-Davies vacuum state. 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3491880" y="4757082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108058" y="4613066"/>
            <a:ext cx="24801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-3/2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</a:t>
            </a:r>
            <a:r>
              <a:rPr lang="en-US" altLang="ja-JP" sz="2000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3/2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b="1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ja-JP" altLang="en-US" sz="2000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コンテンツ プレースホルダ 2"/>
          <p:cNvSpPr txBox="1">
            <a:spLocks/>
          </p:cNvSpPr>
          <p:nvPr/>
        </p:nvSpPr>
        <p:spPr>
          <a:xfrm>
            <a:off x="539552" y="4653136"/>
            <a:ext cx="504056" cy="360040"/>
          </a:xfrm>
          <a:prstGeom prst="rect">
            <a:avLst/>
          </a:prstGeom>
        </p:spPr>
        <p:txBody>
          <a:bodyPr vert="horz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tabLst/>
              <a:defRPr/>
            </a:pPr>
            <a:r>
              <a:rPr lang="ja-JP" altLang="en-US" sz="2400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∵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グループ化 25"/>
          <p:cNvGrpSpPr/>
          <p:nvPr/>
        </p:nvGrpSpPr>
        <p:grpSpPr>
          <a:xfrm>
            <a:off x="1225073" y="5013176"/>
            <a:ext cx="8531503" cy="432048"/>
            <a:chOff x="403920" y="5229200"/>
            <a:chExt cx="8531503" cy="432048"/>
          </a:xfrm>
        </p:grpSpPr>
        <p:sp>
          <p:nvSpPr>
            <p:cNvPr id="23" name="正方形/長方形 22"/>
            <p:cNvSpPr/>
            <p:nvPr/>
          </p:nvSpPr>
          <p:spPr>
            <a:xfrm>
              <a:off x="403920" y="5261138"/>
              <a:ext cx="853150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</a:t>
              </a:r>
              <a:r>
                <a:rPr lang="en-US" altLang="ja-JP" sz="2000" i="1" baseline="30000" dirty="0" err="1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altLang="ja-JP" sz="2000" i="1" dirty="0" err="1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ja-JP" sz="2000" b="1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ja-JP" sz="2000" baseline="-25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ja-JP" sz="2000" i="1" baseline="30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sz="2000" i="1" baseline="30000" dirty="0" err="1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altLang="ja-JP" sz="2000" i="1" dirty="0" err="1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ja-JP" sz="2000" b="1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ja-JP" sz="2000" baseline="-25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</a:t>
              </a:r>
              <a:r>
                <a:rPr lang="en-US" altLang="ja-JP" sz="2000" baseline="30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(4)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 </a:t>
              </a:r>
              <a:r>
                <a:rPr lang="en-US" altLang="ja-JP" sz="2000" i="1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</a:rPr>
                <a:t>z</a:t>
              </a:r>
              <a:r>
                <a:rPr lang="en-US" altLang="ja-JP" sz="2000" i="1" baseline="-25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</a:rPr>
                <a:t>I </a:t>
              </a:r>
              <a:r>
                <a:rPr lang="en-US" altLang="ja-JP" sz="2000" baseline="3000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</a:rPr>
                <a:t>2</a:t>
              </a:r>
              <a:r>
                <a:rPr lang="en-US" altLang="ja-JP" sz="200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</a:t>
              </a:r>
              <a:r>
                <a:rPr lang="en-US" altLang="ja-JP" sz="2000" i="1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altLang="ja-JP" sz="200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(log</a:t>
              </a:r>
              <a:r>
                <a:rPr lang="en-US" altLang="ja-JP" sz="2000" i="1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ja-JP" sz="2000" smtClean="0">
                  <a:solidFill>
                    <a:srgbClr val="CC3300"/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 </a:t>
              </a:r>
              <a:r>
                <a:rPr lang="en-US" altLang="ja-JP" sz="2000" baseline="-2500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log</a:t>
              </a:r>
              <a:r>
                <a:rPr lang="en-US" altLang="ja-JP" sz="2000" i="1" baseline="-2500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k </a:t>
              </a:r>
              <a:r>
                <a:rPr lang="en-US" altLang="ja-JP" sz="200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[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</a:rPr>
                <a:t>D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ja-JP" sz="2000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baseline="30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3/2</a:t>
              </a:r>
              <a:r>
                <a:rPr lang="en-US" altLang="ja-JP" sz="2000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ja-JP" sz="2000" b="1" i="1" baseline="-25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ja-JP" sz="2000" b="1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ja-JP" sz="2000" baseline="-25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))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</a:rPr>
                <a:t>D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ja-JP" sz="2000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baseline="30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3/2</a:t>
              </a:r>
              <a:r>
                <a:rPr lang="en-US" altLang="ja-JP" sz="2000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ja-JP" sz="2000" baseline="30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*</a:t>
              </a:r>
              <a:r>
                <a:rPr lang="en-US" altLang="ja-JP" sz="2000" b="1" i="1" baseline="-25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baseline="30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ja-JP" sz="2000" b="1" i="1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ja-JP" sz="2000" baseline="-25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))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 ]</a:t>
              </a:r>
              <a:r>
                <a:rPr lang="en-US" altLang="ja-JP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c.c. </a:t>
              </a: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995936" y="5229200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aseline="30000" dirty="0" smtClean="0">
                  <a:solidFill>
                    <a:srgbClr val="CC3300"/>
                  </a:solidFill>
                  <a:latin typeface="Symbol" pitchFamily="18" charset="2"/>
                  <a:cs typeface="Times New Roman" pitchFamily="18" charset="0"/>
                  <a:sym typeface="Symbol"/>
                </a:rPr>
                <a:t>2</a:t>
              </a:r>
              <a:endParaRPr lang="ja-JP" altLang="en-US" sz="2000" dirty="0">
                <a:solidFill>
                  <a:srgbClr val="CC3300"/>
                </a:solidFill>
              </a:endParaRPr>
            </a:p>
          </p:txBody>
        </p:sp>
      </p:grpSp>
      <p:sp>
        <p:nvSpPr>
          <p:cNvPr id="28" name="コンテンツ プレースホルダ 2"/>
          <p:cNvSpPr txBox="1">
            <a:spLocks/>
          </p:cNvSpPr>
          <p:nvPr/>
        </p:nvSpPr>
        <p:spPr>
          <a:xfrm>
            <a:off x="467544" y="5589240"/>
            <a:ext cx="8676456" cy="648072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</a:pPr>
            <a:r>
              <a:rPr lang="en-US" altLang="ja-JP" sz="2000" kern="0" dirty="0" smtClean="0">
                <a:solidFill>
                  <a:schemeClr val="accent4">
                    <a:lumMod val="75000"/>
                  </a:schemeClr>
                </a:solidFill>
              </a:rPr>
              <a:t>To remove IR divergence, the positive frequency function corresponding to the vacuum state is required to satisfy </a:t>
            </a:r>
            <a:r>
              <a:rPr lang="en-US" altLang="ja-JP" sz="20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-3/2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</a:t>
            </a:r>
            <a:r>
              <a:rPr lang="en-US" altLang="ja-JP" sz="2000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2000" i="1" baseline="-250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baseline="3000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imes New Roman" pitchFamily="18" charset="0"/>
                <a:sym typeface="Symbol"/>
              </a:rPr>
              <a:t>3/2</a:t>
            </a:r>
            <a:r>
              <a:rPr lang="en-US" altLang="ja-JP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000" b="1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b="1" i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kern="0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ja-JP" altLang="en-US" sz="2000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4447" y="6237312"/>
            <a:ext cx="928008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ja-JP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IR regularity requests scale invariance!</a:t>
            </a:r>
            <a:endParaRPr lang="ja-JP" altLang="en-US" sz="24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732240" y="1444714"/>
            <a:ext cx="12346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990099"/>
                </a:solidFill>
              </a:rPr>
              <a:t>◎</a:t>
            </a:r>
            <a:r>
              <a:rPr lang="en-US" altLang="ja-JP" sz="20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000" dirty="0" smtClean="0">
                <a:solidFill>
                  <a:srgbClr val="990099"/>
                </a:solidFill>
              </a:rPr>
              <a:t> </a:t>
            </a:r>
            <a:r>
              <a:rPr lang="en-US" altLang="ja-JP" sz="2000" dirty="0" smtClean="0">
                <a:solidFill>
                  <a:srgbClr val="990099"/>
                </a:solidFill>
                <a:sym typeface="Symbol"/>
              </a:rPr>
              <a:t> </a:t>
            </a:r>
            <a:r>
              <a:rPr lang="en-US" altLang="ja-JP" sz="2000" i="1" baseline="30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000" i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ja-JP" altLang="en-US" sz="2000" i="1" dirty="0">
              <a:solidFill>
                <a:srgbClr val="990099"/>
              </a:solidFill>
              <a:latin typeface="Symbol" pitchFamily="18" charset="2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863789" y="22815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∝</a:t>
            </a:r>
            <a:endParaRPr lang="ja-JP" altLang="en-US" sz="2400" dirty="0"/>
          </a:p>
        </p:txBody>
      </p:sp>
      <p:sp>
        <p:nvSpPr>
          <p:cNvPr id="35" name="右矢印 34"/>
          <p:cNvSpPr/>
          <p:nvPr/>
        </p:nvSpPr>
        <p:spPr>
          <a:xfrm>
            <a:off x="807920" y="5229200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4283968" y="4149080"/>
            <a:ext cx="1728192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202630"/>
            <a:ext cx="7704856" cy="706090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One-loop 2-point function at the next l</a:t>
            </a:r>
            <a:r>
              <a:rPr kumimoji="1" lang="en-US" altLang="ja-JP" sz="2800" dirty="0" smtClean="0"/>
              <a:t>eading order of slow-roll.</a:t>
            </a:r>
            <a:endParaRPr kumimoji="1" lang="ja-JP" altLang="en-US" sz="2800" dirty="0"/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>
          <a:xfrm>
            <a:off x="6135488" y="4077072"/>
            <a:ext cx="1460848" cy="360040"/>
          </a:xfrm>
          <a:prstGeom prst="rect">
            <a:avLst/>
          </a:prstGeom>
        </p:spPr>
        <p:txBody>
          <a:bodyPr vert="horz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コンテンツ プレースホルダ 2"/>
          <p:cNvSpPr txBox="1">
            <a:spLocks/>
          </p:cNvSpPr>
          <p:nvPr/>
        </p:nvSpPr>
        <p:spPr>
          <a:xfrm>
            <a:off x="467544" y="5589240"/>
            <a:ext cx="8676456" cy="648072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u"/>
            </a:pPr>
            <a:endParaRPr lang="en-US" altLang="ja-JP" sz="2000" kern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012160" y="620688"/>
            <a:ext cx="3005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9644"/>
                </a:solidFill>
                <a:sym typeface="Symbol"/>
              </a:rPr>
              <a:t>(YU and TT, </a:t>
            </a:r>
            <a:r>
              <a:rPr lang="en-US" altLang="ja-JP" i="1" dirty="0" smtClean="0">
                <a:solidFill>
                  <a:srgbClr val="009644"/>
                </a:solidFill>
                <a:sym typeface="Symbol"/>
              </a:rPr>
              <a:t>in preparation</a:t>
            </a:r>
            <a:r>
              <a:rPr lang="en-US" altLang="ja-JP" dirty="0" smtClean="0">
                <a:solidFill>
                  <a:srgbClr val="009644"/>
                </a:solidFill>
                <a:sym typeface="Symbol"/>
              </a:rPr>
              <a:t>)</a:t>
            </a:r>
            <a:endParaRPr lang="ja-JP" altLang="en-US" dirty="0">
              <a:solidFill>
                <a:srgbClr val="009644"/>
              </a:solidFill>
            </a:endParaRPr>
          </a:p>
        </p:txBody>
      </p:sp>
      <p:graphicFrame>
        <p:nvGraphicFramePr>
          <p:cNvPr id="60418" name="Object 4"/>
          <p:cNvGraphicFramePr>
            <a:graphicFrameLocks noChangeAspect="1"/>
          </p:cNvGraphicFramePr>
          <p:nvPr/>
        </p:nvGraphicFramePr>
        <p:xfrm>
          <a:off x="514350" y="947887"/>
          <a:ext cx="5091113" cy="896937"/>
        </p:xfrm>
        <a:graphic>
          <a:graphicData uri="http://schemas.openxmlformats.org/presentationml/2006/ole">
            <p:oleObj spid="_x0000_s60418" name="数式" r:id="rId3" imgW="2882880" imgH="507960" progId="Equation.3">
              <p:embed/>
            </p:oleObj>
          </a:graphicData>
        </a:graphic>
      </p:graphicFrame>
      <p:sp>
        <p:nvSpPr>
          <p:cNvPr id="37" name="正方形/長方形 36"/>
          <p:cNvSpPr/>
          <p:nvPr/>
        </p:nvSpPr>
        <p:spPr>
          <a:xfrm>
            <a:off x="709592" y="1772816"/>
            <a:ext cx="8063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At the lowest order in </a:t>
            </a:r>
            <a:r>
              <a:rPr lang="en-US" altLang="ja-JP" i="1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</a:rPr>
              <a:t>e</a:t>
            </a:r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, </a:t>
            </a:r>
            <a:r>
              <a:rPr lang="en-US" altLang="ja-JP" b="1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b="1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i="1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=</a:t>
            </a:r>
            <a:r>
              <a:rPr lang="en-US" altLang="ja-JP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</a:t>
            </a:r>
            <a:r>
              <a:rPr lang="en-US" altLang="ja-JP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sz="1050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ja-JP" i="1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lang="en-US" altLang="ja-JP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baseline="30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dirty="0" err="1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</a:t>
            </a:r>
            <a:r>
              <a:rPr lang="en-US" altLang="ja-JP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i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b="1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=</a:t>
            </a:r>
            <a:r>
              <a:rPr lang="en-US" altLang="ja-JP" i="1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baseline="30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-3/2 </a:t>
            </a:r>
            <a:r>
              <a:rPr lang="en-US" altLang="ja-JP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</a:t>
            </a:r>
            <a:r>
              <a:rPr lang="en-US" altLang="ja-JP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ja-JP" i="1" baseline="-25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baseline="30000" dirty="0" smtClean="0">
                <a:solidFill>
                  <a:srgbClr val="800080"/>
                </a:solidFill>
                <a:latin typeface="Symbol" pitchFamily="18" charset="2"/>
                <a:cs typeface="Times New Roman" pitchFamily="18" charset="0"/>
                <a:sym typeface="Symbol"/>
              </a:rPr>
              <a:t>3/2</a:t>
            </a:r>
            <a:r>
              <a:rPr lang="en-US" altLang="ja-JP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b="1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b="1" i="1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kern="0" dirty="0" smtClean="0">
                <a:solidFill>
                  <a:srgbClr val="800080"/>
                </a:solidFill>
              </a:rPr>
              <a:t> </a:t>
            </a:r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was requested.</a:t>
            </a:r>
            <a:endParaRPr lang="ja-JP" alt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83568" y="2132856"/>
            <a:ext cx="5543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Some extension of </a:t>
            </a:r>
            <a:r>
              <a:rPr lang="en-US" altLang="ja-JP" kern="0" dirty="0" smtClean="0">
                <a:solidFill>
                  <a:srgbClr val="800080"/>
                </a:solidFill>
              </a:rPr>
              <a:t>this relation</a:t>
            </a:r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to </a:t>
            </a:r>
            <a:r>
              <a:rPr lang="en-US" altLang="ja-JP" i="1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ymbol" pitchFamily="18" charset="2"/>
              </a:rPr>
              <a:t>e </a:t>
            </a:r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is necessary:</a:t>
            </a:r>
          </a:p>
          <a:p>
            <a:r>
              <a:rPr lang="en-US" altLang="ja-JP" kern="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  Natural extension is</a:t>
            </a:r>
            <a:endParaRPr lang="ja-JP" altLang="en-US" dirty="0"/>
          </a:p>
        </p:txBody>
      </p:sp>
      <p:graphicFrame>
        <p:nvGraphicFramePr>
          <p:cNvPr id="60422" name="Object 4"/>
          <p:cNvGraphicFramePr>
            <a:graphicFrameLocks noChangeAspect="1"/>
          </p:cNvGraphicFramePr>
          <p:nvPr/>
        </p:nvGraphicFramePr>
        <p:xfrm>
          <a:off x="1259632" y="2717353"/>
          <a:ext cx="5624512" cy="855663"/>
        </p:xfrm>
        <a:graphic>
          <a:graphicData uri="http://schemas.openxmlformats.org/presentationml/2006/ole">
            <p:oleObj spid="_x0000_s60422" name="数式" r:id="rId4" imgW="3340080" imgH="507960" progId="Equation.3">
              <p:embed/>
            </p:oleObj>
          </a:graphicData>
        </a:graphic>
      </p:graphicFrame>
      <p:sp>
        <p:nvSpPr>
          <p:cNvPr id="43" name="正方形/長方形 42"/>
          <p:cNvSpPr/>
          <p:nvPr/>
        </p:nvSpPr>
        <p:spPr>
          <a:xfrm>
            <a:off x="7524328" y="2924944"/>
            <a:ext cx="14401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000" kern="0" dirty="0" smtClean="0">
                <a:solidFill>
                  <a:srgbClr val="FF0000"/>
                </a:solidFill>
              </a:rPr>
              <a:t>Notice that </a:t>
            </a:r>
          </a:p>
          <a:p>
            <a:pPr lvl="0"/>
            <a:r>
              <a:rPr lang="en-US" altLang="ja-JP" sz="20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sz="2400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</a:t>
            </a:r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  <a:sym typeface="Symbol"/>
              </a:rPr>
              <a:t> 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2400" i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altLang="ja-JP" sz="2400" b="1" i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kx</a:t>
            </a:r>
            <a:endParaRPr lang="ja-JP" alt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4283968" y="3365425"/>
            <a:ext cx="38072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コンテンツ プレースホルダ 2"/>
          <p:cNvSpPr txBox="1">
            <a:spLocks/>
          </p:cNvSpPr>
          <p:nvPr/>
        </p:nvSpPr>
        <p:spPr>
          <a:xfrm>
            <a:off x="4355976" y="3429000"/>
            <a:ext cx="3600400" cy="360040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tabLst/>
              <a:defRPr/>
            </a:pPr>
            <a:r>
              <a:rPr lang="en-US" altLang="ja-JP" sz="1600" kern="0" noProof="0" dirty="0" smtClean="0">
                <a:solidFill>
                  <a:srgbClr val="FF0000"/>
                </a:solidFill>
              </a:rPr>
              <a:t> should have the same coefficient 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3563888" y="3645024"/>
          <a:ext cx="2384503" cy="720080"/>
        </p:xfrm>
        <a:graphic>
          <a:graphicData uri="http://schemas.openxmlformats.org/presentationml/2006/ole">
            <p:oleObj spid="_x0000_s60423" name="数式" r:id="rId5" imgW="1473120" imgH="444240" progId="Equation.3">
              <p:embed/>
            </p:oleObj>
          </a:graphicData>
        </a:graphic>
      </p:graphicFrame>
      <p:sp>
        <p:nvSpPr>
          <p:cNvPr id="54" name="右矢印 53"/>
          <p:cNvSpPr/>
          <p:nvPr/>
        </p:nvSpPr>
        <p:spPr>
          <a:xfrm>
            <a:off x="2843808" y="3888862"/>
            <a:ext cx="576064" cy="288032"/>
          </a:xfrm>
          <a:prstGeom prst="rightArrow">
            <a:avLst>
              <a:gd name="adj1" fmla="val 50000"/>
              <a:gd name="adj2" fmla="val 911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1043608" y="3861048"/>
          <a:ext cx="1728192" cy="315846"/>
        </p:xfrm>
        <a:graphic>
          <a:graphicData uri="http://schemas.openxmlformats.org/presentationml/2006/ole">
            <p:oleObj spid="_x0000_s60425" name="数式" r:id="rId6" imgW="1180800" imgH="215640" progId="Equation.3">
              <p:embed/>
            </p:oleObj>
          </a:graphicData>
        </a:graphic>
      </p:graphicFrame>
      <p:graphicFrame>
        <p:nvGraphicFramePr>
          <p:cNvPr id="60427" name="Object 11"/>
          <p:cNvGraphicFramePr>
            <a:graphicFrameLocks noChangeAspect="1"/>
          </p:cNvGraphicFramePr>
          <p:nvPr/>
        </p:nvGraphicFramePr>
        <p:xfrm>
          <a:off x="1043608" y="5085184"/>
          <a:ext cx="6573837" cy="839788"/>
        </p:xfrm>
        <a:graphic>
          <a:graphicData uri="http://schemas.openxmlformats.org/presentationml/2006/ole">
            <p:oleObj spid="_x0000_s60427" name="数式" r:id="rId7" imgW="3987720" imgH="507960" progId="Equation.3">
              <p:embed/>
            </p:oleObj>
          </a:graphicData>
        </a:graphic>
      </p:graphicFrame>
      <p:sp>
        <p:nvSpPr>
          <p:cNvPr id="62" name="コンテンツ プレースホルダ 2"/>
          <p:cNvSpPr txBox="1">
            <a:spLocks/>
          </p:cNvSpPr>
          <p:nvPr/>
        </p:nvSpPr>
        <p:spPr>
          <a:xfrm>
            <a:off x="539552" y="6165304"/>
            <a:ext cx="8604448" cy="423664"/>
          </a:xfrm>
          <a:prstGeom prst="rect">
            <a:avLst/>
          </a:prstGeom>
        </p:spPr>
        <p:txBody>
          <a:bodyPr vert="horz" rtlCol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</a:pPr>
            <a:r>
              <a:rPr lang="en-US" altLang="ja-JP" sz="2000" kern="0" dirty="0" smtClean="0">
                <a:solidFill>
                  <a:schemeClr val="accent4">
                    <a:lumMod val="75000"/>
                  </a:schemeClr>
                </a:solidFill>
              </a:rPr>
              <a:t>IR divergence can be removed by an appropriate choice of the initial vacuum even if we consider the next leading order of slow roll.  </a:t>
            </a:r>
            <a:endParaRPr lang="ja-JP" altLang="en-US" sz="2000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6012160" y="5838849"/>
          <a:ext cx="3119437" cy="398463"/>
        </p:xfrm>
        <a:graphic>
          <a:graphicData uri="http://schemas.openxmlformats.org/presentationml/2006/ole">
            <p:oleObj spid="_x0000_s60428" name="数式" r:id="rId8" imgW="1892160" imgH="241200" progId="Equation.3">
              <p:embed/>
            </p:oleObj>
          </a:graphicData>
        </a:graphic>
      </p:graphicFrame>
      <p:cxnSp>
        <p:nvCxnSpPr>
          <p:cNvPr id="31" name="直線コネクタ 30"/>
          <p:cNvCxnSpPr/>
          <p:nvPr/>
        </p:nvCxnSpPr>
        <p:spPr>
          <a:xfrm>
            <a:off x="4283968" y="3437433"/>
            <a:ext cx="38072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グループ化 38"/>
          <p:cNvGrpSpPr/>
          <p:nvPr/>
        </p:nvGrpSpPr>
        <p:grpSpPr>
          <a:xfrm>
            <a:off x="5271392" y="3365425"/>
            <a:ext cx="1460848" cy="72008"/>
            <a:chOff x="5271392" y="3645024"/>
            <a:chExt cx="380728" cy="72008"/>
          </a:xfrm>
        </p:grpSpPr>
        <p:cxnSp>
          <p:nvCxnSpPr>
            <p:cNvPr id="33" name="直線コネクタ 32"/>
            <p:cNvCxnSpPr/>
            <p:nvPr/>
          </p:nvCxnSpPr>
          <p:spPr>
            <a:xfrm>
              <a:off x="5271392" y="3645024"/>
              <a:ext cx="380728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271392" y="3717032"/>
              <a:ext cx="380728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971600" y="4221088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990033"/>
                </a:solidFill>
              </a:rPr>
              <a:t>EOM</a:t>
            </a:r>
            <a:r>
              <a:rPr lang="ja-JP" altLang="en-US" kern="0" dirty="0" smtClean="0">
                <a:solidFill>
                  <a:srgbClr val="990033"/>
                </a:solidFill>
              </a:rPr>
              <a:t> </a:t>
            </a:r>
            <a:r>
              <a:rPr lang="en-US" altLang="ja-JP" kern="0" dirty="0" smtClean="0">
                <a:solidFill>
                  <a:srgbClr val="990033"/>
                </a:solidFill>
              </a:rPr>
              <a:t>for </a:t>
            </a:r>
            <a:r>
              <a:rPr lang="en-US" altLang="ja-JP" i="1" kern="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ja-JP" kern="0" dirty="0" smtClean="0">
                <a:solidFill>
                  <a:srgbClr val="990033"/>
                </a:solidFill>
              </a:rPr>
              <a:t>:</a:t>
            </a:r>
            <a:endParaRPr lang="ja-JP" altLang="en-US" i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29" name="Object 13"/>
          <p:cNvGraphicFramePr>
            <a:graphicFrameLocks noChangeAspect="1"/>
          </p:cNvGraphicFramePr>
          <p:nvPr/>
        </p:nvGraphicFramePr>
        <p:xfrm>
          <a:off x="2195736" y="4280506"/>
          <a:ext cx="4545905" cy="804678"/>
        </p:xfrm>
        <a:graphic>
          <a:graphicData uri="http://schemas.openxmlformats.org/presentationml/2006/ole">
            <p:oleObj spid="_x0000_s60429" name="数式" r:id="rId9" imgW="2869920" imgH="507960" progId="Equation.3">
              <p:embed/>
            </p:oleObj>
          </a:graphicData>
        </a:graphic>
      </p:graphicFrame>
      <p:sp>
        <p:nvSpPr>
          <p:cNvPr id="42" name="正方形/長方形 41"/>
          <p:cNvSpPr/>
          <p:nvPr/>
        </p:nvSpPr>
        <p:spPr>
          <a:xfrm>
            <a:off x="6660232" y="4437112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kern="0" dirty="0" smtClean="0">
                <a:solidFill>
                  <a:srgbClr val="990033"/>
                </a:solidFill>
              </a:rPr>
              <a:t> consistent with the</a:t>
            </a:r>
          </a:p>
          <a:p>
            <a:r>
              <a:rPr lang="en-US" altLang="ja-JP" kern="0" dirty="0" smtClean="0">
                <a:solidFill>
                  <a:srgbClr val="990033"/>
                </a:solidFill>
              </a:rPr>
              <a:t> above requirement !!</a:t>
            </a:r>
            <a:endParaRPr lang="ja-JP" altLang="en-US" i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628080"/>
            <a:ext cx="8858280" cy="1512888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IR </a:t>
            </a:r>
            <a:r>
              <a:rPr lang="en-US" altLang="ja-JP" dirty="0" smtClean="0"/>
              <a:t>problem: </a:t>
            </a:r>
            <a:r>
              <a:rPr lang="en-US" altLang="ja-JP" dirty="0" smtClean="0"/>
              <a:t>connection to the consistency relation and the initial condition of the universe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1472" y="3501008"/>
            <a:ext cx="8429684" cy="302433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kumimoji="1" lang="en-US" altLang="ja-JP" dirty="0" smtClean="0"/>
              <a:t>	                   </a:t>
            </a:r>
            <a:r>
              <a:rPr kumimoji="1" lang="en-US" altLang="ja-JP" sz="4200" dirty="0" smtClean="0"/>
              <a:t>Takahiro Tanaka (YITP, Kyoto </a:t>
            </a:r>
            <a:r>
              <a:rPr kumimoji="1" lang="en-US" altLang="ja-JP" sz="4200" dirty="0" err="1" smtClean="0"/>
              <a:t>univ</a:t>
            </a:r>
            <a:r>
              <a:rPr kumimoji="1" lang="en-US" altLang="ja-JP" sz="4200" dirty="0" smtClean="0"/>
              <a:t>.)</a:t>
            </a:r>
            <a:endParaRPr kumimoji="1" lang="en-US" altLang="ja-JP" dirty="0" smtClean="0"/>
          </a:p>
          <a:p>
            <a:pPr algn="l"/>
            <a:r>
              <a:rPr lang="en-US" altLang="ja-JP" dirty="0" smtClean="0"/>
              <a:t>	in collaboration with Yuko Urakawa </a:t>
            </a:r>
            <a:r>
              <a:rPr lang="ja-JP" altLang="en-US" dirty="0" smtClean="0"/>
              <a:t>（</a:t>
            </a:r>
            <a:r>
              <a:rPr lang="en-US" altLang="ja-JP" dirty="0" smtClean="0"/>
              <a:t>Barcelona </a:t>
            </a:r>
            <a:r>
              <a:rPr lang="en-US" altLang="ja-JP" dirty="0" err="1" smtClean="0"/>
              <a:t>univ</a:t>
            </a:r>
            <a:r>
              <a:rPr lang="en-US" altLang="ja-JP" dirty="0" smtClean="0"/>
              <a:t>.)</a:t>
            </a:r>
          </a:p>
          <a:p>
            <a:pPr algn="l"/>
            <a:r>
              <a:rPr lang="en-US" altLang="ja-JP" b="1" dirty="0" smtClean="0"/>
              <a:t>                                            	</a:t>
            </a:r>
          </a:p>
          <a:p>
            <a:pPr algn="l"/>
            <a:r>
              <a:rPr lang="en-US" altLang="ja-JP" b="1" dirty="0" smtClean="0"/>
              <a:t>                                                   arXiv:1208.XXXX                   </a:t>
            </a:r>
          </a:p>
          <a:p>
            <a:pPr algn="l"/>
            <a:r>
              <a:rPr lang="en-US" altLang="ja-JP" b="1" dirty="0" smtClean="0"/>
              <a:t>				PTP125:1067 arXiv:1009.2947</a:t>
            </a:r>
            <a:r>
              <a:rPr lang="en-US" altLang="ja-JP" dirty="0" smtClean="0"/>
              <a:t>,</a:t>
            </a:r>
          </a:p>
          <a:p>
            <a:pPr algn="l"/>
            <a:r>
              <a:rPr lang="en-US" altLang="ja-JP" b="1" dirty="0" smtClean="0"/>
              <a:t>				Phys.Rev.D82:121301 arXiv:1007.0468 </a:t>
            </a:r>
            <a:endParaRPr lang="en-US" altLang="ja-JP" b="1" i="1" dirty="0" smtClean="0">
              <a:solidFill>
                <a:srgbClr val="FCCCF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altLang="ja-JP" b="1" dirty="0" smtClean="0"/>
              <a:t>				PTP122:  779 arXiv:0902.3209</a:t>
            </a:r>
            <a:r>
              <a:rPr lang="en-US" altLang="ja-JP" dirty="0" smtClean="0"/>
              <a:t>    </a:t>
            </a:r>
          </a:p>
          <a:p>
            <a:pPr algn="l"/>
            <a:r>
              <a:rPr lang="en-US" altLang="ja-JP" b="1" dirty="0" smtClean="0"/>
              <a:t>                                            	PTP122:1207 arXiv:0904.4415</a:t>
            </a:r>
            <a:r>
              <a:rPr lang="en-US" altLang="ja-JP" dirty="0" smtClean="0"/>
              <a:t> </a:t>
            </a:r>
          </a:p>
          <a:p>
            <a:pPr algn="l"/>
            <a:r>
              <a:rPr lang="en-US" altLang="ja-JP" dirty="0" smtClean="0"/>
              <a:t>                              </a:t>
            </a:r>
          </a:p>
        </p:txBody>
      </p:sp>
      <p:pic>
        <p:nvPicPr>
          <p:cNvPr id="4" name="図 3" descr="logo-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16632"/>
            <a:ext cx="2011329" cy="93191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51520" y="18864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/楕円 24"/>
          <p:cNvSpPr/>
          <p:nvPr/>
        </p:nvSpPr>
        <p:spPr>
          <a:xfrm>
            <a:off x="7195352" y="4365104"/>
            <a:ext cx="504056" cy="504056"/>
          </a:xfrm>
          <a:prstGeom prst="ellipse">
            <a:avLst/>
          </a:prstGeom>
          <a:solidFill>
            <a:srgbClr val="F9A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3"/>
          <p:cNvSpPr>
            <a:spLocks/>
          </p:cNvSpPr>
          <p:nvPr/>
        </p:nvSpPr>
        <p:spPr bwMode="auto">
          <a:xfrm>
            <a:off x="2857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ja-JP" sz="4400" dirty="0" smtClean="0">
                <a:solidFill>
                  <a:schemeClr val="tx2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§Non-</a:t>
            </a:r>
            <a:r>
              <a:rPr kumimoji="0" lang="en-US" altLang="ja-JP" sz="4400" dirty="0" err="1" smtClean="0">
                <a:solidFill>
                  <a:schemeClr val="tx2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Gaussianity</a:t>
            </a:r>
            <a:r>
              <a:rPr kumimoji="0" lang="en-US" altLang="ja-JP" sz="4400" dirty="0" smtClean="0">
                <a:solidFill>
                  <a:schemeClr val="tx2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</a:t>
            </a:r>
            <a:endParaRPr kumimoji="0" lang="en-US" altLang="ja-JP" sz="2800" dirty="0">
              <a:solidFill>
                <a:schemeClr val="tx2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0825" y="2204864"/>
            <a:ext cx="71294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u"/>
            </a:pPr>
            <a:r>
              <a:rPr kumimoji="0" lang="en-US" altLang="ja-JP" sz="2400" dirty="0">
                <a:latin typeface="Arial Unicode MS" pitchFamily="50" charset="-128"/>
              </a:rPr>
              <a:t> </a:t>
            </a:r>
            <a:r>
              <a:rPr kumimoji="0" lang="en-US" altLang="ja-JP" sz="2400" dirty="0" smtClean="0">
                <a:latin typeface="Arial Unicode MS" pitchFamily="50" charset="-128"/>
              </a:rPr>
              <a:t>Once we take into account interaction, we may feel it unjustified to neglect loop corrections,</a:t>
            </a:r>
            <a:endParaRPr kumimoji="0" lang="en-US" altLang="ja-JP" sz="2400" dirty="0">
              <a:latin typeface="Arial Unicode MS" pitchFamily="50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6700" y="1000125"/>
            <a:ext cx="6615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u"/>
            </a:pPr>
            <a:r>
              <a:rPr kumimoji="0" lang="en-US" altLang="ja-JP" sz="2400" dirty="0">
                <a:latin typeface="Arial Unicode MS" pitchFamily="50" charset="-128"/>
              </a:rPr>
              <a:t> </a:t>
            </a: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CMB non-</a:t>
            </a:r>
            <a:r>
              <a:rPr kumimoji="0" lang="en-US" altLang="ja-JP" sz="2400" dirty="0" err="1" smtClean="0">
                <a:solidFill>
                  <a:srgbClr val="FF0000"/>
                </a:solidFill>
                <a:latin typeface="Arial Unicode MS" pitchFamily="50" charset="-128"/>
              </a:rPr>
              <a:t>Gaussianity</a:t>
            </a: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 might be measurable!</a:t>
            </a:r>
            <a:endParaRPr kumimoji="0" lang="en-US" altLang="ja-JP" sz="2400" dirty="0">
              <a:solidFill>
                <a:srgbClr val="FF0000"/>
              </a:solidFill>
              <a:latin typeface="Arial Unicode MS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1358155" y="1610741"/>
            <a:ext cx="571500" cy="214313"/>
          </a:xfrm>
          <a:prstGeom prst="rightArrow">
            <a:avLst/>
          </a:prstGeom>
          <a:solidFill>
            <a:srgbClr val="FDDEFE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400"/>
          </a:p>
        </p:txBody>
      </p:sp>
      <p:sp>
        <p:nvSpPr>
          <p:cNvPr id="7" name="正方形/長方形 26"/>
          <p:cNvSpPr>
            <a:spLocks noChangeArrowheads="1"/>
          </p:cNvSpPr>
          <p:nvPr/>
        </p:nvSpPr>
        <p:spPr bwMode="auto">
          <a:xfrm>
            <a:off x="2021556" y="1484784"/>
            <a:ext cx="3079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Non-linear dynamics </a:t>
            </a:r>
            <a:endParaRPr lang="ja-JP" altLang="en-US" sz="2400" dirty="0">
              <a:latin typeface="Arial Unicode MS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066936" y="4873150"/>
            <a:ext cx="928694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graphicFrame>
        <p:nvGraphicFramePr>
          <p:cNvPr id="12" name="コンテンツ プレースホルダ 6"/>
          <p:cNvGraphicFramePr>
            <a:graphicFrameLocks noChangeAspect="1"/>
          </p:cNvGraphicFramePr>
          <p:nvPr/>
        </p:nvGraphicFramePr>
        <p:xfrm>
          <a:off x="2395166" y="4304644"/>
          <a:ext cx="5519737" cy="636588"/>
        </p:xfrm>
        <a:graphic>
          <a:graphicData uri="http://schemas.openxmlformats.org/presentationml/2006/ole">
            <p:oleObj spid="_x0000_s180226" name="数式" r:id="rId3" imgW="2425680" imgH="279360" progId="Equation.3">
              <p:embed/>
            </p:oleObj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395536" y="5097724"/>
            <a:ext cx="1296144" cy="0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566342" y="4019910"/>
            <a:ext cx="1000132" cy="107157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5" name="フリーフォーム 14"/>
          <p:cNvSpPr/>
          <p:nvPr/>
        </p:nvSpPr>
        <p:spPr>
          <a:xfrm>
            <a:off x="1487355" y="3801580"/>
            <a:ext cx="1354016" cy="499696"/>
          </a:xfrm>
          <a:custGeom>
            <a:avLst/>
            <a:gdLst>
              <a:gd name="connsiteX0" fmla="*/ 0 w 1354016"/>
              <a:gd name="connsiteY0" fmla="*/ 350227 h 499696"/>
              <a:gd name="connsiteX1" fmla="*/ 641839 w 1354016"/>
              <a:gd name="connsiteY1" fmla="*/ 24911 h 499696"/>
              <a:gd name="connsiteX2" fmla="*/ 1354016 w 1354016"/>
              <a:gd name="connsiteY2" fmla="*/ 499696 h 499696"/>
              <a:gd name="connsiteX3" fmla="*/ 1354016 w 1354016"/>
              <a:gd name="connsiteY3" fmla="*/ 499696 h 49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4016" h="499696">
                <a:moveTo>
                  <a:pt x="0" y="350227"/>
                </a:moveTo>
                <a:cubicBezTo>
                  <a:pt x="208085" y="175113"/>
                  <a:pt x="416170" y="0"/>
                  <a:pt x="641839" y="24911"/>
                </a:cubicBezTo>
                <a:cubicBezTo>
                  <a:pt x="867508" y="49823"/>
                  <a:pt x="1354016" y="499696"/>
                  <a:pt x="1354016" y="499696"/>
                </a:cubicBezTo>
                <a:lnTo>
                  <a:pt x="1354016" y="499696"/>
                </a:lnTo>
              </a:path>
            </a:pathLst>
          </a:cu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52358" y="3801580"/>
            <a:ext cx="3976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2060"/>
                </a:solidFill>
              </a:rPr>
              <a:t>Factor coming from this loop: 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5066936" y="4801712"/>
            <a:ext cx="500066" cy="1588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コンテンツ プレースホルダ 6"/>
          <p:cNvGraphicFramePr>
            <a:graphicFrameLocks noChangeAspect="1"/>
          </p:cNvGraphicFramePr>
          <p:nvPr/>
        </p:nvGraphicFramePr>
        <p:xfrm>
          <a:off x="5066936" y="4855566"/>
          <a:ext cx="1005889" cy="517650"/>
        </p:xfrm>
        <a:graphic>
          <a:graphicData uri="http://schemas.openxmlformats.org/presentationml/2006/ole">
            <p:oleObj spid="_x0000_s180227" name="数式" r:id="rId4" imgW="444240" imgH="228600" progId="Equation.3">
              <p:embed/>
            </p:oleObj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887414" y="3441540"/>
            <a:ext cx="372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dirty="0" smtClean="0">
                <a:solidFill>
                  <a:srgbClr val="0000FF"/>
                </a:solidFill>
                <a:latin typeface="Symbol" pitchFamily="18" charset="2"/>
              </a:rPr>
              <a:t>f</a:t>
            </a:r>
            <a:endParaRPr lang="ja-JP" altLang="en-US" sz="28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940152" y="4922644"/>
            <a:ext cx="3070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 for scale invariant spectrum</a:t>
            </a:r>
            <a:endParaRPr lang="ja-JP" altLang="en-US" dirty="0"/>
          </a:p>
        </p:txBody>
      </p:sp>
      <p:sp>
        <p:nvSpPr>
          <p:cNvPr id="26" name="正方形/長方形 26"/>
          <p:cNvSpPr>
            <a:spLocks noChangeArrowheads="1"/>
          </p:cNvSpPr>
          <p:nvPr/>
        </p:nvSpPr>
        <p:spPr bwMode="auto">
          <a:xfrm>
            <a:off x="467545" y="5589240"/>
            <a:ext cx="84969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Prediction </a:t>
            </a: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looks</a:t>
            </a: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 </a:t>
            </a: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depending </a:t>
            </a: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on the IR cutoff scale introduced by hand! </a:t>
            </a:r>
            <a:endParaRPr lang="ja-JP" altLang="en-US" sz="2400" dirty="0">
              <a:latin typeface="Arial Unicode MS" pitchFamily="50" charset="-12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タイトル 3"/>
          <p:cNvSpPr>
            <a:spLocks/>
          </p:cNvSpPr>
          <p:nvPr/>
        </p:nvSpPr>
        <p:spPr bwMode="auto">
          <a:xfrm>
            <a:off x="2857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ja-JP" sz="4400" dirty="0" smtClean="0">
                <a:solidFill>
                  <a:schemeClr val="tx2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Various IR issues</a:t>
            </a:r>
            <a:endParaRPr kumimoji="0" lang="en-US" altLang="ja-JP" sz="2800" dirty="0">
              <a:solidFill>
                <a:schemeClr val="tx2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237" name="Rectangle 5"/>
          <p:cNvSpPr>
            <a:spLocks noChangeArrowheads="1"/>
          </p:cNvSpPr>
          <p:nvPr/>
        </p:nvSpPr>
        <p:spPr bwMode="auto">
          <a:xfrm>
            <a:off x="1127998" y="1119052"/>
            <a:ext cx="5303055" cy="94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kumimoji="0" lang="en-US" altLang="ja-JP" sz="24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IR divergence coming from</a:t>
            </a:r>
            <a:r>
              <a:rPr kumimoji="0" lang="en-US" altLang="ja-JP" sz="2400" i="1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 </a:t>
            </a:r>
            <a:r>
              <a:rPr kumimoji="0" lang="en-US" altLang="ja-JP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0" lang="en-US" altLang="ja-JP" sz="24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-integral </a:t>
            </a:r>
          </a:p>
          <a:p>
            <a:pPr>
              <a:spcBef>
                <a:spcPct val="30000"/>
              </a:spcBef>
            </a:pPr>
            <a:r>
              <a:rPr kumimoji="0" lang="en-US" altLang="ja-JP" sz="24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Secular growth in time </a:t>
            </a:r>
            <a:r>
              <a:rPr kumimoji="0" lang="ja-JP" alt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∝</a:t>
            </a:r>
            <a:r>
              <a:rPr kumimoji="0" lang="en-US" altLang="ja-JP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altLang="ja-JP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</a:t>
            </a:r>
            <a:r>
              <a:rPr kumimoji="0" lang="en-US" altLang="ja-JP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altLang="ja-JP" sz="2400" i="1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" name="左中かっこ 9"/>
          <p:cNvSpPr/>
          <p:nvPr/>
        </p:nvSpPr>
        <p:spPr>
          <a:xfrm>
            <a:off x="839966" y="1191060"/>
            <a:ext cx="360040" cy="792088"/>
          </a:xfrm>
          <a:prstGeom prst="leftBrace">
            <a:avLst>
              <a:gd name="adj1" fmla="val 17151"/>
              <a:gd name="adj2" fmla="val 50000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043608" y="2348880"/>
            <a:ext cx="7305205" cy="230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kumimoji="0" lang="en-US" altLang="ja-JP" sz="2400" dirty="0" smtClean="0">
                <a:solidFill>
                  <a:srgbClr val="FF0000"/>
                </a:solidFill>
                <a:latin typeface="Arial Unicode MS" pitchFamily="50" charset="-128"/>
              </a:rPr>
              <a:t>Adiabatic perturbation,</a:t>
            </a:r>
          </a:p>
          <a:p>
            <a:pPr>
              <a:spcBef>
                <a:spcPct val="30000"/>
              </a:spcBef>
            </a:pPr>
            <a:r>
              <a:rPr kumimoji="0" lang="en-US" altLang="ja-JP" sz="2000" dirty="0" smtClean="0">
                <a:solidFill>
                  <a:srgbClr val="FF0000"/>
                </a:solidFill>
                <a:latin typeface="Arial Unicode MS" pitchFamily="50" charset="-128"/>
              </a:rPr>
              <a:t>     which can be locally absorbed by the choice of time slicing. </a:t>
            </a:r>
            <a:endParaRPr kumimoji="0" lang="en-US" altLang="ja-JP" sz="2400" dirty="0" smtClean="0">
              <a:solidFill>
                <a:srgbClr val="FF0000"/>
              </a:solidFill>
              <a:latin typeface="Arial Unicode MS" pitchFamily="50" charset="-128"/>
            </a:endParaRPr>
          </a:p>
          <a:p>
            <a:pPr>
              <a:spcBef>
                <a:spcPct val="30000"/>
              </a:spcBef>
            </a:pPr>
            <a:r>
              <a:rPr kumimoji="0" lang="en-US" altLang="ja-JP" sz="2400" dirty="0" err="1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Isocurvature</a:t>
            </a:r>
            <a:r>
              <a:rPr kumimoji="0" lang="en-US" altLang="ja-JP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 perturbation</a:t>
            </a:r>
          </a:p>
          <a:p>
            <a:pPr>
              <a:spcBef>
                <a:spcPct val="30000"/>
              </a:spcBef>
            </a:pPr>
            <a:r>
              <a:rPr kumimoji="0" lang="en-US" altLang="ja-JP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    </a:t>
            </a:r>
            <a:r>
              <a:rPr kumimoji="0" lang="ja-JP" altLang="en-US" sz="20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≈</a:t>
            </a:r>
            <a:r>
              <a:rPr kumimoji="0" lang="en-US" altLang="ja-JP" sz="2000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 field theory on a fixed curved background</a:t>
            </a:r>
            <a:endParaRPr kumimoji="0" lang="en-US" altLang="ja-JP" sz="2400" dirty="0" smtClean="0">
              <a:solidFill>
                <a:schemeClr val="bg2">
                  <a:lumMod val="50000"/>
                </a:schemeClr>
              </a:solidFill>
              <a:latin typeface="Arial Unicode MS" pitchFamily="50" charset="-128"/>
            </a:endParaRPr>
          </a:p>
          <a:p>
            <a:pPr>
              <a:spcBef>
                <a:spcPct val="30000"/>
              </a:spcBef>
            </a:pPr>
            <a:r>
              <a:rPr kumimoji="0" lang="en-US" altLang="ja-JP" sz="2400" dirty="0" smtClean="0">
                <a:solidFill>
                  <a:schemeClr val="accent4">
                    <a:lumMod val="50000"/>
                  </a:schemeClr>
                </a:solidFill>
                <a:latin typeface="Arial Unicode MS" pitchFamily="50" charset="-128"/>
              </a:rPr>
              <a:t>Tensor perturbation</a:t>
            </a:r>
          </a:p>
        </p:txBody>
      </p:sp>
      <p:sp>
        <p:nvSpPr>
          <p:cNvPr id="12" name="左中かっこ 11"/>
          <p:cNvSpPr/>
          <p:nvPr/>
        </p:nvSpPr>
        <p:spPr>
          <a:xfrm>
            <a:off x="755576" y="2420888"/>
            <a:ext cx="360040" cy="2160240"/>
          </a:xfrm>
          <a:prstGeom prst="leftBrace">
            <a:avLst>
              <a:gd name="adj1" fmla="val 17151"/>
              <a:gd name="adj2" fmla="val 50000"/>
            </a:avLst>
          </a:prstGeom>
          <a:ln w="28575">
            <a:solidFill>
              <a:srgbClr val="CC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C3399"/>
              </a:solidFill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143000" y="4349204"/>
            <a:ext cx="7048500" cy="2104132"/>
          </a:xfrm>
          <a:custGeom>
            <a:avLst/>
            <a:gdLst>
              <a:gd name="connsiteX0" fmla="*/ 0 w 7048500"/>
              <a:gd name="connsiteY0" fmla="*/ 1422400 h 1854200"/>
              <a:gd name="connsiteX1" fmla="*/ 1778000 w 7048500"/>
              <a:gd name="connsiteY1" fmla="*/ 1676400 h 1854200"/>
              <a:gd name="connsiteX2" fmla="*/ 3911600 w 7048500"/>
              <a:gd name="connsiteY2" fmla="*/ 355600 h 1854200"/>
              <a:gd name="connsiteX3" fmla="*/ 7048500 w 7048500"/>
              <a:gd name="connsiteY3" fmla="*/ 0 h 1854200"/>
              <a:gd name="connsiteX4" fmla="*/ 7048500 w 7048500"/>
              <a:gd name="connsiteY4" fmla="*/ 0 h 1854200"/>
              <a:gd name="connsiteX5" fmla="*/ 7048500 w 7048500"/>
              <a:gd name="connsiteY5" fmla="*/ 0 h 1854200"/>
              <a:gd name="connsiteX0" fmla="*/ 0 w 7048500"/>
              <a:gd name="connsiteY0" fmla="*/ 1723628 h 2155428"/>
              <a:gd name="connsiteX1" fmla="*/ 1778000 w 7048500"/>
              <a:gd name="connsiteY1" fmla="*/ 1977628 h 2155428"/>
              <a:gd name="connsiteX2" fmla="*/ 3911600 w 7048500"/>
              <a:gd name="connsiteY2" fmla="*/ 656828 h 2155428"/>
              <a:gd name="connsiteX3" fmla="*/ 7048500 w 7048500"/>
              <a:gd name="connsiteY3" fmla="*/ 301228 h 2155428"/>
              <a:gd name="connsiteX4" fmla="*/ 7048500 w 7048500"/>
              <a:gd name="connsiteY4" fmla="*/ 301228 h 2155428"/>
              <a:gd name="connsiteX5" fmla="*/ 7048500 w 7048500"/>
              <a:gd name="connsiteY5" fmla="*/ 301228 h 2155428"/>
              <a:gd name="connsiteX0" fmla="*/ 0 w 7048500"/>
              <a:gd name="connsiteY0" fmla="*/ 1875284 h 2332360"/>
              <a:gd name="connsiteX1" fmla="*/ 1778000 w 7048500"/>
              <a:gd name="connsiteY1" fmla="*/ 2129284 h 2332360"/>
              <a:gd name="connsiteX2" fmla="*/ 4221088 w 7048500"/>
              <a:gd name="connsiteY2" fmla="*/ 656828 h 2332360"/>
              <a:gd name="connsiteX3" fmla="*/ 7048500 w 7048500"/>
              <a:gd name="connsiteY3" fmla="*/ 452884 h 2332360"/>
              <a:gd name="connsiteX4" fmla="*/ 7048500 w 7048500"/>
              <a:gd name="connsiteY4" fmla="*/ 452884 h 2332360"/>
              <a:gd name="connsiteX5" fmla="*/ 7048500 w 7048500"/>
              <a:gd name="connsiteY5" fmla="*/ 452884 h 2332360"/>
              <a:gd name="connsiteX0" fmla="*/ 0 w 7048500"/>
              <a:gd name="connsiteY0" fmla="*/ 1875284 h 2332360"/>
              <a:gd name="connsiteX1" fmla="*/ 1778000 w 7048500"/>
              <a:gd name="connsiteY1" fmla="*/ 2129284 h 2332360"/>
              <a:gd name="connsiteX2" fmla="*/ 4221088 w 7048500"/>
              <a:gd name="connsiteY2" fmla="*/ 656828 h 2332360"/>
              <a:gd name="connsiteX3" fmla="*/ 7048500 w 7048500"/>
              <a:gd name="connsiteY3" fmla="*/ 452884 h 2332360"/>
              <a:gd name="connsiteX4" fmla="*/ 7048500 w 7048500"/>
              <a:gd name="connsiteY4" fmla="*/ 452884 h 2332360"/>
              <a:gd name="connsiteX5" fmla="*/ 7048500 w 7048500"/>
              <a:gd name="connsiteY5" fmla="*/ 452884 h 2332360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5" fmla="*/ 7048500 w 7048500"/>
              <a:gd name="connsiteY5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5" fmla="*/ 7048500 w 7048500"/>
              <a:gd name="connsiteY5" fmla="*/ 224656 h 2104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48500" h="2104132">
                <a:moveTo>
                  <a:pt x="0" y="1647056"/>
                </a:moveTo>
                <a:cubicBezTo>
                  <a:pt x="563033" y="1862956"/>
                  <a:pt x="1074485" y="2104132"/>
                  <a:pt x="1778000" y="1901056"/>
                </a:cubicBezTo>
                <a:cubicBezTo>
                  <a:pt x="2617519" y="1582192"/>
                  <a:pt x="3342671" y="708000"/>
                  <a:pt x="4221088" y="428600"/>
                </a:cubicBezTo>
                <a:cubicBezTo>
                  <a:pt x="5423033" y="0"/>
                  <a:pt x="6440021" y="109819"/>
                  <a:pt x="7048500" y="224656"/>
                </a:cubicBezTo>
                <a:lnTo>
                  <a:pt x="7048500" y="224656"/>
                </a:lnTo>
                <a:lnTo>
                  <a:pt x="7048500" y="224656"/>
                </a:lnTo>
              </a:path>
            </a:pathLst>
          </a:cu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365548" y="6090096"/>
            <a:ext cx="360040" cy="144016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5724128" y="4590628"/>
            <a:ext cx="216024" cy="72008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940152" y="4565228"/>
            <a:ext cx="2428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Background trajectory</a:t>
            </a:r>
          </a:p>
          <a:p>
            <a:pPr algn="ctr"/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in field space</a:t>
            </a:r>
            <a:endParaRPr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3923928" y="5213300"/>
            <a:ext cx="648072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rot="16200000" flipV="1">
            <a:off x="3383868" y="5105288"/>
            <a:ext cx="648072" cy="432048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1979712" y="4637236"/>
            <a:ext cx="1584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kumimoji="0" lang="en-US" altLang="ja-JP" dirty="0" err="1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isocurvature</a:t>
            </a:r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 perturbation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3995936" y="5429324"/>
            <a:ext cx="151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kumimoji="0" lang="en-US" altLang="ja-JP" dirty="0" smtClean="0">
                <a:solidFill>
                  <a:srgbClr val="FF0000"/>
                </a:solidFill>
                <a:latin typeface="Arial Unicode MS" pitchFamily="50" charset="-128"/>
              </a:rPr>
              <a:t>adiabatic perturbation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7" name="Rectangle 5"/>
          <p:cNvSpPr>
            <a:spLocks noChangeArrowheads="1"/>
          </p:cNvSpPr>
          <p:nvPr/>
        </p:nvSpPr>
        <p:spPr bwMode="auto">
          <a:xfrm>
            <a:off x="1041717" y="836712"/>
            <a:ext cx="7988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kumimoji="0" lang="en-US" altLang="ja-JP" sz="2000" i="1" dirty="0" smtClean="0">
                <a:solidFill>
                  <a:schemeClr val="bg2">
                    <a:lumMod val="25000"/>
                  </a:schemeClr>
                </a:solidFill>
                <a:latin typeface="Symbol" pitchFamily="18" charset="2"/>
              </a:rPr>
              <a:t> f </a:t>
            </a:r>
            <a:r>
              <a:rPr kumimoji="0" lang="en-US" altLang="ja-JP" sz="20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: a minimally coupled scalar field with a small</a:t>
            </a:r>
            <a:r>
              <a:rPr kumimoji="0" lang="ja-JP" altLang="en-US" sz="20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 </a:t>
            </a:r>
            <a:r>
              <a:rPr kumimoji="0" lang="en-US" altLang="ja-JP" sz="20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mass (</a:t>
            </a:r>
            <a:r>
              <a:rPr kumimoji="0" lang="en-US" altLang="ja-JP" sz="20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en-US" altLang="ja-JP" sz="2000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ja-JP" altLang="en-US" sz="20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≪</a:t>
            </a:r>
            <a:r>
              <a:rPr kumimoji="0" lang="en-US" altLang="ja-JP" sz="20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altLang="ja-JP" sz="2000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altLang="ja-JP" sz="20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) in </a:t>
            </a:r>
            <a:r>
              <a:rPr kumimoji="0" lang="en-US" altLang="ja-JP" sz="2000" dirty="0" err="1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dS</a:t>
            </a:r>
            <a:r>
              <a:rPr kumimoji="0" lang="en-US" altLang="ja-JP" sz="2000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.</a:t>
            </a:r>
          </a:p>
        </p:txBody>
      </p:sp>
      <p:sp>
        <p:nvSpPr>
          <p:cNvPr id="13" name="フリーフォーム 12"/>
          <p:cNvSpPr/>
          <p:nvPr/>
        </p:nvSpPr>
        <p:spPr>
          <a:xfrm>
            <a:off x="1187624" y="3668831"/>
            <a:ext cx="1584176" cy="1080120"/>
          </a:xfrm>
          <a:custGeom>
            <a:avLst/>
            <a:gdLst>
              <a:gd name="connsiteX0" fmla="*/ 0 w 7048500"/>
              <a:gd name="connsiteY0" fmla="*/ 1422400 h 1854200"/>
              <a:gd name="connsiteX1" fmla="*/ 1778000 w 7048500"/>
              <a:gd name="connsiteY1" fmla="*/ 1676400 h 1854200"/>
              <a:gd name="connsiteX2" fmla="*/ 3911600 w 7048500"/>
              <a:gd name="connsiteY2" fmla="*/ 355600 h 1854200"/>
              <a:gd name="connsiteX3" fmla="*/ 7048500 w 7048500"/>
              <a:gd name="connsiteY3" fmla="*/ 0 h 1854200"/>
              <a:gd name="connsiteX4" fmla="*/ 7048500 w 7048500"/>
              <a:gd name="connsiteY4" fmla="*/ 0 h 1854200"/>
              <a:gd name="connsiteX5" fmla="*/ 7048500 w 7048500"/>
              <a:gd name="connsiteY5" fmla="*/ 0 h 1854200"/>
              <a:gd name="connsiteX0" fmla="*/ 0 w 7048500"/>
              <a:gd name="connsiteY0" fmla="*/ 1723628 h 2155428"/>
              <a:gd name="connsiteX1" fmla="*/ 1778000 w 7048500"/>
              <a:gd name="connsiteY1" fmla="*/ 1977628 h 2155428"/>
              <a:gd name="connsiteX2" fmla="*/ 3911600 w 7048500"/>
              <a:gd name="connsiteY2" fmla="*/ 656828 h 2155428"/>
              <a:gd name="connsiteX3" fmla="*/ 7048500 w 7048500"/>
              <a:gd name="connsiteY3" fmla="*/ 301228 h 2155428"/>
              <a:gd name="connsiteX4" fmla="*/ 7048500 w 7048500"/>
              <a:gd name="connsiteY4" fmla="*/ 301228 h 2155428"/>
              <a:gd name="connsiteX5" fmla="*/ 7048500 w 7048500"/>
              <a:gd name="connsiteY5" fmla="*/ 301228 h 2155428"/>
              <a:gd name="connsiteX0" fmla="*/ 0 w 7048500"/>
              <a:gd name="connsiteY0" fmla="*/ 1875284 h 2332360"/>
              <a:gd name="connsiteX1" fmla="*/ 1778000 w 7048500"/>
              <a:gd name="connsiteY1" fmla="*/ 2129284 h 2332360"/>
              <a:gd name="connsiteX2" fmla="*/ 4221088 w 7048500"/>
              <a:gd name="connsiteY2" fmla="*/ 656828 h 2332360"/>
              <a:gd name="connsiteX3" fmla="*/ 7048500 w 7048500"/>
              <a:gd name="connsiteY3" fmla="*/ 452884 h 2332360"/>
              <a:gd name="connsiteX4" fmla="*/ 7048500 w 7048500"/>
              <a:gd name="connsiteY4" fmla="*/ 452884 h 2332360"/>
              <a:gd name="connsiteX5" fmla="*/ 7048500 w 7048500"/>
              <a:gd name="connsiteY5" fmla="*/ 452884 h 2332360"/>
              <a:gd name="connsiteX0" fmla="*/ 0 w 7048500"/>
              <a:gd name="connsiteY0" fmla="*/ 1875284 h 2332360"/>
              <a:gd name="connsiteX1" fmla="*/ 1778000 w 7048500"/>
              <a:gd name="connsiteY1" fmla="*/ 2129284 h 2332360"/>
              <a:gd name="connsiteX2" fmla="*/ 4221088 w 7048500"/>
              <a:gd name="connsiteY2" fmla="*/ 656828 h 2332360"/>
              <a:gd name="connsiteX3" fmla="*/ 7048500 w 7048500"/>
              <a:gd name="connsiteY3" fmla="*/ 452884 h 2332360"/>
              <a:gd name="connsiteX4" fmla="*/ 7048500 w 7048500"/>
              <a:gd name="connsiteY4" fmla="*/ 452884 h 2332360"/>
              <a:gd name="connsiteX5" fmla="*/ 7048500 w 7048500"/>
              <a:gd name="connsiteY5" fmla="*/ 452884 h 2332360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5" fmla="*/ 7048500 w 7048500"/>
              <a:gd name="connsiteY5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5" fmla="*/ 7048500 w 7048500"/>
              <a:gd name="connsiteY5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0" fmla="*/ 0 w 4221088"/>
              <a:gd name="connsiteY0" fmla="*/ 1218456 h 1675532"/>
              <a:gd name="connsiteX1" fmla="*/ 1778000 w 4221088"/>
              <a:gd name="connsiteY1" fmla="*/ 1472456 h 1675532"/>
              <a:gd name="connsiteX2" fmla="*/ 4221088 w 4221088"/>
              <a:gd name="connsiteY2" fmla="*/ 0 h 1675532"/>
              <a:gd name="connsiteX0" fmla="*/ 0 w 3429000"/>
              <a:gd name="connsiteY0" fmla="*/ 1703164 h 2160240"/>
              <a:gd name="connsiteX1" fmla="*/ 1778000 w 3429000"/>
              <a:gd name="connsiteY1" fmla="*/ 1957164 h 2160240"/>
              <a:gd name="connsiteX2" fmla="*/ 3429000 w 3429000"/>
              <a:gd name="connsiteY2" fmla="*/ 0 h 2160240"/>
              <a:gd name="connsiteX0" fmla="*/ 0 w 3429000"/>
              <a:gd name="connsiteY0" fmla="*/ 1703164 h 2160240"/>
              <a:gd name="connsiteX1" fmla="*/ 1778000 w 3429000"/>
              <a:gd name="connsiteY1" fmla="*/ 1957164 h 2160240"/>
              <a:gd name="connsiteX2" fmla="*/ 3429000 w 3429000"/>
              <a:gd name="connsiteY2" fmla="*/ 0 h 2160240"/>
              <a:gd name="connsiteX0" fmla="*/ 0 w 3168352"/>
              <a:gd name="connsiteY0" fmla="*/ 0 h 2160240"/>
              <a:gd name="connsiteX1" fmla="*/ 1517352 w 3168352"/>
              <a:gd name="connsiteY1" fmla="*/ 1957164 h 2160240"/>
              <a:gd name="connsiteX2" fmla="*/ 3168352 w 3168352"/>
              <a:gd name="connsiteY2" fmla="*/ 0 h 2160240"/>
              <a:gd name="connsiteX0" fmla="*/ 0 w 3168352"/>
              <a:gd name="connsiteY0" fmla="*/ 0 h 2160240"/>
              <a:gd name="connsiteX1" fmla="*/ 1517352 w 3168352"/>
              <a:gd name="connsiteY1" fmla="*/ 1957164 h 2160240"/>
              <a:gd name="connsiteX2" fmla="*/ 3168352 w 3168352"/>
              <a:gd name="connsiteY2" fmla="*/ 0 h 2160240"/>
              <a:gd name="connsiteX0" fmla="*/ 0 w 3168352"/>
              <a:gd name="connsiteY0" fmla="*/ 0 h 2160240"/>
              <a:gd name="connsiteX1" fmla="*/ 1517352 w 3168352"/>
              <a:gd name="connsiteY1" fmla="*/ 1957164 h 2160240"/>
              <a:gd name="connsiteX2" fmla="*/ 3168352 w 3168352"/>
              <a:gd name="connsiteY2" fmla="*/ 0 h 2160240"/>
              <a:gd name="connsiteX0" fmla="*/ 0 w 3168352"/>
              <a:gd name="connsiteY0" fmla="*/ 0 h 1971328"/>
              <a:gd name="connsiteX1" fmla="*/ 1517352 w 3168352"/>
              <a:gd name="connsiteY1" fmla="*/ 1957164 h 1971328"/>
              <a:gd name="connsiteX2" fmla="*/ 3168352 w 3168352"/>
              <a:gd name="connsiteY2" fmla="*/ 0 h 197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8352" h="1971328">
                <a:moveTo>
                  <a:pt x="0" y="0"/>
                </a:moveTo>
                <a:cubicBezTo>
                  <a:pt x="132721" y="765572"/>
                  <a:pt x="789801" y="1955304"/>
                  <a:pt x="1517352" y="1957164"/>
                </a:cubicBezTo>
                <a:cubicBezTo>
                  <a:pt x="2361559" y="1971328"/>
                  <a:pt x="2861931" y="981472"/>
                  <a:pt x="3168352" y="0"/>
                </a:cubicBezTo>
              </a:path>
            </a:pathLst>
          </a:cu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403648" y="4739659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potential</a:t>
            </a:r>
            <a:endParaRPr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475656" y="2204864"/>
            <a:ext cx="7668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 summing up only long wavelength modes beyond the Horizon scale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187624" y="3308791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kumimoji="0" lang="en-US" altLang="ja-JP" dirty="0" smtClean="0">
                <a:solidFill>
                  <a:srgbClr val="FF0000"/>
                </a:solidFill>
                <a:latin typeface="Arial Unicode MS" pitchFamily="50" charset="-128"/>
              </a:rPr>
              <a:t>distribution</a:t>
            </a:r>
          </a:p>
        </p:txBody>
      </p:sp>
      <p:graphicFrame>
        <p:nvGraphicFramePr>
          <p:cNvPr id="86018" name="コンテンツ プレースホルダ 6"/>
          <p:cNvGraphicFramePr>
            <a:graphicFrameLocks noChangeAspect="1"/>
          </p:cNvGraphicFramePr>
          <p:nvPr/>
        </p:nvGraphicFramePr>
        <p:xfrm>
          <a:off x="1979712" y="1124744"/>
          <a:ext cx="4824536" cy="1147584"/>
        </p:xfrm>
        <a:graphic>
          <a:graphicData uri="http://schemas.openxmlformats.org/presentationml/2006/ole">
            <p:oleObj spid="_x0000_s147458" name="数式" r:id="rId4" imgW="2298600" imgH="545760" progId="Equation.3">
              <p:embed/>
            </p:oleObj>
          </a:graphicData>
        </a:graphic>
      </p:graphicFrame>
      <p:sp>
        <p:nvSpPr>
          <p:cNvPr id="16" name="フリーフォーム 15"/>
          <p:cNvSpPr/>
          <p:nvPr/>
        </p:nvSpPr>
        <p:spPr>
          <a:xfrm flipV="1">
            <a:off x="827584" y="3596823"/>
            <a:ext cx="2376264" cy="1152889"/>
          </a:xfrm>
          <a:custGeom>
            <a:avLst/>
            <a:gdLst>
              <a:gd name="connsiteX0" fmla="*/ 0 w 7048500"/>
              <a:gd name="connsiteY0" fmla="*/ 1422400 h 1854200"/>
              <a:gd name="connsiteX1" fmla="*/ 1778000 w 7048500"/>
              <a:gd name="connsiteY1" fmla="*/ 1676400 h 1854200"/>
              <a:gd name="connsiteX2" fmla="*/ 3911600 w 7048500"/>
              <a:gd name="connsiteY2" fmla="*/ 355600 h 1854200"/>
              <a:gd name="connsiteX3" fmla="*/ 7048500 w 7048500"/>
              <a:gd name="connsiteY3" fmla="*/ 0 h 1854200"/>
              <a:gd name="connsiteX4" fmla="*/ 7048500 w 7048500"/>
              <a:gd name="connsiteY4" fmla="*/ 0 h 1854200"/>
              <a:gd name="connsiteX5" fmla="*/ 7048500 w 7048500"/>
              <a:gd name="connsiteY5" fmla="*/ 0 h 1854200"/>
              <a:gd name="connsiteX0" fmla="*/ 0 w 7048500"/>
              <a:gd name="connsiteY0" fmla="*/ 1723628 h 2155428"/>
              <a:gd name="connsiteX1" fmla="*/ 1778000 w 7048500"/>
              <a:gd name="connsiteY1" fmla="*/ 1977628 h 2155428"/>
              <a:gd name="connsiteX2" fmla="*/ 3911600 w 7048500"/>
              <a:gd name="connsiteY2" fmla="*/ 656828 h 2155428"/>
              <a:gd name="connsiteX3" fmla="*/ 7048500 w 7048500"/>
              <a:gd name="connsiteY3" fmla="*/ 301228 h 2155428"/>
              <a:gd name="connsiteX4" fmla="*/ 7048500 w 7048500"/>
              <a:gd name="connsiteY4" fmla="*/ 301228 h 2155428"/>
              <a:gd name="connsiteX5" fmla="*/ 7048500 w 7048500"/>
              <a:gd name="connsiteY5" fmla="*/ 301228 h 2155428"/>
              <a:gd name="connsiteX0" fmla="*/ 0 w 7048500"/>
              <a:gd name="connsiteY0" fmla="*/ 1875284 h 2332360"/>
              <a:gd name="connsiteX1" fmla="*/ 1778000 w 7048500"/>
              <a:gd name="connsiteY1" fmla="*/ 2129284 h 2332360"/>
              <a:gd name="connsiteX2" fmla="*/ 4221088 w 7048500"/>
              <a:gd name="connsiteY2" fmla="*/ 656828 h 2332360"/>
              <a:gd name="connsiteX3" fmla="*/ 7048500 w 7048500"/>
              <a:gd name="connsiteY3" fmla="*/ 452884 h 2332360"/>
              <a:gd name="connsiteX4" fmla="*/ 7048500 w 7048500"/>
              <a:gd name="connsiteY4" fmla="*/ 452884 h 2332360"/>
              <a:gd name="connsiteX5" fmla="*/ 7048500 w 7048500"/>
              <a:gd name="connsiteY5" fmla="*/ 452884 h 2332360"/>
              <a:gd name="connsiteX0" fmla="*/ 0 w 7048500"/>
              <a:gd name="connsiteY0" fmla="*/ 1875284 h 2332360"/>
              <a:gd name="connsiteX1" fmla="*/ 1778000 w 7048500"/>
              <a:gd name="connsiteY1" fmla="*/ 2129284 h 2332360"/>
              <a:gd name="connsiteX2" fmla="*/ 4221088 w 7048500"/>
              <a:gd name="connsiteY2" fmla="*/ 656828 h 2332360"/>
              <a:gd name="connsiteX3" fmla="*/ 7048500 w 7048500"/>
              <a:gd name="connsiteY3" fmla="*/ 452884 h 2332360"/>
              <a:gd name="connsiteX4" fmla="*/ 7048500 w 7048500"/>
              <a:gd name="connsiteY4" fmla="*/ 452884 h 2332360"/>
              <a:gd name="connsiteX5" fmla="*/ 7048500 w 7048500"/>
              <a:gd name="connsiteY5" fmla="*/ 452884 h 2332360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5" fmla="*/ 7048500 w 7048500"/>
              <a:gd name="connsiteY5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5" fmla="*/ 7048500 w 7048500"/>
              <a:gd name="connsiteY5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4" fmla="*/ 7048500 w 7048500"/>
              <a:gd name="connsiteY4" fmla="*/ 224656 h 2104132"/>
              <a:gd name="connsiteX0" fmla="*/ 0 w 7048500"/>
              <a:gd name="connsiteY0" fmla="*/ 1647056 h 2104132"/>
              <a:gd name="connsiteX1" fmla="*/ 1778000 w 7048500"/>
              <a:gd name="connsiteY1" fmla="*/ 1901056 h 2104132"/>
              <a:gd name="connsiteX2" fmla="*/ 4221088 w 7048500"/>
              <a:gd name="connsiteY2" fmla="*/ 428600 h 2104132"/>
              <a:gd name="connsiteX3" fmla="*/ 7048500 w 7048500"/>
              <a:gd name="connsiteY3" fmla="*/ 224656 h 2104132"/>
              <a:gd name="connsiteX0" fmla="*/ 0 w 4221088"/>
              <a:gd name="connsiteY0" fmla="*/ 1218456 h 1675532"/>
              <a:gd name="connsiteX1" fmla="*/ 1778000 w 4221088"/>
              <a:gd name="connsiteY1" fmla="*/ 1472456 h 1675532"/>
              <a:gd name="connsiteX2" fmla="*/ 4221088 w 4221088"/>
              <a:gd name="connsiteY2" fmla="*/ 0 h 1675532"/>
              <a:gd name="connsiteX0" fmla="*/ 0 w 3429000"/>
              <a:gd name="connsiteY0" fmla="*/ 1703164 h 2160240"/>
              <a:gd name="connsiteX1" fmla="*/ 1778000 w 3429000"/>
              <a:gd name="connsiteY1" fmla="*/ 1957164 h 2160240"/>
              <a:gd name="connsiteX2" fmla="*/ 3429000 w 3429000"/>
              <a:gd name="connsiteY2" fmla="*/ 0 h 2160240"/>
              <a:gd name="connsiteX0" fmla="*/ 0 w 3429000"/>
              <a:gd name="connsiteY0" fmla="*/ 1703164 h 2160240"/>
              <a:gd name="connsiteX1" fmla="*/ 1778000 w 3429000"/>
              <a:gd name="connsiteY1" fmla="*/ 1957164 h 2160240"/>
              <a:gd name="connsiteX2" fmla="*/ 3429000 w 3429000"/>
              <a:gd name="connsiteY2" fmla="*/ 0 h 2160240"/>
              <a:gd name="connsiteX0" fmla="*/ 0 w 3168352"/>
              <a:gd name="connsiteY0" fmla="*/ 0 h 2160240"/>
              <a:gd name="connsiteX1" fmla="*/ 1517352 w 3168352"/>
              <a:gd name="connsiteY1" fmla="*/ 1957164 h 2160240"/>
              <a:gd name="connsiteX2" fmla="*/ 3168352 w 3168352"/>
              <a:gd name="connsiteY2" fmla="*/ 0 h 2160240"/>
              <a:gd name="connsiteX0" fmla="*/ 0 w 3168352"/>
              <a:gd name="connsiteY0" fmla="*/ 0 h 2160240"/>
              <a:gd name="connsiteX1" fmla="*/ 1517352 w 3168352"/>
              <a:gd name="connsiteY1" fmla="*/ 1957164 h 2160240"/>
              <a:gd name="connsiteX2" fmla="*/ 3168352 w 3168352"/>
              <a:gd name="connsiteY2" fmla="*/ 0 h 2160240"/>
              <a:gd name="connsiteX0" fmla="*/ 0 w 3168352"/>
              <a:gd name="connsiteY0" fmla="*/ 0 h 2160240"/>
              <a:gd name="connsiteX1" fmla="*/ 1517352 w 3168352"/>
              <a:gd name="connsiteY1" fmla="*/ 1957164 h 2160240"/>
              <a:gd name="connsiteX2" fmla="*/ 3168352 w 3168352"/>
              <a:gd name="connsiteY2" fmla="*/ 0 h 2160240"/>
              <a:gd name="connsiteX0" fmla="*/ 0 w 3168352"/>
              <a:gd name="connsiteY0" fmla="*/ 0 h 1971328"/>
              <a:gd name="connsiteX1" fmla="*/ 1517352 w 3168352"/>
              <a:gd name="connsiteY1" fmla="*/ 1957164 h 1971328"/>
              <a:gd name="connsiteX2" fmla="*/ 3168352 w 3168352"/>
              <a:gd name="connsiteY2" fmla="*/ 0 h 1971328"/>
              <a:gd name="connsiteX0" fmla="*/ 0 w 4032448"/>
              <a:gd name="connsiteY0" fmla="*/ 283090 h 2254418"/>
              <a:gd name="connsiteX1" fmla="*/ 1517352 w 4032448"/>
              <a:gd name="connsiteY1" fmla="*/ 2240254 h 2254418"/>
              <a:gd name="connsiteX2" fmla="*/ 4032448 w 4032448"/>
              <a:gd name="connsiteY2" fmla="*/ 0 h 2254418"/>
              <a:gd name="connsiteX0" fmla="*/ 0 w 4032448"/>
              <a:gd name="connsiteY0" fmla="*/ 360617 h 2331945"/>
              <a:gd name="connsiteX1" fmla="*/ 1517352 w 4032448"/>
              <a:gd name="connsiteY1" fmla="*/ 2317781 h 2331945"/>
              <a:gd name="connsiteX2" fmla="*/ 4032448 w 4032448"/>
              <a:gd name="connsiteY2" fmla="*/ 77527 h 2331945"/>
              <a:gd name="connsiteX0" fmla="*/ 0 w 4752528"/>
              <a:gd name="connsiteY0" fmla="*/ 0 h 2404713"/>
              <a:gd name="connsiteX1" fmla="*/ 2237432 w 4752528"/>
              <a:gd name="connsiteY1" fmla="*/ 2390549 h 2404713"/>
              <a:gd name="connsiteX2" fmla="*/ 4752528 w 4752528"/>
              <a:gd name="connsiteY2" fmla="*/ 150295 h 2404713"/>
              <a:gd name="connsiteX0" fmla="*/ 0 w 4752528"/>
              <a:gd name="connsiteY0" fmla="*/ 1588 h 2406301"/>
              <a:gd name="connsiteX1" fmla="*/ 2237432 w 4752528"/>
              <a:gd name="connsiteY1" fmla="*/ 2392137 h 2406301"/>
              <a:gd name="connsiteX2" fmla="*/ 4752528 w 4752528"/>
              <a:gd name="connsiteY2" fmla="*/ 151883 h 240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2528" h="2406301">
                <a:moveTo>
                  <a:pt x="0" y="1588"/>
                </a:moveTo>
                <a:cubicBezTo>
                  <a:pt x="949490" y="0"/>
                  <a:pt x="1509881" y="2390277"/>
                  <a:pt x="2237432" y="2392137"/>
                </a:cubicBezTo>
                <a:cubicBezTo>
                  <a:pt x="3081639" y="2406301"/>
                  <a:pt x="3550212" y="74356"/>
                  <a:pt x="4752528" y="151883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3131840" y="3956863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ja-JP" altLang="en-US" dirty="0" smtClean="0"/>
              <a:t>⇒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grpSp>
        <p:nvGrpSpPr>
          <p:cNvPr id="2" name="グループ化 23"/>
          <p:cNvGrpSpPr/>
          <p:nvPr/>
        </p:nvGrpSpPr>
        <p:grpSpPr>
          <a:xfrm>
            <a:off x="4211960" y="3812847"/>
            <a:ext cx="3960440" cy="504817"/>
            <a:chOff x="4283968" y="3717032"/>
            <a:chExt cx="2376264" cy="1152889"/>
          </a:xfrm>
        </p:grpSpPr>
        <p:sp>
          <p:nvSpPr>
            <p:cNvPr id="19" name="フリーフォーム 18"/>
            <p:cNvSpPr/>
            <p:nvPr/>
          </p:nvSpPr>
          <p:spPr>
            <a:xfrm>
              <a:off x="4644008" y="3789040"/>
              <a:ext cx="1584176" cy="1080120"/>
            </a:xfrm>
            <a:custGeom>
              <a:avLst/>
              <a:gdLst>
                <a:gd name="connsiteX0" fmla="*/ 0 w 7048500"/>
                <a:gd name="connsiteY0" fmla="*/ 1422400 h 1854200"/>
                <a:gd name="connsiteX1" fmla="*/ 1778000 w 7048500"/>
                <a:gd name="connsiteY1" fmla="*/ 1676400 h 1854200"/>
                <a:gd name="connsiteX2" fmla="*/ 3911600 w 7048500"/>
                <a:gd name="connsiteY2" fmla="*/ 355600 h 1854200"/>
                <a:gd name="connsiteX3" fmla="*/ 7048500 w 7048500"/>
                <a:gd name="connsiteY3" fmla="*/ 0 h 1854200"/>
                <a:gd name="connsiteX4" fmla="*/ 7048500 w 7048500"/>
                <a:gd name="connsiteY4" fmla="*/ 0 h 1854200"/>
                <a:gd name="connsiteX5" fmla="*/ 7048500 w 7048500"/>
                <a:gd name="connsiteY5" fmla="*/ 0 h 1854200"/>
                <a:gd name="connsiteX0" fmla="*/ 0 w 7048500"/>
                <a:gd name="connsiteY0" fmla="*/ 1723628 h 2155428"/>
                <a:gd name="connsiteX1" fmla="*/ 1778000 w 7048500"/>
                <a:gd name="connsiteY1" fmla="*/ 1977628 h 2155428"/>
                <a:gd name="connsiteX2" fmla="*/ 3911600 w 7048500"/>
                <a:gd name="connsiteY2" fmla="*/ 656828 h 2155428"/>
                <a:gd name="connsiteX3" fmla="*/ 7048500 w 7048500"/>
                <a:gd name="connsiteY3" fmla="*/ 301228 h 2155428"/>
                <a:gd name="connsiteX4" fmla="*/ 7048500 w 7048500"/>
                <a:gd name="connsiteY4" fmla="*/ 301228 h 2155428"/>
                <a:gd name="connsiteX5" fmla="*/ 7048500 w 7048500"/>
                <a:gd name="connsiteY5" fmla="*/ 301228 h 2155428"/>
                <a:gd name="connsiteX0" fmla="*/ 0 w 7048500"/>
                <a:gd name="connsiteY0" fmla="*/ 1875284 h 2332360"/>
                <a:gd name="connsiteX1" fmla="*/ 1778000 w 7048500"/>
                <a:gd name="connsiteY1" fmla="*/ 2129284 h 2332360"/>
                <a:gd name="connsiteX2" fmla="*/ 4221088 w 7048500"/>
                <a:gd name="connsiteY2" fmla="*/ 656828 h 2332360"/>
                <a:gd name="connsiteX3" fmla="*/ 7048500 w 7048500"/>
                <a:gd name="connsiteY3" fmla="*/ 452884 h 2332360"/>
                <a:gd name="connsiteX4" fmla="*/ 7048500 w 7048500"/>
                <a:gd name="connsiteY4" fmla="*/ 452884 h 2332360"/>
                <a:gd name="connsiteX5" fmla="*/ 7048500 w 7048500"/>
                <a:gd name="connsiteY5" fmla="*/ 452884 h 2332360"/>
                <a:gd name="connsiteX0" fmla="*/ 0 w 7048500"/>
                <a:gd name="connsiteY0" fmla="*/ 1875284 h 2332360"/>
                <a:gd name="connsiteX1" fmla="*/ 1778000 w 7048500"/>
                <a:gd name="connsiteY1" fmla="*/ 2129284 h 2332360"/>
                <a:gd name="connsiteX2" fmla="*/ 4221088 w 7048500"/>
                <a:gd name="connsiteY2" fmla="*/ 656828 h 2332360"/>
                <a:gd name="connsiteX3" fmla="*/ 7048500 w 7048500"/>
                <a:gd name="connsiteY3" fmla="*/ 452884 h 2332360"/>
                <a:gd name="connsiteX4" fmla="*/ 7048500 w 7048500"/>
                <a:gd name="connsiteY4" fmla="*/ 452884 h 2332360"/>
                <a:gd name="connsiteX5" fmla="*/ 7048500 w 7048500"/>
                <a:gd name="connsiteY5" fmla="*/ 452884 h 2332360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4" fmla="*/ 7048500 w 7048500"/>
                <a:gd name="connsiteY4" fmla="*/ 224656 h 2104132"/>
                <a:gd name="connsiteX5" fmla="*/ 7048500 w 7048500"/>
                <a:gd name="connsiteY5" fmla="*/ 224656 h 2104132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4" fmla="*/ 7048500 w 7048500"/>
                <a:gd name="connsiteY4" fmla="*/ 224656 h 2104132"/>
                <a:gd name="connsiteX5" fmla="*/ 7048500 w 7048500"/>
                <a:gd name="connsiteY5" fmla="*/ 224656 h 2104132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4" fmla="*/ 7048500 w 7048500"/>
                <a:gd name="connsiteY4" fmla="*/ 224656 h 2104132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0" fmla="*/ 0 w 4221088"/>
                <a:gd name="connsiteY0" fmla="*/ 1218456 h 1675532"/>
                <a:gd name="connsiteX1" fmla="*/ 1778000 w 4221088"/>
                <a:gd name="connsiteY1" fmla="*/ 1472456 h 1675532"/>
                <a:gd name="connsiteX2" fmla="*/ 4221088 w 4221088"/>
                <a:gd name="connsiteY2" fmla="*/ 0 h 1675532"/>
                <a:gd name="connsiteX0" fmla="*/ 0 w 3429000"/>
                <a:gd name="connsiteY0" fmla="*/ 1703164 h 2160240"/>
                <a:gd name="connsiteX1" fmla="*/ 1778000 w 3429000"/>
                <a:gd name="connsiteY1" fmla="*/ 1957164 h 2160240"/>
                <a:gd name="connsiteX2" fmla="*/ 3429000 w 3429000"/>
                <a:gd name="connsiteY2" fmla="*/ 0 h 2160240"/>
                <a:gd name="connsiteX0" fmla="*/ 0 w 3429000"/>
                <a:gd name="connsiteY0" fmla="*/ 1703164 h 2160240"/>
                <a:gd name="connsiteX1" fmla="*/ 1778000 w 3429000"/>
                <a:gd name="connsiteY1" fmla="*/ 1957164 h 2160240"/>
                <a:gd name="connsiteX2" fmla="*/ 3429000 w 3429000"/>
                <a:gd name="connsiteY2" fmla="*/ 0 h 2160240"/>
                <a:gd name="connsiteX0" fmla="*/ 0 w 3168352"/>
                <a:gd name="connsiteY0" fmla="*/ 0 h 2160240"/>
                <a:gd name="connsiteX1" fmla="*/ 1517352 w 3168352"/>
                <a:gd name="connsiteY1" fmla="*/ 1957164 h 2160240"/>
                <a:gd name="connsiteX2" fmla="*/ 3168352 w 3168352"/>
                <a:gd name="connsiteY2" fmla="*/ 0 h 2160240"/>
                <a:gd name="connsiteX0" fmla="*/ 0 w 3168352"/>
                <a:gd name="connsiteY0" fmla="*/ 0 h 2160240"/>
                <a:gd name="connsiteX1" fmla="*/ 1517352 w 3168352"/>
                <a:gd name="connsiteY1" fmla="*/ 1957164 h 2160240"/>
                <a:gd name="connsiteX2" fmla="*/ 3168352 w 3168352"/>
                <a:gd name="connsiteY2" fmla="*/ 0 h 2160240"/>
                <a:gd name="connsiteX0" fmla="*/ 0 w 3168352"/>
                <a:gd name="connsiteY0" fmla="*/ 0 h 2160240"/>
                <a:gd name="connsiteX1" fmla="*/ 1517352 w 3168352"/>
                <a:gd name="connsiteY1" fmla="*/ 1957164 h 2160240"/>
                <a:gd name="connsiteX2" fmla="*/ 3168352 w 3168352"/>
                <a:gd name="connsiteY2" fmla="*/ 0 h 2160240"/>
                <a:gd name="connsiteX0" fmla="*/ 0 w 3168352"/>
                <a:gd name="connsiteY0" fmla="*/ 0 h 1971328"/>
                <a:gd name="connsiteX1" fmla="*/ 1517352 w 3168352"/>
                <a:gd name="connsiteY1" fmla="*/ 1957164 h 1971328"/>
                <a:gd name="connsiteX2" fmla="*/ 3168352 w 3168352"/>
                <a:gd name="connsiteY2" fmla="*/ 0 h 197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68352" h="1971328">
                  <a:moveTo>
                    <a:pt x="0" y="0"/>
                  </a:moveTo>
                  <a:cubicBezTo>
                    <a:pt x="132721" y="765572"/>
                    <a:pt x="789801" y="1955304"/>
                    <a:pt x="1517352" y="1957164"/>
                  </a:cubicBezTo>
                  <a:cubicBezTo>
                    <a:pt x="2361559" y="1971328"/>
                    <a:pt x="2861931" y="981472"/>
                    <a:pt x="3168352" y="0"/>
                  </a:cubicBezTo>
                </a:path>
              </a:pathLst>
            </a:cu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フリーフォーム 21"/>
            <p:cNvSpPr/>
            <p:nvPr/>
          </p:nvSpPr>
          <p:spPr>
            <a:xfrm flipV="1">
              <a:off x="4283968" y="3717032"/>
              <a:ext cx="2376264" cy="1152889"/>
            </a:xfrm>
            <a:custGeom>
              <a:avLst/>
              <a:gdLst>
                <a:gd name="connsiteX0" fmla="*/ 0 w 7048500"/>
                <a:gd name="connsiteY0" fmla="*/ 1422400 h 1854200"/>
                <a:gd name="connsiteX1" fmla="*/ 1778000 w 7048500"/>
                <a:gd name="connsiteY1" fmla="*/ 1676400 h 1854200"/>
                <a:gd name="connsiteX2" fmla="*/ 3911600 w 7048500"/>
                <a:gd name="connsiteY2" fmla="*/ 355600 h 1854200"/>
                <a:gd name="connsiteX3" fmla="*/ 7048500 w 7048500"/>
                <a:gd name="connsiteY3" fmla="*/ 0 h 1854200"/>
                <a:gd name="connsiteX4" fmla="*/ 7048500 w 7048500"/>
                <a:gd name="connsiteY4" fmla="*/ 0 h 1854200"/>
                <a:gd name="connsiteX5" fmla="*/ 7048500 w 7048500"/>
                <a:gd name="connsiteY5" fmla="*/ 0 h 1854200"/>
                <a:gd name="connsiteX0" fmla="*/ 0 w 7048500"/>
                <a:gd name="connsiteY0" fmla="*/ 1723628 h 2155428"/>
                <a:gd name="connsiteX1" fmla="*/ 1778000 w 7048500"/>
                <a:gd name="connsiteY1" fmla="*/ 1977628 h 2155428"/>
                <a:gd name="connsiteX2" fmla="*/ 3911600 w 7048500"/>
                <a:gd name="connsiteY2" fmla="*/ 656828 h 2155428"/>
                <a:gd name="connsiteX3" fmla="*/ 7048500 w 7048500"/>
                <a:gd name="connsiteY3" fmla="*/ 301228 h 2155428"/>
                <a:gd name="connsiteX4" fmla="*/ 7048500 w 7048500"/>
                <a:gd name="connsiteY4" fmla="*/ 301228 h 2155428"/>
                <a:gd name="connsiteX5" fmla="*/ 7048500 w 7048500"/>
                <a:gd name="connsiteY5" fmla="*/ 301228 h 2155428"/>
                <a:gd name="connsiteX0" fmla="*/ 0 w 7048500"/>
                <a:gd name="connsiteY0" fmla="*/ 1875284 h 2332360"/>
                <a:gd name="connsiteX1" fmla="*/ 1778000 w 7048500"/>
                <a:gd name="connsiteY1" fmla="*/ 2129284 h 2332360"/>
                <a:gd name="connsiteX2" fmla="*/ 4221088 w 7048500"/>
                <a:gd name="connsiteY2" fmla="*/ 656828 h 2332360"/>
                <a:gd name="connsiteX3" fmla="*/ 7048500 w 7048500"/>
                <a:gd name="connsiteY3" fmla="*/ 452884 h 2332360"/>
                <a:gd name="connsiteX4" fmla="*/ 7048500 w 7048500"/>
                <a:gd name="connsiteY4" fmla="*/ 452884 h 2332360"/>
                <a:gd name="connsiteX5" fmla="*/ 7048500 w 7048500"/>
                <a:gd name="connsiteY5" fmla="*/ 452884 h 2332360"/>
                <a:gd name="connsiteX0" fmla="*/ 0 w 7048500"/>
                <a:gd name="connsiteY0" fmla="*/ 1875284 h 2332360"/>
                <a:gd name="connsiteX1" fmla="*/ 1778000 w 7048500"/>
                <a:gd name="connsiteY1" fmla="*/ 2129284 h 2332360"/>
                <a:gd name="connsiteX2" fmla="*/ 4221088 w 7048500"/>
                <a:gd name="connsiteY2" fmla="*/ 656828 h 2332360"/>
                <a:gd name="connsiteX3" fmla="*/ 7048500 w 7048500"/>
                <a:gd name="connsiteY3" fmla="*/ 452884 h 2332360"/>
                <a:gd name="connsiteX4" fmla="*/ 7048500 w 7048500"/>
                <a:gd name="connsiteY4" fmla="*/ 452884 h 2332360"/>
                <a:gd name="connsiteX5" fmla="*/ 7048500 w 7048500"/>
                <a:gd name="connsiteY5" fmla="*/ 452884 h 2332360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4" fmla="*/ 7048500 w 7048500"/>
                <a:gd name="connsiteY4" fmla="*/ 224656 h 2104132"/>
                <a:gd name="connsiteX5" fmla="*/ 7048500 w 7048500"/>
                <a:gd name="connsiteY5" fmla="*/ 224656 h 2104132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4" fmla="*/ 7048500 w 7048500"/>
                <a:gd name="connsiteY4" fmla="*/ 224656 h 2104132"/>
                <a:gd name="connsiteX5" fmla="*/ 7048500 w 7048500"/>
                <a:gd name="connsiteY5" fmla="*/ 224656 h 2104132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4" fmla="*/ 7048500 w 7048500"/>
                <a:gd name="connsiteY4" fmla="*/ 224656 h 2104132"/>
                <a:gd name="connsiteX0" fmla="*/ 0 w 7048500"/>
                <a:gd name="connsiteY0" fmla="*/ 1647056 h 2104132"/>
                <a:gd name="connsiteX1" fmla="*/ 1778000 w 7048500"/>
                <a:gd name="connsiteY1" fmla="*/ 1901056 h 2104132"/>
                <a:gd name="connsiteX2" fmla="*/ 4221088 w 7048500"/>
                <a:gd name="connsiteY2" fmla="*/ 428600 h 2104132"/>
                <a:gd name="connsiteX3" fmla="*/ 7048500 w 7048500"/>
                <a:gd name="connsiteY3" fmla="*/ 224656 h 2104132"/>
                <a:gd name="connsiteX0" fmla="*/ 0 w 4221088"/>
                <a:gd name="connsiteY0" fmla="*/ 1218456 h 1675532"/>
                <a:gd name="connsiteX1" fmla="*/ 1778000 w 4221088"/>
                <a:gd name="connsiteY1" fmla="*/ 1472456 h 1675532"/>
                <a:gd name="connsiteX2" fmla="*/ 4221088 w 4221088"/>
                <a:gd name="connsiteY2" fmla="*/ 0 h 1675532"/>
                <a:gd name="connsiteX0" fmla="*/ 0 w 3429000"/>
                <a:gd name="connsiteY0" fmla="*/ 1703164 h 2160240"/>
                <a:gd name="connsiteX1" fmla="*/ 1778000 w 3429000"/>
                <a:gd name="connsiteY1" fmla="*/ 1957164 h 2160240"/>
                <a:gd name="connsiteX2" fmla="*/ 3429000 w 3429000"/>
                <a:gd name="connsiteY2" fmla="*/ 0 h 2160240"/>
                <a:gd name="connsiteX0" fmla="*/ 0 w 3429000"/>
                <a:gd name="connsiteY0" fmla="*/ 1703164 h 2160240"/>
                <a:gd name="connsiteX1" fmla="*/ 1778000 w 3429000"/>
                <a:gd name="connsiteY1" fmla="*/ 1957164 h 2160240"/>
                <a:gd name="connsiteX2" fmla="*/ 3429000 w 3429000"/>
                <a:gd name="connsiteY2" fmla="*/ 0 h 2160240"/>
                <a:gd name="connsiteX0" fmla="*/ 0 w 3168352"/>
                <a:gd name="connsiteY0" fmla="*/ 0 h 2160240"/>
                <a:gd name="connsiteX1" fmla="*/ 1517352 w 3168352"/>
                <a:gd name="connsiteY1" fmla="*/ 1957164 h 2160240"/>
                <a:gd name="connsiteX2" fmla="*/ 3168352 w 3168352"/>
                <a:gd name="connsiteY2" fmla="*/ 0 h 2160240"/>
                <a:gd name="connsiteX0" fmla="*/ 0 w 3168352"/>
                <a:gd name="connsiteY0" fmla="*/ 0 h 2160240"/>
                <a:gd name="connsiteX1" fmla="*/ 1517352 w 3168352"/>
                <a:gd name="connsiteY1" fmla="*/ 1957164 h 2160240"/>
                <a:gd name="connsiteX2" fmla="*/ 3168352 w 3168352"/>
                <a:gd name="connsiteY2" fmla="*/ 0 h 2160240"/>
                <a:gd name="connsiteX0" fmla="*/ 0 w 3168352"/>
                <a:gd name="connsiteY0" fmla="*/ 0 h 2160240"/>
                <a:gd name="connsiteX1" fmla="*/ 1517352 w 3168352"/>
                <a:gd name="connsiteY1" fmla="*/ 1957164 h 2160240"/>
                <a:gd name="connsiteX2" fmla="*/ 3168352 w 3168352"/>
                <a:gd name="connsiteY2" fmla="*/ 0 h 2160240"/>
                <a:gd name="connsiteX0" fmla="*/ 0 w 3168352"/>
                <a:gd name="connsiteY0" fmla="*/ 0 h 1971328"/>
                <a:gd name="connsiteX1" fmla="*/ 1517352 w 3168352"/>
                <a:gd name="connsiteY1" fmla="*/ 1957164 h 1971328"/>
                <a:gd name="connsiteX2" fmla="*/ 3168352 w 3168352"/>
                <a:gd name="connsiteY2" fmla="*/ 0 h 1971328"/>
                <a:gd name="connsiteX0" fmla="*/ 0 w 4032448"/>
                <a:gd name="connsiteY0" fmla="*/ 283090 h 2254418"/>
                <a:gd name="connsiteX1" fmla="*/ 1517352 w 4032448"/>
                <a:gd name="connsiteY1" fmla="*/ 2240254 h 2254418"/>
                <a:gd name="connsiteX2" fmla="*/ 4032448 w 4032448"/>
                <a:gd name="connsiteY2" fmla="*/ 0 h 2254418"/>
                <a:gd name="connsiteX0" fmla="*/ 0 w 4032448"/>
                <a:gd name="connsiteY0" fmla="*/ 360617 h 2331945"/>
                <a:gd name="connsiteX1" fmla="*/ 1517352 w 4032448"/>
                <a:gd name="connsiteY1" fmla="*/ 2317781 h 2331945"/>
                <a:gd name="connsiteX2" fmla="*/ 4032448 w 4032448"/>
                <a:gd name="connsiteY2" fmla="*/ 77527 h 2331945"/>
                <a:gd name="connsiteX0" fmla="*/ 0 w 4752528"/>
                <a:gd name="connsiteY0" fmla="*/ 0 h 2404713"/>
                <a:gd name="connsiteX1" fmla="*/ 2237432 w 4752528"/>
                <a:gd name="connsiteY1" fmla="*/ 2390549 h 2404713"/>
                <a:gd name="connsiteX2" fmla="*/ 4752528 w 4752528"/>
                <a:gd name="connsiteY2" fmla="*/ 150295 h 2404713"/>
                <a:gd name="connsiteX0" fmla="*/ 0 w 4752528"/>
                <a:gd name="connsiteY0" fmla="*/ 1588 h 2406301"/>
                <a:gd name="connsiteX1" fmla="*/ 2237432 w 4752528"/>
                <a:gd name="connsiteY1" fmla="*/ 2392137 h 2406301"/>
                <a:gd name="connsiteX2" fmla="*/ 4752528 w 4752528"/>
                <a:gd name="connsiteY2" fmla="*/ 151883 h 2406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52528" h="2406301">
                  <a:moveTo>
                    <a:pt x="0" y="1588"/>
                  </a:moveTo>
                  <a:cubicBezTo>
                    <a:pt x="949490" y="0"/>
                    <a:pt x="1509881" y="2390277"/>
                    <a:pt x="2237432" y="2392137"/>
                  </a:cubicBezTo>
                  <a:cubicBezTo>
                    <a:pt x="3081639" y="2406301"/>
                    <a:pt x="3550212" y="74356"/>
                    <a:pt x="4752528" y="151883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5148064" y="4388911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Large vacuum fluctuation</a:t>
            </a:r>
            <a:endParaRPr lang="ja-JP" altLang="en-US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99592" y="188640"/>
            <a:ext cx="75376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30000"/>
              </a:spcBef>
            </a:pPr>
            <a:r>
              <a:rPr kumimoji="0" lang="en-US" altLang="ja-JP" sz="3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50" charset="-128"/>
              </a:rPr>
              <a:t>IR problem for </a:t>
            </a:r>
            <a:r>
              <a:rPr kumimoji="0" lang="en-US" altLang="ja-JP" sz="32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50" charset="-128"/>
              </a:rPr>
              <a:t>isocurvature</a:t>
            </a:r>
            <a:r>
              <a:rPr kumimoji="0" lang="en-US" altLang="ja-JP" sz="3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50" charset="-128"/>
              </a:rPr>
              <a:t> perturbation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499992" y="4820959"/>
            <a:ext cx="41304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ja-JP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If the field fluctuation is too large, it is easy to imagine that a naïve </a:t>
            </a:r>
            <a:r>
              <a:rPr kumimoji="0" lang="en-US" altLang="ja-JP" dirty="0" err="1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perturbative</a:t>
            </a:r>
            <a:r>
              <a:rPr kumimoji="0" lang="en-US" altLang="ja-JP" dirty="0" smtClean="0">
                <a:solidFill>
                  <a:schemeClr val="bg2">
                    <a:lumMod val="25000"/>
                  </a:schemeClr>
                </a:solidFill>
                <a:latin typeface="Arial Unicode MS" pitchFamily="50" charset="-128"/>
              </a:rPr>
              <a:t> analysis will break down once interaction is introduced. </a:t>
            </a:r>
            <a:endParaRPr lang="ja-JP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763688" y="2564904"/>
            <a:ext cx="6904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kumimoji="0" lang="en-US" altLang="ja-JP" dirty="0" smtClean="0">
                <a:solidFill>
                  <a:srgbClr val="990099"/>
                </a:solidFill>
                <a:latin typeface="Arial Unicode MS" pitchFamily="50" charset="-128"/>
              </a:rPr>
              <a:t>De Sitter inv. vac. state does not exist in the </a:t>
            </a:r>
            <a:r>
              <a:rPr kumimoji="0" lang="en-US" altLang="ja-JP" dirty="0" err="1" smtClean="0">
                <a:solidFill>
                  <a:srgbClr val="FF0000"/>
                </a:solidFill>
                <a:latin typeface="Arial Unicode MS" pitchFamily="50" charset="-128"/>
              </a:rPr>
              <a:t>massless</a:t>
            </a:r>
            <a:r>
              <a:rPr kumimoji="0" lang="en-US" altLang="ja-JP" dirty="0" smtClean="0">
                <a:solidFill>
                  <a:srgbClr val="FF0000"/>
                </a:solidFill>
                <a:latin typeface="Arial Unicode MS" pitchFamily="50" charset="-128"/>
              </a:rPr>
              <a:t> limit</a:t>
            </a:r>
            <a:r>
              <a:rPr kumimoji="0" lang="en-US" altLang="ja-JP" dirty="0" smtClean="0">
                <a:solidFill>
                  <a:srgbClr val="990099"/>
                </a:solidFill>
                <a:latin typeface="Arial Unicode MS" pitchFamily="50" charset="-128"/>
              </a:rPr>
              <a:t>.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868144" y="2852936"/>
            <a:ext cx="2621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Allen &amp; </a:t>
            </a:r>
            <a:r>
              <a:rPr kumimoji="0" lang="en-US" altLang="ja-JP" dirty="0" err="1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Folacci</a:t>
            </a:r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(1987)</a:t>
            </a:r>
          </a:p>
          <a:p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Kirsten &amp; </a:t>
            </a:r>
            <a:r>
              <a:rPr kumimoji="0" lang="en-US" altLang="ja-JP" dirty="0" err="1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Garriga</a:t>
            </a:r>
            <a:r>
              <a:rPr kumimoji="0" lang="en-US" altLang="ja-JP" dirty="0" smtClean="0">
                <a:solidFill>
                  <a:schemeClr val="bg2">
                    <a:lumMod val="50000"/>
                  </a:schemeClr>
                </a:solidFill>
                <a:latin typeface="Arial Unicode MS" pitchFamily="50" charset="-128"/>
              </a:rPr>
              <a:t>(1993)</a:t>
            </a:r>
            <a:endParaRPr lang="ja-JP" alt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1214414" y="2924944"/>
            <a:ext cx="3143272" cy="1357322"/>
          </a:xfrm>
          <a:prstGeom prst="rect">
            <a:avLst/>
          </a:prstGeom>
          <a:solidFill>
            <a:srgbClr val="E1E1FF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endParaRPr kumimoji="1" lang="ja-JP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50106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Stochastic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interpretation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ChangeAspect="1"/>
          </p:cNvGraphicFramePr>
          <p:nvPr>
            <p:ph idx="1"/>
          </p:nvPr>
        </p:nvGraphicFramePr>
        <p:xfrm>
          <a:off x="1403648" y="1539692"/>
          <a:ext cx="2144087" cy="648072"/>
        </p:xfrm>
        <a:graphic>
          <a:graphicData uri="http://schemas.openxmlformats.org/presentationml/2006/ole">
            <p:oleObj spid="_x0000_s148482" name="数式" r:id="rId3" imgW="1091880" imgH="330120" progId="Equation.3">
              <p:embed/>
            </p:oleObj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714348" y="1052736"/>
            <a:ext cx="49766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</a:rPr>
              <a:t>Let’s consider local average of </a:t>
            </a:r>
            <a:r>
              <a:rPr lang="en-US" altLang="ja-JP" sz="24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f</a:t>
            </a:r>
            <a:r>
              <a:rPr lang="ja-JP" alt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ja-JP" altLang="en-US" sz="2400" dirty="0" smtClean="0"/>
          </a:p>
          <a:p>
            <a:pPr>
              <a:buBlip>
                <a:blip r:embed="rId4"/>
              </a:buBlip>
            </a:pPr>
            <a:endParaRPr lang="en-US" altLang="ja-JP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45468" y="2420888"/>
            <a:ext cx="30963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Equation of motion for</a:t>
            </a:r>
            <a:r>
              <a:rPr lang="ja-JP" altLang="en-US" sz="20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 </a:t>
            </a:r>
            <a:r>
              <a:rPr lang="en-US" altLang="ja-JP" sz="2000" i="1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f </a:t>
            </a:r>
            <a:r>
              <a:rPr lang="en-US" altLang="ja-JP" sz="20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</p:txBody>
      </p:sp>
      <p:graphicFrame>
        <p:nvGraphicFramePr>
          <p:cNvPr id="1032" name="コンテンツ プレースホルダ 6"/>
          <p:cNvGraphicFramePr>
            <a:graphicFrameLocks noChangeAspect="1"/>
          </p:cNvGraphicFramePr>
          <p:nvPr/>
        </p:nvGraphicFramePr>
        <p:xfrm>
          <a:off x="1500188" y="3020190"/>
          <a:ext cx="2143125" cy="768350"/>
        </p:xfrm>
        <a:graphic>
          <a:graphicData uri="http://schemas.openxmlformats.org/presentationml/2006/ole">
            <p:oleObj spid="_x0000_s148484" name="数式" r:id="rId5" imgW="1168200" imgH="419040" progId="Equation.3">
              <p:embed/>
            </p:oleObj>
          </a:graphicData>
        </a:graphic>
      </p:graphicFrame>
      <p:sp>
        <p:nvSpPr>
          <p:cNvPr id="32" name="正方形/長方形 31"/>
          <p:cNvSpPr/>
          <p:nvPr/>
        </p:nvSpPr>
        <p:spPr>
          <a:xfrm>
            <a:off x="1428728" y="3291099"/>
            <a:ext cx="142876" cy="830360"/>
          </a:xfrm>
          <a:prstGeom prst="rect">
            <a:avLst/>
          </a:prstGeom>
          <a:solidFill>
            <a:srgbClr val="E1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43"/>
          <p:cNvGrpSpPr/>
          <p:nvPr/>
        </p:nvGrpSpPr>
        <p:grpSpPr>
          <a:xfrm>
            <a:off x="3688150" y="1486525"/>
            <a:ext cx="4412242" cy="646331"/>
            <a:chOff x="3964206" y="1268760"/>
            <a:chExt cx="2664296" cy="1067849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3964206" y="1268760"/>
              <a:ext cx="2664296" cy="106784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 smtClean="0">
                  <a:cs typeface="Times New Roman" pitchFamily="18" charset="0"/>
                </a:rPr>
                <a:t>More and more short wavelength modes participate in </a:t>
              </a:r>
              <a:r>
                <a:rPr lang="en-US" altLang="ja-JP" i="1" dirty="0" smtClean="0">
                  <a:latin typeface="Symbol" pitchFamily="18" charset="2"/>
                  <a:cs typeface="Times New Roman" pitchFamily="18" charset="0"/>
                </a:rPr>
                <a:t>f</a:t>
              </a:r>
              <a:r>
                <a:rPr lang="ja-JP" altLang="en-US" i="1" dirty="0" smtClean="0">
                  <a:latin typeface="Symbol" pitchFamily="18" charset="2"/>
                  <a:cs typeface="Times New Roman" pitchFamily="18" charset="0"/>
                </a:rPr>
                <a:t> </a:t>
              </a:r>
              <a:r>
                <a:rPr lang="ja-JP" altLang="en-US" i="1" dirty="0" smtClean="0">
                  <a:cs typeface="Times New Roman" pitchFamily="18" charset="0"/>
                </a:rPr>
                <a:t> </a:t>
              </a:r>
              <a:r>
                <a:rPr lang="en-US" altLang="ja-JP" dirty="0" smtClean="0">
                  <a:cs typeface="Times New Roman" pitchFamily="18" charset="0"/>
                </a:rPr>
                <a:t>as time goes on</a:t>
              </a:r>
              <a:r>
                <a:rPr lang="en-US" altLang="ja-JP" dirty="0" smtClean="0">
                  <a:latin typeface="+mn-ea"/>
                  <a:cs typeface="Times New Roman" pitchFamily="18" charset="0"/>
                </a:rPr>
                <a:t>.</a:t>
              </a:r>
              <a:endParaRPr kumimoji="1" lang="ja-JP" altLang="en-US" i="1" baseline="-25000" dirty="0">
                <a:latin typeface="Symbol" pitchFamily="18" charset="2"/>
                <a:cs typeface="Times New Roman" pitchFamily="18" charset="0"/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151703" y="1823793"/>
              <a:ext cx="8696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円形吹き出し 54"/>
          <p:cNvSpPr/>
          <p:nvPr/>
        </p:nvSpPr>
        <p:spPr>
          <a:xfrm>
            <a:off x="3958698" y="2654012"/>
            <a:ext cx="4789766" cy="2143140"/>
          </a:xfrm>
          <a:prstGeom prst="wedgeEllipseCallout">
            <a:avLst>
              <a:gd name="adj1" fmla="val -58514"/>
              <a:gd name="adj2" fmla="val -21050"/>
            </a:avLst>
          </a:prstGeom>
          <a:solidFill>
            <a:srgbClr val="EEDE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1071538" y="3841496"/>
            <a:ext cx="3429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in slow roll approximation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122422" y="2852936"/>
            <a:ext cx="4410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C00000"/>
                </a:solidFill>
              </a:rPr>
              <a:t>Newly participating modes </a:t>
            </a:r>
          </a:p>
          <a:p>
            <a:pPr algn="ctr"/>
            <a:r>
              <a:rPr lang="en-US" altLang="ja-JP" sz="2000" dirty="0" smtClean="0">
                <a:solidFill>
                  <a:srgbClr val="C00000"/>
                </a:solidFill>
              </a:rPr>
              <a:t> act as random fluctuation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graphicFrame>
        <p:nvGraphicFramePr>
          <p:cNvPr id="1028" name="コンテンツ プレースホルダ 6"/>
          <p:cNvGraphicFramePr>
            <a:graphicFrameLocks noChangeAspect="1"/>
          </p:cNvGraphicFramePr>
          <p:nvPr/>
        </p:nvGraphicFramePr>
        <p:xfrm>
          <a:off x="4602780" y="3529097"/>
          <a:ext cx="1884363" cy="465137"/>
        </p:xfrm>
        <a:graphic>
          <a:graphicData uri="http://schemas.openxmlformats.org/presentationml/2006/ole">
            <p:oleObj spid="_x0000_s148483" name="数式" r:id="rId6" imgW="1028520" imgH="253800" progId="Equation.3">
              <p:embed/>
            </p:oleObj>
          </a:graphicData>
        </a:graphic>
      </p:graphicFrame>
      <p:sp>
        <p:nvSpPr>
          <p:cNvPr id="58" name="右矢印 57"/>
          <p:cNvSpPr/>
          <p:nvPr/>
        </p:nvSpPr>
        <p:spPr>
          <a:xfrm>
            <a:off x="4572000" y="4077072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078" name="Object 4"/>
          <p:cNvGraphicFramePr>
            <a:graphicFrameLocks noChangeAspect="1"/>
          </p:cNvGraphicFramePr>
          <p:nvPr/>
        </p:nvGraphicFramePr>
        <p:xfrm>
          <a:off x="5076056" y="4029075"/>
          <a:ext cx="3257550" cy="465138"/>
        </p:xfrm>
        <a:graphic>
          <a:graphicData uri="http://schemas.openxmlformats.org/presentationml/2006/ole">
            <p:oleObj spid="_x0000_s148485" name="数式" r:id="rId7" imgW="1777680" imgH="253800" progId="Equation.3">
              <p:embed/>
            </p:oleObj>
          </a:graphicData>
        </a:graphic>
      </p:graphicFrame>
      <p:grpSp>
        <p:nvGrpSpPr>
          <p:cNvPr id="4" name="グループ化 51"/>
          <p:cNvGrpSpPr/>
          <p:nvPr/>
        </p:nvGrpSpPr>
        <p:grpSpPr>
          <a:xfrm>
            <a:off x="1331640" y="4963815"/>
            <a:ext cx="5544616" cy="769441"/>
            <a:chOff x="1517670" y="5251847"/>
            <a:chExt cx="4062442" cy="769441"/>
          </a:xfrm>
        </p:grpSpPr>
        <p:sp>
          <p:nvSpPr>
            <p:cNvPr id="41" name="正方形/長方形 40"/>
            <p:cNvSpPr/>
            <p:nvPr/>
          </p:nvSpPr>
          <p:spPr>
            <a:xfrm>
              <a:off x="1517670" y="5251847"/>
              <a:ext cx="4062442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000" dirty="0" smtClean="0">
                  <a:solidFill>
                    <a:srgbClr val="FF0000"/>
                  </a:solidFill>
                </a:rPr>
                <a:t>In the case of </a:t>
              </a:r>
              <a:r>
                <a:rPr lang="en-US" altLang="ja-JP" sz="2000" dirty="0" err="1" smtClean="0">
                  <a:solidFill>
                    <a:srgbClr val="FF0000"/>
                  </a:solidFill>
                </a:rPr>
                <a:t>massless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000" i="1" dirty="0" smtClean="0">
                  <a:solidFill>
                    <a:srgbClr val="FF0000"/>
                  </a:solidFill>
                  <a:latin typeface="Symbol" pitchFamily="18" charset="2"/>
                </a:rPr>
                <a:t>lf</a:t>
              </a:r>
              <a:r>
                <a:rPr lang="en-US" altLang="ja-JP" sz="2000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 : </a:t>
              </a:r>
              <a:r>
                <a:rPr lang="en-US" altLang="ja-JP" sz="2000" dirty="0" smtClean="0">
                  <a:solidFill>
                    <a:srgbClr val="FF0000"/>
                  </a:solidFill>
                  <a:sym typeface="Symbol"/>
                </a:rPr>
                <a:t></a:t>
              </a:r>
              <a:r>
                <a:rPr lang="en-US" altLang="ja-JP" sz="2400" i="1" dirty="0" smtClean="0">
                  <a:solidFill>
                    <a:srgbClr val="FF0000"/>
                  </a:solidFill>
                  <a:latin typeface="Symbol" pitchFamily="18" charset="2"/>
                </a:rPr>
                <a:t>f</a:t>
              </a:r>
              <a:r>
                <a:rPr lang="ja-JP" altLang="en-US" sz="2400" i="1" dirty="0" smtClean="0">
                  <a:solidFill>
                    <a:srgbClr val="FF0000"/>
                  </a:solidFill>
                  <a:latin typeface="Symbol" pitchFamily="18" charset="2"/>
                </a:rPr>
                <a:t> </a:t>
              </a:r>
              <a:r>
                <a:rPr lang="en-US" altLang="ja-JP" sz="2400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ja-JP" sz="2000" dirty="0" smtClean="0">
                  <a:solidFill>
                    <a:srgbClr val="FF0000"/>
                  </a:solidFill>
                  <a:sym typeface="Symbol"/>
                </a:rPr>
                <a:t></a:t>
              </a:r>
              <a:r>
                <a:rPr lang="ja-JP" altLang="en-US" sz="2000" dirty="0" smtClean="0">
                  <a:solidFill>
                    <a:srgbClr val="FF0000"/>
                  </a:solidFill>
                </a:rPr>
                <a:t> → </a:t>
              </a:r>
              <a:endParaRPr lang="en-US" altLang="ja-JP" sz="20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43" name="直線コネクタ 42"/>
            <p:cNvCxnSpPr/>
            <p:nvPr/>
          </p:nvCxnSpPr>
          <p:spPr>
            <a:xfrm>
              <a:off x="4564929" y="5318626"/>
              <a:ext cx="142876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コネクタ 50"/>
          <p:cNvCxnSpPr/>
          <p:nvPr/>
        </p:nvCxnSpPr>
        <p:spPr>
          <a:xfrm>
            <a:off x="3365282" y="2475478"/>
            <a:ext cx="144016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046" name="Object 4"/>
          <p:cNvGraphicFramePr>
            <a:graphicFrameLocks noChangeAspect="1"/>
          </p:cNvGraphicFramePr>
          <p:nvPr/>
        </p:nvGraphicFramePr>
        <p:xfrm>
          <a:off x="6291486" y="4846860"/>
          <a:ext cx="512762" cy="814388"/>
        </p:xfrm>
        <a:graphic>
          <a:graphicData uri="http://schemas.openxmlformats.org/presentationml/2006/ole">
            <p:oleObj spid="_x0000_s148486" name="数式" r:id="rId8" imgW="279360" imgH="444240" progId="Equation.3">
              <p:embed/>
            </p:oleObj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851920" y="5621178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C00000"/>
                </a:solidFill>
              </a:rPr>
              <a:t>Namely, in the end, thermal equilibrium is realized </a:t>
            </a:r>
            <a:r>
              <a:rPr lang="en-US" altLang="ja-JP" sz="2000" dirty="0" smtClean="0">
                <a:solidFill>
                  <a:srgbClr val="C00000"/>
                </a:solidFill>
                <a:latin typeface="+mn-ea"/>
              </a:rPr>
              <a:t>: </a:t>
            </a:r>
            <a:r>
              <a:rPr lang="en-US" altLang="ja-JP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altLang="ja-JP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≈ </a:t>
            </a:r>
            <a:r>
              <a:rPr lang="en-US" altLang="ja-JP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105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580112" y="971436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9644"/>
                </a:solidFill>
                <a:cs typeface="Times New Roman" pitchFamily="18" charset="0"/>
              </a:rPr>
              <a:t>(</a:t>
            </a:r>
            <a:r>
              <a:rPr lang="en-US" altLang="ja-JP" dirty="0" err="1" smtClean="0">
                <a:solidFill>
                  <a:srgbClr val="009644"/>
                </a:solidFill>
                <a:cs typeface="Times New Roman" pitchFamily="18" charset="0"/>
              </a:rPr>
              <a:t>Starobinsky</a:t>
            </a:r>
            <a:r>
              <a:rPr lang="en-US" altLang="ja-JP" dirty="0" smtClean="0">
                <a:solidFill>
                  <a:srgbClr val="009644"/>
                </a:solidFill>
                <a:cs typeface="Times New Roman" pitchFamily="18" charset="0"/>
              </a:rPr>
              <a:t> &amp; Yokoyama (1994))</a:t>
            </a:r>
            <a:endParaRPr lang="ja-JP" altLang="en-US" dirty="0">
              <a:solidFill>
                <a:srgbClr val="009644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 descr="chaotic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tretch>
            <a:fillRect/>
          </a:stretch>
        </p:blipFill>
        <p:spPr>
          <a:xfrm>
            <a:off x="2143108" y="1145456"/>
            <a:ext cx="3175000" cy="317500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27" name="円/楕円 26"/>
          <p:cNvSpPr/>
          <p:nvPr/>
        </p:nvSpPr>
        <p:spPr>
          <a:xfrm>
            <a:off x="4500562" y="2931406"/>
            <a:ext cx="214314" cy="142876"/>
          </a:xfrm>
          <a:prstGeom prst="ellipse">
            <a:avLst/>
          </a:prstGeom>
          <a:solidFill>
            <a:srgbClr val="FCCC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吹き出し 29"/>
          <p:cNvSpPr/>
          <p:nvPr/>
        </p:nvSpPr>
        <p:spPr>
          <a:xfrm>
            <a:off x="4929190" y="2288464"/>
            <a:ext cx="2571768" cy="928694"/>
          </a:xfrm>
          <a:prstGeom prst="wedgeRoundRectCallout">
            <a:avLst>
              <a:gd name="adj1" fmla="val -56065"/>
              <a:gd name="adj2" fmla="val 23712"/>
              <a:gd name="adj3" fmla="val 16667"/>
            </a:avLst>
          </a:prstGeom>
          <a:solidFill>
            <a:srgbClr val="FDDE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7242" y="214290"/>
            <a:ext cx="8229600" cy="98246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Wave function of the universe</a:t>
            </a:r>
            <a:br>
              <a:rPr lang="en-US" altLang="ja-JP" dirty="0" smtClean="0"/>
            </a:br>
            <a:r>
              <a:rPr lang="en-US" altLang="ja-JP" dirty="0" smtClean="0"/>
              <a:t>~parallel universes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10370"/>
            <a:ext cx="8534752" cy="5791038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</a:t>
            </a:r>
            <a:r>
              <a:rPr kumimoji="1"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istant universe </a:t>
            </a: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is quite different from ours</a:t>
            </a:r>
            <a:r>
              <a:rPr kumimoji="1"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altLang="ja-JP" sz="2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Each small region in the above picture 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         gives</a:t>
            </a:r>
            <a:r>
              <a:rPr kumimoji="1" lang="en-US" altLang="ja-JP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one representation of many parallel universes</a:t>
            </a:r>
            <a:r>
              <a:rPr kumimoji="1" lang="en-US" altLang="ja-JP" sz="20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</a:p>
          <a:p>
            <a:r>
              <a:rPr lang="en-US" altLang="ja-JP" sz="2000" dirty="0" smtClean="0">
                <a:solidFill>
                  <a:srgbClr val="990099"/>
                </a:solidFill>
              </a:rPr>
              <a:t>However: wave function of the universe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rgbClr val="990099"/>
                </a:solidFill>
              </a:rPr>
              <a:t>        = “a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superposition</a:t>
            </a:r>
            <a:r>
              <a:rPr lang="en-US" altLang="ja-JP" sz="2000" dirty="0" smtClean="0">
                <a:solidFill>
                  <a:srgbClr val="990099"/>
                </a:solidFill>
              </a:rPr>
              <a:t> of all the possible parallel universes”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rgbClr val="7030A0"/>
                </a:solidFill>
              </a:rPr>
              <a:t>     </a:t>
            </a:r>
            <a:r>
              <a:rPr lang="en-US" altLang="ja-JP" sz="1800" dirty="0" smtClean="0">
                <a:solidFill>
                  <a:srgbClr val="7030A0"/>
                </a:solidFill>
              </a:rPr>
              <a:t>      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2000" dirty="0" smtClean="0">
                <a:solidFill>
                  <a:srgbClr val="FF0066"/>
                </a:solidFill>
              </a:rPr>
              <a:t>Question is “simple expectation values are really observables for us?” 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4929190" y="2386161"/>
            <a:ext cx="25003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Our observable universe</a:t>
            </a:r>
            <a:endParaRPr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1547664" y="5661248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</a:rPr>
              <a:t>must be so to keep translational invariance of the wave fn. of the universe</a:t>
            </a:r>
            <a:endParaRPr lang="ja-JP" altLang="en-US" sz="16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 descr="chaotic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tretch>
            <a:fillRect/>
          </a:stretch>
        </p:blipFill>
        <p:spPr>
          <a:xfrm>
            <a:off x="179512" y="3501008"/>
            <a:ext cx="3175000" cy="317500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8" name="正方形/長方形 7"/>
          <p:cNvSpPr/>
          <p:nvPr/>
        </p:nvSpPr>
        <p:spPr>
          <a:xfrm>
            <a:off x="2195736" y="2276872"/>
            <a:ext cx="5077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dirty="0" smtClean="0">
                <a:solidFill>
                  <a:srgbClr val="FF0000"/>
                </a:solidFill>
              </a:rPr>
              <a:t>Answer will be No!</a:t>
            </a:r>
            <a:endParaRPr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1835696" y="908720"/>
            <a:ext cx="54543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srgbClr val="FF0066"/>
                </a:solidFill>
              </a:rPr>
              <a:t>“Are simple expectation values  	really observables for us?”</a:t>
            </a:r>
            <a:endParaRPr lang="ja-JP" altLang="en-US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田中標準">
      <a:majorFont>
        <a:latin typeface="Arial Unicode MS"/>
        <a:ea typeface="ＭＳ Ｐゴシック"/>
        <a:cs typeface=""/>
      </a:majorFont>
      <a:minorFont>
        <a:latin typeface="Arial Unicode MS"/>
        <a:ea typeface="ＭＳ Ｐゴシック"/>
        <a:cs typeface="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47072</TotalTime>
  <Words>2382</Words>
  <Application>Microsoft Office PowerPoint</Application>
  <PresentationFormat>画面に合わせる (4:3)</PresentationFormat>
  <Paragraphs>346</Paragraphs>
  <Slides>28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0" baseType="lpstr">
      <vt:lpstr>雪藤</vt:lpstr>
      <vt:lpstr>数式</vt:lpstr>
      <vt:lpstr>IR problem: connection to the consistency relation and the initial condition of the universe</vt:lpstr>
      <vt:lpstr>スライド 2</vt:lpstr>
      <vt:lpstr>IR problem: connection to the consistency relation and the initial condition of the universe</vt:lpstr>
      <vt:lpstr>スライド 4</vt:lpstr>
      <vt:lpstr>スライド 5</vt:lpstr>
      <vt:lpstr>スライド 6</vt:lpstr>
      <vt:lpstr>Stochastic interpretation</vt:lpstr>
      <vt:lpstr>Wave function of the universe ~parallel universes</vt:lpstr>
      <vt:lpstr>スライド 9</vt:lpstr>
      <vt:lpstr>Decoherence of the wave function of the universe must be taken into account</vt:lpstr>
      <vt:lpstr>Substitute of picking up  one decohered history</vt:lpstr>
      <vt:lpstr>IR finiteness</vt:lpstr>
      <vt:lpstr>IR finiteness</vt:lpstr>
      <vt:lpstr>§IR divergence in single field inflation</vt:lpstr>
      <vt:lpstr>Gauge issue in single field inflation</vt:lpstr>
      <vt:lpstr>Basic idea why we expect IR finiteness in single field inflation</vt:lpstr>
      <vt:lpstr>Complete gauge fixing vs. Genuine gauge-invariant quantities</vt:lpstr>
      <vt:lpstr>Extra requirement for IR regularity</vt:lpstr>
      <vt:lpstr>スライド 19</vt:lpstr>
      <vt:lpstr>スライド 20</vt:lpstr>
      <vt:lpstr>Physical meaning of IR regularity condition</vt:lpstr>
      <vt:lpstr>スライド 22</vt:lpstr>
      <vt:lpstr>Standard consistency relation</vt:lpstr>
      <vt:lpstr>Summary</vt:lpstr>
      <vt:lpstr>Vanishing 3pt function</vt:lpstr>
      <vt:lpstr>Tree level 2-point function</vt:lpstr>
      <vt:lpstr>One-loop 2-point function at leading slow-roll exp.</vt:lpstr>
      <vt:lpstr>One-loop 2-point function at the next leading order of slow-roll.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back reaction during inflation</dc:title>
  <dc:creator>Tanaka Takahiro</dc:creator>
  <cp:lastModifiedBy>tama</cp:lastModifiedBy>
  <cp:revision>159</cp:revision>
  <dcterms:created xsi:type="dcterms:W3CDTF">2008-03-09T14:19:44Z</dcterms:created>
  <dcterms:modified xsi:type="dcterms:W3CDTF">2012-08-20T09:00:26Z</dcterms:modified>
</cp:coreProperties>
</file>