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65" r:id="rId4"/>
    <p:sldId id="266" r:id="rId5"/>
    <p:sldId id="257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6" r:id="rId17"/>
    <p:sldId id="259" r:id="rId18"/>
    <p:sldId id="262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3" autoAdjust="0"/>
    <p:restoredTop sz="86380" autoAdjust="0"/>
  </p:normalViewPr>
  <p:slideViewPr>
    <p:cSldViewPr>
      <p:cViewPr varScale="1">
        <p:scale>
          <a:sx n="55" d="100"/>
          <a:sy n="55" d="100"/>
        </p:scale>
        <p:origin x="-8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56961-780C-4594-9971-1CBF794F84D2}" type="datetimeFigureOut">
              <a:rPr lang="fr-CH" smtClean="0"/>
              <a:pPr/>
              <a:t>02.09.2012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735CF-4D94-4D3F-8AE8-11F0D69F672C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735CF-4D94-4D3F-8AE8-11F0D69F672C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735CF-4D94-4D3F-8AE8-11F0D69F672C}" type="slidenum">
              <a:rPr lang="fr-CH" smtClean="0"/>
              <a:pPr/>
              <a:t>10</a:t>
            </a:fld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735CF-4D94-4D3F-8AE8-11F0D69F672C}" type="slidenum">
              <a:rPr lang="fr-CH" smtClean="0"/>
              <a:pPr/>
              <a:t>14</a:t>
            </a:fld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735CF-4D94-4D3F-8AE8-11F0D69F672C}" type="slidenum">
              <a:rPr lang="fr-CH" smtClean="0"/>
              <a:pPr/>
              <a:t>17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1.jpe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1207.240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arxiv.org/abs/1207.2400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207.240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002.234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wmf"/><Relationship Id="rId9" Type="http://schemas.openxmlformats.org/officeDocument/2006/relationships/hyperlink" Target="http://benasque.org/2012disorde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1143000"/>
          </a:xfrm>
        </p:spPr>
        <p:txBody>
          <a:bodyPr/>
          <a:lstStyle/>
          <a:p>
            <a:r>
              <a:rPr lang="fr-CH" b="1" dirty="0" smtClean="0">
                <a:solidFill>
                  <a:schemeClr val="tx2"/>
                </a:solidFill>
              </a:rPr>
              <a:t>Abrahams </a:t>
            </a:r>
            <a:endParaRPr lang="fr-CH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50-Years-of-Anderson-Localization-Abrahams-Elihu-9789814299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289"/>
            <a:ext cx="4636770" cy="686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fr-CH" b="1" dirty="0" smtClean="0">
                <a:solidFill>
                  <a:schemeClr val="tx2"/>
                </a:solidFill>
              </a:rPr>
              <a:t>Edge states in BLG: Clean </a:t>
            </a:r>
            <a:r>
              <a:rPr lang="fr-CH" b="1" dirty="0" err="1" smtClean="0">
                <a:solidFill>
                  <a:schemeClr val="tx2"/>
                </a:solidFill>
              </a:rPr>
              <a:t>limit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endParaRPr lang="fr-CH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25" descr="lattic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034413" y="1905000"/>
            <a:ext cx="4711823" cy="3276600"/>
          </a:xfrm>
        </p:spPr>
      </p:pic>
      <p:pic>
        <p:nvPicPr>
          <p:cNvPr id="5" name="Picture 4" descr="illust_c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191000"/>
            <a:ext cx="2829534" cy="2468880"/>
          </a:xfrm>
          <a:prstGeom prst="rect">
            <a:avLst/>
          </a:prstGeom>
        </p:spPr>
      </p:pic>
      <p:pic>
        <p:nvPicPr>
          <p:cNvPr id="6" name="Picture 5" descr="illust_a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1524000"/>
            <a:ext cx="2209800" cy="247035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48200" y="2819400"/>
            <a:ext cx="1981200" cy="685800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9200491">
            <a:off x="3137812" y="3466507"/>
            <a:ext cx="1546583" cy="8744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1" y="4572000"/>
            <a:ext cx="2057399" cy="685800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 rot="8502078">
            <a:off x="3114314" y="5757974"/>
            <a:ext cx="1859968" cy="8538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5000" y="838200"/>
            <a:ext cx="550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Li, Morpurgo, Buttiker, and Martin, PRB 82, 245404 (2010)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858000" y="4495800"/>
            <a:ext cx="2057399" cy="685800"/>
          </a:xfrm>
          <a:prstGeom prst="ellipse">
            <a:avLst/>
          </a:prstGeom>
          <a:noFill/>
          <a:ln w="76200">
            <a:solidFill>
              <a:srgbClr val="E76767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7742711" y="5151912"/>
            <a:ext cx="289464" cy="531912"/>
          </a:xfrm>
          <a:prstGeom prst="rightArrow">
            <a:avLst/>
          </a:prstGeom>
          <a:solidFill>
            <a:srgbClr val="E76767"/>
          </a:solidFill>
          <a:ln>
            <a:solidFill>
              <a:srgbClr val="E7676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77000" y="5638800"/>
            <a:ext cx="2447401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i="1" dirty="0" smtClean="0"/>
              <a:t>No </a:t>
            </a:r>
            <a:r>
              <a:rPr lang="en-US" sz="2000" i="1" dirty="0" err="1" smtClean="0"/>
              <a:t>subgap</a:t>
            </a:r>
            <a:r>
              <a:rPr lang="en-US" sz="2000" i="1" dirty="0" smtClean="0"/>
              <a:t> edge states!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3305" y="6172200"/>
            <a:ext cx="2753895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i="1" dirty="0" smtClean="0"/>
              <a:t>Neither in armchair edges!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1524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CH" dirty="0" smtClean="0"/>
              <a:t>a) and b) one, c) </a:t>
            </a:r>
            <a:r>
              <a:rPr lang="fr-CH" dirty="0" err="1" smtClean="0"/>
              <a:t>two</a:t>
            </a:r>
            <a:r>
              <a:rPr lang="fr-CH" dirty="0" smtClean="0"/>
              <a:t> , d) no </a:t>
            </a:r>
            <a:r>
              <a:rPr lang="fr-CH" dirty="0" err="1" smtClean="0"/>
              <a:t>edge</a:t>
            </a:r>
            <a:r>
              <a:rPr lang="fr-CH" dirty="0" smtClean="0"/>
              <a:t> mode 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H" b="1" dirty="0" smtClean="0">
                <a:solidFill>
                  <a:schemeClr val="tx2"/>
                </a:solidFill>
              </a:rPr>
              <a:t>BLG: Rough </a:t>
            </a:r>
            <a:r>
              <a:rPr lang="fr-CH" b="1" dirty="0" err="1" smtClean="0">
                <a:solidFill>
                  <a:schemeClr val="tx2"/>
                </a:solidFill>
              </a:rPr>
              <a:t>edges</a:t>
            </a:r>
            <a:endParaRPr lang="fr-CH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562600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zigzag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562600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armchair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2362200" y="5791200"/>
            <a:ext cx="3962400" cy="15240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ean_edge_m1n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752600"/>
            <a:ext cx="2743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8" name="Picture 7" descr="clean_edge_m1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752600"/>
            <a:ext cx="2743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9" name="Content Placeholder 17" descr="clean_edge_m0n1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228600" y="1752600"/>
            <a:ext cx="2743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79500" y="5029200"/>
          <a:ext cx="939800" cy="406400"/>
        </p:xfrm>
        <a:graphic>
          <a:graphicData uri="http://schemas.openxmlformats.org/presentationml/2006/ole">
            <p:oleObj spid="_x0000_s26626" name="Equation" r:id="rId6" imgW="469800" imgH="203040" progId="Equation.3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873500" y="5029200"/>
          <a:ext cx="1143000" cy="406400"/>
        </p:xfrm>
        <a:graphic>
          <a:graphicData uri="http://schemas.openxmlformats.org/presentationml/2006/ole">
            <p:oleObj spid="_x0000_s26627" name="Equation" r:id="rId7" imgW="571320" imgH="203040" progId="Equation.3">
              <p:embed/>
            </p:oleObj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7086600" y="5003800"/>
          <a:ext cx="812800" cy="406400"/>
        </p:xfrm>
        <a:graphic>
          <a:graphicData uri="http://schemas.openxmlformats.org/presentationml/2006/ole">
            <p:oleObj spid="_x0000_s26628" name="Equation" r:id="rId8" imgW="406080" imgH="203040" progId="Equation.3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33370" y="2362200"/>
            <a:ext cx="1085850" cy="538163"/>
            <a:chOff x="914400" y="2362200"/>
            <a:chExt cx="1085850" cy="538163"/>
          </a:xfrm>
        </p:grpSpPr>
        <p:cxnSp>
          <p:nvCxnSpPr>
            <p:cNvPr id="14" name="Straight Connector 13"/>
            <p:cNvCxnSpPr/>
            <p:nvPr/>
          </p:nvCxnSpPr>
          <p:spPr>
            <a:xfrm rot="10800000">
              <a:off x="928689" y="2362201"/>
              <a:ext cx="790575" cy="538162"/>
            </a:xfrm>
            <a:prstGeom prst="line">
              <a:avLst/>
            </a:prstGeom>
            <a:ln w="38100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14400" y="2362200"/>
              <a:ext cx="1085850" cy="0"/>
            </a:xfrm>
            <a:prstGeom prst="line">
              <a:avLst/>
            </a:prstGeom>
            <a:ln w="38100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219454" y="2366963"/>
            <a:ext cx="1190621" cy="290513"/>
            <a:chOff x="928691" y="2347912"/>
            <a:chExt cx="1190621" cy="290513"/>
          </a:xfrm>
        </p:grpSpPr>
        <p:cxnSp>
          <p:nvCxnSpPr>
            <p:cNvPr id="17" name="Straight Connector 16"/>
            <p:cNvCxnSpPr/>
            <p:nvPr/>
          </p:nvCxnSpPr>
          <p:spPr>
            <a:xfrm rot="10800000">
              <a:off x="928691" y="2362201"/>
              <a:ext cx="1176335" cy="276224"/>
            </a:xfrm>
            <a:prstGeom prst="line">
              <a:avLst/>
            </a:prstGeom>
            <a:ln w="38100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981075" y="2347912"/>
              <a:ext cx="1138237" cy="4764"/>
            </a:xfrm>
            <a:prstGeom prst="line">
              <a:avLst/>
            </a:prstGeom>
            <a:ln w="38100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6224584" y="2286000"/>
            <a:ext cx="1138237" cy="4764"/>
          </a:xfrm>
          <a:prstGeom prst="line">
            <a:avLst/>
          </a:prstGeom>
          <a:ln w="3810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rough_edge_m1n1_ne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24200" y="1752600"/>
            <a:ext cx="2743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1" name="Picture 20" descr="rough_edge_m1n0_new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9629" y="1752600"/>
            <a:ext cx="2743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2" name="Picture 21" descr="rough_edge_m0n1_new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" y="1752600"/>
            <a:ext cx="2743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457200" y="762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Jian Li,  Ivar Martin,  Markus Büttiker,  Alberto Morpurgo, Nature Physics 7, 38 (2011).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CH" b="1" dirty="0" smtClean="0">
                <a:solidFill>
                  <a:schemeClr val="tx2"/>
                </a:solidFill>
              </a:rPr>
              <a:t>Conductance of </a:t>
            </a:r>
            <a:r>
              <a:rPr lang="fr-CH" b="1" dirty="0" err="1" smtClean="0">
                <a:solidFill>
                  <a:schemeClr val="tx2"/>
                </a:solidFill>
              </a:rPr>
              <a:t>disordered</a:t>
            </a:r>
            <a:r>
              <a:rPr lang="fr-CH" b="1" dirty="0" smtClean="0">
                <a:solidFill>
                  <a:schemeClr val="tx2"/>
                </a:solidFill>
              </a:rPr>
              <a:t> BLG </a:t>
            </a:r>
            <a:r>
              <a:rPr lang="fr-CH" b="1" dirty="0" err="1" smtClean="0">
                <a:solidFill>
                  <a:schemeClr val="tx2"/>
                </a:solidFill>
              </a:rPr>
              <a:t>stripes</a:t>
            </a:r>
            <a:endParaRPr lang="fr-CH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dev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09600" y="2362200"/>
            <a:ext cx="4127256" cy="2121423"/>
          </a:xfrm>
          <a:prstGeom prst="rect">
            <a:avLst/>
          </a:prstGeom>
        </p:spPr>
      </p:pic>
      <p:pic>
        <p:nvPicPr>
          <p:cNvPr id="5" name="Content Placeholder 3" descr="decay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895600" y="1600200"/>
            <a:ext cx="5974139" cy="4572000"/>
          </a:xfr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1790700" y="3162300"/>
            <a:ext cx="99060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0" y="35052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9530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r>
              <a:rPr lang="en-US" dirty="0" smtClean="0"/>
              <a:t>:  roughness depth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31242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zigzag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124200"/>
            <a:ext cx="96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armchair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5257800"/>
            <a:ext cx="1890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zigzag </a:t>
            </a:r>
          </a:p>
          <a:p>
            <a:r>
              <a:rPr lang="en-US" sz="1600" i="1" dirty="0" smtClean="0"/>
              <a:t>w/ “chemical” disorder</a:t>
            </a:r>
            <a:endParaRPr lang="en-US" sz="1600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6464300" y="5181600"/>
          <a:ext cx="1841500" cy="591911"/>
        </p:xfrm>
        <a:graphic>
          <a:graphicData uri="http://schemas.openxmlformats.org/presentationml/2006/ole">
            <p:oleObj spid="_x0000_s27650" name="Equation" r:id="rId5" imgW="1422360" imgH="457200" progId="Equation.3">
              <p:embed/>
            </p:oleObj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562600"/>
            <a:ext cx="22840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457200" y="5486400"/>
            <a:ext cx="2286000" cy="685800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914400"/>
            <a:ext cx="8168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Jian Li,  Ivar Martin,  Markus Büttiker,  Alberto Morpurgo, Nature Physics 7, 38 (2011).</a:t>
            </a: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H" b="1" dirty="0" err="1" smtClean="0">
                <a:solidFill>
                  <a:schemeClr val="tx2"/>
                </a:solidFill>
              </a:rPr>
              <a:t>Universal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localization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length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endParaRPr lang="fr-CH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11" descr="ll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6169293" cy="4812792"/>
          </a:xfrm>
        </p:spPr>
      </p:pic>
      <p:grpSp>
        <p:nvGrpSpPr>
          <p:cNvPr id="5" name="Group 4"/>
          <p:cNvGrpSpPr/>
          <p:nvPr/>
        </p:nvGrpSpPr>
        <p:grpSpPr>
          <a:xfrm>
            <a:off x="790734" y="4800600"/>
            <a:ext cx="6012543" cy="359228"/>
            <a:chOff x="1607457" y="5715000"/>
            <a:chExt cx="6012543" cy="35922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209800" y="5918200"/>
              <a:ext cx="5410200" cy="25400"/>
            </a:xfrm>
            <a:prstGeom prst="line">
              <a:avLst/>
            </a:prstGeom>
            <a:ln w="57150">
              <a:solidFill>
                <a:srgbClr val="FFFF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607457" y="5715000"/>
              <a:ext cx="685800" cy="35922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745877" y="5827542"/>
          <a:ext cx="2895600" cy="801858"/>
        </p:xfrm>
        <a:graphic>
          <a:graphicData uri="http://schemas.openxmlformats.org/presentationml/2006/ole">
            <p:oleObj spid="_x0000_s28674" name="Equation" r:id="rId4" imgW="1650960" imgH="457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838200"/>
            <a:ext cx="8168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Jian Li,  Ivar Martin,  Markus Büttiker,  Alberto Morpurgo, Nature Physics 7, 38 (2011).</a:t>
            </a:r>
          </a:p>
          <a:p>
            <a:endParaRPr lang="fr-CH" dirty="0"/>
          </a:p>
        </p:txBody>
      </p:sp>
      <p:pic>
        <p:nvPicPr>
          <p:cNvPr id="10" name="Picture 9" descr="trivia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7488" y="2590800"/>
            <a:ext cx="2126512" cy="121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133600"/>
            <a:ext cx="188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Compare w. trivial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H" b="1" dirty="0" err="1" smtClean="0">
                <a:solidFill>
                  <a:schemeClr val="tx2"/>
                </a:solidFill>
              </a:rPr>
              <a:t>Summary</a:t>
            </a:r>
            <a:r>
              <a:rPr lang="fr-CH" b="1" dirty="0" smtClean="0">
                <a:solidFill>
                  <a:schemeClr val="tx2"/>
                </a:solidFill>
              </a:rPr>
              <a:t> :</a:t>
            </a:r>
            <a:r>
              <a:rPr lang="fr-CH" b="1" baseline="0" dirty="0" smtClean="0">
                <a:solidFill>
                  <a:schemeClr val="tx2"/>
                </a:solidFill>
              </a:rPr>
              <a:t> </a:t>
            </a:r>
            <a:r>
              <a:rPr lang="fr-CH" b="1" baseline="0" dirty="0" err="1" smtClean="0">
                <a:solidFill>
                  <a:schemeClr val="tx2"/>
                </a:solidFill>
              </a:rPr>
              <a:t>Bilayer</a:t>
            </a:r>
            <a:r>
              <a:rPr lang="fr-CH" b="1" baseline="0" dirty="0" smtClean="0">
                <a:solidFill>
                  <a:schemeClr val="tx2"/>
                </a:solidFill>
              </a:rPr>
              <a:t> </a:t>
            </a:r>
            <a:r>
              <a:rPr lang="fr-CH" b="1" baseline="0" dirty="0" err="1" smtClean="0">
                <a:solidFill>
                  <a:schemeClr val="tx2"/>
                </a:solidFill>
              </a:rPr>
              <a:t>graphene</a:t>
            </a:r>
            <a:r>
              <a:rPr lang="fr-CH" b="1" baseline="0" dirty="0" smtClean="0">
                <a:solidFill>
                  <a:schemeClr val="tx2"/>
                </a:solidFill>
              </a:rPr>
              <a:t> </a:t>
            </a:r>
            <a:endParaRPr lang="fr-CH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24" y="1295400"/>
            <a:ext cx="87352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Gapped </a:t>
            </a:r>
            <a:r>
              <a:rPr lang="en-US" sz="2600" dirty="0" err="1" smtClean="0">
                <a:solidFill>
                  <a:schemeClr val="tx2"/>
                </a:solidFill>
              </a:rPr>
              <a:t>bilayer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graphene</a:t>
            </a:r>
            <a:r>
              <a:rPr lang="en-US" sz="2600" dirty="0" smtClean="0">
                <a:solidFill>
                  <a:schemeClr val="tx2"/>
                </a:solidFill>
              </a:rPr>
              <a:t> is a </a:t>
            </a:r>
            <a:r>
              <a:rPr lang="en-US" sz="2600" i="1" dirty="0" smtClean="0">
                <a:solidFill>
                  <a:schemeClr val="tx2"/>
                </a:solidFill>
              </a:rPr>
              <a:t>marginal</a:t>
            </a:r>
            <a:r>
              <a:rPr lang="en-US" sz="2600" dirty="0" smtClean="0">
                <a:solidFill>
                  <a:schemeClr val="tx2"/>
                </a:solidFill>
              </a:rPr>
              <a:t> topological insulator.</a:t>
            </a:r>
          </a:p>
          <a:p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sz="2600" dirty="0" smtClean="0">
                <a:solidFill>
                  <a:schemeClr val="tx2"/>
                </a:solidFill>
              </a:rPr>
              <a:t>Edge states of bulk origin exist in realistic gapped </a:t>
            </a:r>
            <a:r>
              <a:rPr lang="en-US" sz="2600" dirty="0" err="1" smtClean="0">
                <a:solidFill>
                  <a:schemeClr val="tx2"/>
                </a:solidFill>
              </a:rPr>
              <a:t>bilayer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graphene</a:t>
            </a:r>
            <a:r>
              <a:rPr lang="en-US" sz="2600" dirty="0" smtClean="0">
                <a:solidFill>
                  <a:schemeClr val="tx2"/>
                </a:solidFill>
              </a:rPr>
              <a:t>.</a:t>
            </a:r>
          </a:p>
          <a:p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sz="2600" dirty="0" smtClean="0">
                <a:solidFill>
                  <a:schemeClr val="tx2"/>
                </a:solidFill>
              </a:rPr>
              <a:t>Strong disorder leads to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universal localization </a:t>
            </a:r>
            <a:r>
              <a:rPr lang="en-US" sz="2600" dirty="0" smtClean="0">
                <a:solidFill>
                  <a:schemeClr val="tx2"/>
                </a:solidFill>
              </a:rPr>
              <a:t>length of the edge states. </a:t>
            </a:r>
          </a:p>
          <a:p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sz="2600" dirty="0" smtClean="0">
                <a:solidFill>
                  <a:schemeClr val="tx2"/>
                </a:solidFill>
              </a:rPr>
              <a:t>Hopping conduction through the localized edge states may dominant low-energy transport</a:t>
            </a:r>
            <a:r>
              <a:rPr lang="en-US" dirty="0" smtClean="0"/>
              <a:t>.</a:t>
            </a:r>
          </a:p>
          <a:p>
            <a:endParaRPr lang="fr-CH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32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J. Li,  I. Martin, M. Buttiker, A. Morpurgo, Phys. Scr. </a:t>
            </a:r>
            <a:r>
              <a:rPr lang="fr-CH" dirty="0" err="1" smtClean="0"/>
              <a:t>Physica</a:t>
            </a:r>
            <a:r>
              <a:rPr lang="fr-CH" dirty="0" smtClean="0"/>
              <a:t> Scripta T146, 014021 (2012)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b="1" dirty="0" err="1" smtClean="0">
                <a:solidFill>
                  <a:schemeClr val="tx2"/>
                </a:solidFill>
              </a:rPr>
              <a:t>Magnetic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field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induced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edge</a:t>
            </a:r>
            <a:r>
              <a:rPr lang="fr-CH" b="1" dirty="0" smtClean="0">
                <a:solidFill>
                  <a:schemeClr val="tx2"/>
                </a:solidFill>
              </a:rPr>
              <a:t> state </a:t>
            </a:r>
            <a:r>
              <a:rPr lang="fr-CH" b="1" dirty="0" err="1" smtClean="0">
                <a:solidFill>
                  <a:schemeClr val="tx2"/>
                </a:solidFill>
              </a:rPr>
              <a:t>localization</a:t>
            </a:r>
            <a:r>
              <a:rPr lang="fr-CH" b="1" dirty="0" smtClean="0">
                <a:solidFill>
                  <a:schemeClr val="tx2"/>
                </a:solidFill>
              </a:rPr>
              <a:t> in </a:t>
            </a:r>
            <a:r>
              <a:rPr lang="fr-CH" b="1" dirty="0" err="1" smtClean="0">
                <a:solidFill>
                  <a:schemeClr val="tx2"/>
                </a:solidFill>
              </a:rPr>
              <a:t>toplogical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insulators</a:t>
            </a:r>
            <a:endParaRPr lang="fr-CH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1409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dirty="0" smtClean="0"/>
              <a:t>Part II</a:t>
            </a:r>
            <a:endParaRPr lang="fr-C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err="1" smtClean="0">
                <a:solidFill>
                  <a:schemeClr val="tx2"/>
                </a:solidFill>
              </a:rPr>
              <a:t>Magnetic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field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induced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loclization</a:t>
            </a:r>
            <a:r>
              <a:rPr lang="fr-CH" b="1" dirty="0" smtClean="0">
                <a:solidFill>
                  <a:schemeClr val="tx2"/>
                </a:solidFill>
              </a:rPr>
              <a:t> in 2D </a:t>
            </a:r>
            <a:r>
              <a:rPr lang="fr-CH" b="1" dirty="0" err="1" smtClean="0">
                <a:solidFill>
                  <a:schemeClr val="tx2"/>
                </a:solidFill>
              </a:rPr>
              <a:t>topological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insulators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endParaRPr lang="fr-CH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45527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 reversal invariant </a:t>
            </a:r>
            <a:r>
              <a:rPr lang="en-US" sz="2000" dirty="0" err="1" smtClean="0"/>
              <a:t>Tis</a:t>
            </a:r>
            <a:endParaRPr lang="en-US" sz="2000" dirty="0" smtClean="0"/>
          </a:p>
          <a:p>
            <a:r>
              <a:rPr lang="en-US" sz="2000" dirty="0" smtClean="0"/>
              <a:t>2D (</a:t>
            </a:r>
            <a:r>
              <a:rPr lang="en-US" sz="2000" dirty="0" err="1" smtClean="0"/>
              <a:t>HgTe</a:t>
            </a:r>
            <a:r>
              <a:rPr lang="en-US" sz="2000" dirty="0" smtClean="0"/>
              <a:t>/</a:t>
            </a:r>
            <a:r>
              <a:rPr lang="en-US" sz="2000" dirty="0" err="1" smtClean="0"/>
              <a:t>CdTe</a:t>
            </a:r>
            <a:r>
              <a:rPr lang="en-US" sz="2000" dirty="0" smtClean="0"/>
              <a:t> Quantum Well)</a:t>
            </a:r>
          </a:p>
          <a:p>
            <a:pPr lvl="1">
              <a:buNone/>
            </a:pPr>
            <a:r>
              <a:rPr lang="en-US" sz="2000" dirty="0" smtClean="0"/>
              <a:t>	Kane &amp; </a:t>
            </a:r>
            <a:r>
              <a:rPr lang="en-US" sz="2000" dirty="0" err="1" smtClean="0"/>
              <a:t>Mele</a:t>
            </a:r>
            <a:r>
              <a:rPr lang="en-US" sz="2000" dirty="0" smtClean="0"/>
              <a:t> (2005)</a:t>
            </a:r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Bernevig</a:t>
            </a:r>
            <a:r>
              <a:rPr lang="en-US" sz="2000" dirty="0" smtClean="0"/>
              <a:t>, Hughes, Zhang (2006) </a:t>
            </a:r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Molenkamp’s</a:t>
            </a:r>
            <a:r>
              <a:rPr lang="en-US" sz="2000" dirty="0" smtClean="0"/>
              <a:t> group (2007, 2009)</a:t>
            </a:r>
            <a:endParaRPr lang="fr-CH" sz="2000" dirty="0"/>
          </a:p>
        </p:txBody>
      </p:sp>
      <p:pic>
        <p:nvPicPr>
          <p:cNvPr id="5" name="Picture 4" descr="q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371600"/>
            <a:ext cx="4425963" cy="1911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3124200"/>
            <a:ext cx="2855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M. Buttiker, Science 325, 278 (2009).</a:t>
            </a:r>
            <a:endParaRPr lang="fr-CH" sz="1400" dirty="0"/>
          </a:p>
        </p:txBody>
      </p:sp>
      <p:pic>
        <p:nvPicPr>
          <p:cNvPr id="7" name="Picture 6" descr="molenkamp_B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17900"/>
            <a:ext cx="4332823" cy="334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4800600"/>
            <a:ext cx="376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 </a:t>
            </a:r>
            <a:r>
              <a:rPr lang="fr-CH" dirty="0" err="1" smtClean="0"/>
              <a:t>Magnetoconductance</a:t>
            </a:r>
            <a:r>
              <a:rPr lang="fr-CH" dirty="0" smtClean="0"/>
              <a:t> (four terminal) </a:t>
            </a:r>
            <a:endParaRPr lang="fr-CH" dirty="0"/>
          </a:p>
        </p:txBody>
      </p:sp>
      <p:pic>
        <p:nvPicPr>
          <p:cNvPr id="12" name="Picture 11" descr="figur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334000" y="5181600"/>
            <a:ext cx="2982572" cy="269186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5105400" y="4495800"/>
            <a:ext cx="341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 M. König, Science 318, 766 (2007)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Magnetic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field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induced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localization</a:t>
            </a:r>
            <a:r>
              <a:rPr lang="fr-CH" b="1" dirty="0" smtClean="0">
                <a:solidFill>
                  <a:schemeClr val="tx2"/>
                </a:solidFill>
              </a:rPr>
              <a:t> in 2D</a:t>
            </a:r>
            <a:r>
              <a:rPr lang="fr-CH" b="1" baseline="0" dirty="0" smtClean="0">
                <a:solidFill>
                  <a:schemeClr val="tx2"/>
                </a:solidFill>
              </a:rPr>
              <a:t> </a:t>
            </a:r>
            <a:r>
              <a:rPr lang="fr-CH" b="1" baseline="0" dirty="0" err="1" smtClean="0">
                <a:solidFill>
                  <a:schemeClr val="tx2"/>
                </a:solidFill>
              </a:rPr>
              <a:t>topological</a:t>
            </a:r>
            <a:r>
              <a:rPr lang="fr-CH" b="1" baseline="0" dirty="0" smtClean="0">
                <a:solidFill>
                  <a:schemeClr val="tx2"/>
                </a:solidFill>
              </a:rPr>
              <a:t> </a:t>
            </a:r>
            <a:r>
              <a:rPr lang="fr-CH" b="1" baseline="0" dirty="0" err="1" smtClean="0">
                <a:solidFill>
                  <a:schemeClr val="tx2"/>
                </a:solidFill>
              </a:rPr>
              <a:t>insulators</a:t>
            </a:r>
            <a:r>
              <a:rPr lang="fr-CH" b="1" baseline="0" dirty="0" smtClean="0">
                <a:solidFill>
                  <a:schemeClr val="tx2"/>
                </a:solidFill>
              </a:rPr>
              <a:t> </a:t>
            </a:r>
            <a:endParaRPr lang="fr-CH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fig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209800"/>
            <a:ext cx="6636258" cy="4338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219200"/>
            <a:ext cx="555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Pierre Delplace, Jian Li, Markus Buttiker, </a:t>
            </a:r>
            <a:r>
              <a:rPr lang="fr-CH" dirty="0" err="1" smtClean="0">
                <a:hlinkClick r:id="rId4" tooltip="Abstract"/>
              </a:rPr>
              <a:t>arXiv</a:t>
            </a:r>
            <a:r>
              <a:rPr lang="fr-CH" dirty="0" smtClean="0">
                <a:hlinkClick r:id="rId4" tooltip="Abstract"/>
              </a:rPr>
              <a:t>:1207.2400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255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Model of </a:t>
            </a:r>
            <a:r>
              <a:rPr lang="fr-CH" dirty="0" err="1" smtClean="0"/>
              <a:t>disorderd</a:t>
            </a:r>
            <a:r>
              <a:rPr lang="fr-CH" dirty="0" smtClean="0"/>
              <a:t> </a:t>
            </a:r>
            <a:r>
              <a:rPr lang="fr-CH" dirty="0" err="1" smtClean="0"/>
              <a:t>edge</a:t>
            </a:r>
            <a:r>
              <a:rPr lang="fr-CH" dirty="0" smtClean="0"/>
              <a:t> 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CH" b="1" dirty="0" smtClean="0">
                <a:solidFill>
                  <a:schemeClr val="tx2"/>
                </a:solidFill>
              </a:rPr>
              <a:t>Inverse </a:t>
            </a:r>
            <a:r>
              <a:rPr lang="fr-CH" b="1" dirty="0" err="1" smtClean="0">
                <a:solidFill>
                  <a:schemeClr val="tx2"/>
                </a:solidFill>
              </a:rPr>
              <a:t>localization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length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endParaRPr lang="fr-CH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figur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4606" y="2819400"/>
            <a:ext cx="6999394" cy="3733800"/>
          </a:xfrm>
          <a:prstGeom prst="rect">
            <a:avLst/>
          </a:prstGeom>
        </p:spPr>
      </p:pic>
      <p:pic>
        <p:nvPicPr>
          <p:cNvPr id="5" name="Picture 4" descr="loop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2116777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1447800"/>
            <a:ext cx="5318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Quadratic</a:t>
            </a:r>
            <a:r>
              <a:rPr lang="fr-CH" dirty="0" smtClean="0"/>
              <a:t> in B at </a:t>
            </a:r>
            <a:r>
              <a:rPr lang="fr-CH" dirty="0" err="1" smtClean="0"/>
              <a:t>small</a:t>
            </a:r>
            <a:r>
              <a:rPr lang="fr-CH" dirty="0" smtClean="0"/>
              <a:t> B</a:t>
            </a:r>
          </a:p>
          <a:p>
            <a:r>
              <a:rPr lang="fr-CH" dirty="0" smtClean="0"/>
              <a:t>Independent of  B at large B </a:t>
            </a:r>
          </a:p>
          <a:p>
            <a:r>
              <a:rPr lang="fr-CH" dirty="0" err="1" smtClean="0"/>
              <a:t>Oscillating</a:t>
            </a:r>
            <a:r>
              <a:rPr lang="fr-CH" dirty="0" smtClean="0"/>
              <a:t> at </a:t>
            </a:r>
            <a:r>
              <a:rPr lang="fr-CH" dirty="0" err="1" smtClean="0"/>
              <a:t>intermeditae</a:t>
            </a:r>
            <a:r>
              <a:rPr lang="fr-CH" dirty="0" smtClean="0"/>
              <a:t> B for A normal </a:t>
            </a:r>
            <a:r>
              <a:rPr lang="fr-CH" dirty="0" err="1" smtClean="0"/>
              <a:t>distributed</a:t>
            </a:r>
            <a:r>
              <a:rPr lang="fr-CH" dirty="0" smtClean="0"/>
              <a:t>:  </a:t>
            </a:r>
            <a:endParaRPr lang="fr-CH" dirty="0"/>
          </a:p>
        </p:txBody>
      </p:sp>
      <p:pic>
        <p:nvPicPr>
          <p:cNvPr id="8" name="Picture 7" descr="figur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096000" y="2590800"/>
            <a:ext cx="2122283" cy="517104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1752600" y="838200"/>
            <a:ext cx="5555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Pierre Delplace, Jian Li, Markus Buttiker, </a:t>
            </a:r>
            <a:r>
              <a:rPr lang="fr-CH" dirty="0" err="1" smtClean="0">
                <a:hlinkClick r:id="rId6" tooltip="Abstract"/>
              </a:rPr>
              <a:t>arXiv</a:t>
            </a:r>
            <a:r>
              <a:rPr lang="fr-CH" dirty="0" smtClean="0">
                <a:hlinkClick r:id="rId6" tooltip="Abstract"/>
              </a:rPr>
              <a:t>:1207.2400</a:t>
            </a:r>
            <a:r>
              <a:rPr lang="fr-CH" dirty="0" smtClean="0"/>
              <a:t> </a:t>
            </a: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CH" b="1" dirty="0" err="1" smtClean="0">
                <a:solidFill>
                  <a:schemeClr val="tx2"/>
                </a:solidFill>
              </a:rPr>
              <a:t>Summary</a:t>
            </a:r>
            <a:r>
              <a:rPr lang="fr-CH" b="1" dirty="0" smtClean="0">
                <a:solidFill>
                  <a:schemeClr val="tx2"/>
                </a:solidFill>
              </a:rPr>
              <a:t>: </a:t>
            </a:r>
            <a:r>
              <a:rPr lang="fr-CH" b="1" dirty="0" err="1" smtClean="0">
                <a:solidFill>
                  <a:schemeClr val="tx2"/>
                </a:solidFill>
              </a:rPr>
              <a:t>Magnetic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field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induced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localization</a:t>
            </a:r>
            <a:r>
              <a:rPr lang="fr-CH" b="1" dirty="0" smtClean="0">
                <a:solidFill>
                  <a:schemeClr val="tx2"/>
                </a:solidFill>
              </a:rPr>
              <a:t> in 2D </a:t>
            </a:r>
            <a:r>
              <a:rPr lang="fr-CH" b="1" dirty="0" err="1" smtClean="0">
                <a:solidFill>
                  <a:schemeClr val="tx2"/>
                </a:solidFill>
              </a:rPr>
              <a:t>topological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insulators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endParaRPr lang="fr-CH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90800"/>
            <a:ext cx="6889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200" dirty="0" err="1" smtClean="0"/>
              <a:t>Novel</a:t>
            </a:r>
            <a:r>
              <a:rPr lang="fr-CH" sz="2200" dirty="0" smtClean="0"/>
              <a:t> phases of </a:t>
            </a:r>
            <a:r>
              <a:rPr lang="fr-CH" sz="2200" dirty="0" err="1" smtClean="0"/>
              <a:t>matter</a:t>
            </a:r>
            <a:r>
              <a:rPr lang="fr-CH" sz="2200" dirty="0" smtClean="0"/>
              <a:t> (</a:t>
            </a:r>
            <a:r>
              <a:rPr lang="fr-CH" sz="2200" dirty="0" err="1" smtClean="0"/>
              <a:t>topological</a:t>
            </a:r>
            <a:r>
              <a:rPr lang="fr-CH" sz="2200" dirty="0" smtClean="0"/>
              <a:t> </a:t>
            </a:r>
            <a:r>
              <a:rPr lang="fr-CH" sz="2200" dirty="0" err="1" smtClean="0"/>
              <a:t>insulators</a:t>
            </a:r>
            <a:r>
              <a:rPr lang="fr-CH" sz="2200" dirty="0" smtClean="0"/>
              <a:t>) </a:t>
            </a:r>
            <a:r>
              <a:rPr lang="fr-CH" sz="2200" dirty="0" err="1" smtClean="0"/>
              <a:t>offer</a:t>
            </a:r>
            <a:r>
              <a:rPr lang="fr-CH" sz="2200" dirty="0" smtClean="0"/>
              <a:t> </a:t>
            </a:r>
            <a:r>
              <a:rPr lang="fr-CH" sz="2200" dirty="0" err="1" smtClean="0"/>
              <a:t>many</a:t>
            </a:r>
            <a:r>
              <a:rPr lang="fr-CH" sz="2200" dirty="0" smtClean="0"/>
              <a:t> </a:t>
            </a:r>
          </a:p>
          <a:p>
            <a:r>
              <a:rPr lang="fr-CH" sz="2200" dirty="0" err="1" smtClean="0"/>
              <a:t>opportunities</a:t>
            </a:r>
            <a:r>
              <a:rPr lang="fr-CH" sz="2200" dirty="0" smtClean="0"/>
              <a:t> to </a:t>
            </a:r>
            <a:r>
              <a:rPr lang="fr-CH" sz="2200" dirty="0" err="1" smtClean="0"/>
              <a:t>investigate</a:t>
            </a:r>
            <a:r>
              <a:rPr lang="fr-CH" sz="2200" dirty="0" smtClean="0"/>
              <a:t> </a:t>
            </a:r>
            <a:r>
              <a:rPr lang="fr-CH" sz="2200" dirty="0" err="1" smtClean="0"/>
              <a:t>localization</a:t>
            </a:r>
            <a:r>
              <a:rPr lang="fr-CH" sz="2200" dirty="0" smtClean="0"/>
              <a:t>  </a:t>
            </a:r>
            <a:r>
              <a:rPr lang="fr-CH" sz="2200" dirty="0" err="1" smtClean="0"/>
              <a:t>phenomena</a:t>
            </a:r>
            <a:r>
              <a:rPr lang="fr-CH" sz="2200" dirty="0" smtClean="0"/>
              <a:t> </a:t>
            </a:r>
            <a:endParaRPr lang="fr-CH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760936" y="3505200"/>
            <a:ext cx="8383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200" dirty="0" err="1" smtClean="0"/>
              <a:t>Localization</a:t>
            </a:r>
            <a:r>
              <a:rPr lang="fr-CH" sz="2200" dirty="0" smtClean="0"/>
              <a:t> of </a:t>
            </a:r>
            <a:r>
              <a:rPr lang="fr-CH" sz="2200" dirty="0" err="1" smtClean="0"/>
              <a:t>helical</a:t>
            </a:r>
            <a:r>
              <a:rPr lang="fr-CH" sz="2200" dirty="0" smtClean="0"/>
              <a:t> </a:t>
            </a:r>
            <a:r>
              <a:rPr lang="fr-CH" sz="2200" dirty="0" err="1" smtClean="0"/>
              <a:t>edge</a:t>
            </a:r>
            <a:r>
              <a:rPr lang="fr-CH" sz="2200" dirty="0" smtClean="0"/>
              <a:t> states in a </a:t>
            </a:r>
            <a:r>
              <a:rPr lang="fr-CH" sz="2200" dirty="0" err="1" smtClean="0"/>
              <a:t>loop</a:t>
            </a:r>
            <a:r>
              <a:rPr lang="fr-CH" sz="2200" dirty="0" smtClean="0"/>
              <a:t> model due to </a:t>
            </a:r>
            <a:r>
              <a:rPr lang="fr-CH" sz="2200" dirty="0" err="1" smtClean="0"/>
              <a:t>random</a:t>
            </a:r>
            <a:r>
              <a:rPr lang="fr-CH" sz="2200" dirty="0" smtClean="0"/>
              <a:t> fluxes </a:t>
            </a:r>
            <a:endParaRPr lang="fr-CH" sz="2200" dirty="0"/>
          </a:p>
        </p:txBody>
      </p:sp>
      <p:sp>
        <p:nvSpPr>
          <p:cNvPr id="6" name="Rectangle 5"/>
          <p:cNvSpPr/>
          <p:nvPr/>
        </p:nvSpPr>
        <p:spPr>
          <a:xfrm>
            <a:off x="1905000" y="17526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Pierre Delplace, Jian Li, Markus Buttiker, </a:t>
            </a:r>
            <a:r>
              <a:rPr lang="fr-CH" dirty="0" err="1" smtClean="0">
                <a:hlinkClick r:id="rId2" tooltip="Abstract"/>
              </a:rPr>
              <a:t>arXiv</a:t>
            </a:r>
            <a:r>
              <a:rPr lang="fr-CH" dirty="0" smtClean="0">
                <a:hlinkClick r:id="rId2" tooltip="Abstract"/>
              </a:rPr>
              <a:t>:1207.2400</a:t>
            </a:r>
            <a:r>
              <a:rPr lang="fr-CH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4114800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200" dirty="0" err="1" smtClean="0"/>
              <a:t>Quadratic</a:t>
            </a:r>
            <a:r>
              <a:rPr lang="fr-CH" sz="2200" dirty="0" smtClean="0"/>
              <a:t> in B at </a:t>
            </a:r>
            <a:r>
              <a:rPr lang="fr-CH" sz="2200" dirty="0" err="1" smtClean="0"/>
              <a:t>small</a:t>
            </a:r>
            <a:r>
              <a:rPr lang="fr-CH" sz="2200" dirty="0" smtClean="0"/>
              <a:t> B</a:t>
            </a:r>
          </a:p>
          <a:p>
            <a:r>
              <a:rPr lang="fr-CH" sz="2200" dirty="0" smtClean="0"/>
              <a:t>Independent of  B at large 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1143000"/>
          </a:xfrm>
        </p:spPr>
        <p:txBody>
          <a:bodyPr/>
          <a:lstStyle/>
          <a:p>
            <a:r>
              <a:rPr lang="fr-CH" b="1" dirty="0" smtClean="0">
                <a:solidFill>
                  <a:schemeClr val="tx2"/>
                </a:solidFill>
              </a:rPr>
              <a:t>Abrahams</a:t>
            </a:r>
            <a:r>
              <a:rPr lang="fr-CH" dirty="0" smtClean="0"/>
              <a:t> </a:t>
            </a:r>
            <a:endParaRPr lang="fr-CH" dirty="0"/>
          </a:p>
        </p:txBody>
      </p:sp>
      <p:pic>
        <p:nvPicPr>
          <p:cNvPr id="4" name="Picture 3" descr="50-Years-of-Anderson-Localization-Abrahams-Elihu-9789814299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48200" cy="6886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914400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The volume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edited</a:t>
            </a:r>
            <a:r>
              <a:rPr lang="fr-CH" dirty="0" smtClean="0"/>
              <a:t> by </a:t>
            </a:r>
            <a:r>
              <a:rPr lang="fr-CH" b="1" dirty="0" smtClean="0"/>
              <a:t>E Abrahams</a:t>
            </a:r>
            <a:r>
              <a:rPr lang="fr-CH" dirty="0" smtClean="0"/>
              <a:t>.  </a:t>
            </a:r>
          </a:p>
          <a:p>
            <a:r>
              <a:rPr lang="fr-CH" dirty="0" smtClean="0"/>
              <a:t>A </a:t>
            </a:r>
            <a:r>
              <a:rPr lang="fr-CH" dirty="0" err="1" smtClean="0"/>
              <a:t>distinguished</a:t>
            </a:r>
            <a:r>
              <a:rPr lang="fr-CH" dirty="0" smtClean="0"/>
              <a:t> group of experts, </a:t>
            </a:r>
            <a:r>
              <a:rPr lang="fr-CH" dirty="0" err="1" smtClean="0"/>
              <a:t>each</a:t>
            </a:r>
            <a:r>
              <a:rPr lang="fr-CH" dirty="0" smtClean="0"/>
              <a:t> of </a:t>
            </a:r>
          </a:p>
          <a:p>
            <a:r>
              <a:rPr lang="fr-CH" dirty="0" err="1" smtClean="0"/>
              <a:t>whom</a:t>
            </a:r>
            <a:r>
              <a:rPr lang="fr-CH" dirty="0" smtClean="0"/>
              <a:t> has </a:t>
            </a:r>
            <a:r>
              <a:rPr lang="fr-CH" dirty="0" err="1" smtClean="0"/>
              <a:t>left</a:t>
            </a:r>
            <a:r>
              <a:rPr lang="fr-CH" dirty="0" smtClean="0"/>
              <a:t> </a:t>
            </a:r>
            <a:r>
              <a:rPr lang="fr-CH" dirty="0" err="1" smtClean="0"/>
              <a:t>his</a:t>
            </a:r>
            <a:r>
              <a:rPr lang="fr-CH" dirty="0" smtClean="0"/>
              <a:t> mark on the </a:t>
            </a:r>
            <a:r>
              <a:rPr lang="fr-CH" dirty="0" err="1" smtClean="0"/>
              <a:t>developments</a:t>
            </a:r>
            <a:r>
              <a:rPr lang="fr-CH" dirty="0" smtClean="0"/>
              <a:t> </a:t>
            </a:r>
          </a:p>
          <a:p>
            <a:r>
              <a:rPr lang="fr-CH" dirty="0" smtClean="0"/>
              <a:t>of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fascinating</a:t>
            </a:r>
            <a:r>
              <a:rPr lang="fr-CH" dirty="0" smtClean="0"/>
              <a:t> </a:t>
            </a:r>
            <a:r>
              <a:rPr lang="fr-CH" dirty="0" err="1" smtClean="0"/>
              <a:t>theory</a:t>
            </a:r>
            <a:r>
              <a:rPr lang="fr-CH" dirty="0" smtClean="0"/>
              <a:t>, </a:t>
            </a:r>
            <a:r>
              <a:rPr lang="fr-CH" dirty="0" err="1" smtClean="0"/>
              <a:t>contribute</a:t>
            </a:r>
            <a:r>
              <a:rPr lang="fr-CH" dirty="0" smtClean="0"/>
              <a:t> </a:t>
            </a:r>
            <a:r>
              <a:rPr lang="fr-CH" dirty="0" err="1" smtClean="0"/>
              <a:t>their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personal</a:t>
            </a:r>
            <a:r>
              <a:rPr lang="fr-CH" dirty="0" smtClean="0"/>
              <a:t> insights in </a:t>
            </a:r>
            <a:r>
              <a:rPr lang="fr-CH" dirty="0" err="1" smtClean="0"/>
              <a:t>this</a:t>
            </a:r>
            <a:r>
              <a:rPr lang="fr-CH" dirty="0" smtClean="0"/>
              <a:t> volume. </a:t>
            </a:r>
            <a:r>
              <a:rPr lang="fr-CH" dirty="0" err="1" smtClean="0"/>
              <a:t>They</a:t>
            </a:r>
            <a:r>
              <a:rPr lang="fr-CH" dirty="0" smtClean="0"/>
              <a:t> are: </a:t>
            </a:r>
          </a:p>
          <a:p>
            <a:r>
              <a:rPr lang="fr-CH" b="1" dirty="0" smtClean="0"/>
              <a:t>A Amir</a:t>
            </a:r>
            <a:r>
              <a:rPr lang="fr-CH" dirty="0" smtClean="0"/>
              <a:t>, </a:t>
            </a:r>
            <a:r>
              <a:rPr lang="fr-CH" b="1" dirty="0" smtClean="0"/>
              <a:t>P W Anderson</a:t>
            </a:r>
            <a:r>
              <a:rPr lang="fr-CH" dirty="0" smtClean="0"/>
              <a:t>, </a:t>
            </a:r>
            <a:r>
              <a:rPr lang="fr-CH" b="1" dirty="0" smtClean="0"/>
              <a:t>G </a:t>
            </a:r>
            <a:r>
              <a:rPr lang="fr-CH" b="1" dirty="0" err="1" smtClean="0"/>
              <a:t>Bergmann</a:t>
            </a:r>
            <a:r>
              <a:rPr lang="fr-CH" dirty="0" smtClean="0"/>
              <a:t> , </a:t>
            </a:r>
          </a:p>
          <a:p>
            <a:r>
              <a:rPr lang="fr-CH" b="1" dirty="0" smtClean="0"/>
              <a:t>M Büttiker</a:t>
            </a:r>
            <a:r>
              <a:rPr lang="fr-CH" dirty="0" smtClean="0"/>
              <a:t>, </a:t>
            </a:r>
            <a:r>
              <a:rPr lang="fr-CH" b="1" dirty="0" smtClean="0"/>
              <a:t>K </a:t>
            </a:r>
            <a:r>
              <a:rPr lang="fr-CH" b="1" dirty="0" err="1" smtClean="0"/>
              <a:t>Byczuk</a:t>
            </a:r>
            <a:r>
              <a:rPr lang="fr-CH" dirty="0" smtClean="0"/>
              <a:t> , </a:t>
            </a:r>
            <a:r>
              <a:rPr lang="fr-CH" b="1" dirty="0" smtClean="0"/>
              <a:t>J </a:t>
            </a:r>
            <a:r>
              <a:rPr lang="fr-CH" b="1" dirty="0" err="1" smtClean="0"/>
              <a:t>Cardy</a:t>
            </a:r>
            <a:r>
              <a:rPr lang="fr-CH" dirty="0" smtClean="0"/>
              <a:t>, </a:t>
            </a:r>
          </a:p>
          <a:p>
            <a:r>
              <a:rPr lang="fr-CH" b="1" dirty="0" smtClean="0"/>
              <a:t>S </a:t>
            </a:r>
            <a:r>
              <a:rPr lang="fr-CH" b="1" dirty="0" err="1" smtClean="0"/>
              <a:t>Chakravarty</a:t>
            </a:r>
            <a:r>
              <a:rPr lang="fr-CH" dirty="0" smtClean="0"/>
              <a:t> , </a:t>
            </a:r>
            <a:r>
              <a:rPr lang="fr-CH" b="1" dirty="0" smtClean="0"/>
              <a:t>V </a:t>
            </a:r>
            <a:r>
              <a:rPr lang="fr-CH" b="1" dirty="0" err="1" smtClean="0"/>
              <a:t>Dobrosavljević</a:t>
            </a:r>
            <a:r>
              <a:rPr lang="fr-CH" dirty="0" smtClean="0"/>
              <a:t> , </a:t>
            </a:r>
          </a:p>
          <a:p>
            <a:r>
              <a:rPr lang="fr-CH" b="1" dirty="0" smtClean="0"/>
              <a:t>R C Dynes</a:t>
            </a:r>
            <a:r>
              <a:rPr lang="fr-CH" dirty="0" smtClean="0"/>
              <a:t>, </a:t>
            </a:r>
            <a:r>
              <a:rPr lang="fr-CH" b="1" dirty="0" smtClean="0"/>
              <a:t>K B </a:t>
            </a:r>
            <a:r>
              <a:rPr lang="fr-CH" b="1" dirty="0" err="1" smtClean="0"/>
              <a:t>Efetov</a:t>
            </a:r>
            <a:r>
              <a:rPr lang="fr-CH" dirty="0" smtClean="0"/>
              <a:t>, </a:t>
            </a:r>
          </a:p>
          <a:p>
            <a:r>
              <a:rPr lang="fr-CH" b="1" dirty="0" smtClean="0"/>
              <a:t>F </a:t>
            </a:r>
            <a:r>
              <a:rPr lang="fr-CH" b="1" dirty="0" err="1" smtClean="0"/>
              <a:t>Evers</a:t>
            </a:r>
            <a:r>
              <a:rPr lang="fr-CH" dirty="0" smtClean="0"/>
              <a:t>, </a:t>
            </a:r>
            <a:r>
              <a:rPr lang="fr-CH" b="1" dirty="0" smtClean="0"/>
              <a:t>A M </a:t>
            </a:r>
            <a:r>
              <a:rPr lang="fr-CH" b="1" dirty="0" err="1" smtClean="0"/>
              <a:t>Finkel'stein</a:t>
            </a:r>
            <a:r>
              <a:rPr lang="fr-CH" dirty="0" smtClean="0"/>
              <a:t>, </a:t>
            </a:r>
            <a:r>
              <a:rPr lang="fr-CH" b="1" dirty="0" smtClean="0"/>
              <a:t>A </a:t>
            </a:r>
            <a:r>
              <a:rPr lang="fr-CH" b="1" dirty="0" err="1" smtClean="0"/>
              <a:t>Genack</a:t>
            </a:r>
            <a:r>
              <a:rPr lang="fr-CH" dirty="0" smtClean="0"/>
              <a:t>, </a:t>
            </a:r>
          </a:p>
          <a:p>
            <a:r>
              <a:rPr lang="fr-CH" b="1" dirty="0" smtClean="0"/>
              <a:t>N Giordano</a:t>
            </a:r>
            <a:r>
              <a:rPr lang="fr-CH" dirty="0" smtClean="0"/>
              <a:t>, </a:t>
            </a:r>
            <a:r>
              <a:rPr lang="fr-CH" b="1" dirty="0" smtClean="0"/>
              <a:t>I V </a:t>
            </a:r>
            <a:r>
              <a:rPr lang="fr-CH" b="1" dirty="0" err="1" smtClean="0"/>
              <a:t>Gornyi</a:t>
            </a:r>
            <a:r>
              <a:rPr lang="fr-CH" dirty="0" smtClean="0"/>
              <a:t>, </a:t>
            </a:r>
            <a:r>
              <a:rPr lang="fr-CH" b="1" dirty="0" smtClean="0"/>
              <a:t>W </a:t>
            </a:r>
            <a:r>
              <a:rPr lang="fr-CH" b="1" dirty="0" err="1" smtClean="0"/>
              <a:t>Hofstetter</a:t>
            </a:r>
            <a:r>
              <a:rPr lang="fr-CH" dirty="0" smtClean="0"/>
              <a:t>, </a:t>
            </a:r>
          </a:p>
          <a:p>
            <a:r>
              <a:rPr lang="fr-CH" b="1" dirty="0" smtClean="0"/>
              <a:t>Y </a:t>
            </a:r>
            <a:r>
              <a:rPr lang="fr-CH" b="1" dirty="0" err="1" smtClean="0"/>
              <a:t>Imry</a:t>
            </a:r>
            <a:r>
              <a:rPr lang="fr-CH" dirty="0" smtClean="0"/>
              <a:t> , </a:t>
            </a:r>
            <a:r>
              <a:rPr lang="fr-CH" b="1" dirty="0" smtClean="0"/>
              <a:t>B Kramer</a:t>
            </a:r>
            <a:r>
              <a:rPr lang="fr-CH" dirty="0" smtClean="0"/>
              <a:t>, </a:t>
            </a:r>
            <a:r>
              <a:rPr lang="fr-CH" b="1" dirty="0" smtClean="0"/>
              <a:t>S V </a:t>
            </a:r>
            <a:r>
              <a:rPr lang="fr-CH" b="1" dirty="0" err="1" smtClean="0"/>
              <a:t>Kravchenko</a:t>
            </a:r>
            <a:r>
              <a:rPr lang="fr-CH" dirty="0" smtClean="0"/>
              <a:t>, </a:t>
            </a:r>
          </a:p>
          <a:p>
            <a:r>
              <a:rPr lang="fr-CH" b="1" dirty="0" smtClean="0"/>
              <a:t>A  </a:t>
            </a:r>
            <a:r>
              <a:rPr lang="fr-CH" b="1" dirty="0" err="1" smtClean="0"/>
              <a:t>MacKinnon</a:t>
            </a:r>
            <a:r>
              <a:rPr lang="fr-CH" dirty="0" smtClean="0"/>
              <a:t> , </a:t>
            </a:r>
            <a:r>
              <a:rPr lang="fr-CH" b="1" dirty="0" smtClean="0"/>
              <a:t>A D </a:t>
            </a:r>
            <a:r>
              <a:rPr lang="fr-CH" b="1" dirty="0" err="1" smtClean="0"/>
              <a:t>Mirlin</a:t>
            </a:r>
            <a:r>
              <a:rPr lang="fr-CH" dirty="0" smtClean="0"/>
              <a:t> , </a:t>
            </a:r>
          </a:p>
          <a:p>
            <a:r>
              <a:rPr lang="fr-CH" b="1" dirty="0" smtClean="0"/>
              <a:t>M Moskalets</a:t>
            </a:r>
            <a:r>
              <a:rPr lang="fr-CH" dirty="0" smtClean="0"/>
              <a:t>, </a:t>
            </a:r>
            <a:r>
              <a:rPr lang="fr-CH" b="1" dirty="0" smtClean="0"/>
              <a:t>T </a:t>
            </a:r>
            <a:r>
              <a:rPr lang="fr-CH" b="1" dirty="0" err="1" smtClean="0"/>
              <a:t>Ohtsuki</a:t>
            </a:r>
            <a:r>
              <a:rPr lang="fr-CH" dirty="0" smtClean="0"/>
              <a:t>, </a:t>
            </a:r>
          </a:p>
          <a:p>
            <a:r>
              <a:rPr lang="fr-CH" b="1" dirty="0" smtClean="0"/>
              <a:t>P M </a:t>
            </a:r>
            <a:r>
              <a:rPr lang="fr-CH" b="1" dirty="0" err="1" smtClean="0"/>
              <a:t>Ostrovsky</a:t>
            </a:r>
            <a:r>
              <a:rPr lang="fr-CH" dirty="0" smtClean="0"/>
              <a:t> , </a:t>
            </a:r>
            <a:r>
              <a:rPr lang="fr-CH" b="1" dirty="0" smtClean="0"/>
              <a:t>A M M </a:t>
            </a:r>
            <a:r>
              <a:rPr lang="fr-CH" b="1" dirty="0" err="1" smtClean="0"/>
              <a:t>Pruisken</a:t>
            </a:r>
            <a:r>
              <a:rPr lang="fr-CH" dirty="0" smtClean="0"/>
              <a:t>, </a:t>
            </a:r>
          </a:p>
          <a:p>
            <a:r>
              <a:rPr lang="fr-CH" b="1" dirty="0" smtClean="0"/>
              <a:t>T V </a:t>
            </a:r>
            <a:r>
              <a:rPr lang="fr-CH" b="1" dirty="0" err="1" smtClean="0"/>
              <a:t>Ramakrishnan</a:t>
            </a:r>
            <a:r>
              <a:rPr lang="fr-CH" dirty="0" smtClean="0"/>
              <a:t>, </a:t>
            </a:r>
            <a:r>
              <a:rPr lang="fr-CH" b="1" dirty="0" smtClean="0"/>
              <a:t>M P </a:t>
            </a:r>
            <a:r>
              <a:rPr lang="fr-CH" b="1" dirty="0" err="1" smtClean="0"/>
              <a:t>Sarachik</a:t>
            </a:r>
            <a:r>
              <a:rPr lang="fr-CH" dirty="0" smtClean="0"/>
              <a:t>. </a:t>
            </a:r>
            <a:r>
              <a:rPr lang="fr-CH" b="1" dirty="0" smtClean="0"/>
              <a:t>K </a:t>
            </a:r>
            <a:r>
              <a:rPr lang="fr-CH" b="1" dirty="0" err="1" smtClean="0"/>
              <a:t>Slevin</a:t>
            </a:r>
            <a:r>
              <a:rPr lang="fr-CH" dirty="0" smtClean="0"/>
              <a:t> , </a:t>
            </a:r>
          </a:p>
          <a:p>
            <a:r>
              <a:rPr lang="fr-CH" b="1" dirty="0" smtClean="0"/>
              <a:t>T Spencer</a:t>
            </a:r>
            <a:r>
              <a:rPr lang="fr-CH" dirty="0" smtClean="0"/>
              <a:t>, </a:t>
            </a:r>
            <a:r>
              <a:rPr lang="fr-CH" b="1" dirty="0" smtClean="0"/>
              <a:t>D J </a:t>
            </a:r>
            <a:r>
              <a:rPr lang="fr-CH" b="1" dirty="0" err="1" smtClean="0"/>
              <a:t>Thouless</a:t>
            </a:r>
            <a:r>
              <a:rPr lang="fr-CH" dirty="0" smtClean="0"/>
              <a:t>, </a:t>
            </a:r>
            <a:r>
              <a:rPr lang="fr-CH" b="1" dirty="0" smtClean="0"/>
              <a:t>D </a:t>
            </a:r>
            <a:r>
              <a:rPr lang="fr-CH" b="1" dirty="0" err="1" smtClean="0"/>
              <a:t>Vollhardt</a:t>
            </a:r>
            <a:r>
              <a:rPr lang="fr-CH" dirty="0" smtClean="0"/>
              <a:t>, </a:t>
            </a:r>
          </a:p>
          <a:p>
            <a:r>
              <a:rPr lang="fr-CH" b="1" dirty="0" smtClean="0"/>
              <a:t>J Wang</a:t>
            </a:r>
            <a:r>
              <a:rPr lang="fr-CH" dirty="0" smtClean="0"/>
              <a:t>, </a:t>
            </a:r>
            <a:r>
              <a:rPr lang="fr-CH" b="1" dirty="0" smtClean="0"/>
              <a:t>F J </a:t>
            </a:r>
            <a:r>
              <a:rPr lang="fr-CH" b="1" dirty="0" err="1" smtClean="0"/>
              <a:t>Wegner</a:t>
            </a:r>
            <a:r>
              <a:rPr lang="fr-CH" dirty="0" smtClean="0"/>
              <a:t>  and </a:t>
            </a:r>
            <a:r>
              <a:rPr lang="fr-CH" b="1" dirty="0" smtClean="0"/>
              <a:t>P </a:t>
            </a:r>
            <a:r>
              <a:rPr lang="fr-CH" b="1" dirty="0" err="1" smtClean="0"/>
              <a:t>Wölfle</a:t>
            </a:r>
            <a:r>
              <a:rPr lang="fr-CH" dirty="0" smtClean="0"/>
              <a:t> </a:t>
            </a: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fr-CH" b="1" dirty="0" smtClean="0">
                <a:solidFill>
                  <a:schemeClr val="tx2"/>
                </a:solidFill>
              </a:rPr>
              <a:t>MBMM Anderson </a:t>
            </a:r>
            <a:endParaRPr lang="fr-CH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MBMM_Anderso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58" y="0"/>
            <a:ext cx="872948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648866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itchFamily="34" charset="0"/>
                <a:cs typeface="Arial" pitchFamily="34" charset="0"/>
                <a:hlinkClick r:id="rId3" tooltip="Abstract"/>
              </a:rPr>
              <a:t>arXiv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3" tooltip="Abstract"/>
              </a:rPr>
              <a:t>:1002.2342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H" b="1" dirty="0" smtClean="0">
                <a:solidFill>
                  <a:schemeClr val="tx2"/>
                </a:solidFill>
              </a:rPr>
              <a:t>Anderson</a:t>
            </a:r>
            <a:r>
              <a:rPr lang="fr-CH" dirty="0" smtClean="0"/>
              <a:t> </a:t>
            </a:r>
            <a:endParaRPr lang="fr-CH" dirty="0"/>
          </a:p>
        </p:txBody>
      </p:sp>
      <p:pic>
        <p:nvPicPr>
          <p:cNvPr id="4" name="Picture 3" descr="Anderson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48400" cy="3423493"/>
          </a:xfrm>
          <a:prstGeom prst="rect">
            <a:avLst/>
          </a:prstGeom>
        </p:spPr>
      </p:pic>
      <p:pic>
        <p:nvPicPr>
          <p:cNvPr id="5" name="Picture 4" descr="Anderson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6763" y="3282300"/>
            <a:ext cx="4807237" cy="3575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657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 smtClean="0">
                <a:solidFill>
                  <a:schemeClr val="tx2"/>
                </a:solidFill>
              </a:rPr>
              <a:t>Anderson on </a:t>
            </a:r>
          </a:p>
          <a:p>
            <a:r>
              <a:rPr lang="fr-CH" sz="3600" b="1" dirty="0" smtClean="0">
                <a:solidFill>
                  <a:schemeClr val="tx2"/>
                </a:solidFill>
              </a:rPr>
              <a:t>Anderson </a:t>
            </a:r>
            <a:r>
              <a:rPr lang="fr-CH" sz="3600" b="1" dirty="0" err="1" smtClean="0">
                <a:solidFill>
                  <a:schemeClr val="tx2"/>
                </a:solidFill>
              </a:rPr>
              <a:t>localization</a:t>
            </a:r>
            <a:r>
              <a:rPr lang="fr-CH" sz="3600" b="1" dirty="0" smtClean="0">
                <a:solidFill>
                  <a:schemeClr val="tx2"/>
                </a:solidFill>
              </a:rPr>
              <a:t> </a:t>
            </a:r>
            <a:endParaRPr lang="fr-CH" sz="3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81600"/>
            <a:ext cx="37093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Page 5: In </a:t>
            </a:r>
          </a:p>
          <a:p>
            <a:r>
              <a:rPr lang="fr-CH" dirty="0" smtClean="0"/>
              <a:t>« 50 </a:t>
            </a:r>
            <a:r>
              <a:rPr lang="fr-CH" dirty="0" err="1" smtClean="0"/>
              <a:t>Years</a:t>
            </a:r>
            <a:r>
              <a:rPr lang="fr-CH" dirty="0" smtClean="0"/>
              <a:t> of Anderson </a:t>
            </a:r>
            <a:r>
              <a:rPr lang="fr-CH" dirty="0" err="1" smtClean="0"/>
              <a:t>Localization</a:t>
            </a:r>
            <a:r>
              <a:rPr lang="fr-CH" dirty="0" smtClean="0"/>
              <a:t> » </a:t>
            </a:r>
          </a:p>
          <a:p>
            <a:r>
              <a:rPr lang="fr-CH" dirty="0" err="1" smtClean="0"/>
              <a:t>Edited</a:t>
            </a:r>
            <a:r>
              <a:rPr lang="fr-CH" dirty="0" smtClean="0"/>
              <a:t> by Elihu Abrahams </a:t>
            </a:r>
          </a:p>
          <a:p>
            <a:r>
              <a:rPr lang="fr-CH" dirty="0" smtClean="0"/>
              <a:t>Word </a:t>
            </a:r>
            <a:r>
              <a:rPr lang="fr-CH" dirty="0" err="1" smtClean="0"/>
              <a:t>Scintific</a:t>
            </a:r>
            <a:r>
              <a:rPr lang="fr-CH" dirty="0" smtClean="0"/>
              <a:t> </a:t>
            </a:r>
            <a:r>
              <a:rPr lang="fr-CH" dirty="0" err="1" smtClean="0"/>
              <a:t>Singapur</a:t>
            </a:r>
            <a:endParaRPr lang="fr-CH" dirty="0" smtClean="0"/>
          </a:p>
          <a:p>
            <a:r>
              <a:rPr lang="fr-CH" dirty="0" smtClean="0"/>
              <a:t>New Jersey, 2010  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Localization</a:t>
            </a:r>
            <a:endParaRPr lang="fr-CH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3285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</a:pPr>
            <a:endParaRPr lang="en-US" sz="4400" b="1" dirty="0" smtClean="0"/>
          </a:p>
          <a:p>
            <a:pPr algn="ctr">
              <a:spcBef>
                <a:spcPct val="0"/>
              </a:spcBef>
            </a:pPr>
            <a:r>
              <a:rPr lang="en-US" sz="5200" b="1" dirty="0" smtClean="0">
                <a:solidFill>
                  <a:schemeClr val="tx2"/>
                </a:solidFill>
              </a:rPr>
              <a:t>Localization at </a:t>
            </a:r>
            <a:r>
              <a:rPr lang="en-US" sz="5200" b="1" dirty="0" err="1" smtClean="0">
                <a:solidFill>
                  <a:schemeClr val="tx2"/>
                </a:solidFill>
              </a:rPr>
              <a:t>bilayer</a:t>
            </a:r>
            <a:r>
              <a:rPr lang="en-US" sz="5200" b="1" dirty="0" smtClean="0">
                <a:solidFill>
                  <a:schemeClr val="tx2"/>
                </a:solidFill>
              </a:rPr>
              <a:t> </a:t>
            </a:r>
            <a:r>
              <a:rPr lang="en-US" sz="5200" b="1" dirty="0" err="1" smtClean="0">
                <a:solidFill>
                  <a:schemeClr val="tx2"/>
                </a:solidFill>
              </a:rPr>
              <a:t>graphene</a:t>
            </a:r>
            <a:r>
              <a:rPr lang="en-US" sz="5200" b="1" dirty="0" smtClean="0">
                <a:solidFill>
                  <a:schemeClr val="tx2"/>
                </a:solidFill>
              </a:rPr>
              <a:t> and </a:t>
            </a:r>
            <a:r>
              <a:rPr lang="en-US" sz="5200" b="1" dirty="0" err="1" smtClean="0">
                <a:solidFill>
                  <a:schemeClr val="tx2"/>
                </a:solidFill>
              </a:rPr>
              <a:t>toplogical</a:t>
            </a:r>
            <a:r>
              <a:rPr lang="en-US" sz="5200" b="1" dirty="0" smtClean="0">
                <a:solidFill>
                  <a:schemeClr val="tx2"/>
                </a:solidFill>
              </a:rPr>
              <a:t> insulator edges </a:t>
            </a:r>
            <a:endParaRPr lang="fr-CH" sz="5200" b="1" dirty="0" smtClean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3733800"/>
            <a:ext cx="694211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Markus Büttiker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sz="2800" b="1" dirty="0" smtClean="0">
                <a:solidFill>
                  <a:schemeClr val="tx2"/>
                </a:solidFill>
              </a:rPr>
              <a:t>                                      w</a:t>
            </a:r>
            <a:r>
              <a:rPr kumimoji="0" lang="fr-CH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ith</a:t>
            </a:r>
            <a:r>
              <a:rPr lang="fr-CH" sz="2800" b="1" dirty="0" smtClean="0">
                <a:solidFill>
                  <a:schemeClr val="tx2"/>
                </a:solidFill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sz="2800" b="1" dirty="0" smtClean="0">
                <a:solidFill>
                  <a:schemeClr val="tx2"/>
                </a:solidFill>
              </a:rPr>
              <a:t>                   Jian Li </a:t>
            </a: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Pierre Delplace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sz="2800" b="1" dirty="0" smtClean="0">
                <a:solidFill>
                  <a:schemeClr val="tx2"/>
                </a:solidFill>
              </a:rPr>
              <a:t>              Ivar Martin and Alberto Morpurgo </a:t>
            </a: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</a:p>
        </p:txBody>
      </p:sp>
      <p:pic>
        <p:nvPicPr>
          <p:cNvPr id="6" name="Picture 5" descr="BD2131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100013"/>
          </a:xfrm>
          <a:prstGeom prst="rect">
            <a:avLst/>
          </a:prstGeom>
          <a:noFill/>
        </p:spPr>
      </p:pic>
      <p:pic>
        <p:nvPicPr>
          <p:cNvPr id="7" name="Picture 6" descr="BD2131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9144000" cy="10001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LogosMaNEPm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2459" y="0"/>
            <a:ext cx="1141709" cy="1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nsf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7" y="1232627"/>
            <a:ext cx="2736303" cy="68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100804_logo-nanopower (2).tif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0"/>
            <a:ext cx="2319803" cy="64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genevapic"/>
          <p:cNvPicPr>
            <a:picLocks noChangeAspect="1" noChangeArrowheads="1"/>
          </p:cNvPicPr>
          <p:nvPr/>
        </p:nvPicPr>
        <p:blipFill>
          <a:blip r:embed="rId7" cstate="print">
            <a:lum bright="24000" contrast="-36000"/>
          </a:blip>
          <a:srcRect/>
          <a:stretch>
            <a:fillRect/>
          </a:stretch>
        </p:blipFill>
        <p:spPr bwMode="auto">
          <a:xfrm>
            <a:off x="2051720" y="0"/>
            <a:ext cx="301431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660232" y="548680"/>
            <a:ext cx="2483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b="1" dirty="0" smtClean="0">
                <a:solidFill>
                  <a:srgbClr val="7030A0"/>
                </a:solidFill>
              </a:rPr>
              <a:t> NANO-CTM</a:t>
            </a:r>
            <a:endParaRPr lang="fr-CH" sz="2200" b="1" dirty="0">
              <a:solidFill>
                <a:srgbClr val="7030A0"/>
              </a:solidFill>
            </a:endParaRPr>
          </a:p>
        </p:txBody>
      </p:sp>
      <p:pic>
        <p:nvPicPr>
          <p:cNvPr id="14" name="Picture 2" descr="C:\Users\markus\Pictures\110105_qsit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4951" y="836712"/>
            <a:ext cx="1909049" cy="86409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520" y="541020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</a:t>
            </a:r>
          </a:p>
          <a:p>
            <a:endParaRPr lang="fr-CH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57912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9"/>
              </a:rPr>
              <a:t>8th International Workshop on Disordered Systems</a:t>
            </a:r>
          </a:p>
          <a:p>
            <a:r>
              <a:rPr lang="en-US" dirty="0" smtClean="0"/>
              <a:t>           </a:t>
            </a:r>
            <a:r>
              <a:rPr lang="en-US" dirty="0" err="1" smtClean="0"/>
              <a:t>Benasque</a:t>
            </a:r>
            <a:r>
              <a:rPr lang="en-US" dirty="0" smtClean="0"/>
              <a:t>, Spain 2012, Aug 26 -- Sep 01</a:t>
            </a:r>
          </a:p>
          <a:p>
            <a:r>
              <a:rPr lang="en-US" dirty="0" smtClean="0"/>
              <a:t>             http://benasque.org/2012disorder/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fr-CH" b="1" dirty="0" err="1" smtClean="0">
                <a:solidFill>
                  <a:schemeClr val="tx2"/>
                </a:solidFill>
              </a:rPr>
              <a:t>Localization</a:t>
            </a:r>
            <a:r>
              <a:rPr lang="fr-CH" b="1" dirty="0" smtClean="0">
                <a:solidFill>
                  <a:schemeClr val="tx2"/>
                </a:solidFill>
              </a:rPr>
              <a:t> at </a:t>
            </a:r>
            <a:r>
              <a:rPr lang="fr-CH" b="1" dirty="0" err="1" smtClean="0">
                <a:solidFill>
                  <a:schemeClr val="tx2"/>
                </a:solidFill>
              </a:rPr>
              <a:t>bilayer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graphene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edges</a:t>
            </a:r>
            <a:r>
              <a:rPr lang="fr-CH" b="1" dirty="0" smtClean="0">
                <a:solidFill>
                  <a:schemeClr val="tx2"/>
                </a:solidFill>
              </a:rPr>
              <a:t>* </a:t>
            </a:r>
            <a:endParaRPr lang="fr-CH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1279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dirty="0" smtClean="0"/>
              <a:t>Part I</a:t>
            </a:r>
            <a:endParaRPr lang="fr-CH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>
                <a:latin typeface="Times New Roman" pitchFamily="18" charset="0"/>
              </a:rPr>
              <a:t>*The </a:t>
            </a:r>
            <a:r>
              <a:rPr lang="fr-CH" sz="1200" dirty="0" err="1" smtClean="0">
                <a:latin typeface="Times New Roman" pitchFamily="18" charset="0"/>
              </a:rPr>
              <a:t>sildes</a:t>
            </a:r>
            <a:r>
              <a:rPr lang="fr-CH" sz="1200" dirty="0" smtClean="0">
                <a:latin typeface="Times New Roman" pitchFamily="18" charset="0"/>
              </a:rPr>
              <a:t> in </a:t>
            </a:r>
            <a:r>
              <a:rPr lang="fr-CH" sz="1200" dirty="0" err="1" smtClean="0">
                <a:latin typeface="Times New Roman" pitchFamily="18" charset="0"/>
              </a:rPr>
              <a:t>this</a:t>
            </a:r>
            <a:r>
              <a:rPr lang="fr-CH" sz="1200" dirty="0" smtClean="0">
                <a:latin typeface="Times New Roman" pitchFamily="18" charset="0"/>
              </a:rPr>
              <a:t> part of </a:t>
            </a:r>
            <a:r>
              <a:rPr lang="fr-CH" sz="1200" dirty="0" err="1" smtClean="0">
                <a:latin typeface="Times New Roman" pitchFamily="18" charset="0"/>
              </a:rPr>
              <a:t>my</a:t>
            </a:r>
            <a:r>
              <a:rPr lang="fr-CH" sz="1200" dirty="0" smtClean="0">
                <a:latin typeface="Times New Roman" pitchFamily="18" charset="0"/>
              </a:rPr>
              <a:t> talk have been </a:t>
            </a:r>
            <a:r>
              <a:rPr lang="fr-CH" sz="1200" dirty="0" err="1" smtClean="0">
                <a:latin typeface="Times New Roman" pitchFamily="18" charset="0"/>
              </a:rPr>
              <a:t>given</a:t>
            </a:r>
            <a:r>
              <a:rPr lang="fr-CH" sz="1200" dirty="0" smtClean="0">
                <a:latin typeface="Times New Roman" pitchFamily="18" charset="0"/>
              </a:rPr>
              <a:t> to me by Jian Li (and are </a:t>
            </a:r>
            <a:r>
              <a:rPr lang="fr-CH" sz="1200" dirty="0" err="1" smtClean="0">
                <a:latin typeface="Times New Roman" pitchFamily="18" charset="0"/>
              </a:rPr>
              <a:t>reproduced</a:t>
            </a:r>
            <a:r>
              <a:rPr lang="fr-CH" sz="1200" dirty="0" smtClean="0">
                <a:latin typeface="Times New Roman" pitchFamily="18" charset="0"/>
              </a:rPr>
              <a:t> </a:t>
            </a:r>
            <a:r>
              <a:rPr lang="fr-CH" sz="1200" dirty="0" err="1" smtClean="0">
                <a:latin typeface="Times New Roman" pitchFamily="18" charset="0"/>
              </a:rPr>
              <a:t>here</a:t>
            </a:r>
            <a:r>
              <a:rPr lang="fr-CH" sz="1200" dirty="0" smtClean="0">
                <a:latin typeface="Times New Roman" pitchFamily="18" charset="0"/>
              </a:rPr>
              <a:t> </a:t>
            </a:r>
            <a:r>
              <a:rPr lang="fr-CH" sz="1200" dirty="0" err="1" smtClean="0">
                <a:latin typeface="Times New Roman" pitchFamily="18" charset="0"/>
              </a:rPr>
              <a:t>with</a:t>
            </a:r>
            <a:r>
              <a:rPr lang="fr-CH" sz="1200" dirty="0" smtClean="0">
                <a:latin typeface="Times New Roman" pitchFamily="18" charset="0"/>
              </a:rPr>
              <a:t> </a:t>
            </a:r>
            <a:r>
              <a:rPr lang="fr-CH" sz="1200" dirty="0" err="1" smtClean="0">
                <a:latin typeface="Times New Roman" pitchFamily="18" charset="0"/>
              </a:rPr>
              <a:t>only</a:t>
            </a:r>
            <a:r>
              <a:rPr lang="fr-CH" sz="1200" dirty="0" smtClean="0">
                <a:latin typeface="Times New Roman" pitchFamily="18" charset="0"/>
              </a:rPr>
              <a:t> </a:t>
            </a:r>
            <a:r>
              <a:rPr lang="fr-CH" sz="1200" dirty="0" err="1" smtClean="0">
                <a:latin typeface="Times New Roman" pitchFamily="18" charset="0"/>
              </a:rPr>
              <a:t>minor</a:t>
            </a:r>
            <a:r>
              <a:rPr lang="fr-CH" sz="1200" dirty="0" smtClean="0">
                <a:latin typeface="Times New Roman" pitchFamily="18" charset="0"/>
              </a:rPr>
              <a:t> modifications.  </a:t>
            </a:r>
            <a:endParaRPr lang="fr-CH" sz="1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H" b="1" dirty="0" smtClean="0">
                <a:solidFill>
                  <a:schemeClr val="tx2"/>
                </a:solidFill>
              </a:rPr>
              <a:t>Single and </a:t>
            </a:r>
            <a:r>
              <a:rPr lang="fr-CH" b="1" dirty="0" err="1" smtClean="0">
                <a:solidFill>
                  <a:schemeClr val="tx2"/>
                </a:solidFill>
              </a:rPr>
              <a:t>bilayer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graphene</a:t>
            </a:r>
            <a:endParaRPr lang="fr-CH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Artistic impression of graphene molecul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2514600" cy="2514600"/>
          </a:xfrm>
        </p:spPr>
      </p:pic>
      <p:pic>
        <p:nvPicPr>
          <p:cNvPr id="5" name="Picture 4" descr="graphe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524000"/>
            <a:ext cx="4095750" cy="2247900"/>
          </a:xfrm>
          <a:prstGeom prst="rect">
            <a:avLst/>
          </a:prstGeom>
        </p:spPr>
      </p:pic>
      <p:pic>
        <p:nvPicPr>
          <p:cNvPr id="6" name="Picture 5" descr="latt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962400"/>
            <a:ext cx="4740386" cy="2438400"/>
          </a:xfrm>
          <a:prstGeom prst="rect">
            <a:avLst/>
          </a:prstGeom>
        </p:spPr>
      </p:pic>
      <p:pic>
        <p:nvPicPr>
          <p:cNvPr id="7" name="Picture 6" descr="bilay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4038600"/>
            <a:ext cx="256953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H" b="1" dirty="0" err="1" smtClean="0">
                <a:solidFill>
                  <a:schemeClr val="tx2"/>
                </a:solidFill>
              </a:rPr>
              <a:t>Tuneable</a:t>
            </a:r>
            <a:r>
              <a:rPr lang="fr-CH" b="1" dirty="0" smtClean="0">
                <a:solidFill>
                  <a:schemeClr val="tx2"/>
                </a:solidFill>
              </a:rPr>
              <a:t> gap in </a:t>
            </a:r>
            <a:r>
              <a:rPr lang="fr-CH" b="1" baseline="0" dirty="0" err="1" smtClean="0">
                <a:solidFill>
                  <a:schemeClr val="tx2"/>
                </a:solidFill>
              </a:rPr>
              <a:t>bilayer</a:t>
            </a:r>
            <a:r>
              <a:rPr lang="fr-CH" b="1" baseline="0" dirty="0" smtClean="0">
                <a:solidFill>
                  <a:schemeClr val="tx2"/>
                </a:solidFill>
              </a:rPr>
              <a:t> </a:t>
            </a:r>
            <a:r>
              <a:rPr lang="fr-CH" b="1" baseline="0" dirty="0" err="1" smtClean="0">
                <a:solidFill>
                  <a:schemeClr val="tx2"/>
                </a:solidFill>
              </a:rPr>
              <a:t>graphene</a:t>
            </a:r>
            <a:r>
              <a:rPr lang="fr-CH" b="1" baseline="0" dirty="0" smtClean="0">
                <a:solidFill>
                  <a:schemeClr val="tx2"/>
                </a:solidFill>
              </a:rPr>
              <a:t> </a:t>
            </a:r>
            <a:endParaRPr lang="fr-CH" b="1" dirty="0">
              <a:solidFill>
                <a:schemeClr val="tx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1525" y="1219199"/>
            <a:ext cx="4854824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7338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“Gate-induced insulating state in bilayer graphene devices”, </a:t>
            </a:r>
            <a:r>
              <a:rPr lang="en-US" sz="2000" dirty="0" err="1" smtClean="0"/>
              <a:t>Morpurgo</a:t>
            </a:r>
            <a:r>
              <a:rPr lang="en-US" sz="2000" dirty="0" smtClean="0"/>
              <a:t> group, Nature Materials 7, 151 (2008);</a:t>
            </a:r>
            <a:r>
              <a:rPr lang="en-US" sz="1800" dirty="0" smtClean="0"/>
              <a:t> </a:t>
            </a:r>
            <a:r>
              <a:rPr lang="en-US" sz="2000" dirty="0" err="1" smtClean="0"/>
              <a:t>Yacoby</a:t>
            </a:r>
            <a:r>
              <a:rPr lang="en-US" sz="2000" dirty="0" smtClean="0"/>
              <a:t> group w/ suspended bilayer graphene, </a:t>
            </a:r>
            <a:r>
              <a:rPr lang="fr-FR" sz="2000" dirty="0" smtClean="0"/>
              <a:t>Science 330, 812 (</a:t>
            </a:r>
            <a:r>
              <a:rPr lang="en-US" sz="2000" dirty="0" smtClean="0"/>
              <a:t>2010).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“Direct observation of a widely tunable </a:t>
            </a:r>
            <a:r>
              <a:rPr lang="en-US" sz="2000" dirty="0" err="1" smtClean="0"/>
              <a:t>bandgap</a:t>
            </a:r>
            <a:r>
              <a:rPr lang="en-US" sz="2000" dirty="0" smtClean="0"/>
              <a:t> in bilayer graphene”, Zhang </a:t>
            </a:r>
            <a:r>
              <a:rPr lang="en-US" sz="2000" i="1" dirty="0" smtClean="0"/>
              <a:t>et al</a:t>
            </a:r>
            <a:r>
              <a:rPr lang="en-US" sz="2000" dirty="0" smtClean="0"/>
              <a:t>., Nature 459, 820 (2009); </a:t>
            </a:r>
            <a:r>
              <a:rPr lang="en-US" sz="2000" dirty="0" err="1" smtClean="0"/>
              <a:t>Mak</a:t>
            </a:r>
            <a:r>
              <a:rPr lang="en-US" sz="2000" dirty="0" smtClean="0"/>
              <a:t> </a:t>
            </a:r>
            <a:r>
              <a:rPr lang="en-US" sz="2000" i="1" dirty="0" smtClean="0"/>
              <a:t>et al. </a:t>
            </a:r>
            <a:r>
              <a:rPr lang="en-US" sz="2000" dirty="0" smtClean="0"/>
              <a:t>PRL 102, 256405 (2009)</a:t>
            </a:r>
            <a:r>
              <a:rPr lang="en-US" sz="1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9715" y="5410200"/>
            <a:ext cx="3051285" cy="4616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 smtClean="0"/>
              <a:t>Gap size does not agree!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429000"/>
            <a:ext cx="266700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 smtClean="0"/>
              <a:t>Transport measurement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2∆ ~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meV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791200"/>
            <a:ext cx="259080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 smtClean="0"/>
              <a:t>Optical measurement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2∆ ~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/>
          <a:lstStyle/>
          <a:p>
            <a:r>
              <a:rPr lang="fr-CH" b="1" dirty="0" smtClean="0">
                <a:solidFill>
                  <a:schemeClr val="tx2"/>
                </a:solidFill>
              </a:rPr>
              <a:t>BLG: Marginal </a:t>
            </a:r>
            <a:r>
              <a:rPr lang="fr-CH" b="1" dirty="0" err="1" smtClean="0">
                <a:solidFill>
                  <a:schemeClr val="tx2"/>
                </a:solidFill>
              </a:rPr>
              <a:t>topolgical</a:t>
            </a:r>
            <a:r>
              <a:rPr lang="fr-CH" b="1" dirty="0" smtClean="0">
                <a:solidFill>
                  <a:schemeClr val="tx2"/>
                </a:solidFill>
              </a:rPr>
              <a:t> </a:t>
            </a:r>
            <a:r>
              <a:rPr lang="fr-CH" b="1" dirty="0" err="1" smtClean="0">
                <a:solidFill>
                  <a:schemeClr val="tx2"/>
                </a:solidFill>
              </a:rPr>
              <a:t>insulator</a:t>
            </a:r>
            <a:endParaRPr lang="fr-CH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981200"/>
            <a:ext cx="4114799" cy="174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1143000"/>
            <a:ext cx="329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Quantum spin Hall effect</a:t>
            </a:r>
            <a:endParaRPr lang="en-US" sz="2400" dirty="0"/>
          </a:p>
        </p:txBody>
      </p:sp>
      <p:pic>
        <p:nvPicPr>
          <p:cNvPr id="6" name="Picture 5" descr="q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025197"/>
            <a:ext cx="4343400" cy="1299403"/>
          </a:xfrm>
          <a:prstGeom prst="rect">
            <a:avLst/>
          </a:prstGeom>
        </p:spPr>
      </p:pic>
      <p:pic>
        <p:nvPicPr>
          <p:cNvPr id="7" name="Picture 6" descr="qv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5025197"/>
            <a:ext cx="4343400" cy="1299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1143000"/>
            <a:ext cx="347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Quantum valley Hall effect</a:t>
            </a:r>
            <a:endParaRPr 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995540"/>
            <a:ext cx="446014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730979" y="3590945"/>
            <a:ext cx="3209725" cy="756920"/>
            <a:chOff x="730979" y="3590945"/>
            <a:chExt cx="3209725" cy="756920"/>
          </a:xfrm>
        </p:grpSpPr>
        <p:sp>
          <p:nvSpPr>
            <p:cNvPr id="11" name="TextBox 10"/>
            <p:cNvSpPr txBox="1"/>
            <p:nvPr/>
          </p:nvSpPr>
          <p:spPr>
            <a:xfrm>
              <a:off x="730979" y="3886200"/>
              <a:ext cx="3209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/>
                  </a:solidFill>
                </a:rPr>
                <a:t>time reversal symmetry</a:t>
              </a:r>
              <a:endParaRPr lang="en-US" sz="2400" dirty="0">
                <a:solidFill>
                  <a:schemeClr val="accent5"/>
                </a:solidFill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 rot="19422896">
              <a:off x="1249885" y="3590945"/>
              <a:ext cx="150845" cy="361910"/>
            </a:xfrm>
            <a:prstGeom prst="up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77075" y="3590945"/>
            <a:ext cx="3209725" cy="756920"/>
            <a:chOff x="5477075" y="3590945"/>
            <a:chExt cx="3209725" cy="756920"/>
          </a:xfrm>
        </p:grpSpPr>
        <p:sp>
          <p:nvSpPr>
            <p:cNvPr id="14" name="TextBox 13"/>
            <p:cNvSpPr txBox="1"/>
            <p:nvPr/>
          </p:nvSpPr>
          <p:spPr>
            <a:xfrm>
              <a:off x="5477075" y="3886200"/>
              <a:ext cx="3209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/>
                  </a:solidFill>
                </a:rPr>
                <a:t>time reversal symmetry</a:t>
              </a:r>
              <a:endParaRPr lang="en-US" sz="2400" dirty="0">
                <a:solidFill>
                  <a:schemeClr val="accent5"/>
                </a:solidFill>
              </a:endParaRPr>
            </a:p>
          </p:txBody>
        </p:sp>
        <p:sp>
          <p:nvSpPr>
            <p:cNvPr id="15" name="Up Arrow 14"/>
            <p:cNvSpPr/>
            <p:nvPr/>
          </p:nvSpPr>
          <p:spPr>
            <a:xfrm rot="19422896">
              <a:off x="5995981" y="3590945"/>
              <a:ext cx="150845" cy="361910"/>
            </a:xfrm>
            <a:prstGeom prst="up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67200" y="367211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/>
                </a:solidFill>
              </a:rPr>
              <a:t>≠</a:t>
            </a:r>
            <a:endParaRPr lang="en-US" sz="5400" dirty="0">
              <a:solidFill>
                <a:schemeClr val="accent5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419600"/>
            <a:ext cx="279796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199" y="4419600"/>
            <a:ext cx="24014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09600" y="1524000"/>
            <a:ext cx="285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Bernevig</a:t>
            </a:r>
            <a:r>
              <a:rPr lang="fr-CH" dirty="0" smtClean="0"/>
              <a:t>, Hughes and Zhang</a:t>
            </a:r>
            <a:endParaRPr lang="fr-CH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1524000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Castro et al</a:t>
            </a:r>
            <a:endParaRPr lang="fr-CH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6248400"/>
            <a:ext cx="118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HgTe</a:t>
            </a:r>
            <a:r>
              <a:rPr lang="fr-CH" dirty="0" smtClean="0"/>
              <a:t>/</a:t>
            </a:r>
            <a:r>
              <a:rPr lang="fr-CH" dirty="0" err="1" smtClean="0"/>
              <a:t>CdTe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(20 \times 13.3) \mu m^{2} \,\,, T = 1.4 K &#10;\end{displaymath}&#10;\end{document}&#10;"/>
  <p:tag name="FILENAME" val="figure"/>
  <p:tag name="FORMAT" val="bmpmono"/>
  <p:tag name="RES" val="300"/>
  <p:tag name="BLEND" val="0"/>
  <p:tag name="TRANSPARENT" val="0"/>
  <p:tag name="TBUG" val="0"/>
  <p:tag name="ALLOWFS" val="0"/>
  <p:tag name="ORIGWIDTH" val="266"/>
  <p:tag name="PICTUREFILESIZE" val="140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gamma_{sat}  = 2n \langle \frac{RT_s}{R+T_s}  \rangle_A&#10;\end{displaymath}&#10;\end{document}&#10;"/>
  <p:tag name="FILENAME" val="figure"/>
  <p:tag name="FORMAT" val="bmpmono"/>
  <p:tag name="RES" val="300"/>
  <p:tag name="BLEND" val="0"/>
  <p:tag name="TRANSPARENT" val="0"/>
  <p:tag name="TBUG" val="0"/>
  <p:tag name="ALLOWFS" val="0"/>
  <p:tag name="ORIGWIDTH" val="189"/>
  <p:tag name="PICTUREFILESIZE" val="19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On-screen Show (4:3)</PresentationFormat>
  <Paragraphs>124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Abrahams </vt:lpstr>
      <vt:lpstr>Abrahams </vt:lpstr>
      <vt:lpstr>MBMM Anderson </vt:lpstr>
      <vt:lpstr>Anderson </vt:lpstr>
      <vt:lpstr>Localization</vt:lpstr>
      <vt:lpstr>Localization at bilayer graphene edges* </vt:lpstr>
      <vt:lpstr>Single and bilayer graphene</vt:lpstr>
      <vt:lpstr>Tuneable gap in bilayer graphene </vt:lpstr>
      <vt:lpstr>BLG: Marginal topolgical insulator</vt:lpstr>
      <vt:lpstr>Edge states in BLG: Clean limit </vt:lpstr>
      <vt:lpstr>BLG: Rough edges</vt:lpstr>
      <vt:lpstr>Conductance of disordered BLG stripes</vt:lpstr>
      <vt:lpstr>Universal localization length </vt:lpstr>
      <vt:lpstr>Summary : Bilayer graphene </vt:lpstr>
      <vt:lpstr>Magnetic field induced edge state localization in toplogical insulators</vt:lpstr>
      <vt:lpstr>Magnetic field induced loclization in 2D topological insulators </vt:lpstr>
      <vt:lpstr> Magnetic field induced localization in 2D topological insulators </vt:lpstr>
      <vt:lpstr>Inverse localization length </vt:lpstr>
      <vt:lpstr>Summary: Magnetic field induced localization in 2D topological insulators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</dc:title>
  <dc:creator>markus</dc:creator>
  <cp:lastModifiedBy>markus</cp:lastModifiedBy>
  <cp:revision>73</cp:revision>
  <dcterms:created xsi:type="dcterms:W3CDTF">2006-08-16T00:00:00Z</dcterms:created>
  <dcterms:modified xsi:type="dcterms:W3CDTF">2012-09-02T13:13:33Z</dcterms:modified>
</cp:coreProperties>
</file>