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2" r:id="rId2"/>
    <p:sldId id="266" r:id="rId3"/>
    <p:sldId id="264" r:id="rId4"/>
    <p:sldId id="265" r:id="rId5"/>
    <p:sldId id="269" r:id="rId6"/>
    <p:sldId id="270" r:id="rId7"/>
    <p:sldId id="290" r:id="rId8"/>
    <p:sldId id="283" r:id="rId9"/>
    <p:sldId id="274" r:id="rId10"/>
    <p:sldId id="291" r:id="rId11"/>
    <p:sldId id="276" r:id="rId12"/>
    <p:sldId id="277" r:id="rId13"/>
    <p:sldId id="284" r:id="rId14"/>
    <p:sldId id="286" r:id="rId15"/>
    <p:sldId id="294" r:id="rId16"/>
    <p:sldId id="295" r:id="rId17"/>
    <p:sldId id="296" r:id="rId18"/>
    <p:sldId id="293" r:id="rId19"/>
    <p:sldId id="285"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097" autoAdjust="0"/>
  </p:normalViewPr>
  <p:slideViewPr>
    <p:cSldViewPr>
      <p:cViewPr varScale="1">
        <p:scale>
          <a:sx n="29" d="100"/>
          <a:sy n="29" d="100"/>
        </p:scale>
        <p:origin x="-12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5C6DD3B-F18F-4A67-A609-F1EC91080DCF}" type="datetimeFigureOut">
              <a:rPr kumimoji="1" lang="ja-JP" altLang="en-US" smtClean="0"/>
              <a:pPr/>
              <a:t>2012/9/9</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279937A-BC15-4774-A0E0-8ED0FAB0767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Good morning,</a:t>
            </a:r>
            <a:r>
              <a:rPr kumimoji="1" lang="en-US" altLang="ja-JP" baseline="0" dirty="0" smtClean="0"/>
              <a:t> everyone. My name is Yosuke </a:t>
            </a:r>
            <a:r>
              <a:rPr kumimoji="1" lang="en-US" altLang="ja-JP" baseline="0" dirty="0" err="1" smtClean="0"/>
              <a:t>Harashima</a:t>
            </a:r>
            <a:r>
              <a:rPr kumimoji="1" lang="en-US" altLang="ja-JP" baseline="0" dirty="0" smtClean="0"/>
              <a:t> and my collaborator is Prof. </a:t>
            </a:r>
            <a:r>
              <a:rPr kumimoji="1" lang="en-US" altLang="ja-JP" baseline="0" dirty="0" err="1" smtClean="0"/>
              <a:t>Slevin</a:t>
            </a:r>
            <a:r>
              <a:rPr kumimoji="1" lang="en-US" altLang="ja-JP" baseline="0" dirty="0" smtClean="0"/>
              <a:t>. First I’d like to thank organizers for letting me have such nice opportunity. Today I’ll talk about our research for metal-insulator transition in disordered interacting systems.</a:t>
            </a:r>
          </a:p>
        </p:txBody>
      </p:sp>
      <p:sp>
        <p:nvSpPr>
          <p:cNvPr id="4" name="スライド番号プレースホルダ 3"/>
          <p:cNvSpPr>
            <a:spLocks noGrp="1"/>
          </p:cNvSpPr>
          <p:nvPr>
            <p:ph type="sldNum" sz="quarter" idx="10"/>
          </p:nvPr>
        </p:nvSpPr>
        <p:spPr/>
        <p:txBody>
          <a:bodyPr/>
          <a:lstStyle/>
          <a:p>
            <a:fld id="{B279937A-BC15-4774-A0E0-8ED0FAB0767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To solve Kohn-Sham equation numerically we use second order real space finite difference approximation. This is </a:t>
            </a:r>
            <a:r>
              <a:rPr kumimoji="1" lang="en-US" altLang="ja-JP" baseline="0" dirty="0" err="1" smtClean="0"/>
              <a:t>discretization</a:t>
            </a:r>
            <a:r>
              <a:rPr kumimoji="1" lang="en-US" altLang="ja-JP" baseline="0" dirty="0" smtClean="0"/>
              <a:t> of </a:t>
            </a:r>
            <a:r>
              <a:rPr kumimoji="1" lang="en-US" altLang="ja-JP" baseline="0" dirty="0" err="1" smtClean="0"/>
              <a:t>Laplacian</a:t>
            </a:r>
            <a:r>
              <a:rPr kumimoji="1" lang="en-US" altLang="ja-JP" baseline="0" dirty="0" smtClean="0"/>
              <a:t> and we set grid spacing as 18Bohr. And in this study, for simplicity we restrict to the case that the electron spin is completely polarized instead of the non-magnetic case. This is because the non-magnetic states are unlikely in low impurity concentration.</a:t>
            </a:r>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Once the electronic state is obtained, next, one has to estimate the localization. We use a multi-fractal exponent as a measure of localization. </a:t>
            </a:r>
            <a:r>
              <a:rPr kumimoji="1" lang="en-US" altLang="ja-JP" dirty="0" smtClean="0"/>
              <a:t>First, I</a:t>
            </a:r>
            <a:r>
              <a:rPr kumimoji="1" lang="en-US" altLang="ja-JP" baseline="0" dirty="0" smtClean="0"/>
              <a:t> define coarse grained intensities </a:t>
            </a:r>
            <a:r>
              <a:rPr kumimoji="1" lang="en-US" altLang="ja-JP" baseline="0" dirty="0" err="1" smtClean="0"/>
              <a:t>mu_k</a:t>
            </a:r>
            <a:r>
              <a:rPr kumimoji="1" lang="en-US" altLang="ja-JP" baseline="0" dirty="0" smtClean="0"/>
              <a:t>. </a:t>
            </a:r>
            <a:r>
              <a:rPr kumimoji="1" lang="en-US" altLang="ja-JP" dirty="0" smtClean="0"/>
              <a:t>The system is divided into small</a:t>
            </a:r>
            <a:r>
              <a:rPr kumimoji="1" lang="en-US" altLang="ja-JP" baseline="0" dirty="0" smtClean="0"/>
              <a:t> boxes and </a:t>
            </a:r>
            <a:r>
              <a:rPr kumimoji="1" lang="en-US" altLang="ja-JP" baseline="0" dirty="0" err="1" smtClean="0"/>
              <a:t>mu_k</a:t>
            </a:r>
            <a:r>
              <a:rPr kumimoji="1" lang="en-US" altLang="ja-JP" baseline="0" dirty="0" smtClean="0"/>
              <a:t> is calculated in a small box, for example, in this red region. From </a:t>
            </a:r>
            <a:r>
              <a:rPr kumimoji="1" lang="en-US" altLang="ja-JP" baseline="0" dirty="0" err="1" smtClean="0"/>
              <a:t>mu_k</a:t>
            </a:r>
            <a:r>
              <a:rPr kumimoji="1" lang="en-US" altLang="ja-JP" baseline="0" dirty="0" smtClean="0"/>
              <a:t> </a:t>
            </a:r>
            <a:r>
              <a:rPr kumimoji="1" lang="en-US" altLang="ja-JP" baseline="0" dirty="0" err="1" smtClean="0"/>
              <a:t>R_q</a:t>
            </a:r>
            <a:r>
              <a:rPr kumimoji="1" lang="en-US" altLang="ja-JP" baseline="0" dirty="0" smtClean="0"/>
              <a:t> and </a:t>
            </a:r>
            <a:r>
              <a:rPr kumimoji="1" lang="en-US" altLang="ja-JP" baseline="0" dirty="0" err="1" smtClean="0"/>
              <a:t>S_q</a:t>
            </a:r>
            <a:r>
              <a:rPr kumimoji="1" lang="en-US" altLang="ja-JP" baseline="0" dirty="0" smtClean="0"/>
              <a:t> are defined. Lambda is defined as a ratio between small l and capital L. It is helpful to consider asymptotic behavior of this alpha.</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For extended states, we assume the orbital </a:t>
            </a:r>
            <a:r>
              <a:rPr kumimoji="1" lang="en-US" altLang="ja-JP" baseline="0" dirty="0" smtClean="0"/>
              <a:t>is a plain wave. And </a:t>
            </a:r>
            <a:r>
              <a:rPr kumimoji="1" lang="en-US" altLang="ja-JP" baseline="0" dirty="0" err="1" smtClean="0"/>
              <a:t>mu_k</a:t>
            </a:r>
            <a:r>
              <a:rPr kumimoji="1" lang="en-US" altLang="ja-JP" baseline="0" dirty="0" smtClean="0"/>
              <a:t> becomes lambda to the dimension of the system. </a:t>
            </a:r>
            <a:r>
              <a:rPr kumimoji="1" lang="en-US" altLang="ja-JP" baseline="0" dirty="0" err="1" smtClean="0"/>
              <a:t>R_q</a:t>
            </a:r>
            <a:r>
              <a:rPr kumimoji="1" lang="en-US" altLang="ja-JP" baseline="0" dirty="0" smtClean="0"/>
              <a:t> and </a:t>
            </a:r>
            <a:r>
              <a:rPr kumimoji="1" lang="en-US" altLang="ja-JP" baseline="0" dirty="0" err="1" smtClean="0"/>
              <a:t>S_q</a:t>
            </a:r>
            <a:r>
              <a:rPr kumimoji="1" lang="en-US" altLang="ja-JP" baseline="0" dirty="0" smtClean="0"/>
              <a:t> become as this and alpha becomes the dimension of the system. As the orbital localizes, </a:t>
            </a:r>
            <a:r>
              <a:rPr kumimoji="1" lang="en-US" altLang="ja-JP" baseline="0" dirty="0" err="1" smtClean="0"/>
              <a:t>R_q</a:t>
            </a:r>
            <a:r>
              <a:rPr kumimoji="1" lang="en-US" altLang="ja-JP" baseline="0" dirty="0" smtClean="0"/>
              <a:t> becomes close to 1 and </a:t>
            </a:r>
            <a:r>
              <a:rPr kumimoji="1" lang="en-US" altLang="ja-JP" baseline="0" dirty="0" err="1" smtClean="0"/>
              <a:t>S_q</a:t>
            </a:r>
            <a:r>
              <a:rPr kumimoji="1" lang="en-US" altLang="ja-JP" baseline="0" dirty="0" smtClean="0"/>
              <a:t> becomes 0 for positive q and minus infinity for zero and negative q. Eventually the alpha goes to zero for positive q and to infinity for zero and negative q. We calculate the multi-fractal exponent for highest occupied Kohn-Sham orbital with some q values. I will show you impurity concentration dependence of this alpha and apply the finite size scaling for this quantity.</a:t>
            </a:r>
            <a:endParaRPr kumimoji="1" lang="ja-JP" altLang="en-US" dirty="0"/>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This figure shows the alpha-zero for some different system sizes. L is a system size. For lower concentration the alpha shifts to higher as system size increases. This is a typical behavior of the localized states. On the other hand the alpha shifts to lower and it means Kohn-Sham orbital is extended. The transition can be found around 1.5.</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 left figure shows</a:t>
            </a:r>
            <a:r>
              <a:rPr kumimoji="1" lang="en-US" altLang="ja-JP" baseline="0" dirty="0" smtClean="0"/>
              <a:t> the density of states in periodic systems. This is calculated using kernel polynomial method. </a:t>
            </a:r>
            <a:r>
              <a:rPr kumimoji="1" lang="en-US" altLang="ja-JP" dirty="0" smtClean="0"/>
              <a:t>The each vertical line in the</a:t>
            </a:r>
            <a:r>
              <a:rPr kumimoji="1" lang="en-US" altLang="ja-JP" baseline="0" dirty="0" smtClean="0"/>
              <a:t> left figure indicates the highest occupied level. </a:t>
            </a:r>
            <a:r>
              <a:rPr kumimoji="1" lang="en-US" altLang="ja-JP" dirty="0" smtClean="0"/>
              <a:t>As concentration</a:t>
            </a:r>
            <a:r>
              <a:rPr kumimoji="1" lang="en-US" altLang="ja-JP" baseline="0" dirty="0" smtClean="0"/>
              <a:t> increases the band gap closes around 2.35. This value is higher than the transition concentration in a disordered system, 1.5. The right figure is the average density of states in disordered systems. This is a histogram of Kohn-Sham </a:t>
            </a:r>
            <a:r>
              <a:rPr kumimoji="1" lang="en-US" altLang="ja-JP" baseline="0" dirty="0" err="1" smtClean="0"/>
              <a:t>eigenvalues</a:t>
            </a:r>
            <a:r>
              <a:rPr kumimoji="1" lang="en-US" altLang="ja-JP" baseline="0" dirty="0" smtClean="0"/>
              <a:t>. The each vertical line indicates Fermi level. In the disordered systems t</a:t>
            </a:r>
            <a:r>
              <a:rPr kumimoji="1" lang="en-US" altLang="ja-JP" dirty="0" smtClean="0"/>
              <a:t>he band gap does</a:t>
            </a:r>
            <a:r>
              <a:rPr kumimoji="1" lang="en-US" altLang="ja-JP" baseline="0" dirty="0" smtClean="0"/>
              <a:t> not exist even at lower concentration 0.6. The transition concentration in a disordered system is 1.5 and even if the band gap disappears the system can be still insulator. Disorder makes the band tail broader and also makes the tail states localize. Finally the disordered system changes from an insulator to metal before the periodic system does.</a:t>
            </a:r>
            <a:endParaRPr kumimoji="1" lang="ja-JP" altLang="en-US" dirty="0" smtClean="0"/>
          </a:p>
        </p:txBody>
      </p:sp>
      <p:sp>
        <p:nvSpPr>
          <p:cNvPr id="4" name="スライド番号プレースホルダ 3"/>
          <p:cNvSpPr>
            <a:spLocks noGrp="1"/>
          </p:cNvSpPr>
          <p:nvPr>
            <p:ph type="sldNum" sz="quarter" idx="10"/>
          </p:nvPr>
        </p:nvSpPr>
        <p:spPr/>
        <p:txBody>
          <a:bodyPr/>
          <a:lstStyle/>
          <a:p>
            <a:fld id="{B279937A-BC15-4774-A0E0-8ED0FAB0767A}"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 is</a:t>
            </a:r>
            <a:r>
              <a:rPr kumimoji="1" lang="en-US" altLang="ja-JP" baseline="0" dirty="0" smtClean="0"/>
              <a:t> one sample for low impurity concentration, 0.6. The finite size scaling for multi-fractal exponents shows the insulating behavior at this concentration. The blue points are impurities and the red cloud is the density of highest occupied Kohn-Sham orbital. </a:t>
            </a:r>
            <a:r>
              <a:rPr kumimoji="1" lang="en-US" altLang="ja-JP" dirty="0" smtClean="0"/>
              <a:t>The orbital</a:t>
            </a:r>
            <a:r>
              <a:rPr kumimoji="1" lang="en-US" altLang="ja-JP" baseline="0" dirty="0" smtClean="0"/>
              <a:t> resembles a molecular orbital on clusters of a few impurities.</a:t>
            </a:r>
            <a:endParaRPr kumimoji="1" lang="ja-JP" altLang="en-US" dirty="0"/>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As the concentration is increased, the orbital spreads out over more impurities. Here the band gap has been already closed. But it remains localized.</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For</a:t>
            </a:r>
            <a:r>
              <a:rPr kumimoji="1" lang="en-US" altLang="ja-JP" baseline="0" dirty="0" smtClean="0"/>
              <a:t> higher concentration, the orbital is extended across the entire sample.</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a:t>
            </a:r>
            <a:r>
              <a:rPr kumimoji="1" lang="en-US" altLang="ja-JP" baseline="0" dirty="0" smtClean="0"/>
              <a:t> results can be summarized as this figure. In a disordered system we can’t find the band gap in our calculation. And as the impurity concentration is increased the metal-insulator transition is observed at about 1.5. I don’t show the critical exponents of this metal-insulator transition today. The analysis for finite size scaling is now in progress. I’d like to summarize my talk.</a:t>
            </a:r>
            <a:endParaRPr kumimoji="1" lang="ja-JP" altLang="en-US" dirty="0"/>
          </a:p>
        </p:txBody>
      </p:sp>
      <p:sp>
        <p:nvSpPr>
          <p:cNvPr id="4" name="スライド番号プレースホルダ 3"/>
          <p:cNvSpPr>
            <a:spLocks noGrp="1"/>
          </p:cNvSpPr>
          <p:nvPr>
            <p:ph type="sldNum" sz="quarter" idx="10"/>
          </p:nvPr>
        </p:nvSpPr>
        <p:spPr/>
        <p:txBody>
          <a:bodyPr/>
          <a:lstStyle/>
          <a:p>
            <a:fld id="{B279937A-BC15-4774-A0E0-8ED0FAB0767A}"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We simulated</a:t>
            </a:r>
            <a:r>
              <a:rPr kumimoji="1" lang="en-US" altLang="ja-JP" baseline="0" dirty="0" smtClean="0"/>
              <a:t> the electronic states in a disordered interacting system. The model exhibits the metal-insulator transition using finite size scaling of multi-fractal analysis. We are now calculating the critical exponents of this metal-insulator transition. As extension, we will relax the restriction for electronic spin using the local spin density approximation. And we also would like to consider a compensated system. Thank you for your attention.</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Our</a:t>
            </a:r>
            <a:r>
              <a:rPr kumimoji="1" lang="en-US" altLang="ja-JP" baseline="0" dirty="0" smtClean="0"/>
              <a:t> interest is the detailed mechanism, especially the critical behavior of the metal-insulator transition considering both the disorder and interactions between electrons. Suppose impurities are doped into a semiconductor. At zero temperature the conductivity is suddenly increased at some impurity concentration. This metal-insulator transition is observed in some semiconductors with some impurities, for example in silicon doped with phosphorus. In these systems the impurities are randomly distributed. They generate a random potential.</a:t>
            </a:r>
          </a:p>
        </p:txBody>
      </p:sp>
      <p:sp>
        <p:nvSpPr>
          <p:cNvPr id="4" name="スライド番号プレースホルダ 3"/>
          <p:cNvSpPr>
            <a:spLocks noGrp="1"/>
          </p:cNvSpPr>
          <p:nvPr>
            <p:ph type="sldNum" sz="quarter" idx="10"/>
          </p:nvPr>
        </p:nvSpPr>
        <p:spPr/>
        <p:txBody>
          <a:bodyPr/>
          <a:lstStyle/>
          <a:p>
            <a:fld id="{B279937A-BC15-4774-A0E0-8ED0FAB0767A}"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Suppose donor impurities are doped in a semiconductor. The impurity band appears between a conduction</a:t>
            </a:r>
            <a:r>
              <a:rPr kumimoji="1" lang="en-US" altLang="ja-JP" baseline="0" dirty="0" smtClean="0"/>
              <a:t> band and valence band. Assume the band is completely occupied and this system becomes an insulator. Here the positions of the impurities are random. In the disordered system the band could have a tail and the tail states are the Anderson localized states. When more impurities are doped,…</a:t>
            </a:r>
            <a:endParaRPr kumimoji="1" lang="ja-JP" altLang="en-US" dirty="0"/>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The impurity band merges the upper band. Now, the system seems to become from an insulator to metal in terms of the band theory. However, note that the states at the band edge could be Anderson localized states. The system could be still an insulator. As impurity concentration is more increased the system can become a metal. Here the electrons interact with each other. By considering this situation we attempt to make clear the critical behavior of the metal-insulator transition affected by the Anderson localization and electron-electron interaction.</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 study this metal-insulator transition we use a following</a:t>
            </a:r>
            <a:r>
              <a:rPr kumimoji="1" lang="en-US" altLang="ja-JP" baseline="0" dirty="0" smtClean="0"/>
              <a:t> model. </a:t>
            </a:r>
            <a:r>
              <a:rPr kumimoji="1" lang="en-US" altLang="ja-JP" dirty="0" smtClean="0"/>
              <a:t>We consider that donor</a:t>
            </a:r>
            <a:r>
              <a:rPr kumimoji="1" lang="en-US" altLang="ja-JP" baseline="0" dirty="0" smtClean="0"/>
              <a:t> impurities are randomly distributed in an effective medium. </a:t>
            </a:r>
            <a:r>
              <a:rPr kumimoji="1" lang="en-US" altLang="ja-JP" dirty="0" smtClean="0"/>
              <a:t>Since we have in mind phosphor</a:t>
            </a:r>
            <a:r>
              <a:rPr kumimoji="1" lang="en-US" altLang="ja-JP" baseline="0" dirty="0" smtClean="0"/>
              <a:t> in silicon, we assume that each donor supplies one electron. And the electrons interact with these impurities and with each other via long range Coulomb interaction. The Hamiltonian of this system is written as following.</a:t>
            </a:r>
            <a:endParaRPr kumimoji="1" lang="ja-JP" altLang="en-US" dirty="0"/>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We</a:t>
            </a:r>
            <a:r>
              <a:rPr kumimoji="1" lang="en-US" altLang="ja-JP" baseline="0" dirty="0" smtClean="0"/>
              <a:t> use </a:t>
            </a:r>
            <a:r>
              <a:rPr kumimoji="1" lang="en-US" altLang="ja-JP" dirty="0" smtClean="0"/>
              <a:t>an effective mass and</a:t>
            </a:r>
            <a:r>
              <a:rPr kumimoji="1" lang="en-US" altLang="ja-JP" baseline="0" dirty="0" smtClean="0"/>
              <a:t> dielectric constant of a host medium. Hereafter I use the atomic units.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 capital R’s are random positions of impurities. The random spatial distribution of the donors produces a random potential. The third term describes the interaction between the electrons. Since </a:t>
            </a:r>
            <a:r>
              <a:rPr kumimoji="1" lang="en-US" altLang="ja-JP" dirty="0" smtClean="0"/>
              <a:t>we have in mind silicon as</a:t>
            </a:r>
            <a:r>
              <a:rPr kumimoji="1" lang="en-US" altLang="ja-JP" baseline="0" dirty="0" smtClean="0"/>
              <a:t> the host semiconductor, we set the dielectric constant and effective mass from experimental results. This Hamiltonian is difficult to solve due to the disordered potential term and electron-electron interaction term. To solve this disordered interacting problem we use density functional theory.</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Density functional theory gives</a:t>
            </a:r>
            <a:r>
              <a:rPr kumimoji="1" lang="en-US" altLang="ja-JP" baseline="0" dirty="0" smtClean="0"/>
              <a:t> </a:t>
            </a:r>
            <a:r>
              <a:rPr kumimoji="1" lang="en-US" altLang="ja-JP" baseline="0" dirty="0" err="1" smtClean="0"/>
              <a:t>Hohenberg</a:t>
            </a:r>
            <a:r>
              <a:rPr kumimoji="1" lang="en-US" altLang="ja-JP" baseline="0" dirty="0" smtClean="0"/>
              <a:t>-Kohn theorem that any physical quantities are a functional of a ground state density. Using the </a:t>
            </a:r>
            <a:r>
              <a:rPr kumimoji="1" lang="en-US" altLang="ja-JP" baseline="0" dirty="0" err="1" smtClean="0"/>
              <a:t>Hohenberg</a:t>
            </a:r>
            <a:r>
              <a:rPr kumimoji="1" lang="en-US" altLang="ja-JP" baseline="0" dirty="0" smtClean="0"/>
              <a:t>-Kohn theorem the problem can be replaced by solving Kohn-Sham equations which describes </a:t>
            </a:r>
            <a:r>
              <a:rPr kumimoji="1" lang="en-US" altLang="ja-JP" dirty="0" smtClean="0"/>
              <a:t>an non-interacting auxiliary system. The first equation is similar to single particle </a:t>
            </a:r>
            <a:r>
              <a:rPr kumimoji="1" lang="en-US" altLang="ja-JP" dirty="0" err="1" smtClean="0"/>
              <a:t>Schroedinger</a:t>
            </a:r>
            <a:r>
              <a:rPr kumimoji="1" lang="en-US" altLang="ja-JP" baseline="0" dirty="0" smtClean="0"/>
              <a:t> equation and the second is a definition of an effective potential appearing in the first equation. The second equation consists of an external potential term, </a:t>
            </a:r>
            <a:r>
              <a:rPr kumimoji="1" lang="en-US" altLang="ja-JP" baseline="0" dirty="0" err="1" smtClean="0"/>
              <a:t>Hartree</a:t>
            </a:r>
            <a:r>
              <a:rPr kumimoji="1" lang="en-US" altLang="ja-JP" baseline="0" dirty="0" smtClean="0"/>
              <a:t> energy term which is the classical Coulomb energy, and an exchange-correlation energy term which is remaining contribution of electron-electron interaction. The first equation has the effective potential and the second equation is calculated from electron density. So w</a:t>
            </a:r>
            <a:r>
              <a:rPr kumimoji="1" lang="en-US" altLang="ja-JP" dirty="0" smtClean="0"/>
              <a:t>e solve these equations self-consistently.</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B279937A-BC15-4774-A0E0-8ED0FAB0767A}"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a:t>
            </a:r>
            <a:r>
              <a:rPr kumimoji="1" lang="en-US" altLang="ja-JP" baseline="0" dirty="0" smtClean="0"/>
              <a:t> functional form of exchange-correlation energy is originally given in free space. Here we need the functional form in an effective medium. </a:t>
            </a:r>
            <a:r>
              <a:rPr kumimoji="1" lang="en-US" altLang="ja-JP" dirty="0" smtClean="0"/>
              <a:t>The</a:t>
            </a:r>
            <a:r>
              <a:rPr kumimoji="1" lang="en-US" altLang="ja-JP" baseline="0" dirty="0" smtClean="0"/>
              <a:t> exchange-correlation energy in an effective medium relates with that in free space using rescaling with the effective mass and dielectric constant. If the functional form is known in free space one can derive that in an effective medium.</a:t>
            </a:r>
            <a:endParaRPr kumimoji="1" lang="ja-JP" altLang="en-US" dirty="0"/>
          </a:p>
        </p:txBody>
      </p:sp>
      <p:sp>
        <p:nvSpPr>
          <p:cNvPr id="4" name="スライド番号プレースホルダ 3"/>
          <p:cNvSpPr>
            <a:spLocks noGrp="1"/>
          </p:cNvSpPr>
          <p:nvPr>
            <p:ph type="sldNum" sz="quarter" idx="10"/>
          </p:nvPr>
        </p:nvSpPr>
        <p:spPr/>
        <p:txBody>
          <a:bodyPr/>
          <a:lstStyle/>
          <a:p>
            <a:fld id="{B279937A-BC15-4774-A0E0-8ED0FAB0767A}"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baseline="0" dirty="0" smtClean="0"/>
              <a:t>However, unfortunately the exact functional form of exchange-correlation energy is not known. In this study we use the local density approximation in which the exchange-correlation energy density is given by local density only. The exchange-correlation energy density in this approximation corresponds to that of a homogeneous system.</a:t>
            </a:r>
          </a:p>
        </p:txBody>
      </p:sp>
      <p:sp>
        <p:nvSpPr>
          <p:cNvPr id="4" name="スライド番号プレースホルダ 3"/>
          <p:cNvSpPr>
            <a:spLocks noGrp="1"/>
          </p:cNvSpPr>
          <p:nvPr>
            <p:ph type="sldNum" sz="quarter" idx="10"/>
          </p:nvPr>
        </p:nvSpPr>
        <p:spPr/>
        <p:txBody>
          <a:bodyPr/>
          <a:lstStyle/>
          <a:p>
            <a:fld id="{D2B36745-18BE-4B25-986A-8AC1577A599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2012/9/9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2012/9/9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060848"/>
            <a:ext cx="9144000" cy="1728193"/>
          </a:xfrm>
        </p:spPr>
        <p:txBody>
          <a:bodyPr>
            <a:noAutofit/>
          </a:bodyPr>
          <a:lstStyle/>
          <a:p>
            <a:r>
              <a:rPr lang="en-US" altLang="ja-JP" sz="2400" dirty="0" smtClean="0"/>
              <a:t>Numerical analysis for the </a:t>
            </a:r>
            <a:r>
              <a:rPr lang="en-US" altLang="ja-JP" sz="2400" dirty="0" smtClean="0">
                <a:solidFill>
                  <a:schemeClr val="accent1"/>
                </a:solidFill>
              </a:rPr>
              <a:t>m</a:t>
            </a:r>
            <a:r>
              <a:rPr kumimoji="1" lang="en-US" altLang="ja-JP" sz="2400" dirty="0" smtClean="0">
                <a:solidFill>
                  <a:schemeClr val="accent1"/>
                </a:solidFill>
              </a:rPr>
              <a:t>etal-insulator transition</a:t>
            </a:r>
            <a:r>
              <a:rPr kumimoji="1" lang="en-US" altLang="ja-JP" sz="2400" dirty="0" smtClean="0"/>
              <a:t/>
            </a:r>
            <a:br>
              <a:rPr kumimoji="1" lang="en-US" altLang="ja-JP" sz="2400" dirty="0" smtClean="0"/>
            </a:br>
            <a:r>
              <a:rPr kumimoji="1" lang="en-US" altLang="ja-JP" sz="2400" dirty="0" smtClean="0"/>
              <a:t>in doped semiconductors</a:t>
            </a:r>
            <a:br>
              <a:rPr kumimoji="1" lang="en-US" altLang="ja-JP" sz="2400" dirty="0" smtClean="0"/>
            </a:br>
            <a:r>
              <a:rPr kumimoji="1" lang="en-US" altLang="ja-JP" sz="2400" dirty="0" smtClean="0">
                <a:solidFill>
                  <a:schemeClr val="accent1"/>
                </a:solidFill>
              </a:rPr>
              <a:t>using density functional theory </a:t>
            </a:r>
            <a:r>
              <a:rPr kumimoji="1" lang="en-US" altLang="ja-JP" sz="2400" dirty="0" smtClean="0"/>
              <a:t>in the local density approximation</a:t>
            </a:r>
            <a:endParaRPr kumimoji="1" lang="ja-JP" altLang="en-US" sz="2400" dirty="0"/>
          </a:p>
        </p:txBody>
      </p:sp>
      <p:sp>
        <p:nvSpPr>
          <p:cNvPr id="3" name="サブタイトル 2"/>
          <p:cNvSpPr>
            <a:spLocks noGrp="1"/>
          </p:cNvSpPr>
          <p:nvPr>
            <p:ph type="subTitle" idx="1"/>
          </p:nvPr>
        </p:nvSpPr>
        <p:spPr>
          <a:xfrm>
            <a:off x="1403648" y="4293096"/>
            <a:ext cx="6400800" cy="1752600"/>
          </a:xfrm>
        </p:spPr>
        <p:txBody>
          <a:bodyPr>
            <a:normAutofit/>
          </a:bodyPr>
          <a:lstStyle/>
          <a:p>
            <a:r>
              <a:rPr kumimoji="1" lang="en-US" altLang="ja-JP" sz="2400" dirty="0" smtClean="0"/>
              <a:t>Yosuke </a:t>
            </a:r>
            <a:r>
              <a:rPr kumimoji="1" lang="en-US" altLang="ja-JP" sz="2400" dirty="0" err="1" smtClean="0"/>
              <a:t>Harashima</a:t>
            </a:r>
            <a:r>
              <a:rPr kumimoji="1" lang="en-US" altLang="ja-JP" sz="2400" dirty="0" smtClean="0"/>
              <a:t>, Keith </a:t>
            </a:r>
            <a:r>
              <a:rPr kumimoji="1" lang="en-US" altLang="ja-JP" sz="2400" dirty="0" err="1" smtClean="0"/>
              <a:t>Slevin</a:t>
            </a:r>
            <a:endParaRPr kumimoji="1" lang="en-US" altLang="ja-JP" sz="2400" dirty="0" smtClean="0"/>
          </a:p>
          <a:p>
            <a:r>
              <a:rPr lang="en-US" altLang="ja-JP" sz="2000" i="1" dirty="0" smtClean="0"/>
              <a:t>Department of Physics, Osaka University, Japan</a:t>
            </a:r>
            <a:endParaRPr kumimoji="1" lang="ja-JP" altLang="en-US" sz="2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realSpaceFiniteDifferenceApproximation.png"/>
          <p:cNvPicPr>
            <a:picLocks noChangeAspect="1"/>
          </p:cNvPicPr>
          <p:nvPr/>
        </p:nvPicPr>
        <p:blipFill>
          <a:blip r:embed="rId3" cstate="print"/>
          <a:srcRect t="28917" b="36020"/>
          <a:stretch>
            <a:fillRect/>
          </a:stretch>
        </p:blipFill>
        <p:spPr>
          <a:xfrm>
            <a:off x="1547664" y="2492896"/>
            <a:ext cx="6192688" cy="1536234"/>
          </a:xfrm>
          <a:prstGeom prst="rect">
            <a:avLst/>
          </a:prstGeom>
        </p:spPr>
      </p:pic>
      <p:sp>
        <p:nvSpPr>
          <p:cNvPr id="5" name="コンテンツ プレースホルダ 2"/>
          <p:cNvSpPr txBox="1">
            <a:spLocks/>
          </p:cNvSpPr>
          <p:nvPr/>
        </p:nvSpPr>
        <p:spPr>
          <a:xfrm>
            <a:off x="2483768" y="4221088"/>
            <a:ext cx="5832648" cy="504056"/>
          </a:xfrm>
          <a:prstGeom prst="rect">
            <a:avLst/>
          </a:prstGeom>
          <a:ln w="38100">
            <a:noFill/>
          </a:ln>
        </p:spPr>
        <p:txBody>
          <a:bodyPr vert="horz" lIns="91440" tIns="45720" rIns="91440" bIns="45720" rtlCol="0">
            <a:noAutofit/>
          </a:bodyPr>
          <a:lstStyle/>
          <a:p>
            <a:pPr marL="342900" marR="0" lvl="0" indent="-342900" defTabSz="914400" rtl="0" eaLnBrk="1" fontAlgn="auto" latinLnBrk="0" hangingPunct="1">
              <a:lnSpc>
                <a:spcPct val="100000"/>
              </a:lnSpc>
              <a:spcBef>
                <a:spcPts val="1200"/>
              </a:spcBef>
              <a:spcAft>
                <a:spcPts val="0"/>
              </a:spcAft>
              <a:buClrTx/>
              <a:buSzTx/>
              <a:tabLst/>
              <a:defRPr/>
            </a:pPr>
            <a:r>
              <a:rPr lang="en-US" altLang="ja-JP" sz="3200" dirty="0" smtClean="0"/>
              <a:t>In this study M=2 and h=18[Bohr]</a:t>
            </a:r>
            <a:endParaRPr lang="ja-JP" altLang="en-US" sz="3200" dirty="0" smtClean="0"/>
          </a:p>
        </p:txBody>
      </p:sp>
      <p:sp>
        <p:nvSpPr>
          <p:cNvPr id="6" name="コンテンツ プレースホルダ 2"/>
          <p:cNvSpPr txBox="1">
            <a:spLocks/>
          </p:cNvSpPr>
          <p:nvPr/>
        </p:nvSpPr>
        <p:spPr>
          <a:xfrm>
            <a:off x="395536" y="5301208"/>
            <a:ext cx="8208912" cy="648072"/>
          </a:xfrm>
          <a:prstGeom prst="rect">
            <a:avLst/>
          </a:prstGeom>
          <a:ln w="38100">
            <a:noFill/>
          </a:ln>
        </p:spPr>
        <p:txBody>
          <a:bodyPr vert="horz" lIns="91440" tIns="45720" rIns="91440" bIns="45720" rtlCol="0">
            <a:noAutofit/>
          </a:bodyPr>
          <a:lstStyle/>
          <a:p>
            <a:pPr marL="432000" marR="0" lvl="0" indent="-342900" defTabSz="914400" rtl="0" eaLnBrk="1" fontAlgn="auto" latinLnBrk="0" hangingPunct="1">
              <a:lnSpc>
                <a:spcPct val="100000"/>
              </a:lnSpc>
              <a:spcBef>
                <a:spcPts val="1200"/>
              </a:spcBef>
              <a:spcAft>
                <a:spcPts val="0"/>
              </a:spcAft>
              <a:buClrTx/>
              <a:buSzTx/>
              <a:buFont typeface="Wingdings" pitchFamily="2" charset="2"/>
              <a:buChar char="ü"/>
              <a:tabLst/>
              <a:defRPr/>
            </a:pPr>
            <a:r>
              <a:rPr lang="en-US" altLang="ja-JP" sz="3200" dirty="0" smtClean="0"/>
              <a:t>Complete spin polarized case (for simplicity)</a:t>
            </a:r>
            <a:endParaRPr lang="ja-JP" altLang="en-US" sz="3200" dirty="0" smtClean="0"/>
          </a:p>
        </p:txBody>
      </p:sp>
      <p:sp>
        <p:nvSpPr>
          <p:cNvPr id="7" name="正方形/長方形 6"/>
          <p:cNvSpPr/>
          <p:nvPr/>
        </p:nvSpPr>
        <p:spPr>
          <a:xfrm>
            <a:off x="467544" y="1844824"/>
            <a:ext cx="7704856" cy="584775"/>
          </a:xfrm>
          <a:prstGeom prst="rect">
            <a:avLst/>
          </a:prstGeom>
        </p:spPr>
        <p:txBody>
          <a:bodyPr wrap="square">
            <a:spAutoFit/>
          </a:bodyPr>
          <a:lstStyle/>
          <a:p>
            <a:pPr>
              <a:buFont typeface="Wingdings" pitchFamily="2" charset="2"/>
              <a:buChar char="ü"/>
            </a:pPr>
            <a:r>
              <a:rPr lang="en-US" altLang="ja-JP" sz="3200" dirty="0" smtClean="0"/>
              <a:t>Real space finite difference approximation</a:t>
            </a:r>
            <a:endParaRPr lang="ja-JP" altLang="en-US" sz="3200" dirty="0"/>
          </a:p>
        </p:txBody>
      </p:sp>
      <p:sp>
        <p:nvSpPr>
          <p:cNvPr id="9" name="タイトル 1"/>
          <p:cNvSpPr>
            <a:spLocks noGrp="1"/>
          </p:cNvSpPr>
          <p:nvPr>
            <p:ph type="title"/>
          </p:nvPr>
        </p:nvSpPr>
        <p:spPr>
          <a:xfrm>
            <a:off x="457200" y="274638"/>
            <a:ext cx="8229600" cy="1143000"/>
          </a:xfrm>
        </p:spPr>
        <p:txBody>
          <a:bodyPr/>
          <a:lstStyle/>
          <a:p>
            <a:pPr algn="l"/>
            <a:r>
              <a:rPr kumimoji="1" lang="en-US" altLang="ja-JP" sz="3600" dirty="0" smtClean="0"/>
              <a:t>Calculation details</a:t>
            </a:r>
            <a:endParaRPr kumimoji="1" lang="ja-JP" alt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coarseGrainedBox.png"/>
          <p:cNvPicPr>
            <a:picLocks noChangeAspect="1"/>
          </p:cNvPicPr>
          <p:nvPr/>
        </p:nvPicPr>
        <p:blipFill>
          <a:blip r:embed="rId3" cstate="print"/>
          <a:srcRect l="27638" t="18263" r="27638" b="19785"/>
          <a:stretch>
            <a:fillRect/>
          </a:stretch>
        </p:blipFill>
        <p:spPr>
          <a:xfrm>
            <a:off x="5004048" y="1484784"/>
            <a:ext cx="3701071" cy="3627030"/>
          </a:xfrm>
          <a:prstGeom prst="rect">
            <a:avLst/>
          </a:prstGeom>
        </p:spPr>
      </p:pic>
      <p:sp>
        <p:nvSpPr>
          <p:cNvPr id="6" name="タイトル 1"/>
          <p:cNvSpPr txBox="1">
            <a:spLocks/>
          </p:cNvSpPr>
          <p:nvPr/>
        </p:nvSpPr>
        <p:spPr>
          <a:xfrm>
            <a:off x="457200" y="274638"/>
            <a:ext cx="8291264" cy="13541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600" b="0" i="0" u="none" strike="noStrike" kern="1200" cap="none" spc="0" normalizeH="0" baseline="0" noProof="0" dirty="0" smtClean="0">
                <a:ln>
                  <a:noFill/>
                </a:ln>
                <a:solidFill>
                  <a:schemeClr val="tx1"/>
                </a:solidFill>
                <a:effectLst/>
                <a:uLnTx/>
                <a:uFillTx/>
                <a:latin typeface="+mj-lt"/>
                <a:ea typeface="+mj-ea"/>
                <a:cs typeface="+mj-cs"/>
              </a:rPr>
              <a:t>Multi-fractal analysis for </a:t>
            </a:r>
            <a:r>
              <a:rPr kumimoji="1" lang="en-US" altLang="ja-JP" sz="3600" b="0" i="0" u="none" strike="noStrike" kern="1200" cap="none" spc="0" normalizeH="0" noProof="0" dirty="0" smtClean="0">
                <a:ln>
                  <a:noFill/>
                </a:ln>
                <a:solidFill>
                  <a:schemeClr val="tx1"/>
                </a:solidFill>
                <a:effectLst/>
                <a:uLnTx/>
                <a:uFillTx/>
                <a:latin typeface="+mj-lt"/>
                <a:ea typeface="+mj-ea"/>
                <a:cs typeface="+mj-cs"/>
              </a:rPr>
              <a:t>Kohn-Sham orbital</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図 8" descr="mu_k.png"/>
          <p:cNvPicPr>
            <a:picLocks noChangeAspect="1"/>
          </p:cNvPicPr>
          <p:nvPr/>
        </p:nvPicPr>
        <p:blipFill>
          <a:blip r:embed="rId4" cstate="print"/>
          <a:srcRect l="17946" t="35512" r="17588" b="42107"/>
          <a:stretch>
            <a:fillRect/>
          </a:stretch>
        </p:blipFill>
        <p:spPr>
          <a:xfrm>
            <a:off x="1259632" y="1916832"/>
            <a:ext cx="3579209" cy="879048"/>
          </a:xfrm>
          <a:prstGeom prst="rect">
            <a:avLst/>
          </a:prstGeom>
        </p:spPr>
      </p:pic>
      <p:pic>
        <p:nvPicPr>
          <p:cNvPr id="10" name="図 9" descr="generalizedInverseParticipationRatio.png"/>
          <p:cNvPicPr>
            <a:picLocks noChangeAspect="1"/>
          </p:cNvPicPr>
          <p:nvPr/>
        </p:nvPicPr>
        <p:blipFill>
          <a:blip r:embed="rId5" cstate="print"/>
          <a:srcRect l="29432" t="25873" r="27997" b="26381"/>
          <a:stretch>
            <a:fillRect/>
          </a:stretch>
        </p:blipFill>
        <p:spPr>
          <a:xfrm>
            <a:off x="1331640" y="3068960"/>
            <a:ext cx="2520280" cy="1999963"/>
          </a:xfrm>
          <a:prstGeom prst="rect">
            <a:avLst/>
          </a:prstGeom>
        </p:spPr>
      </p:pic>
      <p:pic>
        <p:nvPicPr>
          <p:cNvPr id="11" name="図 10" descr="lambda.png"/>
          <p:cNvPicPr>
            <a:picLocks noChangeAspect="1"/>
          </p:cNvPicPr>
          <p:nvPr/>
        </p:nvPicPr>
        <p:blipFill>
          <a:blip r:embed="rId6" cstate="print"/>
          <a:srcRect l="9691" t="37542" r="3589" b="40586"/>
          <a:stretch>
            <a:fillRect/>
          </a:stretch>
        </p:blipFill>
        <p:spPr>
          <a:xfrm>
            <a:off x="4427984" y="5229200"/>
            <a:ext cx="4438891" cy="792088"/>
          </a:xfrm>
          <a:prstGeom prst="rect">
            <a:avLst/>
          </a:prstGeom>
        </p:spPr>
      </p:pic>
      <p:pic>
        <p:nvPicPr>
          <p:cNvPr id="12" name="図 11" descr="alpha_q.png"/>
          <p:cNvPicPr>
            <a:picLocks noChangeAspect="1"/>
          </p:cNvPicPr>
          <p:nvPr/>
        </p:nvPicPr>
        <p:blipFill>
          <a:blip r:embed="rId7" cstate="print"/>
          <a:srcRect l="32663" t="52254" r="31227" b="26888"/>
          <a:stretch>
            <a:fillRect/>
          </a:stretch>
        </p:blipFill>
        <p:spPr>
          <a:xfrm>
            <a:off x="1331639" y="5157192"/>
            <a:ext cx="2480463" cy="1013657"/>
          </a:xfrm>
          <a:prstGeom prst="rect">
            <a:avLst/>
          </a:prstGeom>
          <a:ln w="38100">
            <a:solidFill>
              <a:schemeClr val="tx1"/>
            </a:solidFill>
          </a:ln>
        </p:spPr>
      </p:pic>
      <p:sp>
        <p:nvSpPr>
          <p:cNvPr id="13" name="コンテンツ プレースホルダ 2"/>
          <p:cNvSpPr txBox="1">
            <a:spLocks/>
          </p:cNvSpPr>
          <p:nvPr/>
        </p:nvSpPr>
        <p:spPr>
          <a:xfrm>
            <a:off x="4932040" y="6165304"/>
            <a:ext cx="3888432" cy="576064"/>
          </a:xfrm>
          <a:prstGeom prst="rect">
            <a:avLst/>
          </a:prstGeom>
          <a:ln w="25400">
            <a:no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altLang="ja-JP" sz="2400" noProof="0" dirty="0" smtClean="0"/>
              <a:t>A. Rodriguez </a:t>
            </a:r>
            <a:r>
              <a:rPr lang="en-US" altLang="ja-JP" sz="2400" i="1" noProof="0" dirty="0" smtClean="0"/>
              <a:t>et al</a:t>
            </a:r>
            <a:r>
              <a:rPr lang="en-US" altLang="ja-JP" sz="2400" noProof="0" dirty="0" smtClean="0"/>
              <a:t> (2011)</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53952" y="1844824"/>
            <a:ext cx="3528392" cy="574893"/>
          </a:xfrm>
        </p:spPr>
        <p:txBody>
          <a:bodyPr>
            <a:normAutofit lnSpcReduction="10000"/>
          </a:bodyPr>
          <a:lstStyle/>
          <a:p>
            <a:r>
              <a:rPr kumimoji="1" lang="en-US" altLang="ja-JP" dirty="0" smtClean="0"/>
              <a:t>Extended states:</a:t>
            </a:r>
            <a:endParaRPr kumimoji="1" lang="ja-JP" altLang="en-US" dirty="0"/>
          </a:p>
        </p:txBody>
      </p:sp>
      <p:sp>
        <p:nvSpPr>
          <p:cNvPr id="5" name="コンテンツ プレースホルダ 2"/>
          <p:cNvSpPr txBox="1">
            <a:spLocks/>
          </p:cNvSpPr>
          <p:nvPr/>
        </p:nvSpPr>
        <p:spPr>
          <a:xfrm>
            <a:off x="1043608" y="3947050"/>
            <a:ext cx="3322712" cy="607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3200" dirty="0" smtClean="0"/>
              <a:t>Localized</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 states:</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タイトル 1"/>
          <p:cNvSpPr>
            <a:spLocks noGrp="1"/>
          </p:cNvSpPr>
          <p:nvPr>
            <p:ph type="title"/>
          </p:nvPr>
        </p:nvSpPr>
        <p:spPr>
          <a:xfrm>
            <a:off x="457200" y="274638"/>
            <a:ext cx="8229600" cy="1143000"/>
          </a:xfrm>
        </p:spPr>
        <p:txBody>
          <a:bodyPr/>
          <a:lstStyle/>
          <a:p>
            <a:pPr algn="l"/>
            <a:r>
              <a:rPr lang="en-US" altLang="ja-JP" sz="3600" dirty="0" smtClean="0"/>
              <a:t>Asymptotic behavior</a:t>
            </a:r>
            <a:endParaRPr kumimoji="1" lang="ja-JP" altLang="en-US" sz="3600" dirty="0"/>
          </a:p>
        </p:txBody>
      </p:sp>
      <p:pic>
        <p:nvPicPr>
          <p:cNvPr id="10" name="図 9" descr="alpha_qLocalized.png"/>
          <p:cNvPicPr>
            <a:picLocks noChangeAspect="1"/>
          </p:cNvPicPr>
          <p:nvPr/>
        </p:nvPicPr>
        <p:blipFill>
          <a:blip r:embed="rId3" cstate="print"/>
          <a:srcRect l="1795" t="36527" r="1436" b="36020"/>
          <a:stretch>
            <a:fillRect/>
          </a:stretch>
        </p:blipFill>
        <p:spPr>
          <a:xfrm>
            <a:off x="1619672" y="4581128"/>
            <a:ext cx="6928243" cy="1390561"/>
          </a:xfrm>
          <a:prstGeom prst="rect">
            <a:avLst/>
          </a:prstGeom>
        </p:spPr>
      </p:pic>
      <p:pic>
        <p:nvPicPr>
          <p:cNvPr id="7" name="図 6" descr="alpha_q.png"/>
          <p:cNvPicPr>
            <a:picLocks noChangeAspect="1"/>
          </p:cNvPicPr>
          <p:nvPr/>
        </p:nvPicPr>
        <p:blipFill>
          <a:blip r:embed="rId4" cstate="print"/>
          <a:srcRect l="32663" t="52254" r="31227" b="26888"/>
          <a:stretch>
            <a:fillRect/>
          </a:stretch>
        </p:blipFill>
        <p:spPr>
          <a:xfrm>
            <a:off x="6300192" y="1396504"/>
            <a:ext cx="1944216" cy="794517"/>
          </a:xfrm>
          <a:prstGeom prst="rect">
            <a:avLst/>
          </a:prstGeom>
          <a:ln w="9525">
            <a:solidFill>
              <a:schemeClr val="tx1"/>
            </a:solidFill>
          </a:ln>
        </p:spPr>
      </p:pic>
      <p:pic>
        <p:nvPicPr>
          <p:cNvPr id="8" name="図 7" descr="alpha_qExtended.png"/>
          <p:cNvPicPr>
            <a:picLocks noChangeAspect="1"/>
          </p:cNvPicPr>
          <p:nvPr/>
        </p:nvPicPr>
        <p:blipFill>
          <a:blip r:embed="rId5" cstate="print"/>
          <a:srcRect l="8973" t="37034" r="6102" b="36527"/>
          <a:stretch>
            <a:fillRect/>
          </a:stretch>
        </p:blipFill>
        <p:spPr>
          <a:xfrm>
            <a:off x="1619672" y="2492896"/>
            <a:ext cx="4968552" cy="10943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363272" cy="1282154"/>
          </a:xfrm>
          <a:prstGeom prst="rect">
            <a:avLst/>
          </a:prstGeom>
        </p:spPr>
        <p:txBody>
          <a:bodyPr vert="horz" lIns="91440" tIns="45720" rIns="91440" bIns="45720" rtlCol="0" anchor="ctr">
            <a:noAutofit/>
          </a:bodyPr>
          <a:lstStyle/>
          <a:p>
            <a:pPr lvl="0">
              <a:spcBef>
                <a:spcPct val="0"/>
              </a:spcBef>
            </a:pPr>
            <a:r>
              <a:rPr lang="en-US" altLang="ja-JP" sz="3600" dirty="0" smtClean="0">
                <a:latin typeface="+mj-lt"/>
                <a:ea typeface="+mj-ea"/>
                <a:cs typeface="+mj-cs"/>
              </a:rPr>
              <a:t>Metal-Insulator Transition </a:t>
            </a:r>
            <a:br>
              <a:rPr lang="en-US" altLang="ja-JP" sz="3600" dirty="0" smtClean="0">
                <a:latin typeface="+mj-lt"/>
                <a:ea typeface="+mj-ea"/>
                <a:cs typeface="+mj-cs"/>
              </a:rPr>
            </a:br>
            <a:r>
              <a:rPr lang="en-US" altLang="ja-JP" sz="3600" dirty="0" smtClean="0">
                <a:latin typeface="+mj-lt"/>
                <a:ea typeface="+mj-ea"/>
                <a:cs typeface="+mj-cs"/>
              </a:rPr>
              <a:t>                     around </a:t>
            </a:r>
            <a:r>
              <a:rPr lang="en-US" altLang="ja-JP" sz="3600" dirty="0" err="1" smtClean="0"/>
              <a:t>n</a:t>
            </a:r>
            <a:r>
              <a:rPr lang="en-US" altLang="ja-JP" sz="3600" baseline="-25000" dirty="0" err="1" smtClean="0"/>
              <a:t>D</a:t>
            </a:r>
            <a:r>
              <a:rPr lang="en-US" altLang="ja-JP" sz="3600" dirty="0" smtClean="0"/>
              <a:t> ≈ 1.5 [10</a:t>
            </a:r>
            <a:r>
              <a:rPr lang="en-US" altLang="ja-JP" sz="3600" baseline="30000" dirty="0" smtClean="0"/>
              <a:t>-7</a:t>
            </a:r>
            <a:r>
              <a:rPr lang="en-US" altLang="ja-JP" sz="3600" dirty="0" smtClean="0"/>
              <a:t> Bohr</a:t>
            </a:r>
            <a:r>
              <a:rPr lang="en-US" altLang="ja-JP" sz="3600" baseline="30000" dirty="0" smtClean="0"/>
              <a:t>-3</a:t>
            </a:r>
            <a:r>
              <a:rPr lang="en-US" altLang="ja-JP" sz="3600" dirty="0" smtClean="0"/>
              <a:t>]</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図 4" descr="figure-alpha_0_concentration_FSSFit_LB6Highest.png"/>
          <p:cNvPicPr>
            <a:picLocks noChangeAspect="1"/>
          </p:cNvPicPr>
          <p:nvPr/>
        </p:nvPicPr>
        <p:blipFill>
          <a:blip r:embed="rId3" cstate="print"/>
          <a:srcRect l="6870" t="6945" b="-872"/>
          <a:stretch>
            <a:fillRect/>
          </a:stretch>
        </p:blipFill>
        <p:spPr>
          <a:xfrm>
            <a:off x="683568" y="1844824"/>
            <a:ext cx="6832976" cy="48691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sz="3600" dirty="0" smtClean="0"/>
              <a:t>Density of states</a:t>
            </a:r>
            <a:endParaRPr kumimoji="1" lang="ja-JP" altLang="en-US" sz="3600" dirty="0"/>
          </a:p>
        </p:txBody>
      </p:sp>
      <p:sp>
        <p:nvSpPr>
          <p:cNvPr id="6" name="コンテンツ プレースホルダ 2"/>
          <p:cNvSpPr txBox="1">
            <a:spLocks/>
          </p:cNvSpPr>
          <p:nvPr/>
        </p:nvSpPr>
        <p:spPr>
          <a:xfrm>
            <a:off x="817240" y="1813704"/>
            <a:ext cx="3322712" cy="607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3200" dirty="0" smtClean="0"/>
              <a:t>Periodic system</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コンテンツ プレースホルダ 2"/>
          <p:cNvSpPr txBox="1">
            <a:spLocks/>
          </p:cNvSpPr>
          <p:nvPr/>
        </p:nvSpPr>
        <p:spPr>
          <a:xfrm>
            <a:off x="5004048" y="1813704"/>
            <a:ext cx="3790256"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3200" dirty="0" smtClean="0"/>
              <a:t>Disordered system</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図 7" descr="dos.png"/>
          <p:cNvPicPr>
            <a:picLocks noChangeAspect="1"/>
          </p:cNvPicPr>
          <p:nvPr/>
        </p:nvPicPr>
        <p:blipFill>
          <a:blip r:embed="rId3" cstate="print"/>
          <a:srcRect l="9332" t="8128" r="9691" b="6096"/>
          <a:stretch>
            <a:fillRect/>
          </a:stretch>
        </p:blipFill>
        <p:spPr>
          <a:xfrm>
            <a:off x="4644008" y="2495770"/>
            <a:ext cx="4139926" cy="3098434"/>
          </a:xfrm>
          <a:prstGeom prst="rect">
            <a:avLst/>
          </a:prstGeom>
        </p:spPr>
      </p:pic>
      <p:pic>
        <p:nvPicPr>
          <p:cNvPr id="10" name="図 9" descr="dos3.png"/>
          <p:cNvPicPr>
            <a:picLocks noChangeAspect="1"/>
          </p:cNvPicPr>
          <p:nvPr/>
        </p:nvPicPr>
        <p:blipFill>
          <a:blip r:embed="rId4" cstate="print"/>
          <a:srcRect l="10409" t="8128" r="9691" b="6604"/>
          <a:stretch>
            <a:fillRect/>
          </a:stretch>
        </p:blipFill>
        <p:spPr>
          <a:xfrm>
            <a:off x="389246" y="2492896"/>
            <a:ext cx="4110746" cy="3099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363272" cy="1143000"/>
          </a:xfrm>
          <a:prstGeom prst="rect">
            <a:avLst/>
          </a:prstGeom>
        </p:spPr>
        <p:txBody>
          <a:bodyPr vert="horz" lIns="91440" tIns="45720" rIns="91440" bIns="45720" rtlCol="0" anchor="ctr">
            <a:noAutofit/>
          </a:bodyPr>
          <a:lstStyle/>
          <a:p>
            <a:pPr lvl="0">
              <a:spcBef>
                <a:spcPct val="0"/>
              </a:spcBef>
            </a:pPr>
            <a:r>
              <a:rPr lang="en-US" altLang="ja-JP" sz="3600" dirty="0" err="1" smtClean="0">
                <a:latin typeface="+mj-lt"/>
                <a:ea typeface="+mj-ea"/>
                <a:cs typeface="+mj-cs"/>
              </a:rPr>
              <a:t>n</a:t>
            </a:r>
            <a:r>
              <a:rPr lang="en-US" altLang="ja-JP" sz="3600" baseline="-25000" dirty="0" err="1" smtClean="0">
                <a:latin typeface="+mj-lt"/>
                <a:ea typeface="+mj-ea"/>
                <a:cs typeface="+mj-cs"/>
              </a:rPr>
              <a:t>D</a:t>
            </a:r>
            <a:r>
              <a:rPr lang="en-US" altLang="ja-JP" sz="3600" dirty="0" smtClean="0">
                <a:latin typeface="+mj-lt"/>
                <a:ea typeface="+mj-ea"/>
                <a:cs typeface="+mj-cs"/>
              </a:rPr>
              <a:t> ≈ 0.6 [10</a:t>
            </a:r>
            <a:r>
              <a:rPr lang="en-US" altLang="ja-JP" sz="3600" baseline="30000" dirty="0" smtClean="0">
                <a:latin typeface="+mj-lt"/>
                <a:ea typeface="+mj-ea"/>
                <a:cs typeface="+mj-cs"/>
              </a:rPr>
              <a:t>-7</a:t>
            </a:r>
            <a:r>
              <a:rPr lang="en-US" altLang="ja-JP" sz="3600" dirty="0" smtClean="0"/>
              <a:t> Bohr</a:t>
            </a:r>
            <a:r>
              <a:rPr lang="en-US" altLang="ja-JP" sz="3600" baseline="30000" dirty="0" smtClean="0"/>
              <a:t>-3</a:t>
            </a:r>
            <a:r>
              <a:rPr lang="en-US" altLang="ja-JP" sz="3600" dirty="0" smtClean="0"/>
              <a:t>]</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図 5" descr="density_3Dplot_Lv17 (2).png"/>
          <p:cNvPicPr>
            <a:picLocks noChangeAspect="1"/>
          </p:cNvPicPr>
          <p:nvPr/>
        </p:nvPicPr>
        <p:blipFill>
          <a:blip r:embed="rId3" cstate="print"/>
          <a:stretch>
            <a:fillRect/>
          </a:stretch>
        </p:blipFill>
        <p:spPr>
          <a:xfrm>
            <a:off x="1115616" y="1340768"/>
            <a:ext cx="6858000" cy="51435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363272" cy="1138138"/>
          </a:xfrm>
          <a:prstGeom prst="rect">
            <a:avLst/>
          </a:prstGeom>
        </p:spPr>
        <p:txBody>
          <a:bodyPr vert="horz" lIns="91440" tIns="45720" rIns="91440" bIns="45720" rtlCol="0" anchor="ctr">
            <a:noAutofit/>
          </a:bodyPr>
          <a:lstStyle/>
          <a:p>
            <a:pPr lvl="0">
              <a:spcBef>
                <a:spcPct val="0"/>
              </a:spcBef>
            </a:pPr>
            <a:r>
              <a:rPr lang="en-US" altLang="ja-JP" sz="3600" dirty="0" err="1" smtClean="0">
                <a:latin typeface="+mj-lt"/>
                <a:ea typeface="+mj-ea"/>
                <a:cs typeface="+mj-cs"/>
              </a:rPr>
              <a:t>n</a:t>
            </a:r>
            <a:r>
              <a:rPr lang="en-US" altLang="ja-JP" sz="3600" baseline="-25000" dirty="0" err="1" smtClean="0">
                <a:latin typeface="+mj-lt"/>
                <a:ea typeface="+mj-ea"/>
                <a:cs typeface="+mj-cs"/>
              </a:rPr>
              <a:t>D</a:t>
            </a:r>
            <a:r>
              <a:rPr lang="en-US" altLang="ja-JP" sz="3600" dirty="0" smtClean="0">
                <a:latin typeface="+mj-lt"/>
                <a:ea typeface="+mj-ea"/>
                <a:cs typeface="+mj-cs"/>
              </a:rPr>
              <a:t> ≈ 1.4 [10</a:t>
            </a:r>
            <a:r>
              <a:rPr lang="en-US" altLang="ja-JP" sz="3600" baseline="30000" dirty="0" smtClean="0">
                <a:latin typeface="+mj-lt"/>
                <a:ea typeface="+mj-ea"/>
                <a:cs typeface="+mj-cs"/>
              </a:rPr>
              <a:t>-7</a:t>
            </a:r>
            <a:r>
              <a:rPr lang="en-US" altLang="ja-JP" sz="3600" dirty="0" smtClean="0"/>
              <a:t> Bohr</a:t>
            </a:r>
            <a:r>
              <a:rPr lang="en-US" altLang="ja-JP" sz="3600" baseline="30000" dirty="0" smtClean="0"/>
              <a:t>-3</a:t>
            </a:r>
            <a:r>
              <a:rPr lang="en-US" altLang="ja-JP" sz="3600" dirty="0" smtClean="0"/>
              <a:t>]</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図 5" descr="density_3Dplot_Lv38 (2).png"/>
          <p:cNvPicPr>
            <a:picLocks noChangeAspect="1"/>
          </p:cNvPicPr>
          <p:nvPr/>
        </p:nvPicPr>
        <p:blipFill>
          <a:blip r:embed="rId3" cstate="print"/>
          <a:stretch>
            <a:fillRect/>
          </a:stretch>
        </p:blipFill>
        <p:spPr>
          <a:xfrm>
            <a:off x="1115616" y="1340768"/>
            <a:ext cx="6858000" cy="5143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363272" cy="1143000"/>
          </a:xfrm>
          <a:prstGeom prst="rect">
            <a:avLst/>
          </a:prstGeom>
        </p:spPr>
        <p:txBody>
          <a:bodyPr vert="horz" lIns="91440" tIns="45720" rIns="91440" bIns="45720" rtlCol="0" anchor="ctr">
            <a:noAutofit/>
          </a:bodyPr>
          <a:lstStyle/>
          <a:p>
            <a:pPr lvl="0">
              <a:spcBef>
                <a:spcPct val="0"/>
              </a:spcBef>
            </a:pPr>
            <a:r>
              <a:rPr lang="en-US" altLang="ja-JP" sz="3600" dirty="0" err="1" smtClean="0">
                <a:latin typeface="+mj-lt"/>
                <a:ea typeface="+mj-ea"/>
                <a:cs typeface="+mj-cs"/>
              </a:rPr>
              <a:t>n</a:t>
            </a:r>
            <a:r>
              <a:rPr lang="en-US" altLang="ja-JP" sz="3600" baseline="-25000" dirty="0" err="1" smtClean="0">
                <a:latin typeface="+mj-lt"/>
                <a:ea typeface="+mj-ea"/>
                <a:cs typeface="+mj-cs"/>
              </a:rPr>
              <a:t>D</a:t>
            </a:r>
            <a:r>
              <a:rPr lang="en-US" altLang="ja-JP" sz="3600" dirty="0" smtClean="0">
                <a:latin typeface="+mj-lt"/>
                <a:ea typeface="+mj-ea"/>
                <a:cs typeface="+mj-cs"/>
              </a:rPr>
              <a:t> ≈ 1.9 [10</a:t>
            </a:r>
            <a:r>
              <a:rPr lang="en-US" altLang="ja-JP" sz="3600" baseline="30000" dirty="0" smtClean="0">
                <a:latin typeface="+mj-lt"/>
                <a:ea typeface="+mj-ea"/>
                <a:cs typeface="+mj-cs"/>
              </a:rPr>
              <a:t>-7</a:t>
            </a:r>
            <a:r>
              <a:rPr lang="en-US" altLang="ja-JP" sz="3600" dirty="0" smtClean="0"/>
              <a:t> Bohr</a:t>
            </a:r>
            <a:r>
              <a:rPr lang="en-US" altLang="ja-JP" sz="3600" baseline="30000" dirty="0" smtClean="0"/>
              <a:t>-3</a:t>
            </a:r>
            <a:r>
              <a:rPr lang="en-US" altLang="ja-JP" sz="3600" dirty="0" smtClean="0"/>
              <a:t>]</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図 5" descr="density_3Dplot_Lv53 (2).png"/>
          <p:cNvPicPr>
            <a:picLocks noChangeAspect="1"/>
          </p:cNvPicPr>
          <p:nvPr/>
        </p:nvPicPr>
        <p:blipFill>
          <a:blip r:embed="rId3" cstate="print"/>
          <a:stretch>
            <a:fillRect/>
          </a:stretch>
        </p:blipFill>
        <p:spPr>
          <a:xfrm>
            <a:off x="1115616" y="1340768"/>
            <a:ext cx="6858000" cy="5143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result1.png"/>
          <p:cNvPicPr>
            <a:picLocks noChangeAspect="1"/>
          </p:cNvPicPr>
          <p:nvPr/>
        </p:nvPicPr>
        <p:blipFill>
          <a:blip r:embed="rId3" cstate="print"/>
          <a:stretch>
            <a:fillRect/>
          </a:stretch>
        </p:blipFill>
        <p:spPr>
          <a:xfrm>
            <a:off x="0" y="194299"/>
            <a:ext cx="9144000" cy="646940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sz="3600" dirty="0" smtClean="0"/>
              <a:t>Summary</a:t>
            </a:r>
            <a:endParaRPr kumimoji="1" lang="ja-JP" altLang="en-US" sz="3600" dirty="0"/>
          </a:p>
        </p:txBody>
      </p:sp>
      <p:sp>
        <p:nvSpPr>
          <p:cNvPr id="7" name="コンテンツ プレースホルダ 2"/>
          <p:cNvSpPr txBox="1">
            <a:spLocks/>
          </p:cNvSpPr>
          <p:nvPr/>
        </p:nvSpPr>
        <p:spPr>
          <a:xfrm>
            <a:off x="755576" y="1628800"/>
            <a:ext cx="8064896" cy="4248472"/>
          </a:xfrm>
          <a:prstGeom prst="rect">
            <a:avLst/>
          </a:prstGeom>
          <a:ln w="38100">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p"/>
              <a:tabLst/>
              <a:defRPr/>
            </a:pPr>
            <a:r>
              <a:rPr lang="en-US" altLang="ja-JP" sz="2400" dirty="0" smtClean="0"/>
              <a:t>The model taking into account, </a:t>
            </a:r>
          </a:p>
          <a:p>
            <a:pPr marL="800100" lvl="1" indent="-342900">
              <a:buFont typeface="Arial" pitchFamily="34" charset="0"/>
              <a:buChar char="•"/>
              <a:defRPr/>
            </a:pPr>
            <a:r>
              <a:rPr lang="en-US" altLang="ja-JP" sz="2400" dirty="0" smtClean="0"/>
              <a:t>Random positions of impurities.</a:t>
            </a:r>
          </a:p>
          <a:p>
            <a:pPr marL="800100" lvl="1" indent="-342900">
              <a:buFont typeface="Arial" pitchFamily="34" charset="0"/>
              <a:buChar char="•"/>
              <a:defRPr/>
            </a:pPr>
            <a:r>
              <a:rPr lang="en-US" altLang="ja-JP" sz="2400" dirty="0" smtClean="0"/>
              <a:t>Electron-electron interaction using DFT in LDA.</a:t>
            </a:r>
          </a:p>
          <a:p>
            <a:pPr marL="342900" indent="-342900">
              <a:spcBef>
                <a:spcPts val="1200"/>
              </a:spcBef>
              <a:buFont typeface="Wingdings" pitchFamily="2" charset="2"/>
              <a:buChar char="p"/>
              <a:defRPr/>
            </a:pPr>
            <a:r>
              <a:rPr lang="en-US" altLang="ja-JP" sz="2400" dirty="0" smtClean="0"/>
              <a:t>The existence of the Metal-Insulator transition around </a:t>
            </a:r>
            <a:br>
              <a:rPr lang="en-US" altLang="ja-JP" sz="2400" dirty="0" smtClean="0"/>
            </a:br>
            <a:r>
              <a:rPr lang="en-US" altLang="ja-JP" sz="2400" dirty="0" err="1" smtClean="0"/>
              <a:t>n</a:t>
            </a:r>
            <a:r>
              <a:rPr lang="en-US" altLang="ja-JP" sz="2400" baseline="-25000" dirty="0" err="1" smtClean="0"/>
              <a:t>D</a:t>
            </a:r>
            <a:r>
              <a:rPr lang="en-US" altLang="ja-JP" sz="2400" dirty="0" smtClean="0"/>
              <a:t> ≈ 1.5 [10</a:t>
            </a:r>
            <a:r>
              <a:rPr lang="en-US" altLang="ja-JP" sz="2400" baseline="30000" dirty="0" smtClean="0"/>
              <a:t>-7</a:t>
            </a:r>
            <a:r>
              <a:rPr lang="en-US" altLang="ja-JP" sz="2400" dirty="0" smtClean="0"/>
              <a:t> Bohr</a:t>
            </a:r>
            <a:r>
              <a:rPr lang="en-US" altLang="ja-JP" sz="2400" baseline="30000" dirty="0" smtClean="0"/>
              <a:t>-3</a:t>
            </a:r>
            <a:r>
              <a:rPr lang="en-US" altLang="ja-JP" sz="2400" dirty="0" smtClean="0"/>
              <a:t>] is shown in this model. </a:t>
            </a:r>
          </a:p>
          <a:p>
            <a:pPr marL="342900" indent="-342900">
              <a:spcBef>
                <a:spcPts val="1200"/>
              </a:spcBef>
              <a:buFont typeface="Wingdings" pitchFamily="2" charset="2"/>
              <a:buChar char="p"/>
              <a:defRPr/>
            </a:pPr>
            <a:r>
              <a:rPr lang="en-US" altLang="ja-JP" sz="2400" dirty="0" smtClean="0"/>
              <a:t>We are calculating  the critical exponents.</a:t>
            </a:r>
          </a:p>
          <a:p>
            <a:pPr marL="342900" indent="-342900">
              <a:spcBef>
                <a:spcPts val="1200"/>
              </a:spcBef>
              <a:buFont typeface="Wingdings" pitchFamily="2" charset="2"/>
              <a:buChar char="p"/>
              <a:defRPr/>
            </a:pPr>
            <a:r>
              <a:rPr lang="en-US" altLang="ja-JP" sz="2400" dirty="0" smtClean="0"/>
              <a:t>As extension, </a:t>
            </a:r>
          </a:p>
          <a:p>
            <a:pPr marL="800100" lvl="1" indent="-342900">
              <a:buFont typeface="Arial" pitchFamily="34" charset="0"/>
              <a:buChar char="•"/>
              <a:defRPr/>
            </a:pPr>
            <a:r>
              <a:rPr lang="en-US" altLang="ja-JP" sz="2400" dirty="0" smtClean="0"/>
              <a:t>Spin of electrons using local spin density approximation.</a:t>
            </a:r>
          </a:p>
          <a:p>
            <a:pPr marL="800100" lvl="1" indent="-342900">
              <a:buFont typeface="Arial" pitchFamily="34" charset="0"/>
              <a:buChar char="•"/>
              <a:defRPr/>
            </a:pPr>
            <a:r>
              <a:rPr lang="en-US" altLang="ja-JP" sz="2400" dirty="0" smtClean="0"/>
              <a:t>Compensation of impurities.</a:t>
            </a:r>
            <a:endParaRPr lang="ja-JP" alt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274638"/>
            <a:ext cx="8229600" cy="1354162"/>
          </a:xfrm>
        </p:spPr>
        <p:txBody>
          <a:bodyPr>
            <a:noAutofit/>
          </a:bodyPr>
          <a:lstStyle/>
          <a:p>
            <a:pPr algn="l"/>
            <a:r>
              <a:rPr kumimoji="1" lang="en-US" altLang="ja-JP" sz="3600" dirty="0" smtClean="0"/>
              <a:t>Metal-insulator transition </a:t>
            </a:r>
            <a:br>
              <a:rPr kumimoji="1" lang="en-US" altLang="ja-JP" sz="3600" dirty="0" smtClean="0"/>
            </a:br>
            <a:r>
              <a:rPr kumimoji="1" lang="en-US" altLang="ja-JP" sz="3600" dirty="0" smtClean="0"/>
              <a:t>          in doped semiconductors</a:t>
            </a:r>
            <a:endParaRPr kumimoji="1" lang="ja-JP" altLang="en-US" sz="3600" dirty="0"/>
          </a:p>
        </p:txBody>
      </p:sp>
      <p:sp>
        <p:nvSpPr>
          <p:cNvPr id="7" name="コンテンツ プレースホルダ 2"/>
          <p:cNvSpPr txBox="1">
            <a:spLocks/>
          </p:cNvSpPr>
          <p:nvPr/>
        </p:nvSpPr>
        <p:spPr>
          <a:xfrm>
            <a:off x="1115616" y="2780928"/>
            <a:ext cx="2016225" cy="648072"/>
          </a:xfrm>
          <a:prstGeom prst="rect">
            <a:avLst/>
          </a:prstGeom>
          <a:ln w="38100">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altLang="ja-JP" sz="3600" noProof="0" dirty="0" smtClean="0"/>
              <a:t>Disorder</a:t>
            </a:r>
            <a:endParaRPr kumimoji="1" lang="ja-JP" alt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コンテンツ プレースホルダ 2"/>
          <p:cNvSpPr txBox="1">
            <a:spLocks/>
          </p:cNvSpPr>
          <p:nvPr/>
        </p:nvSpPr>
        <p:spPr>
          <a:xfrm>
            <a:off x="395536" y="4077072"/>
            <a:ext cx="3456384" cy="1224136"/>
          </a:xfrm>
          <a:prstGeom prst="rect">
            <a:avLst/>
          </a:prstGeom>
          <a:ln w="38100">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altLang="ja-JP" sz="3600" dirty="0" smtClean="0"/>
              <a:t>Electron-electron interaction</a:t>
            </a:r>
            <a:endParaRPr kumimoji="1" lang="ja-JP" alt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コンテンツ プレースホルダ 2"/>
          <p:cNvSpPr txBox="1">
            <a:spLocks/>
          </p:cNvSpPr>
          <p:nvPr/>
        </p:nvSpPr>
        <p:spPr>
          <a:xfrm>
            <a:off x="5220072" y="3284984"/>
            <a:ext cx="3456384" cy="1296144"/>
          </a:xfrm>
          <a:prstGeom prst="rect">
            <a:avLst/>
          </a:prstGeom>
          <a:ln w="38100">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4000" b="0" i="0" u="none" strike="noStrike" kern="1200" cap="none" spc="0" normalizeH="0" baseline="0" noProof="0" dirty="0" smtClean="0">
                <a:ln>
                  <a:noFill/>
                </a:ln>
                <a:solidFill>
                  <a:schemeClr val="tx1"/>
                </a:solidFill>
                <a:effectLst/>
                <a:uLnTx/>
                <a:uFillTx/>
                <a:latin typeface="+mn-lt"/>
                <a:ea typeface="+mn-ea"/>
                <a:cs typeface="+mn-cs"/>
              </a:rPr>
              <a:t>Metal-insulator</a:t>
            </a:r>
            <a:r>
              <a:rPr kumimoji="1" lang="en-US" altLang="ja-JP" sz="4000" b="0" i="0" u="none" strike="noStrike" kern="1200" cap="none" spc="0" normalizeH="0" noProof="0" dirty="0" smtClean="0">
                <a:ln>
                  <a:noFill/>
                </a:ln>
                <a:solidFill>
                  <a:schemeClr val="tx1"/>
                </a:solidFill>
                <a:effectLst/>
                <a:uLnTx/>
                <a:uFillTx/>
                <a:latin typeface="+mn-lt"/>
                <a:ea typeface="+mn-ea"/>
                <a:cs typeface="+mn-cs"/>
              </a:rPr>
              <a:t> transition</a:t>
            </a:r>
            <a:endParaRPr kumimoji="1" lang="ja-JP" altLang="en-US" sz="40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直線矢印コネクタ 11"/>
          <p:cNvCxnSpPr/>
          <p:nvPr/>
        </p:nvCxnSpPr>
        <p:spPr>
          <a:xfrm>
            <a:off x="4067944" y="3140968"/>
            <a:ext cx="288032" cy="792088"/>
          </a:xfrm>
          <a:prstGeom prst="straightConnector1">
            <a:avLst/>
          </a:prstGeom>
          <a:ln w="57150">
            <a:tailEnd type="non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355976" y="3933056"/>
            <a:ext cx="64807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067944" y="3933056"/>
            <a:ext cx="288032" cy="792088"/>
          </a:xfrm>
          <a:prstGeom prst="straightConnector1">
            <a:avLst/>
          </a:prstGeom>
          <a:ln w="57150">
            <a:tailEnd type="none"/>
          </a:ln>
        </p:spPr>
        <p:style>
          <a:lnRef idx="1">
            <a:schemeClr val="accent1"/>
          </a:lnRef>
          <a:fillRef idx="0">
            <a:schemeClr val="accent1"/>
          </a:fillRef>
          <a:effectRef idx="0">
            <a:schemeClr val="accent1"/>
          </a:effectRef>
          <a:fontRef idx="minor">
            <a:schemeClr val="tx1"/>
          </a:fontRef>
        </p:style>
      </p:cxnSp>
      <p:sp>
        <p:nvSpPr>
          <p:cNvPr id="35" name="コンテンツ プレースホルダ 2"/>
          <p:cNvSpPr txBox="1">
            <a:spLocks/>
          </p:cNvSpPr>
          <p:nvPr/>
        </p:nvSpPr>
        <p:spPr>
          <a:xfrm>
            <a:off x="4644008" y="5013176"/>
            <a:ext cx="3816424" cy="576064"/>
          </a:xfrm>
          <a:prstGeom prst="rect">
            <a:avLst/>
          </a:prstGeom>
          <a:ln w="25400">
            <a:no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altLang="ja-JP" sz="3200" noProof="0" dirty="0" smtClean="0"/>
              <a:t>ex. Critical exponent</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 6" descr="impurityBand1.png"/>
          <p:cNvPicPr>
            <a:picLocks noGrp="1" noChangeAspect="1"/>
          </p:cNvPicPr>
          <p:nvPr>
            <p:ph idx="1"/>
          </p:nvPr>
        </p:nvPicPr>
        <p:blipFill>
          <a:blip r:embed="rId4" cstate="print"/>
          <a:stretch>
            <a:fillRect/>
          </a:stretch>
        </p:blipFill>
        <p:spPr>
          <a:xfrm>
            <a:off x="720000" y="1080000"/>
            <a:ext cx="7722965" cy="5464016"/>
          </a:xfrm>
        </p:spPr>
      </p:pic>
      <p:sp>
        <p:nvSpPr>
          <p:cNvPr id="2" name="タイトル 1"/>
          <p:cNvSpPr>
            <a:spLocks noGrp="1"/>
          </p:cNvSpPr>
          <p:nvPr>
            <p:ph type="title"/>
          </p:nvPr>
        </p:nvSpPr>
        <p:spPr>
          <a:xfrm>
            <a:off x="457200" y="274638"/>
            <a:ext cx="8229600" cy="1354162"/>
          </a:xfrm>
        </p:spPr>
        <p:txBody>
          <a:bodyPr>
            <a:noAutofit/>
          </a:bodyPr>
          <a:lstStyle/>
          <a:p>
            <a:pPr algn="l"/>
            <a:r>
              <a:rPr kumimoji="1" lang="en-US" altLang="ja-JP" sz="3600" dirty="0" smtClean="0"/>
              <a:t>Impurity band for low concentration</a:t>
            </a:r>
            <a:endParaRPr kumimoji="1" lang="ja-JP" altLang="en-US" sz="3600" dirty="0"/>
          </a:p>
        </p:txBody>
      </p:sp>
      <p:sp>
        <p:nvSpPr>
          <p:cNvPr id="5" name="円/楕円 4"/>
          <p:cNvSpPr/>
          <p:nvPr/>
        </p:nvSpPr>
        <p:spPr>
          <a:xfrm>
            <a:off x="5220072" y="5301208"/>
            <a:ext cx="504056" cy="504056"/>
          </a:xfrm>
          <a:prstGeom prst="ellipse">
            <a:avLst/>
          </a:prstGeom>
          <a:noFill/>
          <a:ln w="19050">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868144" y="5301208"/>
            <a:ext cx="504056" cy="504056"/>
          </a:xfrm>
          <a:prstGeom prst="ellipse">
            <a:avLst/>
          </a:prstGeom>
          <a:noFill/>
          <a:ln w="19050">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 5" descr="impurityBand2.png"/>
          <p:cNvPicPr>
            <a:picLocks noGrp="1" noChangeAspect="1"/>
          </p:cNvPicPr>
          <p:nvPr>
            <p:ph idx="1"/>
          </p:nvPr>
        </p:nvPicPr>
        <p:blipFill>
          <a:blip r:embed="rId3" cstate="print"/>
          <a:stretch>
            <a:fillRect/>
          </a:stretch>
        </p:blipFill>
        <p:spPr>
          <a:xfrm>
            <a:off x="720000" y="1080000"/>
            <a:ext cx="7735109" cy="5472608"/>
          </a:xfrm>
        </p:spPr>
      </p:pic>
      <p:sp>
        <p:nvSpPr>
          <p:cNvPr id="2" name="タイトル 1"/>
          <p:cNvSpPr>
            <a:spLocks noGrp="1"/>
          </p:cNvSpPr>
          <p:nvPr>
            <p:ph type="title"/>
          </p:nvPr>
        </p:nvSpPr>
        <p:spPr>
          <a:xfrm>
            <a:off x="457200" y="274638"/>
            <a:ext cx="8229600" cy="1354162"/>
          </a:xfrm>
        </p:spPr>
        <p:txBody>
          <a:bodyPr>
            <a:noAutofit/>
          </a:bodyPr>
          <a:lstStyle/>
          <a:p>
            <a:pPr algn="l"/>
            <a:r>
              <a:rPr kumimoji="1" lang="en-US" altLang="ja-JP" sz="3600" dirty="0" smtClean="0"/>
              <a:t>For high concentration</a:t>
            </a:r>
            <a:endParaRPr kumimoji="1" lang="ja-JP" altLang="en-US" sz="3600" dirty="0"/>
          </a:p>
        </p:txBody>
      </p:sp>
      <p:sp>
        <p:nvSpPr>
          <p:cNvPr id="5" name="円/楕円 4"/>
          <p:cNvSpPr/>
          <p:nvPr/>
        </p:nvSpPr>
        <p:spPr>
          <a:xfrm>
            <a:off x="5508104" y="4869160"/>
            <a:ext cx="936104" cy="936104"/>
          </a:xfrm>
          <a:prstGeom prst="ellipse">
            <a:avLst/>
          </a:prstGeom>
          <a:noFill/>
          <a:ln w="19050">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impurity_3Dplot_Ch1.0.png"/>
          <p:cNvPicPr>
            <a:picLocks noChangeAspect="1"/>
          </p:cNvPicPr>
          <p:nvPr/>
        </p:nvPicPr>
        <p:blipFill>
          <a:blip r:embed="rId3" cstate="print"/>
          <a:stretch>
            <a:fillRect/>
          </a:stretch>
        </p:blipFill>
        <p:spPr>
          <a:xfrm>
            <a:off x="4919531" y="1484784"/>
            <a:ext cx="4224469" cy="3168352"/>
          </a:xfrm>
          <a:prstGeom prst="rect">
            <a:avLst/>
          </a:prstGeom>
        </p:spPr>
      </p:pic>
      <p:sp>
        <p:nvSpPr>
          <p:cNvPr id="2" name="タイトル 1"/>
          <p:cNvSpPr>
            <a:spLocks noGrp="1"/>
          </p:cNvSpPr>
          <p:nvPr>
            <p:ph type="title"/>
          </p:nvPr>
        </p:nvSpPr>
        <p:spPr/>
        <p:txBody>
          <a:bodyPr/>
          <a:lstStyle/>
          <a:p>
            <a:pPr algn="l"/>
            <a:r>
              <a:rPr kumimoji="1" lang="en-US" altLang="ja-JP" sz="3600" dirty="0" smtClean="0"/>
              <a:t>Model</a:t>
            </a:r>
            <a:endParaRPr kumimoji="1" lang="ja-JP" altLang="en-US" sz="3600" dirty="0"/>
          </a:p>
        </p:txBody>
      </p:sp>
      <p:sp>
        <p:nvSpPr>
          <p:cNvPr id="7" name="コンテンツ プレースホルダ 2"/>
          <p:cNvSpPr txBox="1">
            <a:spLocks/>
          </p:cNvSpPr>
          <p:nvPr/>
        </p:nvSpPr>
        <p:spPr>
          <a:xfrm>
            <a:off x="467544" y="2276872"/>
            <a:ext cx="4680520" cy="1008112"/>
          </a:xfrm>
          <a:prstGeom prst="rect">
            <a:avLst/>
          </a:prstGeom>
          <a:ln w="38100">
            <a:noFill/>
          </a:ln>
        </p:spPr>
        <p:txBody>
          <a:bodyPr vert="horz" lIns="91440" tIns="45720" rIns="91440" bIns="45720" rtlCol="0">
            <a:noAutofit/>
          </a:bodyPr>
          <a:lstStyle/>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1" lang="en-US" altLang="ja-JP" sz="2800" b="0" i="0" u="none" strike="noStrike" kern="1200" cap="none" spc="0" normalizeH="0" noProof="0" dirty="0" smtClean="0">
                <a:ln>
                  <a:noFill/>
                </a:ln>
                <a:solidFill>
                  <a:schemeClr val="tx1"/>
                </a:solidFill>
                <a:effectLst/>
                <a:uLnTx/>
                <a:uFillTx/>
                <a:latin typeface="+mn-lt"/>
                <a:ea typeface="+mn-ea"/>
                <a:cs typeface="+mn-cs"/>
              </a:rPr>
              <a:t>Donor impurities distributed </a:t>
            </a:r>
            <a:br>
              <a:rPr kumimoji="1" lang="en-US" altLang="ja-JP" sz="2800" b="0" i="0" u="none" strike="noStrike" kern="1200" cap="none" spc="0" normalizeH="0" noProof="0" dirty="0" smtClean="0">
                <a:ln>
                  <a:noFill/>
                </a:ln>
                <a:solidFill>
                  <a:schemeClr val="tx1"/>
                </a:solidFill>
                <a:effectLst/>
                <a:uLnTx/>
                <a:uFillTx/>
                <a:latin typeface="+mn-lt"/>
                <a:ea typeface="+mn-ea"/>
                <a:cs typeface="+mn-cs"/>
              </a:rPr>
            </a:br>
            <a:r>
              <a:rPr kumimoji="1" lang="en-US" altLang="ja-JP" sz="2800" b="1" i="0" u="none" strike="noStrike" kern="1200" cap="none" spc="0" normalizeH="0" noProof="0" dirty="0" smtClean="0">
                <a:ln>
                  <a:noFill/>
                </a:ln>
                <a:solidFill>
                  <a:schemeClr val="tx1"/>
                </a:solidFill>
                <a:effectLst/>
                <a:uLnTx/>
                <a:uFillTx/>
                <a:latin typeface="+mn-lt"/>
                <a:ea typeface="+mn-ea"/>
                <a:cs typeface="+mn-cs"/>
              </a:rPr>
              <a:t>randomly in space</a:t>
            </a:r>
          </a:p>
        </p:txBody>
      </p:sp>
      <p:sp>
        <p:nvSpPr>
          <p:cNvPr id="8" name="コンテンツ プレースホルダ 2"/>
          <p:cNvSpPr txBox="1">
            <a:spLocks/>
          </p:cNvSpPr>
          <p:nvPr/>
        </p:nvSpPr>
        <p:spPr>
          <a:xfrm>
            <a:off x="467544" y="4149080"/>
            <a:ext cx="5256584" cy="1008112"/>
          </a:xfrm>
          <a:prstGeom prst="rect">
            <a:avLst/>
          </a:prstGeom>
          <a:ln w="38100">
            <a:noFill/>
          </a:ln>
        </p:spPr>
        <p:txBody>
          <a:bodyPr vert="horz" lIns="91440" tIns="45720" rIns="91440" bIns="45720" rtlCol="0">
            <a:noAutofit/>
          </a:bodyPr>
          <a:lstStyle/>
          <a:p>
            <a:pPr marL="342900" lvl="0" indent="-342900">
              <a:spcBef>
                <a:spcPts val="1200"/>
              </a:spcBef>
              <a:buFont typeface="Arial" pitchFamily="34" charset="0"/>
              <a:buChar char="•"/>
              <a:defRPr/>
            </a:pPr>
            <a:r>
              <a:rPr lang="en-US" altLang="ja-JP" sz="2800" b="1" dirty="0" smtClean="0"/>
              <a:t>Long range </a:t>
            </a:r>
            <a:r>
              <a:rPr lang="en-US" altLang="ja-JP" sz="2800" dirty="0" smtClean="0"/>
              <a:t>Coulomb interaction </a:t>
            </a:r>
            <a:br>
              <a:rPr lang="en-US" altLang="ja-JP" sz="2800" dirty="0" smtClean="0"/>
            </a:br>
            <a:r>
              <a:rPr lang="en-US" altLang="ja-JP" sz="2800" dirty="0" smtClean="0"/>
              <a:t>for </a:t>
            </a:r>
            <a:r>
              <a:rPr lang="en-US" altLang="ja-JP" sz="2800" b="1" dirty="0" smtClean="0"/>
              <a:t>electron-electron</a:t>
            </a:r>
            <a:r>
              <a:rPr lang="en-US" altLang="ja-JP" sz="2800" dirty="0" smtClean="0"/>
              <a:t> pairs</a:t>
            </a:r>
            <a:endParaRPr lang="ja-JP" alt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sz="3600" dirty="0" err="1" smtClean="0"/>
              <a:t>Schr</a:t>
            </a:r>
            <a:r>
              <a:rPr kumimoji="1" lang="hu-HU" altLang="ja-JP" sz="3600" dirty="0" smtClean="0"/>
              <a:t>ö</a:t>
            </a:r>
            <a:r>
              <a:rPr kumimoji="1" lang="en-US" altLang="ja-JP" sz="3600" dirty="0" smtClean="0"/>
              <a:t>dinger equation for impurity band</a:t>
            </a:r>
            <a:endParaRPr kumimoji="1" lang="ja-JP" altLang="en-US" sz="3600" dirty="0"/>
          </a:p>
        </p:txBody>
      </p:sp>
      <p:pic>
        <p:nvPicPr>
          <p:cNvPr id="8" name="図 7" descr="schroedingerEqImpurityBand.png"/>
          <p:cNvPicPr>
            <a:picLocks noChangeAspect="1"/>
          </p:cNvPicPr>
          <p:nvPr/>
        </p:nvPicPr>
        <p:blipFill>
          <a:blip r:embed="rId3" cstate="print"/>
          <a:srcRect l="3589" t="23844" r="7896" b="20800"/>
          <a:stretch>
            <a:fillRect/>
          </a:stretch>
        </p:blipFill>
        <p:spPr>
          <a:xfrm>
            <a:off x="611560" y="2564904"/>
            <a:ext cx="7992888" cy="3536473"/>
          </a:xfrm>
          <a:prstGeom prst="rect">
            <a:avLst/>
          </a:prstGeom>
        </p:spPr>
      </p:pic>
      <p:sp>
        <p:nvSpPr>
          <p:cNvPr id="4" name="コンテンツ プレースホルダ 2"/>
          <p:cNvSpPr txBox="1">
            <a:spLocks/>
          </p:cNvSpPr>
          <p:nvPr/>
        </p:nvSpPr>
        <p:spPr>
          <a:xfrm>
            <a:off x="6804248" y="4149080"/>
            <a:ext cx="1332656" cy="1368152"/>
          </a:xfrm>
          <a:prstGeom prst="rect">
            <a:avLst/>
          </a:prstGeom>
          <a:ln w="38100">
            <a:noFill/>
          </a:ln>
        </p:spPr>
        <p:txBody>
          <a:bodyPr vert="horz" lIns="91440" tIns="45720" rIns="91440" bIns="45720" rtlCol="0">
            <a:noAutofit/>
          </a:bodyPr>
          <a:lstStyle/>
          <a:p>
            <a:pPr marL="342900" marR="0" lvl="0" indent="-342900" algn="l" defTabSz="914400" rtl="0" eaLnBrk="1" fontAlgn="auto" latinLnBrk="0" hangingPunct="1">
              <a:lnSpc>
                <a:spcPct val="150000"/>
              </a:lnSpc>
              <a:spcBef>
                <a:spcPts val="1200"/>
              </a:spcBef>
              <a:spcAft>
                <a:spcPts val="0"/>
              </a:spcAft>
              <a:buClrTx/>
              <a:buSzTx/>
              <a:tabLst/>
              <a:defRPr/>
            </a:pPr>
            <a:r>
              <a:rPr lang="en-US" altLang="ja-JP" sz="2800" dirty="0" smtClean="0"/>
              <a:t>= </a:t>
            </a:r>
            <a:r>
              <a:rPr lang="en-US" altLang="ja-JP" sz="2800" dirty="0" smtClean="0"/>
              <a:t>0.32</a:t>
            </a:r>
            <a:endParaRPr lang="en-US" altLang="ja-JP" sz="2800" dirty="0" smtClean="0"/>
          </a:p>
          <a:p>
            <a:pPr marL="342900" lvl="0" indent="-342900">
              <a:spcBef>
                <a:spcPts val="1200"/>
              </a:spcBef>
              <a:defRPr/>
            </a:pPr>
            <a:r>
              <a:rPr lang="en-US" altLang="ja-JP" sz="2800" dirty="0" smtClean="0"/>
              <a:t>= </a:t>
            </a:r>
            <a:r>
              <a:rPr lang="en-US" altLang="ja-JP" sz="2800" dirty="0" smtClean="0"/>
              <a:t>12.0</a:t>
            </a:r>
            <a:endParaRPr kumimoji="1" lang="en-US" altLang="ja-JP" sz="280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sz="3600" dirty="0" smtClean="0"/>
              <a:t>Kohn-Sham equations</a:t>
            </a:r>
            <a:endParaRPr kumimoji="1" lang="ja-JP" altLang="en-US" sz="3600" dirty="0"/>
          </a:p>
        </p:txBody>
      </p:sp>
      <p:pic>
        <p:nvPicPr>
          <p:cNvPr id="4" name="図 3" descr="SlaterDeterminant.png"/>
          <p:cNvPicPr>
            <a:picLocks noChangeAspect="1"/>
          </p:cNvPicPr>
          <p:nvPr/>
        </p:nvPicPr>
        <p:blipFill>
          <a:blip r:embed="rId3" cstate="print"/>
          <a:srcRect l="1795" t="36527" r="1795" b="38556"/>
          <a:stretch>
            <a:fillRect/>
          </a:stretch>
        </p:blipFill>
        <p:spPr>
          <a:xfrm>
            <a:off x="3203848" y="1916832"/>
            <a:ext cx="5272058" cy="963975"/>
          </a:xfrm>
          <a:prstGeom prst="rect">
            <a:avLst/>
          </a:prstGeom>
        </p:spPr>
      </p:pic>
      <p:sp>
        <p:nvSpPr>
          <p:cNvPr id="6" name="コンテンツ プレースホルダ 2"/>
          <p:cNvSpPr txBox="1">
            <a:spLocks/>
          </p:cNvSpPr>
          <p:nvPr/>
        </p:nvSpPr>
        <p:spPr>
          <a:xfrm>
            <a:off x="1259632" y="1484784"/>
            <a:ext cx="2664296" cy="504056"/>
          </a:xfrm>
          <a:prstGeom prst="rect">
            <a:avLst/>
          </a:prstGeom>
          <a:ln w="38100">
            <a:noFill/>
          </a:ln>
        </p:spPr>
        <p:txBody>
          <a:bodyPr vert="horz" lIns="91440" tIns="45720" rIns="91440" bIns="45720" rtlCol="0">
            <a:noAutofit/>
          </a:bodyPr>
          <a:lstStyle/>
          <a:p>
            <a:pPr marL="342900" marR="0" lvl="0" indent="-342900" defTabSz="914400" rtl="0" eaLnBrk="1" fontAlgn="auto" latinLnBrk="0" hangingPunct="1">
              <a:lnSpc>
                <a:spcPct val="100000"/>
              </a:lnSpc>
              <a:spcBef>
                <a:spcPts val="1200"/>
              </a:spcBef>
              <a:spcAft>
                <a:spcPts val="0"/>
              </a:spcAft>
              <a:buClrTx/>
              <a:buSzTx/>
              <a:tabLst/>
              <a:defRPr/>
            </a:pPr>
            <a:r>
              <a:rPr lang="en-US" altLang="ja-JP" sz="2800" dirty="0" smtClean="0"/>
              <a:t>Auxiliary system:</a:t>
            </a:r>
            <a:endParaRPr lang="ja-JP" altLang="en-US" sz="2800" dirty="0" smtClean="0"/>
          </a:p>
        </p:txBody>
      </p:sp>
      <p:pic>
        <p:nvPicPr>
          <p:cNvPr id="7" name="図 6" descr="Kohn-ShamEquation.png"/>
          <p:cNvPicPr>
            <a:picLocks noChangeAspect="1"/>
          </p:cNvPicPr>
          <p:nvPr/>
        </p:nvPicPr>
        <p:blipFill>
          <a:blip r:embed="rId4" cstate="print"/>
          <a:srcRect t="23337" b="23337"/>
          <a:stretch>
            <a:fillRect/>
          </a:stretch>
        </p:blipFill>
        <p:spPr>
          <a:xfrm>
            <a:off x="899592" y="3068960"/>
            <a:ext cx="7344816" cy="27710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23728" y="2636912"/>
            <a:ext cx="4968552" cy="13681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newUnit-Density.png"/>
          <p:cNvPicPr>
            <a:picLocks noChangeAspect="1"/>
          </p:cNvPicPr>
          <p:nvPr/>
        </p:nvPicPr>
        <p:blipFill>
          <a:blip r:embed="rId3" cstate="print"/>
          <a:srcRect l="4307" t="62400" r="2513" b="20800"/>
          <a:stretch>
            <a:fillRect/>
          </a:stretch>
        </p:blipFill>
        <p:spPr>
          <a:xfrm>
            <a:off x="683568" y="4734328"/>
            <a:ext cx="7992888" cy="1019501"/>
          </a:xfrm>
          <a:prstGeom prst="rect">
            <a:avLst/>
          </a:prstGeom>
        </p:spPr>
      </p:pic>
      <p:sp>
        <p:nvSpPr>
          <p:cNvPr id="12" name="タイトル 1"/>
          <p:cNvSpPr txBox="1">
            <a:spLocks/>
          </p:cNvSpPr>
          <p:nvPr/>
        </p:nvSpPr>
        <p:spPr>
          <a:xfrm>
            <a:off x="457200" y="274638"/>
            <a:ext cx="8229600" cy="13541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600" b="0" i="0" u="none" strike="noStrike" kern="1200" cap="none" spc="0" normalizeH="0" baseline="0" noProof="0" dirty="0" smtClean="0">
                <a:ln>
                  <a:noFill/>
                </a:ln>
                <a:solidFill>
                  <a:schemeClr val="tx1"/>
                </a:solidFill>
                <a:effectLst/>
                <a:uLnTx/>
                <a:uFillTx/>
                <a:latin typeface="+mj-lt"/>
                <a:ea typeface="+mj-ea"/>
                <a:cs typeface="+mj-cs"/>
              </a:rPr>
              <a:t>Exchange-correlation</a:t>
            </a:r>
            <a:r>
              <a:rPr kumimoji="1" lang="en-US" altLang="ja-JP" sz="3600" b="0" i="0" u="none" strike="noStrike" kern="1200" cap="none" spc="0" normalizeH="0" noProof="0" dirty="0" smtClean="0">
                <a:ln>
                  <a:noFill/>
                </a:ln>
                <a:solidFill>
                  <a:schemeClr val="tx1"/>
                </a:solidFill>
                <a:effectLst/>
                <a:uLnTx/>
                <a:uFillTx/>
                <a:latin typeface="+mj-lt"/>
                <a:ea typeface="+mj-ea"/>
                <a:cs typeface="+mj-cs"/>
              </a:rPr>
              <a:t> energy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3600" dirty="0" smtClean="0">
                <a:latin typeface="+mj-lt"/>
                <a:ea typeface="+mj-ea"/>
                <a:cs typeface="+mj-cs"/>
              </a:rPr>
              <a:t>                                 in an effective medium</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4" name="図 13" descr="XCpotentialNewUnit.png"/>
          <p:cNvPicPr>
            <a:picLocks noChangeAspect="1"/>
          </p:cNvPicPr>
          <p:nvPr/>
        </p:nvPicPr>
        <p:blipFill>
          <a:blip r:embed="rId4" cstate="print"/>
          <a:srcRect l="20818" t="32976" r="20459" b="46166"/>
          <a:stretch>
            <a:fillRect/>
          </a:stretch>
        </p:blipFill>
        <p:spPr>
          <a:xfrm>
            <a:off x="2267744" y="2727014"/>
            <a:ext cx="4680520" cy="11761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sz="3600" dirty="0" smtClean="0"/>
              <a:t>Local density approximation</a:t>
            </a:r>
            <a:endParaRPr kumimoji="1" lang="ja-JP" altLang="en-US" sz="3600" dirty="0"/>
          </a:p>
        </p:txBody>
      </p:sp>
      <p:pic>
        <p:nvPicPr>
          <p:cNvPr id="8" name="図 7" descr="localDensityApproximation.png"/>
          <p:cNvPicPr>
            <a:picLocks noChangeAspect="1"/>
          </p:cNvPicPr>
          <p:nvPr/>
        </p:nvPicPr>
        <p:blipFill>
          <a:blip r:embed="rId3" cstate="print"/>
          <a:srcRect l="1436" t="41093" r="1436" b="41093"/>
          <a:stretch>
            <a:fillRect/>
          </a:stretch>
        </p:blipFill>
        <p:spPr>
          <a:xfrm>
            <a:off x="683568" y="2852936"/>
            <a:ext cx="7776865" cy="1009132"/>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16958</TotalTime>
  <Words>1629</Words>
  <Application>Microsoft Office PowerPoint</Application>
  <PresentationFormat>画面に合わせる (4:3)</PresentationFormat>
  <Paragraphs>85</Paragraphs>
  <Slides>19</Slides>
  <Notes>19</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Numerical analysis for the metal-insulator transition in doped semiconductors using density functional theory in the local density approximation</vt:lpstr>
      <vt:lpstr>Metal-insulator transition            in doped semiconductors</vt:lpstr>
      <vt:lpstr>Impurity band for low concentration</vt:lpstr>
      <vt:lpstr>For high concentration</vt:lpstr>
      <vt:lpstr>Model</vt:lpstr>
      <vt:lpstr>Schrödinger equation for impurity band</vt:lpstr>
      <vt:lpstr>Kohn-Sham equations</vt:lpstr>
      <vt:lpstr>スライド 8</vt:lpstr>
      <vt:lpstr>Local density approximation</vt:lpstr>
      <vt:lpstr>Calculation details</vt:lpstr>
      <vt:lpstr>スライド 11</vt:lpstr>
      <vt:lpstr>Asymptotic behavior</vt:lpstr>
      <vt:lpstr>スライド 13</vt:lpstr>
      <vt:lpstr>Density of states</vt:lpstr>
      <vt:lpstr>スライド 15</vt:lpstr>
      <vt:lpstr>スライド 16</vt:lpstr>
      <vt:lpstr>スライド 17</vt:lpstr>
      <vt:lpstr>スライド 18</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analysis for the metal-insulator transition in doped semiconductors using density functional theory in the local density approximation</dc:title>
  <dc:creator>harashima</dc:creator>
  <cp:lastModifiedBy>harashima</cp:lastModifiedBy>
  <cp:revision>464</cp:revision>
  <dcterms:created xsi:type="dcterms:W3CDTF">2012-06-05T13:11:25Z</dcterms:created>
  <dcterms:modified xsi:type="dcterms:W3CDTF">2012-09-09T01:51:47Z</dcterms:modified>
</cp:coreProperties>
</file>