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82" r:id="rId5"/>
    <p:sldId id="283" r:id="rId6"/>
    <p:sldId id="284" r:id="rId7"/>
    <p:sldId id="281" r:id="rId8"/>
    <p:sldId id="294" r:id="rId9"/>
    <p:sldId id="295" r:id="rId10"/>
    <p:sldId id="292" r:id="rId11"/>
    <p:sldId id="296" r:id="rId12"/>
    <p:sldId id="291" r:id="rId13"/>
    <p:sldId id="266" r:id="rId14"/>
    <p:sldId id="297" r:id="rId15"/>
    <p:sldId id="298" r:id="rId16"/>
    <p:sldId id="267" r:id="rId17"/>
    <p:sldId id="299" r:id="rId18"/>
    <p:sldId id="275" r:id="rId19"/>
    <p:sldId id="277" r:id="rId20"/>
    <p:sldId id="312" r:id="rId21"/>
    <p:sldId id="273" r:id="rId22"/>
    <p:sldId id="274" r:id="rId23"/>
    <p:sldId id="279" r:id="rId24"/>
    <p:sldId id="300" r:id="rId25"/>
    <p:sldId id="301" r:id="rId26"/>
    <p:sldId id="309" r:id="rId27"/>
    <p:sldId id="302" r:id="rId28"/>
    <p:sldId id="305" r:id="rId29"/>
    <p:sldId id="303" r:id="rId30"/>
    <p:sldId id="307" r:id="rId31"/>
    <p:sldId id="304" r:id="rId32"/>
    <p:sldId id="306" r:id="rId33"/>
    <p:sldId id="278" r:id="rId34"/>
    <p:sldId id="308" r:id="rId35"/>
    <p:sldId id="310" r:id="rId36"/>
    <p:sldId id="31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0000"/>
    <a:srgbClr val="0000FF"/>
    <a:srgbClr val="534D2F"/>
    <a:srgbClr val="00CC00"/>
    <a:srgbClr val="00FF00"/>
    <a:srgbClr val="800000"/>
    <a:srgbClr val="008000"/>
    <a:srgbClr val="99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478" autoAdjust="0"/>
    <p:restoredTop sz="94660"/>
  </p:normalViewPr>
  <p:slideViewPr>
    <p:cSldViewPr>
      <p:cViewPr>
        <p:scale>
          <a:sx n="88" d="100"/>
          <a:sy n="88" d="100"/>
        </p:scale>
        <p:origin x="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4" Type="http://schemas.openxmlformats.org/officeDocument/2006/relationships/image" Target="../media/image1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image" Target="../media/image150.wmf"/><Relationship Id="rId18" Type="http://schemas.openxmlformats.org/officeDocument/2006/relationships/image" Target="../media/image155.wmf"/><Relationship Id="rId3" Type="http://schemas.openxmlformats.org/officeDocument/2006/relationships/image" Target="../media/image140.wmf"/><Relationship Id="rId7" Type="http://schemas.openxmlformats.org/officeDocument/2006/relationships/image" Target="../media/image144.wmf"/><Relationship Id="rId12" Type="http://schemas.openxmlformats.org/officeDocument/2006/relationships/image" Target="../media/image149.wmf"/><Relationship Id="rId17" Type="http://schemas.openxmlformats.org/officeDocument/2006/relationships/image" Target="../media/image154.wmf"/><Relationship Id="rId2" Type="http://schemas.openxmlformats.org/officeDocument/2006/relationships/image" Target="../media/image50.wmf"/><Relationship Id="rId16" Type="http://schemas.openxmlformats.org/officeDocument/2006/relationships/image" Target="../media/image153.wmf"/><Relationship Id="rId1" Type="http://schemas.openxmlformats.org/officeDocument/2006/relationships/image" Target="../media/image139.wmf"/><Relationship Id="rId6" Type="http://schemas.openxmlformats.org/officeDocument/2006/relationships/image" Target="../media/image143.wmf"/><Relationship Id="rId11" Type="http://schemas.openxmlformats.org/officeDocument/2006/relationships/image" Target="../media/image148.wmf"/><Relationship Id="rId5" Type="http://schemas.openxmlformats.org/officeDocument/2006/relationships/image" Target="../media/image142.wmf"/><Relationship Id="rId15" Type="http://schemas.openxmlformats.org/officeDocument/2006/relationships/image" Target="../media/image152.wmf"/><Relationship Id="rId10" Type="http://schemas.openxmlformats.org/officeDocument/2006/relationships/image" Target="../media/image147.wmf"/><Relationship Id="rId4" Type="http://schemas.openxmlformats.org/officeDocument/2006/relationships/image" Target="../media/image141.wmf"/><Relationship Id="rId9" Type="http://schemas.openxmlformats.org/officeDocument/2006/relationships/image" Target="../media/image146.wmf"/><Relationship Id="rId14" Type="http://schemas.openxmlformats.org/officeDocument/2006/relationships/image" Target="../media/image15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image" Target="../media/image142.wmf"/><Relationship Id="rId3" Type="http://schemas.openxmlformats.org/officeDocument/2006/relationships/image" Target="../media/image159.wmf"/><Relationship Id="rId7" Type="http://schemas.openxmlformats.org/officeDocument/2006/relationships/image" Target="../media/image163.wmf"/><Relationship Id="rId12" Type="http://schemas.openxmlformats.org/officeDocument/2006/relationships/image" Target="../media/image145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62.wmf"/><Relationship Id="rId11" Type="http://schemas.openxmlformats.org/officeDocument/2006/relationships/image" Target="../media/image143.wmf"/><Relationship Id="rId5" Type="http://schemas.openxmlformats.org/officeDocument/2006/relationships/image" Target="../media/image161.wmf"/><Relationship Id="rId15" Type="http://schemas.openxmlformats.org/officeDocument/2006/relationships/image" Target="../media/image166.wmf"/><Relationship Id="rId10" Type="http://schemas.openxmlformats.org/officeDocument/2006/relationships/image" Target="../media/image165.wmf"/><Relationship Id="rId4" Type="http://schemas.openxmlformats.org/officeDocument/2006/relationships/image" Target="../media/image160.wmf"/><Relationship Id="rId9" Type="http://schemas.openxmlformats.org/officeDocument/2006/relationships/image" Target="../media/image147.wmf"/><Relationship Id="rId14" Type="http://schemas.openxmlformats.org/officeDocument/2006/relationships/image" Target="../media/image1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Relationship Id="rId5" Type="http://schemas.openxmlformats.org/officeDocument/2006/relationships/image" Target="../media/image196.wmf"/><Relationship Id="rId4" Type="http://schemas.openxmlformats.org/officeDocument/2006/relationships/image" Target="../media/image19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193.wmf"/><Relationship Id="rId1" Type="http://schemas.openxmlformats.org/officeDocument/2006/relationships/image" Target="../media/image200.wmf"/><Relationship Id="rId4" Type="http://schemas.openxmlformats.org/officeDocument/2006/relationships/image" Target="../media/image202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13" Type="http://schemas.openxmlformats.org/officeDocument/2006/relationships/image" Target="../media/image213.wmf"/><Relationship Id="rId3" Type="http://schemas.openxmlformats.org/officeDocument/2006/relationships/image" Target="../media/image205.wmf"/><Relationship Id="rId7" Type="http://schemas.openxmlformats.org/officeDocument/2006/relationships/image" Target="../media/image201.wmf"/><Relationship Id="rId12" Type="http://schemas.openxmlformats.org/officeDocument/2006/relationships/image" Target="../media/image212.wmf"/><Relationship Id="rId17" Type="http://schemas.openxmlformats.org/officeDocument/2006/relationships/image" Target="../media/image217.wmf"/><Relationship Id="rId2" Type="http://schemas.openxmlformats.org/officeDocument/2006/relationships/image" Target="../media/image204.wmf"/><Relationship Id="rId16" Type="http://schemas.openxmlformats.org/officeDocument/2006/relationships/image" Target="../media/image216.wmf"/><Relationship Id="rId1" Type="http://schemas.openxmlformats.org/officeDocument/2006/relationships/image" Target="../media/image203.wmf"/><Relationship Id="rId6" Type="http://schemas.openxmlformats.org/officeDocument/2006/relationships/image" Target="../media/image208.wmf"/><Relationship Id="rId11" Type="http://schemas.openxmlformats.org/officeDocument/2006/relationships/image" Target="../media/image211.wmf"/><Relationship Id="rId5" Type="http://schemas.openxmlformats.org/officeDocument/2006/relationships/image" Target="../media/image207.wmf"/><Relationship Id="rId15" Type="http://schemas.openxmlformats.org/officeDocument/2006/relationships/image" Target="../media/image215.wmf"/><Relationship Id="rId10" Type="http://schemas.openxmlformats.org/officeDocument/2006/relationships/image" Target="../media/image210.wmf"/><Relationship Id="rId4" Type="http://schemas.openxmlformats.org/officeDocument/2006/relationships/image" Target="../media/image206.wmf"/><Relationship Id="rId9" Type="http://schemas.openxmlformats.org/officeDocument/2006/relationships/image" Target="../media/image209.wmf"/><Relationship Id="rId14" Type="http://schemas.openxmlformats.org/officeDocument/2006/relationships/image" Target="../media/image21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13" Type="http://schemas.openxmlformats.org/officeDocument/2006/relationships/image" Target="../media/image230.wmf"/><Relationship Id="rId18" Type="http://schemas.openxmlformats.org/officeDocument/2006/relationships/image" Target="../media/image234.wmf"/><Relationship Id="rId3" Type="http://schemas.openxmlformats.org/officeDocument/2006/relationships/image" Target="../media/image221.wmf"/><Relationship Id="rId7" Type="http://schemas.openxmlformats.org/officeDocument/2006/relationships/image" Target="../media/image225.wmf"/><Relationship Id="rId12" Type="http://schemas.openxmlformats.org/officeDocument/2006/relationships/image" Target="../media/image212.wmf"/><Relationship Id="rId17" Type="http://schemas.openxmlformats.org/officeDocument/2006/relationships/image" Target="../media/image233.wmf"/><Relationship Id="rId2" Type="http://schemas.openxmlformats.org/officeDocument/2006/relationships/image" Target="../media/image220.wmf"/><Relationship Id="rId16" Type="http://schemas.openxmlformats.org/officeDocument/2006/relationships/image" Target="../media/image232.wmf"/><Relationship Id="rId1" Type="http://schemas.openxmlformats.org/officeDocument/2006/relationships/image" Target="../media/image219.wmf"/><Relationship Id="rId6" Type="http://schemas.openxmlformats.org/officeDocument/2006/relationships/image" Target="../media/image224.wmf"/><Relationship Id="rId11" Type="http://schemas.openxmlformats.org/officeDocument/2006/relationships/image" Target="../media/image229.wmf"/><Relationship Id="rId5" Type="http://schemas.openxmlformats.org/officeDocument/2006/relationships/image" Target="../media/image223.wmf"/><Relationship Id="rId15" Type="http://schemas.openxmlformats.org/officeDocument/2006/relationships/image" Target="../media/image213.wmf"/><Relationship Id="rId10" Type="http://schemas.openxmlformats.org/officeDocument/2006/relationships/image" Target="../media/image228.wmf"/><Relationship Id="rId4" Type="http://schemas.openxmlformats.org/officeDocument/2006/relationships/image" Target="../media/image222.wmf"/><Relationship Id="rId9" Type="http://schemas.openxmlformats.org/officeDocument/2006/relationships/image" Target="../media/image227.wmf"/><Relationship Id="rId14" Type="http://schemas.openxmlformats.org/officeDocument/2006/relationships/image" Target="../media/image23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3" Type="http://schemas.openxmlformats.org/officeDocument/2006/relationships/image" Target="../media/image238.wmf"/><Relationship Id="rId7" Type="http://schemas.openxmlformats.org/officeDocument/2006/relationships/image" Target="../media/image241.wmf"/><Relationship Id="rId2" Type="http://schemas.openxmlformats.org/officeDocument/2006/relationships/image" Target="../media/image237.wmf"/><Relationship Id="rId1" Type="http://schemas.openxmlformats.org/officeDocument/2006/relationships/image" Target="../media/image236.wmf"/><Relationship Id="rId6" Type="http://schemas.openxmlformats.org/officeDocument/2006/relationships/image" Target="../media/image201.wmf"/><Relationship Id="rId5" Type="http://schemas.openxmlformats.org/officeDocument/2006/relationships/image" Target="../media/image240.wmf"/><Relationship Id="rId4" Type="http://schemas.openxmlformats.org/officeDocument/2006/relationships/image" Target="../media/image239.wmf"/><Relationship Id="rId9" Type="http://schemas.openxmlformats.org/officeDocument/2006/relationships/image" Target="../media/image2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image" Target="../media/image245.wmf"/><Relationship Id="rId7" Type="http://schemas.openxmlformats.org/officeDocument/2006/relationships/image" Target="../media/image152.wmf"/><Relationship Id="rId2" Type="http://schemas.openxmlformats.org/officeDocument/2006/relationships/image" Target="../media/image244.wmf"/><Relationship Id="rId1" Type="http://schemas.openxmlformats.org/officeDocument/2006/relationships/image" Target="../media/image213.wmf"/><Relationship Id="rId6" Type="http://schemas.openxmlformats.org/officeDocument/2006/relationships/image" Target="../media/image248.wmf"/><Relationship Id="rId5" Type="http://schemas.openxmlformats.org/officeDocument/2006/relationships/image" Target="../media/image247.wmf"/><Relationship Id="rId4" Type="http://schemas.openxmlformats.org/officeDocument/2006/relationships/image" Target="../media/image24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53.wmf"/><Relationship Id="rId1" Type="http://schemas.openxmlformats.org/officeDocument/2006/relationships/image" Target="../media/image252.wmf"/><Relationship Id="rId6" Type="http://schemas.openxmlformats.org/officeDocument/2006/relationships/image" Target="../media/image256.wmf"/><Relationship Id="rId5" Type="http://schemas.openxmlformats.org/officeDocument/2006/relationships/image" Target="../media/image255.wmf"/><Relationship Id="rId4" Type="http://schemas.openxmlformats.org/officeDocument/2006/relationships/image" Target="../media/image25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13" Type="http://schemas.openxmlformats.org/officeDocument/2006/relationships/image" Target="../media/image271.wmf"/><Relationship Id="rId3" Type="http://schemas.openxmlformats.org/officeDocument/2006/relationships/image" Target="../media/image261.wmf"/><Relationship Id="rId7" Type="http://schemas.openxmlformats.org/officeDocument/2006/relationships/image" Target="../media/image265.wmf"/><Relationship Id="rId12" Type="http://schemas.openxmlformats.org/officeDocument/2006/relationships/image" Target="../media/image270.wmf"/><Relationship Id="rId2" Type="http://schemas.openxmlformats.org/officeDocument/2006/relationships/image" Target="../media/image260.wmf"/><Relationship Id="rId16" Type="http://schemas.openxmlformats.org/officeDocument/2006/relationships/image" Target="../media/image273.wmf"/><Relationship Id="rId1" Type="http://schemas.openxmlformats.org/officeDocument/2006/relationships/image" Target="../media/image259.wmf"/><Relationship Id="rId6" Type="http://schemas.openxmlformats.org/officeDocument/2006/relationships/image" Target="../media/image264.wmf"/><Relationship Id="rId11" Type="http://schemas.openxmlformats.org/officeDocument/2006/relationships/image" Target="../media/image269.wmf"/><Relationship Id="rId5" Type="http://schemas.openxmlformats.org/officeDocument/2006/relationships/image" Target="../media/image263.wmf"/><Relationship Id="rId15" Type="http://schemas.openxmlformats.org/officeDocument/2006/relationships/image" Target="../media/image153.wmf"/><Relationship Id="rId10" Type="http://schemas.openxmlformats.org/officeDocument/2006/relationships/image" Target="../media/image268.wmf"/><Relationship Id="rId4" Type="http://schemas.openxmlformats.org/officeDocument/2006/relationships/image" Target="../media/image262.wmf"/><Relationship Id="rId9" Type="http://schemas.openxmlformats.org/officeDocument/2006/relationships/image" Target="../media/image267.wmf"/><Relationship Id="rId14" Type="http://schemas.openxmlformats.org/officeDocument/2006/relationships/image" Target="../media/image272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wmf"/><Relationship Id="rId13" Type="http://schemas.openxmlformats.org/officeDocument/2006/relationships/image" Target="../media/image287.wmf"/><Relationship Id="rId3" Type="http://schemas.openxmlformats.org/officeDocument/2006/relationships/image" Target="../media/image277.wmf"/><Relationship Id="rId7" Type="http://schemas.openxmlformats.org/officeDocument/2006/relationships/image" Target="../media/image281.wmf"/><Relationship Id="rId12" Type="http://schemas.openxmlformats.org/officeDocument/2006/relationships/image" Target="../media/image286.wmf"/><Relationship Id="rId17" Type="http://schemas.openxmlformats.org/officeDocument/2006/relationships/image" Target="../media/image291.wmf"/><Relationship Id="rId2" Type="http://schemas.openxmlformats.org/officeDocument/2006/relationships/image" Target="../media/image276.wmf"/><Relationship Id="rId16" Type="http://schemas.openxmlformats.org/officeDocument/2006/relationships/image" Target="../media/image290.wmf"/><Relationship Id="rId1" Type="http://schemas.openxmlformats.org/officeDocument/2006/relationships/image" Target="../media/image275.wmf"/><Relationship Id="rId6" Type="http://schemas.openxmlformats.org/officeDocument/2006/relationships/image" Target="../media/image280.wmf"/><Relationship Id="rId11" Type="http://schemas.openxmlformats.org/officeDocument/2006/relationships/image" Target="../media/image285.wmf"/><Relationship Id="rId5" Type="http://schemas.openxmlformats.org/officeDocument/2006/relationships/image" Target="../media/image279.wmf"/><Relationship Id="rId15" Type="http://schemas.openxmlformats.org/officeDocument/2006/relationships/image" Target="../media/image289.wmf"/><Relationship Id="rId10" Type="http://schemas.openxmlformats.org/officeDocument/2006/relationships/image" Target="../media/image284.wmf"/><Relationship Id="rId4" Type="http://schemas.openxmlformats.org/officeDocument/2006/relationships/image" Target="../media/image278.wmf"/><Relationship Id="rId9" Type="http://schemas.openxmlformats.org/officeDocument/2006/relationships/image" Target="../media/image283.wmf"/><Relationship Id="rId14" Type="http://schemas.openxmlformats.org/officeDocument/2006/relationships/image" Target="../media/image28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wmf"/><Relationship Id="rId2" Type="http://schemas.openxmlformats.org/officeDocument/2006/relationships/image" Target="../media/image303.wmf"/><Relationship Id="rId1" Type="http://schemas.openxmlformats.org/officeDocument/2006/relationships/image" Target="../media/image302.wmf"/><Relationship Id="rId5" Type="http://schemas.openxmlformats.org/officeDocument/2006/relationships/image" Target="../media/image306.wmf"/><Relationship Id="rId4" Type="http://schemas.openxmlformats.org/officeDocument/2006/relationships/image" Target="../media/image305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wmf"/><Relationship Id="rId3" Type="http://schemas.openxmlformats.org/officeDocument/2006/relationships/image" Target="../media/image312.wmf"/><Relationship Id="rId7" Type="http://schemas.openxmlformats.org/officeDocument/2006/relationships/image" Target="../media/image316.wmf"/><Relationship Id="rId2" Type="http://schemas.openxmlformats.org/officeDocument/2006/relationships/image" Target="../media/image311.wmf"/><Relationship Id="rId1" Type="http://schemas.openxmlformats.org/officeDocument/2006/relationships/image" Target="../media/image310.wmf"/><Relationship Id="rId6" Type="http://schemas.openxmlformats.org/officeDocument/2006/relationships/image" Target="../media/image315.wmf"/><Relationship Id="rId5" Type="http://schemas.openxmlformats.org/officeDocument/2006/relationships/image" Target="../media/image314.wmf"/><Relationship Id="rId4" Type="http://schemas.openxmlformats.org/officeDocument/2006/relationships/image" Target="../media/image313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wmf"/><Relationship Id="rId3" Type="http://schemas.openxmlformats.org/officeDocument/2006/relationships/image" Target="../media/image321.wmf"/><Relationship Id="rId7" Type="http://schemas.openxmlformats.org/officeDocument/2006/relationships/image" Target="../media/image325.wmf"/><Relationship Id="rId12" Type="http://schemas.openxmlformats.org/officeDocument/2006/relationships/image" Target="../media/image306.wmf"/><Relationship Id="rId2" Type="http://schemas.openxmlformats.org/officeDocument/2006/relationships/image" Target="../media/image320.wmf"/><Relationship Id="rId1" Type="http://schemas.openxmlformats.org/officeDocument/2006/relationships/image" Target="../media/image201.wmf"/><Relationship Id="rId6" Type="http://schemas.openxmlformats.org/officeDocument/2006/relationships/image" Target="../media/image324.wmf"/><Relationship Id="rId11" Type="http://schemas.openxmlformats.org/officeDocument/2006/relationships/image" Target="../media/image327.wmf"/><Relationship Id="rId5" Type="http://schemas.openxmlformats.org/officeDocument/2006/relationships/image" Target="../media/image323.wmf"/><Relationship Id="rId10" Type="http://schemas.openxmlformats.org/officeDocument/2006/relationships/image" Target="../media/image326.wmf"/><Relationship Id="rId4" Type="http://schemas.openxmlformats.org/officeDocument/2006/relationships/image" Target="../media/image322.wmf"/><Relationship Id="rId9" Type="http://schemas.openxmlformats.org/officeDocument/2006/relationships/image" Target="../media/image28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5.wmf"/><Relationship Id="rId1" Type="http://schemas.openxmlformats.org/officeDocument/2006/relationships/image" Target="../media/image33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wmf"/><Relationship Id="rId2" Type="http://schemas.openxmlformats.org/officeDocument/2006/relationships/image" Target="../media/image345.wmf"/><Relationship Id="rId1" Type="http://schemas.openxmlformats.org/officeDocument/2006/relationships/image" Target="../media/image344.wmf"/><Relationship Id="rId4" Type="http://schemas.openxmlformats.org/officeDocument/2006/relationships/image" Target="../media/image34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wmf"/><Relationship Id="rId3" Type="http://schemas.openxmlformats.org/officeDocument/2006/relationships/image" Target="../media/image357.wmf"/><Relationship Id="rId7" Type="http://schemas.openxmlformats.org/officeDocument/2006/relationships/image" Target="../media/image361.wmf"/><Relationship Id="rId2" Type="http://schemas.openxmlformats.org/officeDocument/2006/relationships/image" Target="../media/image356.wmf"/><Relationship Id="rId1" Type="http://schemas.openxmlformats.org/officeDocument/2006/relationships/image" Target="../media/image355.emf"/><Relationship Id="rId6" Type="http://schemas.openxmlformats.org/officeDocument/2006/relationships/image" Target="../media/image360.wmf"/><Relationship Id="rId5" Type="http://schemas.openxmlformats.org/officeDocument/2006/relationships/image" Target="../media/image359.wmf"/><Relationship Id="rId4" Type="http://schemas.openxmlformats.org/officeDocument/2006/relationships/image" Target="../media/image35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5.wmf"/><Relationship Id="rId3" Type="http://schemas.openxmlformats.org/officeDocument/2006/relationships/image" Target="../media/image50.wmf"/><Relationship Id="rId7" Type="http://schemas.openxmlformats.org/officeDocument/2006/relationships/image" Target="../media/image56.wmf"/><Relationship Id="rId12" Type="http://schemas.openxmlformats.org/officeDocument/2006/relationships/image" Target="../media/image74.wmf"/><Relationship Id="rId2" Type="http://schemas.openxmlformats.org/officeDocument/2006/relationships/image" Target="../media/image66.wmf"/><Relationship Id="rId16" Type="http://schemas.openxmlformats.org/officeDocument/2006/relationships/image" Target="../media/image78.wmf"/><Relationship Id="rId1" Type="http://schemas.openxmlformats.org/officeDocument/2006/relationships/image" Target="../media/image51.wmf"/><Relationship Id="rId6" Type="http://schemas.openxmlformats.org/officeDocument/2006/relationships/image" Target="../media/image69.wmf"/><Relationship Id="rId11" Type="http://schemas.openxmlformats.org/officeDocument/2006/relationships/image" Target="../media/image73.wmf"/><Relationship Id="rId5" Type="http://schemas.openxmlformats.org/officeDocument/2006/relationships/image" Target="../media/image68.wmf"/><Relationship Id="rId15" Type="http://schemas.openxmlformats.org/officeDocument/2006/relationships/image" Target="../media/image77.wmf"/><Relationship Id="rId10" Type="http://schemas.openxmlformats.org/officeDocument/2006/relationships/image" Target="../media/image72.wmf"/><Relationship Id="rId4" Type="http://schemas.openxmlformats.org/officeDocument/2006/relationships/image" Target="../media/image67.wmf"/><Relationship Id="rId9" Type="http://schemas.openxmlformats.org/officeDocument/2006/relationships/image" Target="../media/image71.wmf"/><Relationship Id="rId14" Type="http://schemas.openxmlformats.org/officeDocument/2006/relationships/image" Target="../media/image7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1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A871C-4E6A-42D1-BFD0-F270D2A6262D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4F667-1B45-40AE-A818-75F2492782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2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4F667-1B45-40AE-A818-75F2492782F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4F667-1B45-40AE-A818-75F2492782F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1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640F-3714-4842-801E-9F85F0C159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73-90AD-4699-BFFA-4E87B207D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640F-3714-4842-801E-9F85F0C159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73-90AD-4699-BFFA-4E87B207D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640F-3714-4842-801E-9F85F0C159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73-90AD-4699-BFFA-4E87B207D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640F-3714-4842-801E-9F85F0C159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73-90AD-4699-BFFA-4E87B207D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640F-3714-4842-801E-9F85F0C159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73-90AD-4699-BFFA-4E87B207D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640F-3714-4842-801E-9F85F0C159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73-90AD-4699-BFFA-4E87B207D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640F-3714-4842-801E-9F85F0C159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73-90AD-4699-BFFA-4E87B207D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640F-3714-4842-801E-9F85F0C159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73-90AD-4699-BFFA-4E87B207D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640F-3714-4842-801E-9F85F0C159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73-90AD-4699-BFFA-4E87B207D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640F-3714-4842-801E-9F85F0C159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73-90AD-4699-BFFA-4E87B207D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640F-3714-4842-801E-9F85F0C159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73-90AD-4699-BFFA-4E87B207D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640F-3714-4842-801E-9F85F0C159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5973-90AD-4699-BFFA-4E87B207D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Image:USealW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58.bin"/><Relationship Id="rId3" Type="http://schemas.openxmlformats.org/officeDocument/2006/relationships/image" Target="../media/image83.png"/><Relationship Id="rId21" Type="http://schemas.openxmlformats.org/officeDocument/2006/relationships/image" Target="../media/image82.wmf"/><Relationship Id="rId7" Type="http://schemas.openxmlformats.org/officeDocument/2006/relationships/image" Target="../media/image87.png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86.png"/><Relationship Id="rId11" Type="http://schemas.openxmlformats.org/officeDocument/2006/relationships/image" Target="../media/image80.wmf"/><Relationship Id="rId5" Type="http://schemas.openxmlformats.org/officeDocument/2006/relationships/image" Target="../media/image85.png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81.wmf"/><Relationship Id="rId4" Type="http://schemas.openxmlformats.org/officeDocument/2006/relationships/image" Target="../media/image84.png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5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87.png"/><Relationship Id="rId4" Type="http://schemas.openxmlformats.org/officeDocument/2006/relationships/image" Target="../media/image90.png"/><Relationship Id="rId9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9.png"/><Relationship Id="rId11" Type="http://schemas.openxmlformats.org/officeDocument/2006/relationships/image" Target="../media/image95.wmf"/><Relationship Id="rId5" Type="http://schemas.openxmlformats.org/officeDocument/2006/relationships/image" Target="../media/image98.png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5.png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115.wmf"/><Relationship Id="rId18" Type="http://schemas.openxmlformats.org/officeDocument/2006/relationships/oleObject" Target="../embeddings/oleObject67.bin"/><Relationship Id="rId3" Type="http://schemas.openxmlformats.org/officeDocument/2006/relationships/image" Target="../media/image120.png"/><Relationship Id="rId21" Type="http://schemas.openxmlformats.org/officeDocument/2006/relationships/image" Target="../media/image119.wmf"/><Relationship Id="rId7" Type="http://schemas.openxmlformats.org/officeDocument/2006/relationships/image" Target="../media/image64.png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3.png"/><Relationship Id="rId11" Type="http://schemas.openxmlformats.org/officeDocument/2006/relationships/image" Target="../media/image114.wmf"/><Relationship Id="rId24" Type="http://schemas.openxmlformats.org/officeDocument/2006/relationships/image" Target="../media/image126.png"/><Relationship Id="rId5" Type="http://schemas.openxmlformats.org/officeDocument/2006/relationships/image" Target="../media/image122.png"/><Relationship Id="rId15" Type="http://schemas.openxmlformats.org/officeDocument/2006/relationships/image" Target="../media/image116.wmf"/><Relationship Id="rId23" Type="http://schemas.openxmlformats.org/officeDocument/2006/relationships/image" Target="../media/image125.png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118.wmf"/><Relationship Id="rId4" Type="http://schemas.openxmlformats.org/officeDocument/2006/relationships/image" Target="../media/image121.png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65.bin"/><Relationship Id="rId22" Type="http://schemas.openxmlformats.org/officeDocument/2006/relationships/image" Target="../media/image1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oleObject" Target="../embeddings/oleObject71.bin"/><Relationship Id="rId3" Type="http://schemas.openxmlformats.org/officeDocument/2006/relationships/image" Target="../media/image131.png"/><Relationship Id="rId7" Type="http://schemas.openxmlformats.org/officeDocument/2006/relationships/image" Target="../media/image133.png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2.png"/><Relationship Id="rId11" Type="http://schemas.openxmlformats.org/officeDocument/2006/relationships/oleObject" Target="../embeddings/oleObject70.bin"/><Relationship Id="rId5" Type="http://schemas.openxmlformats.org/officeDocument/2006/relationships/image" Target="../media/image127.wmf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136.png"/><Relationship Id="rId4" Type="http://schemas.openxmlformats.org/officeDocument/2006/relationships/oleObject" Target="../embeddings/oleObject69.bin"/><Relationship Id="rId9" Type="http://schemas.openxmlformats.org/officeDocument/2006/relationships/image" Target="../media/image135.png"/><Relationship Id="rId14" Type="http://schemas.openxmlformats.org/officeDocument/2006/relationships/image" Target="../media/image12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image" Target="../media/image103.png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image" Target="../media/image142.wmf"/><Relationship Id="rId18" Type="http://schemas.openxmlformats.org/officeDocument/2006/relationships/oleObject" Target="../embeddings/oleObject82.bin"/><Relationship Id="rId26" Type="http://schemas.openxmlformats.org/officeDocument/2006/relationships/oleObject" Target="../embeddings/oleObject87.bin"/><Relationship Id="rId39" Type="http://schemas.openxmlformats.org/officeDocument/2006/relationships/image" Target="../media/image153.wmf"/><Relationship Id="rId3" Type="http://schemas.openxmlformats.org/officeDocument/2006/relationships/oleObject" Target="../embeddings/oleObject75.bin"/><Relationship Id="rId21" Type="http://schemas.openxmlformats.org/officeDocument/2006/relationships/image" Target="../media/image146.wmf"/><Relationship Id="rId34" Type="http://schemas.openxmlformats.org/officeDocument/2006/relationships/image" Target="../media/image151.wmf"/><Relationship Id="rId42" Type="http://schemas.openxmlformats.org/officeDocument/2006/relationships/oleObject" Target="../embeddings/oleObject96.bin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144.wmf"/><Relationship Id="rId25" Type="http://schemas.openxmlformats.org/officeDocument/2006/relationships/oleObject" Target="../embeddings/oleObject86.bin"/><Relationship Id="rId33" Type="http://schemas.openxmlformats.org/officeDocument/2006/relationships/oleObject" Target="../embeddings/oleObject91.bin"/><Relationship Id="rId38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3.bin"/><Relationship Id="rId29" Type="http://schemas.openxmlformats.org/officeDocument/2006/relationships/image" Target="../media/image149.wmf"/><Relationship Id="rId41" Type="http://schemas.openxmlformats.org/officeDocument/2006/relationships/image" Target="../media/image15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11" Type="http://schemas.openxmlformats.org/officeDocument/2006/relationships/image" Target="../media/image141.wmf"/><Relationship Id="rId24" Type="http://schemas.openxmlformats.org/officeDocument/2006/relationships/image" Target="../media/image147.wmf"/><Relationship Id="rId32" Type="http://schemas.openxmlformats.org/officeDocument/2006/relationships/image" Target="../media/image150.wmf"/><Relationship Id="rId37" Type="http://schemas.openxmlformats.org/officeDocument/2006/relationships/image" Target="../media/image152.wmf"/><Relationship Id="rId40" Type="http://schemas.openxmlformats.org/officeDocument/2006/relationships/oleObject" Target="../embeddings/oleObject95.bin"/><Relationship Id="rId5" Type="http://schemas.openxmlformats.org/officeDocument/2006/relationships/oleObject" Target="../embeddings/oleObject76.bin"/><Relationship Id="rId15" Type="http://schemas.openxmlformats.org/officeDocument/2006/relationships/image" Target="../media/image143.wmf"/><Relationship Id="rId23" Type="http://schemas.openxmlformats.org/officeDocument/2006/relationships/oleObject" Target="../embeddings/oleObject85.bin"/><Relationship Id="rId28" Type="http://schemas.openxmlformats.org/officeDocument/2006/relationships/oleObject" Target="../embeddings/oleObject88.bin"/><Relationship Id="rId36" Type="http://schemas.openxmlformats.org/officeDocument/2006/relationships/oleObject" Target="../embeddings/oleObject93.bin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145.wmf"/><Relationship Id="rId31" Type="http://schemas.openxmlformats.org/officeDocument/2006/relationships/oleObject" Target="../embeddings/oleObject90.bin"/><Relationship Id="rId4" Type="http://schemas.openxmlformats.org/officeDocument/2006/relationships/image" Target="../media/image139.wmf"/><Relationship Id="rId9" Type="http://schemas.openxmlformats.org/officeDocument/2006/relationships/image" Target="../media/image156.png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4.bin"/><Relationship Id="rId27" Type="http://schemas.openxmlformats.org/officeDocument/2006/relationships/image" Target="../media/image148.wmf"/><Relationship Id="rId30" Type="http://schemas.openxmlformats.org/officeDocument/2006/relationships/oleObject" Target="../embeddings/oleObject89.bin"/><Relationship Id="rId35" Type="http://schemas.openxmlformats.org/officeDocument/2006/relationships/oleObject" Target="../embeddings/oleObject92.bin"/><Relationship Id="rId43" Type="http://schemas.openxmlformats.org/officeDocument/2006/relationships/image" Target="../media/image15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161.wmf"/><Relationship Id="rId18" Type="http://schemas.openxmlformats.org/officeDocument/2006/relationships/oleObject" Target="../embeddings/oleObject104.bin"/><Relationship Id="rId26" Type="http://schemas.openxmlformats.org/officeDocument/2006/relationships/image" Target="../media/image168.png"/><Relationship Id="rId39" Type="http://schemas.openxmlformats.org/officeDocument/2006/relationships/image" Target="../media/image166.wmf"/><Relationship Id="rId3" Type="http://schemas.openxmlformats.org/officeDocument/2006/relationships/image" Target="../media/image167.png"/><Relationship Id="rId21" Type="http://schemas.openxmlformats.org/officeDocument/2006/relationships/image" Target="../media/image147.wmf"/><Relationship Id="rId34" Type="http://schemas.openxmlformats.org/officeDocument/2006/relationships/oleObject" Target="../embeddings/oleObject111.bin"/><Relationship Id="rId7" Type="http://schemas.openxmlformats.org/officeDocument/2006/relationships/image" Target="../media/image158.wmf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163.wmf"/><Relationship Id="rId25" Type="http://schemas.openxmlformats.org/officeDocument/2006/relationships/oleObject" Target="../embeddings/oleObject108.bin"/><Relationship Id="rId33" Type="http://schemas.openxmlformats.org/officeDocument/2006/relationships/image" Target="../media/image145.wmf"/><Relationship Id="rId38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105.bin"/><Relationship Id="rId29" Type="http://schemas.openxmlformats.org/officeDocument/2006/relationships/image" Target="../media/image156.pn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160.wmf"/><Relationship Id="rId24" Type="http://schemas.openxmlformats.org/officeDocument/2006/relationships/oleObject" Target="../embeddings/oleObject107.bin"/><Relationship Id="rId32" Type="http://schemas.openxmlformats.org/officeDocument/2006/relationships/oleObject" Target="../embeddings/oleObject110.bin"/><Relationship Id="rId37" Type="http://schemas.openxmlformats.org/officeDocument/2006/relationships/image" Target="../media/image144.wmf"/><Relationship Id="rId5" Type="http://schemas.openxmlformats.org/officeDocument/2006/relationships/image" Target="../media/image157.wmf"/><Relationship Id="rId15" Type="http://schemas.openxmlformats.org/officeDocument/2006/relationships/image" Target="../media/image162.wmf"/><Relationship Id="rId23" Type="http://schemas.openxmlformats.org/officeDocument/2006/relationships/image" Target="../media/image165.wmf"/><Relationship Id="rId28" Type="http://schemas.openxmlformats.org/officeDocument/2006/relationships/image" Target="../media/image170.png"/><Relationship Id="rId36" Type="http://schemas.openxmlformats.org/officeDocument/2006/relationships/oleObject" Target="../embeddings/oleObject112.bin"/><Relationship Id="rId10" Type="http://schemas.openxmlformats.org/officeDocument/2006/relationships/oleObject" Target="../embeddings/oleObject100.bin"/><Relationship Id="rId19" Type="http://schemas.openxmlformats.org/officeDocument/2006/relationships/image" Target="../media/image164.wmf"/><Relationship Id="rId31" Type="http://schemas.openxmlformats.org/officeDocument/2006/relationships/image" Target="../media/image143.w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159.wmf"/><Relationship Id="rId14" Type="http://schemas.openxmlformats.org/officeDocument/2006/relationships/oleObject" Target="../embeddings/oleObject102.bin"/><Relationship Id="rId22" Type="http://schemas.openxmlformats.org/officeDocument/2006/relationships/oleObject" Target="../embeddings/oleObject106.bin"/><Relationship Id="rId27" Type="http://schemas.openxmlformats.org/officeDocument/2006/relationships/image" Target="../media/image169.png"/><Relationship Id="rId30" Type="http://schemas.openxmlformats.org/officeDocument/2006/relationships/oleObject" Target="../embeddings/oleObject109.bin"/><Relationship Id="rId35" Type="http://schemas.openxmlformats.org/officeDocument/2006/relationships/image" Target="../media/image14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wmf"/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5.wmf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3" Type="http://schemas.openxmlformats.org/officeDocument/2006/relationships/image" Target="../media/image172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195.wmf"/><Relationship Id="rId3" Type="http://schemas.openxmlformats.org/officeDocument/2006/relationships/image" Target="../media/image197.png"/><Relationship Id="rId7" Type="http://schemas.openxmlformats.org/officeDocument/2006/relationships/image" Target="../media/image192.wmf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9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94.wmf"/><Relationship Id="rId5" Type="http://schemas.openxmlformats.org/officeDocument/2006/relationships/image" Target="../media/image199.png"/><Relationship Id="rId15" Type="http://schemas.openxmlformats.org/officeDocument/2006/relationships/image" Target="../media/image196.wmf"/><Relationship Id="rId10" Type="http://schemas.openxmlformats.org/officeDocument/2006/relationships/oleObject" Target="../embeddings/oleObject116.bin"/><Relationship Id="rId4" Type="http://schemas.openxmlformats.org/officeDocument/2006/relationships/image" Target="../media/image198.png"/><Relationship Id="rId9" Type="http://schemas.openxmlformats.org/officeDocument/2006/relationships/image" Target="../media/image193.wmf"/><Relationship Id="rId14" Type="http://schemas.openxmlformats.org/officeDocument/2006/relationships/oleObject" Target="../embeddings/oleObject11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9.png"/><Relationship Id="rId7" Type="http://schemas.openxmlformats.org/officeDocument/2006/relationships/image" Target="../media/image193.wmf"/><Relationship Id="rId12" Type="http://schemas.openxmlformats.org/officeDocument/2006/relationships/image" Target="../media/image20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21.bin"/><Relationship Id="rId11" Type="http://schemas.openxmlformats.org/officeDocument/2006/relationships/oleObject" Target="../embeddings/oleObject123.bin"/><Relationship Id="rId5" Type="http://schemas.openxmlformats.org/officeDocument/2006/relationships/image" Target="../media/image200.wmf"/><Relationship Id="rId10" Type="http://schemas.openxmlformats.org/officeDocument/2006/relationships/image" Target="../media/image201.wmf"/><Relationship Id="rId4" Type="http://schemas.openxmlformats.org/officeDocument/2006/relationships/oleObject" Target="../embeddings/oleObject120.bin"/><Relationship Id="rId9" Type="http://schemas.openxmlformats.org/officeDocument/2006/relationships/oleObject" Target="../embeddings/oleObject12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13" Type="http://schemas.openxmlformats.org/officeDocument/2006/relationships/oleObject" Target="../embeddings/oleObject129.bin"/><Relationship Id="rId18" Type="http://schemas.openxmlformats.org/officeDocument/2006/relationships/image" Target="../media/image202.wmf"/><Relationship Id="rId26" Type="http://schemas.openxmlformats.org/officeDocument/2006/relationships/oleObject" Target="../embeddings/oleObject135.bin"/><Relationship Id="rId3" Type="http://schemas.openxmlformats.org/officeDocument/2006/relationships/oleObject" Target="../embeddings/oleObject124.bin"/><Relationship Id="rId21" Type="http://schemas.openxmlformats.org/officeDocument/2006/relationships/oleObject" Target="../embeddings/oleObject133.bin"/><Relationship Id="rId34" Type="http://schemas.openxmlformats.org/officeDocument/2006/relationships/oleObject" Target="../embeddings/oleObject139.bin"/><Relationship Id="rId7" Type="http://schemas.openxmlformats.org/officeDocument/2006/relationships/oleObject" Target="../embeddings/oleObject126.bin"/><Relationship Id="rId12" Type="http://schemas.openxmlformats.org/officeDocument/2006/relationships/image" Target="../media/image207.wmf"/><Relationship Id="rId17" Type="http://schemas.openxmlformats.org/officeDocument/2006/relationships/oleObject" Target="../embeddings/oleObject131.bin"/><Relationship Id="rId25" Type="http://schemas.openxmlformats.org/officeDocument/2006/relationships/image" Target="../media/image211.wmf"/><Relationship Id="rId33" Type="http://schemas.openxmlformats.org/officeDocument/2006/relationships/image" Target="../media/image215.wmf"/><Relationship Id="rId38" Type="http://schemas.openxmlformats.org/officeDocument/2006/relationships/image" Target="../media/image21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1.wmf"/><Relationship Id="rId20" Type="http://schemas.openxmlformats.org/officeDocument/2006/relationships/image" Target="../media/image209.wmf"/><Relationship Id="rId29" Type="http://schemas.openxmlformats.org/officeDocument/2006/relationships/image" Target="../media/image213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04.wmf"/><Relationship Id="rId11" Type="http://schemas.openxmlformats.org/officeDocument/2006/relationships/oleObject" Target="../embeddings/oleObject128.bin"/><Relationship Id="rId24" Type="http://schemas.openxmlformats.org/officeDocument/2006/relationships/oleObject" Target="../embeddings/oleObject134.bin"/><Relationship Id="rId32" Type="http://schemas.openxmlformats.org/officeDocument/2006/relationships/oleObject" Target="../embeddings/oleObject138.bin"/><Relationship Id="rId37" Type="http://schemas.openxmlformats.org/officeDocument/2006/relationships/oleObject" Target="../embeddings/oleObject140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0.bin"/><Relationship Id="rId23" Type="http://schemas.openxmlformats.org/officeDocument/2006/relationships/image" Target="../media/image218.png"/><Relationship Id="rId28" Type="http://schemas.openxmlformats.org/officeDocument/2006/relationships/oleObject" Target="../embeddings/oleObject136.bin"/><Relationship Id="rId36" Type="http://schemas.openxmlformats.org/officeDocument/2006/relationships/image" Target="../media/image199.png"/><Relationship Id="rId10" Type="http://schemas.openxmlformats.org/officeDocument/2006/relationships/image" Target="../media/image206.wmf"/><Relationship Id="rId19" Type="http://schemas.openxmlformats.org/officeDocument/2006/relationships/oleObject" Target="../embeddings/oleObject132.bin"/><Relationship Id="rId31" Type="http://schemas.openxmlformats.org/officeDocument/2006/relationships/image" Target="../media/image214.wmf"/><Relationship Id="rId4" Type="http://schemas.openxmlformats.org/officeDocument/2006/relationships/image" Target="../media/image203.wmf"/><Relationship Id="rId9" Type="http://schemas.openxmlformats.org/officeDocument/2006/relationships/oleObject" Target="../embeddings/oleObject127.bin"/><Relationship Id="rId14" Type="http://schemas.openxmlformats.org/officeDocument/2006/relationships/image" Target="../media/image208.wmf"/><Relationship Id="rId22" Type="http://schemas.openxmlformats.org/officeDocument/2006/relationships/image" Target="../media/image210.wmf"/><Relationship Id="rId27" Type="http://schemas.openxmlformats.org/officeDocument/2006/relationships/image" Target="../media/image212.wmf"/><Relationship Id="rId30" Type="http://schemas.openxmlformats.org/officeDocument/2006/relationships/oleObject" Target="../embeddings/oleObject137.bin"/><Relationship Id="rId35" Type="http://schemas.openxmlformats.org/officeDocument/2006/relationships/image" Target="../media/image21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oleObject" Target="../embeddings/oleObject146.bin"/><Relationship Id="rId18" Type="http://schemas.openxmlformats.org/officeDocument/2006/relationships/image" Target="../media/image226.wmf"/><Relationship Id="rId26" Type="http://schemas.openxmlformats.org/officeDocument/2006/relationships/oleObject" Target="../embeddings/oleObject152.bin"/><Relationship Id="rId39" Type="http://schemas.openxmlformats.org/officeDocument/2006/relationships/image" Target="../media/image234.wmf"/><Relationship Id="rId3" Type="http://schemas.openxmlformats.org/officeDocument/2006/relationships/oleObject" Target="../embeddings/oleObject141.bin"/><Relationship Id="rId21" Type="http://schemas.openxmlformats.org/officeDocument/2006/relationships/oleObject" Target="../embeddings/oleObject150.bin"/><Relationship Id="rId34" Type="http://schemas.openxmlformats.org/officeDocument/2006/relationships/oleObject" Target="../embeddings/oleObject156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223.wmf"/><Relationship Id="rId17" Type="http://schemas.openxmlformats.org/officeDocument/2006/relationships/oleObject" Target="../embeddings/oleObject148.bin"/><Relationship Id="rId25" Type="http://schemas.openxmlformats.org/officeDocument/2006/relationships/image" Target="../media/image235.png"/><Relationship Id="rId33" Type="http://schemas.openxmlformats.org/officeDocument/2006/relationships/image" Target="../media/image213.wmf"/><Relationship Id="rId38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5.wmf"/><Relationship Id="rId20" Type="http://schemas.openxmlformats.org/officeDocument/2006/relationships/image" Target="../media/image227.wmf"/><Relationship Id="rId29" Type="http://schemas.openxmlformats.org/officeDocument/2006/relationships/image" Target="../media/image230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20.wmf"/><Relationship Id="rId11" Type="http://schemas.openxmlformats.org/officeDocument/2006/relationships/oleObject" Target="../embeddings/oleObject145.bin"/><Relationship Id="rId24" Type="http://schemas.openxmlformats.org/officeDocument/2006/relationships/image" Target="../media/image229.wmf"/><Relationship Id="rId32" Type="http://schemas.openxmlformats.org/officeDocument/2006/relationships/oleObject" Target="../embeddings/oleObject155.bin"/><Relationship Id="rId37" Type="http://schemas.openxmlformats.org/officeDocument/2006/relationships/image" Target="../media/image233.wmf"/><Relationship Id="rId5" Type="http://schemas.openxmlformats.org/officeDocument/2006/relationships/oleObject" Target="../embeddings/oleObject142.bin"/><Relationship Id="rId15" Type="http://schemas.openxmlformats.org/officeDocument/2006/relationships/oleObject" Target="../embeddings/oleObject147.bin"/><Relationship Id="rId23" Type="http://schemas.openxmlformats.org/officeDocument/2006/relationships/oleObject" Target="../embeddings/oleObject151.bin"/><Relationship Id="rId28" Type="http://schemas.openxmlformats.org/officeDocument/2006/relationships/oleObject" Target="../embeddings/oleObject153.bin"/><Relationship Id="rId36" Type="http://schemas.openxmlformats.org/officeDocument/2006/relationships/oleObject" Target="../embeddings/oleObject157.bin"/><Relationship Id="rId10" Type="http://schemas.openxmlformats.org/officeDocument/2006/relationships/image" Target="../media/image222.wmf"/><Relationship Id="rId19" Type="http://schemas.openxmlformats.org/officeDocument/2006/relationships/oleObject" Target="../embeddings/oleObject149.bin"/><Relationship Id="rId31" Type="http://schemas.openxmlformats.org/officeDocument/2006/relationships/image" Target="../media/image231.wmf"/><Relationship Id="rId4" Type="http://schemas.openxmlformats.org/officeDocument/2006/relationships/image" Target="../media/image219.wmf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224.wmf"/><Relationship Id="rId22" Type="http://schemas.openxmlformats.org/officeDocument/2006/relationships/image" Target="../media/image228.wmf"/><Relationship Id="rId27" Type="http://schemas.openxmlformats.org/officeDocument/2006/relationships/image" Target="../media/image212.wmf"/><Relationship Id="rId30" Type="http://schemas.openxmlformats.org/officeDocument/2006/relationships/oleObject" Target="../embeddings/oleObject154.bin"/><Relationship Id="rId35" Type="http://schemas.openxmlformats.org/officeDocument/2006/relationships/image" Target="../media/image23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wmf"/><Relationship Id="rId13" Type="http://schemas.openxmlformats.org/officeDocument/2006/relationships/image" Target="../media/image240.wmf"/><Relationship Id="rId18" Type="http://schemas.openxmlformats.org/officeDocument/2006/relationships/oleObject" Target="../embeddings/oleObject166.bin"/><Relationship Id="rId3" Type="http://schemas.openxmlformats.org/officeDocument/2006/relationships/oleObject" Target="../embeddings/oleObject159.bin"/><Relationship Id="rId21" Type="http://schemas.openxmlformats.org/officeDocument/2006/relationships/image" Target="../media/image243.wmf"/><Relationship Id="rId7" Type="http://schemas.openxmlformats.org/officeDocument/2006/relationships/oleObject" Target="../embeddings/oleObject161.bin"/><Relationship Id="rId12" Type="http://schemas.openxmlformats.org/officeDocument/2006/relationships/oleObject" Target="../embeddings/oleObject163.bin"/><Relationship Id="rId17" Type="http://schemas.openxmlformats.org/officeDocument/2006/relationships/image" Target="../media/image2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5.bin"/><Relationship Id="rId20" Type="http://schemas.openxmlformats.org/officeDocument/2006/relationships/oleObject" Target="../embeddings/oleObject167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37.wmf"/><Relationship Id="rId11" Type="http://schemas.openxmlformats.org/officeDocument/2006/relationships/image" Target="../media/image199.png"/><Relationship Id="rId5" Type="http://schemas.openxmlformats.org/officeDocument/2006/relationships/oleObject" Target="../embeddings/oleObject160.bin"/><Relationship Id="rId15" Type="http://schemas.openxmlformats.org/officeDocument/2006/relationships/image" Target="../media/image201.wmf"/><Relationship Id="rId10" Type="http://schemas.openxmlformats.org/officeDocument/2006/relationships/image" Target="../media/image239.wmf"/><Relationship Id="rId19" Type="http://schemas.openxmlformats.org/officeDocument/2006/relationships/image" Target="../media/image242.wmf"/><Relationship Id="rId4" Type="http://schemas.openxmlformats.org/officeDocument/2006/relationships/image" Target="../media/image236.wmf"/><Relationship Id="rId9" Type="http://schemas.openxmlformats.org/officeDocument/2006/relationships/oleObject" Target="../embeddings/oleObject162.bin"/><Relationship Id="rId14" Type="http://schemas.openxmlformats.org/officeDocument/2006/relationships/oleObject" Target="../embeddings/oleObject16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13" Type="http://schemas.openxmlformats.org/officeDocument/2006/relationships/oleObject" Target="../embeddings/oleObject172.bin"/><Relationship Id="rId18" Type="http://schemas.openxmlformats.org/officeDocument/2006/relationships/image" Target="../media/image246.wmf"/><Relationship Id="rId26" Type="http://schemas.openxmlformats.org/officeDocument/2006/relationships/image" Target="../media/image153.wmf"/><Relationship Id="rId3" Type="http://schemas.openxmlformats.org/officeDocument/2006/relationships/image" Target="../media/image199.png"/><Relationship Id="rId21" Type="http://schemas.openxmlformats.org/officeDocument/2006/relationships/oleObject" Target="../embeddings/oleObject177.bin"/><Relationship Id="rId7" Type="http://schemas.openxmlformats.org/officeDocument/2006/relationships/image" Target="../media/image250.png"/><Relationship Id="rId12" Type="http://schemas.openxmlformats.org/officeDocument/2006/relationships/image" Target="../media/image244.wmf"/><Relationship Id="rId17" Type="http://schemas.openxmlformats.org/officeDocument/2006/relationships/oleObject" Target="../embeddings/oleObject175.bin"/><Relationship Id="rId25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4.bin"/><Relationship Id="rId20" Type="http://schemas.openxmlformats.org/officeDocument/2006/relationships/image" Target="../media/image247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13.wmf"/><Relationship Id="rId11" Type="http://schemas.openxmlformats.org/officeDocument/2006/relationships/oleObject" Target="../embeddings/oleObject171.bin"/><Relationship Id="rId24" Type="http://schemas.openxmlformats.org/officeDocument/2006/relationships/image" Target="../media/image152.wmf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3.bin"/><Relationship Id="rId23" Type="http://schemas.openxmlformats.org/officeDocument/2006/relationships/oleObject" Target="../embeddings/oleObject178.bin"/><Relationship Id="rId10" Type="http://schemas.openxmlformats.org/officeDocument/2006/relationships/oleObject" Target="../embeddings/oleObject170.bin"/><Relationship Id="rId19" Type="http://schemas.openxmlformats.org/officeDocument/2006/relationships/oleObject" Target="../embeddings/oleObject176.bin"/><Relationship Id="rId4" Type="http://schemas.openxmlformats.org/officeDocument/2006/relationships/image" Target="../media/image249.png"/><Relationship Id="rId9" Type="http://schemas.openxmlformats.org/officeDocument/2006/relationships/image" Target="../media/image251.png"/><Relationship Id="rId14" Type="http://schemas.openxmlformats.org/officeDocument/2006/relationships/image" Target="../media/image245.wmf"/><Relationship Id="rId22" Type="http://schemas.openxmlformats.org/officeDocument/2006/relationships/image" Target="../media/image24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wmf"/><Relationship Id="rId13" Type="http://schemas.openxmlformats.org/officeDocument/2006/relationships/oleObject" Target="../embeddings/oleObject184.bin"/><Relationship Id="rId3" Type="http://schemas.openxmlformats.org/officeDocument/2006/relationships/image" Target="../media/image257.png"/><Relationship Id="rId7" Type="http://schemas.openxmlformats.org/officeDocument/2006/relationships/oleObject" Target="../embeddings/oleObject181.bin"/><Relationship Id="rId12" Type="http://schemas.openxmlformats.org/officeDocument/2006/relationships/image" Target="../media/image25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6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2.wmf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80.bin"/><Relationship Id="rId15" Type="http://schemas.openxmlformats.org/officeDocument/2006/relationships/oleObject" Target="../embeddings/oleObject185.bin"/><Relationship Id="rId10" Type="http://schemas.openxmlformats.org/officeDocument/2006/relationships/image" Target="../media/image213.wmf"/><Relationship Id="rId4" Type="http://schemas.openxmlformats.org/officeDocument/2006/relationships/image" Target="../media/image258.png"/><Relationship Id="rId9" Type="http://schemas.openxmlformats.org/officeDocument/2006/relationships/oleObject" Target="../embeddings/oleObject182.bin"/><Relationship Id="rId14" Type="http://schemas.openxmlformats.org/officeDocument/2006/relationships/image" Target="../media/image25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image" Target="../media/image263.wmf"/><Relationship Id="rId18" Type="http://schemas.openxmlformats.org/officeDocument/2006/relationships/oleObject" Target="../embeddings/oleObject193.bin"/><Relationship Id="rId26" Type="http://schemas.openxmlformats.org/officeDocument/2006/relationships/image" Target="../media/image269.wmf"/><Relationship Id="rId39" Type="http://schemas.openxmlformats.org/officeDocument/2006/relationships/oleObject" Target="../embeddings/oleObject209.bin"/><Relationship Id="rId3" Type="http://schemas.openxmlformats.org/officeDocument/2006/relationships/image" Target="../media/image274.png"/><Relationship Id="rId21" Type="http://schemas.openxmlformats.org/officeDocument/2006/relationships/image" Target="../media/image267.wmf"/><Relationship Id="rId34" Type="http://schemas.openxmlformats.org/officeDocument/2006/relationships/oleObject" Target="../embeddings/oleObject204.bin"/><Relationship Id="rId42" Type="http://schemas.openxmlformats.org/officeDocument/2006/relationships/image" Target="../media/image271.wmf"/><Relationship Id="rId47" Type="http://schemas.openxmlformats.org/officeDocument/2006/relationships/oleObject" Target="../embeddings/oleObject214.bin"/><Relationship Id="rId7" Type="http://schemas.openxmlformats.org/officeDocument/2006/relationships/image" Target="../media/image260.wmf"/><Relationship Id="rId12" Type="http://schemas.openxmlformats.org/officeDocument/2006/relationships/oleObject" Target="../embeddings/oleObject190.bin"/><Relationship Id="rId17" Type="http://schemas.openxmlformats.org/officeDocument/2006/relationships/image" Target="../media/image265.wmf"/><Relationship Id="rId25" Type="http://schemas.openxmlformats.org/officeDocument/2006/relationships/oleObject" Target="../embeddings/oleObject197.bin"/><Relationship Id="rId33" Type="http://schemas.openxmlformats.org/officeDocument/2006/relationships/oleObject" Target="../embeddings/oleObject203.bin"/><Relationship Id="rId38" Type="http://schemas.openxmlformats.org/officeDocument/2006/relationships/oleObject" Target="../embeddings/oleObject208.bin"/><Relationship Id="rId46" Type="http://schemas.openxmlformats.org/officeDocument/2006/relationships/image" Target="../media/image15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2.bin"/><Relationship Id="rId20" Type="http://schemas.openxmlformats.org/officeDocument/2006/relationships/oleObject" Target="../embeddings/oleObject194.bin"/><Relationship Id="rId29" Type="http://schemas.openxmlformats.org/officeDocument/2006/relationships/oleObject" Target="../embeddings/oleObject199.bin"/><Relationship Id="rId41" Type="http://schemas.openxmlformats.org/officeDocument/2006/relationships/oleObject" Target="../embeddings/oleObject211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87.bin"/><Relationship Id="rId11" Type="http://schemas.openxmlformats.org/officeDocument/2006/relationships/image" Target="../media/image262.wmf"/><Relationship Id="rId24" Type="http://schemas.openxmlformats.org/officeDocument/2006/relationships/oleObject" Target="../embeddings/oleObject196.bin"/><Relationship Id="rId32" Type="http://schemas.openxmlformats.org/officeDocument/2006/relationships/oleObject" Target="../embeddings/oleObject202.bin"/><Relationship Id="rId37" Type="http://schemas.openxmlformats.org/officeDocument/2006/relationships/oleObject" Target="../embeddings/oleObject207.bin"/><Relationship Id="rId40" Type="http://schemas.openxmlformats.org/officeDocument/2006/relationships/oleObject" Target="../embeddings/oleObject210.bin"/><Relationship Id="rId45" Type="http://schemas.openxmlformats.org/officeDocument/2006/relationships/oleObject" Target="../embeddings/oleObject213.bin"/><Relationship Id="rId5" Type="http://schemas.openxmlformats.org/officeDocument/2006/relationships/image" Target="../media/image259.wmf"/><Relationship Id="rId15" Type="http://schemas.openxmlformats.org/officeDocument/2006/relationships/image" Target="../media/image264.wmf"/><Relationship Id="rId23" Type="http://schemas.openxmlformats.org/officeDocument/2006/relationships/image" Target="../media/image268.wmf"/><Relationship Id="rId28" Type="http://schemas.openxmlformats.org/officeDocument/2006/relationships/image" Target="../media/image270.wmf"/><Relationship Id="rId36" Type="http://schemas.openxmlformats.org/officeDocument/2006/relationships/oleObject" Target="../embeddings/oleObject206.bin"/><Relationship Id="rId10" Type="http://schemas.openxmlformats.org/officeDocument/2006/relationships/oleObject" Target="../embeddings/oleObject189.bin"/><Relationship Id="rId19" Type="http://schemas.openxmlformats.org/officeDocument/2006/relationships/image" Target="../media/image266.wmf"/><Relationship Id="rId31" Type="http://schemas.openxmlformats.org/officeDocument/2006/relationships/oleObject" Target="../embeddings/oleObject201.bin"/><Relationship Id="rId44" Type="http://schemas.openxmlformats.org/officeDocument/2006/relationships/image" Target="../media/image272.wmf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261.wmf"/><Relationship Id="rId14" Type="http://schemas.openxmlformats.org/officeDocument/2006/relationships/oleObject" Target="../embeddings/oleObject191.bin"/><Relationship Id="rId22" Type="http://schemas.openxmlformats.org/officeDocument/2006/relationships/oleObject" Target="../embeddings/oleObject195.bin"/><Relationship Id="rId27" Type="http://schemas.openxmlformats.org/officeDocument/2006/relationships/oleObject" Target="../embeddings/oleObject198.bin"/><Relationship Id="rId30" Type="http://schemas.openxmlformats.org/officeDocument/2006/relationships/oleObject" Target="../embeddings/oleObject200.bin"/><Relationship Id="rId35" Type="http://schemas.openxmlformats.org/officeDocument/2006/relationships/oleObject" Target="../embeddings/oleObject205.bin"/><Relationship Id="rId43" Type="http://schemas.openxmlformats.org/officeDocument/2006/relationships/oleObject" Target="../embeddings/oleObject212.bin"/><Relationship Id="rId48" Type="http://schemas.openxmlformats.org/officeDocument/2006/relationships/image" Target="../media/image273.w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17.bin"/><Relationship Id="rId18" Type="http://schemas.openxmlformats.org/officeDocument/2006/relationships/oleObject" Target="../embeddings/oleObject220.bin"/><Relationship Id="rId26" Type="http://schemas.openxmlformats.org/officeDocument/2006/relationships/oleObject" Target="../embeddings/oleObject225.bin"/><Relationship Id="rId39" Type="http://schemas.openxmlformats.org/officeDocument/2006/relationships/oleObject" Target="../embeddings/oleObject230.bin"/><Relationship Id="rId3" Type="http://schemas.openxmlformats.org/officeDocument/2006/relationships/image" Target="../media/image292.png"/><Relationship Id="rId21" Type="http://schemas.openxmlformats.org/officeDocument/2006/relationships/image" Target="../media/image280.wmf"/><Relationship Id="rId34" Type="http://schemas.openxmlformats.org/officeDocument/2006/relationships/oleObject" Target="../embeddings/oleObject227.bin"/><Relationship Id="rId42" Type="http://schemas.openxmlformats.org/officeDocument/2006/relationships/oleObject" Target="../embeddings/oleObject232.bin"/><Relationship Id="rId47" Type="http://schemas.openxmlformats.org/officeDocument/2006/relationships/image" Target="../media/image289.wmf"/><Relationship Id="rId50" Type="http://schemas.openxmlformats.org/officeDocument/2006/relationships/oleObject" Target="../embeddings/oleObject237.bin"/><Relationship Id="rId7" Type="http://schemas.openxmlformats.org/officeDocument/2006/relationships/image" Target="../media/image275.wmf"/><Relationship Id="rId12" Type="http://schemas.openxmlformats.org/officeDocument/2006/relationships/image" Target="../media/image297.png"/><Relationship Id="rId17" Type="http://schemas.openxmlformats.org/officeDocument/2006/relationships/image" Target="../media/image278.wmf"/><Relationship Id="rId25" Type="http://schemas.openxmlformats.org/officeDocument/2006/relationships/oleObject" Target="../embeddings/oleObject224.bin"/><Relationship Id="rId33" Type="http://schemas.openxmlformats.org/officeDocument/2006/relationships/image" Target="../media/image283.wmf"/><Relationship Id="rId38" Type="http://schemas.openxmlformats.org/officeDocument/2006/relationships/image" Target="../media/image285.wmf"/><Relationship Id="rId46" Type="http://schemas.openxmlformats.org/officeDocument/2006/relationships/oleObject" Target="../embeddings/oleObject23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9.bin"/><Relationship Id="rId20" Type="http://schemas.openxmlformats.org/officeDocument/2006/relationships/oleObject" Target="../embeddings/oleObject221.bin"/><Relationship Id="rId29" Type="http://schemas.openxmlformats.org/officeDocument/2006/relationships/image" Target="../media/image299.png"/><Relationship Id="rId41" Type="http://schemas.openxmlformats.org/officeDocument/2006/relationships/image" Target="../media/image286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15.bin"/><Relationship Id="rId11" Type="http://schemas.openxmlformats.org/officeDocument/2006/relationships/image" Target="../media/image296.png"/><Relationship Id="rId24" Type="http://schemas.openxmlformats.org/officeDocument/2006/relationships/image" Target="../media/image281.wmf"/><Relationship Id="rId32" Type="http://schemas.openxmlformats.org/officeDocument/2006/relationships/oleObject" Target="../embeddings/oleObject226.bin"/><Relationship Id="rId37" Type="http://schemas.openxmlformats.org/officeDocument/2006/relationships/oleObject" Target="../embeddings/oleObject229.bin"/><Relationship Id="rId40" Type="http://schemas.openxmlformats.org/officeDocument/2006/relationships/oleObject" Target="../embeddings/oleObject231.bin"/><Relationship Id="rId45" Type="http://schemas.openxmlformats.org/officeDocument/2006/relationships/image" Target="../media/image288.wmf"/><Relationship Id="rId53" Type="http://schemas.openxmlformats.org/officeDocument/2006/relationships/image" Target="../media/image291.wmf"/><Relationship Id="rId5" Type="http://schemas.openxmlformats.org/officeDocument/2006/relationships/image" Target="../media/image294.png"/><Relationship Id="rId15" Type="http://schemas.openxmlformats.org/officeDocument/2006/relationships/image" Target="../media/image277.wmf"/><Relationship Id="rId23" Type="http://schemas.openxmlformats.org/officeDocument/2006/relationships/oleObject" Target="../embeddings/oleObject223.bin"/><Relationship Id="rId28" Type="http://schemas.openxmlformats.org/officeDocument/2006/relationships/image" Target="../media/image298.png"/><Relationship Id="rId36" Type="http://schemas.openxmlformats.org/officeDocument/2006/relationships/oleObject" Target="../embeddings/oleObject228.bin"/><Relationship Id="rId49" Type="http://schemas.openxmlformats.org/officeDocument/2006/relationships/oleObject" Target="../embeddings/oleObject236.bin"/><Relationship Id="rId10" Type="http://schemas.openxmlformats.org/officeDocument/2006/relationships/image" Target="../media/image295.png"/><Relationship Id="rId19" Type="http://schemas.openxmlformats.org/officeDocument/2006/relationships/image" Target="../media/image279.wmf"/><Relationship Id="rId31" Type="http://schemas.openxmlformats.org/officeDocument/2006/relationships/image" Target="../media/image301.png"/><Relationship Id="rId44" Type="http://schemas.openxmlformats.org/officeDocument/2006/relationships/oleObject" Target="../embeddings/oleObject233.bin"/><Relationship Id="rId52" Type="http://schemas.openxmlformats.org/officeDocument/2006/relationships/oleObject" Target="../embeddings/oleObject238.bin"/><Relationship Id="rId4" Type="http://schemas.openxmlformats.org/officeDocument/2006/relationships/image" Target="../media/image293.png"/><Relationship Id="rId9" Type="http://schemas.openxmlformats.org/officeDocument/2006/relationships/image" Target="../media/image276.wmf"/><Relationship Id="rId14" Type="http://schemas.openxmlformats.org/officeDocument/2006/relationships/oleObject" Target="../embeddings/oleObject218.bin"/><Relationship Id="rId22" Type="http://schemas.openxmlformats.org/officeDocument/2006/relationships/oleObject" Target="../embeddings/oleObject222.bin"/><Relationship Id="rId27" Type="http://schemas.openxmlformats.org/officeDocument/2006/relationships/image" Target="../media/image282.wmf"/><Relationship Id="rId30" Type="http://schemas.openxmlformats.org/officeDocument/2006/relationships/image" Target="../media/image300.png"/><Relationship Id="rId35" Type="http://schemas.openxmlformats.org/officeDocument/2006/relationships/image" Target="../media/image284.wmf"/><Relationship Id="rId43" Type="http://schemas.openxmlformats.org/officeDocument/2006/relationships/image" Target="../media/image287.wmf"/><Relationship Id="rId48" Type="http://schemas.openxmlformats.org/officeDocument/2006/relationships/oleObject" Target="../embeddings/oleObject235.bin"/><Relationship Id="rId8" Type="http://schemas.openxmlformats.org/officeDocument/2006/relationships/oleObject" Target="../embeddings/oleObject216.bin"/><Relationship Id="rId51" Type="http://schemas.openxmlformats.org/officeDocument/2006/relationships/image" Target="../media/image29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19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oleObject" Target="../embeddings/oleObject24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08.png"/><Relationship Id="rId12" Type="http://schemas.openxmlformats.org/officeDocument/2006/relationships/image" Target="../media/image30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6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07.png"/><Relationship Id="rId11" Type="http://schemas.openxmlformats.org/officeDocument/2006/relationships/oleObject" Target="../embeddings/oleObject241.bin"/><Relationship Id="rId5" Type="http://schemas.openxmlformats.org/officeDocument/2006/relationships/image" Target="../media/image302.wmf"/><Relationship Id="rId15" Type="http://schemas.openxmlformats.org/officeDocument/2006/relationships/oleObject" Target="../embeddings/oleObject243.bin"/><Relationship Id="rId10" Type="http://schemas.openxmlformats.org/officeDocument/2006/relationships/image" Target="../media/image303.wmf"/><Relationship Id="rId4" Type="http://schemas.openxmlformats.org/officeDocument/2006/relationships/oleObject" Target="../embeddings/oleObject239.bin"/><Relationship Id="rId9" Type="http://schemas.openxmlformats.org/officeDocument/2006/relationships/oleObject" Target="../embeddings/oleObject240.bin"/><Relationship Id="rId14" Type="http://schemas.openxmlformats.org/officeDocument/2006/relationships/image" Target="../media/image30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6.bin"/><Relationship Id="rId13" Type="http://schemas.openxmlformats.org/officeDocument/2006/relationships/oleObject" Target="../embeddings/oleObject248.bin"/><Relationship Id="rId18" Type="http://schemas.openxmlformats.org/officeDocument/2006/relationships/image" Target="../media/image316.wmf"/><Relationship Id="rId3" Type="http://schemas.openxmlformats.org/officeDocument/2006/relationships/image" Target="../media/image318.png"/><Relationship Id="rId7" Type="http://schemas.openxmlformats.org/officeDocument/2006/relationships/image" Target="../media/image311.wmf"/><Relationship Id="rId12" Type="http://schemas.openxmlformats.org/officeDocument/2006/relationships/image" Target="../media/image313.wmf"/><Relationship Id="rId17" Type="http://schemas.openxmlformats.org/officeDocument/2006/relationships/oleObject" Target="../embeddings/oleObject25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5.wmf"/><Relationship Id="rId20" Type="http://schemas.openxmlformats.org/officeDocument/2006/relationships/image" Target="../media/image317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45.bin"/><Relationship Id="rId11" Type="http://schemas.openxmlformats.org/officeDocument/2006/relationships/oleObject" Target="../embeddings/oleObject247.bin"/><Relationship Id="rId5" Type="http://schemas.openxmlformats.org/officeDocument/2006/relationships/image" Target="../media/image310.wmf"/><Relationship Id="rId15" Type="http://schemas.openxmlformats.org/officeDocument/2006/relationships/oleObject" Target="../embeddings/oleObject249.bin"/><Relationship Id="rId10" Type="http://schemas.openxmlformats.org/officeDocument/2006/relationships/image" Target="../media/image319.png"/><Relationship Id="rId19" Type="http://schemas.openxmlformats.org/officeDocument/2006/relationships/oleObject" Target="../embeddings/oleObject251.bin"/><Relationship Id="rId4" Type="http://schemas.openxmlformats.org/officeDocument/2006/relationships/oleObject" Target="../embeddings/oleObject244.bin"/><Relationship Id="rId9" Type="http://schemas.openxmlformats.org/officeDocument/2006/relationships/image" Target="../media/image312.wmf"/><Relationship Id="rId14" Type="http://schemas.openxmlformats.org/officeDocument/2006/relationships/image" Target="../media/image31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wmf"/><Relationship Id="rId13" Type="http://schemas.openxmlformats.org/officeDocument/2006/relationships/image" Target="../media/image328.png"/><Relationship Id="rId18" Type="http://schemas.openxmlformats.org/officeDocument/2006/relationships/image" Target="../media/image329.png"/><Relationship Id="rId26" Type="http://schemas.openxmlformats.org/officeDocument/2006/relationships/oleObject" Target="../embeddings/oleObject263.bin"/><Relationship Id="rId3" Type="http://schemas.openxmlformats.org/officeDocument/2006/relationships/oleObject" Target="../embeddings/oleObject252.bin"/><Relationship Id="rId21" Type="http://schemas.openxmlformats.org/officeDocument/2006/relationships/oleObject" Target="../embeddings/oleObject260.bin"/><Relationship Id="rId7" Type="http://schemas.openxmlformats.org/officeDocument/2006/relationships/oleObject" Target="../embeddings/oleObject254.bin"/><Relationship Id="rId12" Type="http://schemas.openxmlformats.org/officeDocument/2006/relationships/image" Target="../media/image323.wmf"/><Relationship Id="rId17" Type="http://schemas.openxmlformats.org/officeDocument/2006/relationships/image" Target="../media/image325.wmf"/><Relationship Id="rId25" Type="http://schemas.openxmlformats.org/officeDocument/2006/relationships/oleObject" Target="../embeddings/oleObject26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8.bin"/><Relationship Id="rId20" Type="http://schemas.openxmlformats.org/officeDocument/2006/relationships/image" Target="../media/image281.wmf"/><Relationship Id="rId29" Type="http://schemas.openxmlformats.org/officeDocument/2006/relationships/image" Target="../media/image327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20.wmf"/><Relationship Id="rId11" Type="http://schemas.openxmlformats.org/officeDocument/2006/relationships/oleObject" Target="../embeddings/oleObject256.bin"/><Relationship Id="rId24" Type="http://schemas.openxmlformats.org/officeDocument/2006/relationships/oleObject" Target="../embeddings/oleObject261.bin"/><Relationship Id="rId32" Type="http://schemas.openxmlformats.org/officeDocument/2006/relationships/image" Target="../media/image331.png"/><Relationship Id="rId5" Type="http://schemas.openxmlformats.org/officeDocument/2006/relationships/oleObject" Target="../embeddings/oleObject253.bin"/><Relationship Id="rId15" Type="http://schemas.openxmlformats.org/officeDocument/2006/relationships/image" Target="../media/image324.wmf"/><Relationship Id="rId23" Type="http://schemas.openxmlformats.org/officeDocument/2006/relationships/image" Target="../media/image330.png"/><Relationship Id="rId28" Type="http://schemas.openxmlformats.org/officeDocument/2006/relationships/oleObject" Target="../embeddings/oleObject264.bin"/><Relationship Id="rId10" Type="http://schemas.openxmlformats.org/officeDocument/2006/relationships/image" Target="../media/image322.wmf"/><Relationship Id="rId19" Type="http://schemas.openxmlformats.org/officeDocument/2006/relationships/oleObject" Target="../embeddings/oleObject259.bin"/><Relationship Id="rId31" Type="http://schemas.openxmlformats.org/officeDocument/2006/relationships/image" Target="../media/image306.wmf"/><Relationship Id="rId4" Type="http://schemas.openxmlformats.org/officeDocument/2006/relationships/image" Target="../media/image201.wmf"/><Relationship Id="rId9" Type="http://schemas.openxmlformats.org/officeDocument/2006/relationships/oleObject" Target="../embeddings/oleObject255.bin"/><Relationship Id="rId14" Type="http://schemas.openxmlformats.org/officeDocument/2006/relationships/oleObject" Target="../embeddings/oleObject257.bin"/><Relationship Id="rId22" Type="http://schemas.openxmlformats.org/officeDocument/2006/relationships/image" Target="../media/image280.wmf"/><Relationship Id="rId27" Type="http://schemas.openxmlformats.org/officeDocument/2006/relationships/image" Target="../media/image326.wmf"/><Relationship Id="rId30" Type="http://schemas.openxmlformats.org/officeDocument/2006/relationships/oleObject" Target="../embeddings/oleObject26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png"/><Relationship Id="rId3" Type="http://schemas.openxmlformats.org/officeDocument/2006/relationships/image" Target="../media/image318.png"/><Relationship Id="rId7" Type="http://schemas.openxmlformats.org/officeDocument/2006/relationships/image" Target="../media/image3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54.wmf"/><Relationship Id="rId5" Type="http://schemas.openxmlformats.org/officeDocument/2006/relationships/oleObject" Target="../embeddings/oleObject266.bin"/><Relationship Id="rId4" Type="http://schemas.openxmlformats.org/officeDocument/2006/relationships/image" Target="../media/image19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3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9.png"/><Relationship Id="rId12" Type="http://schemas.openxmlformats.org/officeDocument/2006/relationships/oleObject" Target="../embeddings/oleObject268.bin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png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38.png"/><Relationship Id="rId11" Type="http://schemas.openxmlformats.org/officeDocument/2006/relationships/image" Target="../media/image334.wmf"/><Relationship Id="rId5" Type="http://schemas.openxmlformats.org/officeDocument/2006/relationships/image" Target="../media/image337.png"/><Relationship Id="rId15" Type="http://schemas.openxmlformats.org/officeDocument/2006/relationships/image" Target="../media/image343.png"/><Relationship Id="rId10" Type="http://schemas.openxmlformats.org/officeDocument/2006/relationships/oleObject" Target="../embeddings/oleObject267.bin"/><Relationship Id="rId4" Type="http://schemas.openxmlformats.org/officeDocument/2006/relationships/image" Target="../media/image336.png"/><Relationship Id="rId9" Type="http://schemas.openxmlformats.org/officeDocument/2006/relationships/image" Target="../media/image341.png"/><Relationship Id="rId14" Type="http://schemas.openxmlformats.org/officeDocument/2006/relationships/image" Target="../media/image34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345.wmf"/><Relationship Id="rId18" Type="http://schemas.openxmlformats.org/officeDocument/2006/relationships/oleObject" Target="../embeddings/oleObject273.bin"/><Relationship Id="rId3" Type="http://schemas.openxmlformats.org/officeDocument/2006/relationships/image" Target="../media/image348.png"/><Relationship Id="rId7" Type="http://schemas.openxmlformats.org/officeDocument/2006/relationships/image" Target="../media/image344.wmf"/><Relationship Id="rId12" Type="http://schemas.openxmlformats.org/officeDocument/2006/relationships/oleObject" Target="../embeddings/oleObject270.bin"/><Relationship Id="rId17" Type="http://schemas.openxmlformats.org/officeDocument/2006/relationships/image" Target="../media/image3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2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69.bin"/><Relationship Id="rId11" Type="http://schemas.openxmlformats.org/officeDocument/2006/relationships/image" Target="../media/image354.png"/><Relationship Id="rId5" Type="http://schemas.openxmlformats.org/officeDocument/2006/relationships/image" Target="../media/image350.png"/><Relationship Id="rId15" Type="http://schemas.openxmlformats.org/officeDocument/2006/relationships/image" Target="../media/image346.wmf"/><Relationship Id="rId10" Type="http://schemas.openxmlformats.org/officeDocument/2006/relationships/image" Target="../media/image353.png"/><Relationship Id="rId4" Type="http://schemas.openxmlformats.org/officeDocument/2006/relationships/image" Target="../media/image349.png"/><Relationship Id="rId9" Type="http://schemas.openxmlformats.org/officeDocument/2006/relationships/image" Target="../media/image352.png"/><Relationship Id="rId14" Type="http://schemas.openxmlformats.org/officeDocument/2006/relationships/oleObject" Target="../embeddings/oleObject27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wmf"/><Relationship Id="rId13" Type="http://schemas.openxmlformats.org/officeDocument/2006/relationships/oleObject" Target="../embeddings/oleObject277.bin"/><Relationship Id="rId18" Type="http://schemas.openxmlformats.org/officeDocument/2006/relationships/image" Target="../media/image360.wmf"/><Relationship Id="rId3" Type="http://schemas.openxmlformats.org/officeDocument/2006/relationships/oleObject" Target="../embeddings/oleObject274.bin"/><Relationship Id="rId21" Type="http://schemas.openxmlformats.org/officeDocument/2006/relationships/oleObject" Target="../embeddings/oleObject281.bin"/><Relationship Id="rId7" Type="http://schemas.openxmlformats.org/officeDocument/2006/relationships/oleObject" Target="../embeddings/oleObject275.bin"/><Relationship Id="rId12" Type="http://schemas.openxmlformats.org/officeDocument/2006/relationships/image" Target="../media/image366.png"/><Relationship Id="rId17" Type="http://schemas.openxmlformats.org/officeDocument/2006/relationships/oleObject" Target="../embeddings/oleObject27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9.wmf"/><Relationship Id="rId20" Type="http://schemas.openxmlformats.org/officeDocument/2006/relationships/image" Target="../media/image361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64.png"/><Relationship Id="rId11" Type="http://schemas.openxmlformats.org/officeDocument/2006/relationships/image" Target="../media/image365.png"/><Relationship Id="rId5" Type="http://schemas.openxmlformats.org/officeDocument/2006/relationships/image" Target="../media/image363.png"/><Relationship Id="rId15" Type="http://schemas.openxmlformats.org/officeDocument/2006/relationships/oleObject" Target="../embeddings/oleObject278.bin"/><Relationship Id="rId10" Type="http://schemas.openxmlformats.org/officeDocument/2006/relationships/image" Target="../media/image357.wmf"/><Relationship Id="rId19" Type="http://schemas.openxmlformats.org/officeDocument/2006/relationships/oleObject" Target="../embeddings/oleObject280.bin"/><Relationship Id="rId4" Type="http://schemas.openxmlformats.org/officeDocument/2006/relationships/image" Target="../media/image355.emf"/><Relationship Id="rId9" Type="http://schemas.openxmlformats.org/officeDocument/2006/relationships/oleObject" Target="../embeddings/oleObject276.bin"/><Relationship Id="rId14" Type="http://schemas.openxmlformats.org/officeDocument/2006/relationships/image" Target="../media/image358.wmf"/><Relationship Id="rId22" Type="http://schemas.openxmlformats.org/officeDocument/2006/relationships/image" Target="../media/image36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4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14" Type="http://schemas.openxmlformats.org/officeDocument/2006/relationships/image" Target="../media/image3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57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52.wmf"/><Relationship Id="rId22" Type="http://schemas.openxmlformats.org/officeDocument/2006/relationships/image" Target="../media/image5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29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58.wmf"/><Relationship Id="rId5" Type="http://schemas.openxmlformats.org/officeDocument/2006/relationships/image" Target="../media/image63.png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62.wmf"/><Relationship Id="rId4" Type="http://schemas.openxmlformats.org/officeDocument/2006/relationships/image" Target="../media/image50.wmf"/><Relationship Id="rId9" Type="http://schemas.openxmlformats.org/officeDocument/2006/relationships/image" Target="../media/image65.png"/><Relationship Id="rId14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70.wmf"/><Relationship Id="rId26" Type="http://schemas.openxmlformats.org/officeDocument/2006/relationships/image" Target="../media/image72.wmf"/><Relationship Id="rId39" Type="http://schemas.openxmlformats.org/officeDocument/2006/relationships/oleObject" Target="../embeddings/oleObject51.bin"/><Relationship Id="rId3" Type="http://schemas.openxmlformats.org/officeDocument/2006/relationships/oleObject" Target="../embeddings/oleObject30.bin"/><Relationship Id="rId21" Type="http://schemas.openxmlformats.org/officeDocument/2006/relationships/oleObject" Target="../embeddings/oleObject39.bin"/><Relationship Id="rId34" Type="http://schemas.openxmlformats.org/officeDocument/2006/relationships/oleObject" Target="../embeddings/oleObject48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3.bin"/><Relationship Id="rId33" Type="http://schemas.openxmlformats.org/officeDocument/2006/relationships/image" Target="../media/image75.wmf"/><Relationship Id="rId38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wmf"/><Relationship Id="rId20" Type="http://schemas.openxmlformats.org/officeDocument/2006/relationships/image" Target="../media/image71.wmf"/><Relationship Id="rId29" Type="http://schemas.openxmlformats.org/officeDocument/2006/relationships/oleObject" Target="../embeddings/oleObject45.bin"/><Relationship Id="rId41" Type="http://schemas.openxmlformats.org/officeDocument/2006/relationships/oleObject" Target="../embeddings/oleObject52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34.bin"/><Relationship Id="rId24" Type="http://schemas.openxmlformats.org/officeDocument/2006/relationships/oleObject" Target="../embeddings/oleObject42.bin"/><Relationship Id="rId32" Type="http://schemas.openxmlformats.org/officeDocument/2006/relationships/oleObject" Target="../embeddings/oleObject47.bin"/><Relationship Id="rId37" Type="http://schemas.openxmlformats.org/officeDocument/2006/relationships/oleObject" Target="../embeddings/oleObject50.bin"/><Relationship Id="rId40" Type="http://schemas.openxmlformats.org/officeDocument/2006/relationships/image" Target="../media/image78.wmf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1.bin"/><Relationship Id="rId28" Type="http://schemas.openxmlformats.org/officeDocument/2006/relationships/image" Target="../media/image73.wmf"/><Relationship Id="rId36" Type="http://schemas.openxmlformats.org/officeDocument/2006/relationships/image" Target="../media/image76.wmf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38.bin"/><Relationship Id="rId31" Type="http://schemas.openxmlformats.org/officeDocument/2006/relationships/oleObject" Target="../embeddings/oleObject46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69.wmf"/><Relationship Id="rId22" Type="http://schemas.openxmlformats.org/officeDocument/2006/relationships/oleObject" Target="../embeddings/oleObject40.bin"/><Relationship Id="rId27" Type="http://schemas.openxmlformats.org/officeDocument/2006/relationships/oleObject" Target="../embeddings/oleObject44.bin"/><Relationship Id="rId30" Type="http://schemas.openxmlformats.org/officeDocument/2006/relationships/image" Target="../media/image74.wmf"/><Relationship Id="rId35" Type="http://schemas.openxmlformats.org/officeDocument/2006/relationships/oleObject" Target="../embeddings/oleObject4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-2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Localization Properties of 2D Random-Mass Dirac Fermions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785938" y="4797152"/>
            <a:ext cx="59985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Supported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BSF Grant No. 2006201 </a:t>
            </a:r>
          </a:p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/>
          </a:p>
        </p:txBody>
      </p:sp>
      <p:pic>
        <p:nvPicPr>
          <p:cNvPr id="5" name="Picture 7" descr="200px-USeal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63"/>
            <a:ext cx="1755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1088"/>
            <a:ext cx="91440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897774" y="3543399"/>
            <a:ext cx="2482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V. V. Mkhitaryan  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011047" y="2319263"/>
            <a:ext cx="3132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Department  of 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Physics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225359" y="2751311"/>
            <a:ext cx="2526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University of Utah</a:t>
            </a:r>
            <a:endParaRPr lang="ru-RU" sz="2400" dirty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627784" y="3576436"/>
            <a:ext cx="2481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collaboration with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406882" y="1743199"/>
            <a:ext cx="1999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M. E. Raikh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3728" y="4149080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Phys. Rev.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256803 (2011).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" y="65456"/>
            <a:ext cx="7452320" cy="10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2168" y="1124744"/>
            <a:ext cx="3491880" cy="279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1358" y="4005064"/>
            <a:ext cx="341513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5667398"/>
            <a:ext cx="3888432" cy="85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124744"/>
            <a:ext cx="3456384" cy="26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5904148" y="3248980"/>
            <a:ext cx="1080120" cy="864096"/>
          </a:xfrm>
          <a:prstGeom prst="straightConnector1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672372" y="2479184"/>
            <a:ext cx="54864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6899136" y="2990088"/>
            <a:ext cx="2286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rved Left Arrow 21"/>
          <p:cNvSpPr/>
          <p:nvPr/>
        </p:nvSpPr>
        <p:spPr>
          <a:xfrm rot="21198716" flipV="1">
            <a:off x="8232298" y="2293649"/>
            <a:ext cx="510358" cy="3230670"/>
          </a:xfrm>
          <a:prstGeom prst="curvedLeftArrow">
            <a:avLst>
              <a:gd name="adj1" fmla="val 25000"/>
              <a:gd name="adj2" fmla="val 60502"/>
              <a:gd name="adj3" fmla="val 25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6696236" y="3392996"/>
            <a:ext cx="1368152" cy="576064"/>
          </a:xfrm>
          <a:prstGeom prst="straightConnector1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24128" y="24879"/>
            <a:ext cx="662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(2001)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2689" name="Object 1"/>
          <p:cNvGraphicFramePr>
            <a:graphicFrameLocks noChangeAspect="1"/>
          </p:cNvGraphicFramePr>
          <p:nvPr/>
        </p:nvGraphicFramePr>
        <p:xfrm>
          <a:off x="2555776" y="1628800"/>
          <a:ext cx="417030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85" name="Equation" r:id="rId8" imgW="342720" imgH="177480" progId="Equation.3">
                  <p:embed/>
                </p:oleObj>
              </mc:Choice>
              <mc:Fallback>
                <p:oleObj name="Equation" r:id="rId8" imgW="342720" imgH="177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628800"/>
                        <a:ext cx="417030" cy="21602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0" name="Object 2"/>
          <p:cNvGraphicFramePr>
            <a:graphicFrameLocks noChangeAspect="1"/>
          </p:cNvGraphicFramePr>
          <p:nvPr/>
        </p:nvGraphicFramePr>
        <p:xfrm>
          <a:off x="3491880" y="1628775"/>
          <a:ext cx="4635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86" name="Equation" r:id="rId10" imgW="380880" imgH="177480" progId="Equation.3">
                  <p:embed/>
                </p:oleObj>
              </mc:Choice>
              <mc:Fallback>
                <p:oleObj name="Equation" r:id="rId10" imgW="3808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628775"/>
                        <a:ext cx="463550" cy="215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68"/>
          <p:cNvSpPr txBox="1">
            <a:spLocks noChangeArrowheads="1"/>
          </p:cNvSpPr>
          <p:nvPr/>
        </p:nvSpPr>
        <p:spPr bwMode="auto">
          <a:xfrm>
            <a:off x="-46931" y="1949931"/>
            <a:ext cx="21547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arrangement insures a 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-flux through each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plaquette</a:t>
            </a:r>
          </a:p>
        </p:txBody>
      </p:sp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77788" y="2266950"/>
          <a:ext cx="211137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87" name="Equation" r:id="rId12" imgW="139680" imgH="139680" progId="Equation.3">
                  <p:embed/>
                </p:oleObj>
              </mc:Choice>
              <mc:Fallback>
                <p:oleObj name="Equation" r:id="rId12" imgW="139680" imgH="139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2266950"/>
                        <a:ext cx="211137" cy="211138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1979712" y="1772817"/>
            <a:ext cx="360040" cy="360039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07704" y="2492896"/>
            <a:ext cx="504056" cy="36004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8"/>
          <p:cNvSpPr txBox="1">
            <a:spLocks noChangeArrowheads="1"/>
          </p:cNvSpPr>
          <p:nvPr/>
        </p:nvSpPr>
        <p:spPr bwMode="auto">
          <a:xfrm>
            <a:off x="531026" y="4500409"/>
            <a:ext cx="25049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percentage of  “reversed” 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scattering matrices</a:t>
            </a:r>
          </a:p>
        </p:txBody>
      </p:sp>
      <p:graphicFrame>
        <p:nvGraphicFramePr>
          <p:cNvPr id="26" name="Object 16"/>
          <p:cNvGraphicFramePr>
            <a:graphicFrameLocks noChangeAspect="1"/>
          </p:cNvGraphicFramePr>
          <p:nvPr/>
        </p:nvGraphicFramePr>
        <p:xfrm>
          <a:off x="2987824" y="4471392"/>
          <a:ext cx="8826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88" name="Equation" r:id="rId14" imgW="558720" imgH="457200" progId="Equation.3">
                  <p:embed/>
                </p:oleObj>
              </mc:Choice>
              <mc:Fallback>
                <p:oleObj name="Equation" r:id="rId14" imgW="55872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471392"/>
                        <a:ext cx="882650" cy="68580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>
          <a:xfrm>
            <a:off x="3942482" y="4725144"/>
            <a:ext cx="288032" cy="216024"/>
          </a:xfrm>
          <a:prstGeom prst="rightArrow">
            <a:avLst/>
          </a:prstGeom>
          <a:solidFill>
            <a:srgbClr val="00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Object 17"/>
          <p:cNvGraphicFramePr>
            <a:graphicFrameLocks noChangeAspect="1"/>
          </p:cNvGraphicFramePr>
          <p:nvPr/>
        </p:nvGraphicFramePr>
        <p:xfrm>
          <a:off x="4318521" y="4471120"/>
          <a:ext cx="10826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89" name="Equation" r:id="rId16" imgW="685800" imgH="457200" progId="Equation.3">
                  <p:embed/>
                </p:oleObj>
              </mc:Choice>
              <mc:Fallback>
                <p:oleObj name="Equation" r:id="rId16" imgW="6858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521" y="4471120"/>
                        <a:ext cx="1082675" cy="68580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332929" y="4577335"/>
          <a:ext cx="278631" cy="36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0" name="Equation" r:id="rId18" imgW="126720" imgH="164880" progId="Equation.3">
                  <p:embed/>
                </p:oleObj>
              </mc:Choice>
              <mc:Fallback>
                <p:oleObj name="Equation" r:id="rId18" imgW="12672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929" y="4577335"/>
                        <a:ext cx="278631" cy="36383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4788024" y="2636912"/>
          <a:ext cx="18891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1" name="Equation" r:id="rId20" imgW="126720" imgH="164880" progId="Equation.3">
                  <p:embed/>
                </p:oleObj>
              </mc:Choice>
              <mc:Fallback>
                <p:oleObj name="Equation" r:id="rId20" imgW="12672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636912"/>
                        <a:ext cx="188912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5004048" y="2780928"/>
            <a:ext cx="864096" cy="72008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404664"/>
            <a:ext cx="9036496" cy="139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451215"/>
            <a:ext cx="3024336" cy="336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437112"/>
            <a:ext cx="3131840" cy="40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From the point of view of level statistics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7549" y="4093630"/>
            <a:ext cx="2764611" cy="214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64621"/>
            <a:ext cx="29337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16832"/>
            <a:ext cx="2397321" cy="238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0390" y="1844824"/>
            <a:ext cx="2347754" cy="221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2025227"/>
            <a:ext cx="3096344" cy="9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4355976" y="3789040"/>
            <a:ext cx="576064" cy="288032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788024" y="5445224"/>
            <a:ext cx="2160240" cy="36004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4788024" y="4293096"/>
            <a:ext cx="2088232" cy="93610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68"/>
          <p:cNvSpPr txBox="1">
            <a:spLocks noChangeArrowheads="1"/>
          </p:cNvSpPr>
          <p:nvPr/>
        </p:nvSpPr>
        <p:spPr bwMode="auto">
          <a:xfrm>
            <a:off x="251520" y="6093296"/>
            <a:ext cx="244827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RMT</a:t>
            </a:r>
            <a:r>
              <a:rPr lang="en-US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density of states in a sample with size </a:t>
            </a:r>
            <a:r>
              <a:rPr lang="en-US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" y="26710"/>
            <a:ext cx="9036495" cy="73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692696"/>
            <a:ext cx="5328592" cy="125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772816"/>
            <a:ext cx="2448272" cy="175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107503" y="3501008"/>
            <a:ext cx="4097217" cy="3240361"/>
            <a:chOff x="107503" y="3501008"/>
            <a:chExt cx="4097217" cy="3240361"/>
          </a:xfrm>
        </p:grpSpPr>
        <p:pic>
          <p:nvPicPr>
            <p:cNvPr id="23654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5488" y="3501008"/>
              <a:ext cx="2976392" cy="2742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54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503" y="6237312"/>
              <a:ext cx="4097217" cy="504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051720" y="6237312"/>
              <a:ext cx="648072" cy="197776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4854574" y="3501008"/>
            <a:ext cx="4253930" cy="3240360"/>
            <a:chOff x="4854574" y="1844824"/>
            <a:chExt cx="4253930" cy="3240360"/>
          </a:xfrm>
        </p:grpSpPr>
        <p:pic>
          <p:nvPicPr>
            <p:cNvPr id="23654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36096" y="1844824"/>
              <a:ext cx="3117417" cy="2629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54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54574" y="4516668"/>
              <a:ext cx="4253930" cy="568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012159" y="4725144"/>
              <a:ext cx="576064" cy="197776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3995936" y="4725144"/>
          <a:ext cx="10922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8" name="Equation" r:id="rId10" imgW="812520" imgH="431640" progId="Equation.3">
                  <p:embed/>
                </p:oleObj>
              </mc:Choice>
              <mc:Fallback>
                <p:oleObj name="Equation" r:id="rId10" imgW="8125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725144"/>
                        <a:ext cx="1092200" cy="579437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655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1988840"/>
            <a:ext cx="2160240" cy="174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10800000">
            <a:off x="4644008" y="3284984"/>
            <a:ext cx="1224136" cy="864096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203848" y="3573016"/>
            <a:ext cx="1080120" cy="93610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8"/>
          <p:cNvSpPr txBox="1">
            <a:spLocks noChangeArrowheads="1"/>
          </p:cNvSpPr>
          <p:nvPr/>
        </p:nvSpPr>
        <p:spPr bwMode="auto">
          <a:xfrm>
            <a:off x="190351" y="426150"/>
            <a:ext cx="1357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Historically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05" y="72009"/>
            <a:ext cx="8896691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68960"/>
            <a:ext cx="4536504" cy="272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7329" name="Object 1"/>
          <p:cNvGraphicFramePr>
            <a:graphicFrameLocks noChangeAspect="1"/>
          </p:cNvGraphicFramePr>
          <p:nvPr/>
        </p:nvGraphicFramePr>
        <p:xfrm>
          <a:off x="3166913" y="2707134"/>
          <a:ext cx="29892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7" name="Equation" r:id="rId5" imgW="2108160" imgH="355320" progId="Equation.3">
                  <p:embed/>
                </p:oleObj>
              </mc:Choice>
              <mc:Fallback>
                <p:oleObj name="Equation" r:id="rId5" imgW="2108160" imgH="3553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913" y="2707134"/>
                        <a:ext cx="2989263" cy="57785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717032"/>
            <a:ext cx="2520280" cy="203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8"/>
          <p:cNvSpPr txBox="1">
            <a:spLocks noChangeArrowheads="1"/>
          </p:cNvSpPr>
          <p:nvPr/>
        </p:nvSpPr>
        <p:spPr bwMode="auto">
          <a:xfrm>
            <a:off x="4577953" y="4005064"/>
            <a:ext cx="1451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tricritical point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12160" y="4221088"/>
            <a:ext cx="720080" cy="360040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995938" y="4221088"/>
            <a:ext cx="648073" cy="360037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412776"/>
            <a:ext cx="7128792" cy="81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6588224" y="1772816"/>
            <a:ext cx="13681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71600" y="1988840"/>
            <a:ext cx="15841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68"/>
          <p:cNvSpPr txBox="1">
            <a:spLocks noChangeArrowheads="1"/>
          </p:cNvSpPr>
          <p:nvPr/>
        </p:nvSpPr>
        <p:spPr bwMode="auto">
          <a:xfrm>
            <a:off x="1359184" y="2226350"/>
            <a:ext cx="24288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bare Hamiltonian with SO</a:t>
            </a:r>
          </a:p>
        </p:txBody>
      </p:sp>
      <p:sp>
        <p:nvSpPr>
          <p:cNvPr id="19" name="TextBox 68"/>
          <p:cNvSpPr txBox="1">
            <a:spLocks noChangeArrowheads="1"/>
          </p:cNvSpPr>
          <p:nvPr/>
        </p:nvSpPr>
        <p:spPr bwMode="auto">
          <a:xfrm>
            <a:off x="6036089" y="2204864"/>
            <a:ext cx="8018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pairing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92327" y="2492896"/>
            <a:ext cx="603609" cy="262768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5652121" y="2471413"/>
            <a:ext cx="383969" cy="309515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752115"/>
            <a:ext cx="9036496" cy="130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28" y="2132856"/>
            <a:ext cx="8111628" cy="166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004048" y="2852936"/>
            <a:ext cx="367240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1560" y="3068960"/>
            <a:ext cx="806489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0" y="3294080"/>
            <a:ext cx="309634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52605" y="46365"/>
            <a:ext cx="4653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From quasi-1D perspective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365104"/>
            <a:ext cx="303041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47664" y="4490840"/>
            <a:ext cx="360040" cy="306312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085184"/>
            <a:ext cx="3543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3063" y="4293096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789040"/>
            <a:ext cx="51911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>
            <a:off x="1763688" y="4653136"/>
            <a:ext cx="2736304" cy="648072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1560" y="620688"/>
            <a:ext cx="763284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2420888"/>
            <a:ext cx="158417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1560" y="2636912"/>
            <a:ext cx="252028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178"/>
            <a:ext cx="7920880" cy="118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872068"/>
            <a:ext cx="3609363" cy="39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599126"/>
            <a:ext cx="3456384" cy="68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6787" y="1484785"/>
            <a:ext cx="3937421" cy="99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755576" y="1268760"/>
            <a:ext cx="7560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84776" y="4201343"/>
            <a:ext cx="21237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new attractive fixed point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825660"/>
            <a:ext cx="230907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32240" y="3501008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Transfer matrix of a slice of width,</a:t>
            </a:r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M=256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7308304" y="3284984"/>
            <a:ext cx="504056" cy="72008"/>
          </a:xfrm>
          <a:prstGeom prst="straightConnector1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7299975" y="692696"/>
          <a:ext cx="1088449" cy="24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0" name="Equation" r:id="rId8" imgW="774360" imgH="177480" progId="Equation.3">
                  <p:embed/>
                </p:oleObj>
              </mc:Choice>
              <mc:Fallback>
                <p:oleObj name="Equation" r:id="rId8" imgW="7743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975" y="692696"/>
                        <a:ext cx="1088449" cy="249808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07504" y="1988840"/>
          <a:ext cx="226695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1" name="Equation" r:id="rId10" imgW="1612800" imgH="177480" progId="Equation.3">
                  <p:embed/>
                </p:oleObj>
              </mc:Choice>
              <mc:Fallback>
                <p:oleObj name="Equation" r:id="rId10" imgW="161280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988840"/>
                        <a:ext cx="2266950" cy="250825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71724" y="2513013"/>
          <a:ext cx="1624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2" name="Equation" r:id="rId12" imgW="1155600" imgH="203040" progId="Equation.3">
                  <p:embed/>
                </p:oleObj>
              </mc:Choice>
              <mc:Fallback>
                <p:oleObj name="Equation" r:id="rId12" imgW="11556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24" y="2513013"/>
                        <a:ext cx="1624012" cy="28575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0" y="2492896"/>
            <a:ext cx="6115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575556" y="2240868"/>
            <a:ext cx="360040" cy="288032"/>
          </a:xfrm>
          <a:prstGeom prst="straightConnector1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683568" y="1485900"/>
          <a:ext cx="10874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3" name="Equation" r:id="rId14" imgW="774360" imgH="203040" progId="Equation.3">
                  <p:embed/>
                </p:oleObj>
              </mc:Choice>
              <mc:Fallback>
                <p:oleObj name="Equation" r:id="rId14" imgW="7743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85900"/>
                        <a:ext cx="1087437" cy="28575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" y="1465039"/>
            <a:ext cx="6115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1835696" y="1664208"/>
            <a:ext cx="360040" cy="360040"/>
          </a:xfrm>
          <a:prstGeom prst="straightConnector1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452320" y="196967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7890123" y="1340768"/>
          <a:ext cx="282277" cy="33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4" name="Equation" r:id="rId16" imgW="139680" imgH="164880" progId="Equation.3">
                  <p:embed/>
                </p:oleObj>
              </mc:Choice>
              <mc:Fallback>
                <p:oleObj name="Equation" r:id="rId16" imgW="1396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0123" y="1340768"/>
                        <a:ext cx="282277" cy="335060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>
            <a:endCxn id="32" idx="0"/>
          </p:cNvCxnSpPr>
          <p:nvPr/>
        </p:nvCxnSpPr>
        <p:spPr>
          <a:xfrm rot="5400000">
            <a:off x="7479904" y="1637220"/>
            <a:ext cx="412884" cy="252028"/>
          </a:xfrm>
          <a:prstGeom prst="straightConnector1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5976950" y="2456892"/>
            <a:ext cx="1224136" cy="1588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6228184" y="2306638"/>
          <a:ext cx="28575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5" name="Equation" r:id="rId18" imgW="203040" imgH="164880" progId="Equation.3">
                  <p:embed/>
                </p:oleObj>
              </mc:Choice>
              <mc:Fallback>
                <p:oleObj name="Equation" r:id="rId18" imgW="20304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306638"/>
                        <a:ext cx="285750" cy="23177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4" name="Object 8"/>
          <p:cNvGraphicFramePr>
            <a:graphicFrameLocks noChangeAspect="1"/>
          </p:cNvGraphicFramePr>
          <p:nvPr/>
        </p:nvGraphicFramePr>
        <p:xfrm>
          <a:off x="3707904" y="2708920"/>
          <a:ext cx="22907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6" name="Equation" r:id="rId20" imgW="1358640" imgH="457200" progId="Equation.3">
                  <p:embed/>
                </p:oleObj>
              </mc:Choice>
              <mc:Fallback>
                <p:oleObj name="Equation" r:id="rId20" imgW="1358640" imgH="457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708920"/>
                        <a:ext cx="2290763" cy="771525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68"/>
          <p:cNvSpPr txBox="1">
            <a:spLocks noChangeArrowheads="1"/>
          </p:cNvSpPr>
          <p:nvPr/>
        </p:nvSpPr>
        <p:spPr bwMode="auto">
          <a:xfrm>
            <a:off x="323528" y="539388"/>
            <a:ext cx="1357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Lately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3721" name="Picture 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110232" y="4581128"/>
            <a:ext cx="300707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rot="5400000">
            <a:off x="7380311" y="4869160"/>
            <a:ext cx="936104" cy="216024"/>
          </a:xfrm>
          <a:prstGeom prst="straightConnector1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12"/>
          <p:cNvGrpSpPr/>
          <p:nvPr/>
        </p:nvGrpSpPr>
        <p:grpSpPr>
          <a:xfrm>
            <a:off x="3419872" y="4437112"/>
            <a:ext cx="2736304" cy="1099779"/>
            <a:chOff x="3347864" y="4992702"/>
            <a:chExt cx="2959596" cy="1054135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347864" y="5151068"/>
              <a:ext cx="2952328" cy="895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061314" y="4992702"/>
              <a:ext cx="1246146" cy="181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263" y="39939"/>
            <a:ext cx="7176145" cy="101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6305" name="Object 1"/>
          <p:cNvGraphicFramePr>
            <a:graphicFrameLocks noChangeAspect="1"/>
          </p:cNvGraphicFramePr>
          <p:nvPr/>
        </p:nvGraphicFramePr>
        <p:xfrm>
          <a:off x="3203848" y="1340768"/>
          <a:ext cx="32718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3" name="Equation" r:id="rId4" imgW="2209680" imgH="253800" progId="Equation.3">
                  <p:embed/>
                </p:oleObj>
              </mc:Choice>
              <mc:Fallback>
                <p:oleObj name="Equation" r:id="rId4" imgW="2209680" imgH="253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340768"/>
                        <a:ext cx="3271837" cy="377825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5" y="2900834"/>
            <a:ext cx="3621617" cy="24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048790"/>
            <a:ext cx="3635896" cy="269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76872"/>
            <a:ext cx="4355975" cy="171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7807" y="5157192"/>
            <a:ext cx="3524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6381" y="2420888"/>
            <a:ext cx="744091" cy="381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23928" y="191683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is randomly distributed in the interval </a:t>
            </a:r>
            <a:endParaRPr lang="ru-RU" sz="1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6312" name="Object 8"/>
          <p:cNvGraphicFramePr>
            <a:graphicFrameLocks noChangeAspect="1"/>
          </p:cNvGraphicFramePr>
          <p:nvPr/>
        </p:nvGraphicFramePr>
        <p:xfrm>
          <a:off x="3827339" y="1931814"/>
          <a:ext cx="528637" cy="345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4" name="Equation" r:id="rId11" imgW="393480" imgH="203040" progId="Equation.3">
                  <p:embed/>
                </p:oleObj>
              </mc:Choice>
              <mc:Fallback>
                <p:oleObj name="Equation" r:id="rId11" imgW="39348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339" y="1931814"/>
                        <a:ext cx="528637" cy="345058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3" name="Object 9"/>
          <p:cNvGraphicFramePr>
            <a:graphicFrameLocks noChangeAspect="1"/>
          </p:cNvGraphicFramePr>
          <p:nvPr/>
        </p:nvGraphicFramePr>
        <p:xfrm>
          <a:off x="7134225" y="1899196"/>
          <a:ext cx="1703388" cy="37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5" name="Equation" r:id="rId13" imgW="1269720" imgH="228600" progId="Equation.3">
                  <p:embed/>
                </p:oleObj>
              </mc:Choice>
              <mc:Fallback>
                <p:oleObj name="Equation" r:id="rId13" imgW="126972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1899196"/>
                        <a:ext cx="1703388" cy="377676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88024" y="232913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weak antilocalization </a:t>
            </a:r>
            <a:endParaRPr lang="ru-RU" sz="1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88224" y="2584649"/>
            <a:ext cx="648072" cy="57606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347864" y="4437112"/>
            <a:ext cx="180020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3347864" y="4725144"/>
            <a:ext cx="1872206" cy="1588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1720" y="2636912"/>
            <a:ext cx="864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20072" y="551897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random sign of mass: 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transition at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6314" name="Object 10"/>
          <p:cNvGraphicFramePr>
            <a:graphicFrameLocks noChangeAspect="1"/>
          </p:cNvGraphicFramePr>
          <p:nvPr/>
        </p:nvGraphicFramePr>
        <p:xfrm>
          <a:off x="5883498" y="6252864"/>
          <a:ext cx="9207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6" name="Equation" r:id="rId15" imgW="685800" imgH="203040" progId="Equation.3">
                  <p:embed/>
                </p:oleObj>
              </mc:Choice>
              <mc:Fallback>
                <p:oleObj name="Equation" r:id="rId15" imgW="68580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498" y="6252864"/>
                        <a:ext cx="920750" cy="344488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92807"/>
            <a:ext cx="4248472" cy="34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824" y="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Principal question:</a:t>
            </a:r>
            <a:endParaRPr lang="ru-RU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0678"/>
            <a:ext cx="2771800" cy="204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4738" name="Object 2"/>
          <p:cNvGraphicFramePr>
            <a:graphicFrameLocks noChangeAspect="1"/>
          </p:cNvGraphicFramePr>
          <p:nvPr/>
        </p:nvGraphicFramePr>
        <p:xfrm>
          <a:off x="3131840" y="3789040"/>
          <a:ext cx="869307" cy="397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96" name="Equation" r:id="rId5" imgW="444240" imgH="203040" progId="Equation.3">
                  <p:embed/>
                </p:oleObj>
              </mc:Choice>
              <mc:Fallback>
                <p:oleObj name="Equation" r:id="rId5" imgW="4442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789040"/>
                        <a:ext cx="869307" cy="397793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6732240" y="4316573"/>
          <a:ext cx="520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97" name="Equation" r:id="rId7" imgW="266400" imgH="203040" progId="Equation.3">
                  <p:embed/>
                </p:oleObj>
              </mc:Choice>
              <mc:Fallback>
                <p:oleObj name="Equation" r:id="rId7" imgW="2664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4316573"/>
                        <a:ext cx="52070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rot="10800000">
            <a:off x="2192316" y="3237023"/>
            <a:ext cx="1083541" cy="504056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51920" y="3165015"/>
            <a:ext cx="1224136" cy="576064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84176" y="416858"/>
            <a:ext cx="615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how is it possible that delocalization takes place when </a:t>
            </a:r>
          </a:p>
          <a:p>
            <a:pPr algn="ctr"/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coupling between neighboring contours is weak?</a:t>
            </a:r>
            <a:endParaRPr lang="ru-RU" sz="20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123728" y="2372927"/>
            <a:ext cx="360040" cy="360040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907704" y="2876983"/>
            <a:ext cx="360040" cy="360040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403648" y="2516943"/>
            <a:ext cx="432048" cy="432048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43608" y="2156903"/>
            <a:ext cx="360040" cy="360040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7544" y="2876983"/>
            <a:ext cx="360040" cy="360040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364088" y="4005064"/>
            <a:ext cx="1080120" cy="648072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51920" y="460261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has a classical analog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0032" y="1556792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classically must be localized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5256076" y="2312876"/>
            <a:ext cx="936104" cy="288032"/>
          </a:xfrm>
          <a:prstGeom prst="straightConnector1">
            <a:avLst/>
          </a:prstGeom>
          <a:ln w="952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6660232" y="2276872"/>
            <a:ext cx="936104" cy="360040"/>
          </a:xfrm>
          <a:prstGeom prst="straightConnector1">
            <a:avLst/>
          </a:prstGeom>
          <a:ln w="952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70517" y="533334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microscopic mechanism of delocalization due to the disorder in signs of transmission coefficient?</a:t>
            </a:r>
            <a:endParaRPr lang="ru-RU" sz="20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Nodes in the D-class network</a:t>
            </a:r>
            <a:endParaRPr lang="ru-RU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07132" y="119668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90219" y="980728"/>
          <a:ext cx="11779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89" name="Equation" r:id="rId3" imgW="698400" imgH="457200" progId="Equation.3">
                  <p:embed/>
                </p:oleObj>
              </mc:Choice>
              <mc:Fallback>
                <p:oleObj name="Equation" r:id="rId3" imgW="6984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219" y="980728"/>
                        <a:ext cx="117792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26060" y="3102059"/>
            <a:ext cx="2664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signs of  the 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matrix elements ensure        fluxes 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through plaquetts </a:t>
            </a:r>
          </a:p>
        </p:txBody>
      </p:sp>
      <p:graphicFrame>
        <p:nvGraphicFramePr>
          <p:cNvPr id="180230" name="Object 6"/>
          <p:cNvGraphicFramePr>
            <a:graphicFrameLocks noChangeAspect="1"/>
          </p:cNvGraphicFramePr>
          <p:nvPr/>
        </p:nvGraphicFramePr>
        <p:xfrm>
          <a:off x="4910236" y="3390389"/>
          <a:ext cx="28733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90" name="Equation" r:id="rId5" imgW="139680" imgH="139680" progId="Equation.3">
                  <p:embed/>
                </p:oleObj>
              </mc:Choice>
              <mc:Fallback>
                <p:oleObj name="Equation" r:id="rId5" imgW="139680" imgH="139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236" y="3390389"/>
                        <a:ext cx="287337" cy="287337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 flipH="1" flipV="1">
            <a:off x="4864000" y="1700808"/>
            <a:ext cx="288032" cy="288032"/>
          </a:xfrm>
          <a:prstGeom prst="straightConnector1">
            <a:avLst/>
          </a:prstGeom>
          <a:ln w="25400">
            <a:solidFill>
              <a:srgbClr val="CC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80232" name="Object 8"/>
          <p:cNvGraphicFramePr>
            <a:graphicFrameLocks noChangeAspect="1"/>
          </p:cNvGraphicFramePr>
          <p:nvPr/>
        </p:nvGraphicFramePr>
        <p:xfrm>
          <a:off x="3567856" y="1175990"/>
          <a:ext cx="5222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91" name="Equation" r:id="rId7" imgW="253800" imgH="177480" progId="Equation.3">
                  <p:embed/>
                </p:oleObj>
              </mc:Choice>
              <mc:Fallback>
                <p:oleObj name="Equation" r:id="rId7" imgW="25380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856" y="1175990"/>
                        <a:ext cx="522288" cy="365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0" y="692696"/>
            <a:ext cx="3429000" cy="3371850"/>
            <a:chOff x="0" y="692696"/>
            <a:chExt cx="3429000" cy="3371850"/>
          </a:xfrm>
        </p:grpSpPr>
        <p:pic>
          <p:nvPicPr>
            <p:cNvPr id="18022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692696"/>
              <a:ext cx="3429000" cy="337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1403648" y="2132856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80231" name="Object 7"/>
            <p:cNvGraphicFramePr>
              <a:graphicFrameLocks noChangeAspect="1"/>
            </p:cNvGraphicFramePr>
            <p:nvPr/>
          </p:nvGraphicFramePr>
          <p:xfrm>
            <a:off x="1547813" y="2238375"/>
            <a:ext cx="287337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892" name="Equation" r:id="rId10" imgW="139680" imgH="177480" progId="Equation.3">
                    <p:embed/>
                  </p:oleObj>
                </mc:Choice>
                <mc:Fallback>
                  <p:oleObj name="Equation" r:id="rId10" imgW="139680" imgH="177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813" y="2238375"/>
                          <a:ext cx="287337" cy="365125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3" name="Object 9"/>
            <p:cNvGraphicFramePr>
              <a:graphicFrameLocks noChangeAspect="1"/>
            </p:cNvGraphicFramePr>
            <p:nvPr/>
          </p:nvGraphicFramePr>
          <p:xfrm>
            <a:off x="749300" y="2991867"/>
            <a:ext cx="44450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893" name="Equation" r:id="rId12" imgW="215640" imgH="177480" progId="Equation.3">
                    <p:embed/>
                  </p:oleObj>
                </mc:Choice>
                <mc:Fallback>
                  <p:oleObj name="Equation" r:id="rId12" imgW="215640" imgH="177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" y="2991867"/>
                          <a:ext cx="444500" cy="365125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4" name="Object 10"/>
            <p:cNvGraphicFramePr>
              <a:graphicFrameLocks noChangeAspect="1"/>
            </p:cNvGraphicFramePr>
            <p:nvPr/>
          </p:nvGraphicFramePr>
          <p:xfrm>
            <a:off x="839788" y="1497013"/>
            <a:ext cx="26035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894" name="Equation" r:id="rId14" imgW="126720" imgH="164880" progId="Equation.3">
                    <p:embed/>
                  </p:oleObj>
                </mc:Choice>
                <mc:Fallback>
                  <p:oleObj name="Equation" r:id="rId14" imgW="126720" imgH="1648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788" y="1497013"/>
                          <a:ext cx="260350" cy="339725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5" name="Object 11"/>
            <p:cNvGraphicFramePr>
              <a:graphicFrameLocks noChangeAspect="1"/>
            </p:cNvGraphicFramePr>
            <p:nvPr/>
          </p:nvGraphicFramePr>
          <p:xfrm>
            <a:off x="2289647" y="1505099"/>
            <a:ext cx="338137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895" name="Equation" r:id="rId16" imgW="164880" imgH="164880" progId="Equation.3">
                    <p:embed/>
                  </p:oleObj>
                </mc:Choice>
                <mc:Fallback>
                  <p:oleObj name="Equation" r:id="rId16" imgW="164880" imgH="16488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9647" y="1505099"/>
                          <a:ext cx="338137" cy="339725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6" name="Object 12"/>
            <p:cNvGraphicFramePr>
              <a:graphicFrameLocks noChangeAspect="1"/>
            </p:cNvGraphicFramePr>
            <p:nvPr/>
          </p:nvGraphicFramePr>
          <p:xfrm>
            <a:off x="2190750" y="3009900"/>
            <a:ext cx="442913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896" name="Equation" r:id="rId18" imgW="215640" imgH="164880" progId="Equation.3">
                    <p:embed/>
                  </p:oleObj>
                </mc:Choice>
                <mc:Fallback>
                  <p:oleObj name="Equation" r:id="rId18" imgW="215640" imgH="16488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0750" y="3009900"/>
                          <a:ext cx="442913" cy="339725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6372200" y="764704"/>
            <a:ext cx="2327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change of sign of        </a:t>
            </a:r>
          </a:p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transforms       -fluxes in </a:t>
            </a:r>
          </a:p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plaquetts        and </a:t>
            </a:r>
          </a:p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into      -fluxes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0237" name="Object 13"/>
          <p:cNvGraphicFramePr>
            <a:graphicFrameLocks noChangeAspect="1"/>
          </p:cNvGraphicFramePr>
          <p:nvPr/>
        </p:nvGraphicFramePr>
        <p:xfrm>
          <a:off x="8183637" y="801911"/>
          <a:ext cx="2047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97" name="Equation" r:id="rId20" imgW="114120" imgH="139680" progId="Equation.3">
                  <p:embed/>
                </p:oleObj>
              </mc:Choice>
              <mc:Fallback>
                <p:oleObj name="Equation" r:id="rId20" imgW="114120" imgH="1396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637" y="801911"/>
                        <a:ext cx="204787" cy="250825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8" name="Object 14"/>
          <p:cNvGraphicFramePr>
            <a:graphicFrameLocks noChangeAspect="1"/>
          </p:cNvGraphicFramePr>
          <p:nvPr/>
        </p:nvGraphicFramePr>
        <p:xfrm>
          <a:off x="7413625" y="1071116"/>
          <a:ext cx="2524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98" name="Equation" r:id="rId22" imgW="139680" imgH="139680" progId="Equation.3">
                  <p:embed/>
                </p:oleObj>
              </mc:Choice>
              <mc:Fallback>
                <p:oleObj name="Equation" r:id="rId22" imgW="139680" imgH="1396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25" y="1071116"/>
                        <a:ext cx="252413" cy="252413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9" name="Object 15"/>
          <p:cNvGraphicFramePr>
            <a:graphicFrameLocks noChangeAspect="1"/>
          </p:cNvGraphicFramePr>
          <p:nvPr/>
        </p:nvGraphicFramePr>
        <p:xfrm>
          <a:off x="7308304" y="1336130"/>
          <a:ext cx="2190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99" name="Equation" r:id="rId23" imgW="164880" imgH="164880" progId="Equation.3">
                  <p:embed/>
                </p:oleObj>
              </mc:Choice>
              <mc:Fallback>
                <p:oleObj name="Equation" r:id="rId23" imgW="164880" imgH="1648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336130"/>
                        <a:ext cx="219075" cy="2206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40" name="Object 16"/>
          <p:cNvGraphicFramePr>
            <a:graphicFrameLocks noChangeAspect="1"/>
          </p:cNvGraphicFramePr>
          <p:nvPr/>
        </p:nvGraphicFramePr>
        <p:xfrm>
          <a:off x="8029078" y="1340768"/>
          <a:ext cx="287338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00" name="Equation" r:id="rId25" imgW="215640" imgH="177480" progId="Equation.3">
                  <p:embed/>
                </p:oleObj>
              </mc:Choice>
              <mc:Fallback>
                <p:oleObj name="Equation" r:id="rId25" imgW="215640" imgH="177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078" y="1340768"/>
                        <a:ext cx="287338" cy="2365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41" name="Object 17"/>
          <p:cNvGraphicFramePr>
            <a:graphicFrameLocks noChangeAspect="1"/>
          </p:cNvGraphicFramePr>
          <p:nvPr/>
        </p:nvGraphicFramePr>
        <p:xfrm>
          <a:off x="6815138" y="1558479"/>
          <a:ext cx="2301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01" name="Equation" r:id="rId26" imgW="126720" imgH="177480" progId="Equation.3">
                  <p:embed/>
                </p:oleObj>
              </mc:Choice>
              <mc:Fallback>
                <p:oleObj name="Equation" r:id="rId26" imgW="126720" imgH="1774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138" y="1558479"/>
                        <a:ext cx="230187" cy="32067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372200" y="1954510"/>
            <a:ext cx="2327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change of sign of        </a:t>
            </a:r>
          </a:p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transforms       -fluxes in </a:t>
            </a:r>
          </a:p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plaquetts       and </a:t>
            </a:r>
          </a:p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into      -fluxes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13"/>
          <p:cNvGraphicFramePr>
            <a:graphicFrameLocks noChangeAspect="1"/>
          </p:cNvGraphicFramePr>
          <p:nvPr/>
        </p:nvGraphicFramePr>
        <p:xfrm>
          <a:off x="8183637" y="1991717"/>
          <a:ext cx="2047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02" name="Equation" r:id="rId28" imgW="114120" imgH="139680" progId="Equation.3">
                  <p:embed/>
                </p:oleObj>
              </mc:Choice>
              <mc:Fallback>
                <p:oleObj name="Equation" r:id="rId28" imgW="114120" imgH="1396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637" y="1991717"/>
                        <a:ext cx="204787" cy="250825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4"/>
          <p:cNvGraphicFramePr>
            <a:graphicFrameLocks noChangeAspect="1"/>
          </p:cNvGraphicFramePr>
          <p:nvPr/>
        </p:nvGraphicFramePr>
        <p:xfrm>
          <a:off x="7413625" y="2260922"/>
          <a:ext cx="2524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03" name="Equation" r:id="rId30" imgW="139680" imgH="139680" progId="Equation.3">
                  <p:embed/>
                </p:oleObj>
              </mc:Choice>
              <mc:Fallback>
                <p:oleObj name="Equation" r:id="rId30" imgW="139680" imgH="1396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25" y="2260922"/>
                        <a:ext cx="252413" cy="252413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5"/>
          <p:cNvGraphicFramePr>
            <a:graphicFrameLocks noChangeAspect="1"/>
          </p:cNvGraphicFramePr>
          <p:nvPr/>
        </p:nvGraphicFramePr>
        <p:xfrm>
          <a:off x="7318978" y="2525266"/>
          <a:ext cx="1682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04" name="Equation" r:id="rId31" imgW="126720" imgH="164880" progId="Equation.3">
                  <p:embed/>
                </p:oleObj>
              </mc:Choice>
              <mc:Fallback>
                <p:oleObj name="Equation" r:id="rId31" imgW="126720" imgH="1648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978" y="2525266"/>
                        <a:ext cx="168275" cy="2206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6"/>
          <p:cNvGraphicFramePr>
            <a:graphicFrameLocks noChangeAspect="1"/>
          </p:cNvGraphicFramePr>
          <p:nvPr/>
        </p:nvGraphicFramePr>
        <p:xfrm>
          <a:off x="7967050" y="2537966"/>
          <a:ext cx="287338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05" name="Equation" r:id="rId33" imgW="215640" imgH="164880" progId="Equation.3">
                  <p:embed/>
                </p:oleObj>
              </mc:Choice>
              <mc:Fallback>
                <p:oleObj name="Equation" r:id="rId33" imgW="215640" imgH="1648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050" y="2537966"/>
                        <a:ext cx="287338" cy="2190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"/>
          <p:cNvGraphicFramePr>
            <a:graphicFrameLocks noChangeAspect="1"/>
          </p:cNvGraphicFramePr>
          <p:nvPr/>
        </p:nvGraphicFramePr>
        <p:xfrm>
          <a:off x="6815138" y="2748285"/>
          <a:ext cx="2301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06" name="Equation" r:id="rId35" imgW="126720" imgH="177480" progId="Equation.3">
                  <p:embed/>
                </p:oleObj>
              </mc:Choice>
              <mc:Fallback>
                <p:oleObj name="Equation" r:id="rId35" imgW="126720" imgH="17748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138" y="2748285"/>
                        <a:ext cx="230187" cy="32067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835696" y="40050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Cho-Fisher disorder in the signs of masses </a:t>
            </a:r>
            <a:endParaRPr lang="ru-RU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4008" y="4562544"/>
            <a:ext cx="2963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A. Mildenberger, F. Evers, A. D. Mirlin, </a:t>
            </a:r>
          </a:p>
          <a:p>
            <a:pPr marL="342900" indent="-342900" algn="ctr"/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and J. T. Chalker,</a:t>
            </a:r>
          </a:p>
          <a:p>
            <a:pPr marL="342900" indent="-342900"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Phys. Rev. B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/>
              <a:t>245321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(2007).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635896" y="1794302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reflection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491880" y="564580"/>
            <a:ext cx="129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transmission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936008" y="836712"/>
            <a:ext cx="368424" cy="216024"/>
          </a:xfrm>
          <a:prstGeom prst="straightConnector1">
            <a:avLst/>
          </a:prstGeom>
          <a:ln w="25400">
            <a:solidFill>
              <a:srgbClr val="CC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940152" y="5951021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O(1</a:t>
            </a:r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disorder: sign factor 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-1 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on each link with probability 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217488" y="4509616"/>
          <a:ext cx="40290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07" name="Equation" r:id="rId36" imgW="2031840" imgH="457200" progId="Equation.3">
                  <p:embed/>
                </p:oleObj>
              </mc:Choice>
              <mc:Fallback>
                <p:oleObj name="Equation" r:id="rId36" imgW="203184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4509616"/>
                        <a:ext cx="4029075" cy="8636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215900" y="5661298"/>
          <a:ext cx="47609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08" name="Equation" r:id="rId38" imgW="2400120" imgH="533160" progId="Equation.3">
                  <p:embed/>
                </p:oleObj>
              </mc:Choice>
              <mc:Fallback>
                <p:oleObj name="Equation" r:id="rId38" imgW="2400120" imgH="53316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661298"/>
                        <a:ext cx="4760913" cy="10080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Curved Left Arrow 40"/>
          <p:cNvSpPr/>
          <p:nvPr/>
        </p:nvSpPr>
        <p:spPr>
          <a:xfrm rot="3572976" flipV="1">
            <a:off x="2764808" y="1105698"/>
            <a:ext cx="316114" cy="2172740"/>
          </a:xfrm>
          <a:prstGeom prst="curvedLeftArrow">
            <a:avLst>
              <a:gd name="adj1" fmla="val 25000"/>
              <a:gd name="adj2" fmla="val 60502"/>
              <a:gd name="adj3" fmla="val 25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80249" name="Object 25"/>
          <p:cNvGraphicFramePr>
            <a:graphicFrameLocks noChangeAspect="1"/>
          </p:cNvGraphicFramePr>
          <p:nvPr/>
        </p:nvGraphicFramePr>
        <p:xfrm>
          <a:off x="4712048" y="636588"/>
          <a:ext cx="273394" cy="272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09" name="Equation" r:id="rId40" imgW="88560" imgH="152280" progId="Equation.3">
                  <p:embed/>
                </p:oleObj>
              </mc:Choice>
              <mc:Fallback>
                <p:oleObj name="Equation" r:id="rId40" imgW="88560" imgH="15228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2048" y="636588"/>
                        <a:ext cx="273394" cy="27213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50" name="Object 26"/>
          <p:cNvGraphicFramePr>
            <a:graphicFrameLocks noChangeAspect="1"/>
          </p:cNvGraphicFramePr>
          <p:nvPr/>
        </p:nvGraphicFramePr>
        <p:xfrm>
          <a:off x="4677223" y="1884363"/>
          <a:ext cx="25481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10" name="Equation" r:id="rId42" imgW="114120" imgH="126720" progId="Equation.3">
                  <p:embed/>
                </p:oleObj>
              </mc:Choice>
              <mc:Fallback>
                <p:oleObj name="Equation" r:id="rId42" imgW="114120" imgH="12672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223" y="1884363"/>
                        <a:ext cx="254818" cy="2254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8063"/>
            <a:ext cx="3929063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TextBox 68"/>
          <p:cNvSpPr txBox="1">
            <a:spLocks noChangeArrowheads="1"/>
          </p:cNvSpPr>
          <p:nvPr/>
        </p:nvSpPr>
        <p:spPr bwMode="auto">
          <a:xfrm>
            <a:off x="2768815" y="1547500"/>
            <a:ext cx="6051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RG transformation for bond percolation on the square lattice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4071938" y="4205188"/>
          <a:ext cx="48577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80" name="Equation" r:id="rId4" imgW="2857320" imgH="241200" progId="Equation.3">
                  <p:embed/>
                </p:oleObj>
              </mc:Choice>
              <mc:Fallback>
                <p:oleObj name="Equation" r:id="rId4" imgW="28573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4205188"/>
                        <a:ext cx="4857750" cy="45561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TextBox 68"/>
          <p:cNvSpPr txBox="1">
            <a:spLocks noChangeArrowheads="1"/>
          </p:cNvSpPr>
          <p:nvPr/>
        </p:nvSpPr>
        <p:spPr bwMode="auto">
          <a:xfrm>
            <a:off x="5250772" y="3823820"/>
            <a:ext cx="1553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RG equation 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9" name="TextBox 68"/>
          <p:cNvSpPr txBox="1">
            <a:spLocks noChangeArrowheads="1"/>
          </p:cNvSpPr>
          <p:nvPr/>
        </p:nvSpPr>
        <p:spPr bwMode="auto">
          <a:xfrm>
            <a:off x="467544" y="3717032"/>
            <a:ext cx="830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0" name="TextBox 68"/>
          <p:cNvSpPr txBox="1">
            <a:spLocks noChangeArrowheads="1"/>
          </p:cNvSpPr>
          <p:nvPr/>
        </p:nvSpPr>
        <p:spPr bwMode="auto">
          <a:xfrm>
            <a:off x="2286000" y="3882534"/>
            <a:ext cx="135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superbond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287810" y="4040783"/>
            <a:ext cx="428625" cy="357188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678656" y="4187080"/>
            <a:ext cx="428625" cy="71438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643188" y="4419500"/>
            <a:ext cx="500062" cy="71438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6147" name="Object 9"/>
          <p:cNvGraphicFramePr>
            <a:graphicFrameLocks noChangeAspect="1"/>
          </p:cNvGraphicFramePr>
          <p:nvPr/>
        </p:nvGraphicFramePr>
        <p:xfrm>
          <a:off x="785813" y="4991000"/>
          <a:ext cx="3571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81" name="Equation" r:id="rId6" imgW="152280" imgH="164880" progId="Equation.3">
                  <p:embed/>
                </p:oleObj>
              </mc:Choice>
              <mc:Fallback>
                <p:oleObj name="Equation" r:id="rId6" imgW="152280" imgH="164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991000"/>
                        <a:ext cx="357187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0"/>
          <p:cNvGraphicFramePr>
            <a:graphicFrameLocks noChangeAspect="1"/>
          </p:cNvGraphicFramePr>
          <p:nvPr/>
        </p:nvGraphicFramePr>
        <p:xfrm>
          <a:off x="2714625" y="4848125"/>
          <a:ext cx="4159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82" name="Equation" r:id="rId8" imgW="177480" imgH="203040" progId="Equation.3">
                  <p:embed/>
                </p:oleObj>
              </mc:Choice>
              <mc:Fallback>
                <p:oleObj name="Equation" r:id="rId8" imgW="17748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4848125"/>
                        <a:ext cx="4159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TextBox 68"/>
          <p:cNvSpPr txBox="1">
            <a:spLocks noChangeArrowheads="1"/>
          </p:cNvSpPr>
          <p:nvPr/>
        </p:nvSpPr>
        <p:spPr bwMode="auto">
          <a:xfrm>
            <a:off x="1928813" y="5569495"/>
            <a:ext cx="17059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superbond connects</a:t>
            </a:r>
            <a:endParaRPr lang="ru-RU" sz="1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5" name="TextBox 68"/>
          <p:cNvSpPr txBox="1">
            <a:spLocks noChangeArrowheads="1"/>
          </p:cNvSpPr>
          <p:nvPr/>
        </p:nvSpPr>
        <p:spPr bwMode="auto">
          <a:xfrm>
            <a:off x="0" y="5569495"/>
            <a:ext cx="1382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 bond connects</a:t>
            </a:r>
            <a:endParaRPr lang="ru-RU" sz="1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6" name="TextBox 68"/>
          <p:cNvSpPr txBox="1">
            <a:spLocks noChangeArrowheads="1"/>
          </p:cNvSpPr>
          <p:nvPr/>
        </p:nvSpPr>
        <p:spPr bwMode="auto">
          <a:xfrm>
            <a:off x="4143375" y="4919563"/>
            <a:ext cx="2143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one bond is removed</a:t>
            </a:r>
            <a:endParaRPr lang="ru-RU" sz="1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7" name="TextBox 68"/>
          <p:cNvSpPr txBox="1">
            <a:spLocks noChangeArrowheads="1"/>
          </p:cNvSpPr>
          <p:nvPr/>
        </p:nvSpPr>
        <p:spPr bwMode="auto">
          <a:xfrm>
            <a:off x="6500813" y="4919563"/>
            <a:ext cx="22476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three bonds are removed</a:t>
            </a:r>
            <a:endParaRPr lang="ru-RU" sz="1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5254153" y="4737051"/>
            <a:ext cx="357610" cy="150291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7871891" y="4762500"/>
            <a:ext cx="357610" cy="99392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57188" y="5164038"/>
            <a:ext cx="428625" cy="255587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71" name="TextBox 68"/>
          <p:cNvSpPr txBox="1">
            <a:spLocks noChangeArrowheads="1"/>
          </p:cNvSpPr>
          <p:nvPr/>
        </p:nvSpPr>
        <p:spPr bwMode="auto">
          <a:xfrm>
            <a:off x="0" y="5348188"/>
            <a:ext cx="13612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probability that </a:t>
            </a:r>
          </a:p>
        </p:txBody>
      </p:sp>
      <p:sp>
        <p:nvSpPr>
          <p:cNvPr id="6172" name="TextBox 68"/>
          <p:cNvSpPr txBox="1">
            <a:spLocks noChangeArrowheads="1"/>
          </p:cNvSpPr>
          <p:nvPr/>
        </p:nvSpPr>
        <p:spPr bwMode="auto">
          <a:xfrm>
            <a:off x="1979712" y="5348188"/>
            <a:ext cx="14959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probability that a </a:t>
            </a:r>
            <a:endParaRPr lang="ru-RU" sz="1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286000" y="5133875"/>
            <a:ext cx="428625" cy="255588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74" name="TextBox 68"/>
          <p:cNvSpPr txBox="1">
            <a:spLocks noChangeArrowheads="1"/>
          </p:cNvSpPr>
          <p:nvPr/>
        </p:nvSpPr>
        <p:spPr bwMode="auto">
          <a:xfrm>
            <a:off x="5096016" y="5445224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fixed point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9" name="Object 11"/>
          <p:cNvGraphicFramePr>
            <a:graphicFrameLocks noChangeAspect="1"/>
          </p:cNvGraphicFramePr>
          <p:nvPr/>
        </p:nvGraphicFramePr>
        <p:xfrm>
          <a:off x="6309890" y="5365080"/>
          <a:ext cx="12144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83" name="Equation" r:id="rId10" imgW="685800" imgH="393480" progId="Equation.3">
                  <p:embed/>
                </p:oleObj>
              </mc:Choice>
              <mc:Fallback>
                <p:oleObj name="Equation" r:id="rId10" imgW="6858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890" y="5365080"/>
                        <a:ext cx="1214438" cy="5842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22"/>
          <p:cNvGraphicFramePr>
            <a:graphicFrameLocks noChangeAspect="1"/>
          </p:cNvGraphicFramePr>
          <p:nvPr/>
        </p:nvGraphicFramePr>
        <p:xfrm>
          <a:off x="1714500" y="6087888"/>
          <a:ext cx="37147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84" name="Equation" r:id="rId12" imgW="2070000" imgH="469800" progId="Equation.3">
                  <p:embed/>
                </p:oleObj>
              </mc:Choice>
              <mc:Fallback>
                <p:oleObj name="Equation" r:id="rId12" imgW="2070000" imgH="469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6087888"/>
                        <a:ext cx="3714750" cy="725488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5" name="TextBox 68"/>
          <p:cNvSpPr txBox="1">
            <a:spLocks noChangeArrowheads="1"/>
          </p:cNvSpPr>
          <p:nvPr/>
        </p:nvSpPr>
        <p:spPr bwMode="auto">
          <a:xfrm>
            <a:off x="255831" y="6167808"/>
            <a:ext cx="10615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localization</a:t>
            </a:r>
            <a:endParaRPr lang="ru-RU" sz="1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6" name="TextBox 44"/>
          <p:cNvSpPr txBox="1">
            <a:spLocks noChangeArrowheads="1"/>
          </p:cNvSpPr>
          <p:nvPr/>
        </p:nvSpPr>
        <p:spPr bwMode="auto">
          <a:xfrm>
            <a:off x="434648" y="6361583"/>
            <a:ext cx="654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radius</a:t>
            </a:r>
            <a:endParaRPr lang="ru-RU" sz="1400" b="1" i="1" dirty="0">
              <a:solidFill>
                <a:srgbClr val="0033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214438" y="6453336"/>
            <a:ext cx="477242" cy="570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ight Arrow 47"/>
          <p:cNvSpPr/>
          <p:nvPr/>
        </p:nvSpPr>
        <p:spPr>
          <a:xfrm>
            <a:off x="5500688" y="6311602"/>
            <a:ext cx="357187" cy="285750"/>
          </a:xfrm>
          <a:prstGeom prst="rightArrow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151" name="Object 13"/>
          <p:cNvGraphicFramePr>
            <a:graphicFrameLocks noChangeAspect="1"/>
          </p:cNvGraphicFramePr>
          <p:nvPr/>
        </p:nvGraphicFramePr>
        <p:xfrm>
          <a:off x="5929313" y="6059313"/>
          <a:ext cx="30734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85" name="Equation" r:id="rId14" imgW="1663560" imgH="533160" progId="Equation.3">
                  <p:embed/>
                </p:oleObj>
              </mc:Choice>
              <mc:Fallback>
                <p:oleObj name="Equation" r:id="rId14" imgW="1663560" imgH="533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6059313"/>
                        <a:ext cx="3073400" cy="754063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9" name="TextBox 68"/>
          <p:cNvSpPr txBox="1">
            <a:spLocks noChangeArrowheads="1"/>
          </p:cNvSpPr>
          <p:nvPr/>
        </p:nvSpPr>
        <p:spPr bwMode="auto">
          <a:xfrm>
            <a:off x="3779912" y="5589240"/>
            <a:ext cx="11977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scaling factor</a:t>
            </a:r>
            <a:endParaRPr lang="ru-RU" sz="1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3887924" y="6057292"/>
            <a:ext cx="432048" cy="72008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68"/>
          <p:cNvSpPr txBox="1">
            <a:spLocks noChangeArrowheads="1"/>
          </p:cNvSpPr>
          <p:nvPr/>
        </p:nvSpPr>
        <p:spPr bwMode="auto">
          <a:xfrm>
            <a:off x="-146992" y="116632"/>
            <a:ext cx="19992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limit of strong </a:t>
            </a:r>
          </a:p>
          <a:p>
            <a:pPr algn="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inhomogeneity: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1256" name="Object 8"/>
          <p:cNvGraphicFramePr>
            <a:graphicFrameLocks noChangeAspect="1"/>
          </p:cNvGraphicFramePr>
          <p:nvPr/>
        </p:nvGraphicFramePr>
        <p:xfrm>
          <a:off x="1835696" y="44624"/>
          <a:ext cx="137001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86" name="Equation" r:id="rId16" imgW="812520" imgH="457200" progId="Equation.3">
                  <p:embed/>
                </p:oleObj>
              </mc:Choice>
              <mc:Fallback>
                <p:oleObj name="Equation" r:id="rId16" imgW="812520" imgH="457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4624"/>
                        <a:ext cx="1370012" cy="7715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68"/>
          <p:cNvSpPr txBox="1">
            <a:spLocks noChangeArrowheads="1"/>
          </p:cNvSpPr>
          <p:nvPr/>
        </p:nvSpPr>
        <p:spPr bwMode="auto">
          <a:xfrm>
            <a:off x="3131840" y="188640"/>
            <a:ext cx="26619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with probability  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" name="Object 8"/>
          <p:cNvGraphicFramePr>
            <a:graphicFrameLocks noChangeAspect="1"/>
          </p:cNvGraphicFramePr>
          <p:nvPr/>
        </p:nvGraphicFramePr>
        <p:xfrm>
          <a:off x="5655468" y="44624"/>
          <a:ext cx="12207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87" name="Equation" r:id="rId18" imgW="723600" imgH="457200" progId="Equation.3">
                  <p:embed/>
                </p:oleObj>
              </mc:Choice>
              <mc:Fallback>
                <p:oleObj name="Equation" r:id="rId18" imgW="72360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468" y="44624"/>
                        <a:ext cx="1220788" cy="7715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68"/>
          <p:cNvSpPr txBox="1">
            <a:spLocks noChangeArrowheads="1"/>
          </p:cNvSpPr>
          <p:nvPr/>
        </p:nvSpPr>
        <p:spPr bwMode="auto">
          <a:xfrm>
            <a:off x="6804248" y="188640"/>
            <a:ext cx="2339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with probability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(1-P)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23528" y="908720"/>
            <a:ext cx="3024336" cy="307777"/>
            <a:chOff x="611560" y="1340768"/>
            <a:chExt cx="3024336" cy="307777"/>
          </a:xfrm>
        </p:grpSpPr>
        <p:sp>
          <p:nvSpPr>
            <p:cNvPr id="54" name="TextBox 68"/>
            <p:cNvSpPr txBox="1">
              <a:spLocks noChangeArrowheads="1"/>
            </p:cNvSpPr>
            <p:nvPr/>
          </p:nvSpPr>
          <p:spPr bwMode="auto">
            <a:xfrm>
              <a:off x="611560" y="1340768"/>
              <a:ext cx="30243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bond between        and         connects</a:t>
              </a:r>
              <a:endParaRPr lang="ru-RU" sz="1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1258" name="Object 10"/>
            <p:cNvGraphicFramePr>
              <a:graphicFrameLocks noChangeAspect="1"/>
            </p:cNvGraphicFramePr>
            <p:nvPr/>
          </p:nvGraphicFramePr>
          <p:xfrm>
            <a:off x="1763688" y="1412776"/>
            <a:ext cx="21907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788" name="Equation" r:id="rId20" imgW="164880" imgH="164880" progId="Equation.3">
                    <p:embed/>
                  </p:oleObj>
                </mc:Choice>
                <mc:Fallback>
                  <p:oleObj name="Equation" r:id="rId20" imgW="164880" imgH="1648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688" y="1412776"/>
                          <a:ext cx="219075" cy="220663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1259" name="Object 11"/>
            <p:cNvGraphicFramePr>
              <a:graphicFrameLocks noChangeAspect="1"/>
            </p:cNvGraphicFramePr>
            <p:nvPr/>
          </p:nvGraphicFramePr>
          <p:xfrm>
            <a:off x="2378075" y="1404938"/>
            <a:ext cx="287338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789" name="Equation" r:id="rId22" imgW="215640" imgH="177480" progId="Equation.3">
                    <p:embed/>
                  </p:oleObj>
                </mc:Choice>
                <mc:Fallback>
                  <p:oleObj name="Equation" r:id="rId22" imgW="215640" imgH="17748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8075" y="1404938"/>
                          <a:ext cx="287338" cy="238125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Group 55"/>
          <p:cNvGrpSpPr/>
          <p:nvPr/>
        </p:nvGrpSpPr>
        <p:grpSpPr>
          <a:xfrm>
            <a:off x="5652120" y="908720"/>
            <a:ext cx="3024336" cy="307777"/>
            <a:chOff x="611560" y="1340768"/>
            <a:chExt cx="3024336" cy="307777"/>
          </a:xfrm>
        </p:grpSpPr>
        <p:sp>
          <p:nvSpPr>
            <p:cNvPr id="57" name="TextBox 68"/>
            <p:cNvSpPr txBox="1">
              <a:spLocks noChangeArrowheads="1"/>
            </p:cNvSpPr>
            <p:nvPr/>
          </p:nvSpPr>
          <p:spPr bwMode="auto">
            <a:xfrm>
              <a:off x="611560" y="1340768"/>
              <a:ext cx="30243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i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bond between        and         is removed</a:t>
              </a:r>
              <a:endParaRPr lang="ru-RU" sz="1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8" name="Object 10"/>
            <p:cNvGraphicFramePr>
              <a:graphicFrameLocks noChangeAspect="1"/>
            </p:cNvGraphicFramePr>
            <p:nvPr/>
          </p:nvGraphicFramePr>
          <p:xfrm>
            <a:off x="1763688" y="1412776"/>
            <a:ext cx="21907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790" name="Equation" r:id="rId24" imgW="164880" imgH="164880" progId="Equation.3">
                    <p:embed/>
                  </p:oleObj>
                </mc:Choice>
                <mc:Fallback>
                  <p:oleObj name="Equation" r:id="rId24" imgW="164880" imgH="16488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688" y="1412776"/>
                          <a:ext cx="219075" cy="220663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1"/>
            <p:cNvGraphicFramePr>
              <a:graphicFrameLocks noChangeAspect="1"/>
            </p:cNvGraphicFramePr>
            <p:nvPr/>
          </p:nvGraphicFramePr>
          <p:xfrm>
            <a:off x="2378075" y="1404938"/>
            <a:ext cx="287338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791" name="Equation" r:id="rId25" imgW="215640" imgH="177480" progId="Equation.3">
                    <p:embed/>
                  </p:oleObj>
                </mc:Choice>
                <mc:Fallback>
                  <p:oleObj name="Equation" r:id="rId25" imgW="215640" imgH="17748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8075" y="1404938"/>
                          <a:ext cx="287338" cy="238125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60"/>
          <p:cNvGrpSpPr/>
          <p:nvPr/>
        </p:nvGrpSpPr>
        <p:grpSpPr>
          <a:xfrm>
            <a:off x="1979712" y="2263136"/>
            <a:ext cx="7056784" cy="1453896"/>
            <a:chOff x="827584" y="1755648"/>
            <a:chExt cx="7056784" cy="1453896"/>
          </a:xfrm>
        </p:grpSpPr>
        <p:grpSp>
          <p:nvGrpSpPr>
            <p:cNvPr id="37" name="Group 36"/>
            <p:cNvGrpSpPr/>
            <p:nvPr/>
          </p:nvGrpSpPr>
          <p:grpSpPr>
            <a:xfrm>
              <a:off x="899592" y="1772816"/>
              <a:ext cx="6879679" cy="1411657"/>
              <a:chOff x="428625" y="707708"/>
              <a:chExt cx="8410575" cy="1792605"/>
            </a:xfrm>
            <a:noFill/>
          </p:grpSpPr>
          <p:pic>
            <p:nvPicPr>
              <p:cNvPr id="6152" name="Picture 2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1285875" y="707708"/>
                <a:ext cx="6086476" cy="2381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4" name="Picture 4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428625" y="1000125"/>
                <a:ext cx="8410575" cy="3619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5" name="Picture 5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1214438" y="1500188"/>
                <a:ext cx="7096125" cy="10001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0" name="Rectangle 59"/>
            <p:cNvSpPr/>
            <p:nvPr/>
          </p:nvSpPr>
          <p:spPr>
            <a:xfrm>
              <a:off x="827584" y="1755648"/>
              <a:ext cx="7056784" cy="145389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1412776"/>
            <a:ext cx="19797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" name="Object 10"/>
          <p:cNvGraphicFramePr>
            <a:graphicFrameLocks noChangeAspect="1"/>
          </p:cNvGraphicFramePr>
          <p:nvPr/>
        </p:nvGraphicFramePr>
        <p:xfrm>
          <a:off x="484846" y="1876547"/>
          <a:ext cx="150311" cy="19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92" name="Equation" r:id="rId30" imgW="126720" imgH="164880" progId="Equation.3">
                  <p:embed/>
                </p:oleObj>
              </mc:Choice>
              <mc:Fallback>
                <p:oleObj name="Equation" r:id="rId30" imgW="126720" imgH="1648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46" y="1876547"/>
                        <a:ext cx="150311" cy="195886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2"/>
          <p:cNvGraphicFramePr>
            <a:graphicFrameLocks noChangeAspect="1"/>
          </p:cNvGraphicFramePr>
          <p:nvPr/>
        </p:nvGraphicFramePr>
        <p:xfrm>
          <a:off x="1264816" y="2748881"/>
          <a:ext cx="255713" cy="19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93" name="Equation" r:id="rId32" imgW="215640" imgH="164880" progId="Equation.3">
                  <p:embed/>
                </p:oleObj>
              </mc:Choice>
              <mc:Fallback>
                <p:oleObj name="Equation" r:id="rId32" imgW="215640" imgH="1648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816" y="2748881"/>
                        <a:ext cx="255713" cy="195886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Straight Connector 71"/>
          <p:cNvCxnSpPr/>
          <p:nvPr/>
        </p:nvCxnSpPr>
        <p:spPr>
          <a:xfrm flipV="1">
            <a:off x="683568" y="2132856"/>
            <a:ext cx="576064" cy="504056"/>
          </a:xfrm>
          <a:prstGeom prst="line">
            <a:avLst/>
          </a:prstGeom>
          <a:ln w="66675">
            <a:solidFill>
              <a:srgbClr val="534D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323528" y="2564904"/>
            <a:ext cx="504056" cy="504056"/>
          </a:xfrm>
          <a:prstGeom prst="ellipse">
            <a:avLst/>
          </a:prstGeom>
          <a:solidFill>
            <a:schemeClr val="tx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Oval 74"/>
          <p:cNvSpPr/>
          <p:nvPr/>
        </p:nvSpPr>
        <p:spPr>
          <a:xfrm>
            <a:off x="1187624" y="1772816"/>
            <a:ext cx="504056" cy="504056"/>
          </a:xfrm>
          <a:prstGeom prst="ellipse">
            <a:avLst/>
          </a:prstGeom>
          <a:solidFill>
            <a:schemeClr val="tx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1267" name="Object 19"/>
          <p:cNvGraphicFramePr>
            <a:graphicFrameLocks noChangeAspect="1"/>
          </p:cNvGraphicFramePr>
          <p:nvPr/>
        </p:nvGraphicFramePr>
        <p:xfrm>
          <a:off x="455613" y="2705100"/>
          <a:ext cx="255587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94" name="Equation" r:id="rId34" imgW="215640" imgH="177480" progId="Equation.3">
                  <p:embed/>
                </p:oleObj>
              </mc:Choice>
              <mc:Fallback>
                <p:oleObj name="Equation" r:id="rId34" imgW="215640" imgH="1774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2705100"/>
                        <a:ext cx="255587" cy="2111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8" name="Object 20"/>
          <p:cNvGraphicFramePr>
            <a:graphicFrameLocks noChangeAspect="1"/>
          </p:cNvGraphicFramePr>
          <p:nvPr/>
        </p:nvGraphicFramePr>
        <p:xfrm>
          <a:off x="1343025" y="1919288"/>
          <a:ext cx="195263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95" name="Equation" r:id="rId36" imgW="164880" imgH="164880" progId="Equation.3">
                  <p:embed/>
                </p:oleObj>
              </mc:Choice>
              <mc:Fallback>
                <p:oleObj name="Equation" r:id="rId36" imgW="164880" imgH="1648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1919288"/>
                        <a:ext cx="195263" cy="1952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Straight Arrow Connector 75"/>
          <p:cNvCxnSpPr/>
          <p:nvPr/>
        </p:nvCxnSpPr>
        <p:spPr>
          <a:xfrm rot="16200000" flipH="1">
            <a:off x="506313" y="1523555"/>
            <a:ext cx="936106" cy="282499"/>
          </a:xfrm>
          <a:prstGeom prst="straightConnector1">
            <a:avLst/>
          </a:prstGeom>
          <a:ln w="25400">
            <a:solidFill>
              <a:srgbClr val="FF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81269" name="Object 11"/>
          <p:cNvGraphicFramePr>
            <a:graphicFrameLocks noChangeAspect="1"/>
          </p:cNvGraphicFramePr>
          <p:nvPr/>
        </p:nvGraphicFramePr>
        <p:xfrm>
          <a:off x="4788024" y="260648"/>
          <a:ext cx="7191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96" name="Equation" r:id="rId38" imgW="406080" imgH="203040" progId="Equation.3">
                  <p:embed/>
                </p:oleObj>
              </mc:Choice>
              <mc:Fallback>
                <p:oleObj name="Equation" r:id="rId38" imgW="406080" imgH="2030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60648"/>
                        <a:ext cx="719138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8666"/>
            <a:ext cx="7429552" cy="24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340894"/>
            <a:ext cx="1728192" cy="44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5760" y="4005064"/>
            <a:ext cx="32578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88224" y="1643050"/>
            <a:ext cx="2555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clean Dirac fermions of  a</a:t>
            </a:r>
            <a:endParaRPr lang="en-US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given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type are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429388" y="3237733"/>
          <a:ext cx="864096" cy="619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8" name="Equation" r:id="rId6" imgW="583920" imgH="419040" progId="Equation.3">
                  <p:embed/>
                </p:oleObj>
              </mc:Choice>
              <mc:Fallback>
                <p:oleObj name="Equation" r:id="rId6" imgW="58392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3237733"/>
                        <a:ext cx="864096" cy="61989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07434"/>
            <a:ext cx="3347864" cy="147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7" y="2643182"/>
            <a:ext cx="3560241" cy="16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5868144" y="3933056"/>
            <a:ext cx="3176997" cy="1008112"/>
            <a:chOff x="6084168" y="4221088"/>
            <a:chExt cx="3032981" cy="924103"/>
          </a:xfrm>
        </p:grpSpPr>
        <p:pic>
          <p:nvPicPr>
            <p:cNvPr id="150538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84168" y="4221088"/>
              <a:ext cx="3032981" cy="79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539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84168" y="5013177"/>
              <a:ext cx="792088" cy="132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/>
          <p:nvPr/>
        </p:nvCxnSpPr>
        <p:spPr>
          <a:xfrm>
            <a:off x="6072198" y="260648"/>
            <a:ext cx="1238259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5536" y="5523526"/>
            <a:ext cx="1152128" cy="5486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Curved Left Arrow 16"/>
          <p:cNvSpPr/>
          <p:nvPr/>
        </p:nvSpPr>
        <p:spPr>
          <a:xfrm rot="296151" flipV="1">
            <a:off x="4923428" y="2924779"/>
            <a:ext cx="893456" cy="3055343"/>
          </a:xfrm>
          <a:prstGeom prst="curvedLeftArrow">
            <a:avLst>
              <a:gd name="adj1" fmla="val 17857"/>
              <a:gd name="adj2" fmla="val 59713"/>
              <a:gd name="adj3" fmla="val 25575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21198716" flipH="1" flipV="1">
            <a:off x="3764827" y="3127180"/>
            <a:ext cx="400242" cy="1709668"/>
          </a:xfrm>
          <a:prstGeom prst="curvedLeftArrow">
            <a:avLst>
              <a:gd name="adj1" fmla="val 25000"/>
              <a:gd name="adj2" fmla="val 60502"/>
              <a:gd name="adj3" fmla="val 25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68"/>
          <p:cNvSpPr txBox="1">
            <a:spLocks noChangeArrowheads="1"/>
          </p:cNvSpPr>
          <p:nvPr/>
        </p:nvSpPr>
        <p:spPr bwMode="auto">
          <a:xfrm>
            <a:off x="3563888" y="2636912"/>
            <a:ext cx="25790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for energies inside the  gap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11590" y="2924374"/>
            <a:ext cx="774988" cy="504626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4229476" y="2996952"/>
          <a:ext cx="7143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9" name="Equation" r:id="rId12" imgW="482400" imgH="241200" progId="Equation.3">
                  <p:embed/>
                </p:oleObj>
              </mc:Choice>
              <mc:Fallback>
                <p:oleObj name="Equation" r:id="rId12" imgW="4824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476" y="2996952"/>
                        <a:ext cx="714375" cy="357187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0" y="3286124"/>
            <a:ext cx="34918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0537" idx="1"/>
          </p:cNvCxnSpPr>
          <p:nvPr/>
        </p:nvCxnSpPr>
        <p:spPr>
          <a:xfrm rot="10800000" flipH="1" flipV="1">
            <a:off x="3646" y="3444397"/>
            <a:ext cx="823937" cy="912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68"/>
          <p:cNvSpPr txBox="1">
            <a:spLocks noChangeArrowheads="1"/>
          </p:cNvSpPr>
          <p:nvPr/>
        </p:nvSpPr>
        <p:spPr bwMode="auto">
          <a:xfrm>
            <a:off x="648068" y="6019404"/>
            <a:ext cx="15524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for zero energy,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86512" y="642918"/>
            <a:ext cx="2841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time reversal symmetry is sustained due to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species 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of Dirac fermions </a:t>
            </a:r>
            <a:endParaRPr lang="ru-RU" sz="1600" b="1" i="1" dirty="0">
              <a:solidFill>
                <a:srgbClr val="003300"/>
              </a:solidFill>
              <a:latin typeface="Calibri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888736" y="4517136"/>
            <a:ext cx="18288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458200" y="4357694"/>
            <a:ext cx="542916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68"/>
          <p:cNvSpPr txBox="1">
            <a:spLocks noChangeArrowheads="1"/>
          </p:cNvSpPr>
          <p:nvPr/>
        </p:nvSpPr>
        <p:spPr bwMode="auto">
          <a:xfrm>
            <a:off x="928662" y="4233454"/>
            <a:ext cx="1985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from Kubo formula: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000760" y="2357430"/>
            <a:ext cx="2555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they exhibit quantum </a:t>
            </a:r>
          </a:p>
          <a:p>
            <a:pPr algn="ctr"/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Hall transition upon </a:t>
            </a:r>
            <a:endParaRPr lang="ru-RU" sz="1600" dirty="0">
              <a:solidFill>
                <a:srgbClr val="003300"/>
              </a:solidFill>
              <a:latin typeface="Calibri" pitchFamily="34" charset="0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8245506" y="2643182"/>
          <a:ext cx="8270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0" name="Equation" r:id="rId14" imgW="558720" imgH="177480" progId="Equation.3">
                  <p:embed/>
                </p:oleObj>
              </mc:Choice>
              <mc:Fallback>
                <p:oleObj name="Equation" r:id="rId14" imgW="55872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5506" y="2643182"/>
                        <a:ext cx="827088" cy="263525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16186"/>
            <a:ext cx="7273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69" y="1292250"/>
            <a:ext cx="45370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0" y="500162"/>
            <a:ext cx="143986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0162"/>
            <a:ext cx="7921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89" y="500162"/>
            <a:ext cx="456779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2186"/>
            <a:ext cx="11525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51520" y="1724298"/>
            <a:ext cx="853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8314"/>
            <a:ext cx="1439862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68438"/>
            <a:ext cx="7921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68314"/>
            <a:ext cx="4318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00" y="1876946"/>
            <a:ext cx="12954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56346"/>
            <a:ext cx="5327650" cy="22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2370"/>
            <a:ext cx="5256212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4418"/>
            <a:ext cx="5700712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4458"/>
            <a:ext cx="50546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214064" y="3596506"/>
            <a:ext cx="853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68514"/>
            <a:ext cx="216058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668514"/>
            <a:ext cx="106838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84538"/>
            <a:ext cx="76327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72570"/>
            <a:ext cx="45370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179512" y="5108674"/>
            <a:ext cx="85344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25827"/>
            <a:ext cx="251936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96706"/>
            <a:ext cx="7272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1" y="5733256"/>
            <a:ext cx="48244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9792" y="-27384"/>
            <a:ext cx="352804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00" b="1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Quantum </a:t>
            </a:r>
            <a:r>
              <a:rPr lang="en-US" sz="23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300" b="1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eneralization </a:t>
            </a:r>
            <a:endParaRPr lang="ru-RU" sz="23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4" y="692696"/>
            <a:ext cx="34299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9490" y="3645089"/>
            <a:ext cx="2566800" cy="259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563888" y="4941232"/>
            <a:ext cx="540000" cy="1588"/>
          </a:xfrm>
          <a:prstGeom prst="straightConnector1">
            <a:avLst/>
          </a:prstGeom>
          <a:ln w="50800">
            <a:solidFill>
              <a:srgbClr val="CC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96176" y="4941232"/>
            <a:ext cx="576000" cy="1588"/>
          </a:xfrm>
          <a:prstGeom prst="straightConnector1">
            <a:avLst/>
          </a:prstGeom>
          <a:ln w="50800">
            <a:solidFill>
              <a:srgbClr val="CC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124834" y="6525376"/>
            <a:ext cx="576000" cy="0"/>
          </a:xfrm>
          <a:prstGeom prst="straightConnector1">
            <a:avLst/>
          </a:prstGeom>
          <a:ln w="50800">
            <a:solidFill>
              <a:srgbClr val="CC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130826" y="3375088"/>
            <a:ext cx="540000" cy="1588"/>
          </a:xfrm>
          <a:prstGeom prst="straightConnector1">
            <a:avLst/>
          </a:prstGeom>
          <a:ln w="50800">
            <a:solidFill>
              <a:srgbClr val="CC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04248" y="3501008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second RG step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6" y="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Quantum  generalization</a:t>
            </a:r>
            <a:endParaRPr lang="ru-RU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1017" y="764704"/>
            <a:ext cx="2523471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ight Arrow 22"/>
          <p:cNvSpPr/>
          <p:nvPr/>
        </p:nvSpPr>
        <p:spPr>
          <a:xfrm rot="7669992">
            <a:off x="6358761" y="3145393"/>
            <a:ext cx="95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2771800" y="1556792"/>
            <a:ext cx="1440160" cy="57606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2771800" y="1772816"/>
            <a:ext cx="1440160" cy="144016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68"/>
          <p:cNvSpPr txBox="1">
            <a:spLocks noChangeArrowheads="1"/>
          </p:cNvSpPr>
          <p:nvPr/>
        </p:nvSpPr>
        <p:spPr bwMode="auto">
          <a:xfrm>
            <a:off x="4210191" y="1444714"/>
            <a:ext cx="1127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truncation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68"/>
          <p:cNvSpPr txBox="1">
            <a:spLocks noChangeArrowheads="1"/>
          </p:cNvSpPr>
          <p:nvPr/>
        </p:nvSpPr>
        <p:spPr bwMode="auto">
          <a:xfrm>
            <a:off x="4644008" y="764704"/>
            <a:ext cx="18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supernode for the 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red sublattice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56176" y="1124744"/>
            <a:ext cx="792088" cy="36004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flipH="1">
            <a:off x="4032160" y="3573874"/>
            <a:ext cx="2520000" cy="2520280"/>
          </a:xfrm>
          <a:prstGeom prst="arc">
            <a:avLst>
              <a:gd name="adj1" fmla="val 16200000"/>
              <a:gd name="adj2" fmla="val 21092101"/>
            </a:avLst>
          </a:prstGeom>
          <a:ln w="28575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5496" y="4293096"/>
            <a:ext cx="1368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green sublattice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907704" y="4293096"/>
            <a:ext cx="1368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red sublattice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467544" y="4077072"/>
            <a:ext cx="288032" cy="28803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2411760" y="4077072"/>
            <a:ext cx="288032" cy="28803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3966344" y="3657848"/>
          <a:ext cx="245616" cy="49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81" name="Equation" r:id="rId6" imgW="101520" imgH="203040" progId="Equation.3">
                  <p:embed/>
                </p:oleObj>
              </mc:Choice>
              <mc:Fallback>
                <p:oleObj name="Equation" r:id="rId6" imgW="1015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344" y="3657848"/>
                        <a:ext cx="245616" cy="491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8" name="Object 8"/>
          <p:cNvGraphicFramePr>
            <a:graphicFrameLocks noChangeAspect="1"/>
          </p:cNvGraphicFramePr>
          <p:nvPr/>
        </p:nvGraphicFramePr>
        <p:xfrm>
          <a:off x="138113" y="4652963"/>
          <a:ext cx="14541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82" name="Equation" r:id="rId8" imgW="863280" imgH="457200" progId="Equation.3">
                  <p:embed/>
                </p:oleObj>
              </mc:Choice>
              <mc:Fallback>
                <p:oleObj name="Equation" r:id="rId8" imgW="863280" imgH="457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4652963"/>
                        <a:ext cx="1454150" cy="7715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9" name="Object 9"/>
          <p:cNvGraphicFramePr>
            <a:graphicFrameLocks noChangeAspect="1"/>
          </p:cNvGraphicFramePr>
          <p:nvPr/>
        </p:nvGraphicFramePr>
        <p:xfrm>
          <a:off x="1962150" y="4652963"/>
          <a:ext cx="13462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83" name="Equation" r:id="rId10" imgW="799920" imgH="457200" progId="Equation.3">
                  <p:embed/>
                </p:oleObj>
              </mc:Choice>
              <mc:Fallback>
                <p:oleObj name="Equation" r:id="rId10" imgW="79992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4652963"/>
                        <a:ext cx="1346200" cy="7715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Arc 55"/>
          <p:cNvSpPr/>
          <p:nvPr/>
        </p:nvSpPr>
        <p:spPr>
          <a:xfrm rot="16200000" flipH="1">
            <a:off x="4032020" y="3789759"/>
            <a:ext cx="2520000" cy="2520280"/>
          </a:xfrm>
          <a:prstGeom prst="arc">
            <a:avLst>
              <a:gd name="adj1" fmla="val 16862579"/>
              <a:gd name="adj2" fmla="val 57171"/>
            </a:avLst>
          </a:prstGeom>
          <a:ln w="28575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Arc 56"/>
          <p:cNvSpPr/>
          <p:nvPr/>
        </p:nvSpPr>
        <p:spPr>
          <a:xfrm rot="5400000" flipH="1">
            <a:off x="4320052" y="3573734"/>
            <a:ext cx="2520000" cy="2520280"/>
          </a:xfrm>
          <a:prstGeom prst="arc">
            <a:avLst>
              <a:gd name="adj1" fmla="val 16862579"/>
              <a:gd name="adj2" fmla="val 57171"/>
            </a:avLst>
          </a:prstGeom>
          <a:ln w="28575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Arc 57"/>
          <p:cNvSpPr/>
          <p:nvPr/>
        </p:nvSpPr>
        <p:spPr>
          <a:xfrm rot="10800000" flipH="1">
            <a:off x="4320192" y="3789897"/>
            <a:ext cx="2520000" cy="2520280"/>
          </a:xfrm>
          <a:prstGeom prst="arc">
            <a:avLst>
              <a:gd name="adj1" fmla="val 16200000"/>
              <a:gd name="adj2" fmla="val 21092101"/>
            </a:avLst>
          </a:prstGeom>
          <a:ln w="28575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9210" name="Object 10"/>
          <p:cNvGraphicFramePr>
            <a:graphicFrameLocks noChangeAspect="1"/>
          </p:cNvGraphicFramePr>
          <p:nvPr/>
        </p:nvGraphicFramePr>
        <p:xfrm>
          <a:off x="3995936" y="5805264"/>
          <a:ext cx="2778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84" name="Equation" r:id="rId12" imgW="114120" imgH="164880" progId="Equation.3">
                  <p:embed/>
                </p:oleObj>
              </mc:Choice>
              <mc:Fallback>
                <p:oleObj name="Equation" r:id="rId12" imgW="114120" imgH="1648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805264"/>
                        <a:ext cx="277813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1" name="Object 11"/>
          <p:cNvGraphicFramePr>
            <a:graphicFrameLocks noChangeAspect="1"/>
          </p:cNvGraphicFramePr>
          <p:nvPr/>
        </p:nvGraphicFramePr>
        <p:xfrm>
          <a:off x="6569993" y="5601171"/>
          <a:ext cx="5222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85" name="Equation" r:id="rId14" imgW="215640" imgH="203040" progId="Equation.3">
                  <p:embed/>
                </p:oleObj>
              </mc:Choice>
              <mc:Fallback>
                <p:oleObj name="Equation" r:id="rId14" imgW="21564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993" y="5601171"/>
                        <a:ext cx="52228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2" name="Object 12"/>
          <p:cNvGraphicFramePr>
            <a:graphicFrameLocks noChangeAspect="1"/>
          </p:cNvGraphicFramePr>
          <p:nvPr/>
        </p:nvGraphicFramePr>
        <p:xfrm>
          <a:off x="6742460" y="3861048"/>
          <a:ext cx="27781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86" name="Equation" r:id="rId16" imgW="114120" imgH="164880" progId="Equation.3">
                  <p:embed/>
                </p:oleObj>
              </mc:Choice>
              <mc:Fallback>
                <p:oleObj name="Equation" r:id="rId16" imgW="114120" imgH="1648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460" y="3861048"/>
                        <a:ext cx="277812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14737"/>
            <a:ext cx="3528392" cy="340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8"/>
          <p:cNvSpPr txBox="1">
            <a:spLocks noChangeArrowheads="1"/>
          </p:cNvSpPr>
          <p:nvPr/>
        </p:nvSpPr>
        <p:spPr bwMode="auto">
          <a:xfrm>
            <a:off x="35496" y="137443"/>
            <a:ext cx="36890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matrix of the red supernode </a:t>
            </a:r>
            <a:endParaRPr lang="ru-RU" sz="20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952288"/>
              </p:ext>
            </p:extLst>
          </p:nvPr>
        </p:nvGraphicFramePr>
        <p:xfrm>
          <a:off x="3563615" y="44624"/>
          <a:ext cx="136842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95" name="Equation" r:id="rId4" imgW="812520" imgH="482400" progId="Equation.3">
                  <p:embed/>
                </p:oleObj>
              </mc:Choice>
              <mc:Fallback>
                <p:oleObj name="Equation" r:id="rId4" imgW="81252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615" y="44624"/>
                        <a:ext cx="1368425" cy="814387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8"/>
          <p:cNvSpPr txBox="1">
            <a:spLocks noChangeArrowheads="1"/>
          </p:cNvSpPr>
          <p:nvPr/>
        </p:nvSpPr>
        <p:spPr bwMode="auto">
          <a:xfrm>
            <a:off x="4804216" y="102304"/>
            <a:ext cx="390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reproduces the structure of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red node 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5137447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matrix of supernode consisting of four green </a:t>
            </a:r>
          </a:p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and one red nodes reproduces the structure  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2275" name="Object 3"/>
          <p:cNvGraphicFramePr>
            <a:graphicFrameLocks noChangeAspect="1"/>
          </p:cNvGraphicFramePr>
          <p:nvPr/>
        </p:nvGraphicFramePr>
        <p:xfrm>
          <a:off x="755576" y="5734074"/>
          <a:ext cx="14541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96" name="Equation" r:id="rId6" imgW="863280" imgH="457200" progId="Equation.3">
                  <p:embed/>
                </p:oleObj>
              </mc:Choice>
              <mc:Fallback>
                <p:oleObj name="Equation" r:id="rId6" imgW="8632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734074"/>
                        <a:ext cx="1454150" cy="7715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5" y="6505599"/>
            <a:ext cx="1800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of the green node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908720"/>
            <a:ext cx="2521250" cy="248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10800000">
            <a:off x="2555776" y="3284984"/>
            <a:ext cx="1080120" cy="28803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19872" y="335699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emerges in course of truncationand 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accounts for the missing green node   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6931152" y="3004948"/>
            <a:ext cx="864096" cy="70408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7944" y="407707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from five pairs of linear equations we find </a:t>
            </a:r>
          </a:p>
          <a:p>
            <a:pPr algn="ctr"/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the RG transformations for the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amplitudes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3854450" y="4774852"/>
          <a:ext cx="51100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97" name="Equation" r:id="rId9" imgW="2819160" imgH="431640" progId="Equation.3">
                  <p:embed/>
                </p:oleObj>
              </mc:Choice>
              <mc:Fallback>
                <p:oleObj name="Equation" r:id="rId9" imgW="281916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4774852"/>
                        <a:ext cx="5110038" cy="8143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8" name="Object 8"/>
          <p:cNvGraphicFramePr>
            <a:graphicFrameLocks noChangeAspect="1"/>
          </p:cNvGraphicFramePr>
          <p:nvPr/>
        </p:nvGraphicFramePr>
        <p:xfrm>
          <a:off x="3830638" y="5927725"/>
          <a:ext cx="513385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98" name="Equation" r:id="rId11" imgW="2844720" imgH="431640" progId="Equation.3">
                  <p:embed/>
                </p:oleObj>
              </mc:Choice>
              <mc:Fallback>
                <p:oleObj name="Equation" r:id="rId11" imgW="284472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5927725"/>
                        <a:ext cx="5133850" cy="8143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8"/>
          <p:cNvSpPr txBox="1">
            <a:spLocks noChangeArrowheads="1"/>
          </p:cNvSpPr>
          <p:nvPr/>
        </p:nvSpPr>
        <p:spPr bwMode="auto">
          <a:xfrm>
            <a:off x="2339752" y="4554"/>
            <a:ext cx="3409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Evolution with sample size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7809" name="Object 9"/>
          <p:cNvGraphicFramePr>
            <a:graphicFrameLocks noChangeAspect="1"/>
          </p:cNvGraphicFramePr>
          <p:nvPr/>
        </p:nvGraphicFramePr>
        <p:xfrm>
          <a:off x="2140619" y="2276872"/>
          <a:ext cx="451961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04" name="Equation" r:id="rId3" imgW="2705040" imgH="507960" progId="Equation.3">
                  <p:embed/>
                </p:oleObj>
              </mc:Choice>
              <mc:Fallback>
                <p:oleObj name="Equation" r:id="rId3" imgW="2705040" imgH="5079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0619" y="2276872"/>
                        <a:ext cx="4519613" cy="849313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68"/>
          <p:cNvSpPr txBox="1">
            <a:spLocks noChangeArrowheads="1"/>
          </p:cNvSpPr>
          <p:nvPr/>
        </p:nvSpPr>
        <p:spPr bwMode="auto">
          <a:xfrm>
            <a:off x="3347864" y="3284984"/>
            <a:ext cx="17559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Zero disorder 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611560" y="815616"/>
            <a:ext cx="1053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five pairs 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8"/>
          <p:cNvSpPr txBox="1">
            <a:spLocks noChangeArrowheads="1"/>
          </p:cNvSpPr>
          <p:nvPr/>
        </p:nvSpPr>
        <p:spPr bwMode="auto">
          <a:xfrm>
            <a:off x="2411760" y="815616"/>
            <a:ext cx="1555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generate a pair  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78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653422"/>
              </p:ext>
            </p:extLst>
          </p:nvPr>
        </p:nvGraphicFramePr>
        <p:xfrm>
          <a:off x="1619672" y="792845"/>
          <a:ext cx="6635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05" name="Equation" r:id="rId5" imgW="368280" imgH="228600" progId="Equation.3">
                  <p:embed/>
                </p:oleObj>
              </mc:Choice>
              <mc:Fallback>
                <p:oleObj name="Equation" r:id="rId5" imgW="3682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792845"/>
                        <a:ext cx="663575" cy="4111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3928492" y="815070"/>
          <a:ext cx="5715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06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92" y="815070"/>
                        <a:ext cx="571500" cy="4111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68"/>
          <p:cNvSpPr txBox="1">
            <a:spLocks noChangeArrowheads="1"/>
          </p:cNvSpPr>
          <p:nvPr/>
        </p:nvSpPr>
        <p:spPr bwMode="auto">
          <a:xfrm>
            <a:off x="35496" y="1733346"/>
            <a:ext cx="34425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introducing  a vector of a unit length 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7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072348"/>
              </p:ext>
            </p:extLst>
          </p:nvPr>
        </p:nvGraphicFramePr>
        <p:xfrm>
          <a:off x="3347864" y="1711860"/>
          <a:ext cx="114458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07" name="Equation" r:id="rId9" imgW="634680" imgH="228600" progId="Equation.3">
                  <p:embed/>
                </p:oleObj>
              </mc:Choice>
              <mc:Fallback>
                <p:oleObj name="Equation" r:id="rId9" imgW="6346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711860"/>
                        <a:ext cx="1144587" cy="411162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68"/>
          <p:cNvSpPr txBox="1">
            <a:spLocks noChangeArrowheads="1"/>
          </p:cNvSpPr>
          <p:nvPr/>
        </p:nvSpPr>
        <p:spPr bwMode="auto">
          <a:xfrm>
            <a:off x="4693408" y="1733346"/>
            <a:ext cx="1859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with “projections” 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7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07049"/>
              </p:ext>
            </p:extLst>
          </p:nvPr>
        </p:nvGraphicFramePr>
        <p:xfrm>
          <a:off x="6612855" y="1700808"/>
          <a:ext cx="4794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08" name="Equation" r:id="rId11" imgW="266400" imgH="228600" progId="Equation.3">
                  <p:embed/>
                </p:oleObj>
              </mc:Choice>
              <mc:Fallback>
                <p:oleObj name="Equation" r:id="rId11" imgW="2664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2855" y="1700808"/>
                        <a:ext cx="479425" cy="4111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8"/>
          <p:cNvSpPr txBox="1">
            <a:spLocks noChangeArrowheads="1"/>
          </p:cNvSpPr>
          <p:nvPr/>
        </p:nvSpPr>
        <p:spPr bwMode="auto">
          <a:xfrm>
            <a:off x="590047" y="3140968"/>
            <a:ext cx="2114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RG transformation  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7814" name="Object 6"/>
          <p:cNvGraphicFramePr>
            <a:graphicFrameLocks noChangeAspect="1"/>
          </p:cNvGraphicFramePr>
          <p:nvPr/>
        </p:nvGraphicFramePr>
        <p:xfrm>
          <a:off x="251520" y="2492896"/>
          <a:ext cx="7540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09" name="Equation" r:id="rId13" imgW="419040" imgH="190440" progId="Equation.3">
                  <p:embed/>
                </p:oleObj>
              </mc:Choice>
              <mc:Fallback>
                <p:oleObj name="Equation" r:id="rId13" imgW="419040" imgH="1904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492896"/>
                        <a:ext cx="754062" cy="342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5" name="Object 8"/>
          <p:cNvGraphicFramePr>
            <a:graphicFrameLocks noChangeAspect="1"/>
          </p:cNvGraphicFramePr>
          <p:nvPr/>
        </p:nvGraphicFramePr>
        <p:xfrm>
          <a:off x="5724128" y="332656"/>
          <a:ext cx="3347864" cy="5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0" name="Equation" r:id="rId15" imgW="2819160" imgH="431640" progId="Equation.3">
                  <p:embed/>
                </p:oleObj>
              </mc:Choice>
              <mc:Fallback>
                <p:oleObj name="Equation" r:id="rId15" imgW="281916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32656"/>
                        <a:ext cx="3347864" cy="5335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6" name="Object 8"/>
          <p:cNvGraphicFramePr>
            <a:graphicFrameLocks noChangeAspect="1"/>
          </p:cNvGraphicFramePr>
          <p:nvPr/>
        </p:nvGraphicFramePr>
        <p:xfrm>
          <a:off x="5724525" y="1011003"/>
          <a:ext cx="33543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1" name="Equation" r:id="rId17" imgW="2844720" imgH="431640" progId="Equation.3">
                  <p:embed/>
                </p:oleObj>
              </mc:Choice>
              <mc:Fallback>
                <p:oleObj name="Equation" r:id="rId17" imgW="284472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011003"/>
                        <a:ext cx="3354388" cy="5302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4572000" y="578161"/>
            <a:ext cx="1080120" cy="36004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72000" y="1010209"/>
            <a:ext cx="1152128" cy="21602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331640" y="2924944"/>
            <a:ext cx="1025003" cy="288032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7817" name="Object 9"/>
          <p:cNvGraphicFramePr>
            <a:graphicFrameLocks noChangeAspect="1"/>
          </p:cNvGraphicFramePr>
          <p:nvPr/>
        </p:nvGraphicFramePr>
        <p:xfrm>
          <a:off x="1691680" y="3829110"/>
          <a:ext cx="1511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2" name="Equation" r:id="rId19" imgW="838080" imgH="253800" progId="Equation.3">
                  <p:embed/>
                </p:oleObj>
              </mc:Choice>
              <mc:Fallback>
                <p:oleObj name="Equation" r:id="rId19" imgW="838080" imgH="25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829110"/>
                        <a:ext cx="1511300" cy="4572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>
            <a:off x="3355008" y="3973126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7818" name="Object 10"/>
          <p:cNvGraphicFramePr>
            <a:graphicFrameLocks noChangeAspect="1"/>
          </p:cNvGraphicFramePr>
          <p:nvPr/>
        </p:nvGraphicFramePr>
        <p:xfrm>
          <a:off x="3905672" y="3829110"/>
          <a:ext cx="14192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3" name="Equation" r:id="rId21" imgW="787320" imgH="241200" progId="Equation.3">
                  <p:embed/>
                </p:oleObj>
              </mc:Choice>
              <mc:Fallback>
                <p:oleObj name="Equation" r:id="rId21" imgW="78732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672" y="3829110"/>
                        <a:ext cx="1419225" cy="4349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68"/>
          <p:cNvSpPr txBox="1">
            <a:spLocks noChangeArrowheads="1"/>
          </p:cNvSpPr>
          <p:nvPr/>
        </p:nvSpPr>
        <p:spPr bwMode="auto">
          <a:xfrm>
            <a:off x="5515248" y="3829110"/>
            <a:ext cx="1093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fixed point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5496" y="4437112"/>
            <a:ext cx="3419872" cy="2205484"/>
            <a:chOff x="72008" y="4653756"/>
            <a:chExt cx="3275856" cy="2132856"/>
          </a:xfrm>
        </p:grpSpPr>
        <p:pic>
          <p:nvPicPr>
            <p:cNvPr id="247819" name="Picture 11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62344" y="4729688"/>
              <a:ext cx="3113512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72008" y="4653756"/>
              <a:ext cx="3275856" cy="2132856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47820" name="Object 12"/>
          <p:cNvGraphicFramePr>
            <a:graphicFrameLocks noChangeAspect="1"/>
          </p:cNvGraphicFramePr>
          <p:nvPr/>
        </p:nvGraphicFramePr>
        <p:xfrm>
          <a:off x="490141" y="5527675"/>
          <a:ext cx="6254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4" name="Equation" r:id="rId24" imgW="431640" imgH="241200" progId="Equation.3">
                  <p:embed/>
                </p:oleObj>
              </mc:Choice>
              <mc:Fallback>
                <p:oleObj name="Equation" r:id="rId24" imgW="43164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141" y="5527675"/>
                        <a:ext cx="6254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21" name="Object 13"/>
          <p:cNvGraphicFramePr>
            <a:graphicFrameLocks noChangeAspect="1"/>
          </p:cNvGraphicFramePr>
          <p:nvPr/>
        </p:nvGraphicFramePr>
        <p:xfrm>
          <a:off x="526654" y="4806950"/>
          <a:ext cx="5889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5" name="Equation" r:id="rId26" imgW="406080" imgH="228600" progId="Equation.3">
                  <p:embed/>
                </p:oleObj>
              </mc:Choice>
              <mc:Fallback>
                <p:oleObj name="Equation" r:id="rId26" imgW="40608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654" y="4806950"/>
                        <a:ext cx="58896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flipV="1">
            <a:off x="1115616" y="5517232"/>
            <a:ext cx="376931" cy="144016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115616" y="4941168"/>
            <a:ext cx="576064" cy="72008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7822" name="Object 14"/>
          <p:cNvGraphicFramePr>
            <a:graphicFrameLocks noChangeAspect="1"/>
          </p:cNvGraphicFramePr>
          <p:nvPr/>
        </p:nvGraphicFramePr>
        <p:xfrm>
          <a:off x="3131840" y="6117257"/>
          <a:ext cx="252789" cy="33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6" name="Equation" r:id="rId28" imgW="152280" imgH="203040" progId="Equation.3">
                  <p:embed/>
                </p:oleObj>
              </mc:Choice>
              <mc:Fallback>
                <p:oleObj name="Equation" r:id="rId28" imgW="152280" imgH="203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6117257"/>
                        <a:ext cx="252789" cy="336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68"/>
          <p:cNvSpPr txBox="1">
            <a:spLocks noChangeArrowheads="1"/>
          </p:cNvSpPr>
          <p:nvPr/>
        </p:nvSpPr>
        <p:spPr bwMode="auto">
          <a:xfrm>
            <a:off x="3386209" y="4572417"/>
            <a:ext cx="28280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distribution remains symmetric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narrows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68"/>
          <p:cNvSpPr txBox="1">
            <a:spLocks noChangeArrowheads="1"/>
          </p:cNvSpPr>
          <p:nvPr/>
        </p:nvSpPr>
        <p:spPr bwMode="auto">
          <a:xfrm>
            <a:off x="3963701" y="5589240"/>
            <a:ext cx="1074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expanding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7824" name="Object 16"/>
          <p:cNvGraphicFramePr>
            <a:graphicFrameLocks noChangeAspect="1"/>
          </p:cNvGraphicFramePr>
          <p:nvPr/>
        </p:nvGraphicFramePr>
        <p:xfrm>
          <a:off x="5132660" y="5413400"/>
          <a:ext cx="26797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7" name="Equation" r:id="rId30" imgW="1485720" imgH="457200" progId="Equation.3">
                  <p:embed/>
                </p:oleObj>
              </mc:Choice>
              <mc:Fallback>
                <p:oleObj name="Equation" r:id="rId30" imgW="1485720" imgH="457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660" y="5413400"/>
                        <a:ext cx="2679700" cy="82391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25" name="Object 17"/>
          <p:cNvGraphicFramePr>
            <a:graphicFrameLocks noChangeAspect="1"/>
          </p:cNvGraphicFramePr>
          <p:nvPr/>
        </p:nvGraphicFramePr>
        <p:xfrm>
          <a:off x="3635896" y="6317835"/>
          <a:ext cx="2539727" cy="42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8" name="Equation" r:id="rId32" imgW="1523880" imgH="253800" progId="Equation.3">
                  <p:embed/>
                </p:oleObj>
              </mc:Choice>
              <mc:Fallback>
                <p:oleObj name="Equation" r:id="rId32" imgW="1523880" imgH="2538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6317835"/>
                        <a:ext cx="2539727" cy="42353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26" name="Object 18"/>
          <p:cNvGraphicFramePr>
            <a:graphicFrameLocks noChangeAspect="1"/>
          </p:cNvGraphicFramePr>
          <p:nvPr/>
        </p:nvGraphicFramePr>
        <p:xfrm>
          <a:off x="6967538" y="6317505"/>
          <a:ext cx="13112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9" name="Equation" r:id="rId34" imgW="787320" imgH="253800" progId="Equation.3">
                  <p:embed/>
                </p:oleObj>
              </mc:Choice>
              <mc:Fallback>
                <p:oleObj name="Equation" r:id="rId34" imgW="787320" imgH="2538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538" y="6317505"/>
                        <a:ext cx="1311275" cy="4238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020272" y="2492896"/>
            <a:ext cx="1907704" cy="183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68"/>
          <p:cNvSpPr txBox="1">
            <a:spLocks noChangeArrowheads="1"/>
          </p:cNvSpPr>
          <p:nvPr/>
        </p:nvSpPr>
        <p:spPr bwMode="auto">
          <a:xfrm>
            <a:off x="6825634" y="4581128"/>
            <a:ext cx="22669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fixed-point distribution :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7827" name="Object 19"/>
          <p:cNvGraphicFramePr>
            <a:graphicFrameLocks noChangeAspect="1"/>
          </p:cNvGraphicFramePr>
          <p:nvPr/>
        </p:nvGraphicFramePr>
        <p:xfrm>
          <a:off x="7036122" y="4899000"/>
          <a:ext cx="17843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20" name="Equation" r:id="rId37" imgW="1231560" imgH="228600" progId="Equation.3">
                  <p:embed/>
                </p:oleObj>
              </mc:Choice>
              <mc:Fallback>
                <p:oleObj name="Equation" r:id="rId37" imgW="123156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6122" y="4899000"/>
                        <a:ext cx="1784350" cy="3302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ight Arrow 51"/>
          <p:cNvSpPr/>
          <p:nvPr/>
        </p:nvSpPr>
        <p:spPr>
          <a:xfrm>
            <a:off x="6300192" y="4797152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8"/>
          <p:cNvSpPr txBox="1">
            <a:spLocks noChangeArrowheads="1"/>
          </p:cNvSpPr>
          <p:nvPr/>
        </p:nvSpPr>
        <p:spPr bwMode="auto">
          <a:xfrm>
            <a:off x="23634" y="1412776"/>
            <a:ext cx="3965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If              is centered around               , </a:t>
            </a:r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467544" y="1439525"/>
          <a:ext cx="576064" cy="32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66" name="Equation" r:id="rId3" imgW="431640" imgH="241200" progId="Equation.3">
                  <p:embed/>
                </p:oleObj>
              </mc:Choice>
              <mc:Fallback>
                <p:oleObj name="Equation" r:id="rId3" imgW="4316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439525"/>
                        <a:ext cx="576064" cy="32101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68"/>
          <p:cNvSpPr txBox="1">
            <a:spLocks noChangeArrowheads="1"/>
          </p:cNvSpPr>
          <p:nvPr/>
        </p:nvSpPr>
        <p:spPr bwMode="auto">
          <a:xfrm>
            <a:off x="151972" y="210126"/>
            <a:ext cx="2115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the rate of narrowing</a:t>
            </a:r>
            <a:r>
              <a:rPr lang="en-US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2188443" y="78017"/>
          <a:ext cx="3011611" cy="68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67" name="Equation" r:id="rId5" imgW="1892160" imgH="431640" progId="Equation.3">
                  <p:embed/>
                </p:oleObj>
              </mc:Choice>
              <mc:Fallback>
                <p:oleObj name="Equation" r:id="rId5" imgW="18921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443" y="78017"/>
                        <a:ext cx="3011611" cy="68668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8"/>
          <p:cNvSpPr txBox="1">
            <a:spLocks noChangeArrowheads="1"/>
          </p:cNvSpPr>
          <p:nvPr/>
        </p:nvSpPr>
        <p:spPr bwMode="auto">
          <a:xfrm>
            <a:off x="5284787" y="260648"/>
            <a:ext cx="28007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no mesoscopic fluctuations at 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642153"/>
              </p:ext>
            </p:extLst>
          </p:nvPr>
        </p:nvGraphicFramePr>
        <p:xfrm>
          <a:off x="7974335" y="271463"/>
          <a:ext cx="8461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68" name="Equation" r:id="rId7" imgW="469800" imgH="177480" progId="Equation.3">
                  <p:embed/>
                </p:oleObj>
              </mc:Choice>
              <mc:Fallback>
                <p:oleObj name="Equation" r:id="rId7" imgW="4698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335" y="271463"/>
                        <a:ext cx="846137" cy="320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68"/>
          <p:cNvSpPr txBox="1">
            <a:spLocks noChangeArrowheads="1"/>
          </p:cNvSpPr>
          <p:nvPr/>
        </p:nvSpPr>
        <p:spPr bwMode="auto">
          <a:xfrm>
            <a:off x="3491880" y="836712"/>
            <a:ext cx="2379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Critical exponent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9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862603"/>
              </p:ext>
            </p:extLst>
          </p:nvPr>
        </p:nvGraphicFramePr>
        <p:xfrm>
          <a:off x="3020202" y="1436933"/>
          <a:ext cx="687702" cy="335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69" name="Equation" r:id="rId9" imgW="495000" imgH="241200" progId="Equation.3">
                  <p:embed/>
                </p:oleObj>
              </mc:Choice>
              <mc:Fallback>
                <p:oleObj name="Equation" r:id="rId9" imgW="4950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202" y="1436933"/>
                        <a:ext cx="687702" cy="33588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1403350" y="1827213"/>
          <a:ext cx="5762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70" name="Equation" r:id="rId11" imgW="431640" imgH="241200" progId="Equation.3">
                  <p:embed/>
                </p:oleObj>
              </mc:Choice>
              <mc:Fallback>
                <p:oleObj name="Equation" r:id="rId11" imgW="43164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827213"/>
                        <a:ext cx="576263" cy="32067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4" name="Object 8"/>
          <p:cNvGraphicFramePr>
            <a:graphicFrameLocks/>
          </p:cNvGraphicFramePr>
          <p:nvPr/>
        </p:nvGraphicFramePr>
        <p:xfrm>
          <a:off x="4103688" y="1484313"/>
          <a:ext cx="146208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71" name="Equation" r:id="rId13" imgW="698400" imgH="241200" progId="Equation.3">
                  <p:embed/>
                </p:oleObj>
              </mc:Choice>
              <mc:Fallback>
                <p:oleObj name="Equation" r:id="rId13" imgW="698400" imgH="241200" progId="Equation.3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1484313"/>
                        <a:ext cx="1462087" cy="547687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230192"/>
              </p:ext>
            </p:extLst>
          </p:nvPr>
        </p:nvGraphicFramePr>
        <p:xfrm>
          <a:off x="6350124" y="1441450"/>
          <a:ext cx="160625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72" name="Equation" r:id="rId15" imgW="1168200" imgH="431640" progId="Equation.3">
                  <p:embed/>
                </p:oleObj>
              </mc:Choice>
              <mc:Fallback>
                <p:oleObj name="Equation" r:id="rId15" imgW="1168200" imgH="431640" progId="Equation.3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124" y="1441450"/>
                        <a:ext cx="1606252" cy="6397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68"/>
          <p:cNvSpPr txBox="1">
            <a:spLocks noChangeArrowheads="1"/>
          </p:cNvSpPr>
          <p:nvPr/>
        </p:nvSpPr>
        <p:spPr bwMode="auto">
          <a:xfrm>
            <a:off x="4539237" y="3673103"/>
            <a:ext cx="1677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critical exponent: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9866" name="Object 10"/>
          <p:cNvGraphicFramePr>
            <a:graphicFrameLocks/>
          </p:cNvGraphicFramePr>
          <p:nvPr/>
        </p:nvGraphicFramePr>
        <p:xfrm>
          <a:off x="6158880" y="3501008"/>
          <a:ext cx="1725488" cy="748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73" name="Equation" r:id="rId17" imgW="927000" imgH="393480" progId="Equation.3">
                  <p:embed/>
                </p:oleObj>
              </mc:Choice>
              <mc:Fallback>
                <p:oleObj name="Equation" r:id="rId17" imgW="927000" imgH="393480" progId="Equation.3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880" y="3501008"/>
                        <a:ext cx="1725488" cy="74815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 rot="5400000">
            <a:off x="6516216" y="3068960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3831" y="1772816"/>
            <a:ext cx="409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the center of              moves to the left as</a:t>
            </a:r>
            <a:endParaRPr lang="ru-RU" b="1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68"/>
          <p:cNvSpPr txBox="1">
            <a:spLocks noChangeArrowheads="1"/>
          </p:cNvSpPr>
          <p:nvPr/>
        </p:nvSpPr>
        <p:spPr bwMode="auto">
          <a:xfrm>
            <a:off x="4716016" y="4599915"/>
            <a:ext cx="3286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exceeds exact                by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percent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9869" name="Object 13"/>
          <p:cNvGraphicFramePr>
            <a:graphicFrameLocks/>
          </p:cNvGraphicFramePr>
          <p:nvPr/>
        </p:nvGraphicFramePr>
        <p:xfrm>
          <a:off x="6011863" y="4628684"/>
          <a:ext cx="6477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74" name="Equation" r:id="rId19" imgW="330120" imgH="177480" progId="Equation.3">
                  <p:embed/>
                </p:oleObj>
              </mc:Choice>
              <mc:Fallback>
                <p:oleObj name="Equation" r:id="rId19" imgW="330120" imgH="177480" progId="Equation.3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628684"/>
                        <a:ext cx="647700" cy="333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1" name="Object 15"/>
          <p:cNvGraphicFramePr>
            <a:graphicFrameLocks noChangeAspect="1"/>
          </p:cNvGraphicFramePr>
          <p:nvPr/>
        </p:nvGraphicFramePr>
        <p:xfrm>
          <a:off x="5076056" y="5211216"/>
          <a:ext cx="19002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75" name="Equation" r:id="rId21" imgW="1168200" imgH="215640" progId="Equation.3">
                  <p:embed/>
                </p:oleObj>
              </mc:Choice>
              <mc:Fallback>
                <p:oleObj name="Equation" r:id="rId21" imgW="1168200" imgH="215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211216"/>
                        <a:ext cx="1900237" cy="33337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2" name="Object 16"/>
          <p:cNvGraphicFramePr>
            <a:graphicFrameLocks noChangeAspect="1"/>
          </p:cNvGraphicFramePr>
          <p:nvPr/>
        </p:nvGraphicFramePr>
        <p:xfrm>
          <a:off x="7244407" y="5208761"/>
          <a:ext cx="12160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76" name="Equation" r:id="rId23" imgW="876240" imgH="241200" progId="Equation.3">
                  <p:embed/>
                </p:oleObj>
              </mc:Choice>
              <mc:Fallback>
                <p:oleObj name="Equation" r:id="rId23" imgW="876240" imgH="241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4407" y="5208761"/>
                        <a:ext cx="1216025" cy="3365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68"/>
          <p:cNvSpPr txBox="1">
            <a:spLocks noChangeArrowheads="1"/>
          </p:cNvSpPr>
          <p:nvPr/>
        </p:nvSpPr>
        <p:spPr bwMode="auto">
          <a:xfrm>
            <a:off x="35496" y="6103748"/>
            <a:ext cx="4552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no sign disorder &amp; nonzero average mass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4644008" y="6247764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68"/>
          <p:cNvSpPr txBox="1">
            <a:spLocks noChangeArrowheads="1"/>
          </p:cNvSpPr>
          <p:nvPr/>
        </p:nvSpPr>
        <p:spPr bwMode="auto">
          <a:xfrm>
            <a:off x="5178151" y="6125234"/>
            <a:ext cx="1136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insulator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07504" y="2852936"/>
            <a:ext cx="4283968" cy="2880320"/>
            <a:chOff x="144016" y="2636912"/>
            <a:chExt cx="4283968" cy="2880320"/>
          </a:xfrm>
        </p:grpSpPr>
        <p:pic>
          <p:nvPicPr>
            <p:cNvPr id="249868" name="Picture 12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18953" y="2715548"/>
              <a:ext cx="4131832" cy="271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144016" y="2636912"/>
              <a:ext cx="4283968" cy="288032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7" name="Object 13"/>
            <p:cNvGraphicFramePr>
              <a:graphicFrameLocks noChangeAspect="1"/>
            </p:cNvGraphicFramePr>
            <p:nvPr/>
          </p:nvGraphicFramePr>
          <p:xfrm>
            <a:off x="1789410" y="3219954"/>
            <a:ext cx="631415" cy="360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377" name="Equation" r:id="rId26" imgW="406080" imgH="228600" progId="Equation.3">
                    <p:embed/>
                  </p:oleObj>
                </mc:Choice>
                <mc:Fallback>
                  <p:oleObj name="Equation" r:id="rId26" imgW="406080" imgH="2286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9410" y="3219954"/>
                          <a:ext cx="631415" cy="360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Arrow Connector 27"/>
            <p:cNvCxnSpPr/>
            <p:nvPr/>
          </p:nvCxnSpPr>
          <p:spPr>
            <a:xfrm rot="5400000">
              <a:off x="1799643" y="3738541"/>
              <a:ext cx="393182" cy="7719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9874" name="Object 18"/>
            <p:cNvGraphicFramePr>
              <a:graphicFrameLocks noChangeAspect="1"/>
            </p:cNvGraphicFramePr>
            <p:nvPr/>
          </p:nvGraphicFramePr>
          <p:xfrm>
            <a:off x="2556740" y="3807167"/>
            <a:ext cx="670560" cy="379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378" name="Equation" r:id="rId28" imgW="431640" imgH="241200" progId="Equation.3">
                    <p:embed/>
                  </p:oleObj>
                </mc:Choice>
                <mc:Fallback>
                  <p:oleObj name="Equation" r:id="rId28" imgW="431640" imgH="24120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6740" y="3807167"/>
                          <a:ext cx="670560" cy="3796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Arrow Connector 30"/>
            <p:cNvCxnSpPr/>
            <p:nvPr/>
          </p:nvCxnSpPr>
          <p:spPr>
            <a:xfrm rot="5400000">
              <a:off x="2379350" y="4251116"/>
              <a:ext cx="314546" cy="231595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9875" name="Object 19"/>
            <p:cNvGraphicFramePr>
              <a:graphicFrameLocks noChangeAspect="1"/>
            </p:cNvGraphicFramePr>
            <p:nvPr/>
          </p:nvGraphicFramePr>
          <p:xfrm>
            <a:off x="235309" y="3413633"/>
            <a:ext cx="651838" cy="381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379" name="Equation" r:id="rId30" imgW="419040" imgH="241200" progId="Equation.3">
                    <p:embed/>
                  </p:oleObj>
                </mc:Choice>
                <mc:Fallback>
                  <p:oleObj name="Equation" r:id="rId30" imgW="419040" imgH="2412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309" y="3413633"/>
                          <a:ext cx="651838" cy="3813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Straight Arrow Connector 33"/>
            <p:cNvCxnSpPr/>
            <p:nvPr/>
          </p:nvCxnSpPr>
          <p:spPr>
            <a:xfrm flipV="1">
              <a:off x="722460" y="3187367"/>
              <a:ext cx="385992" cy="235909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9876" name="Object 20"/>
            <p:cNvGraphicFramePr>
              <a:graphicFrameLocks noChangeAspect="1"/>
            </p:cNvGraphicFramePr>
            <p:nvPr/>
          </p:nvGraphicFramePr>
          <p:xfrm>
            <a:off x="3925783" y="4838732"/>
            <a:ext cx="270606" cy="367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380" name="Equation" r:id="rId32" imgW="152280" imgH="203040" progId="Equation.3">
                    <p:embed/>
                  </p:oleObj>
                </mc:Choice>
                <mc:Fallback>
                  <p:oleObj name="Equation" r:id="rId32" imgW="152280" imgH="20304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5783" y="4838732"/>
                          <a:ext cx="270606" cy="3675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Oval 39"/>
            <p:cNvSpPr/>
            <p:nvPr/>
          </p:nvSpPr>
          <p:spPr>
            <a:xfrm>
              <a:off x="2051720" y="522920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1" name="Object 20"/>
            <p:cNvGraphicFramePr>
              <a:graphicFrameLocks noChangeAspect="1"/>
            </p:cNvGraphicFramePr>
            <p:nvPr/>
          </p:nvGraphicFramePr>
          <p:xfrm>
            <a:off x="2618482" y="4689475"/>
            <a:ext cx="873398" cy="378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381" name="Equation" r:id="rId34" imgW="571320" imgH="241200" progId="Equation.3">
                    <p:embed/>
                  </p:oleObj>
                </mc:Choice>
                <mc:Fallback>
                  <p:oleObj name="Equation" r:id="rId34" imgW="571320" imgH="24120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8482" y="4689475"/>
                          <a:ext cx="873398" cy="378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Arrow Connector 41"/>
            <p:cNvCxnSpPr/>
            <p:nvPr/>
          </p:nvCxnSpPr>
          <p:spPr>
            <a:xfrm rot="10800000" flipV="1">
              <a:off x="2123728" y="5013175"/>
              <a:ext cx="504056" cy="216025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ight Arrow 46"/>
            <p:cNvSpPr/>
            <p:nvPr/>
          </p:nvSpPr>
          <p:spPr>
            <a:xfrm rot="10800000">
              <a:off x="395536" y="4149080"/>
              <a:ext cx="513930" cy="21602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TextBox 68"/>
          <p:cNvSpPr txBox="1">
            <a:spLocks noChangeArrowheads="1"/>
          </p:cNvSpPr>
          <p:nvPr/>
        </p:nvSpPr>
        <p:spPr bwMode="auto">
          <a:xfrm>
            <a:off x="5580112" y="1556792"/>
            <a:ext cx="716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68"/>
          <p:cNvSpPr txBox="1">
            <a:spLocks noChangeArrowheads="1"/>
          </p:cNvSpPr>
          <p:nvPr/>
        </p:nvSpPr>
        <p:spPr bwMode="auto">
          <a:xfrm>
            <a:off x="4355976" y="2276872"/>
            <a:ext cx="6153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9878" name="Object 22"/>
          <p:cNvGraphicFramePr>
            <a:graphicFrameLocks/>
          </p:cNvGraphicFramePr>
          <p:nvPr/>
        </p:nvGraphicFramePr>
        <p:xfrm>
          <a:off x="4932040" y="2233613"/>
          <a:ext cx="16478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82" name="Equation" r:id="rId36" imgW="787320" imgH="241200" progId="Equation.3">
                  <p:embed/>
                </p:oleObj>
              </mc:Choice>
              <mc:Fallback>
                <p:oleObj name="Equation" r:id="rId36" imgW="787320" imgH="241200" progId="Equation.3">
                  <p:embed/>
                  <p:pic>
                    <p:nvPicPr>
                      <p:cNvPr id="0" name="Picture 22"/>
                      <p:cNvPicPr>
                        <a:picLocks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233613"/>
                        <a:ext cx="1647825" cy="547687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9" name="Object 23"/>
          <p:cNvGraphicFramePr>
            <a:graphicFrameLocks/>
          </p:cNvGraphicFramePr>
          <p:nvPr/>
        </p:nvGraphicFramePr>
        <p:xfrm>
          <a:off x="6804248" y="2162175"/>
          <a:ext cx="2286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83" name="Equation" r:id="rId38" imgW="1091880" imgH="279360" progId="Equation.3">
                  <p:embed/>
                </p:oleObj>
              </mc:Choice>
              <mc:Fallback>
                <p:oleObj name="Equation" r:id="rId38" imgW="1091880" imgH="279360" progId="Equation.3">
                  <p:embed/>
                  <p:pic>
                    <p:nvPicPr>
                      <p:cNvPr id="0" name="Picture 23"/>
                      <p:cNvPicPr>
                        <a:picLocks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162175"/>
                        <a:ext cx="2286000" cy="635000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68"/>
          <p:cNvSpPr txBox="1">
            <a:spLocks noChangeArrowheads="1"/>
          </p:cNvSpPr>
          <p:nvPr/>
        </p:nvSpPr>
        <p:spPr bwMode="auto">
          <a:xfrm>
            <a:off x="6531290" y="2348880"/>
            <a:ext cx="344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8"/>
          <p:cNvSpPr txBox="1">
            <a:spLocks noChangeArrowheads="1"/>
          </p:cNvSpPr>
          <p:nvPr/>
        </p:nvSpPr>
        <p:spPr bwMode="auto">
          <a:xfrm>
            <a:off x="3550135" y="4554"/>
            <a:ext cx="26805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Finite sign disorder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1331640" y="3147064"/>
            <a:ext cx="51307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choosing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,  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662273"/>
              </p:ext>
            </p:extLst>
          </p:nvPr>
        </p:nvGraphicFramePr>
        <p:xfrm>
          <a:off x="2320494" y="3140967"/>
          <a:ext cx="52331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56" name="Equation" r:id="rId3" imgW="330120" imgH="228600" progId="Equation.3">
                  <p:embed/>
                </p:oleObj>
              </mc:Choice>
              <mc:Fallback>
                <p:oleObj name="Equation" r:id="rId3" imgW="3301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494" y="3140967"/>
                        <a:ext cx="523314" cy="36004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68"/>
          <p:cNvSpPr txBox="1">
            <a:spLocks noChangeArrowheads="1"/>
          </p:cNvSpPr>
          <p:nvPr/>
        </p:nvSpPr>
        <p:spPr bwMode="auto">
          <a:xfrm>
            <a:off x="7394623" y="3162453"/>
            <a:ext cx="7777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we get 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1523199" y="5322441"/>
          <a:ext cx="4841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57" name="Equation" r:id="rId5" imgW="304560" imgH="203040" progId="Equation.3">
                  <p:embed/>
                </p:oleObj>
              </mc:Choice>
              <mc:Fallback>
                <p:oleObj name="Equation" r:id="rId5" imgW="30456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199" y="5322441"/>
                        <a:ext cx="484187" cy="31750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65939"/>
              </p:ext>
            </p:extLst>
          </p:nvPr>
        </p:nvGraphicFramePr>
        <p:xfrm>
          <a:off x="3419872" y="3140968"/>
          <a:ext cx="232249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58" name="Equation" r:id="rId7" imgW="1485720" imgH="279360" progId="Equation.3">
                  <p:embed/>
                </p:oleObj>
              </mc:Choice>
              <mc:Fallback>
                <p:oleObj name="Equation" r:id="rId7" imgW="148572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140968"/>
                        <a:ext cx="2322499" cy="43204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68"/>
          <p:cNvSpPr txBox="1">
            <a:spLocks noChangeArrowheads="1"/>
          </p:cNvSpPr>
          <p:nvPr/>
        </p:nvSpPr>
        <p:spPr bwMode="auto">
          <a:xfrm>
            <a:off x="2027255" y="5322694"/>
            <a:ext cx="11512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identically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08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27815"/>
              </p:ext>
            </p:extLst>
          </p:nvPr>
        </p:nvGraphicFramePr>
        <p:xfrm>
          <a:off x="5940152" y="3140967"/>
          <a:ext cx="1224530" cy="422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59" name="Equation" r:id="rId9" imgW="799920" imgH="279360" progId="Equation.3">
                  <p:embed/>
                </p:oleObj>
              </mc:Choice>
              <mc:Fallback>
                <p:oleObj name="Equation" r:id="rId9" imgW="799920" imgH="2793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140967"/>
                        <a:ext cx="1224530" cy="422846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51145" y="4398800"/>
            <a:ext cx="2281295" cy="219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8"/>
          <p:cNvSpPr txBox="1">
            <a:spLocks noChangeArrowheads="1"/>
          </p:cNvSpPr>
          <p:nvPr/>
        </p:nvSpPr>
        <p:spPr bwMode="auto">
          <a:xfrm>
            <a:off x="3611431" y="5301208"/>
            <a:ext cx="20890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resonant tunneling!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796136" y="5445224"/>
            <a:ext cx="414400" cy="861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ight Arrow 15"/>
          <p:cNvSpPr/>
          <p:nvPr/>
        </p:nvSpPr>
        <p:spPr>
          <a:xfrm rot="16200000">
            <a:off x="7195607" y="4180400"/>
            <a:ext cx="430548" cy="828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0907" name="Object 8"/>
          <p:cNvGraphicFramePr>
            <a:graphicFrameLocks noChangeAspect="1"/>
          </p:cNvGraphicFramePr>
          <p:nvPr/>
        </p:nvGraphicFramePr>
        <p:xfrm>
          <a:off x="2411760" y="3933155"/>
          <a:ext cx="3780273" cy="863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60" name="Equation" r:id="rId12" imgW="2019240" imgH="444240" progId="Equation.3">
                  <p:embed/>
                </p:oleObj>
              </mc:Choice>
              <mc:Fallback>
                <p:oleObj name="Equation" r:id="rId12" imgW="201924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933155"/>
                        <a:ext cx="3780273" cy="863997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908" name="Object 8"/>
          <p:cNvGraphicFramePr>
            <a:graphicFrameLocks noChangeAspect="1"/>
          </p:cNvGraphicFramePr>
          <p:nvPr/>
        </p:nvGraphicFramePr>
        <p:xfrm>
          <a:off x="2411760" y="764703"/>
          <a:ext cx="4824536" cy="76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61" name="Equation" r:id="rId14" imgW="2819160" imgH="431640" progId="Equation.3">
                  <p:embed/>
                </p:oleObj>
              </mc:Choice>
              <mc:Fallback>
                <p:oleObj name="Equation" r:id="rId14" imgW="2819160" imgH="43164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764703"/>
                        <a:ext cx="4824536" cy="768632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68"/>
          <p:cNvSpPr txBox="1">
            <a:spLocks noChangeArrowheads="1"/>
          </p:cNvSpPr>
          <p:nvPr/>
        </p:nvSpPr>
        <p:spPr bwMode="auto">
          <a:xfrm>
            <a:off x="2267744" y="1784941"/>
            <a:ext cx="532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if  all      are small and            ,  we expect         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090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865561"/>
              </p:ext>
            </p:extLst>
          </p:nvPr>
        </p:nvGraphicFramePr>
        <p:xfrm>
          <a:off x="2915816" y="1772815"/>
          <a:ext cx="210741" cy="41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62" name="Equation" r:id="rId16" imgW="114120" imgH="228600" progId="Equation.3">
                  <p:embed/>
                </p:oleObj>
              </mc:Choice>
              <mc:Fallback>
                <p:oleObj name="Equation" r:id="rId16" imgW="114120" imgH="2286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772815"/>
                        <a:ext cx="210741" cy="41916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911" name="Object 31"/>
          <p:cNvGraphicFramePr>
            <a:graphicFrameLocks noChangeAspect="1"/>
          </p:cNvGraphicFramePr>
          <p:nvPr/>
        </p:nvGraphicFramePr>
        <p:xfrm>
          <a:off x="4648250" y="1772790"/>
          <a:ext cx="6334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63" name="Equation" r:id="rId18" imgW="342720" imgH="228600" progId="Equation.3">
                  <p:embed/>
                </p:oleObj>
              </mc:Choice>
              <mc:Fallback>
                <p:oleObj name="Equation" r:id="rId18" imgW="342720" imgH="2286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50" y="1772790"/>
                        <a:ext cx="633412" cy="4191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912" name="Object 32"/>
          <p:cNvGraphicFramePr>
            <a:graphicFrameLocks noChangeAspect="1"/>
          </p:cNvGraphicFramePr>
          <p:nvPr/>
        </p:nvGraphicFramePr>
        <p:xfrm>
          <a:off x="6508651" y="1761678"/>
          <a:ext cx="6556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64" name="Equation" r:id="rId20" imgW="355320" imgH="241200" progId="Equation.3">
                  <p:embed/>
                </p:oleObj>
              </mc:Choice>
              <mc:Fallback>
                <p:oleObj name="Equation" r:id="rId20" imgW="355320" imgH="2412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651" y="1761678"/>
                        <a:ext cx="655637" cy="44291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68"/>
          <p:cNvSpPr txBox="1">
            <a:spLocks noChangeArrowheads="1"/>
          </p:cNvSpPr>
          <p:nvPr/>
        </p:nvSpPr>
        <p:spPr bwMode="auto">
          <a:xfrm>
            <a:off x="2483768" y="2492895"/>
            <a:ext cx="3630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special realization of sign disorder: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3131840" y="5404104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8"/>
          <p:cNvSpPr txBox="1">
            <a:spLocks noChangeArrowheads="1"/>
          </p:cNvSpPr>
          <p:nvPr/>
        </p:nvSpPr>
        <p:spPr bwMode="auto">
          <a:xfrm>
            <a:off x="1043608" y="4554"/>
            <a:ext cx="26933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Disorder is quantified as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00" y="1916832"/>
            <a:ext cx="1907704" cy="183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6768752" y="2780928"/>
            <a:ext cx="360040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ight Arrow 15"/>
          <p:cNvSpPr/>
          <p:nvPr/>
        </p:nvSpPr>
        <p:spPr>
          <a:xfrm rot="16200000">
            <a:off x="7992889" y="1628801"/>
            <a:ext cx="360040" cy="720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6"/>
          <p:cNvGrpSpPr/>
          <p:nvPr/>
        </p:nvGrpSpPr>
        <p:grpSpPr>
          <a:xfrm>
            <a:off x="179512" y="980728"/>
            <a:ext cx="4016877" cy="2448272"/>
            <a:chOff x="179512" y="980728"/>
            <a:chExt cx="4016877" cy="2448272"/>
          </a:xfrm>
        </p:grpSpPr>
        <p:pic>
          <p:nvPicPr>
            <p:cNvPr id="25089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980728"/>
              <a:ext cx="3657600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2" name="Object 20"/>
            <p:cNvGraphicFramePr>
              <a:graphicFrameLocks noChangeAspect="1"/>
            </p:cNvGraphicFramePr>
            <p:nvPr/>
          </p:nvGraphicFramePr>
          <p:xfrm>
            <a:off x="3925783" y="3061470"/>
            <a:ext cx="270606" cy="367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667" name="Equation" r:id="rId5" imgW="152280" imgH="203040" progId="Equation.3">
                    <p:embed/>
                  </p:oleObj>
                </mc:Choice>
                <mc:Fallback>
                  <p:oleObj name="Equation" r:id="rId5" imgW="15228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5783" y="3061470"/>
                          <a:ext cx="270606" cy="3675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4"/>
          <p:cNvGrpSpPr/>
          <p:nvPr/>
        </p:nvGrpSpPr>
        <p:grpSpPr>
          <a:xfrm>
            <a:off x="179512" y="3812629"/>
            <a:ext cx="4016877" cy="2424683"/>
            <a:chOff x="179512" y="3812629"/>
            <a:chExt cx="4016877" cy="2424683"/>
          </a:xfrm>
        </p:grpSpPr>
        <p:pic>
          <p:nvPicPr>
            <p:cNvPr id="250892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512" y="3812629"/>
              <a:ext cx="3657600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" name="Object 20"/>
            <p:cNvGraphicFramePr>
              <a:graphicFrameLocks noChangeAspect="1"/>
            </p:cNvGraphicFramePr>
            <p:nvPr/>
          </p:nvGraphicFramePr>
          <p:xfrm>
            <a:off x="3925783" y="5869782"/>
            <a:ext cx="270606" cy="367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668" name="Equation" r:id="rId8" imgW="152280" imgH="203040" progId="Equation.3">
                    <p:embed/>
                  </p:oleObj>
                </mc:Choice>
                <mc:Fallback>
                  <p:oleObj name="Equation" r:id="rId8" imgW="152280" imgH="203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5783" y="5869782"/>
                          <a:ext cx="270606" cy="3675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5"/>
          <p:cNvGrpSpPr/>
          <p:nvPr/>
        </p:nvGrpSpPr>
        <p:grpSpPr>
          <a:xfrm>
            <a:off x="4874840" y="3789040"/>
            <a:ext cx="4017640" cy="2424683"/>
            <a:chOff x="4874840" y="3740621"/>
            <a:chExt cx="4017640" cy="2424683"/>
          </a:xfrm>
        </p:grpSpPr>
        <p:pic>
          <p:nvPicPr>
            <p:cNvPr id="250891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74840" y="3740621"/>
              <a:ext cx="3657600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4" name="Object 20"/>
            <p:cNvGraphicFramePr>
              <a:graphicFrameLocks noChangeAspect="1"/>
            </p:cNvGraphicFramePr>
            <p:nvPr/>
          </p:nvGraphicFramePr>
          <p:xfrm>
            <a:off x="8621874" y="5797774"/>
            <a:ext cx="270606" cy="367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669" name="Equation" r:id="rId10" imgW="152280" imgH="203040" progId="Equation.3">
                    <p:embed/>
                  </p:oleObj>
                </mc:Choice>
                <mc:Fallback>
                  <p:oleObj name="Equation" r:id="rId10" imgW="15228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1874" y="5797774"/>
                          <a:ext cx="270606" cy="3675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68"/>
          <p:cNvSpPr txBox="1">
            <a:spLocks noChangeArrowheads="1"/>
          </p:cNvSpPr>
          <p:nvPr/>
        </p:nvSpPr>
        <p:spPr bwMode="auto">
          <a:xfrm>
            <a:off x="4578902" y="3068960"/>
            <a:ext cx="2778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6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resonances survive a spread</a:t>
            </a:r>
          </a:p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in the initial distributon of 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08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900452"/>
              </p:ext>
            </p:extLst>
          </p:nvPr>
        </p:nvGraphicFramePr>
        <p:xfrm>
          <a:off x="7020272" y="3429000"/>
          <a:ext cx="30705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0" name="Equation" r:id="rId11" imgW="152280" imgH="241200" progId="Equation.3">
                  <p:embed/>
                </p:oleObj>
              </mc:Choice>
              <mc:Fallback>
                <p:oleObj name="Equation" r:id="rId11" imgW="15228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429000"/>
                        <a:ext cx="307058" cy="3032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6804248" y="3717032"/>
            <a:ext cx="1584176" cy="1224136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3851920" y="3645024"/>
            <a:ext cx="936104" cy="864096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3851926" y="2708924"/>
            <a:ext cx="1008107" cy="432045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8"/>
          <p:cNvSpPr txBox="1">
            <a:spLocks noChangeArrowheads="1"/>
          </p:cNvSpPr>
          <p:nvPr/>
        </p:nvSpPr>
        <p:spPr bwMode="auto">
          <a:xfrm>
            <a:off x="5148064" y="4581128"/>
            <a:ext cx="2988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portion of resonances is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24%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68"/>
          <p:cNvSpPr txBox="1">
            <a:spLocks noChangeArrowheads="1"/>
          </p:cNvSpPr>
          <p:nvPr/>
        </p:nvSpPr>
        <p:spPr bwMode="auto">
          <a:xfrm>
            <a:off x="755278" y="4581128"/>
            <a:ext cx="3046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portion of resonances is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26%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68"/>
          <p:cNvSpPr txBox="1">
            <a:spLocks noChangeArrowheads="1"/>
          </p:cNvSpPr>
          <p:nvPr/>
        </p:nvSpPr>
        <p:spPr bwMode="auto">
          <a:xfrm>
            <a:off x="827286" y="1940495"/>
            <a:ext cx="3046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portion of resonances is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27%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0901" name="Object 21"/>
          <p:cNvGraphicFramePr>
            <a:graphicFrameLocks noChangeAspect="1"/>
          </p:cNvGraphicFramePr>
          <p:nvPr/>
        </p:nvGraphicFramePr>
        <p:xfrm>
          <a:off x="1419225" y="1308100"/>
          <a:ext cx="1436279" cy="3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1" name="Equation" r:id="rId13" imgW="495000" imgH="177480" progId="Equation.3">
                  <p:embed/>
                </p:oleObj>
              </mc:Choice>
              <mc:Fallback>
                <p:oleObj name="Equation" r:id="rId13" imgW="49500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1308100"/>
                        <a:ext cx="1436279" cy="320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902" name="Object 22"/>
          <p:cNvGraphicFramePr>
            <a:graphicFrameLocks noChangeAspect="1"/>
          </p:cNvGraphicFramePr>
          <p:nvPr/>
        </p:nvGraphicFramePr>
        <p:xfrm>
          <a:off x="1259632" y="4149080"/>
          <a:ext cx="14366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2" name="Equation" r:id="rId15" imgW="495000" imgH="177480" progId="Equation.3">
                  <p:embed/>
                </p:oleObj>
              </mc:Choice>
              <mc:Fallback>
                <p:oleObj name="Equation" r:id="rId15" imgW="49500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149080"/>
                        <a:ext cx="1436688" cy="320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903" name="Object 23"/>
          <p:cNvGraphicFramePr>
            <a:graphicFrameLocks noChangeAspect="1"/>
          </p:cNvGraphicFramePr>
          <p:nvPr/>
        </p:nvGraphicFramePr>
        <p:xfrm>
          <a:off x="5652120" y="4077072"/>
          <a:ext cx="14366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3" name="Equation" r:id="rId16" imgW="495000" imgH="177480" progId="Equation.3">
                  <p:embed/>
                </p:oleObj>
              </mc:Choice>
              <mc:Fallback>
                <p:oleObj name="Equation" r:id="rId16" imgW="495000" imgH="177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077072"/>
                        <a:ext cx="1436687" cy="320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68"/>
          <p:cNvSpPr txBox="1">
            <a:spLocks noChangeArrowheads="1"/>
          </p:cNvSpPr>
          <p:nvPr/>
        </p:nvSpPr>
        <p:spPr bwMode="auto">
          <a:xfrm>
            <a:off x="1133802" y="6237312"/>
            <a:ext cx="6750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origin of delocalization: disorder prevents the flow towards insulator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0904" name="Object 24"/>
          <p:cNvGraphicFramePr>
            <a:graphicFrameLocks noChangeAspect="1"/>
          </p:cNvGraphicFramePr>
          <p:nvPr/>
        </p:nvGraphicFramePr>
        <p:xfrm>
          <a:off x="680740" y="5157192"/>
          <a:ext cx="24511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4" name="Equation" r:id="rId17" imgW="1269720" imgH="241200" progId="Equation.3">
                  <p:embed/>
                </p:oleObj>
              </mc:Choice>
              <mc:Fallback>
                <p:oleObj name="Equation" r:id="rId17" imgW="1269720" imgH="24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40" y="5157192"/>
                        <a:ext cx="245110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905" name="Object 25"/>
          <p:cNvGraphicFramePr>
            <a:graphicFrameLocks noChangeAspect="1"/>
          </p:cNvGraphicFramePr>
          <p:nvPr/>
        </p:nvGraphicFramePr>
        <p:xfrm>
          <a:off x="5361260" y="5335811"/>
          <a:ext cx="24511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5" name="Equation" r:id="rId19" imgW="1269720" imgH="241200" progId="Equation.3">
                  <p:embed/>
                </p:oleObj>
              </mc:Choice>
              <mc:Fallback>
                <p:oleObj name="Equation" r:id="rId19" imgW="1269720" imgH="24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1260" y="5335811"/>
                        <a:ext cx="245110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906" name="Object 26"/>
          <p:cNvGraphicFramePr>
            <a:graphicFrameLocks noChangeAspect="1"/>
          </p:cNvGraphicFramePr>
          <p:nvPr/>
        </p:nvGraphicFramePr>
        <p:xfrm>
          <a:off x="623888" y="2527300"/>
          <a:ext cx="22796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6" name="Equation" r:id="rId21" imgW="1180800" imgH="241200" progId="Equation.3">
                  <p:embed/>
                </p:oleObj>
              </mc:Choice>
              <mc:Fallback>
                <p:oleObj name="Equation" r:id="rId21" imgW="1180800" imgH="241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2527300"/>
                        <a:ext cx="227965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68"/>
          <p:cNvSpPr txBox="1">
            <a:spLocks noChangeArrowheads="1"/>
          </p:cNvSpPr>
          <p:nvPr/>
        </p:nvSpPr>
        <p:spPr bwMode="auto">
          <a:xfrm>
            <a:off x="53197" y="3284984"/>
            <a:ext cx="376526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portion of resonances weakly depends 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on the initial distribution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9329" name="Object 8"/>
          <p:cNvGraphicFramePr>
            <a:graphicFrameLocks noChangeAspect="1"/>
          </p:cNvGraphicFramePr>
          <p:nvPr/>
        </p:nvGraphicFramePr>
        <p:xfrm>
          <a:off x="4115713" y="44624"/>
          <a:ext cx="3480623" cy="746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7" name="Equation" r:id="rId23" imgW="2031840" imgH="457200" progId="Equation.3">
                  <p:embed/>
                </p:oleObj>
              </mc:Choice>
              <mc:Fallback>
                <p:oleObj name="Equation" r:id="rId23" imgW="203184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5713" y="44624"/>
                        <a:ext cx="3480623" cy="74604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0" name="Object 18"/>
          <p:cNvGraphicFramePr>
            <a:graphicFrameLocks noChangeAspect="1"/>
          </p:cNvGraphicFramePr>
          <p:nvPr/>
        </p:nvGraphicFramePr>
        <p:xfrm>
          <a:off x="3843535" y="908720"/>
          <a:ext cx="4112841" cy="87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8" name="Equation" r:id="rId25" imgW="2400120" imgH="533160" progId="Equation.3">
                  <p:embed/>
                </p:oleObj>
              </mc:Choice>
              <mc:Fallback>
                <p:oleObj name="Equation" r:id="rId25" imgW="2400120" imgH="53316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535" y="908720"/>
                        <a:ext cx="4112841" cy="87084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858" y="454496"/>
            <a:ext cx="2667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395" y="476672"/>
            <a:ext cx="26193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8"/>
          <p:cNvSpPr txBox="1">
            <a:spLocks noChangeArrowheads="1"/>
          </p:cNvSpPr>
          <p:nvPr/>
        </p:nvSpPr>
        <p:spPr bwMode="auto">
          <a:xfrm>
            <a:off x="2874138" y="0"/>
            <a:ext cx="3499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Evolution with the sample size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8"/>
          <p:cNvSpPr txBox="1">
            <a:spLocks noChangeArrowheads="1"/>
          </p:cNvSpPr>
          <p:nvPr/>
        </p:nvSpPr>
        <p:spPr bwMode="auto">
          <a:xfrm>
            <a:off x="499642" y="6093296"/>
            <a:ext cx="25924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resonances are suppressed,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system flows to insulator</a:t>
            </a:r>
          </a:p>
        </p:txBody>
      </p:sp>
      <p:sp>
        <p:nvSpPr>
          <p:cNvPr id="8" name="TextBox 68"/>
          <p:cNvSpPr txBox="1">
            <a:spLocks noChangeArrowheads="1"/>
          </p:cNvSpPr>
          <p:nvPr/>
        </p:nvSpPr>
        <p:spPr bwMode="auto">
          <a:xfrm>
            <a:off x="6122808" y="6093296"/>
            <a:ext cx="2619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resonances drive the system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to metallic phase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26466" y="5301208"/>
            <a:ext cx="432048" cy="144016"/>
          </a:xfrm>
          <a:prstGeom prst="straightConnector1">
            <a:avLst/>
          </a:prstGeom>
          <a:ln w="38100">
            <a:solidFill>
              <a:srgbClr val="0000FF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68"/>
          <p:cNvSpPr txBox="1">
            <a:spLocks noChangeArrowheads="1"/>
          </p:cNvSpPr>
          <p:nvPr/>
        </p:nvSpPr>
        <p:spPr bwMode="auto">
          <a:xfrm>
            <a:off x="3602528" y="4725144"/>
            <a:ext cx="20874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universal distribution</a:t>
            </a:r>
          </a:p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of  conductance, </a:t>
            </a:r>
          </a:p>
        </p:txBody>
      </p:sp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716601" y="66675"/>
          <a:ext cx="1941513" cy="337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85" name="Equation" r:id="rId5" imgW="1193760" imgH="279360" progId="Equation.3">
                  <p:embed/>
                </p:oleObj>
              </mc:Choice>
              <mc:Fallback>
                <p:oleObj name="Equation" r:id="rId5" imgW="119376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601" y="66675"/>
                        <a:ext cx="1941513" cy="337989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2" name="Object 8"/>
          <p:cNvGraphicFramePr>
            <a:graphicFrameLocks noChangeAspect="1"/>
          </p:cNvGraphicFramePr>
          <p:nvPr/>
        </p:nvGraphicFramePr>
        <p:xfrm>
          <a:off x="6402530" y="44624"/>
          <a:ext cx="1838325" cy="360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86" name="Equation" r:id="rId7" imgW="1130040" imgH="279360" progId="Equation.3">
                  <p:embed/>
                </p:oleObj>
              </mc:Choice>
              <mc:Fallback>
                <p:oleObj name="Equation" r:id="rId7" imgW="1130040" imgH="2793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530" y="44624"/>
                        <a:ext cx="1838325" cy="360214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68"/>
          <p:cNvSpPr txBox="1">
            <a:spLocks noChangeArrowheads="1"/>
          </p:cNvSpPr>
          <p:nvPr/>
        </p:nvSpPr>
        <p:spPr bwMode="auto">
          <a:xfrm>
            <a:off x="3378194" y="2492896"/>
            <a:ext cx="2110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difference between two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distributions is small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2730122" y="2780928"/>
            <a:ext cx="720080" cy="144016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94418" y="2780928"/>
            <a:ext cx="864096" cy="72008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8"/>
          <p:cNvSpPr txBox="1">
            <a:spLocks noChangeArrowheads="1"/>
          </p:cNvSpPr>
          <p:nvPr/>
        </p:nvSpPr>
        <p:spPr bwMode="auto">
          <a:xfrm>
            <a:off x="3471684" y="3996353"/>
            <a:ext cx="2005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more resonances for 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stronger disorder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2658115" y="4288740"/>
            <a:ext cx="944509" cy="7636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91286" y="4288741"/>
            <a:ext cx="1183252" cy="76363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2946146" y="5805264"/>
          <a:ext cx="270606" cy="36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87" name="Equation" r:id="rId9" imgW="152280" imgH="203040" progId="Equation.3">
                  <p:embed/>
                </p:oleObj>
              </mc:Choice>
              <mc:Fallback>
                <p:oleObj name="Equation" r:id="rId9" imgW="15228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146" y="5805264"/>
                        <a:ext cx="270606" cy="367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4" name="Object 10"/>
          <p:cNvGraphicFramePr>
            <a:graphicFrameLocks noChangeAspect="1"/>
          </p:cNvGraphicFramePr>
          <p:nvPr/>
        </p:nvGraphicFramePr>
        <p:xfrm>
          <a:off x="3448342" y="5517233"/>
          <a:ext cx="245013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88" name="Equation" r:id="rId11" imgW="1282680" imgH="419040" progId="Equation.3">
                  <p:embed/>
                </p:oleObj>
              </mc:Choice>
              <mc:Fallback>
                <p:oleObj name="Equation" r:id="rId11" imgW="128268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342" y="5517233"/>
                        <a:ext cx="2450132" cy="648072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5" name="Object 11"/>
          <p:cNvGraphicFramePr>
            <a:graphicFrameLocks/>
          </p:cNvGraphicFramePr>
          <p:nvPr/>
        </p:nvGraphicFramePr>
        <p:xfrm>
          <a:off x="5186704" y="5045075"/>
          <a:ext cx="6397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89" name="Equation" r:id="rId13" imgW="406080" imgH="203040" progId="Equation.3">
                  <p:embed/>
                </p:oleObj>
              </mc:Choice>
              <mc:Fallback>
                <p:oleObj name="Equation" r:id="rId13" imgW="406080" imgH="203040" progId="Equation.3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704" y="5045075"/>
                        <a:ext cx="639762" cy="3016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68"/>
          <p:cNvSpPr txBox="1">
            <a:spLocks noChangeArrowheads="1"/>
          </p:cNvSpPr>
          <p:nvPr/>
        </p:nvSpPr>
        <p:spPr bwMode="auto">
          <a:xfrm>
            <a:off x="3609028" y="1772816"/>
            <a:ext cx="20388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distribution of </a:t>
            </a:r>
          </a:p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reflection amplitudes</a:t>
            </a:r>
            <a:endParaRPr lang="en-US" sz="1600" b="1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2586106" y="2132856"/>
            <a:ext cx="936104" cy="288032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10442" y="2132856"/>
            <a:ext cx="1656184" cy="21602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1916" name="Object 12"/>
          <p:cNvGraphicFramePr>
            <a:graphicFrameLocks noChangeAspect="1"/>
          </p:cNvGraphicFramePr>
          <p:nvPr/>
        </p:nvGraphicFramePr>
        <p:xfrm>
          <a:off x="3882083" y="3456156"/>
          <a:ext cx="10541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90" name="Equation" r:id="rId15" imgW="647640" imgH="203040" progId="Equation.3">
                  <p:embed/>
                </p:oleObj>
              </mc:Choice>
              <mc:Fallback>
                <p:oleObj name="Equation" r:id="rId15" imgW="64764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083" y="3456156"/>
                        <a:ext cx="1054100" cy="261938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68"/>
          <p:cNvSpPr txBox="1">
            <a:spLocks noChangeArrowheads="1"/>
          </p:cNvSpPr>
          <p:nvPr/>
        </p:nvSpPr>
        <p:spPr bwMode="auto">
          <a:xfrm>
            <a:off x="3306186" y="3429000"/>
            <a:ext cx="2520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removed</a:t>
            </a:r>
            <a:r>
              <a:rPr lang="en-US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10800000" flipV="1">
            <a:off x="2658115" y="3598276"/>
            <a:ext cx="697351" cy="46748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54458" y="3645024"/>
            <a:ext cx="1584176" cy="144016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68"/>
          <p:cNvSpPr txBox="1">
            <a:spLocks noChangeArrowheads="1"/>
          </p:cNvSpPr>
          <p:nvPr/>
        </p:nvSpPr>
        <p:spPr bwMode="auto">
          <a:xfrm>
            <a:off x="3257550" y="692696"/>
            <a:ext cx="1850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no difference after 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the  first step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2370082" y="985084"/>
            <a:ext cx="982812" cy="13966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18354" y="980728"/>
            <a:ext cx="1440160" cy="21602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464" y="659904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8"/>
          <p:cNvSpPr txBox="1">
            <a:spLocks noChangeArrowheads="1"/>
          </p:cNvSpPr>
          <p:nvPr/>
        </p:nvSpPr>
        <p:spPr bwMode="auto">
          <a:xfrm>
            <a:off x="827584" y="44624"/>
            <a:ext cx="48910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Delocalization in terms of unit vector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7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718036"/>
              </p:ext>
            </p:extLst>
          </p:nvPr>
        </p:nvGraphicFramePr>
        <p:xfrm>
          <a:off x="5724128" y="87734"/>
          <a:ext cx="26098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0" name="Equation" r:id="rId4" imgW="1447560" imgH="215640" progId="Equation.3">
                  <p:embed/>
                </p:oleObj>
              </mc:Choice>
              <mc:Fallback>
                <p:oleObj name="Equation" r:id="rId4" imgW="14475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87734"/>
                        <a:ext cx="2609850" cy="388938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8"/>
          <p:cNvSpPr txBox="1">
            <a:spLocks noChangeArrowheads="1"/>
          </p:cNvSpPr>
          <p:nvPr/>
        </p:nvSpPr>
        <p:spPr bwMode="auto">
          <a:xfrm>
            <a:off x="357105" y="836712"/>
            <a:ext cx="27794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metallic phase corresponds to</a:t>
            </a:r>
          </a:p>
        </p:txBody>
      </p:sp>
      <p:graphicFrame>
        <p:nvGraphicFramePr>
          <p:cNvPr id="257029" name="Object 5"/>
          <p:cNvGraphicFramePr>
            <a:graphicFrameLocks noChangeAspect="1"/>
          </p:cNvGraphicFramePr>
          <p:nvPr/>
        </p:nvGraphicFramePr>
        <p:xfrm>
          <a:off x="3059832" y="692696"/>
          <a:ext cx="2232248" cy="68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1" name="Equation" r:id="rId6" imgW="1384200" imgH="419040" progId="Equation.3">
                  <p:embed/>
                </p:oleObj>
              </mc:Choice>
              <mc:Fallback>
                <p:oleObj name="Equation" r:id="rId6" imgW="13842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692696"/>
                        <a:ext cx="2232248" cy="687527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0" name="Object 6"/>
          <p:cNvGraphicFramePr>
            <a:graphicFrameLocks noChangeAspect="1"/>
          </p:cNvGraphicFramePr>
          <p:nvPr/>
        </p:nvGraphicFramePr>
        <p:xfrm>
          <a:off x="8759825" y="2239963"/>
          <a:ext cx="24765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2" name="Equation" r:id="rId8" imgW="139680" imgH="164880" progId="Equation.3">
                  <p:embed/>
                </p:oleObj>
              </mc:Choice>
              <mc:Fallback>
                <p:oleObj name="Equation" r:id="rId8" imgW="1396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9825" y="2239963"/>
                        <a:ext cx="247650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1" name="Object 7"/>
          <p:cNvGraphicFramePr>
            <a:graphicFrameLocks noChangeAspect="1"/>
          </p:cNvGraphicFramePr>
          <p:nvPr/>
        </p:nvGraphicFramePr>
        <p:xfrm>
          <a:off x="5701940" y="586433"/>
          <a:ext cx="238212" cy="3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3" name="Equation" r:id="rId10" imgW="152280" imgH="203040" progId="Equation.3">
                  <p:embed/>
                </p:oleObj>
              </mc:Choice>
              <mc:Fallback>
                <p:oleObj name="Equation" r:id="rId10" imgW="1522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940" y="586433"/>
                        <a:ext cx="238212" cy="3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68"/>
          <p:cNvSpPr txBox="1">
            <a:spLocks noChangeArrowheads="1"/>
          </p:cNvSpPr>
          <p:nvPr/>
        </p:nvSpPr>
        <p:spPr bwMode="auto">
          <a:xfrm>
            <a:off x="6388952" y="2586390"/>
            <a:ext cx="2525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is almost homogeneously 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distributed  over unit circle </a:t>
            </a:r>
          </a:p>
        </p:txBody>
      </p:sp>
      <p:graphicFrame>
        <p:nvGraphicFramePr>
          <p:cNvPr id="257035" name="Object 11"/>
          <p:cNvGraphicFramePr>
            <a:graphicFrameLocks noChangeAspect="1"/>
          </p:cNvGraphicFramePr>
          <p:nvPr/>
        </p:nvGraphicFramePr>
        <p:xfrm>
          <a:off x="6287616" y="2604269"/>
          <a:ext cx="2286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4" name="Equation" r:id="rId12" imgW="126720" imgH="177480" progId="Equation.3">
                  <p:embed/>
                </p:oleObj>
              </mc:Choice>
              <mc:Fallback>
                <p:oleObj name="Equation" r:id="rId12" imgW="12672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7616" y="2604269"/>
                        <a:ext cx="228600" cy="32067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179512" y="2132856"/>
            <a:ext cx="2592288" cy="2641823"/>
            <a:chOff x="1619672" y="3019425"/>
            <a:chExt cx="2592288" cy="2641823"/>
          </a:xfrm>
        </p:grpSpPr>
        <p:sp>
          <p:nvSpPr>
            <p:cNvPr id="10" name="Oval 9"/>
            <p:cNvSpPr/>
            <p:nvPr/>
          </p:nvSpPr>
          <p:spPr>
            <a:xfrm>
              <a:off x="1835696" y="3645024"/>
              <a:ext cx="1737360" cy="17373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1403648" y="4365104"/>
              <a:ext cx="25922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619672" y="4509120"/>
              <a:ext cx="2376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7032" name="Object 8"/>
            <p:cNvGraphicFramePr>
              <a:graphicFrameLocks noChangeAspect="1"/>
            </p:cNvGraphicFramePr>
            <p:nvPr/>
          </p:nvGraphicFramePr>
          <p:xfrm>
            <a:off x="4053210" y="4365104"/>
            <a:ext cx="158750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05" name="Equation" r:id="rId14" imgW="88560" imgH="152280" progId="Equation.3">
                    <p:embed/>
                  </p:oleObj>
                </mc:Choice>
                <mc:Fallback>
                  <p:oleObj name="Equation" r:id="rId14" imgW="88560" imgH="1522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3210" y="4365104"/>
                          <a:ext cx="158750" cy="274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7033" name="Object 9"/>
            <p:cNvGraphicFramePr>
              <a:graphicFrameLocks noChangeAspect="1"/>
            </p:cNvGraphicFramePr>
            <p:nvPr/>
          </p:nvGraphicFramePr>
          <p:xfrm>
            <a:off x="3382342" y="4583113"/>
            <a:ext cx="1095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06" name="Equation" r:id="rId16" imgW="88560" imgH="164880" progId="Equation.3">
                    <p:embed/>
                  </p:oleObj>
                </mc:Choice>
                <mc:Fallback>
                  <p:oleObj name="Equation" r:id="rId16" imgW="88560" imgH="1648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2342" y="4583113"/>
                          <a:ext cx="109538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7034" name="Object 10"/>
            <p:cNvGraphicFramePr>
              <a:graphicFrameLocks noChangeAspect="1"/>
            </p:cNvGraphicFramePr>
            <p:nvPr/>
          </p:nvGraphicFramePr>
          <p:xfrm>
            <a:off x="2749550" y="3019425"/>
            <a:ext cx="203200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07" name="Equation" r:id="rId18" imgW="114120" imgH="126720" progId="Equation.3">
                    <p:embed/>
                  </p:oleObj>
                </mc:Choice>
                <mc:Fallback>
                  <p:oleObj name="Equation" r:id="rId18" imgW="114120" imgH="12672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9550" y="3019425"/>
                          <a:ext cx="203200" cy="230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ctangle 22"/>
            <p:cNvSpPr/>
            <p:nvPr/>
          </p:nvSpPr>
          <p:spPr>
            <a:xfrm rot="17934601">
              <a:off x="3024865" y="3490324"/>
              <a:ext cx="395043" cy="153225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Straight Connector 24"/>
            <p:cNvCxnSpPr>
              <a:endCxn id="23" idx="1"/>
            </p:cNvCxnSpPr>
            <p:nvPr/>
          </p:nvCxnSpPr>
          <p:spPr>
            <a:xfrm rot="5400000" flipH="1" flipV="1">
              <a:off x="2531472" y="3908164"/>
              <a:ext cx="763747" cy="42710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c 26"/>
            <p:cNvSpPr/>
            <p:nvPr/>
          </p:nvSpPr>
          <p:spPr>
            <a:xfrm rot="1660749">
              <a:off x="2661477" y="4310566"/>
              <a:ext cx="288032" cy="216024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57036" name="Object 12"/>
            <p:cNvGraphicFramePr>
              <a:graphicFrameLocks noChangeAspect="1"/>
            </p:cNvGraphicFramePr>
            <p:nvPr/>
          </p:nvGraphicFramePr>
          <p:xfrm>
            <a:off x="2915816" y="4169966"/>
            <a:ext cx="260585" cy="339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08" name="Equation" r:id="rId20" imgW="177480" imgH="228600" progId="Equation.3">
                    <p:embed/>
                  </p:oleObj>
                </mc:Choice>
                <mc:Fallback>
                  <p:oleObj name="Equation" r:id="rId20" imgW="177480" imgH="2286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816" y="4169966"/>
                          <a:ext cx="260585" cy="339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Arc 28"/>
            <p:cNvSpPr/>
            <p:nvPr/>
          </p:nvSpPr>
          <p:spPr>
            <a:xfrm rot="19088686">
              <a:off x="2384141" y="3468161"/>
              <a:ext cx="914400" cy="914400"/>
            </a:xfrm>
            <a:prstGeom prst="arc">
              <a:avLst>
                <a:gd name="adj1" fmla="val 18059609"/>
                <a:gd name="adj2" fmla="val 20842291"/>
              </a:avLst>
            </a:prstGeom>
            <a:ln w="22225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2699792" y="3645024"/>
              <a:ext cx="936104" cy="864096"/>
            </a:xfrm>
            <a:prstGeom prst="line">
              <a:avLst/>
            </a:prstGeom>
            <a:ln w="127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7037" name="Object 13"/>
            <p:cNvGraphicFramePr>
              <a:graphicFrameLocks noChangeAspect="1"/>
            </p:cNvGraphicFramePr>
            <p:nvPr/>
          </p:nvGraphicFramePr>
          <p:xfrm>
            <a:off x="3635896" y="3284984"/>
            <a:ext cx="293315" cy="524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09" name="Equation" r:id="rId22" imgW="164880" imgH="393480" progId="Equation.3">
                    <p:embed/>
                  </p:oleObj>
                </mc:Choice>
                <mc:Fallback>
                  <p:oleObj name="Equation" r:id="rId22" imgW="164880" imgH="39348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5896" y="3284984"/>
                          <a:ext cx="293315" cy="5244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7038" name="Object 14"/>
            <p:cNvGraphicFramePr>
              <a:graphicFrameLocks noChangeAspect="1"/>
            </p:cNvGraphicFramePr>
            <p:nvPr/>
          </p:nvGraphicFramePr>
          <p:xfrm>
            <a:off x="2555776" y="3717032"/>
            <a:ext cx="109537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10" name="Equation" r:id="rId24" imgW="88560" imgH="164880" progId="Equation.3">
                    <p:embed/>
                  </p:oleObj>
                </mc:Choice>
                <mc:Fallback>
                  <p:oleObj name="Equation" r:id="rId24" imgW="88560" imgH="16488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3717032"/>
                          <a:ext cx="109537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TextBox 68"/>
          <p:cNvSpPr txBox="1">
            <a:spLocks noChangeArrowheads="1"/>
          </p:cNvSpPr>
          <p:nvPr/>
        </p:nvSpPr>
        <p:spPr bwMode="auto">
          <a:xfrm>
            <a:off x="-37527" y="1484784"/>
            <a:ext cx="2857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no disorder: initial distribution </a:t>
            </a:r>
          </a:p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with              flows to insulator </a:t>
            </a:r>
          </a:p>
        </p:txBody>
      </p:sp>
      <p:graphicFrame>
        <p:nvGraphicFramePr>
          <p:cNvPr id="257039" name="Object 15"/>
          <p:cNvGraphicFramePr>
            <a:graphicFrameLocks noChangeAspect="1"/>
          </p:cNvGraphicFramePr>
          <p:nvPr/>
        </p:nvGraphicFramePr>
        <p:xfrm>
          <a:off x="2741613" y="1747094"/>
          <a:ext cx="7858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11" name="Equation" r:id="rId25" imgW="533160" imgH="215640" progId="Equation.3">
                  <p:embed/>
                </p:oleObj>
              </mc:Choice>
              <mc:Fallback>
                <p:oleObj name="Equation" r:id="rId25" imgW="533160" imgH="215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1747094"/>
                        <a:ext cx="785812" cy="32067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40" name="Object 16"/>
          <p:cNvGraphicFramePr>
            <a:graphicFrameLocks noChangeAspect="1"/>
          </p:cNvGraphicFramePr>
          <p:nvPr/>
        </p:nvGraphicFramePr>
        <p:xfrm>
          <a:off x="520700" y="1772494"/>
          <a:ext cx="6127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12" name="Equation" r:id="rId27" imgW="431640" imgH="228600" progId="Equation.3">
                  <p:embed/>
                </p:oleObj>
              </mc:Choice>
              <mc:Fallback>
                <p:oleObj name="Equation" r:id="rId27" imgW="431640" imgH="2286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772494"/>
                        <a:ext cx="612775" cy="3206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Arrow Connector 57"/>
          <p:cNvCxnSpPr/>
          <p:nvPr/>
        </p:nvCxnSpPr>
        <p:spPr>
          <a:xfrm>
            <a:off x="5364088" y="908720"/>
            <a:ext cx="432048" cy="1588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2339752" y="4243561"/>
            <a:ext cx="2178242" cy="2425799"/>
            <a:chOff x="2267744" y="4027537"/>
            <a:chExt cx="2178242" cy="2425799"/>
          </a:xfrm>
        </p:grpSpPr>
        <p:sp>
          <p:nvSpPr>
            <p:cNvPr id="44" name="Oval 43"/>
            <p:cNvSpPr/>
            <p:nvPr/>
          </p:nvSpPr>
          <p:spPr>
            <a:xfrm>
              <a:off x="2465766" y="4601980"/>
              <a:ext cx="1600200" cy="15952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2067697" y="5263179"/>
              <a:ext cx="2380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267744" y="5395418"/>
              <a:ext cx="21782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Object 8"/>
            <p:cNvGraphicFramePr>
              <a:graphicFrameLocks noChangeAspect="1"/>
            </p:cNvGraphicFramePr>
            <p:nvPr/>
          </p:nvGraphicFramePr>
          <p:xfrm>
            <a:off x="4211960" y="5445224"/>
            <a:ext cx="145521" cy="252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13" name="Equation" r:id="rId29" imgW="88560" imgH="152280" progId="Equation.3">
                    <p:embed/>
                  </p:oleObj>
                </mc:Choice>
                <mc:Fallback>
                  <p:oleObj name="Equation" r:id="rId29" imgW="88560" imgH="15228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1960" y="5445224"/>
                          <a:ext cx="145521" cy="252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9"/>
            <p:cNvGraphicFramePr>
              <a:graphicFrameLocks noChangeAspect="1"/>
            </p:cNvGraphicFramePr>
            <p:nvPr/>
          </p:nvGraphicFramePr>
          <p:xfrm>
            <a:off x="3883525" y="5463361"/>
            <a:ext cx="100410" cy="18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14" name="Equation" r:id="rId30" imgW="88560" imgH="164880" progId="Equation.3">
                    <p:embed/>
                  </p:oleObj>
                </mc:Choice>
                <mc:Fallback>
                  <p:oleObj name="Equation" r:id="rId30" imgW="88560" imgH="16488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525" y="5463361"/>
                          <a:ext cx="100410" cy="18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0"/>
            <p:cNvGraphicFramePr>
              <a:graphicFrameLocks noChangeAspect="1"/>
            </p:cNvGraphicFramePr>
            <p:nvPr/>
          </p:nvGraphicFramePr>
          <p:xfrm>
            <a:off x="3303466" y="4027537"/>
            <a:ext cx="186267" cy="21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15" name="Equation" r:id="rId31" imgW="114120" imgH="126720" progId="Equation.3">
                    <p:embed/>
                  </p:oleObj>
                </mc:Choice>
                <mc:Fallback>
                  <p:oleObj name="Equation" r:id="rId31" imgW="114120" imgH="12672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3466" y="4027537"/>
                          <a:ext cx="186267" cy="2113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Rectangle 49"/>
            <p:cNvSpPr/>
            <p:nvPr/>
          </p:nvSpPr>
          <p:spPr>
            <a:xfrm rot="17934601">
              <a:off x="3523951" y="4409835"/>
              <a:ext cx="479411" cy="137160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7" name="Object 14"/>
            <p:cNvGraphicFramePr>
              <a:graphicFrameLocks noChangeAspect="1"/>
            </p:cNvGraphicFramePr>
            <p:nvPr/>
          </p:nvGraphicFramePr>
          <p:xfrm>
            <a:off x="3125839" y="4668100"/>
            <a:ext cx="100409" cy="18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16" name="Equation" r:id="rId32" imgW="88560" imgH="164880" progId="Equation.3">
                    <p:embed/>
                  </p:oleObj>
                </mc:Choice>
                <mc:Fallback>
                  <p:oleObj name="Equation" r:id="rId32" imgW="88560" imgH="164880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5839" y="4668100"/>
                          <a:ext cx="100409" cy="18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Rectangle 61"/>
            <p:cNvSpPr/>
            <p:nvPr/>
          </p:nvSpPr>
          <p:spPr>
            <a:xfrm rot="3481246">
              <a:off x="3578031" y="6159188"/>
              <a:ext cx="284551" cy="132656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16200000" flipV="1">
              <a:off x="3131840" y="5589240"/>
              <a:ext cx="648072" cy="36003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V="1">
              <a:off x="2716369" y="4852583"/>
              <a:ext cx="648072" cy="39319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 rot="3481246">
              <a:off x="2617122" y="4526596"/>
              <a:ext cx="284551" cy="132656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Rectangle 72"/>
            <p:cNvSpPr/>
            <p:nvPr/>
          </p:nvSpPr>
          <p:spPr>
            <a:xfrm rot="17934601">
              <a:off x="2754048" y="6075544"/>
              <a:ext cx="137160" cy="137160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TextBox 68"/>
          <p:cNvSpPr txBox="1">
            <a:spLocks noChangeArrowheads="1"/>
          </p:cNvSpPr>
          <p:nvPr/>
        </p:nvSpPr>
        <p:spPr bwMode="auto">
          <a:xfrm>
            <a:off x="600339" y="4962654"/>
            <a:ext cx="1298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with disorder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067944" y="1700808"/>
            <a:ext cx="2178242" cy="2425799"/>
            <a:chOff x="2267744" y="4027537"/>
            <a:chExt cx="2178242" cy="2425799"/>
          </a:xfrm>
        </p:grpSpPr>
        <p:sp>
          <p:nvSpPr>
            <p:cNvPr id="77" name="Oval 76"/>
            <p:cNvSpPr/>
            <p:nvPr/>
          </p:nvSpPr>
          <p:spPr>
            <a:xfrm>
              <a:off x="2465766" y="4601980"/>
              <a:ext cx="1600200" cy="15952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>
              <a:off x="2067697" y="5263179"/>
              <a:ext cx="2380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267744" y="5395418"/>
              <a:ext cx="21782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0" name="Object 8"/>
            <p:cNvGraphicFramePr>
              <a:graphicFrameLocks noChangeAspect="1"/>
            </p:cNvGraphicFramePr>
            <p:nvPr/>
          </p:nvGraphicFramePr>
          <p:xfrm>
            <a:off x="4282463" y="5431541"/>
            <a:ext cx="145521" cy="252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17" name="Equation" r:id="rId33" imgW="88560" imgH="152280" progId="Equation.3">
                    <p:embed/>
                  </p:oleObj>
                </mc:Choice>
                <mc:Fallback>
                  <p:oleObj name="Equation" r:id="rId33" imgW="88560" imgH="15228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2463" y="5431541"/>
                          <a:ext cx="145521" cy="252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9"/>
            <p:cNvGraphicFramePr>
              <a:graphicFrameLocks noChangeAspect="1"/>
            </p:cNvGraphicFramePr>
            <p:nvPr/>
          </p:nvGraphicFramePr>
          <p:xfrm>
            <a:off x="3883525" y="5463361"/>
            <a:ext cx="100410" cy="18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18" name="Equation" r:id="rId34" imgW="88560" imgH="164880" progId="Equation.3">
                    <p:embed/>
                  </p:oleObj>
                </mc:Choice>
                <mc:Fallback>
                  <p:oleObj name="Equation" r:id="rId34" imgW="88560" imgH="164880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525" y="5463361"/>
                          <a:ext cx="100410" cy="18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10"/>
            <p:cNvGraphicFramePr>
              <a:graphicFrameLocks noChangeAspect="1"/>
            </p:cNvGraphicFramePr>
            <p:nvPr/>
          </p:nvGraphicFramePr>
          <p:xfrm>
            <a:off x="3303466" y="4027537"/>
            <a:ext cx="186267" cy="21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19" name="Equation" r:id="rId35" imgW="114120" imgH="126720" progId="Equation.3">
                    <p:embed/>
                  </p:oleObj>
                </mc:Choice>
                <mc:Fallback>
                  <p:oleObj name="Equation" r:id="rId35" imgW="114120" imgH="12672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3466" y="4027537"/>
                          <a:ext cx="186267" cy="2113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Rectangle 82"/>
            <p:cNvSpPr/>
            <p:nvPr/>
          </p:nvSpPr>
          <p:spPr>
            <a:xfrm rot="5400000">
              <a:off x="3001536" y="4282425"/>
              <a:ext cx="502920" cy="137160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5" name="Object 14"/>
            <p:cNvGraphicFramePr>
              <a:graphicFrameLocks noChangeAspect="1"/>
            </p:cNvGraphicFramePr>
            <p:nvPr/>
          </p:nvGraphicFramePr>
          <p:xfrm>
            <a:off x="3125839" y="4668100"/>
            <a:ext cx="100409" cy="18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20" name="Equation" r:id="rId36" imgW="88560" imgH="164880" progId="Equation.3">
                    <p:embed/>
                  </p:oleObj>
                </mc:Choice>
                <mc:Fallback>
                  <p:oleObj name="Equation" r:id="rId36" imgW="88560" imgH="164880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5839" y="4668100"/>
                          <a:ext cx="100409" cy="18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Right Arrow 107"/>
          <p:cNvSpPr/>
          <p:nvPr/>
        </p:nvSpPr>
        <p:spPr>
          <a:xfrm rot="17940000">
            <a:off x="3834008" y="3909482"/>
            <a:ext cx="720080" cy="300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6" name="Group 115"/>
          <p:cNvGrpSpPr/>
          <p:nvPr/>
        </p:nvGrpSpPr>
        <p:grpSpPr>
          <a:xfrm>
            <a:off x="5436096" y="4221088"/>
            <a:ext cx="2178242" cy="2448271"/>
            <a:chOff x="4572000" y="4365104"/>
            <a:chExt cx="2178242" cy="2448271"/>
          </a:xfrm>
        </p:grpSpPr>
        <p:sp>
          <p:nvSpPr>
            <p:cNvPr id="93" name="Oval 92"/>
            <p:cNvSpPr/>
            <p:nvPr/>
          </p:nvSpPr>
          <p:spPr>
            <a:xfrm>
              <a:off x="4770022" y="4939547"/>
              <a:ext cx="1600200" cy="15952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cxnSp>
          <p:nvCxnSpPr>
            <p:cNvPr id="94" name="Straight Connector 93"/>
            <p:cNvCxnSpPr/>
            <p:nvPr/>
          </p:nvCxnSpPr>
          <p:spPr>
            <a:xfrm rot="5400000">
              <a:off x="4371953" y="5600746"/>
              <a:ext cx="2380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572000" y="5732985"/>
              <a:ext cx="21782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6" name="Object 8"/>
            <p:cNvGraphicFramePr>
              <a:graphicFrameLocks noChangeAspect="1"/>
            </p:cNvGraphicFramePr>
            <p:nvPr/>
          </p:nvGraphicFramePr>
          <p:xfrm>
            <a:off x="6516216" y="5805264"/>
            <a:ext cx="145521" cy="252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21" name="Equation" r:id="rId37" imgW="88560" imgH="152280" progId="Equation.3">
                    <p:embed/>
                  </p:oleObj>
                </mc:Choice>
                <mc:Fallback>
                  <p:oleObj name="Equation" r:id="rId37" imgW="88560" imgH="152280" progId="Equation.3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216" y="5805264"/>
                          <a:ext cx="145521" cy="252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9"/>
            <p:cNvGraphicFramePr>
              <a:graphicFrameLocks noChangeAspect="1"/>
            </p:cNvGraphicFramePr>
            <p:nvPr/>
          </p:nvGraphicFramePr>
          <p:xfrm>
            <a:off x="6187781" y="5800928"/>
            <a:ext cx="100410" cy="18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22" name="Equation" r:id="rId38" imgW="88560" imgH="164880" progId="Equation.3">
                    <p:embed/>
                  </p:oleObj>
                </mc:Choice>
                <mc:Fallback>
                  <p:oleObj name="Equation" r:id="rId38" imgW="88560" imgH="164880" progId="Equation.3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7781" y="5800928"/>
                          <a:ext cx="100410" cy="18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10"/>
            <p:cNvGraphicFramePr>
              <a:graphicFrameLocks noChangeAspect="1"/>
            </p:cNvGraphicFramePr>
            <p:nvPr/>
          </p:nvGraphicFramePr>
          <p:xfrm>
            <a:off x="5607722" y="4365104"/>
            <a:ext cx="186267" cy="21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23" name="Equation" r:id="rId39" imgW="114120" imgH="126720" progId="Equation.3">
                    <p:embed/>
                  </p:oleObj>
                </mc:Choice>
                <mc:Fallback>
                  <p:oleObj name="Equation" r:id="rId39" imgW="114120" imgH="126720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7722" y="4365104"/>
                          <a:ext cx="186267" cy="2113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" name="Rectangle 98"/>
            <p:cNvSpPr/>
            <p:nvPr/>
          </p:nvSpPr>
          <p:spPr>
            <a:xfrm rot="5400000">
              <a:off x="5340096" y="4643988"/>
              <a:ext cx="457200" cy="137160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graphicFrame>
          <p:nvGraphicFramePr>
            <p:cNvPr id="101" name="Object 14"/>
            <p:cNvGraphicFramePr>
              <a:graphicFrameLocks noChangeAspect="1"/>
            </p:cNvGraphicFramePr>
            <p:nvPr/>
          </p:nvGraphicFramePr>
          <p:xfrm>
            <a:off x="5430095" y="5005667"/>
            <a:ext cx="100409" cy="18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24" name="Equation" r:id="rId40" imgW="88560" imgH="164880" progId="Equation.3">
                    <p:embed/>
                  </p:oleObj>
                </mc:Choice>
                <mc:Fallback>
                  <p:oleObj name="Equation" r:id="rId40" imgW="88560" imgH="164880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0095" y="5005667"/>
                          <a:ext cx="100409" cy="18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Rectangle 101"/>
            <p:cNvSpPr/>
            <p:nvPr/>
          </p:nvSpPr>
          <p:spPr>
            <a:xfrm rot="5400000">
              <a:off x="5422392" y="6604772"/>
              <a:ext cx="284551" cy="132656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372200" y="5687568"/>
              <a:ext cx="137160" cy="91440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681728" y="5687568"/>
              <a:ext cx="91440" cy="91440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11" name="Arc 110"/>
            <p:cNvSpPr/>
            <p:nvPr/>
          </p:nvSpPr>
          <p:spPr>
            <a:xfrm rot="19440754">
              <a:off x="5302320" y="4772626"/>
              <a:ext cx="1097280" cy="1371600"/>
            </a:xfrm>
            <a:prstGeom prst="arc">
              <a:avLst>
                <a:gd name="adj1" fmla="val 18656629"/>
                <a:gd name="adj2" fmla="val 2448048"/>
              </a:avLst>
            </a:prstGeom>
            <a:ln w="317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12" name="Arc 111"/>
            <p:cNvSpPr/>
            <p:nvPr/>
          </p:nvSpPr>
          <p:spPr>
            <a:xfrm rot="13866463">
              <a:off x="4757590" y="4752935"/>
              <a:ext cx="1097280" cy="1371600"/>
            </a:xfrm>
            <a:prstGeom prst="arc">
              <a:avLst>
                <a:gd name="adj1" fmla="val 18656629"/>
                <a:gd name="adj2" fmla="val 2448048"/>
              </a:avLst>
            </a:prstGeom>
            <a:ln w="317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13" name="Arc 112"/>
            <p:cNvSpPr/>
            <p:nvPr/>
          </p:nvSpPr>
          <p:spPr>
            <a:xfrm rot="8376995">
              <a:off x="4722434" y="5277240"/>
              <a:ext cx="1097280" cy="1371600"/>
            </a:xfrm>
            <a:prstGeom prst="arc">
              <a:avLst>
                <a:gd name="adj1" fmla="val 18656629"/>
                <a:gd name="adj2" fmla="val 2448048"/>
              </a:avLst>
            </a:prstGeom>
            <a:ln w="317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14" name="Arc 113"/>
            <p:cNvSpPr/>
            <p:nvPr/>
          </p:nvSpPr>
          <p:spPr>
            <a:xfrm rot="2936165">
              <a:off x="5260880" y="5335419"/>
              <a:ext cx="1097280" cy="1371600"/>
            </a:xfrm>
            <a:prstGeom prst="arc">
              <a:avLst>
                <a:gd name="adj1" fmla="val 18656629"/>
                <a:gd name="adj2" fmla="val 2448048"/>
              </a:avLst>
            </a:prstGeom>
            <a:ln w="317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</p:grpSp>
      <p:sp>
        <p:nvSpPr>
          <p:cNvPr id="115" name="Right Arrow 114"/>
          <p:cNvSpPr/>
          <p:nvPr/>
        </p:nvSpPr>
        <p:spPr>
          <a:xfrm>
            <a:off x="4644008" y="5445224"/>
            <a:ext cx="576064" cy="300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7055" name="Object 31"/>
          <p:cNvGraphicFramePr>
            <a:graphicFrameLocks noChangeAspect="1"/>
          </p:cNvGraphicFramePr>
          <p:nvPr/>
        </p:nvGraphicFramePr>
        <p:xfrm>
          <a:off x="4216648" y="4097958"/>
          <a:ext cx="7874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25" name="Equation" r:id="rId41" imgW="444240" imgH="228600" progId="Equation.3">
                  <p:embed/>
                </p:oleObj>
              </mc:Choice>
              <mc:Fallback>
                <p:oleObj name="Equation" r:id="rId41" imgW="444240" imgH="2286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648" y="4097958"/>
                        <a:ext cx="7874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TextBox 68"/>
          <p:cNvSpPr txBox="1">
            <a:spLocks noChangeArrowheads="1"/>
          </p:cNvSpPr>
          <p:nvPr/>
        </p:nvSpPr>
        <p:spPr bwMode="auto">
          <a:xfrm>
            <a:off x="6516216" y="4005064"/>
            <a:ext cx="2808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resonances at intermediate sizes </a:t>
            </a:r>
          </a:p>
        </p:txBody>
      </p:sp>
      <p:graphicFrame>
        <p:nvGraphicFramePr>
          <p:cNvPr id="257056" name="Object 8"/>
          <p:cNvGraphicFramePr>
            <a:graphicFrameLocks noChangeAspect="1"/>
          </p:cNvGraphicFramePr>
          <p:nvPr/>
        </p:nvGraphicFramePr>
        <p:xfrm>
          <a:off x="107504" y="5500936"/>
          <a:ext cx="2024531" cy="448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26" name="Equation" r:id="rId43" imgW="2031840" imgH="457200" progId="Equation.3">
                  <p:embed/>
                </p:oleObj>
              </mc:Choice>
              <mc:Fallback>
                <p:oleObj name="Equation" r:id="rId43" imgW="203184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500936"/>
                        <a:ext cx="2024531" cy="448346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57" name="Object 33"/>
          <p:cNvGraphicFramePr>
            <a:graphicFrameLocks noChangeAspect="1"/>
          </p:cNvGraphicFramePr>
          <p:nvPr/>
        </p:nvGraphicFramePr>
        <p:xfrm>
          <a:off x="112849" y="6093296"/>
          <a:ext cx="226388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27" name="Equation" r:id="rId45" imgW="2400120" imgH="533160" progId="Equation.3">
                  <p:embed/>
                </p:oleObj>
              </mc:Choice>
              <mc:Fallback>
                <p:oleObj name="Equation" r:id="rId45" imgW="2400120" imgH="53316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49" y="6093296"/>
                        <a:ext cx="2263887" cy="504056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58" name="Object 34"/>
          <p:cNvGraphicFramePr>
            <a:graphicFrameLocks noChangeAspect="1"/>
          </p:cNvGraphicFramePr>
          <p:nvPr/>
        </p:nvGraphicFramePr>
        <p:xfrm>
          <a:off x="4576688" y="5754142"/>
          <a:ext cx="7874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28" name="Equation" r:id="rId47" imgW="444240" imgH="228600" progId="Equation.3">
                  <p:embed/>
                </p:oleObj>
              </mc:Choice>
              <mc:Fallback>
                <p:oleObj name="Equation" r:id="rId47" imgW="444240" imgH="2286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688" y="5754142"/>
                        <a:ext cx="7874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TextBox 68"/>
          <p:cNvSpPr txBox="1">
            <a:spLocks noChangeArrowheads="1"/>
          </p:cNvSpPr>
          <p:nvPr/>
        </p:nvSpPr>
        <p:spPr bwMode="auto">
          <a:xfrm>
            <a:off x="7288266" y="4273351"/>
            <a:ext cx="1877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spread homogeneously</a:t>
            </a:r>
          </a:p>
        </p:txBody>
      </p:sp>
      <p:sp>
        <p:nvSpPr>
          <p:cNvPr id="123" name="TextBox 68"/>
          <p:cNvSpPr txBox="1">
            <a:spLocks noChangeArrowheads="1"/>
          </p:cNvSpPr>
          <p:nvPr/>
        </p:nvSpPr>
        <p:spPr bwMode="auto">
          <a:xfrm>
            <a:off x="7945155" y="4509120"/>
            <a:ext cx="12346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over the circle</a:t>
            </a:r>
          </a:p>
        </p:txBody>
      </p:sp>
      <p:sp>
        <p:nvSpPr>
          <p:cNvPr id="124" name="TextBox 68"/>
          <p:cNvSpPr txBox="1">
            <a:spLocks noChangeArrowheads="1"/>
          </p:cNvSpPr>
          <p:nvPr/>
        </p:nvSpPr>
        <p:spPr bwMode="auto">
          <a:xfrm>
            <a:off x="7566681" y="4715852"/>
            <a:ext cx="1572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upon increasing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rot="10800000" flipV="1">
            <a:off x="7092280" y="4581128"/>
            <a:ext cx="360040" cy="217612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ight Arrow 83"/>
          <p:cNvSpPr/>
          <p:nvPr/>
        </p:nvSpPr>
        <p:spPr>
          <a:xfrm rot="2924782">
            <a:off x="1680971" y="4872763"/>
            <a:ext cx="870440" cy="208817"/>
          </a:xfrm>
          <a:prstGeom prst="rightArrow">
            <a:avLst>
              <a:gd name="adj1" fmla="val 679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Straight Connector 85"/>
          <p:cNvCxnSpPr/>
          <p:nvPr/>
        </p:nvCxnSpPr>
        <p:spPr>
          <a:xfrm rot="5400000" flipH="1" flipV="1">
            <a:off x="2624667" y="5195422"/>
            <a:ext cx="1386264" cy="80396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8"/>
          <p:cNvSpPr txBox="1">
            <a:spLocks noChangeArrowheads="1"/>
          </p:cNvSpPr>
          <p:nvPr/>
        </p:nvSpPr>
        <p:spPr bwMode="auto">
          <a:xfrm>
            <a:off x="2429078" y="0"/>
            <a:ext cx="3953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Delocalization as a sign percolation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774877" y="896020"/>
            <a:ext cx="4104456" cy="2592288"/>
            <a:chOff x="179512" y="1700808"/>
            <a:chExt cx="4104456" cy="2592288"/>
          </a:xfrm>
        </p:grpSpPr>
        <p:pic>
          <p:nvPicPr>
            <p:cNvPr id="264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700808"/>
              <a:ext cx="4104456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420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1573" y="2515228"/>
              <a:ext cx="1795877" cy="1129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420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359" y="1839670"/>
              <a:ext cx="1795877" cy="1129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Arrow Connector 12"/>
            <p:cNvCxnSpPr/>
            <p:nvPr/>
          </p:nvCxnSpPr>
          <p:spPr>
            <a:xfrm rot="5400000">
              <a:off x="208372" y="3232908"/>
              <a:ext cx="839638" cy="54280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 flipV="1">
              <a:off x="2300864" y="3732560"/>
              <a:ext cx="470937" cy="32890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371573" y="2464548"/>
              <a:ext cx="1838503" cy="12497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359" y="1770239"/>
              <a:ext cx="1838503" cy="12497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64205" name="Object 13"/>
            <p:cNvGraphicFramePr>
              <a:graphicFrameLocks noChangeAspect="1"/>
            </p:cNvGraphicFramePr>
            <p:nvPr/>
          </p:nvGraphicFramePr>
          <p:xfrm>
            <a:off x="624111" y="1844824"/>
            <a:ext cx="157162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31" name="Equation" r:id="rId6" imgW="1066680" imgH="203040" progId="Equation.3">
                    <p:embed/>
                  </p:oleObj>
                </mc:Choice>
                <mc:Fallback>
                  <p:oleObj name="Equation" r:id="rId6" imgW="1066680" imgH="20304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11" y="1844824"/>
                          <a:ext cx="1571625" cy="30162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4206" name="Object 14"/>
            <p:cNvGraphicFramePr>
              <a:graphicFrameLocks noChangeAspect="1"/>
            </p:cNvGraphicFramePr>
            <p:nvPr/>
          </p:nvGraphicFramePr>
          <p:xfrm>
            <a:off x="2710507" y="2551311"/>
            <a:ext cx="1141413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32" name="Equation" r:id="rId8" imgW="774360" imgH="203040" progId="Equation.3">
                    <p:embed/>
                  </p:oleObj>
                </mc:Choice>
                <mc:Fallback>
                  <p:oleObj name="Equation" r:id="rId8" imgW="774360" imgH="20304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0507" y="2551311"/>
                          <a:ext cx="1141413" cy="30162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/>
          <p:cNvGrpSpPr/>
          <p:nvPr/>
        </p:nvGrpSpPr>
        <p:grpSpPr>
          <a:xfrm>
            <a:off x="417760" y="893192"/>
            <a:ext cx="4067944" cy="2592288"/>
            <a:chOff x="4968552" y="1700808"/>
            <a:chExt cx="4067944" cy="2592288"/>
          </a:xfrm>
        </p:grpSpPr>
        <p:pic>
          <p:nvPicPr>
            <p:cNvPr id="264202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68552" y="1700808"/>
              <a:ext cx="4067944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4203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00681" y="2527598"/>
              <a:ext cx="1766269" cy="1120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7158757" y="2458699"/>
              <a:ext cx="1808193" cy="12401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6984776" y="3732559"/>
              <a:ext cx="576064" cy="36004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4204" name="Picture 1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253396" y="1819999"/>
              <a:ext cx="1766269" cy="1120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5211472" y="1769707"/>
              <a:ext cx="1808193" cy="12401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5063115" y="3251061"/>
              <a:ext cx="864097" cy="530953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4207" name="Object 15"/>
            <p:cNvGraphicFramePr>
              <a:graphicFrameLocks noChangeAspect="1"/>
            </p:cNvGraphicFramePr>
            <p:nvPr/>
          </p:nvGraphicFramePr>
          <p:xfrm>
            <a:off x="7535043" y="2551311"/>
            <a:ext cx="1141413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33" name="Equation" r:id="rId13" imgW="774360" imgH="203040" progId="Equation.3">
                    <p:embed/>
                  </p:oleObj>
                </mc:Choice>
                <mc:Fallback>
                  <p:oleObj name="Equation" r:id="rId13" imgW="774360" imgH="20304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5043" y="2551311"/>
                          <a:ext cx="1141413" cy="301625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4208" name="Object 16"/>
            <p:cNvGraphicFramePr>
              <a:graphicFrameLocks noChangeAspect="1"/>
            </p:cNvGraphicFramePr>
            <p:nvPr/>
          </p:nvGraphicFramePr>
          <p:xfrm>
            <a:off x="5436096" y="1844824"/>
            <a:ext cx="157162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34" name="Equation" r:id="rId14" imgW="1066680" imgH="203040" progId="Equation.3">
                    <p:embed/>
                  </p:oleObj>
                </mc:Choice>
                <mc:Fallback>
                  <p:oleObj name="Equation" r:id="rId14" imgW="1066680" imgH="20304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6096" y="1844824"/>
                          <a:ext cx="1571625" cy="301625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4209" name="Object 17"/>
          <p:cNvGraphicFramePr>
            <a:graphicFrameLocks noChangeAspect="1"/>
          </p:cNvGraphicFramePr>
          <p:nvPr/>
        </p:nvGraphicFramePr>
        <p:xfrm>
          <a:off x="6314504" y="476672"/>
          <a:ext cx="7302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35" name="Equation" r:id="rId16" imgW="495000" imgH="177480" progId="Equation.3">
                  <p:embed/>
                </p:oleObj>
              </mc:Choice>
              <mc:Fallback>
                <p:oleObj name="Equation" r:id="rId16" imgW="495000" imgH="1774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4504" y="476672"/>
                        <a:ext cx="730250" cy="26352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10" name="Object 18"/>
          <p:cNvGraphicFramePr>
            <a:graphicFrameLocks noChangeAspect="1"/>
          </p:cNvGraphicFramePr>
          <p:nvPr/>
        </p:nvGraphicFramePr>
        <p:xfrm>
          <a:off x="2099816" y="486197"/>
          <a:ext cx="8239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36" name="Equation" r:id="rId18" imgW="558720" imgH="177480" progId="Equation.3">
                  <p:embed/>
                </p:oleObj>
              </mc:Choice>
              <mc:Fallback>
                <p:oleObj name="Equation" r:id="rId18" imgW="558720" imgH="1774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816" y="486197"/>
                        <a:ext cx="823912" cy="26352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8"/>
          <p:cNvGraphicFramePr>
            <a:graphicFrameLocks noChangeAspect="1"/>
          </p:cNvGraphicFramePr>
          <p:nvPr/>
        </p:nvGraphicFramePr>
        <p:xfrm>
          <a:off x="4413497" y="1055018"/>
          <a:ext cx="4333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37" name="Equation" r:id="rId20" imgW="368280" imgH="228600" progId="Equation.3">
                  <p:embed/>
                </p:oleObj>
              </mc:Choice>
              <mc:Fallback>
                <p:oleObj name="Equation" r:id="rId20" imgW="36828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497" y="1055018"/>
                        <a:ext cx="433388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12" name="Object 20"/>
          <p:cNvGraphicFramePr>
            <a:graphicFrameLocks noChangeAspect="1"/>
          </p:cNvGraphicFramePr>
          <p:nvPr/>
        </p:nvGraphicFramePr>
        <p:xfrm>
          <a:off x="-14288" y="995710"/>
          <a:ext cx="4333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38" name="Equation" r:id="rId22" imgW="368280" imgH="228600" progId="Equation.3">
                  <p:embed/>
                </p:oleObj>
              </mc:Choice>
              <mc:Fallback>
                <p:oleObj name="Equation" r:id="rId22" imgW="368280" imgH="2286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995710"/>
                        <a:ext cx="433388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13" name="Object 21"/>
          <p:cNvGraphicFramePr>
            <a:graphicFrameLocks noChangeAspect="1"/>
          </p:cNvGraphicFramePr>
          <p:nvPr/>
        </p:nvGraphicFramePr>
        <p:xfrm>
          <a:off x="8879904" y="3255963"/>
          <a:ext cx="2286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39" name="Equation" r:id="rId23" imgW="152280" imgH="203040" progId="Equation.3">
                  <p:embed/>
                </p:oleObj>
              </mc:Choice>
              <mc:Fallback>
                <p:oleObj name="Equation" r:id="rId23" imgW="152280" imgH="2030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9904" y="3255963"/>
                        <a:ext cx="228600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14" name="Object 22"/>
          <p:cNvGraphicFramePr>
            <a:graphicFrameLocks noChangeAspect="1"/>
          </p:cNvGraphicFramePr>
          <p:nvPr/>
        </p:nvGraphicFramePr>
        <p:xfrm>
          <a:off x="4487416" y="3268663"/>
          <a:ext cx="2286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40" name="Equation" r:id="rId25" imgW="152280" imgH="203040" progId="Equation.3">
                  <p:embed/>
                </p:oleObj>
              </mc:Choice>
              <mc:Fallback>
                <p:oleObj name="Equation" r:id="rId25" imgW="152280" imgH="20304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416" y="3268663"/>
                        <a:ext cx="2286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15" name="Object 23"/>
          <p:cNvGraphicFramePr>
            <a:graphicFrameLocks noChangeAspect="1"/>
          </p:cNvGraphicFramePr>
          <p:nvPr/>
        </p:nvGraphicFramePr>
        <p:xfrm>
          <a:off x="4211960" y="476672"/>
          <a:ext cx="6175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41" name="Equation" r:id="rId26" imgW="419040" imgH="190440" progId="Equation.3">
                  <p:embed/>
                </p:oleObj>
              </mc:Choice>
              <mc:Fallback>
                <p:oleObj name="Equation" r:id="rId26" imgW="419040" imgH="19044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76672"/>
                        <a:ext cx="617537" cy="2825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4220" name="Picture 28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32048" y="5470845"/>
            <a:ext cx="4139952" cy="119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5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426567" y="4869160"/>
            <a:ext cx="179116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2411760" y="4797152"/>
            <a:ext cx="1838503" cy="1249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4221" name="Picture 2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735310" y="4149080"/>
            <a:ext cx="4106494" cy="254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Arrow Connector 55"/>
          <p:cNvCxnSpPr/>
          <p:nvPr/>
        </p:nvCxnSpPr>
        <p:spPr>
          <a:xfrm rot="10800000" flipV="1">
            <a:off x="971600" y="5949280"/>
            <a:ext cx="1440158" cy="21602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4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643261" y="4869160"/>
            <a:ext cx="1800200" cy="115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6643261" y="4797152"/>
            <a:ext cx="1838503" cy="1249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Straight Arrow Connector 58"/>
          <p:cNvCxnSpPr/>
          <p:nvPr/>
        </p:nvCxnSpPr>
        <p:spPr>
          <a:xfrm rot="10800000" flipV="1">
            <a:off x="5364088" y="5949282"/>
            <a:ext cx="1296148" cy="14401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68"/>
          <p:cNvSpPr txBox="1">
            <a:spLocks noChangeArrowheads="1"/>
          </p:cNvSpPr>
          <p:nvPr/>
        </p:nvSpPr>
        <p:spPr bwMode="auto">
          <a:xfrm>
            <a:off x="1312404" y="4242574"/>
            <a:ext cx="16914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ratio of peaks is</a:t>
            </a:r>
          </a:p>
        </p:txBody>
      </p: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2949848" y="4293096"/>
          <a:ext cx="398016" cy="33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42" name="Equation" r:id="rId32" imgW="215640" imgH="177480" progId="Equation.3">
                  <p:embed/>
                </p:oleObj>
              </mc:Choice>
              <mc:Fallback>
                <p:oleObj name="Equation" r:id="rId32" imgW="215640" imgH="17748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848" y="4293096"/>
                        <a:ext cx="398016" cy="33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Arrow Connector 73"/>
          <p:cNvCxnSpPr/>
          <p:nvPr/>
        </p:nvCxnSpPr>
        <p:spPr>
          <a:xfrm>
            <a:off x="3491880" y="4437112"/>
            <a:ext cx="1224136" cy="72008"/>
          </a:xfrm>
          <a:prstGeom prst="straightConnector1">
            <a:avLst/>
          </a:prstGeom>
          <a:ln w="41275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521804" y="4707396"/>
            <a:ext cx="864096" cy="611560"/>
          </a:xfrm>
          <a:prstGeom prst="straightConnector1">
            <a:avLst/>
          </a:prstGeom>
          <a:ln w="41275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8820472" y="6422643"/>
          <a:ext cx="246062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43" name="Equation" r:id="rId34" imgW="114120" imgH="126720" progId="Equation.3">
                  <p:embed/>
                </p:oleObj>
              </mc:Choice>
              <mc:Fallback>
                <p:oleObj name="Equation" r:id="rId34" imgW="114120" imgH="12672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0472" y="6422643"/>
                        <a:ext cx="246062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4499992" y="6444506"/>
          <a:ext cx="2667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44" name="Equation" r:id="rId36" imgW="114120" imgH="126720" progId="Equation.3">
                  <p:embed/>
                </p:oleObj>
              </mc:Choice>
              <mc:Fallback>
                <p:oleObj name="Equation" r:id="rId36" imgW="114120" imgH="12672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6444506"/>
                        <a:ext cx="266700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4377308" y="4627860"/>
          <a:ext cx="373062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45" name="Equation" r:id="rId37" imgW="317160" imgH="203040" progId="Equation.3">
                  <p:embed/>
                </p:oleObj>
              </mc:Choice>
              <mc:Fallback>
                <p:oleObj name="Equation" r:id="rId37" imgW="317160" imgH="20304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308" y="4627860"/>
                        <a:ext cx="373062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35496" y="5630900"/>
          <a:ext cx="373062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46" name="Equation" r:id="rId39" imgW="317160" imgH="203040" progId="Equation.3">
                  <p:embed/>
                </p:oleObj>
              </mc:Choice>
              <mc:Fallback>
                <p:oleObj name="Equation" r:id="rId39" imgW="317160" imgH="20304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5630900"/>
                        <a:ext cx="373062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4"/>
          <p:cNvGraphicFramePr>
            <a:graphicFrameLocks noChangeAspect="1"/>
          </p:cNvGraphicFramePr>
          <p:nvPr/>
        </p:nvGraphicFramePr>
        <p:xfrm>
          <a:off x="7080250" y="4910475"/>
          <a:ext cx="9175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47" name="Equation" r:id="rId40" imgW="622080" imgH="164880" progId="Equation.3">
                  <p:embed/>
                </p:oleObj>
              </mc:Choice>
              <mc:Fallback>
                <p:oleObj name="Equation" r:id="rId40" imgW="622080" imgH="16488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4910475"/>
                        <a:ext cx="917575" cy="246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15"/>
          <p:cNvGraphicFramePr>
            <a:graphicFrameLocks noChangeAspect="1"/>
          </p:cNvGraphicFramePr>
          <p:nvPr/>
        </p:nvGraphicFramePr>
        <p:xfrm>
          <a:off x="2850213" y="4891919"/>
          <a:ext cx="9159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48" name="Equation" r:id="rId42" imgW="622080" imgH="164880" progId="Equation.3">
                  <p:embed/>
                </p:oleObj>
              </mc:Choice>
              <mc:Fallback>
                <p:oleObj name="Equation" r:id="rId42" imgW="622080" imgH="16488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213" y="4891919"/>
                        <a:ext cx="915987" cy="2444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13"/>
          <p:cNvGraphicFramePr>
            <a:graphicFrameLocks noChangeAspect="1"/>
          </p:cNvGraphicFramePr>
          <p:nvPr/>
        </p:nvGraphicFramePr>
        <p:xfrm>
          <a:off x="5260975" y="5445224"/>
          <a:ext cx="95408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49" name="Equation" r:id="rId44" imgW="647640" imgH="177480" progId="Equation.3">
                  <p:embed/>
                </p:oleObj>
              </mc:Choice>
              <mc:Fallback>
                <p:oleObj name="Equation" r:id="rId44" imgW="647640" imgH="17748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5445224"/>
                        <a:ext cx="954087" cy="265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16"/>
          <p:cNvGraphicFramePr>
            <a:graphicFrameLocks noChangeAspect="1"/>
          </p:cNvGraphicFramePr>
          <p:nvPr/>
        </p:nvGraphicFramePr>
        <p:xfrm>
          <a:off x="1135634" y="5445224"/>
          <a:ext cx="9540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50" name="Equation" r:id="rId46" imgW="647640" imgH="177480" progId="Equation.3">
                  <p:embed/>
                </p:oleObj>
              </mc:Choice>
              <mc:Fallback>
                <p:oleObj name="Equation" r:id="rId46" imgW="647640" imgH="17748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634" y="5445224"/>
                        <a:ext cx="954087" cy="2635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15732" y="3573016"/>
            <a:ext cx="8062913" cy="615553"/>
            <a:chOff x="541805" y="3573016"/>
            <a:chExt cx="6940295" cy="615553"/>
          </a:xfrm>
        </p:grpSpPr>
        <p:sp>
          <p:nvSpPr>
            <p:cNvPr id="82" name="TextBox 68"/>
            <p:cNvSpPr txBox="1">
              <a:spLocks noChangeArrowheads="1"/>
            </p:cNvSpPr>
            <p:nvPr/>
          </p:nvSpPr>
          <p:spPr bwMode="auto">
            <a:xfrm>
              <a:off x="541805" y="3573016"/>
              <a:ext cx="6940295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at small 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600" b="1" i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, the difference between                      and</a:t>
              </a:r>
              <a:r>
                <a:rPr lang="en-US" sz="16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                           </a:t>
              </a:r>
              <a:r>
                <a:rPr lang="en-US" sz="1600" b="1" i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is minimal  for             </a:t>
              </a:r>
              <a:r>
                <a:rPr lang="en-US" sz="16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en-US" sz="1600" b="1" i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but is significant in distribution of</a:t>
              </a:r>
              <a:r>
                <a:rPr lang="en-US" sz="16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amplitudes</a:t>
              </a:r>
            </a:p>
          </p:txBody>
        </p:sp>
        <p:graphicFrame>
          <p:nvGraphicFramePr>
            <p:cNvPr id="264231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3339014"/>
                </p:ext>
              </p:extLst>
            </p:nvPr>
          </p:nvGraphicFramePr>
          <p:xfrm>
            <a:off x="3299568" y="3645024"/>
            <a:ext cx="730250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51" name="Equation" r:id="rId48" imgW="495000" imgH="177480" progId="Equation.3">
                    <p:embed/>
                  </p:oleObj>
                </mc:Choice>
                <mc:Fallback>
                  <p:oleObj name="Equation" r:id="rId48" imgW="495000" imgH="177480" progId="Equation.3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9568" y="3645024"/>
                          <a:ext cx="730250" cy="263525"/>
                        </a:xfrm>
                        <a:prstGeom prst="rect">
                          <a:avLst/>
                        </a:prstGeom>
                        <a:solidFill>
                          <a:srgbClr val="FF99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4232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8445534"/>
                </p:ext>
              </p:extLst>
            </p:nvPr>
          </p:nvGraphicFramePr>
          <p:xfrm>
            <a:off x="4587658" y="3597523"/>
            <a:ext cx="82391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52" name="Equation" r:id="rId49" imgW="558720" imgH="177480" progId="Equation.3">
                    <p:embed/>
                  </p:oleObj>
                </mc:Choice>
                <mc:Fallback>
                  <p:oleObj name="Equation" r:id="rId49" imgW="558720" imgH="177480" progId="Equation.3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7658" y="3597523"/>
                          <a:ext cx="823912" cy="263525"/>
                        </a:xfrm>
                        <a:prstGeom prst="rect">
                          <a:avLst/>
                        </a:prstGeom>
                        <a:solidFill>
                          <a:srgbClr val="FF99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4233" name="Object 41"/>
            <p:cNvGraphicFramePr>
              <a:graphicFrameLocks noChangeAspect="1"/>
            </p:cNvGraphicFramePr>
            <p:nvPr/>
          </p:nvGraphicFramePr>
          <p:xfrm>
            <a:off x="6804025" y="3610793"/>
            <a:ext cx="511175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53" name="Equation" r:id="rId50" imgW="368280" imgH="228600" progId="Equation.3">
                    <p:embed/>
                  </p:oleObj>
                </mc:Choice>
                <mc:Fallback>
                  <p:oleObj name="Equation" r:id="rId50" imgW="368280" imgH="228600" progId="Equation.3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025" y="3610793"/>
                          <a:ext cx="511175" cy="322263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4234" name="Object 42"/>
            <p:cNvGraphicFramePr>
              <a:graphicFrameLocks noChangeAspect="1"/>
            </p:cNvGraphicFramePr>
            <p:nvPr/>
          </p:nvGraphicFramePr>
          <p:xfrm>
            <a:off x="5975350" y="3878263"/>
            <a:ext cx="439738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54" name="Equation" r:id="rId52" imgW="317160" imgH="203040" progId="Equation.3">
                    <p:embed/>
                  </p:oleObj>
                </mc:Choice>
                <mc:Fallback>
                  <p:oleObj name="Equation" r:id="rId52" imgW="317160" imgH="203040" progId="Equation.3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5350" y="3878263"/>
                          <a:ext cx="439738" cy="285750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Contact of two Dirac systems with opposite signs of mass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1466"/>
            <a:ext cx="3419872" cy="24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1787503" y="1388965"/>
            <a:ext cx="1003973" cy="61955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60" y="548680"/>
            <a:ext cx="23310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in-gap  (zero energy)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chiral edge states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685637" y="1482715"/>
            <a:ext cx="1003974" cy="432048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92080" y="4869160"/>
            <a:ext cx="236635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states with the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chirality </a:t>
            </a:r>
          </a:p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bound to  y=0, y=-L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835696" y="4077072"/>
            <a:ext cx="504056" cy="1588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57092" y="5589240"/>
            <a:ext cx="1813317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pseudospin structure:</a:t>
            </a:r>
          </a:p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pseudospin is directed</a:t>
            </a:r>
          </a:p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along x-axis  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4283970" y="4797154"/>
            <a:ext cx="1080119" cy="288031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236296" y="623731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Group 23"/>
          <p:cNvGrpSpPr/>
          <p:nvPr/>
        </p:nvGrpSpPr>
        <p:grpSpPr>
          <a:xfrm>
            <a:off x="5508104" y="5877272"/>
            <a:ext cx="3456384" cy="842610"/>
            <a:chOff x="323528" y="4149080"/>
            <a:chExt cx="3456384" cy="842610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23528" y="4160693"/>
              <a:ext cx="345638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D-class</a:t>
              </a:r>
              <a:r>
                <a:rPr lang="en-US" sz="1600" b="1" i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:                                  no phase accumulated in course of  propagation along the edge</a:t>
              </a:r>
            </a:p>
          </p:txBody>
        </p:sp>
        <p:graphicFrame>
          <p:nvGraphicFramePr>
            <p:cNvPr id="177153" name="Object 1"/>
            <p:cNvGraphicFramePr>
              <a:graphicFrameLocks noChangeAspect="1"/>
            </p:cNvGraphicFramePr>
            <p:nvPr/>
          </p:nvGraphicFramePr>
          <p:xfrm>
            <a:off x="1259632" y="4149080"/>
            <a:ext cx="148590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323" name="Equation" r:id="rId4" imgW="1002960" imgH="203040" progId="Equation.3">
                    <p:embed/>
                  </p:oleObj>
                </mc:Choice>
                <mc:Fallback>
                  <p:oleObj name="Equation" r:id="rId4" imgW="1002960" imgH="20304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2" y="4149080"/>
                          <a:ext cx="1485900" cy="301625"/>
                        </a:xfrm>
                        <a:prstGeom prst="rect">
                          <a:avLst/>
                        </a:prstGeom>
                        <a:solidFill>
                          <a:srgbClr val="FF99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extBox 38"/>
          <p:cNvSpPr txBox="1"/>
          <p:nvPr/>
        </p:nvSpPr>
        <p:spPr>
          <a:xfrm>
            <a:off x="2483768" y="3902571"/>
            <a:ext cx="243848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f=0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supports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an edge state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7" y="1628800"/>
            <a:ext cx="3778473" cy="5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35496" y="6381328"/>
            <a:ext cx="5458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sign of              defines the direction of propagation  (chirality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" name="Object 1"/>
          <p:cNvGraphicFramePr>
            <a:graphicFrameLocks noChangeAspect="1"/>
          </p:cNvGraphicFramePr>
          <p:nvPr/>
        </p:nvGraphicFramePr>
        <p:xfrm>
          <a:off x="749028" y="6443787"/>
          <a:ext cx="5826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24" name="Equation" r:id="rId7" imgW="393480" imgH="177480" progId="Equation.3">
                  <p:embed/>
                </p:oleObj>
              </mc:Choice>
              <mc:Fallback>
                <p:oleObj name="Equation" r:id="rId7" imgW="39348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028" y="6443787"/>
                        <a:ext cx="582612" cy="263525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"/>
          <p:cNvGraphicFramePr>
            <a:graphicFrameLocks noChangeAspect="1"/>
          </p:cNvGraphicFramePr>
          <p:nvPr/>
        </p:nvGraphicFramePr>
        <p:xfrm>
          <a:off x="3491880" y="620688"/>
          <a:ext cx="27828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25" name="Equation" r:id="rId9" imgW="1879560" imgH="241200" progId="Equation.3">
                  <p:embed/>
                </p:oleObj>
              </mc:Choice>
              <mc:Fallback>
                <p:oleObj name="Equation" r:id="rId9" imgW="187956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620688"/>
                        <a:ext cx="2782888" cy="358775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95536" y="4509120"/>
          <a:ext cx="388843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26" name="Equation" r:id="rId11" imgW="2286000" imgH="571320" progId="Equation.3">
                  <p:embed/>
                </p:oleObj>
              </mc:Choice>
              <mc:Fallback>
                <p:oleObj name="Equation" r:id="rId11" imgW="2286000" imgH="5713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509120"/>
                        <a:ext cx="3888432" cy="8493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5400000" flipH="1" flipV="1">
            <a:off x="3143163" y="4304419"/>
            <a:ext cx="360040" cy="33739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3743909" y="5337213"/>
            <a:ext cx="360039" cy="288032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571020" y="5341749"/>
            <a:ext cx="1223365" cy="566218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7159" name="Object 7"/>
          <p:cNvGraphicFramePr>
            <a:graphicFrameLocks noChangeAspect="1"/>
          </p:cNvGraphicFramePr>
          <p:nvPr/>
        </p:nvGraphicFramePr>
        <p:xfrm>
          <a:off x="5076056" y="3803650"/>
          <a:ext cx="39973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27" name="Equation" r:id="rId13" imgW="2349360" imgH="571320" progId="Equation.3">
                  <p:embed/>
                </p:oleObj>
              </mc:Choice>
              <mc:Fallback>
                <p:oleObj name="Equation" r:id="rId13" imgW="2349360" imgH="5713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803650"/>
                        <a:ext cx="3997325" cy="8493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rot="16200000" flipV="1">
            <a:off x="5940152" y="4581129"/>
            <a:ext cx="504056" cy="72008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6192180" y="3248980"/>
            <a:ext cx="792088" cy="57606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7160" name="Object 8"/>
          <p:cNvGraphicFramePr>
            <a:graphicFrameLocks noChangeAspect="1"/>
          </p:cNvGraphicFramePr>
          <p:nvPr/>
        </p:nvGraphicFramePr>
        <p:xfrm>
          <a:off x="467544" y="3933056"/>
          <a:ext cx="13303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28" name="Equation" r:id="rId15" imgW="990360" imgH="203040" progId="Equation.3">
                  <p:embed/>
                </p:oleObj>
              </mc:Choice>
              <mc:Fallback>
                <p:oleObj name="Equation" r:id="rId15" imgW="99036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933056"/>
                        <a:ext cx="1330325" cy="27305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6735195" y="1124745"/>
            <a:ext cx="2373309" cy="2520280"/>
            <a:chOff x="6735195" y="1124745"/>
            <a:chExt cx="2373309" cy="2520280"/>
          </a:xfrm>
        </p:grpSpPr>
        <p:pic>
          <p:nvPicPr>
            <p:cNvPr id="177154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735195" y="1124745"/>
              <a:ext cx="2373309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7020272" y="3501008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388424" y="3501008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46" name="Object 6"/>
          <p:cNvGraphicFramePr>
            <a:graphicFrameLocks noChangeAspect="1"/>
          </p:cNvGraphicFramePr>
          <p:nvPr/>
        </p:nvGraphicFramePr>
        <p:xfrm>
          <a:off x="387201" y="4055119"/>
          <a:ext cx="108845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8" name="Equation" r:id="rId4" imgW="787320" imgH="228600" progId="Equation.3">
                  <p:embed/>
                </p:oleObj>
              </mc:Choice>
              <mc:Fallback>
                <p:oleObj name="Equation" r:id="rId4" imgW="78732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201" y="4055119"/>
                        <a:ext cx="1088455" cy="338137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0"/>
            <a:ext cx="3419872" cy="232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4624"/>
            <a:ext cx="3329711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9783" y="3047007"/>
            <a:ext cx="5932537" cy="358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68"/>
          <p:cNvSpPr txBox="1">
            <a:spLocks noChangeArrowheads="1"/>
          </p:cNvSpPr>
          <p:nvPr/>
        </p:nvSpPr>
        <p:spPr bwMode="auto">
          <a:xfrm>
            <a:off x="3529134" y="3294969"/>
            <a:ext cx="2090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Phase diagram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4159325" y="6051970"/>
            <a:ext cx="576064" cy="326778"/>
          </a:xfrm>
          <a:prstGeom prst="straightConnector1">
            <a:avLst/>
          </a:prstGeom>
          <a:ln w="1905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1403648" y="4343151"/>
            <a:ext cx="470794" cy="216024"/>
          </a:xfrm>
          <a:prstGeom prst="straightConnector1">
            <a:avLst/>
          </a:prstGeom>
          <a:ln w="1905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254" name="Object 14"/>
          <p:cNvGraphicFramePr>
            <a:graphicFrameLocks noChangeAspect="1"/>
          </p:cNvGraphicFramePr>
          <p:nvPr/>
        </p:nvGraphicFramePr>
        <p:xfrm>
          <a:off x="2195513" y="4990826"/>
          <a:ext cx="9366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9" name="Equation" r:id="rId9" imgW="469800" imgH="241200" progId="Equation.3">
                  <p:embed/>
                </p:oleObj>
              </mc:Choice>
              <mc:Fallback>
                <p:oleObj name="Equation" r:id="rId9" imgW="469800" imgH="24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990826"/>
                        <a:ext cx="9366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55" name="Object 15"/>
          <p:cNvGraphicFramePr>
            <a:graphicFrameLocks noChangeAspect="1"/>
          </p:cNvGraphicFramePr>
          <p:nvPr/>
        </p:nvGraphicFramePr>
        <p:xfrm>
          <a:off x="6156325" y="4990826"/>
          <a:ext cx="8858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0" name="Equation" r:id="rId11" imgW="444240" imgH="241200" progId="Equation.3">
                  <p:embed/>
                </p:oleObj>
              </mc:Choice>
              <mc:Fallback>
                <p:oleObj name="Equation" r:id="rId11" imgW="444240" imgH="241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990826"/>
                        <a:ext cx="8858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8"/>
          <p:cNvSpPr txBox="1">
            <a:spLocks noChangeArrowheads="1"/>
          </p:cNvSpPr>
          <p:nvPr/>
        </p:nvSpPr>
        <p:spPr bwMode="auto">
          <a:xfrm>
            <a:off x="889235" y="2392673"/>
            <a:ext cx="79667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evolution of the portion,        , of negative values of reflection coefficient with the sample size</a:t>
            </a:r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3129360" y="2443195"/>
          <a:ext cx="254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1" name="Equation" r:id="rId13" imgW="139680" imgH="126720" progId="Equation.3">
                  <p:embed/>
                </p:oleObj>
              </mc:Choice>
              <mc:Fallback>
                <p:oleObj name="Equation" r:id="rId13" imgW="139680" imgH="1267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360" y="2443195"/>
                        <a:ext cx="254000" cy="2286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rot="10800000">
            <a:off x="3707904" y="2083159"/>
            <a:ext cx="693181" cy="360037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932040" y="2083155"/>
            <a:ext cx="720081" cy="36004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257" name="Object 17"/>
          <p:cNvGraphicFramePr>
            <a:graphicFrameLocks noChangeAspect="1"/>
          </p:cNvGraphicFramePr>
          <p:nvPr/>
        </p:nvGraphicFramePr>
        <p:xfrm>
          <a:off x="4186238" y="6431805"/>
          <a:ext cx="86518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2" name="Equation" r:id="rId15" imgW="634680" imgH="228600" progId="Equation.3">
                  <p:embed/>
                </p:oleObj>
              </mc:Choice>
              <mc:Fallback>
                <p:oleObj name="Equation" r:id="rId15" imgW="63468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38" y="6431805"/>
                        <a:ext cx="865187" cy="309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8"/>
          <p:cNvSpPr txBox="1">
            <a:spLocks noChangeArrowheads="1"/>
          </p:cNvSpPr>
          <p:nvPr/>
        </p:nvSpPr>
        <p:spPr bwMode="auto">
          <a:xfrm>
            <a:off x="2245037" y="-5898"/>
            <a:ext cx="41104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Critical exponent of  I-M transition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03986"/>
            <a:ext cx="3816424" cy="25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68"/>
          <p:cNvSpPr txBox="1">
            <a:spLocks noChangeArrowheads="1"/>
          </p:cNvSpPr>
          <p:nvPr/>
        </p:nvSpPr>
        <p:spPr bwMode="auto">
          <a:xfrm>
            <a:off x="420664" y="1475492"/>
            <a:ext cx="3431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as signs are “erased” with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we have        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1385912" y="2113961"/>
          <a:ext cx="1241872" cy="450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07" name="Equation" r:id="rId4" imgW="761760" imgH="279360" progId="Equation.3">
                  <p:embed/>
                </p:oleObj>
              </mc:Choice>
              <mc:Fallback>
                <p:oleObj name="Equation" r:id="rId4" imgW="761760" imgH="279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912" y="2113961"/>
                        <a:ext cx="1241872" cy="45094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156176" y="3872940"/>
          <a:ext cx="2790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08" name="Equation" r:id="rId6" imgW="1612800" imgH="241200" progId="Equation.3">
                  <p:embed/>
                </p:oleObj>
              </mc:Choice>
              <mc:Fallback>
                <p:oleObj name="Equation" r:id="rId6" imgW="16128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872940"/>
                        <a:ext cx="2790825" cy="45085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1"/>
          <p:cNvGraphicFramePr>
            <a:graphicFrameLocks noChangeAspect="1"/>
          </p:cNvGraphicFramePr>
          <p:nvPr/>
        </p:nvGraphicFramePr>
        <p:xfrm>
          <a:off x="6487864" y="5639480"/>
          <a:ext cx="2260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09" name="Equation" r:id="rId8" imgW="1257120" imgH="215640" progId="Equation.3">
                  <p:embed/>
                </p:oleObj>
              </mc:Choice>
              <mc:Fallback>
                <p:oleObj name="Equation" r:id="rId8" imgW="12571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864" y="5639480"/>
                        <a:ext cx="2260600" cy="3937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317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96" y="3129076"/>
            <a:ext cx="3744416" cy="274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0800000" flipV="1">
            <a:off x="3275856" y="4160971"/>
            <a:ext cx="576064" cy="60116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68"/>
          <p:cNvSpPr txBox="1">
            <a:spLocks noChangeArrowheads="1"/>
          </p:cNvSpPr>
          <p:nvPr/>
        </p:nvSpPr>
        <p:spPr bwMode="auto">
          <a:xfrm>
            <a:off x="3707904" y="3944948"/>
            <a:ext cx="25755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fully localize after         steps        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559639"/>
              </p:ext>
            </p:extLst>
          </p:nvPr>
        </p:nvGraphicFramePr>
        <p:xfrm>
          <a:off x="5364088" y="3933056"/>
          <a:ext cx="216024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10" name="Equation" r:id="rId11" imgW="126720" imgH="177480" progId="Equation.3">
                  <p:embed/>
                </p:oleObj>
              </mc:Choice>
              <mc:Fallback>
                <p:oleObj name="Equation" r:id="rId11" imgW="12672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933056"/>
                        <a:ext cx="216024" cy="319088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8"/>
          <p:cNvSpPr txBox="1">
            <a:spLocks noChangeArrowheads="1"/>
          </p:cNvSpPr>
          <p:nvPr/>
        </p:nvSpPr>
        <p:spPr bwMode="auto">
          <a:xfrm>
            <a:off x="3733032" y="4737036"/>
            <a:ext cx="2279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fully localize after       steps        </a:t>
            </a:r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5220072" y="4744716"/>
          <a:ext cx="2317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11" name="Equation" r:id="rId13" imgW="126720" imgH="177480" progId="Equation.3">
                  <p:embed/>
                </p:oleObj>
              </mc:Choice>
              <mc:Fallback>
                <p:oleObj name="Equation" r:id="rId13" imgW="12672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744716"/>
                        <a:ext cx="231775" cy="319088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10800000">
            <a:off x="3347864" y="4653136"/>
            <a:ext cx="504058" cy="299926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3180" name="Object 12"/>
          <p:cNvGraphicFramePr>
            <a:graphicFrameLocks noChangeAspect="1"/>
          </p:cNvGraphicFramePr>
          <p:nvPr/>
        </p:nvGraphicFramePr>
        <p:xfrm>
          <a:off x="6012160" y="4665028"/>
          <a:ext cx="30099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12" name="Equation" r:id="rId15" imgW="1739880" imgH="241200" progId="Equation.3">
                  <p:embed/>
                </p:oleObj>
              </mc:Choice>
              <mc:Fallback>
                <p:oleObj name="Equation" r:id="rId15" imgW="173988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665028"/>
                        <a:ext cx="3009900" cy="45085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81" name="Object 13"/>
          <p:cNvGraphicFramePr>
            <a:graphicFrameLocks noChangeAspect="1"/>
          </p:cNvGraphicFramePr>
          <p:nvPr/>
        </p:nvGraphicFramePr>
        <p:xfrm>
          <a:off x="4283968" y="3140968"/>
          <a:ext cx="21590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13" name="Equation" r:id="rId17" imgW="1358640" imgH="279360" progId="Equation.3">
                  <p:embed/>
                </p:oleObj>
              </mc:Choice>
              <mc:Fallback>
                <p:oleObj name="Equation" r:id="rId17" imgW="1358640" imgH="2793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140968"/>
                        <a:ext cx="2159000" cy="4429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ight Arrow 33"/>
          <p:cNvSpPr/>
          <p:nvPr/>
        </p:nvSpPr>
        <p:spPr>
          <a:xfrm rot="5400000">
            <a:off x="7438940" y="5305406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27784" y="2564904"/>
            <a:ext cx="792088" cy="648071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3182" name="Object 14"/>
          <p:cNvGraphicFramePr>
            <a:graphicFrameLocks noChangeAspect="1"/>
          </p:cNvGraphicFramePr>
          <p:nvPr/>
        </p:nvGraphicFramePr>
        <p:xfrm>
          <a:off x="273050" y="5949950"/>
          <a:ext cx="134461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14" name="Equation" r:id="rId19" imgW="825480" imgH="457200" progId="Equation.3">
                  <p:embed/>
                </p:oleObj>
              </mc:Choice>
              <mc:Fallback>
                <p:oleObj name="Equation" r:id="rId19" imgW="825480" imgH="457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949950"/>
                        <a:ext cx="1344613" cy="738188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68"/>
          <p:cNvSpPr txBox="1">
            <a:spLocks noChangeArrowheads="1"/>
          </p:cNvSpPr>
          <p:nvPr/>
        </p:nvSpPr>
        <p:spPr bwMode="auto">
          <a:xfrm>
            <a:off x="1547664" y="6156012"/>
            <a:ext cx="2185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not a critical region       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1001657" y="5187249"/>
            <a:ext cx="1452054" cy="648072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8"/>
          <p:cNvSpPr txBox="1">
            <a:spLocks noChangeArrowheads="1"/>
          </p:cNvSpPr>
          <p:nvPr/>
        </p:nvSpPr>
        <p:spPr bwMode="auto">
          <a:xfrm>
            <a:off x="3548815" y="-5898"/>
            <a:ext cx="18439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Tricritical point</a:t>
            </a:r>
          </a:p>
        </p:txBody>
      </p:sp>
      <p:sp>
        <p:nvSpPr>
          <p:cNvPr id="7" name="TextBox 68"/>
          <p:cNvSpPr txBox="1">
            <a:spLocks noChangeArrowheads="1"/>
          </p:cNvSpPr>
          <p:nvPr/>
        </p:nvSpPr>
        <p:spPr bwMode="auto">
          <a:xfrm>
            <a:off x="4779858" y="4112116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“analytical” derivation of  </a:t>
            </a:r>
          </a:p>
        </p:txBody>
      </p:sp>
      <p:graphicFrame>
        <p:nvGraphicFramePr>
          <p:cNvPr id="262150" name="Object 8"/>
          <p:cNvGraphicFramePr>
            <a:graphicFrameLocks noChangeAspect="1"/>
          </p:cNvGraphicFramePr>
          <p:nvPr/>
        </p:nvGraphicFramePr>
        <p:xfrm>
          <a:off x="827584" y="4725144"/>
          <a:ext cx="4248472" cy="67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61" name="Equation" r:id="rId3" imgW="2819160" imgH="431640" progId="Equation.3">
                  <p:embed/>
                </p:oleObj>
              </mc:Choice>
              <mc:Fallback>
                <p:oleObj name="Equation" r:id="rId3" imgW="281916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725144"/>
                        <a:ext cx="4248472" cy="6770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2" name="Object 8"/>
          <p:cNvGraphicFramePr>
            <a:graphicFrameLocks noChangeAspect="1"/>
          </p:cNvGraphicFramePr>
          <p:nvPr/>
        </p:nvGraphicFramePr>
        <p:xfrm>
          <a:off x="117922" y="6288955"/>
          <a:ext cx="5174158" cy="4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62" name="Equation" r:id="rId5" imgW="2768400" imgH="241200" progId="Equation.3">
                  <p:embed/>
                </p:oleObj>
              </mc:Choice>
              <mc:Fallback>
                <p:oleObj name="Equation" r:id="rId5" imgW="276840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22" y="6288955"/>
                        <a:ext cx="5174158" cy="452413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68"/>
          <p:cNvSpPr txBox="1">
            <a:spLocks noChangeArrowheads="1"/>
          </p:cNvSpPr>
          <p:nvPr/>
        </p:nvSpPr>
        <p:spPr bwMode="auto">
          <a:xfrm>
            <a:off x="35496" y="4183657"/>
            <a:ext cx="4656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all        are small, and  are         close to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62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179959"/>
              </p:ext>
            </p:extLst>
          </p:nvPr>
        </p:nvGraphicFramePr>
        <p:xfrm>
          <a:off x="467544" y="4183657"/>
          <a:ext cx="1984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63" name="Equation" r:id="rId7" imgW="114120" imgH="228600" progId="Equation.3">
                  <p:embed/>
                </p:oleObj>
              </mc:Choice>
              <mc:Fallback>
                <p:oleObj name="Equation" r:id="rId7" imgW="11412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183657"/>
                        <a:ext cx="198437" cy="3968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096327"/>
              </p:ext>
            </p:extLst>
          </p:nvPr>
        </p:nvGraphicFramePr>
        <p:xfrm>
          <a:off x="2480717" y="4221088"/>
          <a:ext cx="2190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64" name="Equation" r:id="rId9" imgW="126720" imgH="228600" progId="Equation.3">
                  <p:embed/>
                </p:oleObj>
              </mc:Choice>
              <mc:Fallback>
                <p:oleObj name="Equation" r:id="rId9" imgW="12672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717" y="4221088"/>
                        <a:ext cx="219075" cy="3968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>
            <a:off x="899592" y="4653136"/>
            <a:ext cx="432048" cy="144016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8"/>
          <p:cNvSpPr txBox="1">
            <a:spLocks noChangeArrowheads="1"/>
          </p:cNvSpPr>
          <p:nvPr/>
        </p:nvSpPr>
        <p:spPr bwMode="auto">
          <a:xfrm>
            <a:off x="35496" y="5589240"/>
            <a:ext cx="4656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resonance: 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 one 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of these brackets is small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1745400" y="5349240"/>
            <a:ext cx="356616" cy="32004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163728" y="5377816"/>
            <a:ext cx="365760" cy="27432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68"/>
          <p:cNvSpPr txBox="1">
            <a:spLocks noChangeArrowheads="1"/>
          </p:cNvSpPr>
          <p:nvPr/>
        </p:nvSpPr>
        <p:spPr bwMode="auto">
          <a:xfrm>
            <a:off x="138614" y="5949280"/>
            <a:ext cx="48654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probability that only one of the above brackets is small:</a:t>
            </a: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7428047" y="4149080"/>
          <a:ext cx="956308" cy="33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65" name="Equation" r:id="rId11" imgW="545760" imgH="228600" progId="Equation.3">
                  <p:embed/>
                </p:oleObj>
              </mc:Choice>
              <mc:Fallback>
                <p:oleObj name="Equation" r:id="rId11" imgW="5457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8047" y="4149080"/>
                        <a:ext cx="956308" cy="338059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364089" y="4659247"/>
            <a:ext cx="3672408" cy="2154129"/>
            <a:chOff x="5436096" y="4256261"/>
            <a:chExt cx="3649489" cy="2529731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36096" y="4581128"/>
              <a:ext cx="3408485" cy="220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62155" name="Object 11"/>
            <p:cNvGraphicFramePr>
              <a:graphicFrameLocks noChangeAspect="1"/>
            </p:cNvGraphicFramePr>
            <p:nvPr/>
          </p:nvGraphicFramePr>
          <p:xfrm>
            <a:off x="5508104" y="4256261"/>
            <a:ext cx="309562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566" name="Equation" r:id="rId14" imgW="177480" imgH="228600" progId="Equation.3">
                    <p:embed/>
                  </p:oleObj>
                </mc:Choice>
                <mc:Fallback>
                  <p:oleObj name="Equation" r:id="rId14" imgW="177480" imgH="2286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104" y="4256261"/>
                          <a:ext cx="309562" cy="396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2156" name="Object 12"/>
            <p:cNvGraphicFramePr>
              <a:graphicFrameLocks noChangeAspect="1"/>
            </p:cNvGraphicFramePr>
            <p:nvPr/>
          </p:nvGraphicFramePr>
          <p:xfrm>
            <a:off x="8820472" y="6428060"/>
            <a:ext cx="265113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567" name="Equation" r:id="rId16" imgW="152280" imgH="139680" progId="Equation.3">
                    <p:embed/>
                  </p:oleObj>
                </mc:Choice>
                <mc:Fallback>
                  <p:oleObj name="Equation" r:id="rId16" imgW="152280" imgH="13968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20472" y="6428060"/>
                          <a:ext cx="265113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4" name="Straight Connector 33"/>
          <p:cNvCxnSpPr/>
          <p:nvPr/>
        </p:nvCxnSpPr>
        <p:spPr>
          <a:xfrm rot="5400000" flipH="1" flipV="1">
            <a:off x="5549880" y="5916945"/>
            <a:ext cx="134896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7399367" y="5916972"/>
            <a:ext cx="134896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07504" y="188640"/>
            <a:ext cx="2592288" cy="3816424"/>
            <a:chOff x="107504" y="44624"/>
            <a:chExt cx="2361532" cy="3994404"/>
          </a:xfrm>
        </p:grpSpPr>
        <p:pic>
          <p:nvPicPr>
            <p:cNvPr id="262159" name="Picture 1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07505" y="332657"/>
              <a:ext cx="2304256" cy="3225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6216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0572155"/>
                </p:ext>
              </p:extLst>
            </p:nvPr>
          </p:nvGraphicFramePr>
          <p:xfrm>
            <a:off x="2240436" y="3732641"/>
            <a:ext cx="228600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568" name="Equation" r:id="rId19" imgW="152280" imgH="203040" progId="Equation.3">
                    <p:embed/>
                  </p:oleObj>
                </mc:Choice>
                <mc:Fallback>
                  <p:oleObj name="Equation" r:id="rId19" imgW="152280" imgH="20304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0436" y="3732641"/>
                          <a:ext cx="228600" cy="306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2163" name="Object 19"/>
            <p:cNvGraphicFramePr>
              <a:graphicFrameLocks noChangeAspect="1"/>
            </p:cNvGraphicFramePr>
            <p:nvPr/>
          </p:nvGraphicFramePr>
          <p:xfrm>
            <a:off x="107504" y="44624"/>
            <a:ext cx="433388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569" name="Equation" r:id="rId21" imgW="368280" imgH="228600" progId="Equation.3">
                    <p:embed/>
                  </p:oleObj>
                </mc:Choice>
                <mc:Fallback>
                  <p:oleObj name="Equation" r:id="rId21" imgW="368280" imgH="2286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504" y="44624"/>
                          <a:ext cx="433388" cy="273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6300191" y="188640"/>
            <a:ext cx="2761580" cy="3816424"/>
            <a:chOff x="6444208" y="59606"/>
            <a:chExt cx="2616234" cy="3513410"/>
          </a:xfrm>
        </p:grpSpPr>
        <p:pic>
          <p:nvPicPr>
            <p:cNvPr id="262160" name="Picture 16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6501694" y="332656"/>
              <a:ext cx="2330146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62162" name="Object 18"/>
            <p:cNvGraphicFramePr>
              <a:graphicFrameLocks noChangeAspect="1"/>
            </p:cNvGraphicFramePr>
            <p:nvPr/>
          </p:nvGraphicFramePr>
          <p:xfrm>
            <a:off x="8831842" y="3212976"/>
            <a:ext cx="228600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570" name="Equation" r:id="rId24" imgW="152280" imgH="203040" progId="Equation.3">
                    <p:embed/>
                  </p:oleObj>
                </mc:Choice>
                <mc:Fallback>
                  <p:oleObj name="Equation" r:id="rId24" imgW="152280" imgH="20304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31842" y="3212976"/>
                          <a:ext cx="228600" cy="306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2165" name="Object 21"/>
            <p:cNvGraphicFramePr>
              <a:graphicFrameLocks noChangeAspect="1"/>
            </p:cNvGraphicFramePr>
            <p:nvPr/>
          </p:nvGraphicFramePr>
          <p:xfrm>
            <a:off x="6444208" y="59606"/>
            <a:ext cx="433388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571" name="Equation" r:id="rId25" imgW="368280" imgH="228600" progId="Equation.3">
                    <p:embed/>
                  </p:oleObj>
                </mc:Choice>
                <mc:Fallback>
                  <p:oleObj name="Equation" r:id="rId25" imgW="368280" imgH="22860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4208" y="59606"/>
                          <a:ext cx="433388" cy="273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2166" name="Object 22"/>
          <p:cNvGraphicFramePr>
            <a:graphicFrameLocks noChangeAspect="1"/>
          </p:cNvGraphicFramePr>
          <p:nvPr/>
        </p:nvGraphicFramePr>
        <p:xfrm>
          <a:off x="889000" y="88900"/>
          <a:ext cx="9731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72" name="Equation" r:id="rId26" imgW="558720" imgH="177480" progId="Equation.3">
                  <p:embed/>
                </p:oleObj>
              </mc:Choice>
              <mc:Fallback>
                <p:oleObj name="Equation" r:id="rId26" imgW="558720" imgH="17748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88900"/>
                        <a:ext cx="973138" cy="30797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67" name="Object 23"/>
          <p:cNvGraphicFramePr>
            <a:graphicFrameLocks noChangeAspect="1"/>
          </p:cNvGraphicFramePr>
          <p:nvPr/>
        </p:nvGraphicFramePr>
        <p:xfrm>
          <a:off x="7224713" y="96838"/>
          <a:ext cx="9953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73" name="Equation" r:id="rId28" imgW="571320" imgH="177480" progId="Equation.3">
                  <p:embed/>
                </p:oleObj>
              </mc:Choice>
              <mc:Fallback>
                <p:oleObj name="Equation" r:id="rId28" imgW="571320" imgH="1774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96838"/>
                        <a:ext cx="995362" cy="30797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68" name="Object 24"/>
          <p:cNvGraphicFramePr>
            <a:graphicFrameLocks noChangeAspect="1"/>
          </p:cNvGraphicFramePr>
          <p:nvPr/>
        </p:nvGraphicFramePr>
        <p:xfrm>
          <a:off x="4499992" y="2780928"/>
          <a:ext cx="10080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74" name="Equation" r:id="rId30" imgW="634680" imgH="228600" progId="Equation.3">
                  <p:embed/>
                </p:oleObj>
              </mc:Choice>
              <mc:Fallback>
                <p:oleObj name="Equation" r:id="rId30" imgW="634680" imgH="2286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780928"/>
                        <a:ext cx="1008063" cy="361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2169" name="Picture 25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481062" y="1208481"/>
            <a:ext cx="1955034" cy="157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Arrow Connector 37"/>
          <p:cNvCxnSpPr/>
          <p:nvPr/>
        </p:nvCxnSpPr>
        <p:spPr>
          <a:xfrm rot="10800000">
            <a:off x="4427984" y="2060848"/>
            <a:ext cx="2088232" cy="21602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699792" y="2276872"/>
            <a:ext cx="1728192" cy="36004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4403984" y="2252872"/>
            <a:ext cx="576064" cy="480048"/>
          </a:xfrm>
          <a:prstGeom prst="straightConnector1">
            <a:avLst/>
          </a:prstGeom>
          <a:ln w="15875">
            <a:solidFill>
              <a:srgbClr val="0000FF"/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291259"/>
            <a:ext cx="4536504" cy="291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>
            <a:stCxn id="19" idx="1"/>
          </p:cNvCxnSpPr>
          <p:nvPr/>
        </p:nvCxnSpPr>
        <p:spPr>
          <a:xfrm rot="10800000">
            <a:off x="539554" y="4005065"/>
            <a:ext cx="1440159" cy="930006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68"/>
          <p:cNvSpPr txBox="1">
            <a:spLocks noChangeArrowheads="1"/>
          </p:cNvSpPr>
          <p:nvPr/>
        </p:nvSpPr>
        <p:spPr bwMode="auto">
          <a:xfrm>
            <a:off x="6300192" y="4149080"/>
            <a:ext cx="1391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numerics</a:t>
            </a:r>
          </a:p>
        </p:txBody>
      </p:sp>
      <p:sp>
        <p:nvSpPr>
          <p:cNvPr id="7" name="TextBox 68"/>
          <p:cNvSpPr txBox="1">
            <a:spLocks noChangeArrowheads="1"/>
          </p:cNvSpPr>
          <p:nvPr/>
        </p:nvSpPr>
        <p:spPr bwMode="auto">
          <a:xfrm>
            <a:off x="2140952" y="4170566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RG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1638728" cy="157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27784" y="5724545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delocalization occurs by proliferation of resonances to larger scales</a:t>
            </a:r>
            <a:endParaRPr lang="ru-RU" sz="20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68"/>
          <p:cNvSpPr txBox="1">
            <a:spLocks noChangeArrowheads="1"/>
          </p:cNvSpPr>
          <p:nvPr/>
        </p:nvSpPr>
        <p:spPr bwMode="auto">
          <a:xfrm>
            <a:off x="3545876" y="-5898"/>
            <a:ext cx="1508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graphicFrame>
        <p:nvGraphicFramePr>
          <p:cNvPr id="265220" name="Object 4"/>
          <p:cNvGraphicFramePr>
            <a:graphicFrameLocks noChangeAspect="1"/>
          </p:cNvGraphicFramePr>
          <p:nvPr/>
        </p:nvGraphicFramePr>
        <p:xfrm>
          <a:off x="1043608" y="332656"/>
          <a:ext cx="2017886" cy="670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8" name="Equation" r:id="rId5" imgW="1282680" imgH="419040" progId="Equation.3">
                  <p:embed/>
                </p:oleObj>
              </mc:Choice>
              <mc:Fallback>
                <p:oleObj name="Equation" r:id="rId5" imgW="12826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32656"/>
                        <a:ext cx="2017886" cy="670571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979712" y="458112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metallic phase emerges even for  vanishing transmission of the  nodes due to resonances</a:t>
            </a:r>
            <a:endParaRPr lang="ru-RU" sz="20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5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749808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2267744" y="1579291"/>
            <a:ext cx="1857176" cy="1049408"/>
            <a:chOff x="2267744" y="1579291"/>
            <a:chExt cx="1857176" cy="1049408"/>
          </a:xfrm>
        </p:grpSpPr>
        <p:pic>
          <p:nvPicPr>
            <p:cNvPr id="265221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67744" y="1579291"/>
              <a:ext cx="1857176" cy="104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2483768" y="1628800"/>
              <a:ext cx="27432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rot="16200000" flipH="1">
            <a:off x="1907707" y="1484784"/>
            <a:ext cx="1368149" cy="360039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107504" y="5805264"/>
            <a:ext cx="360040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ight Arrow 24"/>
          <p:cNvSpPr/>
          <p:nvPr/>
        </p:nvSpPr>
        <p:spPr>
          <a:xfrm rot="16365612">
            <a:off x="1187624" y="4829897"/>
            <a:ext cx="360040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287" y="1217815"/>
            <a:ext cx="2452153" cy="185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5523" y="42630"/>
            <a:ext cx="5402981" cy="57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8965" y="620688"/>
            <a:ext cx="1825364" cy="12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5143"/>
            <a:ext cx="3600400" cy="103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2924944"/>
            <a:ext cx="2448272" cy="204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941168"/>
            <a:ext cx="3203848" cy="99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7524328" y="1071546"/>
            <a:ext cx="333820" cy="289172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8298" name="Object 10"/>
          <p:cNvGraphicFramePr>
            <a:graphicFrameLocks noChangeAspect="1"/>
          </p:cNvGraphicFramePr>
          <p:nvPr/>
        </p:nvGraphicFramePr>
        <p:xfrm>
          <a:off x="7816878" y="836712"/>
          <a:ext cx="7556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58" name="Equation" r:id="rId10" imgW="431640" imgH="177480" progId="Equation.3">
                  <p:embed/>
                </p:oleObj>
              </mc:Choice>
              <mc:Fallback>
                <p:oleObj name="Equation" r:id="rId10" imgW="43164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878" y="836712"/>
                        <a:ext cx="755650" cy="2635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6200000" flipH="1">
            <a:off x="8136396" y="1160078"/>
            <a:ext cx="360040" cy="144016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643570" y="2214554"/>
            <a:ext cx="571504" cy="21431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52120" y="2564234"/>
            <a:ext cx="634392" cy="293262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923928" y="2420887"/>
            <a:ext cx="864096" cy="72011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8299" name="Object 11"/>
          <p:cNvGraphicFramePr>
            <a:graphicFrameLocks noChangeAspect="1"/>
          </p:cNvGraphicFramePr>
          <p:nvPr/>
        </p:nvGraphicFramePr>
        <p:xfrm>
          <a:off x="4860032" y="2323360"/>
          <a:ext cx="7556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59" name="Equation" r:id="rId12" imgW="431640" imgH="177480" progId="Equation.3">
                  <p:embed/>
                </p:oleObj>
              </mc:Choice>
              <mc:Fallback>
                <p:oleObj name="Equation" r:id="rId12" imgW="43164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323360"/>
                        <a:ext cx="755650" cy="2635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68"/>
          <p:cNvSpPr txBox="1">
            <a:spLocks noChangeArrowheads="1"/>
          </p:cNvSpPr>
          <p:nvPr/>
        </p:nvSpPr>
        <p:spPr bwMode="auto">
          <a:xfrm>
            <a:off x="179512" y="1609055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in-gap state       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59632" y="1772816"/>
            <a:ext cx="720080" cy="288032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8300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39340" y="3143248"/>
            <a:ext cx="3733056" cy="183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01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9124" y="5157192"/>
            <a:ext cx="3943747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68"/>
          <p:cNvSpPr txBox="1">
            <a:spLocks noChangeArrowheads="1"/>
          </p:cNvSpPr>
          <p:nvPr/>
        </p:nvSpPr>
        <p:spPr bwMode="auto">
          <a:xfrm>
            <a:off x="1" y="6464369"/>
            <a:ext cx="3131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J. Li, I. Martin, M. Buttiker, A. F. Morpurgo, Nature  Physics 7,  38  (2011)</a:t>
            </a: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022714"/>
            <a:ext cx="5292080" cy="55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75656" y="1625539"/>
            <a:ext cx="2152842" cy="14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68"/>
          <p:cNvSpPr txBox="1">
            <a:spLocks noChangeArrowheads="1"/>
          </p:cNvSpPr>
          <p:nvPr/>
        </p:nvSpPr>
        <p:spPr bwMode="auto">
          <a:xfrm>
            <a:off x="0" y="594928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Topological origin of subgap conductance in insulating bilayer graphene</a:t>
            </a:r>
          </a:p>
        </p:txBody>
      </p:sp>
      <p:sp>
        <p:nvSpPr>
          <p:cNvPr id="25" name="TextBox 68"/>
          <p:cNvSpPr txBox="1">
            <a:spLocks noChangeArrowheads="1"/>
          </p:cNvSpPr>
          <p:nvPr/>
        </p:nvSpPr>
        <p:spPr bwMode="auto">
          <a:xfrm>
            <a:off x="309779" y="220578"/>
            <a:ext cx="2545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Bilayer graphene: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86182" y="142873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chiral propagation within a </a:t>
            </a:r>
          </a:p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given </a:t>
            </a:r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valley</a:t>
            </a:r>
            <a:endParaRPr lang="ru-RU" sz="1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643570" y="1785927"/>
            <a:ext cx="714380" cy="71437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72396" y="3929066"/>
            <a:ext cx="157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symmetry between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72396" y="4143380"/>
            <a:ext cx="157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the valleys is lifted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86710" y="435769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the edge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7381844" y="4822624"/>
            <a:ext cx="725754" cy="34465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81590" y="690072"/>
            <a:ext cx="299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gap of varying sign is generated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spontaneously</a:t>
            </a:r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72197"/>
            <a:ext cx="84185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58521"/>
            <a:ext cx="2952328" cy="258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71" y="4581128"/>
            <a:ext cx="342931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050401"/>
              </p:ext>
            </p:extLst>
          </p:nvPr>
        </p:nvGraphicFramePr>
        <p:xfrm>
          <a:off x="3347864" y="5608662"/>
          <a:ext cx="10445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2" name="Equation" r:id="rId6" imgW="672808" imgH="406224" progId="Equation.DSMT4">
                  <p:embed/>
                </p:oleObj>
              </mc:Choice>
              <mc:Fallback>
                <p:oleObj name="Equation" r:id="rId6" imgW="672808" imgH="40622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608662"/>
                        <a:ext cx="10445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3203848" y="5301208"/>
            <a:ext cx="136815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" y="476672"/>
            <a:ext cx="351968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4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59699"/>
            <a:ext cx="2563264" cy="96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4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2047148" cy="8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4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72" y="764704"/>
            <a:ext cx="19431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64116"/>
              </p:ext>
            </p:extLst>
          </p:nvPr>
        </p:nvGraphicFramePr>
        <p:xfrm>
          <a:off x="4932040" y="1501353"/>
          <a:ext cx="249238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3" name="Equation" r:id="rId12" imgW="152268" imgH="164957" progId="Equation.DSMT4">
                  <p:embed/>
                </p:oleObj>
              </mc:Choice>
              <mc:Fallback>
                <p:oleObj name="Equation" r:id="rId12" imgW="152268" imgH="164957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501353"/>
                        <a:ext cx="249238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193424"/>
              </p:ext>
            </p:extLst>
          </p:nvPr>
        </p:nvGraphicFramePr>
        <p:xfrm>
          <a:off x="5259884" y="404664"/>
          <a:ext cx="176212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4" name="Equation" r:id="rId14" imgW="114151" imgH="164885" progId="Equation.DSMT4">
                  <p:embed/>
                </p:oleObj>
              </mc:Choice>
              <mc:Fallback>
                <p:oleObj name="Equation" r:id="rId14" imgW="114151" imgH="16488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884" y="404664"/>
                        <a:ext cx="176212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056625"/>
              </p:ext>
            </p:extLst>
          </p:nvPr>
        </p:nvGraphicFramePr>
        <p:xfrm>
          <a:off x="7084466" y="621383"/>
          <a:ext cx="22383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5" name="Equation" r:id="rId16" imgW="139579" imgH="177646" progId="Equation.DSMT4">
                  <p:embed/>
                </p:oleObj>
              </mc:Choice>
              <mc:Fallback>
                <p:oleObj name="Equation" r:id="rId16" imgW="139579" imgH="17764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4466" y="621383"/>
                        <a:ext cx="223838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156325" y="1760538"/>
          <a:ext cx="22383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6" name="Equation" r:id="rId18" imgW="139579" imgH="177646" progId="Equation.DSMT4">
                  <p:embed/>
                </p:oleObj>
              </mc:Choice>
              <mc:Fallback>
                <p:oleObj name="Equation" r:id="rId18" imgW="139579" imgH="17764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760538"/>
                        <a:ext cx="223838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39552" y="79797"/>
            <a:ext cx="396044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u="sng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Quantum</a:t>
            </a:r>
            <a:r>
              <a:rPr lang="en-US" sz="2000" b="1" u="sng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RG transformation</a:t>
            </a:r>
            <a:endParaRPr kumimoji="0" lang="en-US" sz="2000" b="1" i="1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3481" y="220578"/>
            <a:ext cx="2202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3300"/>
                </a:solidFill>
                <a:latin typeface="Times New Roman" pitchFamily="18" charset="0"/>
              </a:rPr>
              <a:t>super-saddle point</a:t>
            </a:r>
          </a:p>
        </p:txBody>
      </p:sp>
    </p:spTree>
    <p:extLst>
      <p:ext uri="{BB962C8B-B14F-4D97-AF65-F5344CB8AC3E}">
        <p14:creationId xmlns:p14="http://schemas.microsoft.com/office/powerpoint/2010/main" val="385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596826"/>
              </p:ext>
            </p:extLst>
          </p:nvPr>
        </p:nvGraphicFramePr>
        <p:xfrm>
          <a:off x="251520" y="2057648"/>
          <a:ext cx="23749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76" name="CorelDRAW" r:id="rId3" imgW="6267648" imgH="4122458" progId="CorelDRAW.Graphic.10">
                  <p:embed/>
                </p:oleObj>
              </mc:Choice>
              <mc:Fallback>
                <p:oleObj name="CorelDRAW" r:id="rId3" imgW="6267648" imgH="4122458" progId="CorelDRAW.Graphic.1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57648"/>
                        <a:ext cx="23749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37" y="1318892"/>
            <a:ext cx="2808437" cy="253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14" y="872847"/>
            <a:ext cx="2522951" cy="67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74211"/>
              </p:ext>
            </p:extLst>
          </p:nvPr>
        </p:nvGraphicFramePr>
        <p:xfrm>
          <a:off x="1546920" y="1813173"/>
          <a:ext cx="9366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77" name="Equation" r:id="rId7" imgW="672808" imgH="228501" progId="Equation.DSMT4">
                  <p:embed/>
                </p:oleObj>
              </mc:Choice>
              <mc:Fallback>
                <p:oleObj name="Equation" r:id="rId7" imgW="672808" imgH="22850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920" y="1813173"/>
                        <a:ext cx="9366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1"/>
          <p:cNvSpPr>
            <a:spLocks noChangeShapeType="1"/>
          </p:cNvSpPr>
          <p:nvPr/>
        </p:nvSpPr>
        <p:spPr bwMode="auto">
          <a:xfrm flipH="1">
            <a:off x="1546920" y="2130673"/>
            <a:ext cx="288925" cy="2873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899220" y="2057648"/>
            <a:ext cx="7143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900720"/>
              </p:ext>
            </p:extLst>
          </p:nvPr>
        </p:nvGraphicFramePr>
        <p:xfrm>
          <a:off x="649264" y="1769913"/>
          <a:ext cx="7540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78" name="Equation" r:id="rId9" imgW="596900" imgH="228600" progId="Equation.DSMT4">
                  <p:embed/>
                </p:oleObj>
              </mc:Choice>
              <mc:Fallback>
                <p:oleObj name="Equation" r:id="rId9" imgW="59690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64" y="1769913"/>
                        <a:ext cx="75406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136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936426" cy="30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31"/>
          <p:cNvSpPr>
            <a:spLocks noChangeShapeType="1"/>
          </p:cNvSpPr>
          <p:nvPr/>
        </p:nvSpPr>
        <p:spPr bwMode="auto">
          <a:xfrm flipH="1">
            <a:off x="2019026" y="2057648"/>
            <a:ext cx="680193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136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4" y="1944786"/>
            <a:ext cx="209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086998"/>
              </p:ext>
            </p:extLst>
          </p:nvPr>
        </p:nvGraphicFramePr>
        <p:xfrm>
          <a:off x="2412108" y="3641973"/>
          <a:ext cx="179387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79" name="Equation" r:id="rId13" imgW="114201" imgH="139579" progId="Equation.DSMT4">
                  <p:embed/>
                </p:oleObj>
              </mc:Choice>
              <mc:Fallback>
                <p:oleObj name="Equation" r:id="rId13" imgW="114201" imgH="13957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108" y="3641973"/>
                        <a:ext cx="179387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282452"/>
              </p:ext>
            </p:extLst>
          </p:nvPr>
        </p:nvGraphicFramePr>
        <p:xfrm>
          <a:off x="1000820" y="3497510"/>
          <a:ext cx="2587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80" name="Equation" r:id="rId15" imgW="165028" imgH="228501" progId="Equation.DSMT4">
                  <p:embed/>
                </p:oleObj>
              </mc:Choice>
              <mc:Fallback>
                <p:oleObj name="Equation" r:id="rId15" imgW="165028" imgH="228501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820" y="3497510"/>
                        <a:ext cx="25876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2267422" y="2994049"/>
            <a:ext cx="431799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2699470" y="2778025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insulator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124147"/>
              </p:ext>
            </p:extLst>
          </p:nvPr>
        </p:nvGraphicFramePr>
        <p:xfrm>
          <a:off x="4443463" y="1563091"/>
          <a:ext cx="77628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81" name="Equation" r:id="rId17" imgW="533169" imgH="241195" progId="Equation.DSMT4">
                  <p:embed/>
                </p:oleObj>
              </mc:Choice>
              <mc:Fallback>
                <p:oleObj name="Equation" r:id="rId17" imgW="533169" imgH="241195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63" y="1563091"/>
                        <a:ext cx="776287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931103"/>
              </p:ext>
            </p:extLst>
          </p:nvPr>
        </p:nvGraphicFramePr>
        <p:xfrm>
          <a:off x="4466134" y="2057945"/>
          <a:ext cx="609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82" name="Equation" r:id="rId19" imgW="419100" imgH="228600" progId="Equation.DSMT4">
                  <p:embed/>
                </p:oleObj>
              </mc:Choice>
              <mc:Fallback>
                <p:oleObj name="Equation" r:id="rId19" imgW="41910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6134" y="2057945"/>
                        <a:ext cx="6096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586366"/>
              </p:ext>
            </p:extLst>
          </p:nvPr>
        </p:nvGraphicFramePr>
        <p:xfrm>
          <a:off x="4283646" y="2634009"/>
          <a:ext cx="197643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83" name="Equation" r:id="rId21" imgW="1358310" imgH="406224" progId="Equation.DSMT4">
                  <p:embed/>
                </p:oleObj>
              </mc:Choice>
              <mc:Fallback>
                <p:oleObj name="Equation" r:id="rId21" imgW="1358310" imgH="406224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646" y="2634009"/>
                        <a:ext cx="197643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827584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Determination of the critical exponent</a:t>
            </a:r>
            <a:endParaRPr lang="en-US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8229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57363"/>
            <a:ext cx="4932040" cy="83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08720"/>
            <a:ext cx="2736304" cy="17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9143999" cy="1255577"/>
            <a:chOff x="1" y="0"/>
            <a:chExt cx="9143999" cy="1255577"/>
          </a:xfrm>
        </p:grpSpPr>
        <p:pic>
          <p:nvPicPr>
            <p:cNvPr id="209921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404664"/>
              <a:ext cx="8208912" cy="727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92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" y="0"/>
              <a:ext cx="4355975" cy="27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92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52320" y="2"/>
              <a:ext cx="1691680" cy="265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924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43808" y="1040262"/>
              <a:ext cx="3528392" cy="21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253045"/>
            <a:ext cx="4067944" cy="282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68"/>
          <p:cNvSpPr txBox="1">
            <a:spLocks noChangeArrowheads="1"/>
          </p:cNvSpPr>
          <p:nvPr/>
        </p:nvSpPr>
        <p:spPr bwMode="auto">
          <a:xfrm>
            <a:off x="2753398" y="4000504"/>
            <a:ext cx="41280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Hamiltonian contains both Dirac species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036479" y="3464719"/>
            <a:ext cx="642942" cy="57150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275550" y="3719312"/>
            <a:ext cx="510896" cy="35263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76148"/>
            <a:ext cx="8100391" cy="11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8172399" cy="10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53543"/>
            <a:ext cx="2987824" cy="241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234358"/>
            <a:ext cx="2579018" cy="257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07573"/>
            <a:ext cx="2915816" cy="95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439137"/>
            <a:ext cx="2843808" cy="63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5813" y="2348880"/>
            <a:ext cx="2522331" cy="221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4780731"/>
            <a:ext cx="3332875" cy="188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1412776"/>
            <a:ext cx="2162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72008" y="1124744"/>
            <a:ext cx="82444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2636912"/>
            <a:ext cx="1282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“vacuum” A 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899592" y="3140968"/>
            <a:ext cx="504056" cy="72008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28973" y="2708920"/>
            <a:ext cx="2568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 and B correspond to different </a:t>
            </a:r>
          </a:p>
          <a:p>
            <a:pPr algn="ctr"/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pseudospin directions </a:t>
            </a:r>
            <a:endParaRPr lang="ru-RU" sz="1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6948264" y="3212975"/>
            <a:ext cx="576064" cy="216025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056997" y="3212978"/>
            <a:ext cx="475443" cy="216022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6952" y="4365104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in-gap state 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7330746" y="4534381"/>
            <a:ext cx="481614" cy="169277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704856" cy="11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139" y="1556792"/>
            <a:ext cx="3979109" cy="107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470251"/>
            <a:ext cx="2876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0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692696"/>
            <a:ext cx="2277286" cy="142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16" y="5385199"/>
            <a:ext cx="8820472" cy="92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6381328"/>
            <a:ext cx="3672408" cy="25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3655" y="1196752"/>
            <a:ext cx="257613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2132856"/>
            <a:ext cx="2265437" cy="300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31840" y="287442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left: Bloch functions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3666510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right: Bloch functions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5220072" y="2719388"/>
          <a:ext cx="9398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9" name="Equation" r:id="rId11" imgW="698400" imgH="482400" progId="Equation.3">
                  <p:embed/>
                </p:oleObj>
              </mc:Choice>
              <mc:Fallback>
                <p:oleObj name="Equation" r:id="rId11" imgW="698400" imgH="482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719388"/>
                        <a:ext cx="939800" cy="650875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364088" y="3573016"/>
          <a:ext cx="9398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30" name="Equation" r:id="rId13" imgW="698400" imgH="482400" progId="Equation.3">
                  <p:embed/>
                </p:oleObj>
              </mc:Choice>
              <mc:Fallback>
                <p:oleObj name="Equation" r:id="rId13" imgW="6984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573016"/>
                        <a:ext cx="939800" cy="650875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181" y="611396"/>
            <a:ext cx="3150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azimuthal symmety:</a:t>
            </a:r>
            <a:endParaRPr lang="en-US" sz="1600" b="1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3059832" y="682834"/>
          <a:ext cx="13652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8" name="Equation" r:id="rId3" imgW="1015920" imgH="203040" progId="Equation.3">
                  <p:embed/>
                </p:oleObj>
              </mc:Choice>
              <mc:Fallback>
                <p:oleObj name="Equation" r:id="rId3" imgW="10159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682834"/>
                        <a:ext cx="1365250" cy="27305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1691680" y="2924944"/>
          <a:ext cx="449531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9" name="Equation" r:id="rId5" imgW="2641320" imgH="253800" progId="Equation.3">
                  <p:embed/>
                </p:oleObj>
              </mc:Choice>
              <mc:Fallback>
                <p:oleObj name="Equation" r:id="rId5" imgW="264132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924944"/>
                        <a:ext cx="4495316" cy="432048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2210903" y="3933056"/>
          <a:ext cx="3801257" cy="783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60" name="Equation" r:id="rId7" imgW="2336760" imgH="507960" progId="Equation.3">
                  <p:embed/>
                </p:oleObj>
              </mc:Choice>
              <mc:Fallback>
                <p:oleObj name="Equation" r:id="rId7" imgW="2336760" imgH="507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903" y="3933056"/>
                        <a:ext cx="3801257" cy="783377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2627784" y="4869160"/>
            <a:ext cx="2664296" cy="584775"/>
            <a:chOff x="2627784" y="4932457"/>
            <a:chExt cx="2664296" cy="584775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2627784" y="4932457"/>
              <a:ext cx="266429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picks up a        phase along a </a:t>
              </a:r>
            </a:p>
            <a:p>
              <a:pPr algn="ctr"/>
              <a:r>
                <a:rPr lang="en-US" sz="1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contour arround the origin</a:t>
              </a:r>
            </a:p>
          </p:txBody>
        </p:sp>
        <p:graphicFrame>
          <p:nvGraphicFramePr>
            <p:cNvPr id="9" name="Object 15"/>
            <p:cNvGraphicFramePr>
              <a:graphicFrameLocks noChangeAspect="1"/>
            </p:cNvGraphicFramePr>
            <p:nvPr/>
          </p:nvGraphicFramePr>
          <p:xfrm>
            <a:off x="3708351" y="5017513"/>
            <a:ext cx="228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61" name="Equation" r:id="rId9" imgW="139680" imgH="139680" progId="Equation.3">
                    <p:embed/>
                  </p:oleObj>
                </mc:Choice>
                <mc:Fallback>
                  <p:oleObj name="Equation" r:id="rId9" imgW="139680" imgH="1396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351" y="5017513"/>
                          <a:ext cx="2286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83768" y="0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Closed contour </a:t>
            </a:r>
          </a:p>
        </p:txBody>
      </p:sp>
      <p:graphicFrame>
        <p:nvGraphicFramePr>
          <p:cNvPr id="206854" name="Object 6"/>
          <p:cNvGraphicFramePr>
            <a:graphicFrameLocks noChangeAspect="1"/>
          </p:cNvGraphicFramePr>
          <p:nvPr/>
        </p:nvGraphicFramePr>
        <p:xfrm>
          <a:off x="4422948" y="73025"/>
          <a:ext cx="13731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62" name="Equation" r:id="rId11" imgW="761760" imgH="203040" progId="Equation.3">
                  <p:embed/>
                </p:oleObj>
              </mc:Choice>
              <mc:Fallback>
                <p:oleObj name="Equation" r:id="rId11" imgW="76176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948" y="73025"/>
                        <a:ext cx="1373188" cy="36671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87624" y="1196752"/>
            <a:ext cx="4066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Dirac Hamiltonian in polar coordinates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6855" name="Object 7"/>
          <p:cNvGraphicFramePr>
            <a:graphicFrameLocks noChangeAspect="1"/>
          </p:cNvGraphicFramePr>
          <p:nvPr/>
        </p:nvGraphicFramePr>
        <p:xfrm>
          <a:off x="2178050" y="1594842"/>
          <a:ext cx="3636963" cy="82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63" name="Equation" r:id="rId13" imgW="2565360" imgH="507960" progId="Equation.3">
                  <p:embed/>
                </p:oleObj>
              </mc:Choice>
              <mc:Fallback>
                <p:oleObj name="Equation" r:id="rId13" imgW="2565360" imgH="507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1594842"/>
                        <a:ext cx="3636963" cy="826046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59632" y="2483604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zero-mass contour with radius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429000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zero-energy solution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380312" y="2132856"/>
            <a:ext cx="1554480" cy="1728192"/>
            <a:chOff x="7380312" y="2132856"/>
            <a:chExt cx="1554480" cy="1728192"/>
          </a:xfrm>
        </p:grpSpPr>
        <p:grpSp>
          <p:nvGrpSpPr>
            <p:cNvPr id="23" name="Group 22"/>
            <p:cNvGrpSpPr/>
            <p:nvPr/>
          </p:nvGrpSpPr>
          <p:grpSpPr>
            <a:xfrm>
              <a:off x="7380312" y="2132856"/>
              <a:ext cx="1554480" cy="1554480"/>
              <a:chOff x="7380312" y="2132856"/>
              <a:chExt cx="1554480" cy="155448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7380312" y="2132856"/>
                <a:ext cx="1554480" cy="155448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  <a:alpha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8732520" y="3320988"/>
                <a:ext cx="144016" cy="72008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Arrow Connector 24"/>
            <p:cNvCxnSpPr/>
            <p:nvPr/>
          </p:nvCxnSpPr>
          <p:spPr>
            <a:xfrm rot="10800000" flipV="1">
              <a:off x="7884368" y="3645024"/>
              <a:ext cx="576064" cy="216024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107304" y="4499828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pseudospin 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7596336" y="4149080"/>
            <a:ext cx="648072" cy="21602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012160" y="4365104"/>
            <a:ext cx="1584176" cy="21602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172400" y="2708920"/>
            <a:ext cx="720080" cy="21602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856" name="Object 8"/>
          <p:cNvGraphicFramePr>
            <a:graphicFrameLocks noChangeAspect="1"/>
          </p:cNvGraphicFramePr>
          <p:nvPr/>
        </p:nvGraphicFramePr>
        <p:xfrm>
          <a:off x="8506593" y="2852936"/>
          <a:ext cx="169863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64" name="Equation" r:id="rId15" imgW="126720" imgH="139680" progId="Equation.3">
                  <p:embed/>
                </p:oleObj>
              </mc:Choice>
              <mc:Fallback>
                <p:oleObj name="Equation" r:id="rId15" imgW="12672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6593" y="2852936"/>
                        <a:ext cx="169863" cy="18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00440" y="566124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divergence at  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95736" y="566124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is multiplied by a small factor 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6857" name="Object 9"/>
          <p:cNvGraphicFramePr>
            <a:graphicFrameLocks noChangeAspect="1"/>
          </p:cNvGraphicFramePr>
          <p:nvPr/>
        </p:nvGraphicFramePr>
        <p:xfrm>
          <a:off x="1691680" y="5733256"/>
          <a:ext cx="5461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65" name="Equation" r:id="rId17" imgW="406080" imgH="177480" progId="Equation.3">
                  <p:embed/>
                </p:oleObj>
              </mc:Choice>
              <mc:Fallback>
                <p:oleObj name="Equation" r:id="rId17" imgW="40608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733256"/>
                        <a:ext cx="546100" cy="239712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8" name="Object 10"/>
          <p:cNvGraphicFramePr>
            <a:graphicFrameLocks noChangeAspect="1"/>
          </p:cNvGraphicFramePr>
          <p:nvPr/>
        </p:nvGraphicFramePr>
        <p:xfrm>
          <a:off x="5125119" y="5510213"/>
          <a:ext cx="15351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66" name="Equation" r:id="rId19" imgW="1143000" imgH="507960" progId="Equation.3">
                  <p:embed/>
                </p:oleObj>
              </mc:Choice>
              <mc:Fallback>
                <p:oleObj name="Equation" r:id="rId19" imgW="1143000" imgH="5079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119" y="5510213"/>
                        <a:ext cx="1535113" cy="685800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9" name="Object 11"/>
          <p:cNvGraphicFramePr>
            <a:graphicFrameLocks noChangeAspect="1"/>
          </p:cNvGraphicFramePr>
          <p:nvPr/>
        </p:nvGraphicFramePr>
        <p:xfrm>
          <a:off x="7741295" y="1691977"/>
          <a:ext cx="71913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67" name="Equation" r:id="rId21" imgW="431640" imgH="177480" progId="Equation.3">
                  <p:embed/>
                </p:oleObj>
              </mc:Choice>
              <mc:Fallback>
                <p:oleObj name="Equation" r:id="rId21" imgW="43164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1295" y="1691977"/>
                        <a:ext cx="719137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60" name="Object 12"/>
          <p:cNvGraphicFramePr>
            <a:graphicFrameLocks noChangeAspect="1"/>
          </p:cNvGraphicFramePr>
          <p:nvPr/>
        </p:nvGraphicFramePr>
        <p:xfrm>
          <a:off x="7740352" y="2348880"/>
          <a:ext cx="71913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68" name="Equation" r:id="rId23" imgW="431640" imgH="177480" progId="Equation.3">
                  <p:embed/>
                </p:oleObj>
              </mc:Choice>
              <mc:Fallback>
                <p:oleObj name="Equation" r:id="rId23" imgW="431640" imgH="177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2348880"/>
                        <a:ext cx="719137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Chiral states of  a Dirac fermion on the contours M(x,y)=0 constitute chiral network</a:t>
            </a:r>
          </a:p>
        </p:txBody>
      </p:sp>
      <p:grpSp>
        <p:nvGrpSpPr>
          <p:cNvPr id="3" name="Group 60"/>
          <p:cNvGrpSpPr/>
          <p:nvPr/>
        </p:nvGrpSpPr>
        <p:grpSpPr>
          <a:xfrm>
            <a:off x="107504" y="3266400"/>
            <a:ext cx="2693301" cy="738664"/>
            <a:chOff x="13092" y="3284984"/>
            <a:chExt cx="2971984" cy="738664"/>
          </a:xfrm>
        </p:grpSpPr>
        <p:sp>
          <p:nvSpPr>
            <p:cNvPr id="32" name="TextBox 31"/>
            <p:cNvSpPr txBox="1"/>
            <p:nvPr/>
          </p:nvSpPr>
          <p:spPr>
            <a:xfrm>
              <a:off x="13092" y="3284984"/>
              <a:ext cx="2971984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1400" b="1" i="1" dirty="0" smtClean="0">
                  <a:latin typeface="Times New Roman" pitchFamily="18" charset="0"/>
                  <a:cs typeface="Times New Roman" pitchFamily="18" charset="0"/>
                </a:rPr>
                <a:t> fluxes through the contours </a:t>
              </a:r>
            </a:p>
            <a:p>
              <a:r>
                <a:rPr lang="en-US" sz="1400" b="1" i="1" dirty="0" smtClean="0">
                  <a:latin typeface="Times New Roman" pitchFamily="18" charset="0"/>
                  <a:cs typeface="Times New Roman" pitchFamily="18" charset="0"/>
                </a:rPr>
                <a:t>account for the </a:t>
              </a:r>
              <a:r>
                <a:rPr lang="en-US" sz="1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vector</a:t>
              </a:r>
              <a:r>
                <a:rPr lang="en-US" sz="1400" b="1" i="1" dirty="0" smtClean="0">
                  <a:latin typeface="Times New Roman" pitchFamily="18" charset="0"/>
                  <a:cs typeface="Times New Roman" pitchFamily="18" charset="0"/>
                </a:rPr>
                <a:t> structure </a:t>
              </a:r>
            </a:p>
            <a:p>
              <a:r>
                <a:rPr lang="en-US" sz="1400" b="1" i="1" dirty="0" smtClean="0">
                  <a:latin typeface="Times New Roman" pitchFamily="18" charset="0"/>
                  <a:cs typeface="Times New Roman" pitchFamily="18" charset="0"/>
                </a:rPr>
                <a:t>of Dirac-fermion wave functions</a:t>
              </a:r>
              <a:endParaRPr lang="ru-RU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6135" name="Object 7"/>
            <p:cNvGraphicFramePr>
              <a:graphicFrameLocks noChangeAspect="1"/>
            </p:cNvGraphicFramePr>
            <p:nvPr/>
          </p:nvGraphicFramePr>
          <p:xfrm>
            <a:off x="155005" y="3344416"/>
            <a:ext cx="228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814" name="Equation" r:id="rId3" imgW="139680" imgH="139680" progId="Equation.3">
                    <p:embed/>
                  </p:oleObj>
                </mc:Choice>
                <mc:Fallback>
                  <p:oleObj name="Equation" r:id="rId3" imgW="139680" imgH="1396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005" y="3344416"/>
                          <a:ext cx="2286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613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2771800" cy="204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68" name="Object 8"/>
          <p:cNvGraphicFramePr>
            <a:graphicFrameLocks noChangeAspect="1"/>
          </p:cNvGraphicFramePr>
          <p:nvPr/>
        </p:nvGraphicFramePr>
        <p:xfrm>
          <a:off x="2478733" y="2774256"/>
          <a:ext cx="13731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5" name="Equation" r:id="rId6" imgW="761760" imgH="203040" progId="Equation.3">
                  <p:embed/>
                </p:oleObj>
              </mc:Choice>
              <mc:Fallback>
                <p:oleObj name="Equation" r:id="rId6" imgW="7617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733" y="2774256"/>
                        <a:ext cx="1373187" cy="366712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10800000">
            <a:off x="1835696" y="2492896"/>
            <a:ext cx="648072" cy="432048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2340546" y="2421682"/>
            <a:ext cx="504056" cy="214436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1187624" y="548680"/>
            <a:ext cx="504056" cy="72008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17444" y="2200527"/>
            <a:ext cx="3294916" cy="184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41806" y="4153237"/>
            <a:ext cx="3286148" cy="18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8202409" y="3375358"/>
          <a:ext cx="7334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6" name="Equation" r:id="rId10" imgW="469800" imgH="241200" progId="Equation.3">
                  <p:embed/>
                </p:oleObj>
              </mc:Choice>
              <mc:Fallback>
                <p:oleObj name="Equation" r:id="rId10" imgW="4698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409" y="3375358"/>
                        <a:ext cx="733425" cy="317500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899392" y="2984178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no edge state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8257587" y="5232746"/>
          <a:ext cx="6937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7" name="Equation" r:id="rId12" imgW="444240" imgH="241200" progId="Equation.3">
                  <p:embed/>
                </p:oleObj>
              </mc:Choice>
              <mc:Fallback>
                <p:oleObj name="Equation" r:id="rId12" imgW="44424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7587" y="5232746"/>
                        <a:ext cx="693738" cy="317500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100419" y="4894211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edge state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6200000" flipV="1">
            <a:off x="7382022" y="2478413"/>
            <a:ext cx="785818" cy="357190"/>
          </a:xfrm>
          <a:prstGeom prst="straightConnector1">
            <a:avLst/>
          </a:prstGeom>
          <a:ln w="25400">
            <a:solidFill>
              <a:srgbClr val="CC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506483" y="3514263"/>
            <a:ext cx="642942" cy="285752"/>
          </a:xfrm>
          <a:prstGeom prst="straightConnector1">
            <a:avLst/>
          </a:prstGeom>
          <a:ln w="25400">
            <a:solidFill>
              <a:srgbClr val="CC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7546964" y="4402476"/>
            <a:ext cx="642942" cy="509590"/>
          </a:xfrm>
          <a:prstGeom prst="straightConnector1">
            <a:avLst/>
          </a:prstGeom>
          <a:ln w="25400">
            <a:solidFill>
              <a:srgbClr val="CC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7618402" y="5259732"/>
            <a:ext cx="571504" cy="438152"/>
          </a:xfrm>
          <a:prstGeom prst="straightConnector1">
            <a:avLst/>
          </a:prstGeom>
          <a:ln w="25400">
            <a:solidFill>
              <a:srgbClr val="CC33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051720" y="476672"/>
            <a:ext cx="29546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scalar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amplitudes on the links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2447766" y="1160750"/>
            <a:ext cx="576064" cy="216021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29047" y="836712"/>
            <a:ext cx="4775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2D electron in a strong magnetic field: </a:t>
            </a:r>
          </a:p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chiral drift trajectories along equipotential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V(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)=0 </a:t>
            </a:r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also constitute a chiral network                    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35896" y="1794302"/>
            <a:ext cx="3231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Chalker-Coddington network model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93482" y="1832050"/>
            <a:ext cx="2145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J. Phys. C.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2665 (1988)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35896" y="6237312"/>
            <a:ext cx="284244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in CC model delocalization occurs </a:t>
            </a:r>
          </a:p>
          <a:p>
            <a:r>
              <a:rPr lang="en-US" sz="1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at a single point where </a:t>
            </a:r>
            <a:endParaRPr lang="ru-RU" sz="1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80" name="Object 20"/>
          <p:cNvGraphicFramePr>
            <a:graphicFrameLocks noChangeAspect="1"/>
          </p:cNvGraphicFramePr>
          <p:nvPr/>
        </p:nvGraphicFramePr>
        <p:xfrm>
          <a:off x="5440338" y="6500266"/>
          <a:ext cx="931862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8" name="Equation" r:id="rId14" imgW="812520" imgH="253800" progId="Equation.3">
                  <p:embed/>
                </p:oleObj>
              </mc:Choice>
              <mc:Fallback>
                <p:oleObj name="Equation" r:id="rId14" imgW="81252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38" y="6500266"/>
                        <a:ext cx="931862" cy="2460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6516216" y="6218148"/>
            <a:ext cx="260199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the same as classical percolation</a:t>
            </a:r>
          </a:p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in random potential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81" name="Object 21"/>
          <p:cNvGraphicFramePr>
            <a:graphicFrameLocks noChangeAspect="1"/>
          </p:cNvGraphicFramePr>
          <p:nvPr/>
        </p:nvGraphicFramePr>
        <p:xfrm>
          <a:off x="8173021" y="6496050"/>
          <a:ext cx="484187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9" name="Equation" r:id="rId16" imgW="482400" imgH="203040" progId="Equation.3">
                  <p:embed/>
                </p:oleObj>
              </mc:Choice>
              <mc:Fallback>
                <p:oleObj name="Equation" r:id="rId16" imgW="4824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3021" y="6496050"/>
                        <a:ext cx="484187" cy="1730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-36512" y="4149080"/>
            <a:ext cx="44037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can Dirac fermions  delocalize  at                        ?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8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727058"/>
              </p:ext>
            </p:extLst>
          </p:nvPr>
        </p:nvGraphicFramePr>
        <p:xfrm>
          <a:off x="2987825" y="4190343"/>
          <a:ext cx="1008111" cy="297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20" name="Equation" r:id="rId18" imgW="863280" imgH="253800" progId="Equation.3">
                  <p:embed/>
                </p:oleObj>
              </mc:Choice>
              <mc:Fallback>
                <p:oleObj name="Equation" r:id="rId18" imgW="86328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5" y="4190343"/>
                        <a:ext cx="1008111" cy="297291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7543" y="5661248"/>
            <a:ext cx="366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K. Ziegler, Phys. Rev. Lett.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126802 (2009);</a:t>
            </a:r>
          </a:p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Phys. Rev. B.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195424 (2009).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96" y="4797152"/>
            <a:ext cx="3832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J. H. Bardarson, M. V. Medvedyeva, J. Tworzydlo,</a:t>
            </a:r>
          </a:p>
          <a:p>
            <a:pPr marL="342900" indent="-3429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A. R. Akhmerov, and C. W. J. Beenakker, </a:t>
            </a:r>
          </a:p>
          <a:p>
            <a:pPr marL="342900" indent="-3429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Phys. Rev. B.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121414(R) (2010).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67744" y="0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The answer: 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It depends 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0800" y="332656"/>
            <a:ext cx="552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on details of coupling between two                      contours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5940152" y="391890"/>
          <a:ext cx="1152128" cy="307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86" name="Equation" r:id="rId3" imgW="761760" imgH="203040" progId="Equation.3">
                  <p:embed/>
                </p:oleObj>
              </mc:Choice>
              <mc:Fallback>
                <p:oleObj name="Equation" r:id="rId3" imgW="7617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91890"/>
                        <a:ext cx="1152128" cy="307679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239500"/>
              </p:ext>
            </p:extLst>
          </p:nvPr>
        </p:nvGraphicFramePr>
        <p:xfrm>
          <a:off x="6043067" y="798984"/>
          <a:ext cx="12652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87" name="Equation" r:id="rId5" imgW="799920" imgH="457200" progId="Equation.3">
                  <p:embed/>
                </p:oleObj>
              </mc:Choice>
              <mc:Fallback>
                <p:oleObj name="Equation" r:id="rId5" imgW="79992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067" y="798984"/>
                        <a:ext cx="1265237" cy="68580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1907704" y="2636912"/>
          <a:ext cx="358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88" name="Equation" r:id="rId7" imgW="139680" imgH="139680" progId="Equation.3">
                  <p:embed/>
                </p:oleObj>
              </mc:Choice>
              <mc:Fallback>
                <p:oleObj name="Equation" r:id="rId7" imgW="139680" imgH="139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636912"/>
                        <a:ext cx="3587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755576" y="2852936"/>
          <a:ext cx="358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89" name="Equation" r:id="rId9" imgW="139680" imgH="139680" progId="Equation.3">
                  <p:embed/>
                </p:oleObj>
              </mc:Choice>
              <mc:Fallback>
                <p:oleObj name="Equation" r:id="rId9" imgW="13968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852936"/>
                        <a:ext cx="3587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99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627784" y="943000"/>
            <a:ext cx="3381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general form of the scattering matrix</a:t>
            </a:r>
            <a:r>
              <a:rPr lang="en-US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03079" y="3125514"/>
            <a:ext cx="576063" cy="31894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07224" y="4686235"/>
            <a:ext cx="3602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unlike  the CC model which has random</a:t>
            </a:r>
          </a:p>
          <a:p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phases on the links, sign randomness</a:t>
            </a:r>
          </a:p>
          <a:p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      and        is crucial for D-class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1191" name="Object 7"/>
          <p:cNvGraphicFramePr>
            <a:graphicFrameLocks/>
          </p:cNvGraphicFramePr>
          <p:nvPr/>
        </p:nvGraphicFramePr>
        <p:xfrm>
          <a:off x="5936357" y="5258434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90" name="Equation" r:id="rId11" imgW="88560" imgH="152280" progId="Equation.3">
                  <p:embed/>
                </p:oleObj>
              </mc:Choice>
              <mc:Fallback>
                <p:oleObj name="Equation" r:id="rId11" imgW="88560" imgH="152280" progId="Equation.3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357" y="5258434"/>
                        <a:ext cx="228600" cy="22860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2" name="Object 8"/>
          <p:cNvGraphicFramePr>
            <a:graphicFrameLocks/>
          </p:cNvGraphicFramePr>
          <p:nvPr/>
        </p:nvGraphicFramePr>
        <p:xfrm>
          <a:off x="6584429" y="5258434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91" name="Equation" r:id="rId13" imgW="114120" imgH="126720" progId="Equation.3">
                  <p:embed/>
                </p:oleObj>
              </mc:Choice>
              <mc:Fallback>
                <p:oleObj name="Equation" r:id="rId13" imgW="114120" imgH="126720" progId="Equation.3">
                  <p:embed/>
                  <p:pic>
                    <p:nvPicPr>
                      <p:cNvPr id="0" name="Picture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429" y="5258434"/>
                        <a:ext cx="228600" cy="22860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Arc 31"/>
          <p:cNvSpPr/>
          <p:nvPr/>
        </p:nvSpPr>
        <p:spPr>
          <a:xfrm rot="5400000">
            <a:off x="-162780" y="3699284"/>
            <a:ext cx="864096" cy="1187624"/>
          </a:xfrm>
          <a:prstGeom prst="arc">
            <a:avLst>
              <a:gd name="adj1" fmla="val 10479294"/>
              <a:gd name="adj2" fmla="val 345300"/>
            </a:avLst>
          </a:prstGeom>
          <a:solidFill>
            <a:schemeClr val="tx2">
              <a:lumMod val="60000"/>
              <a:lumOff val="40000"/>
              <a:alpha val="23000"/>
            </a:schemeClr>
          </a:solidFill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Arc 32"/>
          <p:cNvSpPr/>
          <p:nvPr/>
        </p:nvSpPr>
        <p:spPr>
          <a:xfrm rot="15330882">
            <a:off x="1267068" y="3545534"/>
            <a:ext cx="1378822" cy="934496"/>
          </a:xfrm>
          <a:prstGeom prst="arc">
            <a:avLst>
              <a:gd name="adj1" fmla="val 11242913"/>
              <a:gd name="adj2" fmla="val 20659217"/>
            </a:avLst>
          </a:prstGeom>
          <a:solidFill>
            <a:schemeClr val="tx2">
              <a:lumMod val="60000"/>
              <a:lumOff val="40000"/>
              <a:alpha val="25000"/>
            </a:schemeClr>
          </a:solidFill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76064" y="3922776"/>
            <a:ext cx="107504" cy="7771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935088" y="3933056"/>
            <a:ext cx="432048" cy="43204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Rectangle 39"/>
          <p:cNvSpPr/>
          <p:nvPr/>
        </p:nvSpPr>
        <p:spPr>
          <a:xfrm>
            <a:off x="70992" y="3356992"/>
            <a:ext cx="2016224" cy="172819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Straight Arrow Connector 43"/>
          <p:cNvCxnSpPr/>
          <p:nvPr/>
        </p:nvCxnSpPr>
        <p:spPr>
          <a:xfrm rot="10800000">
            <a:off x="1727176" y="4553712"/>
            <a:ext cx="144016" cy="9144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1193" name="Object 9"/>
          <p:cNvGraphicFramePr>
            <a:graphicFrameLocks noChangeAspect="1"/>
          </p:cNvGraphicFramePr>
          <p:nvPr/>
        </p:nvGraphicFramePr>
        <p:xfrm>
          <a:off x="853356" y="4685581"/>
          <a:ext cx="62230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92" name="Equation" r:id="rId15" imgW="431640" imgH="177480" progId="Equation.3">
                  <p:embed/>
                </p:oleObj>
              </mc:Choice>
              <mc:Fallback>
                <p:oleObj name="Equation" r:id="rId15" imgW="43164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356" y="4685581"/>
                        <a:ext cx="62230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4" name="Object 10"/>
          <p:cNvGraphicFramePr>
            <a:graphicFrameLocks noChangeAspect="1"/>
          </p:cNvGraphicFramePr>
          <p:nvPr/>
        </p:nvGraphicFramePr>
        <p:xfrm>
          <a:off x="200025" y="4162425"/>
          <a:ext cx="6223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93" name="Equation" r:id="rId17" imgW="431640" imgH="177480" progId="Equation.3">
                  <p:embed/>
                </p:oleObj>
              </mc:Choice>
              <mc:Fallback>
                <p:oleObj name="Equation" r:id="rId17" imgW="43164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4162425"/>
                        <a:ext cx="62230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66"/>
          <p:cNvGrpSpPr/>
          <p:nvPr/>
        </p:nvGrpSpPr>
        <p:grpSpPr>
          <a:xfrm>
            <a:off x="2771800" y="2008738"/>
            <a:ext cx="432048" cy="433638"/>
            <a:chOff x="2699792" y="3789040"/>
            <a:chExt cx="432048" cy="433638"/>
          </a:xfrm>
        </p:grpSpPr>
        <p:sp>
          <p:nvSpPr>
            <p:cNvPr id="49" name="Oval 48"/>
            <p:cNvSpPr/>
            <p:nvPr/>
          </p:nvSpPr>
          <p:spPr>
            <a:xfrm>
              <a:off x="2699792" y="3789040"/>
              <a:ext cx="432048" cy="432048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0800000">
              <a:off x="2844928" y="4220741"/>
              <a:ext cx="109728" cy="1937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790409" y="1722294"/>
            <a:ext cx="296427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small contour                       does </a:t>
            </a:r>
          </a:p>
          <a:p>
            <a:pPr algn="just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not support an edge state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1195" name="Object 11"/>
          <p:cNvGraphicFramePr>
            <a:graphicFrameLocks noChangeAspect="1"/>
          </p:cNvGraphicFramePr>
          <p:nvPr/>
        </p:nvGraphicFramePr>
        <p:xfrm>
          <a:off x="5108995" y="1742038"/>
          <a:ext cx="99853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94" name="Equation" r:id="rId19" imgW="660240" imgH="177480" progId="Equation.3">
                  <p:embed/>
                </p:oleObj>
              </mc:Choice>
              <mc:Fallback>
                <p:oleObj name="Equation" r:id="rId19" imgW="66024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995" y="1742038"/>
                        <a:ext cx="998538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Arc 53"/>
          <p:cNvSpPr/>
          <p:nvPr/>
        </p:nvSpPr>
        <p:spPr>
          <a:xfrm rot="5400000">
            <a:off x="-260254" y="828994"/>
            <a:ext cx="879532" cy="1152128"/>
          </a:xfrm>
          <a:prstGeom prst="arc">
            <a:avLst>
              <a:gd name="adj1" fmla="val 10479294"/>
              <a:gd name="adj2" fmla="val 423323"/>
            </a:avLst>
          </a:prstGeom>
          <a:solidFill>
            <a:schemeClr val="tx2">
              <a:lumMod val="60000"/>
              <a:lumOff val="40000"/>
              <a:alpha val="25000"/>
            </a:schemeClr>
          </a:solidFill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Arc 54"/>
          <p:cNvSpPr/>
          <p:nvPr/>
        </p:nvSpPr>
        <p:spPr>
          <a:xfrm rot="15330882">
            <a:off x="1313534" y="577770"/>
            <a:ext cx="1378822" cy="934496"/>
          </a:xfrm>
          <a:prstGeom prst="arc">
            <a:avLst>
              <a:gd name="adj1" fmla="val 11242913"/>
              <a:gd name="adj2" fmla="val 20659217"/>
            </a:avLst>
          </a:prstGeom>
          <a:solidFill>
            <a:schemeClr val="tx2">
              <a:lumMod val="60000"/>
              <a:lumOff val="40000"/>
              <a:alpha val="25000"/>
            </a:schemeClr>
          </a:solidFill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11480" y="1005840"/>
            <a:ext cx="109728" cy="5486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0992" y="461236"/>
            <a:ext cx="2016224" cy="172819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Straight Arrow Connector 59"/>
          <p:cNvCxnSpPr/>
          <p:nvPr/>
        </p:nvCxnSpPr>
        <p:spPr>
          <a:xfrm rot="10800000">
            <a:off x="1835696" y="1628799"/>
            <a:ext cx="144016" cy="7200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9"/>
          <p:cNvGraphicFramePr>
            <a:graphicFrameLocks noChangeAspect="1"/>
          </p:cNvGraphicFramePr>
          <p:nvPr/>
        </p:nvGraphicFramePr>
        <p:xfrm>
          <a:off x="539750" y="549275"/>
          <a:ext cx="6223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95" name="Equation" r:id="rId21" imgW="431640" imgH="177480" progId="Equation.3">
                  <p:embed/>
                </p:oleObj>
              </mc:Choice>
              <mc:Fallback>
                <p:oleObj name="Equation" r:id="rId21" imgW="43164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9275"/>
                        <a:ext cx="62230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0"/>
          <p:cNvGraphicFramePr>
            <a:graphicFrameLocks noChangeAspect="1"/>
          </p:cNvGraphicFramePr>
          <p:nvPr/>
        </p:nvGraphicFramePr>
        <p:xfrm>
          <a:off x="136525" y="1260475"/>
          <a:ext cx="6223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96" name="Equation" r:id="rId22" imgW="431640" imgH="177480" progId="Equation.3">
                  <p:embed/>
                </p:oleObj>
              </mc:Choice>
              <mc:Fallback>
                <p:oleObj name="Equation" r:id="rId22" imgW="431640" imgH="177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1260475"/>
                        <a:ext cx="62230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Oval 68"/>
          <p:cNvSpPr/>
          <p:nvPr/>
        </p:nvSpPr>
        <p:spPr>
          <a:xfrm>
            <a:off x="899592" y="1112168"/>
            <a:ext cx="228600" cy="228600"/>
          </a:xfrm>
          <a:prstGeom prst="ellipse">
            <a:avLst/>
          </a:prstGeom>
          <a:solidFill>
            <a:schemeClr val="accent1">
              <a:alpha val="26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Oval 70"/>
          <p:cNvSpPr/>
          <p:nvPr/>
        </p:nvSpPr>
        <p:spPr>
          <a:xfrm>
            <a:off x="1259632" y="1196752"/>
            <a:ext cx="228600" cy="228600"/>
          </a:xfrm>
          <a:prstGeom prst="ellipse">
            <a:avLst/>
          </a:prstGeom>
          <a:solidFill>
            <a:schemeClr val="accent1">
              <a:alpha val="26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Straight Arrow Connector 71"/>
          <p:cNvCxnSpPr/>
          <p:nvPr/>
        </p:nvCxnSpPr>
        <p:spPr>
          <a:xfrm rot="16200000" flipV="1">
            <a:off x="935596" y="2168860"/>
            <a:ext cx="792090" cy="432049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 flipV="1">
            <a:off x="3244949" y="2010326"/>
            <a:ext cx="576066" cy="144016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563888" y="2564904"/>
            <a:ext cx="508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the effect of small contours: change of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singns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of         and</a:t>
            </a:r>
            <a:r>
              <a:rPr lang="en-US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1198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744820"/>
              </p:ext>
            </p:extLst>
          </p:nvPr>
        </p:nvGraphicFramePr>
        <p:xfrm>
          <a:off x="7871792" y="2615426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97" name="Equation" r:id="rId23" imgW="88560" imgH="152280" progId="Equation.3">
                  <p:embed/>
                </p:oleObj>
              </mc:Choice>
              <mc:Fallback>
                <p:oleObj name="Equation" r:id="rId23" imgW="88560" imgH="152280" progId="Equation.3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1792" y="2615426"/>
                        <a:ext cx="228600" cy="22860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9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133818"/>
              </p:ext>
            </p:extLst>
          </p:nvPr>
        </p:nvGraphicFramePr>
        <p:xfrm>
          <a:off x="8591872" y="2615426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98" name="Equation" r:id="rId24" imgW="114120" imgH="126720" progId="Equation.3">
                  <p:embed/>
                </p:oleObj>
              </mc:Choice>
              <mc:Fallback>
                <p:oleObj name="Equation" r:id="rId24" imgW="114120" imgH="126720" progId="Equation.3">
                  <p:embed/>
                  <p:pic>
                    <p:nvPicPr>
                      <p:cNvPr id="0" name="Picture 1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872" y="2615426"/>
                        <a:ext cx="228600" cy="22860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4355976" y="283145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without significantly affecting their absolute values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ight Arrow 81"/>
          <p:cNvSpPr/>
          <p:nvPr/>
        </p:nvSpPr>
        <p:spPr>
          <a:xfrm>
            <a:off x="6804248" y="1844824"/>
            <a:ext cx="432048" cy="288032"/>
          </a:xfrm>
          <a:prstGeom prst="right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7274641" y="1700808"/>
            <a:ext cx="182453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flux through small </a:t>
            </a:r>
          </a:p>
          <a:p>
            <a:pPr algn="just"/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contour is zero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1200" name="Object 16"/>
          <p:cNvGraphicFramePr>
            <a:graphicFrameLocks noChangeAspect="1"/>
          </p:cNvGraphicFramePr>
          <p:nvPr/>
        </p:nvGraphicFramePr>
        <p:xfrm>
          <a:off x="1654572" y="5983560"/>
          <a:ext cx="8826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99" name="Equation" r:id="rId25" imgW="558720" imgH="457200" progId="Equation.3">
                  <p:embed/>
                </p:oleObj>
              </mc:Choice>
              <mc:Fallback>
                <p:oleObj name="Equation" r:id="rId25" imgW="558720" imgH="457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572" y="5983560"/>
                        <a:ext cx="882650" cy="68580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-36512" y="611478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one small contour: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ight Arrow 85"/>
          <p:cNvSpPr/>
          <p:nvPr/>
        </p:nvSpPr>
        <p:spPr>
          <a:xfrm>
            <a:off x="2609230" y="6237312"/>
            <a:ext cx="288032" cy="216024"/>
          </a:xfrm>
          <a:prstGeom prst="rightArrow">
            <a:avLst/>
          </a:prstGeom>
          <a:solidFill>
            <a:srgbClr val="00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1201" name="Object 17"/>
          <p:cNvGraphicFramePr>
            <a:graphicFrameLocks noChangeAspect="1"/>
          </p:cNvGraphicFramePr>
          <p:nvPr/>
        </p:nvGraphicFramePr>
        <p:xfrm>
          <a:off x="3057277" y="5983288"/>
          <a:ext cx="10826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00" name="Equation" r:id="rId27" imgW="685800" imgH="457200" progId="Equation.3">
                  <p:embed/>
                </p:oleObj>
              </mc:Choice>
              <mc:Fallback>
                <p:oleObj name="Equation" r:id="rId27" imgW="685800" imgH="457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277" y="5983288"/>
                        <a:ext cx="1082675" cy="68580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Oval 90"/>
          <p:cNvSpPr/>
          <p:nvPr/>
        </p:nvSpPr>
        <p:spPr>
          <a:xfrm rot="2758911">
            <a:off x="1368363" y="2428022"/>
            <a:ext cx="1296144" cy="648072"/>
          </a:xfrm>
          <a:prstGeom prst="ellipse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Straight Arrow Connector 64"/>
          <p:cNvCxnSpPr/>
          <p:nvPr/>
        </p:nvCxnSpPr>
        <p:spPr>
          <a:xfrm rot="16200000" flipH="1">
            <a:off x="2404872" y="2816932"/>
            <a:ext cx="144015" cy="7200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 rot="21286130">
            <a:off x="341202" y="2766403"/>
            <a:ext cx="1281317" cy="446214"/>
          </a:xfrm>
          <a:prstGeom prst="ellipse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Oval 67"/>
          <p:cNvSpPr/>
          <p:nvPr/>
        </p:nvSpPr>
        <p:spPr>
          <a:xfrm>
            <a:off x="1578571" y="282433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1043608" y="2761488"/>
            <a:ext cx="144016" cy="158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283968" y="5642084"/>
            <a:ext cx="4175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N. Read and D. Green, Phys. Rev. B.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10267 (2000).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83968" y="5930116"/>
            <a:ext cx="4854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N. Read and A. W. W. Ludwig, Phys. Rev. B.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024404 (2000).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83968" y="6218148"/>
            <a:ext cx="4933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M. Bocquet, D. Serban, and M. R. Zirnbauer, Nucl. Phys. B.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578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628 (2000).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rc 56"/>
          <p:cNvSpPr/>
          <p:nvPr/>
        </p:nvSpPr>
        <p:spPr>
          <a:xfrm rot="17676516">
            <a:off x="1202285" y="3827235"/>
            <a:ext cx="489202" cy="631240"/>
          </a:xfrm>
          <a:prstGeom prst="arc">
            <a:avLst>
              <a:gd name="adj1" fmla="val 17248370"/>
              <a:gd name="adj2" fmla="val 20732863"/>
            </a:avLst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Arc 58"/>
          <p:cNvSpPr/>
          <p:nvPr/>
        </p:nvSpPr>
        <p:spPr>
          <a:xfrm rot="18490192">
            <a:off x="593730" y="3934547"/>
            <a:ext cx="611724" cy="618244"/>
          </a:xfrm>
          <a:prstGeom prst="arc">
            <a:avLst>
              <a:gd name="adj1" fmla="val 17248370"/>
              <a:gd name="adj2" fmla="val 20732863"/>
            </a:avLst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Arc 62"/>
          <p:cNvSpPr/>
          <p:nvPr/>
        </p:nvSpPr>
        <p:spPr>
          <a:xfrm rot="7672237">
            <a:off x="1126627" y="3774260"/>
            <a:ext cx="524167" cy="542410"/>
          </a:xfrm>
          <a:prstGeom prst="arc">
            <a:avLst>
              <a:gd name="adj1" fmla="val 17248370"/>
              <a:gd name="adj2" fmla="val 20732863"/>
            </a:avLst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Arc 63"/>
          <p:cNvSpPr/>
          <p:nvPr/>
        </p:nvSpPr>
        <p:spPr>
          <a:xfrm rot="7672237">
            <a:off x="544192" y="3746750"/>
            <a:ext cx="675292" cy="614460"/>
          </a:xfrm>
          <a:prstGeom prst="arc">
            <a:avLst>
              <a:gd name="adj1" fmla="val 17646678"/>
              <a:gd name="adj2" fmla="val 20135504"/>
            </a:avLst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0657" name="Object 17"/>
          <p:cNvGraphicFramePr>
            <a:graphicFrameLocks noChangeAspect="1"/>
          </p:cNvGraphicFramePr>
          <p:nvPr/>
        </p:nvGraphicFramePr>
        <p:xfrm>
          <a:off x="683568" y="3658418"/>
          <a:ext cx="157162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01" name="Equation" r:id="rId29" imgW="88560" imgH="152280" progId="Equation.3">
                  <p:embed/>
                </p:oleObj>
              </mc:Choice>
              <mc:Fallback>
                <p:oleObj name="Equation" r:id="rId29" imgW="88560" imgH="1522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658418"/>
                        <a:ext cx="157162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8" name="Object 18"/>
          <p:cNvGraphicFramePr>
            <a:graphicFrameLocks noChangeAspect="1"/>
          </p:cNvGraphicFramePr>
          <p:nvPr/>
        </p:nvGraphicFramePr>
        <p:xfrm>
          <a:off x="1246486" y="3645024"/>
          <a:ext cx="157162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02" name="Equation" r:id="rId31" imgW="88560" imgH="152280" progId="Equation.3">
                  <p:embed/>
                </p:oleObj>
              </mc:Choice>
              <mc:Fallback>
                <p:oleObj name="Equation" r:id="rId31" imgW="88560" imgH="1522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486" y="3645024"/>
                        <a:ext cx="157162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9" name="Object 19"/>
          <p:cNvGraphicFramePr>
            <a:graphicFrameLocks noChangeAspect="1"/>
          </p:cNvGraphicFramePr>
          <p:nvPr/>
        </p:nvGraphicFramePr>
        <p:xfrm>
          <a:off x="1259632" y="4292600"/>
          <a:ext cx="33047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03" name="Equation" r:id="rId32" imgW="203040" imgH="152280" progId="Equation.3">
                  <p:embed/>
                </p:oleObj>
              </mc:Choice>
              <mc:Fallback>
                <p:oleObj name="Equation" r:id="rId32" imgW="203040" imgH="1522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292600"/>
                        <a:ext cx="330473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60" name="Object 20"/>
          <p:cNvGraphicFramePr>
            <a:graphicFrameLocks noChangeAspect="1"/>
          </p:cNvGraphicFramePr>
          <p:nvPr/>
        </p:nvGraphicFramePr>
        <p:xfrm>
          <a:off x="783829" y="4365104"/>
          <a:ext cx="33178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04" name="Equation" r:id="rId34" imgW="203040" imgH="152280" progId="Equation.3">
                  <p:embed/>
                </p:oleObj>
              </mc:Choice>
              <mc:Fallback>
                <p:oleObj name="Equation" r:id="rId34" imgW="203040" imgH="1522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829" y="4365104"/>
                        <a:ext cx="331787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Straight Connector 74"/>
          <p:cNvCxnSpPr/>
          <p:nvPr/>
        </p:nvCxnSpPr>
        <p:spPr>
          <a:xfrm rot="17940000" flipH="1">
            <a:off x="2889504" y="2348555"/>
            <a:ext cx="182880" cy="1828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-1800000" flipH="1">
            <a:off x="2889504" y="2348554"/>
            <a:ext cx="182880" cy="1828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0661" name="Object 21"/>
          <p:cNvGraphicFramePr>
            <a:graphicFrameLocks noChangeAspect="1"/>
          </p:cNvGraphicFramePr>
          <p:nvPr/>
        </p:nvGraphicFramePr>
        <p:xfrm>
          <a:off x="2987824" y="3479454"/>
          <a:ext cx="1314574" cy="381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05" name="Equation" r:id="rId35" imgW="787320" imgH="228600" progId="Equation.3">
                  <p:embed/>
                </p:oleObj>
              </mc:Choice>
              <mc:Fallback>
                <p:oleObj name="Equation" r:id="rId35" imgW="787320" imgH="2286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479454"/>
                        <a:ext cx="1314574" cy="381594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-36512" y="5517232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in the language of scattering matrix</a:t>
            </a:r>
            <a:r>
              <a:rPr lang="en-US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rot="10800000" flipV="1">
            <a:off x="2123728" y="3861047"/>
            <a:ext cx="936104" cy="360039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283967" y="3501008"/>
            <a:ext cx="273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results in overall phase factor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0662" name="Object 22"/>
          <p:cNvGraphicFramePr>
            <a:graphicFrameLocks noChangeAspect="1"/>
          </p:cNvGraphicFramePr>
          <p:nvPr/>
        </p:nvGraphicFramePr>
        <p:xfrm>
          <a:off x="6948264" y="3500314"/>
          <a:ext cx="8048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06" name="Equation" r:id="rId37" imgW="482400" imgH="203040" progId="Equation.3">
                  <p:embed/>
                </p:oleObj>
              </mc:Choice>
              <mc:Fallback>
                <p:oleObj name="Equation" r:id="rId37" imgW="482400" imgH="20304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500314"/>
                        <a:ext cx="804862" cy="3397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6300192" y="402655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elimination of 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fluxes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0663" name="Object 23"/>
          <p:cNvGraphicFramePr>
            <a:graphicFrameLocks noChangeAspect="1"/>
          </p:cNvGraphicFramePr>
          <p:nvPr/>
        </p:nvGraphicFramePr>
        <p:xfrm>
          <a:off x="8028384" y="4098558"/>
          <a:ext cx="211138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07" name="Equation" r:id="rId39" imgW="139680" imgH="139680" progId="Equation.3">
                  <p:embed/>
                </p:oleObj>
              </mc:Choice>
              <mc:Fallback>
                <p:oleObj name="Equation" r:id="rId39" imgW="139680" imgH="1396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4098558"/>
                        <a:ext cx="211138" cy="211138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Straight Arrow Connector 92"/>
          <p:cNvCxnSpPr/>
          <p:nvPr/>
        </p:nvCxnSpPr>
        <p:spPr>
          <a:xfrm rot="5400000">
            <a:off x="6840253" y="3825043"/>
            <a:ext cx="360040" cy="28803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555776" y="4614227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change of sign is equivalent to elimination of       fluxes  through contacting loops </a:t>
            </a:r>
            <a:endParaRPr lang="ru-RU" sz="1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0664" name="Object 24"/>
          <p:cNvGraphicFramePr>
            <a:graphicFrameLocks noChangeAspect="1"/>
          </p:cNvGraphicFramePr>
          <p:nvPr/>
        </p:nvGraphicFramePr>
        <p:xfrm>
          <a:off x="4067944" y="4979153"/>
          <a:ext cx="211137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08" name="Equation" r:id="rId41" imgW="139680" imgH="139680" progId="Equation.3">
                  <p:embed/>
                </p:oleObj>
              </mc:Choice>
              <mc:Fallback>
                <p:oleObj name="Equation" r:id="rId41" imgW="139680" imgH="13968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979153"/>
                        <a:ext cx="211137" cy="211138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Straight Arrow Connector 93"/>
          <p:cNvCxnSpPr/>
          <p:nvPr/>
        </p:nvCxnSpPr>
        <p:spPr>
          <a:xfrm rot="5400000" flipH="1" flipV="1">
            <a:off x="2699792" y="5517232"/>
            <a:ext cx="864096" cy="57606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12421</TotalTime>
  <Words>1394</Words>
  <Application>Microsoft Office PowerPoint</Application>
  <PresentationFormat>On-screen Show (4:3)</PresentationFormat>
  <Paragraphs>277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Equation</vt:lpstr>
      <vt:lpstr>CorelDRAW</vt:lpstr>
      <vt:lpstr>Localization Properties of 2D Random-Mass Dirac Fermions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Levitation of delocalized states in weak magnetic fields</dc:title>
  <dc:creator>Raikh</dc:creator>
  <cp:lastModifiedBy>Raikh</cp:lastModifiedBy>
  <cp:revision>135</cp:revision>
  <dcterms:created xsi:type="dcterms:W3CDTF">2009-12-04T20:19:14Z</dcterms:created>
  <dcterms:modified xsi:type="dcterms:W3CDTF">2012-08-25T05:06:28Z</dcterms:modified>
</cp:coreProperties>
</file>