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303" r:id="rId2"/>
    <p:sldId id="323" r:id="rId3"/>
    <p:sldId id="325" r:id="rId4"/>
    <p:sldId id="331" r:id="rId5"/>
    <p:sldId id="332" r:id="rId6"/>
    <p:sldId id="326" r:id="rId7"/>
    <p:sldId id="327" r:id="rId8"/>
    <p:sldId id="329" r:id="rId9"/>
    <p:sldId id="304" r:id="rId10"/>
    <p:sldId id="33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5981E8"/>
    <a:srgbClr val="E9EDF4"/>
    <a:srgbClr val="D0D8E8"/>
    <a:srgbClr val="B1C3FD"/>
    <a:srgbClr val="ACC8F2"/>
    <a:srgbClr val="E6EDF6"/>
    <a:srgbClr val="DCE6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45637-ED76-4258-BE60-70904D632B67}" type="datetimeFigureOut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6422-C1E0-4750-912F-5598870BF15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6422-C1E0-4750-912F-5598870BF15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6422-C1E0-4750-912F-5598870BF15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19-23,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Luca Scodellaro, IFCA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9D98-2330-4F53-A011-3C5F04EB755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19-23,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Luca Scodellaro, IFCA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9D98-2330-4F53-A011-3C5F04EB755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19-23,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Luca Scodellaro, IFCA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9D98-2330-4F53-A011-3C5F04EB755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19-23,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Luca Scodellaro, IFCA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9D98-2330-4F53-A011-3C5F04EB755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19-23,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Luca Scodellaro, IFCA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9D98-2330-4F53-A011-3C5F04EB755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19-23,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Luca Scodellaro, IFCA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9D98-2330-4F53-A011-3C5F04EB755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19-23,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Luca Scodellaro, IFCA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9D98-2330-4F53-A011-3C5F04EB755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19-23,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Luca Scodellaro, IFCA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9D98-2330-4F53-A011-3C5F04EB755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19-23,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Luca Scodellaro, IFCA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9D98-2330-4F53-A011-3C5F04EB755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19-23,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Luca Scodellaro, IFCA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9D98-2330-4F53-A011-3C5F04EB755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19-23,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Luca Scodellaro, IFCA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9D98-2330-4F53-A011-3C5F04EB755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September 19-23,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Luca Scodellaro, IFCA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89D98-2330-4F53-A011-3C5F04EB755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farm2.static.flickr.com/1040/697480827_e4a166eb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15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3254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Searches for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Higgs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Boson at CMS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OceanoH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167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Model Higgs Boson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19-23,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D9E89D98-2330-4F53-A011-3C5F04EB755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Luca Scodellaro, IFCA</a:t>
            </a:r>
            <a:endParaRPr lang="en-US"/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457200" y="1600200"/>
            <a:ext cx="81534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dirty="0" smtClean="0"/>
              <a:t>CMS searches for the SM Higgs boson in eleven different decay channels in the mass range 110-600 GeV</a:t>
            </a:r>
            <a:endParaRPr lang="en-US" sz="2300" dirty="0" smtClean="0">
              <a:solidFill>
                <a:srgbClr val="0060A8"/>
              </a:solidFill>
              <a:latin typeface="Georgia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0060A8"/>
                </a:solidFill>
                <a:latin typeface="Georgia"/>
              </a:rPr>
              <a:t>   </a:t>
            </a:r>
            <a:endParaRPr lang="en-US" sz="20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/>
              <a:t>     </a:t>
            </a:r>
          </a:p>
        </p:txBody>
      </p:sp>
      <p:grpSp>
        <p:nvGrpSpPr>
          <p:cNvPr id="3" name="Group 37"/>
          <p:cNvGrpSpPr/>
          <p:nvPr/>
        </p:nvGrpSpPr>
        <p:grpSpPr>
          <a:xfrm>
            <a:off x="1600200" y="2297668"/>
            <a:ext cx="5781675" cy="4179332"/>
            <a:chOff x="1600200" y="2297668"/>
            <a:chExt cx="5781675" cy="41793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2503605"/>
              <a:ext cx="5781675" cy="397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Straight Arrow Connector 24"/>
            <p:cNvCxnSpPr/>
            <p:nvPr/>
          </p:nvCxnSpPr>
          <p:spPr>
            <a:xfrm>
              <a:off x="2667000" y="2667000"/>
              <a:ext cx="381000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048000" y="2667000"/>
              <a:ext cx="1219200" cy="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267200" y="2667000"/>
              <a:ext cx="12954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562600" y="2667000"/>
              <a:ext cx="1600200" cy="0"/>
            </a:xfrm>
            <a:prstGeom prst="straightConnector1">
              <a:avLst/>
            </a:prstGeom>
            <a:ln w="254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667000" y="229766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00B050"/>
                  </a:solidFill>
                  <a:latin typeface="Times New Roman"/>
                  <a:cs typeface="Times New Roman"/>
                </a:rPr>
                <a:t>γγ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48000" y="2297668"/>
              <a:ext cx="1207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accent1"/>
                  </a:solidFill>
                  <a:latin typeface="Times New Roman"/>
                  <a:cs typeface="Times New Roman"/>
                </a:rPr>
                <a:t>WW→l</a:t>
              </a:r>
              <a:r>
                <a:rPr lang="el-GR" dirty="0" smtClean="0">
                  <a:solidFill>
                    <a:schemeClr val="accent1"/>
                  </a:solidFill>
                  <a:latin typeface="Times New Roman"/>
                  <a:cs typeface="Times New Roman"/>
                </a:rPr>
                <a:t>υ</a:t>
              </a:r>
              <a:r>
                <a:rPr lang="en-US" dirty="0" smtClean="0">
                  <a:solidFill>
                    <a:schemeClr val="accent1"/>
                  </a:solidFill>
                  <a:latin typeface="Times New Roman"/>
                  <a:cs typeface="Times New Roman"/>
                </a:rPr>
                <a:t>l</a:t>
              </a:r>
              <a:r>
                <a:rPr lang="el-GR" dirty="0" smtClean="0">
                  <a:solidFill>
                    <a:schemeClr val="accent1"/>
                  </a:solidFill>
                  <a:latin typeface="Times New Roman"/>
                  <a:cs typeface="Times New Roman"/>
                </a:rPr>
                <a:t>υ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56093" y="229766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ZZ→llll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03893" y="2297668"/>
              <a:ext cx="1053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2">
                      <a:lumMod val="50000"/>
                    </a:schemeClr>
                  </a:solidFill>
                  <a:latin typeface="Times New Roman"/>
                  <a:cs typeface="Times New Roman"/>
                </a:rPr>
                <a:t>ZZ→ll</a:t>
              </a:r>
              <a:r>
                <a:rPr lang="el-GR" dirty="0" smtClean="0">
                  <a:solidFill>
                    <a:schemeClr val="bg2">
                      <a:lumMod val="50000"/>
                    </a:schemeClr>
                  </a:solidFill>
                  <a:latin typeface="Times New Roman"/>
                  <a:cs typeface="Times New Roman"/>
                </a:rPr>
                <a:t>υυ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09600" y="5181600"/>
            <a:ext cx="2444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0A8"/>
                </a:solidFill>
              </a:rPr>
              <a:t>95% </a:t>
            </a:r>
            <a:r>
              <a:rPr lang="en-US" b="1" u="sng" dirty="0" smtClean="0">
                <a:solidFill>
                  <a:srgbClr val="0060A8"/>
                </a:solidFill>
              </a:rPr>
              <a:t>Expected</a:t>
            </a:r>
            <a:r>
              <a:rPr lang="en-US" b="1" dirty="0" smtClean="0">
                <a:solidFill>
                  <a:srgbClr val="0060A8"/>
                </a:solidFill>
              </a:rPr>
              <a:t> Exclusion</a:t>
            </a:r>
          </a:p>
          <a:p>
            <a:r>
              <a:rPr lang="en-US" b="1" dirty="0" smtClean="0">
                <a:solidFill>
                  <a:srgbClr val="0060A8"/>
                </a:solidFill>
              </a:rPr>
              <a:t>Range 114.5-543 GeV</a:t>
            </a:r>
            <a:endParaRPr lang="en-US" b="1" dirty="0">
              <a:solidFill>
                <a:srgbClr val="0060A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OceanoH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167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Model Higgs Boson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410200"/>
            <a:ext cx="8458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dirty="0" smtClean="0"/>
              <a:t>SM Higgs boson in mass range 127.5-600 GeV excluded @95% CL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/>
              <a:t>     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◊ </a:t>
            </a:r>
            <a:r>
              <a:rPr lang="en-US" sz="2100" dirty="0" smtClean="0">
                <a:solidFill>
                  <a:srgbClr val="0060A8"/>
                </a:solidFill>
              </a:rPr>
              <a:t>Excess of events</a:t>
            </a:r>
            <a:r>
              <a:rPr lang="en-US" sz="2100" dirty="0" smtClean="0"/>
              <a:t> </a:t>
            </a:r>
            <a:r>
              <a:rPr lang="en-US" sz="2100" dirty="0" smtClean="0">
                <a:solidFill>
                  <a:srgbClr val="0060A8"/>
                </a:solidFill>
              </a:rPr>
              <a:t>at low mass makes the limit weaker then expected</a:t>
            </a:r>
            <a:endParaRPr lang="en-US" sz="2100" baseline="300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19-23,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9D98-2330-4F53-A011-3C5F04EB755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Luca Scodellaro, IFCA</a:t>
            </a: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6023230" cy="41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86200"/>
            <a:ext cx="3847152" cy="25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s://twiki.cern.ch/twiki/pub/CMSPublic/Hig12001TWiki/mass_sigx1_hash_100to1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40385"/>
            <a:ext cx="3886200" cy="2622015"/>
          </a:xfrm>
          <a:prstGeom prst="rect">
            <a:avLst/>
          </a:prstGeom>
          <a:noFill/>
        </p:spPr>
      </p:pic>
      <p:pic>
        <p:nvPicPr>
          <p:cNvPr id="6" name="Content Placeholder 5" descr="OceanoHead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3167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Low Mass: H</a:t>
            </a:r>
            <a:r>
              <a:rPr lang="en-US" dirty="0" smtClean="0">
                <a:solidFill>
                  <a:srgbClr val="0060A8"/>
                </a:solidFill>
              </a:rPr>
              <a:t> </a:t>
            </a:r>
            <a:r>
              <a:rPr 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γγ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267200"/>
            <a:ext cx="4953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dirty="0" smtClean="0"/>
              <a:t>Minimum p-value for M</a:t>
            </a:r>
            <a:r>
              <a:rPr lang="en-US" sz="2300" baseline="-25000" dirty="0" smtClean="0"/>
              <a:t>H</a:t>
            </a:r>
            <a:r>
              <a:rPr lang="en-US" sz="2300" dirty="0" smtClean="0"/>
              <a:t> = 125 GeV:</a:t>
            </a:r>
            <a:r>
              <a:rPr lang="en-US" sz="2400" dirty="0" smtClean="0">
                <a:solidFill>
                  <a:srgbClr val="0060A8"/>
                </a:solidFill>
                <a:latin typeface="Georgia"/>
              </a:rPr>
              <a:t> 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◊ </a:t>
            </a:r>
            <a:r>
              <a:rPr lang="en-US" sz="2100" dirty="0" smtClean="0">
                <a:solidFill>
                  <a:srgbClr val="0060A8"/>
                </a:solidFill>
              </a:rPr>
              <a:t>Local significance: 2.8</a:t>
            </a:r>
            <a:r>
              <a:rPr lang="el-GR" sz="2100" dirty="0" smtClean="0">
                <a:solidFill>
                  <a:srgbClr val="0060A8"/>
                </a:solidFill>
                <a:latin typeface="Times New Roman"/>
                <a:cs typeface="Times New Roman"/>
              </a:rPr>
              <a:t>σ</a:t>
            </a:r>
            <a:endParaRPr lang="en-US" sz="2100" dirty="0" smtClean="0">
              <a:solidFill>
                <a:srgbClr val="0060A8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     ◊ </a:t>
            </a:r>
            <a:r>
              <a:rPr lang="en-US" sz="2100" dirty="0" smtClean="0">
                <a:solidFill>
                  <a:srgbClr val="0060A8"/>
                </a:solidFill>
              </a:rPr>
              <a:t>Estimated global significance: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         </a:t>
            </a:r>
            <a:r>
              <a:rPr lang="en-US" sz="2100" dirty="0" smtClean="0">
                <a:solidFill>
                  <a:srgbClr val="0060A8"/>
                </a:solidFill>
              </a:rPr>
              <a:t>- 0.8</a:t>
            </a:r>
            <a:r>
              <a:rPr lang="el-GR" sz="2100" dirty="0" smtClean="0">
                <a:solidFill>
                  <a:srgbClr val="0060A8"/>
                </a:solidFill>
                <a:latin typeface="Times New Roman"/>
                <a:cs typeface="Times New Roman"/>
              </a:rPr>
              <a:t>σ</a:t>
            </a:r>
            <a:r>
              <a:rPr lang="en-US" sz="2100" dirty="0" smtClean="0">
                <a:solidFill>
                  <a:srgbClr val="0060A8"/>
                </a:solidFill>
              </a:rPr>
              <a:t> in [110-600] GeV</a:t>
            </a:r>
            <a:endParaRPr lang="en-US" sz="21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100" dirty="0" smtClean="0">
                <a:solidFill>
                  <a:srgbClr val="0060A8"/>
                </a:solidFill>
              </a:rPr>
              <a:t>         - 2.1</a:t>
            </a:r>
            <a:r>
              <a:rPr lang="el-GR" sz="2100" dirty="0" smtClean="0">
                <a:solidFill>
                  <a:srgbClr val="0060A8"/>
                </a:solidFill>
                <a:latin typeface="Times New Roman"/>
                <a:cs typeface="Times New Roman"/>
              </a:rPr>
              <a:t>σ</a:t>
            </a:r>
            <a:r>
              <a:rPr lang="en-US" sz="2100" dirty="0" smtClean="0">
                <a:solidFill>
                  <a:srgbClr val="0060A8"/>
                </a:solidFill>
              </a:rPr>
              <a:t> in [110-145] GeV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19-23,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9D98-2330-4F53-A011-3C5F04EB755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Luca Scodellaro, IFCA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347037"/>
            <a:ext cx="4038600" cy="277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4106" y="3962401"/>
            <a:ext cx="371744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5" descr="OceanoHea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167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Low Mass: H</a:t>
            </a:r>
            <a:r>
              <a:rPr lang="en-US" dirty="0" smtClean="0">
                <a:solidFill>
                  <a:srgbClr val="0060A8"/>
                </a:solidFill>
              </a:rPr>
              <a:t> </a:t>
            </a:r>
            <a:r>
              <a:rPr 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4953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dirty="0" smtClean="0"/>
              <a:t>Decay channel 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smtClean="0"/>
              <a:t>WW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smtClean="0"/>
              <a:t>l</a:t>
            </a:r>
            <a:r>
              <a:rPr lang="el-GR" sz="2300" dirty="0" smtClean="0">
                <a:latin typeface="Georgia"/>
              </a:rPr>
              <a:t>ν</a:t>
            </a:r>
            <a:r>
              <a:rPr lang="en-US" sz="2300" dirty="0" smtClean="0"/>
              <a:t>l</a:t>
            </a:r>
            <a:r>
              <a:rPr lang="el-GR" sz="2300" dirty="0" smtClean="0">
                <a:latin typeface="Georgia"/>
              </a:rPr>
              <a:t>ν</a:t>
            </a:r>
            <a:r>
              <a:rPr lang="en-US" sz="2300" dirty="0" smtClean="0"/>
              <a:t>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0060A8"/>
                </a:solidFill>
                <a:latin typeface="Georgia"/>
              </a:rPr>
              <a:t>    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◊ </a:t>
            </a:r>
            <a:r>
              <a:rPr lang="en-US" sz="2100" dirty="0" smtClean="0">
                <a:solidFill>
                  <a:srgbClr val="0060A8"/>
                </a:solidFill>
              </a:rPr>
              <a:t>0, 1 and 2 jets bins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  <a:cs typeface="Times New Roman"/>
              </a:rPr>
              <a:t> </a:t>
            </a:r>
            <a:r>
              <a:rPr lang="en-US" sz="2100" dirty="0" smtClean="0">
                <a:solidFill>
                  <a:srgbClr val="0060A8"/>
                </a:solidFill>
                <a:cs typeface="Times New Roman"/>
              </a:rPr>
              <a:t>    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◊ </a:t>
            </a:r>
            <a:r>
              <a:rPr lang="en-US" sz="2100" dirty="0" smtClean="0">
                <a:solidFill>
                  <a:srgbClr val="0060A8"/>
                </a:solidFill>
              </a:rPr>
              <a:t>cut based and BDT analyses</a:t>
            </a:r>
            <a:endParaRPr lang="es-ES" sz="2100" dirty="0" smtClean="0">
              <a:solidFill>
                <a:srgbClr val="0060A8"/>
              </a:solidFill>
              <a:cs typeface="Times New Roman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s-ES" sz="2100" dirty="0" smtClean="0">
              <a:solidFill>
                <a:srgbClr val="0060A8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s-ES" sz="2100" dirty="0" smtClean="0">
              <a:solidFill>
                <a:srgbClr val="0060A8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dirty="0" smtClean="0"/>
              <a:t>Excluded mass range for SM Higgs:</a:t>
            </a:r>
            <a:endParaRPr lang="en-US" sz="23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     ◊ </a:t>
            </a:r>
            <a:r>
              <a:rPr lang="en-US" sz="2100" dirty="0" smtClean="0">
                <a:solidFill>
                  <a:srgbClr val="0060A8"/>
                </a:solidFill>
              </a:rPr>
              <a:t>Expected: 127-270 </a:t>
            </a:r>
            <a:r>
              <a:rPr lang="en-US" sz="2100" dirty="0" err="1" smtClean="0">
                <a:solidFill>
                  <a:srgbClr val="0060A8"/>
                </a:solidFill>
              </a:rPr>
              <a:t>GeV</a:t>
            </a:r>
            <a:endParaRPr lang="en-US" sz="2100" dirty="0" smtClean="0">
              <a:solidFill>
                <a:srgbClr val="0060A8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 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    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◊ </a:t>
            </a:r>
            <a:r>
              <a:rPr lang="en-US" sz="2100" dirty="0" smtClean="0">
                <a:solidFill>
                  <a:srgbClr val="0060A8"/>
                </a:solidFill>
              </a:rPr>
              <a:t>Observed: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 </a:t>
            </a:r>
            <a:r>
              <a:rPr lang="en-US" sz="2100" dirty="0" smtClean="0">
                <a:solidFill>
                  <a:srgbClr val="0060A8"/>
                </a:solidFill>
              </a:rPr>
              <a:t> 129-270 </a:t>
            </a:r>
            <a:r>
              <a:rPr lang="en-US" sz="2100" dirty="0" err="1" smtClean="0">
                <a:solidFill>
                  <a:srgbClr val="0060A8"/>
                </a:solidFill>
              </a:rPr>
              <a:t>GeV</a:t>
            </a:r>
            <a:endParaRPr lang="en-US" sz="2100" dirty="0" smtClean="0">
              <a:solidFill>
                <a:srgbClr val="0060A8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19-23,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9D98-2330-4F53-A011-3C5F04EB755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Luca Scodellaro, IFCA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325050"/>
            <a:ext cx="2667000" cy="2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OceanoH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167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Low Mass: H</a:t>
            </a:r>
            <a:r>
              <a:rPr lang="en-US" dirty="0" smtClean="0">
                <a:solidFill>
                  <a:srgbClr val="0060A8"/>
                </a:solidFill>
              </a:rPr>
              <a:t> </a:t>
            </a:r>
            <a:r>
              <a:rPr 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ZZ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4953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dirty="0" smtClean="0"/>
              <a:t>Decay channel 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ZZ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smtClean="0"/>
              <a:t>l</a:t>
            </a:r>
            <a:r>
              <a:rPr lang="es-ES" sz="2300" dirty="0" err="1" smtClean="0"/>
              <a:t>lll</a:t>
            </a:r>
            <a:r>
              <a:rPr lang="en-US" sz="2300" dirty="0" smtClean="0"/>
              <a:t>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0060A8"/>
                </a:solidFill>
                <a:latin typeface="Georgia"/>
              </a:rPr>
              <a:t>    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◊ </a:t>
            </a:r>
            <a:r>
              <a:rPr lang="en-US" sz="2100" dirty="0" smtClean="0">
                <a:solidFill>
                  <a:srgbClr val="0060A8"/>
                </a:solidFill>
              </a:rPr>
              <a:t>Golden channel</a:t>
            </a:r>
            <a:endParaRPr lang="en-US" sz="2100" dirty="0" smtClean="0">
              <a:solidFill>
                <a:srgbClr val="0060A8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  <a:cs typeface="Times New Roman"/>
              </a:rPr>
              <a:t> </a:t>
            </a:r>
            <a:r>
              <a:rPr lang="en-US" sz="2100" dirty="0" smtClean="0">
                <a:solidFill>
                  <a:srgbClr val="0060A8"/>
                </a:solidFill>
                <a:cs typeface="Times New Roman"/>
              </a:rPr>
              <a:t>    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◊ </a:t>
            </a:r>
            <a:r>
              <a:rPr lang="en-US" sz="2100" dirty="0" smtClean="0">
                <a:solidFill>
                  <a:srgbClr val="0060A8"/>
                </a:solidFill>
              </a:rPr>
              <a:t>Thirteen events with 100&lt;M</a:t>
            </a:r>
            <a:r>
              <a:rPr lang="en-US" sz="2100" baseline="-25000" dirty="0" smtClean="0">
                <a:solidFill>
                  <a:srgbClr val="0060A8"/>
                </a:solidFill>
              </a:rPr>
              <a:t>4l</a:t>
            </a:r>
            <a:r>
              <a:rPr lang="en-US" sz="2100" dirty="0" smtClean="0">
                <a:solidFill>
                  <a:srgbClr val="0060A8"/>
                </a:solidFill>
              </a:rPr>
              <a:t>&lt;160 </a:t>
            </a:r>
            <a:r>
              <a:rPr lang="en-US" sz="2100" dirty="0" err="1" smtClean="0">
                <a:solidFill>
                  <a:srgbClr val="0060A8"/>
                </a:solidFill>
              </a:rPr>
              <a:t>GeV</a:t>
            </a:r>
            <a:endParaRPr lang="en-US" sz="2100" dirty="0" smtClean="0">
              <a:solidFill>
                <a:srgbClr val="0060A8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  <a:cs typeface="Times New Roman"/>
              </a:rPr>
              <a:t> </a:t>
            </a:r>
            <a:r>
              <a:rPr lang="en-US" sz="2100" dirty="0" smtClean="0">
                <a:solidFill>
                  <a:srgbClr val="0060A8"/>
                </a:solidFill>
                <a:cs typeface="Times New Roman"/>
              </a:rPr>
              <a:t>        expected: 9.5 ± 1.3</a:t>
            </a:r>
            <a:endParaRPr lang="es-ES" sz="2100" dirty="0" smtClean="0">
              <a:solidFill>
                <a:srgbClr val="0060A8"/>
              </a:solidFill>
              <a:cs typeface="Times New Roman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s-ES" sz="2100" dirty="0" smtClean="0">
              <a:solidFill>
                <a:srgbClr val="0060A8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s-ES" sz="2100" dirty="0" smtClean="0">
              <a:solidFill>
                <a:srgbClr val="0060A8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dirty="0" smtClean="0"/>
              <a:t>Excluded mass ranges for SM Higgs:</a:t>
            </a:r>
            <a:endParaRPr lang="en-US" sz="23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     ◊ </a:t>
            </a:r>
            <a:r>
              <a:rPr lang="en-US" sz="2100" dirty="0" smtClean="0">
                <a:solidFill>
                  <a:srgbClr val="0060A8"/>
                </a:solidFill>
              </a:rPr>
              <a:t>Low mass</a:t>
            </a:r>
            <a:r>
              <a:rPr lang="en-US" sz="2100" dirty="0" smtClean="0">
                <a:solidFill>
                  <a:srgbClr val="0060A8"/>
                </a:solidFill>
              </a:rPr>
              <a:t>: 134-158 </a:t>
            </a:r>
            <a:r>
              <a:rPr lang="en-US" sz="2100" dirty="0" err="1" smtClean="0">
                <a:solidFill>
                  <a:srgbClr val="0060A8"/>
                </a:solidFill>
              </a:rPr>
              <a:t>GeV</a:t>
            </a:r>
            <a:endParaRPr lang="en-US" sz="2100" dirty="0" smtClean="0">
              <a:solidFill>
                <a:srgbClr val="0060A8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 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    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◊ </a:t>
            </a:r>
            <a:r>
              <a:rPr lang="en-US" sz="2100" dirty="0" smtClean="0">
                <a:solidFill>
                  <a:srgbClr val="0060A8"/>
                </a:solidFill>
              </a:rPr>
              <a:t>Higher mass: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 </a:t>
            </a:r>
            <a:r>
              <a:rPr lang="en-US" sz="2100" dirty="0" smtClean="0">
                <a:solidFill>
                  <a:srgbClr val="0060A8"/>
                </a:solidFill>
              </a:rPr>
              <a:t> 180-305, 340-465 </a:t>
            </a:r>
            <a:r>
              <a:rPr lang="en-US" sz="2100" dirty="0" err="1" smtClean="0">
                <a:solidFill>
                  <a:srgbClr val="0060A8"/>
                </a:solidFill>
              </a:rPr>
              <a:t>GeV</a:t>
            </a:r>
            <a:endParaRPr lang="en-US" sz="2100" dirty="0" smtClean="0">
              <a:solidFill>
                <a:srgbClr val="0060A8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19-23,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9D98-2330-4F53-A011-3C5F04EB755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Luca Scodellaro, IFCA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830" y="1600200"/>
            <a:ext cx="2902170" cy="265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6083" y="4235034"/>
            <a:ext cx="3192117" cy="247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OceanoH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167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Strength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495800"/>
            <a:ext cx="84582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300" dirty="0" smtClean="0"/>
              <a:t>Best fit to signal strength µ=</a:t>
            </a:r>
            <a:r>
              <a:rPr lang="el-GR" sz="2300" dirty="0" smtClean="0">
                <a:latin typeface="Times New Roman"/>
                <a:cs typeface="Times New Roman"/>
              </a:rPr>
              <a:t>σ</a:t>
            </a:r>
            <a:r>
              <a:rPr lang="en-US" sz="2300" dirty="0" smtClean="0">
                <a:latin typeface="Times New Roman"/>
                <a:cs typeface="Times New Roman"/>
              </a:rPr>
              <a:t>/</a:t>
            </a:r>
            <a:r>
              <a:rPr lang="el-GR" sz="2300" dirty="0" smtClean="0">
                <a:latin typeface="Times New Roman"/>
                <a:cs typeface="Times New Roman"/>
              </a:rPr>
              <a:t>σ</a:t>
            </a:r>
            <a:r>
              <a:rPr lang="en-US" sz="2300" baseline="-25000" dirty="0" smtClean="0">
                <a:latin typeface="Times New Roman"/>
                <a:cs typeface="Times New Roman"/>
              </a:rPr>
              <a:t>SM</a:t>
            </a:r>
            <a:r>
              <a:rPr lang="en-US" sz="2300" dirty="0" smtClean="0">
                <a:latin typeface="Times New Roman"/>
                <a:cs typeface="Times New Roman"/>
              </a:rPr>
              <a:t> </a:t>
            </a:r>
            <a:r>
              <a:rPr lang="en-US" sz="2300" dirty="0" smtClean="0">
                <a:cs typeface="Times New Roman"/>
              </a:rPr>
              <a:t>as a function of the Higgs mass </a:t>
            </a:r>
            <a:endParaRPr lang="en-US" sz="2300" baseline="30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300" dirty="0" smtClean="0"/>
              <a:t>At low mass several channels show modest excess: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00" dirty="0" smtClean="0"/>
              <a:t>     </a:t>
            </a:r>
            <a:r>
              <a:rPr lang="en-US" sz="2300" dirty="0" smtClean="0">
                <a:solidFill>
                  <a:srgbClr val="0060A8"/>
                </a:solidFill>
                <a:latin typeface="Georgia"/>
              </a:rPr>
              <a:t> 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◊ </a:t>
            </a:r>
            <a:r>
              <a:rPr lang="en-US" sz="2100" dirty="0" smtClean="0">
                <a:solidFill>
                  <a:srgbClr val="0060A8"/>
                </a:solidFill>
              </a:rPr>
              <a:t>For M</a:t>
            </a:r>
            <a:r>
              <a:rPr lang="en-US" sz="2100" baseline="-25000" dirty="0" smtClean="0">
                <a:solidFill>
                  <a:srgbClr val="0060A8"/>
                </a:solidFill>
              </a:rPr>
              <a:t>H</a:t>
            </a:r>
            <a:r>
              <a:rPr lang="en-US" sz="2100" dirty="0" smtClean="0">
                <a:solidFill>
                  <a:srgbClr val="0060A8"/>
                </a:solidFill>
              </a:rPr>
              <a:t>=125 GeV, sensitive channels show consistent excess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      ◊ </a:t>
            </a:r>
            <a:r>
              <a:rPr lang="en-US" sz="2100" dirty="0" smtClean="0">
                <a:solidFill>
                  <a:srgbClr val="0060A8"/>
                </a:solidFill>
              </a:rPr>
              <a:t>More data needed to exclude background-only hypothesis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</a:rPr>
              <a:t>       </a:t>
            </a:r>
            <a:endParaRPr lang="en-US" sz="2300" dirty="0" smtClean="0">
              <a:solidFill>
                <a:srgbClr val="0060A8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19-23,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9D98-2330-4F53-A011-3C5F04EB755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Luca Scodellaro, IFCA</a:t>
            </a:r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599"/>
            <a:ext cx="4343400" cy="296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371599"/>
            <a:ext cx="3066750" cy="304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600200"/>
            <a:ext cx="81534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dirty="0" smtClean="0"/>
              <a:t>Interpreting SM Higgs boson search’s results in BSM scenarios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dirty="0" smtClean="0"/>
              <a:t>SM with fourth generation: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0060A8"/>
                </a:solidFill>
                <a:latin typeface="Georgia"/>
              </a:rPr>
              <a:t>     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◊ </a:t>
            </a:r>
            <a:r>
              <a:rPr lang="en-US" sz="2100" dirty="0" smtClean="0">
                <a:solidFill>
                  <a:srgbClr val="0060A8"/>
                </a:solidFill>
              </a:rPr>
              <a:t>Higgs boson excluded in mass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</a:rPr>
              <a:t>          range [120-600]GeV </a:t>
            </a:r>
            <a:r>
              <a:rPr lang="en-US" sz="2100" dirty="0" smtClean="0">
                <a:solidFill>
                  <a:srgbClr val="0060A8"/>
                </a:solidFill>
                <a:ea typeface="Cambria Math"/>
              </a:rPr>
              <a:t>@95% CL</a:t>
            </a:r>
            <a:r>
              <a:rPr lang="en-US" sz="2100" dirty="0" smtClean="0">
                <a:solidFill>
                  <a:srgbClr val="0060A8"/>
                </a:solidFill>
              </a:rPr>
              <a:t>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200" dirty="0" smtClean="0">
              <a:solidFill>
                <a:srgbClr val="0060A8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72000" y="2020824"/>
            <a:ext cx="4114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dirty="0" err="1" smtClean="0"/>
              <a:t>Fermiophobic</a:t>
            </a:r>
            <a:r>
              <a:rPr lang="en-US" sz="2300" dirty="0" smtClean="0"/>
              <a:t> Higgs boson:</a:t>
            </a:r>
            <a:r>
              <a:rPr lang="en-US" sz="2400" dirty="0" smtClean="0">
                <a:solidFill>
                  <a:srgbClr val="0060A8"/>
                </a:solidFill>
                <a:latin typeface="Georgia"/>
              </a:rPr>
              <a:t>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0060A8"/>
                </a:solidFill>
                <a:latin typeface="Georgia"/>
              </a:rPr>
              <a:t>     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◊ </a:t>
            </a:r>
            <a:r>
              <a:rPr lang="en-US" sz="2100" dirty="0" smtClean="0">
                <a:solidFill>
                  <a:srgbClr val="0060A8"/>
                </a:solidFill>
              </a:rPr>
              <a:t> Higgs boson excluded in mass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</a:rPr>
              <a:t>          range</a:t>
            </a:r>
            <a:r>
              <a:rPr lang="en-US" sz="2100" dirty="0" smtClean="0">
                <a:solidFill>
                  <a:srgbClr val="0060A8"/>
                </a:solidFill>
                <a:ea typeface="Cambria Math"/>
              </a:rPr>
              <a:t> [110-192]GeV @95% CL</a:t>
            </a:r>
            <a:r>
              <a:rPr lang="en-US" sz="2100" dirty="0" smtClean="0">
                <a:solidFill>
                  <a:srgbClr val="0060A8"/>
                </a:solidFill>
              </a:rPr>
              <a:t>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200" dirty="0" smtClean="0">
              <a:solidFill>
                <a:srgbClr val="0060A8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/>
          </a:p>
        </p:txBody>
      </p:sp>
      <p:pic>
        <p:nvPicPr>
          <p:cNvPr id="6" name="Content Placeholder 5" descr="OceanoH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167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BSM Higgs Boson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19-23,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9D98-2330-4F53-A011-3C5F04EB755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Luca Scodellaro, IFCA</a:t>
            </a:r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29000"/>
            <a:ext cx="4038600" cy="27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8036" y="3429000"/>
            <a:ext cx="4032564" cy="275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dirty="0" smtClean="0"/>
              <a:t>Light </a:t>
            </a:r>
            <a:r>
              <a:rPr lang="en-US" sz="2300" dirty="0" err="1" smtClean="0"/>
              <a:t>pseudoscalar</a:t>
            </a:r>
            <a:r>
              <a:rPr lang="en-US" sz="2300" dirty="0" smtClean="0"/>
              <a:t> Higgs boson a</a:t>
            </a:r>
            <a:r>
              <a:rPr lang="en-US" sz="2300" baseline="-25000" dirty="0" smtClean="0"/>
              <a:t>0</a:t>
            </a:r>
            <a:r>
              <a:rPr lang="en-US" sz="2300" dirty="0" smtClean="0"/>
              <a:t>:</a:t>
            </a:r>
            <a:endParaRPr lang="en-US" sz="21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     ◊ </a:t>
            </a:r>
            <a:r>
              <a:rPr lang="en-US" sz="2100" dirty="0" smtClean="0">
                <a:solidFill>
                  <a:srgbClr val="0060A8"/>
                </a:solidFill>
              </a:rPr>
              <a:t>Dimuon decay channel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</a:rPr>
              <a:t>     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◊ </a:t>
            </a:r>
            <a:r>
              <a:rPr lang="en-US" sz="2100" dirty="0" smtClean="0">
                <a:solidFill>
                  <a:srgbClr val="0060A8"/>
                </a:solidFill>
              </a:rPr>
              <a:t>Limit on production rates in NMSSM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1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21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21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21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21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21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dirty="0" smtClean="0"/>
              <a:t>Light charged Higgs boson (M</a:t>
            </a:r>
            <a:r>
              <a:rPr lang="en-US" sz="2300" baseline="-25000" dirty="0" smtClean="0"/>
              <a:t>H</a:t>
            </a:r>
            <a:r>
              <a:rPr lang="en-US" sz="900" dirty="0" smtClean="0"/>
              <a:t>+</a:t>
            </a:r>
            <a:r>
              <a:rPr lang="en-US" sz="2300" dirty="0" smtClean="0"/>
              <a:t>&lt;m</a:t>
            </a:r>
            <a:r>
              <a:rPr lang="en-US" sz="2300" baseline="-25000" dirty="0" smtClean="0"/>
              <a:t>t</a:t>
            </a:r>
            <a:r>
              <a:rPr lang="en-US" sz="2300" dirty="0" smtClean="0"/>
              <a:t>)</a:t>
            </a:r>
            <a:r>
              <a:rPr lang="en-US" sz="2400" dirty="0" smtClean="0"/>
              <a:t>:</a:t>
            </a:r>
            <a:r>
              <a:rPr lang="en-US" sz="2400" dirty="0" smtClean="0">
                <a:solidFill>
                  <a:srgbClr val="0060A8"/>
                </a:solidFill>
                <a:latin typeface="Georgia"/>
              </a:rPr>
              <a:t>   </a:t>
            </a:r>
            <a:endParaRPr lang="en-US" sz="2100" dirty="0" smtClean="0">
              <a:solidFill>
                <a:srgbClr val="0060A8"/>
              </a:solidFill>
              <a:latin typeface="Georgia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     ◊ </a:t>
            </a:r>
            <a:r>
              <a:rPr lang="en-US" sz="2100" dirty="0" err="1" smtClean="0">
                <a:solidFill>
                  <a:srgbClr val="0060A8"/>
                </a:solidFill>
              </a:rPr>
              <a:t>tt</a:t>
            </a:r>
            <a:r>
              <a:rPr lang="en-US" sz="1500" dirty="0" err="1" smtClean="0">
                <a:solidFill>
                  <a:srgbClr val="0060A8"/>
                </a:solidFill>
              </a:rPr>
              <a:t>→</a:t>
            </a:r>
            <a:r>
              <a:rPr lang="en-US" sz="2100" dirty="0" err="1" smtClean="0">
                <a:solidFill>
                  <a:srgbClr val="0060A8"/>
                </a:solidFill>
              </a:rPr>
              <a:t>H</a:t>
            </a:r>
            <a:r>
              <a:rPr lang="en-US" sz="2100" baseline="30000" dirty="0" err="1" smtClean="0">
                <a:solidFill>
                  <a:srgbClr val="0060A8"/>
                </a:solidFill>
              </a:rPr>
              <a:t>+</a:t>
            </a:r>
            <a:r>
              <a:rPr lang="en-US" sz="2100" dirty="0" err="1" smtClean="0">
                <a:solidFill>
                  <a:srgbClr val="0060A8"/>
                </a:solidFill>
              </a:rPr>
              <a:t>bW</a:t>
            </a:r>
            <a:r>
              <a:rPr lang="en-US" sz="2100" baseline="30000" dirty="0" smtClean="0">
                <a:solidFill>
                  <a:srgbClr val="0060A8"/>
                </a:solidFill>
              </a:rPr>
              <a:t>-</a:t>
            </a:r>
            <a:r>
              <a:rPr lang="en-US" sz="2100" dirty="0" smtClean="0">
                <a:solidFill>
                  <a:srgbClr val="0060A8"/>
                </a:solidFill>
              </a:rPr>
              <a:t>b, H</a:t>
            </a:r>
            <a:r>
              <a:rPr lang="en-US" sz="2100" baseline="30000" dirty="0" smtClean="0">
                <a:solidFill>
                  <a:srgbClr val="0060A8"/>
                </a:solidFill>
              </a:rPr>
              <a:t>+</a:t>
            </a:r>
            <a:r>
              <a:rPr lang="en-US" sz="1500" dirty="0" smtClean="0">
                <a:solidFill>
                  <a:srgbClr val="0060A8"/>
                </a:solidFill>
              </a:rPr>
              <a:t>→</a:t>
            </a:r>
            <a:r>
              <a:rPr lang="el-GR" sz="2100" dirty="0" smtClean="0">
                <a:solidFill>
                  <a:srgbClr val="0060A8"/>
                </a:solidFill>
                <a:latin typeface="Times New Roman"/>
                <a:cs typeface="Times New Roman"/>
              </a:rPr>
              <a:t>τ</a:t>
            </a:r>
            <a:r>
              <a:rPr lang="en-US" sz="2100" baseline="30000" dirty="0" smtClean="0">
                <a:solidFill>
                  <a:srgbClr val="0060A8"/>
                </a:solidFill>
                <a:cs typeface="Times New Roman"/>
              </a:rPr>
              <a:t>+</a:t>
            </a:r>
            <a:r>
              <a:rPr lang="el-GR" sz="2100" dirty="0" smtClean="0">
                <a:solidFill>
                  <a:srgbClr val="0060A8"/>
                </a:solidFill>
                <a:latin typeface="Times New Roman"/>
                <a:cs typeface="Times New Roman"/>
              </a:rPr>
              <a:t>υ</a:t>
            </a:r>
            <a:endParaRPr lang="en-US" sz="2100" dirty="0" smtClean="0">
              <a:solidFill>
                <a:srgbClr val="0060A8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</a:rPr>
              <a:t>     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◊</a:t>
            </a:r>
            <a:r>
              <a:rPr lang="en-US" sz="2100" dirty="0" smtClean="0">
                <a:solidFill>
                  <a:srgbClr val="0060A8"/>
                </a:solidFill>
              </a:rPr>
              <a:t> BR(t</a:t>
            </a:r>
            <a:r>
              <a:rPr lang="en-US" sz="1500" dirty="0" smtClean="0">
                <a:solidFill>
                  <a:srgbClr val="0060A8"/>
                </a:solidFill>
              </a:rPr>
              <a:t>→</a:t>
            </a:r>
            <a:r>
              <a:rPr lang="en-US" sz="2100" dirty="0" smtClean="0">
                <a:solidFill>
                  <a:srgbClr val="0060A8"/>
                </a:solidFill>
              </a:rPr>
              <a:t>H</a:t>
            </a:r>
            <a:r>
              <a:rPr lang="en-US" sz="2100" baseline="30000" dirty="0" smtClean="0">
                <a:solidFill>
                  <a:srgbClr val="0060A8"/>
                </a:solidFill>
              </a:rPr>
              <a:t>+</a:t>
            </a:r>
            <a:r>
              <a:rPr lang="en-US" sz="2100" dirty="0" smtClean="0">
                <a:solidFill>
                  <a:srgbClr val="0060A8"/>
                </a:solidFill>
              </a:rPr>
              <a:t>b)&lt;2-3% for 80&lt;M</a:t>
            </a:r>
            <a:r>
              <a:rPr lang="en-US" sz="2100" baseline="-25000" dirty="0" smtClean="0">
                <a:solidFill>
                  <a:srgbClr val="0060A8"/>
                </a:solidFill>
              </a:rPr>
              <a:t>H</a:t>
            </a:r>
            <a:r>
              <a:rPr lang="en-US" sz="900" dirty="0" smtClean="0">
                <a:solidFill>
                  <a:srgbClr val="0060A8"/>
                </a:solidFill>
              </a:rPr>
              <a:t>+</a:t>
            </a:r>
            <a:r>
              <a:rPr lang="en-US" sz="2100" dirty="0" smtClean="0">
                <a:solidFill>
                  <a:srgbClr val="0060A8"/>
                </a:solidFill>
              </a:rPr>
              <a:t>&lt;160 GeV</a:t>
            </a:r>
            <a:endParaRPr lang="en-US" sz="21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/>
          </a:p>
        </p:txBody>
      </p:sp>
      <p:pic>
        <p:nvPicPr>
          <p:cNvPr id="6" name="Content Placeholder 5" descr="OceanoH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167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BSM Higgs Boson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19-23, 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9D98-2330-4F53-A011-3C5F04EB755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Luca Scodellaro, IFCA</a:t>
            </a:r>
            <a:endParaRPr lang="en-US" dirty="0"/>
          </a:p>
        </p:txBody>
      </p:sp>
      <p:pic>
        <p:nvPicPr>
          <p:cNvPr id="63490" name="Picture 2" descr="https://twiki.cern.ch/twiki/pub/CMSPublic/Hig12004TWiki/UpperLimitPlotNewHybrid_R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77940"/>
            <a:ext cx="3200400" cy="1546260"/>
          </a:xfrm>
          <a:prstGeom prst="rect">
            <a:avLst/>
          </a:prstGeom>
          <a:noFill/>
        </p:spPr>
      </p:pic>
      <p:pic>
        <p:nvPicPr>
          <p:cNvPr id="63492" name="Picture 4" descr="https://twiki.cern.ch/twiki/pub/CMSPublic/Hig12005TWiki/BP4-3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971800"/>
            <a:ext cx="2641600" cy="1981200"/>
          </a:xfrm>
          <a:prstGeom prst="rect">
            <a:avLst/>
          </a:prstGeom>
          <a:noFill/>
        </p:spPr>
      </p:pic>
      <p:pic>
        <p:nvPicPr>
          <p:cNvPr id="63494" name="Picture 6" descr="https://twiki.cern.ch/twiki/pub/CMSPublic/Hig11019TWiki/fullyhadronic_selections_fig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514212"/>
            <a:ext cx="2209800" cy="2120814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124200" y="3200400"/>
            <a:ext cx="57912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dirty="0" smtClean="0"/>
              <a:t>Doubly charged Higgs boson H</a:t>
            </a:r>
            <a:r>
              <a:rPr lang="en-US" sz="2300" baseline="30000" dirty="0" smtClean="0"/>
              <a:t>++</a:t>
            </a:r>
            <a:r>
              <a:rPr lang="en-US" sz="2100" dirty="0" smtClean="0"/>
              <a:t>: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    ◊ </a:t>
            </a:r>
            <a:r>
              <a:rPr lang="en-US" sz="2100" dirty="0" smtClean="0">
                <a:solidFill>
                  <a:srgbClr val="0060A8"/>
                </a:solidFill>
              </a:rPr>
              <a:t>Pair production: </a:t>
            </a:r>
            <a:r>
              <a:rPr lang="en-US" sz="2100" dirty="0" smtClean="0">
                <a:solidFill>
                  <a:srgbClr val="0060A8"/>
                </a:solidFill>
                <a:latin typeface="Calibri"/>
              </a:rPr>
              <a:t>≥3 leptons in final states</a:t>
            </a:r>
            <a:endParaRPr lang="en-US" sz="2100" dirty="0" smtClean="0">
              <a:solidFill>
                <a:srgbClr val="0060A8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</a:rPr>
              <a:t>    </a:t>
            </a:r>
            <a:r>
              <a:rPr lang="en-US" sz="2100" dirty="0" smtClean="0">
                <a:solidFill>
                  <a:srgbClr val="0060A8"/>
                </a:solidFill>
                <a:latin typeface="Georgia"/>
              </a:rPr>
              <a:t>◊ </a:t>
            </a:r>
            <a:r>
              <a:rPr lang="en-US" sz="2100" dirty="0" smtClean="0">
                <a:solidFill>
                  <a:srgbClr val="0060A8"/>
                </a:solidFill>
              </a:rPr>
              <a:t>M</a:t>
            </a:r>
            <a:r>
              <a:rPr lang="en-US" sz="2100" baseline="-25000" dirty="0" smtClean="0">
                <a:solidFill>
                  <a:srgbClr val="0060A8"/>
                </a:solidFill>
              </a:rPr>
              <a:t>H</a:t>
            </a:r>
            <a:r>
              <a:rPr lang="en-US" sz="900" dirty="0" smtClean="0">
                <a:solidFill>
                  <a:srgbClr val="0060A8"/>
                </a:solidFill>
              </a:rPr>
              <a:t>++ </a:t>
            </a:r>
            <a:r>
              <a:rPr lang="en-US" sz="2100" dirty="0" smtClean="0">
                <a:solidFill>
                  <a:srgbClr val="0060A8"/>
                </a:solidFill>
              </a:rPr>
              <a:t>&gt;[380-410] GeV for a type-II seesaw model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60A8"/>
                </a:solidFill>
              </a:rPr>
              <a:t> </a:t>
            </a:r>
            <a:endParaRPr lang="en-US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084342" y="5394960"/>
            <a:ext cx="287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60A8"/>
                </a:solidFill>
              </a:rPr>
              <a:t>_</a:t>
            </a:r>
            <a:endParaRPr lang="en-US" sz="1400" b="1" dirty="0">
              <a:solidFill>
                <a:srgbClr val="0060A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4942" y="5394960"/>
            <a:ext cx="287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60A8"/>
                </a:solidFill>
              </a:rPr>
              <a:t>_</a:t>
            </a:r>
            <a:endParaRPr lang="en-US" sz="1400" b="1" dirty="0">
              <a:solidFill>
                <a:srgbClr val="0060A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farm2.static.flickr.com/1040/697480827_e4a166eb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15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00216" y="537667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~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32766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Material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6857</TotalTime>
  <Words>505</Words>
  <Application>Microsoft Office PowerPoint</Application>
  <PresentationFormat>Presentación en pantalla (4:3)</PresentationFormat>
  <Paragraphs>99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Diapositiva 1</vt:lpstr>
      <vt:lpstr>Standard Model Higgs Boson</vt:lpstr>
      <vt:lpstr>Focus on Low Mass: H → γγ</vt:lpstr>
      <vt:lpstr>Focus on Low Mass: H → WW</vt:lpstr>
      <vt:lpstr>Focus on Low Mass: H → ZZ</vt:lpstr>
      <vt:lpstr>Signal Strength</vt:lpstr>
      <vt:lpstr>BSM Higgs Boson</vt:lpstr>
      <vt:lpstr>BSM Higgs Boson</vt:lpstr>
      <vt:lpstr>Backup Material</vt:lpstr>
      <vt:lpstr>Standard Model Higgs Boson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CMS and CDF Results</dc:title>
  <dc:creator>sluca</dc:creator>
  <cp:lastModifiedBy>participant_2</cp:lastModifiedBy>
  <cp:revision>453</cp:revision>
  <dcterms:created xsi:type="dcterms:W3CDTF">2011-09-11T16:53:37Z</dcterms:created>
  <dcterms:modified xsi:type="dcterms:W3CDTF">2012-06-01T07:50:46Z</dcterms:modified>
</cp:coreProperties>
</file>