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embeddings/Microsoft_Equation5.bin" ContentType="application/vnd.openxmlformats-officedocument.oleObject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commentAuthors.xml" ContentType="application/vnd.openxmlformats-officedocument.presentationml.commentAuthors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embeddings/Microsoft_Equation9.bin" ContentType="application/vnd.openxmlformats-officedocument.oleObject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notesSlides/notesSlide34.xml" ContentType="application/vnd.openxmlformats-officedocument.presentationml.notesSlide+xml"/>
  <Override PartName="/ppt/slideLayouts/slideLayout10.xml" ContentType="application/vnd.openxmlformats-officedocument.presentationml.slideLayout+xml"/>
  <Override PartName="/ppt/embeddings/Microsoft_Equation13.bin" ContentType="application/vnd.openxmlformats-officedocument.oleObject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embeddings/Microsoft_Equation2.bin" ContentType="application/vnd.openxmlformats-officedocument.oleObject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embeddings/Microsoft_Equation6.bin" ContentType="application/vnd.openxmlformats-officedocument.oleObject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embeddings/Microsoft_Equation10.bin" ContentType="application/vnd.openxmlformats-officedocument.oleObject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embeddings/Microsoft_Equation3.bin" ContentType="application/vnd.openxmlformats-officedocument.oleObject"/>
  <Override PartName="/ppt/notesSlides/notesSlide9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embeddings/Microsoft_Equation7.bin" ContentType="application/vnd.openxmlformats-officedocument.oleObject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embeddings/Microsoft_Equation11.bin" ContentType="application/vnd.openxmlformats-officedocument.oleObject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embeddings/Microsoft_Equation4.bin" ContentType="application/vnd.openxmlformats-officedocument.oleObject"/>
  <Override PartName="/ppt/notesSlides/notesSlide10.xml" ContentType="application/vnd.openxmlformats-officedocument.presentationml.notes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embeddings/Microsoft_Equation8.bin" ContentType="application/vnd.openxmlformats-officedocument.oleObject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embeddings/Microsoft_Equation12.bin" ContentType="application/vnd.openxmlformats-officedocument.oleObject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Default Extension="pict" ContentType="image/pict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notesSlides/notesSlide21.xml" ContentType="application/vnd.openxmlformats-officedocument.presentationml.notesSlide+xml"/>
  <Override PartName="/ppt/embeddings/Microsoft_Equation1.bin" ContentType="application/vnd.openxmlformats-officedocument.oleObject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1195" r:id="rId2"/>
    <p:sldId id="1205" r:id="rId3"/>
    <p:sldId id="1192" r:id="rId4"/>
    <p:sldId id="1042" r:id="rId5"/>
    <p:sldId id="1208" r:id="rId6"/>
    <p:sldId id="912" r:id="rId7"/>
    <p:sldId id="1213" r:id="rId8"/>
    <p:sldId id="1214" r:id="rId9"/>
    <p:sldId id="1209" r:id="rId10"/>
    <p:sldId id="1210" r:id="rId11"/>
    <p:sldId id="1211" r:id="rId12"/>
    <p:sldId id="1212" r:id="rId13"/>
    <p:sldId id="968" r:id="rId14"/>
    <p:sldId id="908" r:id="rId15"/>
    <p:sldId id="1090" r:id="rId16"/>
    <p:sldId id="1091" r:id="rId17"/>
    <p:sldId id="1054" r:id="rId18"/>
    <p:sldId id="1092" r:id="rId19"/>
    <p:sldId id="915" r:id="rId20"/>
    <p:sldId id="1110" r:id="rId21"/>
    <p:sldId id="913" r:id="rId22"/>
    <p:sldId id="1193" r:id="rId23"/>
    <p:sldId id="1019" r:id="rId24"/>
    <p:sldId id="1102" r:id="rId25"/>
    <p:sldId id="971" r:id="rId26"/>
    <p:sldId id="1076" r:id="rId27"/>
    <p:sldId id="1172" r:id="rId28"/>
    <p:sldId id="1131" r:id="rId29"/>
    <p:sldId id="1173" r:id="rId30"/>
    <p:sldId id="1174" r:id="rId31"/>
    <p:sldId id="1176" r:id="rId32"/>
    <p:sldId id="1182" r:id="rId33"/>
    <p:sldId id="1178" r:id="rId34"/>
    <p:sldId id="1179" r:id="rId35"/>
    <p:sldId id="1181" r:id="rId36"/>
    <p:sldId id="1200" r:id="rId37"/>
    <p:sldId id="1204" r:id="rId38"/>
    <p:sldId id="1130" r:id="rId39"/>
    <p:sldId id="995" r:id="rId40"/>
    <p:sldId id="1207" r:id="rId41"/>
    <p:sldId id="1177" r:id="rId42"/>
    <p:sldId id="1089" r:id="rId43"/>
    <p:sldId id="922" r:id="rId44"/>
    <p:sldId id="1025" r:id="rId45"/>
    <p:sldId id="1100" r:id="rId46"/>
    <p:sldId id="1117" r:id="rId47"/>
    <p:sldId id="1082" r:id="rId48"/>
    <p:sldId id="1185" r:id="rId49"/>
    <p:sldId id="1180" r:id="rId50"/>
    <p:sldId id="1186" r:id="rId51"/>
    <p:sldId id="1190" r:id="rId52"/>
    <p:sldId id="1183" r:id="rId53"/>
    <p:sldId id="1196" r:id="rId54"/>
    <p:sldId id="1197" r:id="rId55"/>
    <p:sldId id="1198" r:id="rId56"/>
    <p:sldId id="1187" r:id="rId57"/>
    <p:sldId id="1191" r:id="rId58"/>
    <p:sldId id="1083" r:id="rId59"/>
    <p:sldId id="1084" r:id="rId60"/>
    <p:sldId id="1137" r:id="rId61"/>
    <p:sldId id="1129" r:id="rId62"/>
    <p:sldId id="1109" r:id="rId63"/>
    <p:sldId id="1143" r:id="rId64"/>
    <p:sldId id="1108" r:id="rId65"/>
    <p:sldId id="1098" r:id="rId66"/>
    <p:sldId id="1097" r:id="rId67"/>
    <p:sldId id="929" r:id="rId68"/>
    <p:sldId id="1074" r:id="rId69"/>
  </p:sldIdLst>
  <p:sldSz cx="9144000" cy="6858000" type="screen4x3"/>
  <p:notesSz cx="7150100" cy="94488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Aurelio Juste" initials="A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FBFFC9"/>
    <a:srgbClr val="5A56B3"/>
    <a:srgbClr val="CA809E"/>
    <a:srgbClr val="4C4C6F"/>
    <a:srgbClr val="FFD8E3"/>
    <a:srgbClr val="800040"/>
    <a:srgbClr val="FF00FF"/>
    <a:srgbClr val="008040"/>
    <a:srgbClr val="B3E6B3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6254" autoAdjust="0"/>
    <p:restoredTop sz="94660"/>
  </p:normalViewPr>
  <p:slideViewPr>
    <p:cSldViewPr>
      <p:cViewPr varScale="1">
        <p:scale>
          <a:sx n="97" d="100"/>
          <a:sy n="97" d="100"/>
        </p:scale>
        <p:origin x="-52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428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commentAuthors" Target="commentAuthors.xml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ict"/><Relationship Id="rId2" Type="http://schemas.openxmlformats.org/officeDocument/2006/relationships/image" Target="../media/image129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ict"/><Relationship Id="rId2" Type="http://schemas.openxmlformats.org/officeDocument/2006/relationships/image" Target="../media/image129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22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7" tIns="46969" rIns="93937" bIns="46969" numCol="1" anchor="t" anchorCtr="0" compatLnSpc="1">
            <a:prstTxWarp prst="textNoShape">
              <a:avLst/>
            </a:prstTxWarp>
          </a:bodyPr>
          <a:lstStyle>
            <a:lvl1pPr defTabSz="939142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81463" y="0"/>
            <a:ext cx="30622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7" tIns="46969" rIns="93937" bIns="46969" numCol="1" anchor="t" anchorCtr="0" compatLnSpc="1">
            <a:prstTxWarp prst="textNoShape">
              <a:avLst/>
            </a:prstTxWarp>
          </a:bodyPr>
          <a:lstStyle>
            <a:lvl1pPr algn="r" defTabSz="939142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59850"/>
            <a:ext cx="30622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7" tIns="46969" rIns="93937" bIns="46969" numCol="1" anchor="b" anchorCtr="0" compatLnSpc="1">
            <a:prstTxWarp prst="textNoShape">
              <a:avLst/>
            </a:prstTxWarp>
          </a:bodyPr>
          <a:lstStyle>
            <a:lvl1pPr defTabSz="939142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81463" y="8959850"/>
            <a:ext cx="30622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7" tIns="46969" rIns="93937" bIns="46969" numCol="1" anchor="b" anchorCtr="0" compatLnSpc="1">
            <a:prstTxWarp prst="textNoShape">
              <a:avLst/>
            </a:prstTxWarp>
          </a:bodyPr>
          <a:lstStyle>
            <a:lvl1pPr algn="r" defTabSz="938213">
              <a:defRPr sz="1300"/>
            </a:lvl1pPr>
          </a:lstStyle>
          <a:p>
            <a:pPr>
              <a:defRPr/>
            </a:pPr>
            <a:fld id="{AA07EBAB-3C47-7F42-BA48-557D8C915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97213" cy="473075"/>
          </a:xfrm>
          <a:prstGeom prst="rect">
            <a:avLst/>
          </a:prstGeom>
        </p:spPr>
        <p:txBody>
          <a:bodyPr vert="horz" lIns="89858" tIns="44929" rIns="89858" bIns="44929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51300" y="0"/>
            <a:ext cx="3097213" cy="473075"/>
          </a:xfrm>
          <a:prstGeom prst="rect">
            <a:avLst/>
          </a:prstGeom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E066332-F1E3-B74D-B1B4-6F03A23A6EBA}" type="datetime1">
              <a:rPr lang="en-US"/>
              <a:pPr>
                <a:defRPr/>
              </a:pPr>
              <a:t>5/29/12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12850" y="708025"/>
            <a:ext cx="4724400" cy="354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858" tIns="44929" rIns="89858" bIns="4492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4375" y="4487863"/>
            <a:ext cx="5721350" cy="4252912"/>
          </a:xfrm>
          <a:prstGeom prst="rect">
            <a:avLst/>
          </a:prstGeom>
        </p:spPr>
        <p:txBody>
          <a:bodyPr vert="horz" lIns="89858" tIns="44929" rIns="89858" bIns="4492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74138"/>
            <a:ext cx="3097213" cy="473075"/>
          </a:xfrm>
          <a:prstGeom prst="rect">
            <a:avLst/>
          </a:prstGeom>
        </p:spPr>
        <p:txBody>
          <a:bodyPr vert="horz" lIns="89858" tIns="44929" rIns="89858" bIns="4492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51300" y="8974138"/>
            <a:ext cx="3097213" cy="473075"/>
          </a:xfrm>
          <a:prstGeom prst="rect">
            <a:avLst/>
          </a:prstGeom>
        </p:spPr>
        <p:txBody>
          <a:bodyPr vert="horz" wrap="square" lIns="89858" tIns="44929" rIns="89858" bIns="4492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25365EB-75A1-C44E-B66C-960F0C574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C0C96F-9C42-9F44-98DE-CB0A5BAFD4B7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5E53DAD-6740-D34F-A729-4D2446E50CBB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A1EBC8-2C72-BF4B-BE0C-B390A1BD32EB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A1EBC8-2C72-BF4B-BE0C-B390A1BD32EB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DE0E5E1-8345-9949-B73A-A340366C7DD3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6854C2D-68F1-B848-821D-8E331B58877E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6854C2D-68F1-B848-821D-8E331B58877E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24C425-91A9-724B-A054-41ADA09D1DA6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479734-C4AE-8546-937E-51D6E5D8074D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479734-C4AE-8546-937E-51D6E5D8074D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479734-C4AE-8546-937E-51D6E5D8074D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EA48C30-88DE-C84A-8877-FD88BBF4A7B5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479734-C4AE-8546-937E-51D6E5D8074D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479734-C4AE-8546-937E-51D6E5D8074D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9CA118F-4626-EF47-99F4-D49D9DCC279B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9CA118F-4626-EF47-99F4-D49D9DCC279B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479734-C4AE-8546-937E-51D6E5D8074D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7D753E-4022-8346-8DD3-49297A5AD02A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7D753E-4022-8346-8DD3-49297A5AD02A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479734-C4AE-8546-937E-51D6E5D8074D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479734-C4AE-8546-937E-51D6E5D8074D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479734-C4AE-8546-937E-51D6E5D8074D}" type="slidenum">
              <a:rPr lang="en-US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EA48C30-88DE-C84A-8877-FD88BBF4A7B5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479734-C4AE-8546-937E-51D6E5D8074D}" type="slidenum">
              <a:rPr lang="en-US" smtClean="0"/>
              <a:pPr/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479734-C4AE-8546-937E-51D6E5D8074D}" type="slidenum">
              <a:rPr lang="en-US" smtClean="0"/>
              <a:pPr/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24C425-91A9-724B-A054-41ADA09D1DA6}" type="slidenum">
              <a:rPr lang="en-US" smtClean="0"/>
              <a:pPr/>
              <a:t>61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B4E6A72-57DB-204C-9E9E-DDFA820687C4}" type="slidenum">
              <a:rPr lang="en-US" smtClean="0"/>
              <a:pPr/>
              <a:t>67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B499C9A-B559-F04E-BB92-6E43A5ABEC73}" type="slidenum">
              <a:rPr lang="en-US" smtClean="0"/>
              <a:pPr/>
              <a:t>68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33D087-F0BD-7841-83E9-88160A8FAD0F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33D087-F0BD-7841-83E9-88160A8FAD0F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33D087-F0BD-7841-83E9-88160A8FAD0F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B499C9A-B559-F04E-BB92-6E43A5ABEC73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191E38-9323-5846-A36A-0E1A4D2C9C03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08AD84-EA3E-2143-A8BD-30619723C727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77E6E-6876-E14E-B8BD-43FB7F11B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AE618-B825-FA46-B819-790C17086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7ED81-EF71-674C-BCF2-3F0ECEF1B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85C46-E6B8-674F-8435-7A2BD4D08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67458-96B9-3E44-B49E-CD6E63C7B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8C760-D7ED-A242-8E24-D30DFA304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4A23C-EAE2-534F-8E38-30DC79EC8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B9941-BDBF-B04B-8747-3888BD453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AFFAE-2AFA-DB42-A87C-4340D7779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CDB6D-DB60-5B45-A4EE-B78F4956F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796A1-3D8E-F94F-8881-FED8351D9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charset="0"/>
              </a:defRPr>
            </a:lvl1pPr>
          </a:lstStyle>
          <a:p>
            <a:pPr>
              <a:defRPr/>
            </a:pPr>
            <a:fld id="{7DE07161-5776-8249-A2FB-E49E47892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3.bin"/><Relationship Id="rId12" Type="http://schemas.openxmlformats.org/officeDocument/2006/relationships/oleObject" Target="../embeddings/Microsoft_Equation4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oleObject" Target="../embeddings/Microsoft_Equation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oleObject" Target="../embeddings/Microsoft_Equation5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oleObject" Target="../embeddings/Microsoft_Equation6.bin"/><Relationship Id="rId9" Type="http://schemas.openxmlformats.org/officeDocument/2006/relationships/oleObject" Target="../embeddings/Microsoft_Equation7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-cdf.fnal.gov/physics/new/hdg/hdg.html" TargetMode="External"/><Relationship Id="rId4" Type="http://schemas.openxmlformats.org/officeDocument/2006/relationships/hyperlink" Target="http://www-d0.fnal.gov/Run2Physics/WWW/results/higgs.htm" TargetMode="External"/><Relationship Id="rId5" Type="http://schemas.openxmlformats.org/officeDocument/2006/relationships/hyperlink" Target="http://tevnphwg.fnal.gov/" TargetMode="External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35.png"/><Relationship Id="rId7" Type="http://schemas.openxmlformats.org/officeDocument/2006/relationships/image" Target="../media/image49.png"/><Relationship Id="rId8" Type="http://schemas.openxmlformats.org/officeDocument/2006/relationships/oleObject" Target="../embeddings/Microsoft_Equation8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6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Relationship Id="rId3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9.bin"/><Relationship Id="rId4" Type="http://schemas.openxmlformats.org/officeDocument/2006/relationships/image" Target="../media/image130.png"/><Relationship Id="rId5" Type="http://schemas.openxmlformats.org/officeDocument/2006/relationships/oleObject" Target="../embeddings/Microsoft_Equation10.bin"/><Relationship Id="rId6" Type="http://schemas.openxmlformats.org/officeDocument/2006/relationships/image" Target="../media/image13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1.bin"/><Relationship Id="rId4" Type="http://schemas.openxmlformats.org/officeDocument/2006/relationships/image" Target="../media/image130.png"/><Relationship Id="rId5" Type="http://schemas.openxmlformats.org/officeDocument/2006/relationships/oleObject" Target="../embeddings/Microsoft_Equation12.bin"/><Relationship Id="rId6" Type="http://schemas.openxmlformats.org/officeDocument/2006/relationships/image" Target="../media/image131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2.png"/><Relationship Id="rId3" Type="http://schemas.openxmlformats.org/officeDocument/2006/relationships/image" Target="../media/image13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oleObject" Target="../embeddings/Microsoft_Equation13.bin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lum contrast="-25000"/>
          </a:blip>
          <a:stretch>
            <a:fillRect/>
          </a:stretch>
        </p:blipFill>
        <p:spPr>
          <a:xfrm>
            <a:off x="228600" y="457200"/>
            <a:ext cx="8763000" cy="3733800"/>
          </a:xfrm>
          <a:prstGeom prst="rect">
            <a:avLst/>
          </a:prstGeom>
        </p:spPr>
      </p:pic>
      <p:sp>
        <p:nvSpPr>
          <p:cNvPr id="15365" name="Text Box 31"/>
          <p:cNvSpPr txBox="1">
            <a:spLocks noChangeArrowheads="1"/>
          </p:cNvSpPr>
          <p:nvPr/>
        </p:nvSpPr>
        <p:spPr bwMode="auto">
          <a:xfrm>
            <a:off x="2573565" y="4267200"/>
            <a:ext cx="431948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 dirty="0" smtClean="0"/>
              <a:t>Aurelio Juste</a:t>
            </a:r>
          </a:p>
          <a:p>
            <a:pPr algn="ctr" eaLnBrk="1" hangingPunct="1"/>
            <a:r>
              <a:rPr lang="en-US" sz="2000" dirty="0" smtClean="0"/>
              <a:t>ICREA/IFAE, Barcelona</a:t>
            </a:r>
          </a:p>
          <a:p>
            <a:pPr algn="ctr" eaLnBrk="1" hangingPunct="1"/>
            <a:endParaRPr lang="en-US" sz="2000" dirty="0" smtClean="0"/>
          </a:p>
          <a:p>
            <a:pPr algn="ctr" eaLnBrk="1" hangingPunct="1"/>
            <a:r>
              <a:rPr lang="en-US" sz="2000" i="1" dirty="0" smtClean="0"/>
              <a:t>For the CDF and DØ Collaborations</a:t>
            </a:r>
            <a:endParaRPr lang="en-US" sz="20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871" y="6263120"/>
            <a:ext cx="622419" cy="5948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274" y="6293222"/>
            <a:ext cx="845526" cy="564777"/>
          </a:xfrm>
          <a:prstGeom prst="rect">
            <a:avLst/>
          </a:prstGeom>
        </p:spPr>
      </p:pic>
      <p:sp>
        <p:nvSpPr>
          <p:cNvPr id="15363" name="Text Box 29"/>
          <p:cNvSpPr txBox="1">
            <a:spLocks noChangeArrowheads="1"/>
          </p:cNvSpPr>
          <p:nvPr/>
        </p:nvSpPr>
        <p:spPr bwMode="auto">
          <a:xfrm>
            <a:off x="609600" y="1572161"/>
            <a:ext cx="8305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4000" i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Searches for the Standard Model Higgs Boson at the Tevatron</a:t>
            </a:r>
            <a:endParaRPr lang="en-US" sz="4000" i="1" dirty="0">
              <a:solidFill>
                <a:schemeClr val="bg1"/>
              </a:solidFill>
              <a:effectLst/>
            </a:endParaRPr>
          </a:p>
        </p:txBody>
      </p:sp>
      <p:pic>
        <p:nvPicPr>
          <p:cNvPr id="17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6351270"/>
            <a:ext cx="137160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1694" y="6347012"/>
            <a:ext cx="1370106" cy="46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 bwMode="auto">
          <a:xfrm>
            <a:off x="1371600" y="87868"/>
            <a:ext cx="6914827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 dirty="0" smtClean="0">
                <a:solidFill>
                  <a:srgbClr val="5A56B3"/>
                </a:solidFill>
              </a:rPr>
              <a:t>XL International Meeting on Fundamental Physics, June 1</a:t>
            </a:r>
            <a:r>
              <a:rPr lang="en-US" sz="1800" i="1" baseline="30000" dirty="0" smtClean="0">
                <a:solidFill>
                  <a:srgbClr val="5A56B3"/>
                </a:solidFill>
              </a:rPr>
              <a:t>st</a:t>
            </a:r>
            <a:r>
              <a:rPr lang="en-US" sz="1800" i="1" dirty="0" smtClean="0">
                <a:solidFill>
                  <a:srgbClr val="5A56B3"/>
                </a:solidFill>
              </a:rPr>
              <a:t>, 2012</a:t>
            </a:r>
          </a:p>
        </p:txBody>
      </p:sp>
    </p:spTree>
  </p:cSld>
  <p:clrMapOvr>
    <a:masterClrMapping/>
  </p:clrMapOvr>
  <p:transition advTm="9549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SM Higgs Decay Modes</a:t>
            </a:r>
          </a:p>
        </p:txBody>
      </p:sp>
      <p:pic>
        <p:nvPicPr>
          <p:cNvPr id="31752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06500"/>
            <a:ext cx="516255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295400" y="5708650"/>
            <a:ext cx="662940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2"/>
              <a:buChar char="è"/>
            </a:pPr>
            <a:r>
              <a:rPr lang="en-US" sz="1600" dirty="0">
                <a:sym typeface="Symbol" charset="2"/>
              </a:rPr>
              <a:t>Many decay modes being explored to increase the sensitivity of the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600" dirty="0">
                <a:sym typeface="Symbol" charset="2"/>
              </a:rPr>
              <a:t>	search to the SM Higgs </a:t>
            </a:r>
            <a:r>
              <a:rPr lang="en-US" sz="1600" dirty="0" smtClean="0">
                <a:sym typeface="Symbol" charset="2"/>
              </a:rPr>
              <a:t>boson, but also to a non-SM one!</a:t>
            </a:r>
            <a:endParaRPr lang="en-US" sz="1600" dirty="0">
              <a:sym typeface="Symbol" charset="2"/>
            </a:endParaRP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1600200" y="1295400"/>
            <a:ext cx="5334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3733800" y="1295400"/>
            <a:ext cx="5334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3733800" y="1752600"/>
            <a:ext cx="5334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1219200" y="2362200"/>
            <a:ext cx="5334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5"/>
          <p:cNvSpPr>
            <a:spLocks noChangeArrowheads="1"/>
          </p:cNvSpPr>
          <p:nvPr/>
        </p:nvSpPr>
        <p:spPr bwMode="auto">
          <a:xfrm>
            <a:off x="1371600" y="4267200"/>
            <a:ext cx="5334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 bwMode="auto">
          <a:xfrm>
            <a:off x="1447800" y="762000"/>
            <a:ext cx="1441420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 err="1" smtClean="0"/>
              <a:t>m</a:t>
            </a:r>
            <a:r>
              <a:rPr lang="en-US" sz="1600" i="1" baseline="-25000" dirty="0" err="1" smtClean="0"/>
              <a:t>H</a:t>
            </a:r>
            <a:r>
              <a:rPr lang="en-US" sz="1600" i="1" dirty="0" smtClean="0"/>
              <a:t>=135 GeV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 rot="5400000">
            <a:off x="1752600" y="1219200"/>
            <a:ext cx="304800" cy="158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 bwMode="auto">
          <a:xfrm>
            <a:off x="6858000" y="2743200"/>
            <a:ext cx="1747393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Main mode</a:t>
            </a:r>
          </a:p>
          <a:p>
            <a:pPr>
              <a:spcBef>
                <a:spcPct val="50000"/>
              </a:spcBef>
            </a:pPr>
            <a:r>
              <a:rPr lang="en-US" sz="1600" dirty="0" smtClean="0"/>
              <a:t>Supporting mode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6172200" y="2895600"/>
            <a:ext cx="5334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6172200" y="3275012"/>
            <a:ext cx="5334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 bwMode="auto">
          <a:xfrm>
            <a:off x="6876960" y="3581400"/>
            <a:ext cx="902987" cy="523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LHC</a:t>
            </a:r>
          </a:p>
        </p:txBody>
      </p:sp>
      <p:sp>
        <p:nvSpPr>
          <p:cNvPr id="25" name="Rectangle 1033"/>
          <p:cNvSpPr>
            <a:spLocks noChangeArrowheads="1"/>
          </p:cNvSpPr>
          <p:nvPr/>
        </p:nvSpPr>
        <p:spPr bwMode="auto">
          <a:xfrm>
            <a:off x="5791200" y="1219200"/>
            <a:ext cx="3352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600" dirty="0" err="1" smtClean="0">
                <a:ea typeface="Arial" charset="0"/>
                <a:cs typeface="Arial" charset="0"/>
                <a:sym typeface="Symbol" charset="2"/>
              </a:rPr>
              <a:t>m</a:t>
            </a:r>
            <a:r>
              <a:rPr lang="en-US" sz="1600" baseline="-25000" dirty="0" err="1" smtClean="0">
                <a:ea typeface="Arial" charset="0"/>
                <a:cs typeface="Arial" charset="0"/>
                <a:sym typeface="Symbol" charset="2"/>
              </a:rPr>
              <a:t>H</a:t>
            </a: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&lt;135 GeV: </a:t>
            </a:r>
            <a:r>
              <a:rPr lang="en-US" sz="1600" dirty="0" err="1" smtClean="0">
                <a:ea typeface="Arial" charset="0"/>
                <a:cs typeface="Arial" charset="0"/>
                <a:sym typeface="Symbol" charset="2"/>
              </a:rPr>
              <a:t>H</a:t>
            </a:r>
            <a:r>
              <a:rPr lang="en-US" sz="1600" dirty="0" err="1" smtClean="0">
                <a:ea typeface="Arial" charset="0"/>
                <a:cs typeface="Arial" charset="0"/>
                <a:sym typeface="Wingdings"/>
              </a:rPr>
              <a:t>bb</a:t>
            </a:r>
            <a:r>
              <a:rPr lang="en-US" sz="1600" dirty="0" smtClean="0">
                <a:ea typeface="Arial" charset="0"/>
                <a:cs typeface="Arial" charset="0"/>
                <a:sym typeface="Wingdings"/>
              </a:rPr>
              <a:t> dominates</a:t>
            </a:r>
          </a:p>
          <a:p>
            <a:pPr marL="342900" indent="-342900">
              <a:spcBef>
                <a:spcPct val="20000"/>
              </a:spcBef>
            </a:pPr>
            <a:endParaRPr lang="en-US" sz="1600" dirty="0" smtClean="0">
              <a:ea typeface="Arial" charset="0"/>
              <a:cs typeface="Arial" charset="0"/>
              <a:sym typeface="Wingdings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1600" dirty="0" err="1" smtClean="0">
                <a:solidFill>
                  <a:srgbClr val="008000"/>
                </a:solidFill>
                <a:ea typeface="Arial" charset="0"/>
                <a:cs typeface="Arial" charset="0"/>
                <a:sym typeface="Symbol" charset="2"/>
              </a:rPr>
              <a:t>m</a:t>
            </a:r>
            <a:r>
              <a:rPr lang="en-US" sz="1600" baseline="-25000" dirty="0" err="1" smtClean="0">
                <a:solidFill>
                  <a:srgbClr val="008000"/>
                </a:solidFill>
                <a:ea typeface="Arial" charset="0"/>
                <a:cs typeface="Arial" charset="0"/>
                <a:sym typeface="Symbol" charset="2"/>
              </a:rPr>
              <a:t>H</a:t>
            </a:r>
            <a:r>
              <a:rPr lang="en-US" sz="1600" dirty="0" smtClean="0">
                <a:solidFill>
                  <a:srgbClr val="008000"/>
                </a:solidFill>
                <a:ea typeface="Arial" charset="0"/>
                <a:cs typeface="Arial" charset="0"/>
                <a:sym typeface="Symbol" charset="2"/>
              </a:rPr>
              <a:t>&gt;135 GeV: H</a:t>
            </a:r>
            <a:r>
              <a:rPr lang="en-US" sz="1600" dirty="0" smtClean="0">
                <a:solidFill>
                  <a:srgbClr val="008000"/>
                </a:solidFill>
                <a:ea typeface="Arial" charset="0"/>
                <a:cs typeface="Arial" charset="0"/>
                <a:sym typeface="Wingdings"/>
              </a:rPr>
              <a:t>WW dominates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ea typeface="Arial" charset="0"/>
              <a:cs typeface="Arial" charset="0"/>
              <a:sym typeface="Symbol" charset="2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ea typeface="Arial" charset="0"/>
              <a:cs typeface="Arial" charset="0"/>
              <a:sym typeface="Symbol" charset="2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ea typeface="Arial" charset="0"/>
              <a:cs typeface="Arial" charset="0"/>
              <a:sym typeface="Symbol" charset="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1600" dirty="0">
                <a:ea typeface="Arial" charset="0"/>
                <a:cs typeface="Arial" charset="0"/>
                <a:sym typeface="Symbol" charset="2"/>
              </a:rPr>
              <a:t>	</a:t>
            </a:r>
          </a:p>
          <a:p>
            <a:pPr marL="342900" indent="-342900">
              <a:spcBef>
                <a:spcPct val="20000"/>
              </a:spcBef>
            </a:pPr>
            <a:endParaRPr lang="en-US" sz="1600" dirty="0">
              <a:ea typeface="Arial" charset="0"/>
              <a:cs typeface="Arial" charset="0"/>
              <a:sym typeface="Symbol" charset="2"/>
            </a:endParaRPr>
          </a:p>
        </p:txBody>
      </p:sp>
      <p:sp>
        <p:nvSpPr>
          <p:cNvPr id="2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10</a:t>
            </a:fld>
            <a:endParaRPr lang="en-US" sz="1600">
              <a:latin typeface="Arial"/>
              <a:cs typeface="Arial"/>
            </a:endParaRPr>
          </a:p>
        </p:txBody>
      </p:sp>
    </p:spTree>
  </p:cSld>
  <p:clrMapOvr>
    <a:masterClrMapping/>
  </p:clrMapOvr>
  <p:transition advTm="18333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SM Higgs Decay Modes</a:t>
            </a:r>
          </a:p>
        </p:txBody>
      </p:sp>
      <p:pic>
        <p:nvPicPr>
          <p:cNvPr id="31752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06500"/>
            <a:ext cx="516255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295400" y="5708650"/>
            <a:ext cx="662940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2"/>
              <a:buChar char="è"/>
            </a:pPr>
            <a:r>
              <a:rPr lang="en-US" sz="1600" dirty="0">
                <a:sym typeface="Symbol" charset="2"/>
              </a:rPr>
              <a:t>Many decay modes being explored to increase the sensitivity of the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600" dirty="0">
                <a:sym typeface="Symbol" charset="2"/>
              </a:rPr>
              <a:t>	search to the SM Higgs </a:t>
            </a:r>
            <a:r>
              <a:rPr lang="en-US" sz="1600" dirty="0" smtClean="0">
                <a:sym typeface="Symbol" charset="2"/>
              </a:rPr>
              <a:t>boson, but also to a non-SM one!</a:t>
            </a:r>
            <a:endParaRPr lang="en-US" sz="1600" dirty="0">
              <a:sym typeface="Symbol" charset="2"/>
            </a:endParaRP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1600200" y="1295400"/>
            <a:ext cx="5334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3733800" y="1295400"/>
            <a:ext cx="5334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3733800" y="1752600"/>
            <a:ext cx="5334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1219200" y="2362200"/>
            <a:ext cx="5334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5"/>
          <p:cNvSpPr>
            <a:spLocks noChangeArrowheads="1"/>
          </p:cNvSpPr>
          <p:nvPr/>
        </p:nvSpPr>
        <p:spPr bwMode="auto">
          <a:xfrm>
            <a:off x="1371600" y="4267200"/>
            <a:ext cx="5334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 bwMode="auto">
          <a:xfrm>
            <a:off x="6858000" y="2743200"/>
            <a:ext cx="1747393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Main mode</a:t>
            </a:r>
          </a:p>
          <a:p>
            <a:pPr>
              <a:spcBef>
                <a:spcPct val="50000"/>
              </a:spcBef>
            </a:pPr>
            <a:r>
              <a:rPr lang="en-US" sz="1600" dirty="0" smtClean="0"/>
              <a:t>Supporting mode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6172200" y="2895600"/>
            <a:ext cx="5334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6172200" y="3275012"/>
            <a:ext cx="5334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1143000" y="2286000"/>
            <a:ext cx="685800" cy="533400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1524000" y="1219200"/>
            <a:ext cx="685800" cy="533400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3657600" y="1219200"/>
            <a:ext cx="685800" cy="533400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Oval 5"/>
          <p:cNvSpPr>
            <a:spLocks noChangeArrowheads="1"/>
          </p:cNvSpPr>
          <p:nvPr/>
        </p:nvSpPr>
        <p:spPr bwMode="auto">
          <a:xfrm>
            <a:off x="1295400" y="4191000"/>
            <a:ext cx="685800" cy="533400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Oval 5"/>
          <p:cNvSpPr>
            <a:spLocks noChangeArrowheads="1"/>
          </p:cNvSpPr>
          <p:nvPr/>
        </p:nvSpPr>
        <p:spPr bwMode="auto">
          <a:xfrm>
            <a:off x="3657600" y="1676400"/>
            <a:ext cx="685800" cy="533400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 bwMode="auto">
          <a:xfrm>
            <a:off x="1447800" y="762000"/>
            <a:ext cx="1441420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 err="1" smtClean="0"/>
              <a:t>m</a:t>
            </a:r>
            <a:r>
              <a:rPr lang="en-US" sz="1600" i="1" baseline="-25000" dirty="0" err="1" smtClean="0"/>
              <a:t>H</a:t>
            </a:r>
            <a:r>
              <a:rPr lang="en-US" sz="1600" i="1" dirty="0" smtClean="0"/>
              <a:t>=135 GeV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 rot="5400000">
            <a:off x="1752600" y="1219200"/>
            <a:ext cx="304800" cy="158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 bwMode="auto">
          <a:xfrm>
            <a:off x="6876960" y="3581400"/>
            <a:ext cx="1561871" cy="116955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LHC</a:t>
            </a:r>
          </a:p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</a:rPr>
              <a:t>Tevatron</a:t>
            </a:r>
          </a:p>
        </p:txBody>
      </p:sp>
      <p:sp>
        <p:nvSpPr>
          <p:cNvPr id="29" name="Rectangle 1033"/>
          <p:cNvSpPr>
            <a:spLocks noChangeArrowheads="1"/>
          </p:cNvSpPr>
          <p:nvPr/>
        </p:nvSpPr>
        <p:spPr bwMode="auto">
          <a:xfrm>
            <a:off x="5791200" y="1219200"/>
            <a:ext cx="3352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600" dirty="0" err="1" smtClean="0">
                <a:ea typeface="Arial" charset="0"/>
                <a:cs typeface="Arial" charset="0"/>
                <a:sym typeface="Symbol" charset="2"/>
              </a:rPr>
              <a:t>m</a:t>
            </a:r>
            <a:r>
              <a:rPr lang="en-US" sz="1600" baseline="-25000" dirty="0" err="1" smtClean="0">
                <a:ea typeface="Arial" charset="0"/>
                <a:cs typeface="Arial" charset="0"/>
                <a:sym typeface="Symbol" charset="2"/>
              </a:rPr>
              <a:t>H</a:t>
            </a: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&lt;135 GeV: </a:t>
            </a:r>
            <a:r>
              <a:rPr lang="en-US" sz="1600" dirty="0" err="1" smtClean="0">
                <a:ea typeface="Arial" charset="0"/>
                <a:cs typeface="Arial" charset="0"/>
                <a:sym typeface="Symbol" charset="2"/>
              </a:rPr>
              <a:t>H</a:t>
            </a:r>
            <a:r>
              <a:rPr lang="en-US" sz="1600" dirty="0" err="1" smtClean="0">
                <a:ea typeface="Arial" charset="0"/>
                <a:cs typeface="Arial" charset="0"/>
                <a:sym typeface="Wingdings"/>
              </a:rPr>
              <a:t>bb</a:t>
            </a:r>
            <a:r>
              <a:rPr lang="en-US" sz="1600" dirty="0" smtClean="0">
                <a:ea typeface="Arial" charset="0"/>
                <a:cs typeface="Arial" charset="0"/>
                <a:sym typeface="Wingdings"/>
              </a:rPr>
              <a:t> dominates</a:t>
            </a:r>
          </a:p>
          <a:p>
            <a:pPr marL="342900" indent="-342900">
              <a:spcBef>
                <a:spcPct val="20000"/>
              </a:spcBef>
            </a:pPr>
            <a:endParaRPr lang="en-US" sz="1600" dirty="0" smtClean="0">
              <a:ea typeface="Arial" charset="0"/>
              <a:cs typeface="Arial" charset="0"/>
              <a:sym typeface="Wingdings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1600" dirty="0" err="1" smtClean="0">
                <a:solidFill>
                  <a:srgbClr val="008000"/>
                </a:solidFill>
                <a:ea typeface="Arial" charset="0"/>
                <a:cs typeface="Arial" charset="0"/>
                <a:sym typeface="Symbol" charset="2"/>
              </a:rPr>
              <a:t>m</a:t>
            </a:r>
            <a:r>
              <a:rPr lang="en-US" sz="1600" baseline="-25000" dirty="0" err="1" smtClean="0">
                <a:solidFill>
                  <a:srgbClr val="008000"/>
                </a:solidFill>
                <a:ea typeface="Arial" charset="0"/>
                <a:cs typeface="Arial" charset="0"/>
                <a:sym typeface="Symbol" charset="2"/>
              </a:rPr>
              <a:t>H</a:t>
            </a:r>
            <a:r>
              <a:rPr lang="en-US" sz="1600" dirty="0" smtClean="0">
                <a:solidFill>
                  <a:srgbClr val="008000"/>
                </a:solidFill>
                <a:ea typeface="Arial" charset="0"/>
                <a:cs typeface="Arial" charset="0"/>
                <a:sym typeface="Symbol" charset="2"/>
              </a:rPr>
              <a:t>&gt;135 GeV: H</a:t>
            </a:r>
            <a:r>
              <a:rPr lang="en-US" sz="1600" dirty="0" smtClean="0">
                <a:solidFill>
                  <a:srgbClr val="008000"/>
                </a:solidFill>
                <a:ea typeface="Arial" charset="0"/>
                <a:cs typeface="Arial" charset="0"/>
                <a:sym typeface="Wingdings"/>
              </a:rPr>
              <a:t>WW dominates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ea typeface="Arial" charset="0"/>
              <a:cs typeface="Arial" charset="0"/>
              <a:sym typeface="Symbol" charset="2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ea typeface="Arial" charset="0"/>
              <a:cs typeface="Arial" charset="0"/>
              <a:sym typeface="Symbol" charset="2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ea typeface="Arial" charset="0"/>
              <a:cs typeface="Arial" charset="0"/>
              <a:sym typeface="Symbol" charset="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1600" dirty="0">
                <a:ea typeface="Arial" charset="0"/>
                <a:cs typeface="Arial" charset="0"/>
                <a:sym typeface="Symbol" charset="2"/>
              </a:rPr>
              <a:t>	</a:t>
            </a:r>
          </a:p>
          <a:p>
            <a:pPr marL="342900" indent="-342900">
              <a:spcBef>
                <a:spcPct val="20000"/>
              </a:spcBef>
            </a:pPr>
            <a:endParaRPr lang="en-US" sz="1600" dirty="0">
              <a:ea typeface="Arial" charset="0"/>
              <a:cs typeface="Arial" charset="0"/>
              <a:sym typeface="Symbol" charset="2"/>
            </a:endParaRPr>
          </a:p>
        </p:txBody>
      </p:sp>
      <p:sp>
        <p:nvSpPr>
          <p:cNvPr id="3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11</a:t>
            </a:fld>
            <a:endParaRPr lang="en-US" sz="1600">
              <a:latin typeface="Arial"/>
              <a:cs typeface="Arial"/>
            </a:endParaRPr>
          </a:p>
        </p:txBody>
      </p:sp>
    </p:spTree>
  </p:cSld>
  <p:clrMapOvr>
    <a:masterClrMapping/>
  </p:clrMapOvr>
  <p:transition advTm="18333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The Stairway to the Higgs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371600" y="6096000"/>
            <a:ext cx="6477000" cy="5847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Experiments have established a solid foundation to search for the Higgs boson through precise measurements of SM processes.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4594118" cy="4572000"/>
          </a:xfrm>
          <a:prstGeom prst="rect">
            <a:avLst/>
          </a:prstGeom>
        </p:spPr>
      </p:pic>
      <p:sp>
        <p:nvSpPr>
          <p:cNvPr id="16" name="Rectangle 1028"/>
          <p:cNvSpPr>
            <a:spLocks noChangeArrowheads="1"/>
          </p:cNvSpPr>
          <p:nvPr/>
        </p:nvSpPr>
        <p:spPr bwMode="auto">
          <a:xfrm>
            <a:off x="533400" y="990600"/>
            <a:ext cx="8382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  <a:sym typeface="Symbol" charset="2"/>
              </a:rPr>
              <a:t>Higgs boson searches at the Tevatron are background-dominated.</a:t>
            </a:r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3886200" y="5029200"/>
            <a:ext cx="5334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028"/>
          <p:cNvSpPr>
            <a:spLocks noChangeArrowheads="1"/>
          </p:cNvSpPr>
          <p:nvPr/>
        </p:nvSpPr>
        <p:spPr bwMode="auto">
          <a:xfrm>
            <a:off x="4572000" y="1905000"/>
            <a:ext cx="4572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b="1" dirty="0">
                <a:sym typeface="Symbol" charset="2"/>
              </a:rPr>
              <a:t>Instrumental backgrounds</a:t>
            </a:r>
            <a:r>
              <a:rPr lang="en-US" sz="1600" dirty="0">
                <a:sym typeface="Symbol" charset="2"/>
              </a:rPr>
              <a:t>: measured directly from data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QCD </a:t>
            </a:r>
            <a:r>
              <a:rPr lang="en-US" sz="1600" dirty="0" err="1">
                <a:sym typeface="Symbol" charset="2"/>
              </a:rPr>
              <a:t>multijet</a:t>
            </a:r>
            <a:r>
              <a:rPr lang="en-US" sz="1600" dirty="0">
                <a:sym typeface="Symbol" charset="2"/>
              </a:rPr>
              <a:t> production with </a:t>
            </a:r>
            <a:r>
              <a:rPr lang="en-US" sz="1600" dirty="0" err="1">
                <a:sym typeface="Symbol" charset="2"/>
              </a:rPr>
              <a:t>mismeasured</a:t>
            </a:r>
            <a:r>
              <a:rPr lang="en-US" sz="1600" dirty="0">
                <a:sym typeface="Symbol" charset="2"/>
              </a:rPr>
              <a:t> jets leadings to missing transverse energy or jets misidentified as leptons.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b="1" dirty="0">
                <a:sym typeface="Symbol" charset="2"/>
              </a:rPr>
              <a:t>Physics backgrounds</a:t>
            </a:r>
            <a:r>
              <a:rPr lang="en-US" sz="1600" dirty="0">
                <a:sym typeface="Symbol" charset="2"/>
              </a:rPr>
              <a:t>: estimated using simulation and state-of-art theoretical </a:t>
            </a:r>
            <a:r>
              <a:rPr lang="en-US" sz="1600" dirty="0" smtClean="0">
                <a:sym typeface="Symbol" charset="2"/>
              </a:rPr>
              <a:t>predictions, and further calibrated to data whenever possible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W/</a:t>
            </a:r>
            <a:r>
              <a:rPr lang="en-US" sz="1600" dirty="0" err="1">
                <a:sym typeface="Symbol" charset="2"/>
              </a:rPr>
              <a:t>Z+jets</a:t>
            </a:r>
            <a:r>
              <a:rPr lang="en-US" sz="1600" dirty="0">
                <a:sym typeface="Symbol" charset="2"/>
              </a:rPr>
              <a:t> production (</a:t>
            </a:r>
            <a:r>
              <a:rPr lang="en-US" sz="1600" dirty="0" err="1">
                <a:sym typeface="Symbol" charset="2"/>
              </a:rPr>
              <a:t>w</a:t>
            </a:r>
            <a:r>
              <a:rPr lang="en-US" sz="1600" dirty="0">
                <a:sym typeface="Symbol" charset="2"/>
              </a:rPr>
              <a:t>/ real or misidentified heavy flavor jets)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err="1">
                <a:sym typeface="Symbol" charset="2"/>
              </a:rPr>
              <a:t>Diboson</a:t>
            </a:r>
            <a:r>
              <a:rPr lang="en-US" sz="1600" dirty="0">
                <a:sym typeface="Symbol" charset="2"/>
              </a:rPr>
              <a:t> production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Double and single top quark </a:t>
            </a:r>
            <a:r>
              <a:rPr lang="en-US" sz="1600" dirty="0" smtClean="0">
                <a:sym typeface="Symbol" charset="2"/>
              </a:rPr>
              <a:t>production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Symbol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Symbol" charset="2"/>
            </a:endParaRP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12</a:t>
            </a:fld>
            <a:endParaRPr lang="en-US" sz="1600">
              <a:latin typeface="Arial"/>
              <a:cs typeface="Arial"/>
            </a:endParaRPr>
          </a:p>
        </p:txBody>
      </p:sp>
    </p:spTree>
  </p:cSld>
  <p:clrMapOvr>
    <a:masterClrMapping/>
  </p:clrMapOvr>
  <p:transition advTm="3271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Search Strategies</a:t>
            </a:r>
          </a:p>
        </p:txBody>
      </p:sp>
      <p:sp>
        <p:nvSpPr>
          <p:cNvPr id="35847" name="Rectangle 1028"/>
          <p:cNvSpPr>
            <a:spLocks noChangeArrowheads="1"/>
          </p:cNvSpPr>
          <p:nvPr/>
        </p:nvSpPr>
        <p:spPr bwMode="auto">
          <a:xfrm>
            <a:off x="304800" y="990600"/>
            <a:ext cx="8382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Defined by a combination of theoretical and experimental </a:t>
            </a:r>
            <a:r>
              <a:rPr lang="en-US" sz="1600" dirty="0" smtClean="0">
                <a:sym typeface="Symbol" charset="2"/>
              </a:rPr>
              <a:t>considerations                     </a:t>
            </a:r>
            <a:r>
              <a:rPr lang="en-US" sz="1600" dirty="0">
                <a:sym typeface="Symbol" charset="2"/>
              </a:rPr>
              <a:t>(large </a:t>
            </a:r>
            <a:r>
              <a:rPr lang="en-US" sz="1600" dirty="0" err="1">
                <a:latin typeface="Symbol" charset="2"/>
                <a:ea typeface="Symbol" charset="2"/>
                <a:cs typeface="Symbol" charset="2"/>
                <a:sym typeface="Symbol" charset="2"/>
              </a:rPr>
              <a:t>s</a:t>
            </a:r>
            <a:r>
              <a:rPr lang="en-US" sz="1600" dirty="0" err="1">
                <a:sym typeface="Symbol" charset="2"/>
              </a:rPr>
              <a:t>xB</a:t>
            </a:r>
            <a:r>
              <a:rPr lang="en-US" sz="1600" dirty="0">
                <a:sym typeface="Symbol" charset="2"/>
              </a:rPr>
              <a:t> but experimentally feasible: trigger, backgrounds….</a:t>
            </a:r>
            <a:r>
              <a:rPr lang="en-US" sz="1600" dirty="0" smtClean="0">
                <a:sym typeface="Symbol" charset="2"/>
              </a:rPr>
              <a:t>).</a:t>
            </a:r>
            <a:endParaRPr lang="en-US" sz="1600" dirty="0">
              <a:sym typeface="Symbol" charset="2"/>
            </a:endParaRPr>
          </a:p>
        </p:txBody>
      </p:sp>
      <p:pic>
        <p:nvPicPr>
          <p:cNvPr id="3585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6" y="1828800"/>
            <a:ext cx="4783454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2387600"/>
            <a:ext cx="41910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4953000" y="5638800"/>
            <a:ext cx="419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~600-1200 Higgs events produced at the Tevatron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in the main search channels with 10 fb</a:t>
            </a:r>
            <a:r>
              <a:rPr lang="en-US" baseline="30000" dirty="0">
                <a:solidFill>
                  <a:srgbClr val="FF0000"/>
                </a:solidFill>
              </a:rPr>
              <a:t>−1</a:t>
            </a:r>
            <a:r>
              <a:rPr lang="en-US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13</a:t>
            </a:fld>
            <a:endParaRPr lang="en-US" sz="1600">
              <a:latin typeface="Arial"/>
              <a:cs typeface="Arial"/>
            </a:endParaRPr>
          </a:p>
        </p:txBody>
      </p:sp>
    </p:spTree>
  </p:cSld>
  <p:clrMapOvr>
    <a:masterClrMapping/>
  </p:clrMapOvr>
  <p:transition advTm="35933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Searching for </a:t>
            </a:r>
            <a:r>
              <a:rPr lang="en-US" sz="2400" dirty="0" err="1">
                <a:solidFill>
                  <a:srgbClr val="990033"/>
                </a:solidFill>
              </a:rPr>
              <a:t>H</a:t>
            </a:r>
            <a:r>
              <a:rPr lang="en-US" sz="2400" dirty="0" err="1">
                <a:solidFill>
                  <a:srgbClr val="990033"/>
                </a:solidFill>
                <a:sym typeface="Wingdings"/>
              </a:rPr>
              <a:t>bb</a:t>
            </a:r>
            <a:endParaRPr lang="en-US" sz="2400" dirty="0">
              <a:solidFill>
                <a:srgbClr val="990033"/>
              </a:solidFill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4343400"/>
            <a:ext cx="2895600" cy="244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4419600"/>
            <a:ext cx="3127375" cy="243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2782414"/>
            <a:ext cx="2819400" cy="171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0" y="2782415"/>
            <a:ext cx="283422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24200" y="2782414"/>
            <a:ext cx="273191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1028"/>
          <p:cNvSpPr>
            <a:spLocks noChangeArrowheads="1"/>
          </p:cNvSpPr>
          <p:nvPr/>
        </p:nvSpPr>
        <p:spPr bwMode="auto">
          <a:xfrm>
            <a:off x="457200" y="838200"/>
            <a:ext cx="7391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Highest sensitivity channel at the Tevatron for </a:t>
            </a:r>
            <a:r>
              <a:rPr lang="en-US" sz="1600" dirty="0" err="1" smtClean="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m</a:t>
            </a:r>
            <a:r>
              <a:rPr lang="en-US" sz="1600" baseline="-25000" dirty="0" err="1" smtClean="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H</a:t>
            </a:r>
            <a:r>
              <a:rPr lang="en-US" sz="1600" dirty="0" smtClean="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&lt;130 GeV.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ym typeface="Symbol" charset="2"/>
              </a:rPr>
              <a:t> Identify </a:t>
            </a:r>
            <a:r>
              <a:rPr lang="en-US" sz="1600" dirty="0">
                <a:sym typeface="Symbol" charset="2"/>
              </a:rPr>
              <a:t>events consistent with </a:t>
            </a:r>
            <a:r>
              <a:rPr lang="en-US" sz="1600" dirty="0" err="1">
                <a:sym typeface="Symbol" charset="2"/>
              </a:rPr>
              <a:t>leptonic</a:t>
            </a:r>
            <a:r>
              <a:rPr lang="en-US" sz="1600" dirty="0">
                <a:sym typeface="Symbol" charset="2"/>
              </a:rPr>
              <a:t> W/Z </a:t>
            </a:r>
            <a:r>
              <a:rPr lang="en-US" sz="1600" dirty="0" smtClean="0">
                <a:sym typeface="Symbol" charset="2"/>
              </a:rPr>
              <a:t>decays in association with jets 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Trigger on high </a:t>
            </a:r>
            <a:r>
              <a:rPr lang="en-US" sz="1600" dirty="0" err="1">
                <a:sym typeface="Symbol" charset="2"/>
              </a:rPr>
              <a:t>p</a:t>
            </a:r>
            <a:r>
              <a:rPr lang="en-US" sz="1600" baseline="-25000" dirty="0" err="1">
                <a:sym typeface="Symbol" charset="2"/>
              </a:rPr>
              <a:t>T</a:t>
            </a:r>
            <a:r>
              <a:rPr lang="en-US" sz="1600" dirty="0">
                <a:sym typeface="Symbol" charset="2"/>
              </a:rPr>
              <a:t> electrons, </a:t>
            </a:r>
            <a:r>
              <a:rPr lang="en-US" sz="1600" dirty="0" err="1">
                <a:sym typeface="Symbol" charset="2"/>
              </a:rPr>
              <a:t>muons</a:t>
            </a:r>
            <a:r>
              <a:rPr lang="en-US" sz="1600" dirty="0">
                <a:sym typeface="Symbol" charset="2"/>
              </a:rPr>
              <a:t> or</a:t>
            </a:r>
            <a:r>
              <a:rPr lang="en-US" sz="1600" dirty="0" smtClean="0">
                <a:sym typeface="Symbol" charset="2"/>
              </a:rPr>
              <a:t> missing transverse energy (     )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err="1">
                <a:solidFill>
                  <a:srgbClr val="0000FF"/>
                </a:solidFill>
                <a:sym typeface="Symbol" charset="2"/>
              </a:rPr>
              <a:t>W</a:t>
            </a:r>
            <a:r>
              <a:rPr lang="en-US" sz="1600" dirty="0" err="1">
                <a:solidFill>
                  <a:srgbClr val="0000FF"/>
                </a:solidFill>
                <a:sym typeface="Wingdings" charset="2"/>
              </a:rPr>
              <a:t>l</a:t>
            </a:r>
            <a:r>
              <a:rPr lang="en-US" sz="1600" dirty="0" err="1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  <a:sym typeface="Wingdings" charset="2"/>
              </a:rPr>
              <a:t>n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: </a:t>
            </a:r>
            <a:r>
              <a:rPr lang="en-US" sz="1600" dirty="0" err="1">
                <a:sym typeface="Wingdings" charset="2"/>
              </a:rPr>
              <a:t>e</a:t>
            </a:r>
            <a:r>
              <a:rPr lang="en-US" sz="1600" dirty="0">
                <a:sym typeface="Wingdings" charset="2"/>
              </a:rPr>
              <a:t> or </a:t>
            </a:r>
            <a:r>
              <a:rPr lang="en-US" sz="1600" dirty="0" err="1">
                <a:latin typeface="Symbol" charset="2"/>
                <a:ea typeface="Symbol" charset="2"/>
                <a:cs typeface="Symbol" charset="2"/>
                <a:sym typeface="Wingdings" charset="2"/>
              </a:rPr>
              <a:t>m</a:t>
            </a:r>
            <a:r>
              <a:rPr lang="en-US" sz="1600" dirty="0">
                <a:sym typeface="Wingdings" charset="2"/>
              </a:rPr>
              <a:t> and high</a:t>
            </a:r>
            <a:r>
              <a:rPr lang="en-US" sz="1600" dirty="0" smtClean="0">
                <a:sym typeface="Wingdings" charset="2"/>
              </a:rPr>
              <a:t> 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err="1">
                <a:solidFill>
                  <a:srgbClr val="0000FF"/>
                </a:solidFill>
                <a:sym typeface="Wingdings" charset="2"/>
              </a:rPr>
              <a:t>Zll</a:t>
            </a:r>
            <a:r>
              <a:rPr lang="en-US" sz="1600" dirty="0">
                <a:solidFill>
                  <a:srgbClr val="0000FF"/>
                </a:solidFill>
                <a:sym typeface="Wingdings" charset="2"/>
              </a:rPr>
              <a:t>: </a:t>
            </a:r>
            <a:r>
              <a:rPr lang="en-US" sz="1600" dirty="0" err="1">
                <a:sym typeface="Wingdings" charset="2"/>
              </a:rPr>
              <a:t>ee</a:t>
            </a:r>
            <a:r>
              <a:rPr lang="en-US" sz="1600" dirty="0">
                <a:sym typeface="Wingdings" charset="2"/>
              </a:rPr>
              <a:t> or </a:t>
            </a:r>
            <a:r>
              <a:rPr lang="en-US" sz="1600" dirty="0">
                <a:latin typeface="Symbol" charset="2"/>
                <a:ea typeface="Symbol" charset="2"/>
                <a:cs typeface="Symbol" charset="2"/>
                <a:sym typeface="Wingdings" charset="2"/>
              </a:rPr>
              <a:t>mm</a:t>
            </a:r>
            <a:r>
              <a:rPr lang="en-US" sz="1600" dirty="0">
                <a:sym typeface="Wingdings" charset="2"/>
              </a:rPr>
              <a:t> consistent with Z resonance</a:t>
            </a:r>
            <a:r>
              <a:rPr lang="en-US" sz="1600" dirty="0" smtClean="0">
                <a:sym typeface="Wingdings" charset="2"/>
              </a:rPr>
              <a:t> 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err="1" smtClean="0">
                <a:solidFill>
                  <a:srgbClr val="0000FF"/>
                </a:solidFill>
                <a:sym typeface="Wingdings" charset="2"/>
              </a:rPr>
              <a:t>Z</a:t>
            </a:r>
            <a:r>
              <a:rPr lang="en-US" sz="1600" dirty="0" err="1" smtClean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  <a:sym typeface="Wingdings" charset="2"/>
              </a:rPr>
              <a:t>nn</a:t>
            </a:r>
            <a:r>
              <a:rPr lang="en-US" sz="1600" dirty="0" smtClean="0">
                <a:solidFill>
                  <a:srgbClr val="0000FF"/>
                </a:solidFill>
                <a:sym typeface="Wingdings" charset="2"/>
              </a:rPr>
              <a:t>: </a:t>
            </a:r>
            <a:r>
              <a:rPr lang="en-US" sz="1600" dirty="0" smtClean="0">
                <a:sym typeface="Wingdings" charset="2"/>
              </a:rPr>
              <a:t>no charged leptons; two </a:t>
            </a:r>
            <a:r>
              <a:rPr lang="en-US" sz="1600" dirty="0" err="1" smtClean="0">
                <a:sym typeface="Wingdings" charset="2"/>
              </a:rPr>
              <a:t>acoplanar</a:t>
            </a:r>
            <a:r>
              <a:rPr lang="en-US" sz="1600" dirty="0" smtClean="0">
                <a:sym typeface="Wingdings" charset="2"/>
              </a:rPr>
              <a:t> jets and  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ym typeface="Wingdings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>
              <a:sym typeface="Symbol" charset="2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9400" y="4419600"/>
            <a:ext cx="3190507" cy="2438400"/>
          </a:xfrm>
          <a:prstGeom prst="rect">
            <a:avLst/>
          </a:prstGeom>
        </p:spPr>
      </p:pic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1676400" y="2782414"/>
            <a:ext cx="1295400" cy="8382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4648200" y="2782414"/>
            <a:ext cx="1295400" cy="8382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5"/>
          <p:cNvSpPr>
            <a:spLocks noChangeArrowheads="1"/>
          </p:cNvSpPr>
          <p:nvPr/>
        </p:nvSpPr>
        <p:spPr bwMode="auto">
          <a:xfrm>
            <a:off x="7772400" y="2782414"/>
            <a:ext cx="1295400" cy="8382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3340100" y="1752600"/>
          <a:ext cx="316992" cy="304800"/>
        </p:xfrm>
        <a:graphic>
          <a:graphicData uri="http://schemas.openxmlformats.org/presentationml/2006/ole">
            <p:oleObj spid="_x0000_s318466" name="Equation" r:id="rId10" imgW="203200" imgH="177800" progId="Equation.3">
              <p:embed/>
            </p:oleObj>
          </a:graphicData>
        </a:graphic>
      </p:graphicFrame>
      <p:graphicFrame>
        <p:nvGraphicFramePr>
          <p:cNvPr id="318467" name="Object 3"/>
          <p:cNvGraphicFramePr>
            <a:graphicFrameLocks noChangeAspect="1"/>
          </p:cNvGraphicFramePr>
          <p:nvPr/>
        </p:nvGraphicFramePr>
        <p:xfrm>
          <a:off x="7302500" y="1447800"/>
          <a:ext cx="317500" cy="304800"/>
        </p:xfrm>
        <a:graphic>
          <a:graphicData uri="http://schemas.openxmlformats.org/presentationml/2006/ole">
            <p:oleObj spid="_x0000_s318467" name="Equation" r:id="rId11" imgW="203200" imgH="177800" progId="Equation.3">
              <p:embed/>
            </p:oleObj>
          </a:graphicData>
        </a:graphic>
      </p:graphicFrame>
      <p:graphicFrame>
        <p:nvGraphicFramePr>
          <p:cNvPr id="318468" name="Object 4"/>
          <p:cNvGraphicFramePr>
            <a:graphicFrameLocks noChangeAspect="1"/>
          </p:cNvGraphicFramePr>
          <p:nvPr/>
        </p:nvGraphicFramePr>
        <p:xfrm>
          <a:off x="5854700" y="2362200"/>
          <a:ext cx="317500" cy="304800"/>
        </p:xfrm>
        <a:graphic>
          <a:graphicData uri="http://schemas.openxmlformats.org/presentationml/2006/ole">
            <p:oleObj spid="_x0000_s318468" name="Equation" r:id="rId12" imgW="203200" imgH="177800" progId="Equation.3">
              <p:embed/>
            </p:oleObj>
          </a:graphicData>
        </a:graphic>
      </p:graphicFrame>
    </p:spTree>
  </p:cSld>
  <p:clrMapOvr>
    <a:masterClrMapping/>
  </p:clrMapOvr>
  <p:transition advTm="35916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Heavy Flavor Identification</a:t>
            </a:r>
          </a:p>
        </p:txBody>
      </p:sp>
      <p:sp>
        <p:nvSpPr>
          <p:cNvPr id="28678" name="Rectangle 1028"/>
          <p:cNvSpPr>
            <a:spLocks noChangeArrowheads="1"/>
          </p:cNvSpPr>
          <p:nvPr/>
        </p:nvSpPr>
        <p:spPr bwMode="auto">
          <a:xfrm>
            <a:off x="609600" y="914400"/>
            <a:ext cx="4800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  <a:sym typeface="Symbol" charset="2"/>
              </a:rPr>
              <a:t>Critical for searches involving </a:t>
            </a:r>
            <a:r>
              <a:rPr lang="en-US" sz="1600" dirty="0" err="1">
                <a:solidFill>
                  <a:srgbClr val="FF0000"/>
                </a:solidFill>
                <a:sym typeface="Symbol" charset="2"/>
              </a:rPr>
              <a:t>H</a:t>
            </a:r>
            <a:r>
              <a:rPr lang="en-US" sz="1600" dirty="0" err="1">
                <a:solidFill>
                  <a:srgbClr val="FF0000"/>
                </a:solidFill>
              </a:rPr>
              <a:t>→</a:t>
            </a:r>
            <a:r>
              <a:rPr lang="en-US" sz="1600" dirty="0" err="1">
                <a:solidFill>
                  <a:srgbClr val="FF0000"/>
                </a:solidFill>
                <a:sym typeface="Wingdings" charset="2"/>
              </a:rPr>
              <a:t>bb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Wingdings" charset="2"/>
              </a:rPr>
              <a:t>B-tagging exploits information on: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Wingdings" charset="2"/>
              </a:rPr>
              <a:t>Lifetime: displaced tracks and/or vertices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Wingdings" charset="2"/>
              </a:rPr>
              <a:t>Mass: secondary vertex mass</a:t>
            </a:r>
            <a:endParaRPr lang="en-US" sz="1600" dirty="0" smtClean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</a:pPr>
            <a:endParaRPr lang="en-US" sz="1600" dirty="0" smtClean="0">
              <a:sym typeface="Wingdings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Wingdings" charset="2"/>
              </a:rPr>
              <a:t>Both experiments use </a:t>
            </a:r>
            <a:r>
              <a:rPr lang="en-US" sz="1600" dirty="0">
                <a:sym typeface="Wingdings" charset="2"/>
              </a:rPr>
              <a:t>multivariate techniques for improved performance:</a:t>
            </a:r>
            <a:endParaRPr lang="en-US" sz="1600" dirty="0" smtClean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b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-to-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light</a:t>
            </a:r>
            <a:r>
              <a:rPr lang="en-US" sz="1600" dirty="0" smtClean="0">
                <a:sym typeface="Wingdings" charset="2"/>
              </a:rPr>
              <a:t> discrimination: </a:t>
            </a:r>
            <a:r>
              <a:rPr lang="en-US" sz="1600" dirty="0">
                <a:sym typeface="Wingdings" charset="2"/>
              </a:rPr>
              <a:t>continuous tagger (multiple operating points)</a:t>
            </a:r>
            <a:endParaRPr lang="en-US" sz="1600" dirty="0" smtClean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FF"/>
                </a:solidFill>
                <a:sym typeface="Wingdings" charset="2"/>
              </a:rPr>
              <a:t>b</a:t>
            </a:r>
            <a:r>
              <a:rPr lang="en-US" sz="1600" dirty="0">
                <a:solidFill>
                  <a:srgbClr val="0000FF"/>
                </a:solidFill>
                <a:sym typeface="Wingdings" charset="2"/>
              </a:rPr>
              <a:t>-to-</a:t>
            </a:r>
            <a:r>
              <a:rPr lang="en-US" sz="1600" dirty="0" err="1" smtClean="0">
                <a:solidFill>
                  <a:srgbClr val="0000FF"/>
                </a:solidFill>
                <a:sym typeface="Wingdings" charset="2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sym typeface="Wingdings" charset="2"/>
              </a:rPr>
              <a:t> discrimination</a:t>
            </a:r>
            <a:endParaRPr lang="en-US" sz="1600" dirty="0" smtClean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</a:pPr>
            <a:endParaRPr lang="en-US" sz="1600" dirty="0" smtClean="0">
              <a:sym typeface="Wingdings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Wingdings" charset="2"/>
              </a:rPr>
              <a:t>Typical performance: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Wingdings" charset="2"/>
              </a:rPr>
              <a:t>B-tagging efficiency: ~50-80%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err="1" smtClean="0">
                <a:sym typeface="Wingdings" charset="2"/>
              </a:rPr>
              <a:t>Mistag</a:t>
            </a:r>
            <a:r>
              <a:rPr lang="en-US" sz="1600" dirty="0" smtClean="0">
                <a:sym typeface="Wingdings" charset="2"/>
              </a:rPr>
              <a:t> rate: ~0.5-10%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Wingdings" charset="2"/>
              </a:rPr>
              <a:t>Calibrated in data control samples.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ym typeface="Wingdings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FF"/>
                </a:solidFill>
                <a:sym typeface="Wingdings" charset="2"/>
              </a:rPr>
              <a:t>Winter 2012: major progress at CDF by using new NN b-tagger.</a:t>
            </a:r>
          </a:p>
          <a:p>
            <a:r>
              <a:rPr lang="en-US" sz="1600" dirty="0" smtClean="0">
                <a:sym typeface="Wingdings" charset="2"/>
              </a:rPr>
              <a:t>     E.g. </a:t>
            </a:r>
            <a:r>
              <a:rPr lang="en-US" sz="1600" dirty="0" smtClean="0">
                <a:latin typeface="Symbol" charset="2"/>
                <a:cs typeface="Symbol" charset="2"/>
                <a:sym typeface="Wingdings" charset="2"/>
              </a:rPr>
              <a:t>e</a:t>
            </a:r>
            <a:r>
              <a:rPr lang="en-US" sz="1600" baseline="-25000" dirty="0" smtClean="0">
                <a:sym typeface="Wingdings" charset="2"/>
              </a:rPr>
              <a:t>b</a:t>
            </a:r>
            <a:r>
              <a:rPr lang="en-US" sz="1600" dirty="0" smtClean="0">
                <a:sym typeface="Wingdings" charset="2"/>
              </a:rPr>
              <a:t>~</a:t>
            </a:r>
            <a:r>
              <a:rPr lang="en-US" sz="1600" dirty="0" smtClean="0"/>
              <a:t>39%</a:t>
            </a:r>
            <a:r>
              <a:rPr lang="en-US" sz="1600" dirty="0" smtClean="0">
                <a:sym typeface="Wingdings"/>
              </a:rPr>
              <a:t></a:t>
            </a:r>
            <a:r>
              <a:rPr lang="en-US" sz="1600" dirty="0" smtClean="0"/>
              <a:t>54% @ 1.4% fake rate </a:t>
            </a:r>
          </a:p>
          <a:p>
            <a:pPr marL="742950" lvl="1" indent="-285750">
              <a:spcBef>
                <a:spcPct val="20000"/>
              </a:spcBef>
            </a:pPr>
            <a:endParaRPr lang="en-US" sz="1600" dirty="0" smtClean="0">
              <a:sym typeface="Wingdings" charset="2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</a:pPr>
            <a:endParaRPr lang="en-US" sz="1600" dirty="0">
              <a:sym typeface="Symbol" charset="2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 dirty="0">
              <a:sym typeface="Symbol" charset="2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 dirty="0">
              <a:sym typeface="Symbol" charset="2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</a:pPr>
            <a:endParaRPr lang="en-US" sz="1600" dirty="0">
              <a:sym typeface="Symbol" charset="2"/>
            </a:endParaRPr>
          </a:p>
        </p:txBody>
      </p:sp>
      <p:pic>
        <p:nvPicPr>
          <p:cNvPr id="28679" name="Picture 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8938" y="784225"/>
            <a:ext cx="3446462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954" y="3312819"/>
            <a:ext cx="3640646" cy="30638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58200" y="2971800"/>
            <a:ext cx="4445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15</a:t>
            </a:fld>
            <a:endParaRPr lang="en-US" sz="1600">
              <a:latin typeface="Arial"/>
              <a:cs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6324600" y="3505200"/>
            <a:ext cx="685800" cy="158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 bwMode="auto">
          <a:xfrm>
            <a:off x="838200" y="6367046"/>
            <a:ext cx="4210380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 smtClean="0">
                <a:solidFill>
                  <a:srgbClr val="FF0000"/>
                </a:solidFill>
              </a:rPr>
              <a:t>38% increase in per-jet b-tagging efficiency!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2895600" cy="26887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501" y="3505200"/>
            <a:ext cx="3025499" cy="29718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362200"/>
            <a:ext cx="2895600" cy="2895600"/>
          </a:xfrm>
          <a:prstGeom prst="rect">
            <a:avLst/>
          </a:prstGeom>
        </p:spPr>
      </p:pic>
      <p:sp>
        <p:nvSpPr>
          <p:cNvPr id="3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Searching for </a:t>
            </a:r>
            <a:r>
              <a:rPr lang="en-US" sz="2400" dirty="0" err="1" smtClean="0">
                <a:solidFill>
                  <a:srgbClr val="990033"/>
                </a:solidFill>
              </a:rPr>
              <a:t>H</a:t>
            </a:r>
            <a:r>
              <a:rPr lang="en-US" sz="2400" dirty="0" err="1" smtClean="0">
                <a:solidFill>
                  <a:srgbClr val="990033"/>
                </a:solidFill>
                <a:sym typeface="Wingdings"/>
              </a:rPr>
              <a:t>bb</a:t>
            </a:r>
            <a:r>
              <a:rPr lang="en-US" sz="2400" dirty="0" smtClean="0">
                <a:solidFill>
                  <a:srgbClr val="990033"/>
                </a:solidFill>
                <a:sym typeface="Wingdings"/>
              </a:rPr>
              <a:t>: </a:t>
            </a:r>
            <a:r>
              <a:rPr lang="en-US" sz="2400" dirty="0" smtClean="0">
                <a:solidFill>
                  <a:srgbClr val="990033"/>
                </a:solidFill>
              </a:rPr>
              <a:t>After </a:t>
            </a:r>
            <a:r>
              <a:rPr lang="en-US" sz="2400" dirty="0">
                <a:solidFill>
                  <a:srgbClr val="990033"/>
                </a:solidFill>
              </a:rPr>
              <a:t>B-Tagging</a:t>
            </a:r>
          </a:p>
        </p:txBody>
      </p:sp>
      <p:sp>
        <p:nvSpPr>
          <p:cNvPr id="30727" name="Rectangle 1028"/>
          <p:cNvSpPr>
            <a:spLocks noChangeArrowheads="1"/>
          </p:cNvSpPr>
          <p:nvPr/>
        </p:nvSpPr>
        <p:spPr bwMode="auto">
          <a:xfrm>
            <a:off x="533400" y="838200"/>
            <a:ext cx="5791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</a:pPr>
            <a:r>
              <a:rPr lang="en-US" sz="1600" dirty="0">
                <a:solidFill>
                  <a:srgbClr val="FF0000"/>
                </a:solidFill>
                <a:sym typeface="Symbol" charset="2"/>
              </a:rPr>
              <a:t>B-tagging brings significant improvement to </a:t>
            </a:r>
            <a:r>
              <a:rPr lang="en-US" sz="1600" dirty="0" smtClean="0">
                <a:solidFill>
                  <a:srgbClr val="FF0000"/>
                </a:solidFill>
                <a:sym typeface="Symbol" charset="2"/>
              </a:rPr>
              <a:t>S:B</a:t>
            </a:r>
            <a:endParaRPr lang="en-US" sz="1600" dirty="0">
              <a:solidFill>
                <a:srgbClr val="FF0000"/>
              </a:solidFill>
              <a:sym typeface="Symbol" charset="2"/>
            </a:endParaRPr>
          </a:p>
        </p:txBody>
      </p:sp>
      <p:sp>
        <p:nvSpPr>
          <p:cNvPr id="30728" name="TextBox 15"/>
          <p:cNvSpPr txBox="1">
            <a:spLocks noChangeArrowheads="1"/>
          </p:cNvSpPr>
          <p:nvPr/>
        </p:nvSpPr>
        <p:spPr bwMode="auto">
          <a:xfrm>
            <a:off x="5718175" y="1371600"/>
            <a:ext cx="3425825" cy="7080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Dijet invariant mass</a:t>
            </a:r>
          </a:p>
          <a:p>
            <a:pPr>
              <a:spcBef>
                <a:spcPct val="50000"/>
              </a:spcBef>
            </a:pPr>
            <a:r>
              <a:rPr lang="en-US" sz="1600">
                <a:sym typeface="Wingdings" charset="2"/>
              </a:rPr>
              <a:t> </a:t>
            </a:r>
            <a:r>
              <a:rPr lang="en-US" sz="1600"/>
              <a:t>single most discriminant variable</a:t>
            </a:r>
          </a:p>
        </p:txBody>
      </p:sp>
      <p:sp>
        <p:nvSpPr>
          <p:cNvPr id="30729" name="Rectangle 12"/>
          <p:cNvSpPr>
            <a:spLocks noChangeArrowheads="1"/>
          </p:cNvSpPr>
          <p:nvPr/>
        </p:nvSpPr>
        <p:spPr bwMode="auto">
          <a:xfrm>
            <a:off x="4111625" y="1447800"/>
            <a:ext cx="993775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Symbol" charset="2"/>
              </a:rPr>
              <a:t>WHl</a:t>
            </a:r>
            <a:r>
              <a:rPr lang="en-US">
                <a:latin typeface="Symbol" charset="2"/>
                <a:sym typeface="Symbol" charset="2"/>
              </a:rPr>
              <a:t>n</a:t>
            </a:r>
            <a:r>
              <a:rPr lang="en-US">
                <a:sym typeface="Symbol" charset="2"/>
              </a:rPr>
              <a:t>bb </a:t>
            </a:r>
            <a:endParaRPr lang="en-US"/>
          </a:p>
        </p:txBody>
      </p:sp>
      <p:sp>
        <p:nvSpPr>
          <p:cNvPr id="19" name="Striped Right Arrow 18"/>
          <p:cNvSpPr/>
          <p:nvPr/>
        </p:nvSpPr>
        <p:spPr bwMode="auto">
          <a:xfrm rot="1504134">
            <a:off x="42863" y="4594611"/>
            <a:ext cx="6424612" cy="914400"/>
          </a:xfrm>
          <a:prstGeom prst="stripedRightArrow">
            <a:avLst/>
          </a:prstGeom>
          <a:gradFill flip="none" rotWithShape="1">
            <a:gsLst>
              <a:gs pos="0">
                <a:srgbClr val="FF0000"/>
              </a:gs>
              <a:gs pos="100000">
                <a:prstClr val="white"/>
              </a:gs>
              <a:gs pos="88000">
                <a:srgbClr val="05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3" name="TextBox 5"/>
          <p:cNvSpPr txBox="1">
            <a:spLocks noChangeArrowheads="1"/>
          </p:cNvSpPr>
          <p:nvPr/>
        </p:nvSpPr>
        <p:spPr bwMode="auto">
          <a:xfrm>
            <a:off x="0" y="4572000"/>
            <a:ext cx="1600200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</a:rPr>
              <a:t>S:B </a:t>
            </a:r>
            <a:r>
              <a:rPr lang="en-US" sz="1600" dirty="0">
                <a:solidFill>
                  <a:srgbClr val="FF0000"/>
                </a:solidFill>
              </a:rPr>
              <a:t>~ 1:4000</a:t>
            </a:r>
          </a:p>
        </p:txBody>
      </p: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3810000" y="6519446"/>
            <a:ext cx="2057400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</a:rPr>
              <a:t>S:B </a:t>
            </a:r>
            <a:r>
              <a:rPr lang="en-US" sz="1600" dirty="0">
                <a:solidFill>
                  <a:srgbClr val="FF0000"/>
                </a:solidFill>
              </a:rPr>
              <a:t>~ 1</a:t>
            </a:r>
            <a:r>
              <a:rPr lang="en-US" sz="1600" dirty="0" smtClean="0">
                <a:solidFill>
                  <a:srgbClr val="FF0000"/>
                </a:solidFill>
              </a:rPr>
              <a:t>:75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7" name="TextBox 5"/>
          <p:cNvSpPr txBox="1">
            <a:spLocks noChangeArrowheads="1"/>
          </p:cNvSpPr>
          <p:nvPr/>
        </p:nvSpPr>
        <p:spPr bwMode="auto">
          <a:xfrm>
            <a:off x="2057400" y="5605046"/>
            <a:ext cx="2057400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</a:rPr>
              <a:t>S:B </a:t>
            </a:r>
            <a:r>
              <a:rPr lang="en-US" sz="1600" dirty="0">
                <a:solidFill>
                  <a:srgbClr val="FF0000"/>
                </a:solidFill>
              </a:rPr>
              <a:t>~ 1:</a:t>
            </a:r>
            <a:r>
              <a:rPr lang="en-US" sz="1600" dirty="0" smtClean="0">
                <a:solidFill>
                  <a:srgbClr val="FF0000"/>
                </a:solidFill>
              </a:rPr>
              <a:t>400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1371600" y="2633246"/>
            <a:ext cx="1750772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 smtClean="0">
                <a:solidFill>
                  <a:srgbClr val="0000FF"/>
                </a:solidFill>
              </a:rPr>
              <a:t>Before b-tagging</a:t>
            </a:r>
          </a:p>
        </p:txBody>
      </p:sp>
      <p:sp>
        <p:nvSpPr>
          <p:cNvPr id="29" name="TextBox 28"/>
          <p:cNvSpPr txBox="1"/>
          <p:nvPr/>
        </p:nvSpPr>
        <p:spPr bwMode="auto">
          <a:xfrm>
            <a:off x="4876800" y="3886200"/>
            <a:ext cx="992251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 smtClean="0">
                <a:solidFill>
                  <a:srgbClr val="0000FF"/>
                </a:solidFill>
              </a:rPr>
              <a:t>=1 b-tag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7696200" y="5029200"/>
            <a:ext cx="1087630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 smtClean="0">
                <a:solidFill>
                  <a:srgbClr val="0000FF"/>
                </a:solidFill>
              </a:rPr>
              <a:t>≥2 b-tags</a:t>
            </a:r>
          </a:p>
        </p:txBody>
      </p:sp>
      <p:sp>
        <p:nvSpPr>
          <p:cNvPr id="3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16</a:t>
            </a:fld>
            <a:endParaRPr lang="en-US"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186" y="914400"/>
            <a:ext cx="4557814" cy="2971800"/>
          </a:xfrm>
          <a:prstGeom prst="rect">
            <a:avLst/>
          </a:prstGeom>
        </p:spPr>
      </p:pic>
      <p:sp>
        <p:nvSpPr>
          <p:cNvPr id="3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Signal-to-Background Discrimination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15" name="Rectangle 1028"/>
          <p:cNvSpPr>
            <a:spLocks noChangeArrowheads="1"/>
          </p:cNvSpPr>
          <p:nvPr/>
        </p:nvSpPr>
        <p:spPr bwMode="auto">
          <a:xfrm>
            <a:off x="304800" y="1066800"/>
            <a:ext cx="4572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</a:pPr>
            <a:r>
              <a:rPr lang="en-US" sz="1600" dirty="0">
                <a:solidFill>
                  <a:srgbClr val="FF0000"/>
                </a:solidFill>
                <a:sym typeface="Symbol" charset="2"/>
              </a:rPr>
              <a:t>Most Higgs analyses use multivariate</a:t>
            </a:r>
          </a:p>
          <a:p>
            <a:pPr marL="285750" indent="-285750">
              <a:spcBef>
                <a:spcPct val="20000"/>
              </a:spcBef>
            </a:pPr>
            <a:r>
              <a:rPr lang="en-US" sz="1600" dirty="0">
                <a:solidFill>
                  <a:srgbClr val="FF0000"/>
                </a:solidFill>
                <a:sym typeface="Symbol" charset="2"/>
              </a:rPr>
              <a:t>analysis (MVA) techniques:</a:t>
            </a: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Symbol" charset="2"/>
              </a:rPr>
              <a:t>Used against: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b="1" dirty="0" smtClean="0">
                <a:sym typeface="Symbol" charset="2"/>
              </a:rPr>
              <a:t>Instrumental backgrounds</a:t>
            </a:r>
            <a:r>
              <a:rPr lang="en-US" sz="1600" dirty="0" smtClean="0">
                <a:sym typeface="Symbol" charset="2"/>
              </a:rPr>
              <a:t>: increase signal acceptance in event selection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b="1" dirty="0" smtClean="0">
                <a:sym typeface="Symbol" charset="2"/>
              </a:rPr>
              <a:t>Physics backgrounds</a:t>
            </a:r>
            <a:r>
              <a:rPr lang="en-US" sz="1600" dirty="0" smtClean="0">
                <a:sym typeface="Symbol" charset="2"/>
              </a:rPr>
              <a:t>: as final </a:t>
            </a:r>
            <a:r>
              <a:rPr lang="en-US" sz="1600" dirty="0" err="1" smtClean="0">
                <a:sym typeface="Symbol" charset="2"/>
              </a:rPr>
              <a:t>discriminant</a:t>
            </a:r>
            <a:r>
              <a:rPr lang="en-US" sz="1600" dirty="0" smtClean="0">
                <a:sym typeface="Symbol" charset="2"/>
              </a:rPr>
              <a:t>. </a:t>
            </a:r>
            <a:r>
              <a:rPr lang="en-US" sz="1600" dirty="0" smtClean="0"/>
              <a:t>Typical </a:t>
            </a:r>
            <a:r>
              <a:rPr lang="en-US" sz="1600" dirty="0"/>
              <a:t>sensitivity gain compared to single variable ~15-20%</a:t>
            </a:r>
            <a:r>
              <a:rPr lang="en-US" sz="1600" dirty="0" smtClean="0"/>
              <a:t>.</a:t>
            </a:r>
            <a:endParaRPr lang="en-US" sz="1600" kern="0" dirty="0" smtClean="0">
              <a:solidFill>
                <a:srgbClr val="000000"/>
              </a:solidFill>
              <a:latin typeface="Arial"/>
              <a:ea typeface="StarSymbol" charset="2"/>
              <a:cs typeface="Arial"/>
              <a:sym typeface="Wingdings"/>
            </a:endParaRPr>
          </a:p>
          <a:p>
            <a:pPr marL="285750" indent="-285750">
              <a:spcBef>
                <a:spcPct val="20000"/>
              </a:spcBef>
              <a:buFont typeface="Wingdings" charset="2"/>
              <a:buChar char="è"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  <a:ea typeface="StarSymbol" charset="2"/>
                <a:cs typeface="Arial"/>
              </a:rPr>
              <a:t>Typically achieve S/B of ~1/1-1/25</a:t>
            </a:r>
          </a:p>
          <a:p>
            <a:pPr marL="285750" indent="-285750">
              <a:spcBef>
                <a:spcPct val="20000"/>
              </a:spcBef>
            </a:pPr>
            <a:r>
              <a:rPr lang="en-US" sz="1600" i="1" kern="0" dirty="0" smtClean="0">
                <a:solidFill>
                  <a:srgbClr val="000000"/>
                </a:solidFill>
                <a:latin typeface="Arial"/>
                <a:ea typeface="StarSymbol" charset="2"/>
                <a:cs typeface="Arial"/>
              </a:rPr>
              <a:t>	S/B ~1/100 for </a:t>
            </a:r>
            <a:r>
              <a:rPr lang="en-US" sz="1600" i="1" kern="0" dirty="0" err="1" smtClean="0">
                <a:solidFill>
                  <a:srgbClr val="000000"/>
                </a:solidFill>
                <a:latin typeface="Arial"/>
                <a:ea typeface="StarSymbol" charset="2"/>
                <a:cs typeface="Arial"/>
              </a:rPr>
              <a:t>dijet</a:t>
            </a:r>
            <a:r>
              <a:rPr lang="en-US" sz="1600" i="1" kern="0" dirty="0" smtClean="0">
                <a:solidFill>
                  <a:srgbClr val="000000"/>
                </a:solidFill>
                <a:latin typeface="Arial"/>
                <a:ea typeface="StarSymbol" charset="2"/>
                <a:cs typeface="Arial"/>
              </a:rPr>
              <a:t> mass alone</a:t>
            </a:r>
          </a:p>
          <a:p>
            <a:pPr marL="285750" indent="-285750">
              <a:spcBef>
                <a:spcPct val="20000"/>
              </a:spcBef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olidFill>
                <a:srgbClr val="FF0000"/>
              </a:solidFill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olidFill>
                <a:srgbClr val="FF0000"/>
              </a:solidFill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olidFill>
                <a:srgbClr val="FF0000"/>
              </a:solidFill>
            </a:endParaRPr>
          </a:p>
          <a:p>
            <a:pPr marL="285750" indent="-285750">
              <a:spcBef>
                <a:spcPct val="20000"/>
              </a:spcBef>
            </a:pPr>
            <a:r>
              <a:rPr lang="en-US" sz="1600" dirty="0" smtClean="0">
                <a:solidFill>
                  <a:srgbClr val="FF0000"/>
                </a:solidFill>
              </a:rPr>
              <a:t>Increase </a:t>
            </a:r>
            <a:r>
              <a:rPr lang="en-US" sz="1600" dirty="0">
                <a:solidFill>
                  <a:srgbClr val="FF0000"/>
                </a:solidFill>
              </a:rPr>
              <a:t>sensitivity by splitting analysis </a:t>
            </a:r>
          </a:p>
          <a:p>
            <a:pPr marL="285750" indent="-285750">
              <a:spcBef>
                <a:spcPct val="20000"/>
              </a:spcBef>
            </a:pPr>
            <a:r>
              <a:rPr lang="en-US" sz="1600" dirty="0">
                <a:solidFill>
                  <a:srgbClr val="FF0000"/>
                </a:solidFill>
              </a:rPr>
              <a:t>into </a:t>
            </a:r>
            <a:r>
              <a:rPr lang="en-US" sz="1600" dirty="0" err="1">
                <a:solidFill>
                  <a:srgbClr val="FF0000"/>
                </a:solidFill>
              </a:rPr>
              <a:t>subchannels</a:t>
            </a:r>
            <a:r>
              <a:rPr lang="en-US" sz="1600" dirty="0">
                <a:solidFill>
                  <a:srgbClr val="FF0000"/>
                </a:solidFill>
              </a:rPr>
              <a:t> with different S:B </a:t>
            </a:r>
          </a:p>
          <a:p>
            <a:pPr marL="285750" indent="-285750">
              <a:spcBef>
                <a:spcPct val="20000"/>
              </a:spcBef>
            </a:pPr>
            <a:r>
              <a:rPr lang="en-US" sz="1600" dirty="0"/>
              <a:t>(e.g. by lepton quality, number of jets,..)</a:t>
            </a:r>
          </a:p>
          <a:p>
            <a:pPr marL="285750" indent="-285750">
              <a:spcBef>
                <a:spcPct val="20000"/>
              </a:spcBef>
            </a:pPr>
            <a:r>
              <a:rPr lang="en-US" sz="1600" dirty="0"/>
              <a:t>and combine at the end.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812" y="4038600"/>
            <a:ext cx="4790188" cy="28194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 bwMode="auto">
          <a:xfrm>
            <a:off x="6705600" y="1371600"/>
            <a:ext cx="978553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 smtClean="0"/>
              <a:t>ZH</a:t>
            </a:r>
            <a:r>
              <a:rPr lang="en-US" sz="1600" dirty="0" err="1" smtClean="0">
                <a:sym typeface="Wingdings"/>
              </a:rPr>
              <a:t>llbb</a:t>
            </a:r>
            <a:endParaRPr lang="en-US" sz="1600" dirty="0" smtClean="0"/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5181600" y="3505200"/>
            <a:ext cx="1752600" cy="12192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16200000" flipH="1">
            <a:off x="8077200" y="3657600"/>
            <a:ext cx="1219200" cy="9144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17</a:t>
            </a:fld>
            <a:endParaRPr lang="en-US"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114800"/>
            <a:ext cx="3962400" cy="2743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608" y="4109246"/>
            <a:ext cx="3818792" cy="27487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1447800"/>
            <a:ext cx="4352192" cy="2667000"/>
          </a:xfrm>
          <a:prstGeom prst="rect">
            <a:avLst/>
          </a:prstGeom>
        </p:spPr>
      </p:pic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1219200" y="147638"/>
            <a:ext cx="6858000" cy="4619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Control Regions</a:t>
            </a:r>
          </a:p>
        </p:txBody>
      </p:sp>
      <p:sp>
        <p:nvSpPr>
          <p:cNvPr id="31752" name="Rectangle 1028"/>
          <p:cNvSpPr>
            <a:spLocks noChangeArrowheads="1"/>
          </p:cNvSpPr>
          <p:nvPr/>
        </p:nvSpPr>
        <p:spPr bwMode="auto">
          <a:xfrm>
            <a:off x="533400" y="838200"/>
            <a:ext cx="8153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</a:pPr>
            <a:r>
              <a:rPr lang="en-US" sz="1600" dirty="0">
                <a:solidFill>
                  <a:srgbClr val="FF0000"/>
                </a:solidFill>
                <a:sym typeface="Symbol" charset="2"/>
              </a:rPr>
              <a:t>Validate background modeling in signal depleted “side-bands”</a:t>
            </a:r>
          </a:p>
          <a:p>
            <a:pPr marL="285750" indent="-285750">
              <a:spcBef>
                <a:spcPct val="20000"/>
              </a:spcBef>
            </a:pPr>
            <a:r>
              <a:rPr lang="en-US" sz="1600" dirty="0">
                <a:sym typeface="Symbol" charset="2"/>
              </a:rPr>
              <a:t>Example:</a:t>
            </a:r>
            <a:r>
              <a:rPr lang="en-US" sz="1600" dirty="0" smtClean="0">
                <a:sym typeface="Symbol" charset="2"/>
              </a:rPr>
              <a:t>     +</a:t>
            </a:r>
            <a:r>
              <a:rPr lang="en-US" sz="1600" dirty="0">
                <a:sym typeface="Symbol" charset="2"/>
              </a:rPr>
              <a:t>2 b-jets</a:t>
            </a:r>
          </a:p>
        </p:txBody>
      </p:sp>
      <p:sp>
        <p:nvSpPr>
          <p:cNvPr id="31753" name="TextBox 7"/>
          <p:cNvSpPr txBox="1">
            <a:spLocks noChangeArrowheads="1"/>
          </p:cNvSpPr>
          <p:nvPr/>
        </p:nvSpPr>
        <p:spPr bwMode="auto">
          <a:xfrm>
            <a:off x="6934200" y="1752600"/>
            <a:ext cx="1690688" cy="3381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Multijet-enriched</a:t>
            </a:r>
          </a:p>
        </p:txBody>
      </p:sp>
      <p:sp>
        <p:nvSpPr>
          <p:cNvPr id="31754" name="TextBox 8"/>
          <p:cNvSpPr txBox="1">
            <a:spLocks noChangeArrowheads="1"/>
          </p:cNvSpPr>
          <p:nvPr/>
        </p:nvSpPr>
        <p:spPr bwMode="auto">
          <a:xfrm>
            <a:off x="304800" y="3048000"/>
            <a:ext cx="1673225" cy="3381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W+jets-enriched</a:t>
            </a:r>
          </a:p>
        </p:txBody>
      </p:sp>
      <p:sp>
        <p:nvSpPr>
          <p:cNvPr id="31755" name="TextBox 9"/>
          <p:cNvSpPr txBox="1">
            <a:spLocks noChangeArrowheads="1"/>
          </p:cNvSpPr>
          <p:nvPr/>
        </p:nvSpPr>
        <p:spPr bwMode="auto">
          <a:xfrm>
            <a:off x="6934200" y="3429000"/>
            <a:ext cx="1371600" cy="3381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Top-enriched</a:t>
            </a:r>
          </a:p>
        </p:txBody>
      </p:sp>
      <p:cxnSp>
        <p:nvCxnSpPr>
          <p:cNvPr id="31756" name="Straight Arrow Connector 11"/>
          <p:cNvCxnSpPr>
            <a:cxnSpLocks noChangeShapeType="1"/>
            <a:endCxn id="31752" idx="2"/>
          </p:cNvCxnSpPr>
          <p:nvPr/>
        </p:nvCxnSpPr>
        <p:spPr bwMode="auto">
          <a:xfrm rot="10800000" flipV="1">
            <a:off x="4610100" y="2133600"/>
            <a:ext cx="270510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1757" name="Straight Arrow Connector 13"/>
          <p:cNvCxnSpPr>
            <a:cxnSpLocks noChangeShapeType="1"/>
          </p:cNvCxnSpPr>
          <p:nvPr/>
        </p:nvCxnSpPr>
        <p:spPr bwMode="auto">
          <a:xfrm rot="16200000" flipH="1">
            <a:off x="381000" y="4267200"/>
            <a:ext cx="220980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1758" name="Straight Arrow Connector 15"/>
          <p:cNvCxnSpPr>
            <a:cxnSpLocks noChangeShapeType="1"/>
            <a:stCxn id="31755" idx="2"/>
          </p:cNvCxnSpPr>
          <p:nvPr/>
        </p:nvCxnSpPr>
        <p:spPr bwMode="auto">
          <a:xfrm rot="5400000">
            <a:off x="6265069" y="4207669"/>
            <a:ext cx="1795462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326658" name="Object 2"/>
          <p:cNvGraphicFramePr>
            <a:graphicFrameLocks noChangeAspect="1"/>
          </p:cNvGraphicFramePr>
          <p:nvPr/>
        </p:nvGraphicFramePr>
        <p:xfrm>
          <a:off x="1447800" y="1143000"/>
          <a:ext cx="317500" cy="304800"/>
        </p:xfrm>
        <a:graphic>
          <a:graphicData uri="http://schemas.openxmlformats.org/presentationml/2006/ole">
            <p:oleObj spid="_x0000_s326658" name="Equation" r:id="rId6" imgW="203200" imgH="177800" progId="Equation.3">
              <p:embed/>
            </p:oleObj>
          </a:graphicData>
        </a:graphic>
      </p:graphicFrame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18</a:t>
            </a:fld>
            <a:endParaRPr lang="en-US"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6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295400"/>
            <a:ext cx="5638800" cy="152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Validation of </a:t>
            </a:r>
            <a:r>
              <a:rPr lang="en-US" sz="2400" dirty="0" err="1" smtClean="0">
                <a:solidFill>
                  <a:srgbClr val="990033"/>
                </a:solidFill>
              </a:rPr>
              <a:t>H</a:t>
            </a:r>
            <a:r>
              <a:rPr lang="en-US" sz="2400" dirty="0" err="1" smtClean="0">
                <a:solidFill>
                  <a:srgbClr val="990033"/>
                </a:solidFill>
                <a:sym typeface="Wingdings"/>
              </a:rPr>
              <a:t>bb</a:t>
            </a:r>
            <a:r>
              <a:rPr lang="en-US" sz="2400" dirty="0" smtClean="0">
                <a:solidFill>
                  <a:srgbClr val="990033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990033"/>
                </a:solidFill>
              </a:rPr>
              <a:t>Search Techniques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58375" name="Rectangle 1028"/>
          <p:cNvSpPr>
            <a:spLocks noChangeArrowheads="1"/>
          </p:cNvSpPr>
          <p:nvPr/>
        </p:nvSpPr>
        <p:spPr bwMode="auto">
          <a:xfrm>
            <a:off x="381000" y="914400"/>
            <a:ext cx="845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</a:pP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	</a:t>
            </a:r>
            <a:r>
              <a:rPr lang="en-US" sz="1600" dirty="0" smtClean="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Validate search strategy by looking for a known SM signal with similar signature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ea typeface="Arial" charset="0"/>
              <a:cs typeface="Arial" charset="0"/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ea typeface="Arial" charset="0"/>
              <a:cs typeface="Arial" charset="0"/>
              <a:sym typeface="Symbol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ea typeface="Arial" charset="0"/>
              <a:cs typeface="Arial" charset="0"/>
              <a:sym typeface="Symbol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ea typeface="Arial" charset="0"/>
              <a:cs typeface="Arial" charset="0"/>
              <a:sym typeface="Symbol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ea typeface="Arial" charset="0"/>
              <a:cs typeface="Arial" charset="0"/>
              <a:sym typeface="Symbol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ea typeface="Arial" charset="0"/>
              <a:cs typeface="Arial" charset="0"/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ea typeface="Arial" charset="0"/>
              <a:cs typeface="Arial" charset="0"/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ea typeface="Arial" charset="0"/>
              <a:cs typeface="Arial" charset="0"/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ea typeface="Arial" charset="0"/>
              <a:cs typeface="Arial" charset="0"/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ea typeface="Arial" charset="0"/>
              <a:cs typeface="Arial" charset="0"/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ea typeface="Arial" charset="0"/>
              <a:cs typeface="Arial" charset="0"/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ea typeface="Arial" charset="0"/>
              <a:cs typeface="Arial" charset="0"/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ea typeface="Arial" charset="0"/>
              <a:cs typeface="Arial" charset="0"/>
              <a:sym typeface="Symbol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Differences:</a:t>
            </a:r>
          </a:p>
          <a:p>
            <a:pPr marL="1200150" lvl="2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8040"/>
                </a:solidFill>
                <a:ea typeface="Arial" charset="0"/>
                <a:cs typeface="Arial" charset="0"/>
                <a:sym typeface="Symbol" charset="2"/>
              </a:rPr>
              <a:t>Cross section for </a:t>
            </a:r>
            <a:r>
              <a:rPr lang="en-US" sz="1600" dirty="0" err="1" smtClean="0">
                <a:solidFill>
                  <a:srgbClr val="008040"/>
                </a:solidFill>
                <a:ea typeface="Arial" charset="0"/>
                <a:cs typeface="Arial" charset="0"/>
                <a:sym typeface="Symbol" charset="2"/>
              </a:rPr>
              <a:t>diboson</a:t>
            </a:r>
            <a:r>
              <a:rPr lang="en-US" sz="1600" dirty="0" smtClean="0">
                <a:solidFill>
                  <a:srgbClr val="008040"/>
                </a:solidFill>
                <a:ea typeface="Arial" charset="0"/>
                <a:cs typeface="Arial" charset="0"/>
                <a:sym typeface="Symbol" charset="2"/>
              </a:rPr>
              <a:t> production is x4.5 larger than for W/ZH.</a:t>
            </a:r>
          </a:p>
          <a:p>
            <a:pPr marL="1200150" lvl="2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8040"/>
                </a:solidFill>
                <a:ea typeface="Arial" charset="0"/>
                <a:cs typeface="Arial" charset="0"/>
                <a:sym typeface="Wingdings"/>
              </a:rPr>
              <a:t>There is relatively more signal contribution from </a:t>
            </a:r>
            <a:r>
              <a:rPr lang="en-US" sz="1600" dirty="0" err="1" smtClean="0">
                <a:solidFill>
                  <a:srgbClr val="008040"/>
                </a:solidFill>
                <a:ea typeface="Arial" charset="0"/>
                <a:cs typeface="Arial" charset="0"/>
                <a:sym typeface="Wingdings"/>
              </a:rPr>
              <a:t>Zcc</a:t>
            </a:r>
            <a:r>
              <a:rPr lang="en-US" sz="1600" dirty="0" smtClean="0">
                <a:solidFill>
                  <a:srgbClr val="008040"/>
                </a:solidFill>
                <a:ea typeface="Arial" charset="0"/>
                <a:cs typeface="Arial" charset="0"/>
                <a:sym typeface="Wingdings"/>
              </a:rPr>
              <a:t> than from </a:t>
            </a:r>
            <a:r>
              <a:rPr lang="en-US" sz="1600" dirty="0" err="1" smtClean="0">
                <a:solidFill>
                  <a:srgbClr val="008040"/>
                </a:solidFill>
                <a:ea typeface="Arial" charset="0"/>
                <a:cs typeface="Arial" charset="0"/>
                <a:sym typeface="Wingdings"/>
              </a:rPr>
              <a:t>Hcc</a:t>
            </a:r>
            <a:r>
              <a:rPr lang="en-US" sz="1600" dirty="0" smtClean="0">
                <a:solidFill>
                  <a:srgbClr val="008040"/>
                </a:solidFill>
                <a:ea typeface="Arial" charset="0"/>
                <a:cs typeface="Arial" charset="0"/>
                <a:sym typeface="Wingdings"/>
              </a:rPr>
              <a:t>.</a:t>
            </a:r>
            <a:endParaRPr lang="en-US" sz="1600" dirty="0" smtClean="0">
              <a:solidFill>
                <a:srgbClr val="008040"/>
              </a:solidFill>
              <a:ea typeface="Arial" charset="0"/>
              <a:cs typeface="Arial" charset="0"/>
              <a:sym typeface="Symbol" charset="2"/>
            </a:endParaRPr>
          </a:p>
          <a:p>
            <a:pPr marL="1200150" lvl="2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err="1" smtClean="0">
                <a:solidFill>
                  <a:srgbClr val="0000FF"/>
                </a:solidFill>
                <a:ea typeface="Arial" charset="0"/>
                <a:cs typeface="Arial" charset="0"/>
                <a:sym typeface="Symbol" charset="2"/>
              </a:rPr>
              <a:t>Diboson</a:t>
            </a:r>
            <a:r>
              <a:rPr lang="en-US" sz="1600" dirty="0" smtClean="0">
                <a:solidFill>
                  <a:srgbClr val="0000FF"/>
                </a:solidFill>
                <a:ea typeface="Arial" charset="0"/>
                <a:cs typeface="Arial" charset="0"/>
                <a:sym typeface="Symbol" charset="2"/>
              </a:rPr>
              <a:t> signal sits at low mass where there is a significant peaking background from </a:t>
            </a:r>
            <a:r>
              <a:rPr lang="en-US" sz="1600" dirty="0" err="1" smtClean="0">
                <a:solidFill>
                  <a:srgbClr val="0000FF"/>
                </a:solidFill>
                <a:ea typeface="Arial" charset="0"/>
                <a:cs typeface="Arial" charset="0"/>
                <a:sym typeface="Symbol" charset="2"/>
              </a:rPr>
              <a:t>WW</a:t>
            </a:r>
            <a:r>
              <a:rPr lang="en-US" sz="1600" dirty="0" err="1" smtClean="0">
                <a:solidFill>
                  <a:srgbClr val="0000FF"/>
                </a:solidFill>
                <a:ea typeface="Arial" charset="0"/>
                <a:cs typeface="Arial" charset="0"/>
                <a:sym typeface="Wingdings"/>
              </a:rPr>
              <a:t>l</a:t>
            </a:r>
            <a:r>
              <a:rPr lang="en-US" sz="1600" dirty="0" err="1" smtClean="0">
                <a:solidFill>
                  <a:srgbClr val="0000FF"/>
                </a:solidFill>
                <a:latin typeface="Symbol" charset="2"/>
                <a:ea typeface="Arial" charset="0"/>
                <a:cs typeface="Symbol" charset="2"/>
                <a:sym typeface="Wingdings"/>
              </a:rPr>
              <a:t>n</a:t>
            </a:r>
            <a:r>
              <a:rPr lang="en-US" sz="1600" dirty="0" err="1" smtClean="0">
                <a:solidFill>
                  <a:srgbClr val="0000FF"/>
                </a:solidFill>
                <a:ea typeface="Arial" charset="0"/>
                <a:cs typeface="Arial" charset="0"/>
                <a:sym typeface="Wingdings"/>
              </a:rPr>
              <a:t>cs</a:t>
            </a:r>
            <a:r>
              <a:rPr lang="en-US" sz="1600" dirty="0" smtClean="0">
                <a:solidFill>
                  <a:srgbClr val="0000FF"/>
                </a:solidFill>
                <a:ea typeface="Arial" charset="0"/>
                <a:cs typeface="Arial" charset="0"/>
                <a:sym typeface="Wingdings"/>
              </a:rPr>
              <a:t> and systematic uncertainties are larger.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ym typeface="Symbol" charset="2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922579"/>
            <a:ext cx="6515100" cy="1725621"/>
          </a:xfrm>
          <a:prstGeom prst="rect">
            <a:avLst/>
          </a:prstGeom>
        </p:spPr>
      </p:pic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19</a:t>
            </a:fld>
            <a:endParaRPr lang="en-US"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2</a:t>
            </a:fld>
            <a:endParaRPr lang="en-US" sz="1600">
              <a:latin typeface="Arial"/>
              <a:cs typeface="Arial"/>
            </a:endParaRPr>
          </a:p>
        </p:txBody>
      </p:sp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Today’s Presentation</a:t>
            </a:r>
          </a:p>
        </p:txBody>
      </p:sp>
      <p:sp>
        <p:nvSpPr>
          <p:cNvPr id="5" name="Rectangle 38"/>
          <p:cNvSpPr>
            <a:spLocks noChangeArrowheads="1"/>
          </p:cNvSpPr>
          <p:nvPr/>
        </p:nvSpPr>
        <p:spPr bwMode="auto">
          <a:xfrm>
            <a:off x="457200" y="1066800"/>
            <a:ext cx="6781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Introduction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 dirty="0" smtClean="0"/>
              <a:t>The Higgs mechanism in a nutshell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 dirty="0" smtClean="0"/>
              <a:t>Experimental indications in the pre-</a:t>
            </a:r>
            <a:r>
              <a:rPr lang="en-US" sz="1800" dirty="0" err="1" smtClean="0"/>
              <a:t>hadron</a:t>
            </a:r>
            <a:r>
              <a:rPr lang="en-US" sz="1800" dirty="0" smtClean="0"/>
              <a:t> collider era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 dirty="0" smtClean="0"/>
              <a:t>Search strategies at </a:t>
            </a:r>
            <a:r>
              <a:rPr lang="en-US" sz="1800" dirty="0" err="1" smtClean="0"/>
              <a:t>hadron</a:t>
            </a:r>
            <a:r>
              <a:rPr lang="en-US" sz="1800" dirty="0" smtClean="0"/>
              <a:t> colliders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Standard Model Higgs boson searches at the Tevatron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2000" dirty="0" smtClean="0">
              <a:solidFill>
                <a:srgbClr val="00009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Summary and outlook</a:t>
            </a:r>
          </a:p>
        </p:txBody>
      </p:sp>
    </p:spTree>
  </p:cSld>
  <p:clrMapOvr>
    <a:masterClrMapping/>
  </p:clrMapOvr>
  <p:transition advTm="27349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Validation of </a:t>
            </a:r>
            <a:r>
              <a:rPr lang="en-US" sz="2400" dirty="0" err="1" smtClean="0">
                <a:solidFill>
                  <a:srgbClr val="990033"/>
                </a:solidFill>
              </a:rPr>
              <a:t>H</a:t>
            </a:r>
            <a:r>
              <a:rPr lang="en-US" sz="2400" dirty="0" err="1" smtClean="0">
                <a:solidFill>
                  <a:srgbClr val="990033"/>
                </a:solidFill>
                <a:sym typeface="Wingdings"/>
              </a:rPr>
              <a:t>bb</a:t>
            </a:r>
            <a:r>
              <a:rPr lang="en-US" sz="2400" dirty="0" smtClean="0">
                <a:solidFill>
                  <a:srgbClr val="990033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990033"/>
                </a:solidFill>
              </a:rPr>
              <a:t>Search Techniques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58375" name="Rectangle 1028"/>
          <p:cNvSpPr>
            <a:spLocks noChangeArrowheads="1"/>
          </p:cNvSpPr>
          <p:nvPr/>
        </p:nvSpPr>
        <p:spPr bwMode="auto">
          <a:xfrm>
            <a:off x="381000" y="914400"/>
            <a:ext cx="7315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Combination of CDF and D</a:t>
            </a:r>
            <a:r>
              <a:rPr lang="en-US" sz="1600" dirty="0" smtClean="0">
                <a:sym typeface="Symbol" charset="2"/>
              </a:rPr>
              <a:t>Ø</a:t>
            </a: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 searches for WZ/ZZ in </a:t>
            </a:r>
            <a:r>
              <a:rPr lang="en-US" sz="1600" dirty="0" err="1" smtClean="0">
                <a:ea typeface="Arial" charset="0"/>
                <a:cs typeface="Arial" charset="0"/>
                <a:sym typeface="Symbol" charset="2"/>
              </a:rPr>
              <a:t>l</a:t>
            </a:r>
            <a:r>
              <a:rPr lang="en-US" sz="1600" dirty="0" err="1" smtClean="0">
                <a:latin typeface="Symbol" charset="2"/>
                <a:ea typeface="Arial" charset="0"/>
                <a:cs typeface="Symbol" charset="2"/>
                <a:sym typeface="Symbol" charset="2"/>
              </a:rPr>
              <a:t>n</a:t>
            </a:r>
            <a:r>
              <a:rPr lang="en-US" sz="1600" dirty="0" err="1" smtClean="0">
                <a:ea typeface="Arial" charset="0"/>
                <a:cs typeface="Arial" charset="0"/>
                <a:sym typeface="Symbol" charset="2"/>
              </a:rPr>
              <a:t>bb</a:t>
            </a: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, </a:t>
            </a:r>
            <a:r>
              <a:rPr lang="en-US" sz="1600" dirty="0" err="1" smtClean="0">
                <a:ea typeface="Arial" charset="0"/>
                <a:cs typeface="Arial" charset="0"/>
                <a:sym typeface="Symbol" charset="2"/>
              </a:rPr>
              <a:t>llbb</a:t>
            </a: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, </a:t>
            </a:r>
            <a:r>
              <a:rPr lang="en-US" sz="1600" dirty="0" err="1" smtClean="0">
                <a:latin typeface="Symbol" charset="2"/>
                <a:ea typeface="Arial" charset="0"/>
                <a:cs typeface="Symbol" charset="2"/>
                <a:sym typeface="Symbol" charset="2"/>
              </a:rPr>
              <a:t>nn</a:t>
            </a:r>
            <a:r>
              <a:rPr lang="en-US" sz="1600" dirty="0" err="1" smtClean="0">
                <a:ea typeface="Arial" charset="0"/>
                <a:cs typeface="Arial" charset="0"/>
                <a:sym typeface="Symbol" charset="2"/>
              </a:rPr>
              <a:t>bb</a:t>
            </a:r>
            <a:endParaRPr lang="en-US" sz="1600" dirty="0" smtClean="0">
              <a:ea typeface="Arial" charset="0"/>
              <a:cs typeface="Arial" charset="0"/>
              <a:sym typeface="Symbol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Exact copies of the corresponding Higgs analysis.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Global fit to the final </a:t>
            </a:r>
            <a:r>
              <a:rPr lang="en-US" sz="1600" dirty="0" err="1" smtClean="0">
                <a:ea typeface="Arial" charset="0"/>
                <a:cs typeface="Arial" charset="0"/>
                <a:sym typeface="Symbol" charset="2"/>
              </a:rPr>
              <a:t>discriminant</a:t>
            </a: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 distributions in all </a:t>
            </a:r>
            <a:r>
              <a:rPr lang="en-US" sz="1600" dirty="0" err="1" smtClean="0">
                <a:ea typeface="Arial" charset="0"/>
                <a:cs typeface="Arial" charset="0"/>
                <a:sym typeface="Symbol" charset="2"/>
              </a:rPr>
              <a:t>subchannels</a:t>
            </a: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.</a:t>
            </a:r>
            <a:endParaRPr lang="en-US" sz="1600" dirty="0" smtClean="0">
              <a:ea typeface="Arial" charset="0"/>
              <a:cs typeface="Arial" charset="0"/>
              <a:sym typeface="Wingdings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ym typeface="Symbol" charset="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126411"/>
            <a:ext cx="3566024" cy="19896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478755"/>
            <a:ext cx="3581400" cy="19982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 bwMode="auto">
          <a:xfrm rot="16200000">
            <a:off x="-748909" y="5036721"/>
            <a:ext cx="2287619" cy="276999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/>
              <a:t>Data-</a:t>
            </a:r>
            <a:r>
              <a:rPr lang="en-US" sz="1200" dirty="0" err="1" smtClean="0"/>
              <a:t>PostFit</a:t>
            </a:r>
            <a:r>
              <a:rPr lang="en-US" sz="1200" dirty="0" smtClean="0"/>
              <a:t> Background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146" y="1905000"/>
            <a:ext cx="4179454" cy="28362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 bwMode="auto">
          <a:xfrm rot="16200000">
            <a:off x="3769601" y="2933022"/>
            <a:ext cx="2363820" cy="307777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Data-</a:t>
            </a:r>
            <a:r>
              <a:rPr lang="en-US" dirty="0" err="1" smtClean="0"/>
              <a:t>PostFit</a:t>
            </a:r>
            <a:r>
              <a:rPr lang="en-US" dirty="0" smtClean="0"/>
              <a:t> Background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4800600" y="4965919"/>
            <a:ext cx="4343400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Measured cross section in good agreement with the SM:</a:t>
            </a:r>
          </a:p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    </a:t>
            </a:r>
            <a:r>
              <a:rPr lang="en-US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WZ+ZZ</a:t>
            </a:r>
            <a:r>
              <a:rPr lang="en-US" sz="1600" dirty="0" smtClean="0">
                <a:solidFill>
                  <a:srgbClr val="0000FF"/>
                </a:solidFill>
              </a:rPr>
              <a:t> = (1.01 ± 0.21) </a:t>
            </a:r>
            <a:r>
              <a:rPr lang="en-US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SM</a:t>
            </a:r>
            <a:endParaRPr lang="en-US" sz="1600" baseline="-25000" dirty="0" smtClean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</a:rPr>
              <a:t>Obs. significance of 4.6 </a:t>
            </a:r>
            <a:r>
              <a:rPr lang="en-US" sz="1600" dirty="0" err="1" smtClean="0">
                <a:solidFill>
                  <a:srgbClr val="FF0000"/>
                </a:solidFill>
              </a:rPr>
              <a:t>s.d</a:t>
            </a:r>
            <a:r>
              <a:rPr lang="en-US" sz="1600" dirty="0" smtClean="0">
                <a:solidFill>
                  <a:srgbClr val="FF0000"/>
                </a:solidFill>
              </a:rPr>
              <a:t> (4.8 </a:t>
            </a:r>
            <a:r>
              <a:rPr lang="en-US" sz="1600" dirty="0" err="1" smtClean="0">
                <a:solidFill>
                  <a:srgbClr val="FF0000"/>
                </a:solidFill>
              </a:rPr>
              <a:t>s.d</a:t>
            </a:r>
            <a:r>
              <a:rPr lang="en-US" sz="1600" dirty="0" smtClean="0">
                <a:solidFill>
                  <a:srgbClr val="FF0000"/>
                </a:solidFill>
              </a:rPr>
              <a:t>. exp.).</a:t>
            </a:r>
          </a:p>
          <a:p>
            <a:pPr>
              <a:spcBef>
                <a:spcPct val="50000"/>
              </a:spcBef>
            </a:pPr>
            <a:endParaRPr lang="en-US" sz="1600" baseline="-25000" dirty="0" smtClean="0">
              <a:solidFill>
                <a:srgbClr val="0000FF"/>
              </a:solidFill>
            </a:endParaRP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20</a:t>
            </a:fld>
            <a:endParaRPr lang="en-US"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Summary of </a:t>
            </a:r>
            <a:r>
              <a:rPr lang="en-US" sz="2400" dirty="0" err="1" smtClean="0">
                <a:solidFill>
                  <a:srgbClr val="990033"/>
                </a:solidFill>
              </a:rPr>
              <a:t>H</a:t>
            </a:r>
            <a:r>
              <a:rPr lang="en-US" sz="2400" dirty="0" err="1">
                <a:solidFill>
                  <a:srgbClr val="990033"/>
                </a:solidFill>
                <a:sym typeface="Wingdings"/>
              </a:rPr>
              <a:t></a:t>
            </a:r>
            <a:r>
              <a:rPr lang="en-US" sz="2400" dirty="0" err="1" smtClean="0">
                <a:solidFill>
                  <a:srgbClr val="990033"/>
                </a:solidFill>
                <a:sym typeface="Wingdings"/>
              </a:rPr>
              <a:t>bb</a:t>
            </a:r>
            <a:r>
              <a:rPr lang="en-US" sz="2400" dirty="0" smtClean="0">
                <a:solidFill>
                  <a:srgbClr val="990033"/>
                </a:solidFill>
                <a:sym typeface="Wingdings"/>
              </a:rPr>
              <a:t> Results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60423" name="Text Box 47"/>
          <p:cNvSpPr txBox="1">
            <a:spLocks noChangeArrowheads="1"/>
          </p:cNvSpPr>
          <p:nvPr/>
        </p:nvSpPr>
        <p:spPr bwMode="auto">
          <a:xfrm>
            <a:off x="685800" y="914400"/>
            <a:ext cx="31003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95% CL Limits at m</a:t>
            </a:r>
            <a:r>
              <a:rPr lang="en-US" sz="1600" baseline="-25000"/>
              <a:t>H</a:t>
            </a:r>
            <a:r>
              <a:rPr lang="en-US" sz="1600"/>
              <a:t> = 115 GeV </a:t>
            </a:r>
          </a:p>
        </p:txBody>
      </p:sp>
      <p:graphicFrame>
        <p:nvGraphicFramePr>
          <p:cNvPr id="9" name="Group 45"/>
          <p:cNvGraphicFramePr>
            <a:graphicFrameLocks noGrp="1"/>
          </p:cNvGraphicFramePr>
          <p:nvPr/>
        </p:nvGraphicFramePr>
        <p:xfrm>
          <a:off x="762000" y="1268413"/>
          <a:ext cx="3776781" cy="4267200"/>
        </p:xfrm>
        <a:graphic>
          <a:graphicData uri="http://schemas.openxmlformats.org/drawingml/2006/table">
            <a:tbl>
              <a:tblPr/>
              <a:tblGrid>
                <a:gridCol w="2286000"/>
                <a:gridCol w="1490781"/>
              </a:tblGrid>
              <a:tr h="269875">
                <a:tc>
                  <a:txBody>
                    <a:bodyPr/>
                    <a:lstStyle/>
                    <a:p>
                      <a:pPr marL="19050" marR="0" lvl="0" indent="-19050" algn="l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Channel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0" lvl="0" indent="-19050" algn="ctr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Exp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obs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 Limit (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Gothic" charset="0"/>
                          <a:cs typeface="Gothic" charset="0"/>
                        </a:rPr>
                        <a:t>s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/SM)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19050" marR="0" lvl="0" indent="-19050" algn="l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</a:rPr>
                        <a:t>WH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Wingdings" charset="2"/>
                        </a:rPr>
                        <a:t>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Symbol" charset="2"/>
                        </a:rPr>
                        <a:t>l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Symbol" charset="2"/>
                          <a:cs typeface="Symbol" charset="2"/>
                          <a:sym typeface="Symbol" charset="2"/>
                        </a:rPr>
                        <a:t>n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bb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(9.4 fb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-1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Gothic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FC9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0" lvl="0" indent="-19050" algn="ctr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2.0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3.1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FC9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19050" marR="0" lvl="0" indent="-19050" algn="l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</a:rPr>
                        <a:t>ZH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Wingdings" charset="2"/>
                        </a:rPr>
                        <a:t>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Symbol" charset="2"/>
                          <a:cs typeface="Symbol" charset="2"/>
                          <a:sym typeface="Symbol" charset="2"/>
                        </a:rPr>
                        <a:t>nn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bb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(9.4 fb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-1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)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Gothic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FC9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0" lvl="0" indent="-19050" algn="ctr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2.7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FC9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19050" marR="0" lvl="0" indent="-19050" algn="l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Symbol" charset="2"/>
                        </a:rPr>
                        <a:t>ZH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Wingdings" charset="2"/>
                        </a:rPr>
                        <a:t>l</a:t>
                      </a:r>
                      <a:r>
                        <a:rPr kumimoji="0" lang="en-US" sz="1600" b="0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Wingdings" charset="2"/>
                        </a:rPr>
                        <a:t>+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Wingdings" charset="2"/>
                        </a:rPr>
                        <a:t>l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Wingdings" charset="2"/>
                        </a:rPr>
                        <a:t>-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bb (9.4 fb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-1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FC9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0" lvl="0" indent="-19050" algn="ctr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2.6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4.7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FC9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19050" marR="0" lvl="0" indent="-19050" algn="l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</a:rPr>
                        <a:t>WH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Wingdings" charset="2"/>
                        </a:rPr>
                        <a:t>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Symbol" charset="2"/>
                        </a:rPr>
                        <a:t>l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Symbol" charset="2"/>
                          <a:cs typeface="Symbol" charset="2"/>
                          <a:sym typeface="Symbol" charset="2"/>
                        </a:rPr>
                        <a:t>n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bb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(9.7 fb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-1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Gothic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FC9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0" lvl="0" indent="-19050" algn="ctr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3.2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4.0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FC9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19050" marR="0" lvl="0" indent="-19050" algn="l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</a:rPr>
                        <a:t>ZH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Wingdings" charset="2"/>
                        </a:rPr>
                        <a:t>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Symbol" charset="2"/>
                          <a:cs typeface="Symbol" charset="2"/>
                          <a:sym typeface="Symbol" charset="2"/>
                        </a:rPr>
                        <a:t>nn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bb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(9.5 fb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-1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)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Gothic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FC9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0" lvl="0" indent="-19050" algn="ctr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3.0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FC9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19050" marR="0" lvl="0" indent="-19050" algn="l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Symbol" charset="2"/>
                        </a:rPr>
                        <a:t>ZH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Wingdings" charset="2"/>
                        </a:rPr>
                        <a:t>l</a:t>
                      </a:r>
                      <a:r>
                        <a:rPr kumimoji="0" lang="en-US" sz="1600" b="0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Wingdings" charset="2"/>
                        </a:rPr>
                        <a:t>+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Wingdings" charset="2"/>
                        </a:rPr>
                        <a:t>l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Wingdings" charset="2"/>
                        </a:rPr>
                        <a:t>-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bb (9.7 fb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-1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FC9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0" lvl="0" indent="-19050" algn="ctr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4.2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3.7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FC9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19050" marR="0" lvl="0" indent="-19050" algn="l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VH/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VBF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Wingdings"/>
                        </a:rPr>
                        <a:t>jjbb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Wingdings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(9.4 fb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-1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0" lvl="0" indent="-19050" algn="ctr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8.3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7.2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19050" marR="0" lvl="0" indent="-19050" algn="l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ttH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Wingdings"/>
                        </a:rPr>
                        <a:t>l+jets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Wingdings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(9.4 fb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-1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0" lvl="0" indent="-19050" algn="ctr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10.1/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14.5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19050" marR="0" lvl="0" indent="-19050" algn="l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ttH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Wingdings"/>
                        </a:rPr>
                        <a:t>jets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Wingdings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(5.7 fb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-1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0" lvl="0" indent="-19050" algn="ctr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20.2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28.1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0456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362200"/>
            <a:ext cx="4445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57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81400"/>
            <a:ext cx="642938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61" name="Left Brace 16"/>
          <p:cNvSpPr>
            <a:spLocks/>
          </p:cNvSpPr>
          <p:nvPr/>
        </p:nvSpPr>
        <p:spPr bwMode="auto">
          <a:xfrm>
            <a:off x="609600" y="2057400"/>
            <a:ext cx="76200" cy="1066800"/>
          </a:xfrm>
          <a:prstGeom prst="leftBrace">
            <a:avLst>
              <a:gd name="adj1" fmla="val 836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62" name="Left Brace 17"/>
          <p:cNvSpPr>
            <a:spLocks/>
          </p:cNvSpPr>
          <p:nvPr/>
        </p:nvSpPr>
        <p:spPr bwMode="auto">
          <a:xfrm>
            <a:off x="609600" y="3200400"/>
            <a:ext cx="76200" cy="1066800"/>
          </a:xfrm>
          <a:prstGeom prst="leftBrace">
            <a:avLst>
              <a:gd name="adj1" fmla="val 836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724400"/>
            <a:ext cx="4445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Left Brace 16"/>
          <p:cNvSpPr>
            <a:spLocks/>
          </p:cNvSpPr>
          <p:nvPr/>
        </p:nvSpPr>
        <p:spPr bwMode="auto">
          <a:xfrm>
            <a:off x="609600" y="4419600"/>
            <a:ext cx="76200" cy="1066800"/>
          </a:xfrm>
          <a:prstGeom prst="leftBrace">
            <a:avLst>
              <a:gd name="adj1" fmla="val 836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1028"/>
          <p:cNvSpPr>
            <a:spLocks noChangeArrowheads="1"/>
          </p:cNvSpPr>
          <p:nvPr/>
        </p:nvSpPr>
        <p:spPr bwMode="auto">
          <a:xfrm>
            <a:off x="4724400" y="5029200"/>
            <a:ext cx="441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Symbol" charset="2"/>
              </a:rPr>
              <a:t>Limits </a:t>
            </a:r>
            <a:r>
              <a:rPr lang="en-US" sz="1600" dirty="0">
                <a:sym typeface="Symbol" charset="2"/>
              </a:rPr>
              <a:t>from</a:t>
            </a:r>
            <a:r>
              <a:rPr lang="en-US" sz="1600" dirty="0" smtClean="0">
                <a:sym typeface="Symbol" charset="2"/>
              </a:rPr>
              <a:t> individual VH</a:t>
            </a:r>
            <a:r>
              <a:rPr lang="en-US" sz="1600" dirty="0">
                <a:sym typeface="Symbol" charset="2"/>
              </a:rPr>
              <a:t>, </a:t>
            </a:r>
            <a:r>
              <a:rPr lang="en-US" sz="1600" dirty="0" err="1">
                <a:sym typeface="Symbol" charset="2"/>
              </a:rPr>
              <a:t>H</a:t>
            </a:r>
            <a:r>
              <a:rPr lang="en-US" sz="1600" dirty="0" err="1">
                <a:sym typeface="Wingdings" charset="2"/>
              </a:rPr>
              <a:t>bb</a:t>
            </a:r>
            <a:r>
              <a:rPr lang="en-US" sz="1600" dirty="0">
                <a:sym typeface="Wingdings" charset="2"/>
              </a:rPr>
              <a:t> </a:t>
            </a:r>
            <a:r>
              <a:rPr lang="en-US" sz="1600" dirty="0">
                <a:sym typeface="Symbol" charset="2"/>
              </a:rPr>
              <a:t>channels at </a:t>
            </a:r>
            <a:r>
              <a:rPr lang="en-US" sz="1600" dirty="0" smtClean="0">
                <a:sym typeface="Symbol" charset="2"/>
              </a:rPr>
              <a:t>~2-3xSM </a:t>
            </a:r>
            <a:r>
              <a:rPr lang="en-US" sz="1600" dirty="0">
                <a:sym typeface="Symbol" charset="2"/>
              </a:rPr>
              <a:t>at </a:t>
            </a:r>
            <a:r>
              <a:rPr lang="en-US" sz="1600" dirty="0" err="1"/>
              <a:t>m</a:t>
            </a:r>
            <a:r>
              <a:rPr lang="en-US" sz="1600" baseline="-25000" dirty="0" err="1"/>
              <a:t>H</a:t>
            </a:r>
            <a:r>
              <a:rPr lang="en-US" sz="1600" dirty="0"/>
              <a:t>=115 </a:t>
            </a:r>
            <a:r>
              <a:rPr lang="en-US" sz="1600" dirty="0" smtClean="0"/>
              <a:t>GeV and quickly degrading towards high mass.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Wingdings" charset="2"/>
              </a:rPr>
              <a:t>Important to consider additional channels with different mass dependence.</a:t>
            </a:r>
            <a:endParaRPr lang="en-US" sz="1600" dirty="0">
              <a:sym typeface="Wingdings" charset="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990600"/>
            <a:ext cx="4062546" cy="3886200"/>
          </a:xfrm>
          <a:prstGeom prst="rect">
            <a:avLst/>
          </a:prstGeom>
        </p:spPr>
      </p:pic>
      <p:sp>
        <p:nvSpPr>
          <p:cNvPr id="1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21</a:t>
            </a:fld>
            <a:endParaRPr lang="en-US"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810000"/>
            <a:ext cx="4441105" cy="30077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54716"/>
            <a:ext cx="4419600" cy="2897018"/>
          </a:xfrm>
          <a:prstGeom prst="rect">
            <a:avLst/>
          </a:prstGeom>
        </p:spPr>
      </p:pic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  <a:latin typeface="Arial"/>
                <a:cs typeface="Arial"/>
              </a:rPr>
              <a:t>Searching for </a:t>
            </a:r>
            <a:r>
              <a:rPr lang="en-US" sz="2400" dirty="0" err="1" smtClean="0">
                <a:solidFill>
                  <a:srgbClr val="990033"/>
                </a:solidFill>
                <a:latin typeface="Arial"/>
                <a:cs typeface="Arial"/>
              </a:rPr>
              <a:t>H</a:t>
            </a:r>
            <a:r>
              <a:rPr lang="en-US" sz="2400" dirty="0" err="1">
                <a:solidFill>
                  <a:srgbClr val="990033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2400" dirty="0" err="1" smtClean="0">
                <a:solidFill>
                  <a:srgbClr val="990033"/>
                </a:solidFill>
                <a:latin typeface="Arial"/>
                <a:cs typeface="Arial"/>
                <a:sym typeface="Wingdings"/>
              </a:rPr>
              <a:t>WW</a:t>
            </a:r>
            <a:r>
              <a:rPr lang="en-US" sz="2400" dirty="0" err="1" smtClean="0">
                <a:solidFill>
                  <a:srgbClr val="990033"/>
                </a:solidFill>
                <a:sym typeface="Wingdings"/>
              </a:rPr>
              <a:t>l</a:t>
            </a:r>
            <a:r>
              <a:rPr lang="en-US" sz="2400" dirty="0" err="1" smtClean="0">
                <a:solidFill>
                  <a:srgbClr val="990033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2400" dirty="0" err="1" smtClean="0">
                <a:solidFill>
                  <a:srgbClr val="990033"/>
                </a:solidFill>
                <a:sym typeface="Wingdings"/>
              </a:rPr>
              <a:t>l</a:t>
            </a:r>
            <a:r>
              <a:rPr lang="en-US" sz="2400" dirty="0" err="1" smtClean="0">
                <a:solidFill>
                  <a:srgbClr val="990033"/>
                </a:solidFill>
                <a:latin typeface="Symbol" charset="2"/>
                <a:cs typeface="Symbol" charset="2"/>
                <a:sym typeface="Wingdings"/>
              </a:rPr>
              <a:t>n</a:t>
            </a:r>
            <a:endParaRPr lang="en-US" sz="2400" dirty="0" smtClean="0">
              <a:solidFill>
                <a:srgbClr val="990033"/>
              </a:solidFill>
            </a:endParaRPr>
          </a:p>
        </p:txBody>
      </p:sp>
      <p:sp>
        <p:nvSpPr>
          <p:cNvPr id="46087" name="Rectangle 1028"/>
          <p:cNvSpPr>
            <a:spLocks noChangeArrowheads="1"/>
          </p:cNvSpPr>
          <p:nvPr/>
        </p:nvSpPr>
        <p:spPr bwMode="auto">
          <a:xfrm>
            <a:off x="381000" y="990600"/>
            <a:ext cx="5410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  <a:sym typeface="Symbol" charset="2"/>
              </a:rPr>
              <a:t>Highest sensitivity channel in m</a:t>
            </a:r>
            <a:r>
              <a:rPr lang="en-US" sz="1600" baseline="-25000" dirty="0" smtClean="0">
                <a:solidFill>
                  <a:srgbClr val="FF0000"/>
                </a:solidFill>
                <a:sym typeface="Symbol" charset="2"/>
              </a:rPr>
              <a:t>H</a:t>
            </a:r>
            <a:r>
              <a:rPr lang="en-US" sz="1600" dirty="0" smtClean="0">
                <a:solidFill>
                  <a:srgbClr val="FF0000"/>
                </a:solidFill>
                <a:sym typeface="Symbol" charset="2"/>
              </a:rPr>
              <a:t>~130-200 GeV range.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Symbol" charset="2"/>
              </a:rPr>
              <a:t>Clean </a:t>
            </a:r>
            <a:r>
              <a:rPr lang="en-US" sz="1600" dirty="0" err="1" smtClean="0">
                <a:sym typeface="Symbol" charset="2"/>
              </a:rPr>
              <a:t>dilepton</a:t>
            </a:r>
            <a:r>
              <a:rPr lang="en-US" sz="1600" dirty="0" smtClean="0">
                <a:sym typeface="Symbol" charset="2"/>
              </a:rPr>
              <a:t>+     signature.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Symbol" charset="2"/>
              </a:rPr>
              <a:t>Main backgrounds after      cut: WW, W/</a:t>
            </a:r>
            <a:r>
              <a:rPr lang="en-US" sz="1600" dirty="0" err="1" smtClean="0">
                <a:sym typeface="Symbol" charset="2"/>
              </a:rPr>
              <a:t>Z+jets</a:t>
            </a:r>
            <a:r>
              <a:rPr lang="en-US" sz="1600" dirty="0" smtClean="0">
                <a:sym typeface="Symbol" charset="2"/>
              </a:rPr>
              <a:t>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/>
              <a:t>After final selection expect (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=165 GeV):</a:t>
            </a:r>
          </a:p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~7 signal events/fb</a:t>
            </a:r>
            <a:r>
              <a:rPr lang="en-US" sz="1600" baseline="30000" dirty="0" smtClean="0">
                <a:solidFill>
                  <a:srgbClr val="0000FF"/>
                </a:solidFill>
              </a:rPr>
              <a:t>-1</a:t>
            </a:r>
            <a:r>
              <a:rPr lang="en-US" sz="1600" dirty="0" smtClean="0">
                <a:solidFill>
                  <a:srgbClr val="0000FF"/>
                </a:solidFill>
              </a:rPr>
              <a:t>/experiment with S:B~1:50-1:100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Symbol" charset="2"/>
              </a:rPr>
              <a:t>Exploit spin correlation between </a:t>
            </a:r>
            <a:r>
              <a:rPr lang="en-US" sz="1600" dirty="0" err="1" smtClean="0">
                <a:sym typeface="Symbol" charset="2"/>
              </a:rPr>
              <a:t>dibosons</a:t>
            </a:r>
            <a:r>
              <a:rPr lang="en-US" sz="1600" dirty="0" smtClean="0">
                <a:sym typeface="Symbol" charset="2"/>
              </a:rPr>
              <a:t>.</a:t>
            </a:r>
          </a:p>
          <a:p>
            <a:pPr marL="285750" indent="-285750">
              <a:spcBef>
                <a:spcPct val="20000"/>
              </a:spcBef>
            </a:pPr>
            <a:r>
              <a:rPr lang="en-US" sz="1600" dirty="0" smtClean="0">
                <a:sym typeface="Wingdings"/>
              </a:rPr>
              <a:t>	</a:t>
            </a:r>
            <a:r>
              <a:rPr lang="en-US" sz="1600" dirty="0" err="1" smtClean="0">
                <a:sym typeface="Wingdings"/>
              </a:rPr>
              <a:t>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dirty="0" smtClean="0">
                <a:sym typeface="Wingdings" charset="2"/>
              </a:rPr>
              <a:t>Small angular separation between leptons</a:t>
            </a:r>
            <a:endParaRPr lang="en-US" sz="1600" dirty="0" smtClean="0"/>
          </a:p>
          <a:p>
            <a:pPr marL="285750" indent="-285750">
              <a:spcBef>
                <a:spcPct val="20000"/>
              </a:spcBef>
            </a:pPr>
            <a:r>
              <a:rPr lang="en-US" sz="1600" dirty="0" smtClean="0">
                <a:sym typeface="Symbol" charset="2"/>
              </a:rPr>
              <a:t>	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ym typeface="Symbol" charset="2"/>
            </a:endParaRP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838200"/>
            <a:ext cx="2487612" cy="149306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2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9800" y="2286000"/>
            <a:ext cx="2286000" cy="1566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 bwMode="auto">
          <a:xfrm>
            <a:off x="533400" y="3776246"/>
            <a:ext cx="1606329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Before MET cut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6629400" y="3810000"/>
            <a:ext cx="1435108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After MET cut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5334000" y="4724400"/>
            <a:ext cx="583814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0-jet</a:t>
            </a:r>
          </a:p>
        </p:txBody>
      </p:sp>
      <p:graphicFrame>
        <p:nvGraphicFramePr>
          <p:cNvPr id="323586" name="Object 2"/>
          <p:cNvGraphicFramePr>
            <a:graphicFrameLocks noChangeAspect="1"/>
          </p:cNvGraphicFramePr>
          <p:nvPr/>
        </p:nvGraphicFramePr>
        <p:xfrm>
          <a:off x="2133600" y="1295400"/>
          <a:ext cx="317500" cy="304800"/>
        </p:xfrm>
        <a:graphic>
          <a:graphicData uri="http://schemas.openxmlformats.org/presentationml/2006/ole">
            <p:oleObj spid="_x0000_s607234" name="Equation" r:id="rId8" imgW="203200" imgH="177800" progId="Equation.3">
              <p:embed/>
            </p:oleObj>
          </a:graphicData>
        </a:graphic>
      </p:graphicFrame>
      <p:graphicFrame>
        <p:nvGraphicFramePr>
          <p:cNvPr id="323587" name="Object 3"/>
          <p:cNvGraphicFramePr>
            <a:graphicFrameLocks noChangeAspect="1"/>
          </p:cNvGraphicFramePr>
          <p:nvPr/>
        </p:nvGraphicFramePr>
        <p:xfrm>
          <a:off x="2895600" y="1600200"/>
          <a:ext cx="317500" cy="304800"/>
        </p:xfrm>
        <a:graphic>
          <a:graphicData uri="http://schemas.openxmlformats.org/presentationml/2006/ole">
            <p:oleObj spid="_x0000_s607235" name="Equation" r:id="rId9" imgW="203200" imgH="177800" progId="Equation.3">
              <p:embed/>
            </p:oleObj>
          </a:graphicData>
        </a:graphic>
      </p:graphicFrame>
      <p:sp>
        <p:nvSpPr>
          <p:cNvPr id="1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22</a:t>
            </a:fld>
            <a:endParaRPr lang="en-US" sz="1600" dirty="0">
              <a:latin typeface="Arial"/>
              <a:cs typeface="Arial"/>
            </a:endParaRPr>
          </a:p>
        </p:txBody>
      </p:sp>
    </p:spTree>
  </p:cSld>
  <p:clrMapOvr>
    <a:masterClrMapping/>
  </p:clrMapOvr>
  <p:transition advTm="28616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990600"/>
            <a:ext cx="4724400" cy="3048000"/>
          </a:xfrm>
          <a:prstGeom prst="rect">
            <a:avLst/>
          </a:prstGeom>
        </p:spPr>
      </p:pic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Searching for </a:t>
            </a:r>
            <a:r>
              <a:rPr lang="en-US" sz="2400" dirty="0" err="1" smtClean="0">
                <a:solidFill>
                  <a:srgbClr val="990033"/>
                </a:solidFill>
              </a:rPr>
              <a:t>H</a:t>
            </a:r>
            <a:r>
              <a:rPr lang="en-US" sz="2400" dirty="0" err="1" smtClean="0">
                <a:solidFill>
                  <a:srgbClr val="990033"/>
                </a:solidFill>
                <a:sym typeface="Wingdings"/>
              </a:rPr>
              <a:t>WWl</a:t>
            </a:r>
            <a:r>
              <a:rPr lang="en-US" sz="2400" dirty="0" err="1" smtClean="0">
                <a:solidFill>
                  <a:srgbClr val="990033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2400" dirty="0" err="1" smtClean="0">
                <a:solidFill>
                  <a:srgbClr val="990033"/>
                </a:solidFill>
                <a:sym typeface="Wingdings"/>
              </a:rPr>
              <a:t>l</a:t>
            </a:r>
            <a:r>
              <a:rPr lang="en-US" sz="2400" dirty="0" err="1" smtClean="0">
                <a:solidFill>
                  <a:srgbClr val="990033"/>
                </a:solidFill>
                <a:latin typeface="Symbol" charset="2"/>
                <a:cs typeface="Symbol" charset="2"/>
                <a:sym typeface="Wingdings"/>
              </a:rPr>
              <a:t>n</a:t>
            </a:r>
            <a:endParaRPr lang="en-US" sz="2400" dirty="0">
              <a:solidFill>
                <a:srgbClr val="990033"/>
              </a:solidFill>
              <a:latin typeface="Symbol" charset="2"/>
              <a:cs typeface="Symbol" charset="2"/>
            </a:endParaRPr>
          </a:p>
        </p:txBody>
      </p:sp>
      <p:sp>
        <p:nvSpPr>
          <p:cNvPr id="20" name="Rectangle 1028"/>
          <p:cNvSpPr>
            <a:spLocks noChangeArrowheads="1"/>
          </p:cNvSpPr>
          <p:nvPr/>
        </p:nvSpPr>
        <p:spPr bwMode="auto">
          <a:xfrm>
            <a:off x="381000" y="990600"/>
            <a:ext cx="4343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</a:pPr>
            <a:r>
              <a:rPr lang="en-US" sz="1600" dirty="0">
                <a:sym typeface="Symbol" charset="2"/>
              </a:rPr>
              <a:t>To increase the sensitivity</a:t>
            </a:r>
            <a:r>
              <a:rPr lang="en-US" sz="1600" dirty="0" smtClean="0">
                <a:sym typeface="Symbol" charset="2"/>
              </a:rPr>
              <a:t>: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Symbol" charset="2"/>
              </a:rPr>
              <a:t>Build multivariate </a:t>
            </a:r>
            <a:r>
              <a:rPr lang="en-US" sz="1600" dirty="0" err="1" smtClean="0">
                <a:sym typeface="Symbol" charset="2"/>
              </a:rPr>
              <a:t>discriminants</a:t>
            </a:r>
            <a:r>
              <a:rPr lang="en-US" sz="1600" dirty="0" smtClean="0">
                <a:sym typeface="Symbol" charset="2"/>
              </a:rPr>
              <a:t>         combining several variables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Symbol" charset="2"/>
              </a:rPr>
              <a:t>Split </a:t>
            </a:r>
            <a:r>
              <a:rPr lang="en-US" sz="1600" dirty="0">
                <a:sym typeface="Symbol" charset="2"/>
              </a:rPr>
              <a:t>samples with different S:B and         combine at the end: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by lepton flavor</a:t>
            </a:r>
            <a:r>
              <a:rPr lang="en-US" sz="1600" dirty="0" smtClean="0">
                <a:sym typeface="Symbol" charset="2"/>
              </a:rPr>
              <a:t> (DØ) or quality (CDF)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Symbol" charset="2"/>
              </a:rPr>
              <a:t>by jet multiplicity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Symbol" charset="2"/>
              </a:rPr>
              <a:t>Add additional requirements for          particular subsamples: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Symbol" charset="2"/>
              </a:rPr>
              <a:t>Suppress Z/</a:t>
            </a:r>
            <a:r>
              <a:rPr lang="en-US" sz="1600" dirty="0" err="1" smtClean="0">
                <a:latin typeface="Symbol" charset="2"/>
                <a:cs typeface="Symbol" charset="2"/>
                <a:sym typeface="Symbol" charset="2"/>
              </a:rPr>
              <a:t>g</a:t>
            </a:r>
            <a:r>
              <a:rPr lang="en-US" sz="1600" dirty="0" smtClean="0">
                <a:sym typeface="Symbol" charset="2"/>
              </a:rPr>
              <a:t>*</a:t>
            </a:r>
            <a:r>
              <a:rPr lang="en-US" sz="1600" dirty="0" err="1" smtClean="0">
                <a:sym typeface="Wingdings"/>
              </a:rPr>
              <a:t>e</a:t>
            </a:r>
            <a:r>
              <a:rPr lang="en-US" sz="1600" baseline="30000" dirty="0" err="1" smtClean="0">
                <a:sym typeface="Wingdings"/>
              </a:rPr>
              <a:t>+</a:t>
            </a:r>
            <a:r>
              <a:rPr lang="en-US" sz="1600" dirty="0" err="1" smtClean="0">
                <a:sym typeface="Wingdings"/>
              </a:rPr>
              <a:t>e</a:t>
            </a:r>
            <a:r>
              <a:rPr lang="en-US" sz="1600" baseline="30000" dirty="0" err="1" smtClean="0">
                <a:sym typeface="Wingdings"/>
              </a:rPr>
              <a:t>-</a:t>
            </a:r>
            <a:r>
              <a:rPr lang="en-US" sz="1600" dirty="0" err="1" smtClean="0">
                <a:sym typeface="Wingdings"/>
              </a:rPr>
              <a:t>,</a:t>
            </a:r>
            <a:r>
              <a:rPr lang="en-US" sz="1600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1600" baseline="30000" dirty="0" err="1" smtClean="0">
                <a:sym typeface="Wingdings"/>
              </a:rPr>
              <a:t>+</a:t>
            </a:r>
            <a:r>
              <a:rPr lang="en-US" sz="1600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1600" baseline="30000" dirty="0" smtClean="0">
                <a:sym typeface="Wingdings"/>
              </a:rPr>
              <a:t>-</a:t>
            </a:r>
            <a:r>
              <a:rPr lang="en-US" sz="1600" dirty="0" smtClean="0">
                <a:sym typeface="Wingdings"/>
              </a:rPr>
              <a:t> by cutting on dedicated MVA variable (D</a:t>
            </a:r>
            <a:r>
              <a:rPr lang="en-US" sz="1600" dirty="0" smtClean="0">
                <a:sym typeface="Symbol" charset="2"/>
              </a:rPr>
              <a:t>Ø</a:t>
            </a:r>
            <a:r>
              <a:rPr lang="en-US" sz="1600" dirty="0" smtClean="0">
                <a:sym typeface="Wingdings"/>
              </a:rPr>
              <a:t>)</a:t>
            </a:r>
            <a:endParaRPr lang="en-US" sz="1600" dirty="0" smtClean="0">
              <a:sym typeface="Symbol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Symbol" charset="2"/>
              </a:rPr>
              <a:t>Suppress top quark pairs by vetoing       b-tag in 2-jet events (CDF)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Symbol" charset="2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5181600" y="762000"/>
            <a:ext cx="914400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e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/0-jet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948878"/>
            <a:ext cx="3657600" cy="29091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6019800" y="4648200"/>
            <a:ext cx="583814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1-jet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6705600" y="5181600"/>
            <a:ext cx="1023087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</a:rPr>
              <a:t>Signal x10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7315200" y="5486400"/>
            <a:ext cx="685800" cy="6096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23</a:t>
            </a:fld>
            <a:endParaRPr lang="en-US" sz="1600" dirty="0">
              <a:latin typeface="Arial"/>
              <a:cs typeface="Arial"/>
            </a:endParaRPr>
          </a:p>
        </p:txBody>
      </p:sp>
    </p:spTree>
  </p:cSld>
  <p:clrMapOvr>
    <a:masterClrMapping/>
  </p:clrMapOvr>
  <p:transition advTm="31616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Low </a:t>
            </a:r>
            <a:r>
              <a:rPr lang="en-US" sz="2400" dirty="0">
                <a:solidFill>
                  <a:srgbClr val="990033"/>
                </a:solidFill>
              </a:rPr>
              <a:t>Mass </a:t>
            </a:r>
            <a:r>
              <a:rPr lang="en-US" sz="2400" dirty="0" smtClean="0">
                <a:solidFill>
                  <a:srgbClr val="990033"/>
                </a:solidFill>
              </a:rPr>
              <a:t>Results from </a:t>
            </a:r>
            <a:r>
              <a:rPr lang="en-US" sz="2400" dirty="0" err="1" smtClean="0">
                <a:solidFill>
                  <a:srgbClr val="990033"/>
                </a:solidFill>
              </a:rPr>
              <a:t>H</a:t>
            </a:r>
            <a:r>
              <a:rPr lang="en-US" sz="2400" dirty="0" err="1" smtClean="0">
                <a:solidFill>
                  <a:srgbClr val="990033"/>
                </a:solidFill>
                <a:sym typeface="Wingdings"/>
              </a:rPr>
              <a:t></a:t>
            </a:r>
            <a:r>
              <a:rPr lang="en-US" sz="2400" dirty="0" err="1" smtClean="0">
                <a:solidFill>
                  <a:srgbClr val="990033"/>
                </a:solidFill>
                <a:latin typeface="Arial"/>
                <a:cs typeface="Arial"/>
                <a:sym typeface="Wingdings"/>
              </a:rPr>
              <a:t>WW</a:t>
            </a:r>
            <a:r>
              <a:rPr lang="en-US" sz="2400" dirty="0" err="1" smtClean="0">
                <a:solidFill>
                  <a:srgbClr val="990033"/>
                </a:solidFill>
                <a:sym typeface="Wingdings"/>
              </a:rPr>
              <a:t>,</a:t>
            </a:r>
            <a:r>
              <a:rPr lang="en-US" sz="2400" dirty="0" err="1" smtClean="0">
                <a:solidFill>
                  <a:srgbClr val="990033"/>
                </a:solidFill>
                <a:latin typeface="Symbol" charset="2"/>
                <a:cs typeface="Symbol" charset="2"/>
                <a:sym typeface="Wingdings"/>
              </a:rPr>
              <a:t>tt</a:t>
            </a:r>
            <a:r>
              <a:rPr lang="en-US" sz="2400" dirty="0" err="1" smtClean="0">
                <a:solidFill>
                  <a:srgbClr val="990033"/>
                </a:solidFill>
                <a:sym typeface="Wingdings"/>
              </a:rPr>
              <a:t>,</a:t>
            </a:r>
            <a:r>
              <a:rPr lang="en-US" sz="2400" dirty="0" err="1" smtClean="0">
                <a:solidFill>
                  <a:srgbClr val="990033"/>
                </a:solidFill>
                <a:latin typeface="Symbol" charset="2"/>
                <a:cs typeface="Symbol" charset="2"/>
                <a:sym typeface="Wingdings"/>
              </a:rPr>
              <a:t>gg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42018" name="Rectangle 1028"/>
          <p:cNvSpPr>
            <a:spLocks noChangeArrowheads="1"/>
          </p:cNvSpPr>
          <p:nvPr/>
        </p:nvSpPr>
        <p:spPr bwMode="auto">
          <a:xfrm>
            <a:off x="4648200" y="4800600"/>
            <a:ext cx="449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</a:pPr>
            <a:r>
              <a:rPr lang="en-US" sz="1600" dirty="0" smtClean="0">
                <a:sym typeface="Wingdings" charset="2"/>
              </a:rPr>
              <a:t>Additional </a:t>
            </a:r>
            <a:r>
              <a:rPr lang="en-US" sz="1600" dirty="0">
                <a:sym typeface="Wingdings" charset="2"/>
              </a:rPr>
              <a:t>channels contribute </a:t>
            </a:r>
            <a:r>
              <a:rPr lang="en-US" sz="1600" dirty="0" smtClean="0">
                <a:sym typeface="Wingdings" charset="2"/>
              </a:rPr>
              <a:t>useful sensitivity        </a:t>
            </a:r>
          </a:p>
          <a:p>
            <a:pPr marL="285750" indent="-285750">
              <a:spcBef>
                <a:spcPct val="20000"/>
              </a:spcBef>
            </a:pPr>
            <a:r>
              <a:rPr lang="en-US" sz="1600" dirty="0" smtClean="0">
                <a:sym typeface="Wingdings" charset="2"/>
              </a:rPr>
              <a:t>at low</a:t>
            </a:r>
            <a:r>
              <a:rPr lang="en-US" sz="1600" dirty="0">
                <a:sym typeface="Wingdings" charset="2"/>
              </a:rPr>
              <a:t>/intermediate</a:t>
            </a:r>
            <a:r>
              <a:rPr lang="en-US" sz="1600" dirty="0" smtClean="0">
                <a:sym typeface="Wingdings" charset="2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ea typeface="Gothic" charset="0"/>
                <a:cs typeface="Gothic" charset="0"/>
                <a:sym typeface="Wingdings" charset="2"/>
              </a:rPr>
              <a:t>m</a:t>
            </a:r>
            <a:r>
              <a:rPr lang="en-US" sz="1600" baseline="-25000" dirty="0" err="1" smtClean="0">
                <a:solidFill>
                  <a:srgbClr val="000000"/>
                </a:solidFill>
                <a:ea typeface="Gothic" charset="0"/>
                <a:cs typeface="Gothic" charset="0"/>
                <a:sym typeface="Wingdings" charset="2"/>
              </a:rPr>
              <a:t>H</a:t>
            </a:r>
            <a:r>
              <a:rPr lang="en-US" sz="1600" dirty="0" smtClean="0">
                <a:sym typeface="Wingdings" charset="2"/>
              </a:rPr>
              <a:t>: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err="1" smtClean="0">
                <a:solidFill>
                  <a:srgbClr val="000000"/>
                </a:solidFill>
                <a:ea typeface="Gothic" charset="0"/>
                <a:cs typeface="Arial" charset="0"/>
                <a:sym typeface="Wingdings" charset="2"/>
              </a:rPr>
              <a:t>HWW</a:t>
            </a:r>
            <a:r>
              <a:rPr lang="en-US" sz="1600" dirty="0" err="1" smtClean="0">
                <a:ea typeface="Arial" charset="0"/>
                <a:cs typeface="Arial" charset="0"/>
                <a:sym typeface="Wingdings" charset="2"/>
              </a:rPr>
              <a:t></a:t>
            </a:r>
            <a:r>
              <a:rPr lang="en-US" sz="1600" dirty="0" err="1" smtClean="0">
                <a:ea typeface="Arial" charset="0"/>
                <a:cs typeface="Arial" charset="0"/>
                <a:sym typeface="Symbol" charset="2"/>
              </a:rPr>
              <a:t>l</a:t>
            </a:r>
            <a:r>
              <a:rPr lang="en-US" sz="1600" dirty="0" err="1" smtClean="0">
                <a:latin typeface="Symbol" charset="2"/>
                <a:ea typeface="Symbol" charset="2"/>
                <a:cs typeface="Symbol" charset="2"/>
                <a:sym typeface="Symbol" charset="2"/>
              </a:rPr>
              <a:t>n</a:t>
            </a:r>
            <a:r>
              <a:rPr lang="en-US" sz="1600" dirty="0" err="1" smtClean="0">
                <a:ea typeface="Arial" charset="0"/>
                <a:cs typeface="Arial" charset="0"/>
                <a:sym typeface="Symbol" charset="2"/>
              </a:rPr>
              <a:t>l</a:t>
            </a:r>
            <a:r>
              <a:rPr lang="en-US" sz="1600" dirty="0" err="1" smtClean="0">
                <a:latin typeface="Symbol" charset="2"/>
                <a:ea typeface="Symbol" charset="2"/>
                <a:cs typeface="Symbol" charset="2"/>
                <a:sym typeface="Symbol" charset="2"/>
              </a:rPr>
              <a:t>n</a:t>
            </a:r>
            <a:r>
              <a:rPr lang="en-US" sz="1600" dirty="0" smtClean="0">
                <a:solidFill>
                  <a:srgbClr val="000000"/>
                </a:solidFill>
                <a:ea typeface="Gothic" charset="0"/>
                <a:cs typeface="Gothic" charset="0"/>
                <a:sym typeface="Wingdings" charset="2"/>
              </a:rPr>
              <a:t>: improving towards high </a:t>
            </a:r>
            <a:r>
              <a:rPr lang="en-US" sz="1600" dirty="0" err="1" smtClean="0">
                <a:solidFill>
                  <a:srgbClr val="000000"/>
                </a:solidFill>
                <a:ea typeface="Gothic" charset="0"/>
                <a:cs typeface="Gothic" charset="0"/>
                <a:sym typeface="Wingdings" charset="2"/>
              </a:rPr>
              <a:t>m</a:t>
            </a:r>
            <a:r>
              <a:rPr lang="en-US" sz="1600" baseline="-25000" dirty="0" err="1" smtClean="0">
                <a:solidFill>
                  <a:srgbClr val="000000"/>
                </a:solidFill>
                <a:ea typeface="Gothic" charset="0"/>
                <a:cs typeface="Gothic" charset="0"/>
                <a:sym typeface="Wingdings" charset="2"/>
              </a:rPr>
              <a:t>H</a:t>
            </a:r>
            <a:r>
              <a:rPr lang="en-US" sz="1600" dirty="0" smtClean="0">
                <a:solidFill>
                  <a:srgbClr val="000000"/>
                </a:solidFill>
                <a:ea typeface="Gothic" charset="0"/>
                <a:cs typeface="Gothic" charset="0"/>
                <a:sym typeface="Wingdings" charset="2"/>
              </a:rPr>
              <a:t>.</a:t>
            </a:r>
            <a:endParaRPr lang="en-US" sz="1600" dirty="0" smtClean="0">
              <a:solidFill>
                <a:srgbClr val="000000"/>
              </a:solidFill>
              <a:ea typeface="Gothic" charset="0"/>
              <a:cs typeface="Arial" charset="0"/>
              <a:sym typeface="Wingdings" charset="2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err="1" smtClean="0">
                <a:solidFill>
                  <a:srgbClr val="000000"/>
                </a:solidFill>
                <a:ea typeface="Gothic" charset="0"/>
                <a:cs typeface="Arial" charset="0"/>
              </a:rPr>
              <a:t>H</a:t>
            </a:r>
            <a:r>
              <a:rPr lang="en-US" sz="1600" dirty="0" err="1">
                <a:solidFill>
                  <a:srgbClr val="000000"/>
                </a:solidFill>
                <a:ea typeface="Gothic" charset="0"/>
                <a:cs typeface="Arial" charset="0"/>
              </a:rPr>
              <a:t>+X</a:t>
            </a:r>
            <a:r>
              <a:rPr lang="en-US" sz="1600" dirty="0" err="1">
                <a:solidFill>
                  <a:srgbClr val="000000"/>
                </a:solidFill>
                <a:ea typeface="Gothic" charset="0"/>
                <a:cs typeface="Arial" charset="0"/>
                <a:sym typeface="Wingdings" charset="2"/>
              </a:rPr>
              <a:t></a:t>
            </a:r>
            <a:r>
              <a:rPr lang="en-US" sz="1600" dirty="0" err="1">
                <a:solidFill>
                  <a:srgbClr val="000000"/>
                </a:solidFill>
                <a:latin typeface="Symbol" charset="2"/>
                <a:ea typeface="Gothic" charset="0"/>
                <a:cs typeface="Symbol" charset="2"/>
                <a:sym typeface="Wingdings" charset="2"/>
              </a:rPr>
              <a:t>tt</a:t>
            </a:r>
            <a:r>
              <a:rPr lang="en-US" sz="1600" dirty="0" err="1">
                <a:solidFill>
                  <a:srgbClr val="000000"/>
                </a:solidFill>
                <a:ea typeface="Gothic" charset="0"/>
                <a:cs typeface="Arial" charset="0"/>
                <a:sym typeface="Wingdings" charset="2"/>
              </a:rPr>
              <a:t>jj</a:t>
            </a:r>
            <a:r>
              <a:rPr lang="en-US" sz="1600" dirty="0">
                <a:solidFill>
                  <a:srgbClr val="000000"/>
                </a:solidFill>
                <a:ea typeface="Gothic" charset="0"/>
                <a:cs typeface="Arial" charset="0"/>
                <a:sym typeface="Wingdings" charset="2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a typeface="Gothic" charset="0"/>
                <a:cs typeface="Arial" charset="0"/>
              </a:rPr>
              <a:t>H</a:t>
            </a:r>
            <a:r>
              <a:rPr lang="en-US" sz="1600" dirty="0" err="1">
                <a:solidFill>
                  <a:srgbClr val="000000"/>
                </a:solidFill>
                <a:ea typeface="Gothic" charset="0"/>
                <a:cs typeface="Arial" charset="0"/>
                <a:sym typeface="Wingdings" charset="2"/>
              </a:rPr>
              <a:t></a:t>
            </a:r>
            <a:r>
              <a:rPr lang="en-US" sz="1600" dirty="0" err="1">
                <a:solidFill>
                  <a:srgbClr val="000000"/>
                </a:solidFill>
                <a:latin typeface="Symbol" charset="2"/>
                <a:ea typeface="Gothic" charset="0"/>
                <a:cs typeface="Symbol" charset="2"/>
                <a:sym typeface="Wingdings" charset="2"/>
              </a:rPr>
              <a:t>gg</a:t>
            </a:r>
            <a:r>
              <a:rPr lang="en-US" sz="1600" dirty="0">
                <a:solidFill>
                  <a:srgbClr val="000000"/>
                </a:solidFill>
                <a:latin typeface="Symbol" charset="2"/>
                <a:ea typeface="Gothic" charset="0"/>
                <a:cs typeface="Symbol" charset="2"/>
                <a:sym typeface="Wingdings" charset="2"/>
              </a:rPr>
              <a:t> </a:t>
            </a:r>
            <a:r>
              <a:rPr lang="en-US" sz="1600" dirty="0">
                <a:solidFill>
                  <a:srgbClr val="000000"/>
                </a:solidFill>
                <a:ea typeface="Gothic" charset="0"/>
                <a:cs typeface="Arial" charset="0"/>
                <a:sym typeface="Wingdings" charset="2"/>
              </a:rPr>
              <a:t>: ~flat </a:t>
            </a:r>
            <a:r>
              <a:rPr lang="en-US" sz="1600" dirty="0" err="1">
                <a:solidFill>
                  <a:srgbClr val="000000"/>
                </a:solidFill>
                <a:ea typeface="Gothic" charset="0"/>
                <a:cs typeface="Arial" charset="0"/>
                <a:sym typeface="Wingdings" charset="2"/>
              </a:rPr>
              <a:t>vs</a:t>
            </a:r>
            <a:r>
              <a:rPr lang="en-US" sz="1600" dirty="0" smtClean="0">
                <a:solidFill>
                  <a:srgbClr val="000000"/>
                </a:solidFill>
                <a:ea typeface="Gothic" charset="0"/>
                <a:cs typeface="Arial" charset="0"/>
                <a:sym typeface="Wingdings" charset="2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ea typeface="Gothic" charset="0"/>
                <a:cs typeface="Gothic" charset="0"/>
                <a:sym typeface="Wingdings" charset="2"/>
              </a:rPr>
              <a:t>m</a:t>
            </a:r>
            <a:r>
              <a:rPr lang="en-US" sz="1600" baseline="-25000" dirty="0" err="1" smtClean="0">
                <a:solidFill>
                  <a:srgbClr val="000000"/>
                </a:solidFill>
                <a:ea typeface="Gothic" charset="0"/>
                <a:cs typeface="Gothic" charset="0"/>
                <a:sym typeface="Wingdings" charset="2"/>
              </a:rPr>
              <a:t>H</a:t>
            </a:r>
            <a:r>
              <a:rPr lang="en-US" sz="1600" dirty="0" smtClean="0">
                <a:solidFill>
                  <a:srgbClr val="000000"/>
                </a:solidFill>
                <a:ea typeface="Gothic" charset="0"/>
                <a:cs typeface="Gothic" charset="0"/>
                <a:sym typeface="Wingdings" charset="2"/>
              </a:rPr>
              <a:t>.</a:t>
            </a:r>
            <a:endParaRPr lang="en-US" sz="1600" dirty="0" smtClean="0">
              <a:sym typeface="Wingdings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>
              <a:sym typeface="Wingdings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>
              <a:sym typeface="Wingdings" charset="2"/>
            </a:endParaRPr>
          </a:p>
        </p:txBody>
      </p:sp>
      <p:sp>
        <p:nvSpPr>
          <p:cNvPr id="14" name="Text Box 47"/>
          <p:cNvSpPr txBox="1">
            <a:spLocks noChangeArrowheads="1"/>
          </p:cNvSpPr>
          <p:nvPr/>
        </p:nvSpPr>
        <p:spPr bwMode="auto">
          <a:xfrm>
            <a:off x="522317" y="1371600"/>
            <a:ext cx="31003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95% CL Limits at m</a:t>
            </a:r>
            <a:r>
              <a:rPr lang="en-US" sz="1600" baseline="-25000"/>
              <a:t>H</a:t>
            </a:r>
            <a:r>
              <a:rPr lang="en-US" sz="1600"/>
              <a:t> = 115 GeV </a:t>
            </a:r>
          </a:p>
        </p:txBody>
      </p:sp>
      <p:graphicFrame>
        <p:nvGraphicFramePr>
          <p:cNvPr id="15" name="Group 45"/>
          <p:cNvGraphicFramePr>
            <a:graphicFrameLocks noGrp="1"/>
          </p:cNvGraphicFramePr>
          <p:nvPr/>
        </p:nvGraphicFramePr>
        <p:xfrm>
          <a:off x="598517" y="1725613"/>
          <a:ext cx="3668683" cy="3870960"/>
        </p:xfrm>
        <a:graphic>
          <a:graphicData uri="http://schemas.openxmlformats.org/drawingml/2006/table">
            <a:tbl>
              <a:tblPr/>
              <a:tblGrid>
                <a:gridCol w="2237591"/>
                <a:gridCol w="1431092"/>
              </a:tblGrid>
              <a:tr h="269875">
                <a:tc>
                  <a:txBody>
                    <a:bodyPr/>
                    <a:lstStyle/>
                    <a:p>
                      <a:pPr marL="19050" marR="0" lvl="0" indent="-19050" algn="l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Channel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0" lvl="0" indent="-19050" algn="ctr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Exp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obs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 Limit (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Gothic" charset="0"/>
                          <a:cs typeface="Gothic" charset="0"/>
                        </a:rPr>
                        <a:t>s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/SM)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19050" marR="0" lvl="0" indent="-19050" algn="l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Symbol" charset="2"/>
                        </a:rPr>
                        <a:t>H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Wingdings"/>
                        </a:rPr>
                        <a:t>WWl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Gothic" charset="0"/>
                          <a:cs typeface="Symbol" charset="2"/>
                          <a:sym typeface="Wingdings"/>
                        </a:rPr>
                        <a:t>n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Wingdings"/>
                        </a:rPr>
                        <a:t>l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Gothic" charset="0"/>
                          <a:cs typeface="Symbol" charset="2"/>
                          <a:sym typeface="Wingdings"/>
                        </a:rPr>
                        <a:t>n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(9.7 fb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-1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Gothic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FC9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0" lvl="0" indent="-19050" algn="ctr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7.1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11.5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FC9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19050" marR="0" lvl="0" indent="-19050" algn="l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Symbol" charset="2"/>
                        </a:rPr>
                        <a:t>H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Wingdings"/>
                        </a:rPr>
                        <a:t>WWl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Gothic" charset="0"/>
                          <a:cs typeface="Symbol" charset="2"/>
                          <a:sym typeface="Wingdings"/>
                        </a:rPr>
                        <a:t>n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Wingdings"/>
                        </a:rPr>
                        <a:t>l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Gothic" charset="0"/>
                          <a:cs typeface="Symbol" charset="2"/>
                          <a:sym typeface="Wingdings"/>
                        </a:rPr>
                        <a:t>n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(9.7 fb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-1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Gothic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FC9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0" lvl="0" indent="-19050" algn="ctr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7.7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11.8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FC9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19050" marR="0" lvl="0" indent="-19050" algn="l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</a:rPr>
                        <a:t>H+X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Wingdings" charset="2"/>
                        </a:rPr>
                        <a:t>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Gothic" charset="0"/>
                          <a:cs typeface="Symbol" charset="2"/>
                          <a:sym typeface="Symbol" charset="2"/>
                        </a:rPr>
                        <a:t>tt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Symbol" charset="2"/>
                        </a:rPr>
                        <a:t>+jets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(8.3 fb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-1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Gothic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0" lvl="0" indent="-19050" algn="ctr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12.6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12.2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19050" marR="0" lvl="0" indent="-19050" algn="l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</a:rPr>
                        <a:t>VH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Wingdings" charset="2"/>
                        </a:rPr>
                        <a:t>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Gothic" charset="0"/>
                          <a:cs typeface="Symbol" charset="2"/>
                          <a:sym typeface="Symbol" charset="2"/>
                        </a:rPr>
                        <a:t>tt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Symbol" charset="2"/>
                        </a:rPr>
                        <a:t>l(l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Symbol" charset="2"/>
                        </a:rPr>
                        <a:t>)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(6.2 fb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-1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Gothic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0" lvl="0" indent="-19050" algn="ctr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17.3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18.5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19050" marR="0" lvl="0" indent="-19050" algn="l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</a:rPr>
                        <a:t>H+X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Wingdings" charset="2"/>
                        </a:rPr>
                        <a:t>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Gothic" charset="0"/>
                          <a:cs typeface="Symbol" charset="2"/>
                          <a:sym typeface="Symbol" charset="2"/>
                        </a:rPr>
                        <a:t>tt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Symbol" charset="2"/>
                        </a:rPr>
                        <a:t>jj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(6.2 fb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-1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Gothic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0" lvl="0" indent="-19050" algn="ctr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14.3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21.8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19050" marR="0" lvl="0" indent="-19050" algn="l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</a:rPr>
                        <a:t>VH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Wingdings" charset="2"/>
                        </a:rPr>
                        <a:t>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Gothic" charset="0"/>
                          <a:cs typeface="Symbol" charset="2"/>
                          <a:sym typeface="Symbol" charset="2"/>
                        </a:rPr>
                        <a:t>ttm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(7.0 fb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-1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Gothic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0" lvl="0" indent="-19050" algn="ctr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14.2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10.7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19050" marR="0" lvl="0" indent="-19050" algn="l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</a:rPr>
                        <a:t>H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Wingdings" charset="2"/>
                        </a:rPr>
                        <a:t>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Gothic" charset="0"/>
                          <a:cs typeface="Symbol" charset="2"/>
                          <a:sym typeface="Symbol" charset="2"/>
                        </a:rPr>
                        <a:t>gg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(10.0 fb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-1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Gothic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0" lvl="0" indent="-19050" algn="ctr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10.6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12.7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19050" marR="0" lvl="0" indent="-19050" algn="l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</a:rPr>
                        <a:t>H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othic" charset="0"/>
                          <a:cs typeface="Arial" charset="0"/>
                          <a:sym typeface="Wingdings" charset="2"/>
                        </a:rPr>
                        <a:t>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Gothic" charset="0"/>
                          <a:cs typeface="Symbol" charset="2"/>
                          <a:sym typeface="Symbol" charset="2"/>
                        </a:rPr>
                        <a:t>gg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(9.7 fb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-1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Gothic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0" lvl="0" indent="-19050" algn="ctr" defTabSz="457200" rtl="0" eaLnBrk="1" fontAlgn="base" latinLnBrk="0" hangingPunct="1">
                        <a:lnSpc>
                          <a:spcPct val="12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53000"/>
                        <a:buFont typeface="StarSymbo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11.5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Gothic" charset="0"/>
                          <a:cs typeface="Gothic" charset="0"/>
                        </a:rPr>
                        <a:t>8.4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6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276600"/>
            <a:ext cx="316089" cy="30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086014"/>
            <a:ext cx="457200" cy="25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659858"/>
            <a:ext cx="316089" cy="30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800600"/>
            <a:ext cx="316089" cy="30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488072"/>
            <a:ext cx="316089" cy="30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226756"/>
            <a:ext cx="457200" cy="25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2943014"/>
            <a:ext cx="457200" cy="25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467014"/>
            <a:ext cx="457200" cy="25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473" y="1194768"/>
            <a:ext cx="4645528" cy="3224832"/>
          </a:xfrm>
          <a:prstGeom prst="rect">
            <a:avLst/>
          </a:prstGeom>
        </p:spPr>
      </p:pic>
      <p:sp>
        <p:nvSpPr>
          <p:cNvPr id="3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24</a:t>
            </a:fld>
            <a:endParaRPr lang="en-US" sz="1600" dirty="0">
              <a:latin typeface="Arial"/>
              <a:cs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280477" y="6324600"/>
            <a:ext cx="48061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ct val="20000"/>
              </a:spcBef>
            </a:pPr>
            <a:r>
              <a:rPr lang="en-US" sz="1600" dirty="0" err="1" smtClean="0">
                <a:solidFill>
                  <a:srgbClr val="FF0000"/>
                </a:solidFill>
                <a:sym typeface="Wingdings" charset="2"/>
              </a:rPr>
              <a:t>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 Combination of all contributing channels crucial</a:t>
            </a:r>
            <a:endParaRPr lang="en-US" sz="1600" dirty="0">
              <a:solidFill>
                <a:srgbClr val="FF0000"/>
              </a:solidFill>
              <a:sym typeface="Wingdings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76400"/>
            <a:ext cx="4572000" cy="4472763"/>
          </a:xfrm>
          <a:prstGeom prst="rect">
            <a:avLst/>
          </a:prstGeom>
        </p:spPr>
      </p:pic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Combined Limits on SM Higgs Production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62471" name="Rectangle 1028"/>
          <p:cNvSpPr>
            <a:spLocks noChangeArrowheads="1"/>
          </p:cNvSpPr>
          <p:nvPr/>
        </p:nvSpPr>
        <p:spPr bwMode="auto">
          <a:xfrm>
            <a:off x="533400" y="990600"/>
            <a:ext cx="8458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ym typeface="Wingdings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Combination of multiple channels (and experiments!) yields the greatest sensitivity.</a:t>
            </a:r>
            <a:endParaRPr lang="en-US" sz="1600" dirty="0" smtClean="0">
              <a:solidFill>
                <a:srgbClr val="FF0000"/>
              </a:solidFill>
              <a:sym typeface="Symbol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ym typeface="Symbol" charset="2"/>
            </a:endParaRPr>
          </a:p>
        </p:txBody>
      </p:sp>
      <p:pic>
        <p:nvPicPr>
          <p:cNvPr id="14" name="Picture 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5175" y="3124200"/>
            <a:ext cx="471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25</a:t>
            </a:fld>
            <a:endParaRPr lang="en-US" sz="1600">
              <a:latin typeface="Arial"/>
              <a:cs typeface="Arial"/>
            </a:endParaRPr>
          </a:p>
        </p:txBody>
      </p:sp>
      <p:sp>
        <p:nvSpPr>
          <p:cNvPr id="15" name="Rectangle 1028"/>
          <p:cNvSpPr>
            <a:spLocks noChangeArrowheads="1"/>
          </p:cNvSpPr>
          <p:nvPr/>
        </p:nvSpPr>
        <p:spPr bwMode="auto">
          <a:xfrm>
            <a:off x="4724400" y="1828800"/>
            <a:ext cx="441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lvl="1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ym typeface="Wingdings"/>
              </a:rPr>
              <a:t>Assumes SM prediction for ratio of production cross sections and branching ratios.</a:t>
            </a: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/>
              <a:t>More than 50 different sources of systematic uncertainties are considered (including correlations among channels       and experiments), and constrained in sidebands.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/>
              <a:t>Use different techniques to cross check calculations (Bayesian, modified </a:t>
            </a:r>
            <a:r>
              <a:rPr lang="en-US" sz="1600" dirty="0" err="1" smtClean="0"/>
              <a:t>frequentist</a:t>
            </a:r>
            <a:r>
              <a:rPr lang="en-US" sz="1600" dirty="0" smtClean="0"/>
              <a:t>)       </a:t>
            </a:r>
          </a:p>
          <a:p>
            <a:pPr marL="285750" indent="-285750">
              <a:spcBef>
                <a:spcPct val="20000"/>
              </a:spcBef>
            </a:pPr>
            <a:r>
              <a:rPr lang="en-US" sz="1600" dirty="0" smtClean="0">
                <a:sym typeface="Wingdings"/>
              </a:rPr>
              <a:t>	</a:t>
            </a:r>
            <a:r>
              <a:rPr lang="en-US" sz="1600" dirty="0" err="1" smtClean="0">
                <a:sym typeface="Wingdings"/>
              </a:rPr>
              <a:t>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dirty="0" smtClean="0"/>
              <a:t>results agree within ≤5%.</a:t>
            </a:r>
            <a:endParaRPr lang="en-US" sz="1600" dirty="0" smtClean="0">
              <a:sym typeface="Symbol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ym typeface="Symbol" charset="2"/>
            </a:endParaRPr>
          </a:p>
        </p:txBody>
      </p:sp>
    </p:spTree>
  </p:cSld>
  <p:clrMapOvr>
    <a:masterClrMapping/>
  </p:clrMapOvr>
  <p:transition advTm="36683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CDF and DØ Individual Results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5029200" y="4760913"/>
            <a:ext cx="1828800" cy="95408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At </a:t>
            </a:r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= 115 GeV:</a:t>
            </a:r>
          </a:p>
          <a:p>
            <a:endParaRPr lang="en-US" dirty="0"/>
          </a:p>
          <a:p>
            <a:r>
              <a:rPr lang="en-US" dirty="0"/>
              <a:t>Exp. limit:</a:t>
            </a:r>
            <a:r>
              <a:rPr lang="en-US" dirty="0" smtClean="0"/>
              <a:t> 1.58 </a:t>
            </a:r>
            <a:r>
              <a:rPr lang="sv-SE" dirty="0" smtClean="0"/>
              <a:t>x </a:t>
            </a:r>
            <a:r>
              <a:rPr lang="sv-SE" dirty="0"/>
              <a:t>SM</a:t>
            </a:r>
            <a:endParaRPr lang="en-US" dirty="0"/>
          </a:p>
          <a:p>
            <a:r>
              <a:rPr lang="en-US" dirty="0"/>
              <a:t>Obs. limit:</a:t>
            </a:r>
            <a:r>
              <a:rPr lang="en-US" dirty="0" smtClean="0"/>
              <a:t> 2.17</a:t>
            </a:r>
            <a:r>
              <a:rPr lang="sv-SE" dirty="0" smtClean="0"/>
              <a:t> </a:t>
            </a:r>
            <a:r>
              <a:rPr lang="sv-SE" dirty="0"/>
              <a:t>x SM</a:t>
            </a:r>
            <a:endParaRPr lang="en-US" dirty="0"/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7010400" y="4760913"/>
            <a:ext cx="1828800" cy="95408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At </a:t>
            </a:r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= </a:t>
            </a:r>
            <a:r>
              <a:rPr lang="en-US" dirty="0" smtClean="0"/>
              <a:t>125 </a:t>
            </a:r>
            <a:r>
              <a:rPr lang="en-US" dirty="0"/>
              <a:t>GeV:</a:t>
            </a:r>
          </a:p>
          <a:p>
            <a:endParaRPr lang="en-US" dirty="0"/>
          </a:p>
          <a:p>
            <a:r>
              <a:rPr lang="en-US" dirty="0"/>
              <a:t>Exp. limit:</a:t>
            </a:r>
            <a:r>
              <a:rPr lang="en-US" dirty="0" smtClean="0"/>
              <a:t> 1.85</a:t>
            </a:r>
            <a:r>
              <a:rPr lang="sv-SE" dirty="0" smtClean="0"/>
              <a:t> </a:t>
            </a:r>
            <a:r>
              <a:rPr lang="sv-SE" dirty="0"/>
              <a:t>x SM</a:t>
            </a:r>
            <a:endParaRPr lang="en-US" dirty="0"/>
          </a:p>
          <a:p>
            <a:r>
              <a:rPr lang="en-US" dirty="0"/>
              <a:t>Obs. limit:</a:t>
            </a:r>
            <a:r>
              <a:rPr lang="en-US" dirty="0" smtClean="0"/>
              <a:t> 2.53</a:t>
            </a:r>
            <a:r>
              <a:rPr lang="sv-SE" dirty="0" smtClean="0"/>
              <a:t> </a:t>
            </a:r>
            <a:r>
              <a:rPr lang="sv-SE" dirty="0"/>
              <a:t>x SM</a:t>
            </a:r>
            <a:endParaRPr lang="en-US" dirty="0"/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609600" y="4760913"/>
            <a:ext cx="1828800" cy="95408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At </a:t>
            </a:r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= 115 GeV:</a:t>
            </a:r>
          </a:p>
          <a:p>
            <a:endParaRPr lang="en-US" dirty="0"/>
          </a:p>
          <a:p>
            <a:r>
              <a:rPr lang="en-US" dirty="0"/>
              <a:t>Exp. limit:</a:t>
            </a:r>
            <a:r>
              <a:rPr lang="en-US" dirty="0" smtClean="0"/>
              <a:t> 1.16</a:t>
            </a:r>
            <a:r>
              <a:rPr lang="sv-SE" dirty="0" smtClean="0"/>
              <a:t> </a:t>
            </a:r>
            <a:r>
              <a:rPr lang="sv-SE" dirty="0"/>
              <a:t>x SM</a:t>
            </a:r>
            <a:endParaRPr lang="en-US" dirty="0"/>
          </a:p>
          <a:p>
            <a:r>
              <a:rPr lang="en-US" dirty="0"/>
              <a:t>Obs. limit:</a:t>
            </a:r>
            <a:r>
              <a:rPr lang="en-US" dirty="0" smtClean="0"/>
              <a:t> 2.25</a:t>
            </a:r>
            <a:r>
              <a:rPr lang="sv-SE" dirty="0" smtClean="0"/>
              <a:t> </a:t>
            </a:r>
            <a:r>
              <a:rPr lang="sv-SE" dirty="0"/>
              <a:t>x SM</a:t>
            </a:r>
            <a:endParaRPr lang="en-US" dirty="0"/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590800" y="4760913"/>
            <a:ext cx="1828800" cy="95408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At </a:t>
            </a:r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= </a:t>
            </a:r>
            <a:r>
              <a:rPr lang="en-US" dirty="0" smtClean="0"/>
              <a:t>125 </a:t>
            </a:r>
            <a:r>
              <a:rPr lang="en-US" dirty="0"/>
              <a:t>GeV:</a:t>
            </a:r>
          </a:p>
          <a:p>
            <a:endParaRPr lang="en-US" dirty="0"/>
          </a:p>
          <a:p>
            <a:r>
              <a:rPr lang="en-US" dirty="0"/>
              <a:t>Exp. limit:</a:t>
            </a:r>
            <a:r>
              <a:rPr lang="en-US" dirty="0" smtClean="0"/>
              <a:t> 1.39</a:t>
            </a:r>
            <a:r>
              <a:rPr lang="sv-SE" dirty="0" smtClean="0"/>
              <a:t> </a:t>
            </a:r>
            <a:r>
              <a:rPr lang="sv-SE" dirty="0"/>
              <a:t>x SM</a:t>
            </a:r>
            <a:endParaRPr lang="en-US" dirty="0"/>
          </a:p>
          <a:p>
            <a:r>
              <a:rPr lang="en-US" dirty="0"/>
              <a:t>Obs. limit:</a:t>
            </a:r>
            <a:r>
              <a:rPr lang="en-US" dirty="0" smtClean="0"/>
              <a:t> 2.89</a:t>
            </a:r>
            <a:r>
              <a:rPr lang="sv-SE" dirty="0" smtClean="0"/>
              <a:t> </a:t>
            </a:r>
            <a:r>
              <a:rPr lang="sv-SE" dirty="0"/>
              <a:t>x SM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4574689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71600"/>
            <a:ext cx="4572000" cy="30963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609600" y="5943600"/>
            <a:ext cx="3826689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</a:rPr>
              <a:t>95% CL exclusion: 147 &lt; </a:t>
            </a:r>
            <a:r>
              <a:rPr lang="en-US" sz="1600" dirty="0" err="1" smtClean="0">
                <a:solidFill>
                  <a:srgbClr val="FF0000"/>
                </a:solidFill>
              </a:rPr>
              <a:t>m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H</a:t>
            </a:r>
            <a:r>
              <a:rPr lang="en-US" sz="1600" dirty="0" smtClean="0">
                <a:solidFill>
                  <a:srgbClr val="FF0000"/>
                </a:solidFill>
              </a:rPr>
              <a:t> &lt; 175 GeV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12511" y="5943600"/>
            <a:ext cx="38266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95% CL exclusion: 159 &lt; </a:t>
            </a:r>
            <a:r>
              <a:rPr lang="en-US" sz="1600" dirty="0" err="1" smtClean="0">
                <a:solidFill>
                  <a:srgbClr val="FF0000"/>
                </a:solidFill>
              </a:rPr>
              <a:t>m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H</a:t>
            </a:r>
            <a:r>
              <a:rPr lang="en-US" sz="1600" dirty="0" smtClean="0">
                <a:solidFill>
                  <a:srgbClr val="FF0000"/>
                </a:solidFill>
              </a:rPr>
              <a:t> &lt; 166 GeV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26</a:t>
            </a:fld>
            <a:endParaRPr lang="en-US"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Visualizing the </a:t>
            </a:r>
            <a:r>
              <a:rPr lang="en-US" sz="2400" dirty="0" err="1">
                <a:solidFill>
                  <a:srgbClr val="990033"/>
                </a:solidFill>
              </a:rPr>
              <a:t>Tevatron</a:t>
            </a:r>
            <a:r>
              <a:rPr lang="en-US" sz="2400" dirty="0">
                <a:solidFill>
                  <a:srgbClr val="990033"/>
                </a:solidFill>
              </a:rPr>
              <a:t> Data</a:t>
            </a:r>
          </a:p>
        </p:txBody>
      </p:sp>
      <p:sp>
        <p:nvSpPr>
          <p:cNvPr id="61445" name="Rectangle 1028"/>
          <p:cNvSpPr>
            <a:spLocks noChangeArrowheads="1"/>
          </p:cNvSpPr>
          <p:nvPr/>
        </p:nvSpPr>
        <p:spPr bwMode="auto">
          <a:xfrm>
            <a:off x="304800" y="571500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Display all input histogram bins ordered according to S/B in one plot.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The background model has been constrained by the data</a:t>
            </a:r>
            <a:r>
              <a:rPr lang="en-US" sz="1600" dirty="0" smtClean="0">
                <a:sym typeface="Symbol" charset="2"/>
              </a:rPr>
              <a:t>.</a:t>
            </a:r>
            <a:endParaRPr lang="en-US" sz="1600" dirty="0">
              <a:sym typeface="Symbol" charset="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4648200" cy="4648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608" y="914400"/>
            <a:ext cx="4190392" cy="23180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368" y="3276600"/>
            <a:ext cx="3537832" cy="226850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 bwMode="auto">
          <a:xfrm>
            <a:off x="5105400" y="1447800"/>
            <a:ext cx="609600" cy="1676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7696200" y="4495800"/>
            <a:ext cx="609600" cy="990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Arrow Connector 16"/>
          <p:cNvCxnSpPr>
            <a:stCxn id="12" idx="2"/>
          </p:cNvCxnSpPr>
          <p:nvPr/>
        </p:nvCxnSpPr>
        <p:spPr bwMode="auto">
          <a:xfrm rot="10800000">
            <a:off x="1143000" y="2209800"/>
            <a:ext cx="3962400" cy="762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rot="10800000">
            <a:off x="3048000" y="3505200"/>
            <a:ext cx="4648200" cy="13716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27</a:t>
            </a:fld>
            <a:endParaRPr lang="en-US" sz="1600">
              <a:latin typeface="Arial"/>
              <a:cs typeface="Arial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762000" y="1447800"/>
            <a:ext cx="1447800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270" y="2910165"/>
            <a:ext cx="4148130" cy="3109635"/>
          </a:xfrm>
          <a:prstGeom prst="rect">
            <a:avLst/>
          </a:prstGeom>
        </p:spPr>
      </p:pic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Visualizing the </a:t>
            </a:r>
            <a:r>
              <a:rPr lang="en-US" sz="2400" dirty="0" err="1">
                <a:solidFill>
                  <a:srgbClr val="990033"/>
                </a:solidFill>
              </a:rPr>
              <a:t>Tevatron</a:t>
            </a:r>
            <a:r>
              <a:rPr lang="en-US" sz="2400" dirty="0">
                <a:solidFill>
                  <a:srgbClr val="990033"/>
                </a:solidFill>
              </a:rPr>
              <a:t> Data</a:t>
            </a:r>
          </a:p>
        </p:txBody>
      </p:sp>
      <p:sp>
        <p:nvSpPr>
          <p:cNvPr id="61445" name="Rectangle 1028"/>
          <p:cNvSpPr>
            <a:spLocks noChangeArrowheads="1"/>
          </p:cNvSpPr>
          <p:nvPr/>
        </p:nvSpPr>
        <p:spPr bwMode="auto">
          <a:xfrm>
            <a:off x="304800" y="571500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Display all input histogram bins ordered according to S/B in one plot.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The background model has been constrained by the data.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0000FF"/>
                </a:solidFill>
                <a:sym typeface="Symbol" charset="2"/>
              </a:rPr>
              <a:t>Data consistent with </a:t>
            </a:r>
            <a:r>
              <a:rPr lang="en-US" sz="1600" dirty="0" smtClean="0">
                <a:solidFill>
                  <a:srgbClr val="0000FF"/>
                </a:solidFill>
                <a:sym typeface="Symbol" charset="2"/>
              </a:rPr>
              <a:t>the B-</a:t>
            </a:r>
            <a:r>
              <a:rPr lang="en-US" sz="1600" dirty="0">
                <a:solidFill>
                  <a:srgbClr val="0000FF"/>
                </a:solidFill>
                <a:sym typeface="Symbol" charset="2"/>
              </a:rPr>
              <a:t>only hypothesis within the systematic uncertainties.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80" y="762000"/>
            <a:ext cx="4271319" cy="2590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8200"/>
            <a:ext cx="4648200" cy="4648200"/>
          </a:xfrm>
          <a:prstGeom prst="rect">
            <a:avLst/>
          </a:prstGeom>
        </p:spPr>
      </p:pic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28</a:t>
            </a:fld>
            <a:endParaRPr lang="en-US" sz="1600" dirty="0">
              <a:latin typeface="Arial"/>
              <a:cs typeface="Arial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62000" y="1447800"/>
            <a:ext cx="1447800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895600"/>
            <a:ext cx="4167559" cy="3124200"/>
          </a:xfrm>
          <a:prstGeom prst="rect">
            <a:avLst/>
          </a:prstGeom>
        </p:spPr>
      </p:pic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Visualizing the </a:t>
            </a:r>
            <a:r>
              <a:rPr lang="en-US" sz="2400" dirty="0" err="1">
                <a:solidFill>
                  <a:srgbClr val="990033"/>
                </a:solidFill>
              </a:rPr>
              <a:t>Tevatron</a:t>
            </a:r>
            <a:r>
              <a:rPr lang="en-US" sz="2400" dirty="0">
                <a:solidFill>
                  <a:srgbClr val="990033"/>
                </a:solidFill>
              </a:rPr>
              <a:t> Data</a:t>
            </a:r>
          </a:p>
        </p:txBody>
      </p:sp>
      <p:sp>
        <p:nvSpPr>
          <p:cNvPr id="61445" name="Rectangle 1028"/>
          <p:cNvSpPr>
            <a:spLocks noChangeArrowheads="1"/>
          </p:cNvSpPr>
          <p:nvPr/>
        </p:nvSpPr>
        <p:spPr bwMode="auto">
          <a:xfrm>
            <a:off x="304800" y="571500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Display all input histogram bins ordered according to S/B in one plot.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The background model has been constrained by the data.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0000FF"/>
                </a:solidFill>
                <a:sym typeface="Symbol" charset="2"/>
              </a:rPr>
              <a:t>Data consistent with the</a:t>
            </a:r>
            <a:r>
              <a:rPr lang="en-US" sz="1600" dirty="0" smtClean="0">
                <a:solidFill>
                  <a:srgbClr val="0000FF"/>
                </a:solidFill>
                <a:sym typeface="Symbol" charset="2"/>
              </a:rPr>
              <a:t> B-</a:t>
            </a:r>
            <a:r>
              <a:rPr lang="en-US" sz="1600" dirty="0">
                <a:solidFill>
                  <a:srgbClr val="0000FF"/>
                </a:solidFill>
                <a:sym typeface="Symbol" charset="2"/>
              </a:rPr>
              <a:t>only hypothesis within the systematic uncertainties.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0781"/>
            <a:ext cx="4625619" cy="4625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762000"/>
            <a:ext cx="4191000" cy="2619375"/>
          </a:xfrm>
          <a:prstGeom prst="rect">
            <a:avLst/>
          </a:prstGeom>
        </p:spPr>
      </p:pic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29</a:t>
            </a:fld>
            <a:endParaRPr lang="en-US" sz="1600">
              <a:latin typeface="Arial"/>
              <a:cs typeface="Arial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62000" y="1447800"/>
            <a:ext cx="1447800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9800" y="3962400"/>
            <a:ext cx="3860800" cy="2895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The Case for the Higgs Boson</a:t>
            </a:r>
          </a:p>
        </p:txBody>
      </p:sp>
      <p:sp>
        <p:nvSpPr>
          <p:cNvPr id="17412" name="Rectangle 38"/>
          <p:cNvSpPr>
            <a:spLocks noChangeArrowheads="1"/>
          </p:cNvSpPr>
          <p:nvPr/>
        </p:nvSpPr>
        <p:spPr bwMode="auto">
          <a:xfrm>
            <a:off x="304800" y="1143000"/>
            <a:ext cx="4648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600" dirty="0"/>
              <a:t>Massive weak gauge bosons and fermions implies that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 charset="2"/>
              </a:rPr>
              <a:t>there </a:t>
            </a:r>
            <a:r>
              <a:rPr lang="en-US" sz="1600" dirty="0">
                <a:sym typeface="Wingdings" charset="2"/>
              </a:rPr>
              <a:t>must exist an outside sector of interactions that break the</a:t>
            </a:r>
            <a:r>
              <a:rPr lang="en-US" sz="1600" dirty="0" smtClean="0">
                <a:sym typeface="Wingdings" charset="2"/>
              </a:rPr>
              <a:t> electroweak (EW) symmetry: </a:t>
            </a:r>
            <a:r>
              <a:rPr lang="en-US" sz="1600" dirty="0" smtClean="0">
                <a:solidFill>
                  <a:srgbClr val="0000FF"/>
                </a:solidFill>
                <a:sym typeface="Wingdings" charset="2"/>
              </a:rPr>
              <a:t>the </a:t>
            </a:r>
            <a:r>
              <a:rPr lang="en-US" sz="1600" dirty="0">
                <a:solidFill>
                  <a:srgbClr val="0000FF"/>
                </a:solidFill>
                <a:sym typeface="Wingdings" charset="2"/>
              </a:rPr>
              <a:t>“Higgs sector”</a:t>
            </a:r>
            <a:r>
              <a:rPr lang="en-US" sz="1600" dirty="0">
                <a:sym typeface="Wingdings" charset="2"/>
              </a:rPr>
              <a:t>.</a:t>
            </a:r>
            <a:endParaRPr lang="en-US" sz="1600" dirty="0" smtClean="0">
              <a:sym typeface="Wingdings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There 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is no preferred model of the Higgs sector, we just have theories of it.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Simplest realization in the </a:t>
            </a:r>
            <a:r>
              <a:rPr lang="en-US" sz="1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Standard Model: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Single scalar doublet field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Self interacting; non-zero vacuum expectation value breaks EW symmetry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Wingdings" charset="2"/>
              <a:buChar char="è"/>
            </a:pPr>
            <a:r>
              <a:rPr lang="en-US" sz="16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gives mass to W/Z bosons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Wingdings" charset="2"/>
              <a:buChar char="è"/>
            </a:pPr>
            <a:r>
              <a:rPr lang="en-US" sz="16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gives mass to fermions (through Yukawa interactions)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Wingdings" charset="2"/>
              <a:buChar char="è"/>
            </a:pPr>
            <a:r>
              <a:rPr lang="en-US" sz="16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a physical scalar particle remains: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</a:pPr>
            <a:r>
              <a:rPr lang="en-US" sz="16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	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the Higgs boson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</a:pPr>
            <a:endParaRPr lang="en-US" sz="1600" dirty="0">
              <a:solidFill>
                <a:srgbClr val="FF0000"/>
              </a:solidFill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</a:pP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Its mass is not predicted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  <a:sym typeface="Wingdings" charset="2"/>
              </a:rPr>
              <a:t>, though!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066800"/>
            <a:ext cx="3657600" cy="281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3</a:t>
            </a:fld>
            <a:endParaRPr lang="en-US" sz="1600">
              <a:latin typeface="Arial"/>
              <a:cs typeface="Arial"/>
            </a:endParaRPr>
          </a:p>
        </p:txBody>
      </p:sp>
    </p:spTree>
  </p:cSld>
  <p:clrMapOvr>
    <a:masterClrMapping/>
  </p:clrMapOvr>
  <p:transition advTm="66633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Combined Tevatron</a:t>
            </a:r>
            <a:r>
              <a:rPr lang="en-US" sz="2400" dirty="0" smtClean="0">
                <a:solidFill>
                  <a:srgbClr val="990033"/>
                </a:solidFill>
              </a:rPr>
              <a:t> Expected Limits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64518" name="Rectangle 1028"/>
          <p:cNvSpPr>
            <a:spLocks noChangeArrowheads="1"/>
          </p:cNvSpPr>
          <p:nvPr/>
        </p:nvSpPr>
        <p:spPr bwMode="auto">
          <a:xfrm>
            <a:off x="1295400" y="5562600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/>
              <a:t>Expected exclusion: 100 &lt;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 &lt; 120 GeV, 141&lt;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 &lt; 184 GeV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/>
              <a:t>95% CL limit at </a:t>
            </a:r>
            <a:r>
              <a:rPr lang="en-US" sz="1600" dirty="0" err="1"/>
              <a:t>m</a:t>
            </a:r>
            <a:r>
              <a:rPr lang="en-US" sz="1600" baseline="-25000" dirty="0" err="1"/>
              <a:t>H</a:t>
            </a:r>
            <a:r>
              <a:rPr lang="en-US" sz="1600" dirty="0"/>
              <a:t>=</a:t>
            </a:r>
            <a:r>
              <a:rPr lang="en-US" sz="1600" dirty="0" smtClean="0"/>
              <a:t>125 GeV: 1.10xSM (expected)</a:t>
            </a:r>
          </a:p>
          <a:p>
            <a:pPr marL="285750" indent="-285750">
              <a:spcBef>
                <a:spcPct val="20000"/>
              </a:spcBef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Symbol" charset="2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762000"/>
            <a:ext cx="7010400" cy="4754180"/>
          </a:xfrm>
          <a:prstGeom prst="rect">
            <a:avLst/>
          </a:prstGeom>
        </p:spPr>
      </p:pic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30</a:t>
            </a:fld>
            <a:endParaRPr lang="en-US"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Combined Tevatron</a:t>
            </a:r>
            <a:r>
              <a:rPr lang="en-US" sz="2400" dirty="0" smtClean="0">
                <a:solidFill>
                  <a:srgbClr val="990033"/>
                </a:solidFill>
              </a:rPr>
              <a:t> Observed Limits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29" name="Rectangle 1028"/>
          <p:cNvSpPr>
            <a:spLocks noChangeArrowheads="1"/>
          </p:cNvSpPr>
          <p:nvPr/>
        </p:nvSpPr>
        <p:spPr bwMode="auto">
          <a:xfrm>
            <a:off x="1295400" y="5562600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Expected exclusion: 100 &lt; </a:t>
            </a:r>
            <a:r>
              <a:rPr lang="en-US" sz="1600" dirty="0" err="1" smtClean="0">
                <a:solidFill>
                  <a:srgbClr val="000000"/>
                </a:solidFill>
              </a:rPr>
              <a:t>m</a:t>
            </a:r>
            <a:r>
              <a:rPr lang="en-US" sz="1600" baseline="-25000" dirty="0" err="1" smtClean="0">
                <a:solidFill>
                  <a:srgbClr val="000000"/>
                </a:solidFill>
              </a:rPr>
              <a:t>H</a:t>
            </a:r>
            <a:r>
              <a:rPr lang="en-US" sz="1600" dirty="0" smtClean="0">
                <a:solidFill>
                  <a:srgbClr val="000000"/>
                </a:solidFill>
              </a:rPr>
              <a:t> &lt; 120 GeV, 141&lt; </a:t>
            </a:r>
            <a:r>
              <a:rPr lang="en-US" sz="1600" dirty="0" err="1" smtClean="0">
                <a:solidFill>
                  <a:srgbClr val="000000"/>
                </a:solidFill>
              </a:rPr>
              <a:t>m</a:t>
            </a:r>
            <a:r>
              <a:rPr lang="en-US" sz="1600" baseline="-25000" dirty="0" err="1" smtClean="0">
                <a:solidFill>
                  <a:srgbClr val="000000"/>
                </a:solidFill>
              </a:rPr>
              <a:t>H</a:t>
            </a:r>
            <a:r>
              <a:rPr lang="en-US" sz="1600" dirty="0" smtClean="0">
                <a:solidFill>
                  <a:srgbClr val="000000"/>
                </a:solidFill>
              </a:rPr>
              <a:t> &lt; 184 GeV</a:t>
            </a:r>
          </a:p>
          <a:p>
            <a:pPr marL="285750" indent="-285750">
              <a:spcBef>
                <a:spcPct val="200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Observed exclusion: 100 &lt; </a:t>
            </a:r>
            <a:r>
              <a:rPr lang="en-US" sz="1600" dirty="0" err="1" smtClean="0">
                <a:solidFill>
                  <a:srgbClr val="FF0000"/>
                </a:solidFill>
              </a:rPr>
              <a:t>m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H</a:t>
            </a:r>
            <a:r>
              <a:rPr lang="en-US" sz="1600" dirty="0" smtClean="0">
                <a:solidFill>
                  <a:srgbClr val="FF0000"/>
                </a:solidFill>
              </a:rPr>
              <a:t> &lt; 106 GeV, 147 &lt; </a:t>
            </a:r>
            <a:r>
              <a:rPr lang="en-US" sz="1600" dirty="0" err="1" smtClean="0">
                <a:solidFill>
                  <a:srgbClr val="FF0000"/>
                </a:solidFill>
              </a:rPr>
              <a:t>m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H</a:t>
            </a:r>
            <a:r>
              <a:rPr lang="en-US" sz="1600" dirty="0" smtClean="0">
                <a:solidFill>
                  <a:srgbClr val="FF0000"/>
                </a:solidFill>
              </a:rPr>
              <a:t> &lt; 179 GeV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/>
              <a:t>95% CL limit at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=125 GeV: </a:t>
            </a:r>
            <a:r>
              <a:rPr lang="en-US" sz="1600" dirty="0" smtClean="0">
                <a:solidFill>
                  <a:srgbClr val="000000"/>
                </a:solidFill>
              </a:rPr>
              <a:t>1.10xSM (expected), </a:t>
            </a:r>
            <a:r>
              <a:rPr lang="en-US" sz="1600" dirty="0" smtClean="0">
                <a:solidFill>
                  <a:srgbClr val="FF0000"/>
                </a:solidFill>
              </a:rPr>
              <a:t>2.22xSM (observed)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olidFill>
                <a:srgbClr val="000000"/>
              </a:solidFill>
              <a:sym typeface="Symbol" charset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762000"/>
            <a:ext cx="7010400" cy="48006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2362200" y="2743200"/>
            <a:ext cx="2209800" cy="762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31</a:t>
            </a:fld>
            <a:endParaRPr lang="en-US"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971800"/>
            <a:ext cx="3962400" cy="2970402"/>
          </a:xfrm>
          <a:prstGeom prst="rect">
            <a:avLst/>
          </a:prstGeom>
        </p:spPr>
      </p:pic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Visualizing the</a:t>
            </a:r>
            <a:r>
              <a:rPr lang="en-US" sz="2400" dirty="0" smtClean="0">
                <a:solidFill>
                  <a:srgbClr val="990033"/>
                </a:solidFill>
              </a:rPr>
              <a:t> Excess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61445" name="Rectangle 1028"/>
          <p:cNvSpPr>
            <a:spLocks noChangeArrowheads="1"/>
          </p:cNvSpPr>
          <p:nvPr/>
        </p:nvSpPr>
        <p:spPr bwMode="auto">
          <a:xfrm>
            <a:off x="304800" y="571500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Display all input histogram bins ordered according to S/B in one plot.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The background model has been constrained by the data</a:t>
            </a:r>
            <a:r>
              <a:rPr lang="en-US" sz="1600" dirty="0" smtClean="0">
                <a:sym typeface="Symbol" charset="2"/>
              </a:rPr>
              <a:t>.</a:t>
            </a:r>
            <a:endParaRPr lang="en-US" sz="1600" dirty="0">
              <a:sym typeface="Symbol" charset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4648200" cy="4648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735676"/>
            <a:ext cx="4114800" cy="2693324"/>
          </a:xfrm>
          <a:prstGeom prst="rect">
            <a:avLst/>
          </a:prstGeom>
        </p:spPr>
      </p:pic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32</a:t>
            </a:fld>
            <a:endParaRPr lang="en-US" sz="1600">
              <a:latin typeface="Arial"/>
              <a:cs typeface="Arial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62000" y="1447800"/>
            <a:ext cx="1447800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Quantifying the Excess: </a:t>
            </a:r>
            <a:r>
              <a:rPr lang="en-US" sz="2400" dirty="0" err="1" smtClean="0">
                <a:solidFill>
                  <a:srgbClr val="990033"/>
                </a:solidFill>
              </a:rPr>
              <a:t>p</a:t>
            </a:r>
            <a:r>
              <a:rPr lang="en-US" sz="2400" dirty="0" smtClean="0">
                <a:solidFill>
                  <a:srgbClr val="990033"/>
                </a:solidFill>
              </a:rPr>
              <a:t>-values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29" name="Rectangle 1028"/>
          <p:cNvSpPr>
            <a:spLocks noChangeArrowheads="1"/>
          </p:cNvSpPr>
          <p:nvPr/>
        </p:nvSpPr>
        <p:spPr bwMode="auto">
          <a:xfrm>
            <a:off x="609600" y="914400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Local </a:t>
            </a:r>
            <a:r>
              <a:rPr lang="en-US" sz="1600" dirty="0" err="1" smtClean="0">
                <a:solidFill>
                  <a:srgbClr val="000000"/>
                </a:solidFill>
              </a:rPr>
              <a:t>p</a:t>
            </a:r>
            <a:r>
              <a:rPr lang="en-US" sz="1600" dirty="0" smtClean="0">
                <a:solidFill>
                  <a:srgbClr val="000000"/>
                </a:solidFill>
              </a:rPr>
              <a:t>-value distribution for background-only hypothesis: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olidFill>
                <a:srgbClr val="000000"/>
              </a:solidFill>
              <a:sym typeface="Symbol" charset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1" y="1371600"/>
            <a:ext cx="6528924" cy="4420146"/>
          </a:xfrm>
          <a:prstGeom prst="rect">
            <a:avLst/>
          </a:prstGeom>
        </p:spPr>
      </p:pic>
      <p:sp>
        <p:nvSpPr>
          <p:cNvPr id="9" name="Rectangle 1028"/>
          <p:cNvSpPr>
            <a:spLocks noChangeArrowheads="1"/>
          </p:cNvSpPr>
          <p:nvPr/>
        </p:nvSpPr>
        <p:spPr bwMode="auto">
          <a:xfrm>
            <a:off x="381000" y="594360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Minimum local </a:t>
            </a:r>
            <a:r>
              <a:rPr lang="en-US" sz="1600" dirty="0" err="1" smtClean="0">
                <a:solidFill>
                  <a:srgbClr val="000000"/>
                </a:solidFill>
              </a:rPr>
              <a:t>p</a:t>
            </a:r>
            <a:r>
              <a:rPr lang="en-US" sz="1600" dirty="0" smtClean="0">
                <a:solidFill>
                  <a:srgbClr val="000000"/>
                </a:solidFill>
              </a:rPr>
              <a:t>-value: 2.7 standard deviations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Minimum global </a:t>
            </a:r>
            <a:r>
              <a:rPr lang="en-US" sz="1600" dirty="0" err="1" smtClean="0">
                <a:solidFill>
                  <a:srgbClr val="000000"/>
                </a:solidFill>
              </a:rPr>
              <a:t>p</a:t>
            </a:r>
            <a:r>
              <a:rPr lang="en-US" sz="1600" dirty="0" smtClean="0">
                <a:solidFill>
                  <a:srgbClr val="000000"/>
                </a:solidFill>
              </a:rPr>
              <a:t>-value with look-elsewhere factor of 4: </a:t>
            </a:r>
            <a:r>
              <a:rPr lang="en-US" sz="1600" dirty="0" smtClean="0">
                <a:solidFill>
                  <a:srgbClr val="FF0000"/>
                </a:solidFill>
              </a:rPr>
              <a:t>2.2 standard deviations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olidFill>
                <a:srgbClr val="000000"/>
              </a:solidFill>
              <a:sym typeface="Symbol" charset="2"/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33</a:t>
            </a:fld>
            <a:endParaRPr lang="en-US" sz="1600">
              <a:latin typeface="Arial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2133600" y="2514600"/>
            <a:ext cx="54102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 bwMode="auto">
          <a:xfrm>
            <a:off x="7512298" y="1066800"/>
            <a:ext cx="1631702" cy="73866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smtClean="0"/>
              <a:t>Median expected </a:t>
            </a:r>
            <a:r>
              <a:rPr lang="en-US" i="1" dirty="0" err="1" smtClean="0"/>
              <a:t>p</a:t>
            </a:r>
            <a:r>
              <a:rPr lang="en-US" i="1" dirty="0" smtClean="0"/>
              <a:t>-value for B-only hypothesis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rot="10800000" flipV="1">
            <a:off x="7086600" y="1828800"/>
            <a:ext cx="990600" cy="685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 bwMode="auto">
          <a:xfrm>
            <a:off x="7543800" y="4038600"/>
            <a:ext cx="1631702" cy="73866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smtClean="0"/>
              <a:t>Median expected </a:t>
            </a:r>
            <a:r>
              <a:rPr lang="en-US" i="1" dirty="0" err="1" smtClean="0"/>
              <a:t>p</a:t>
            </a:r>
            <a:r>
              <a:rPr lang="en-US" i="1" dirty="0" smtClean="0"/>
              <a:t>-value for S+B hypothesis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rot="10800000">
            <a:off x="5943600" y="4267200"/>
            <a:ext cx="1676400" cy="1524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Quantifying the Excess: </a:t>
            </a:r>
            <a:r>
              <a:rPr lang="en-US" sz="2400" dirty="0" err="1" smtClean="0">
                <a:solidFill>
                  <a:srgbClr val="990033"/>
                </a:solidFill>
              </a:rPr>
              <a:t>p</a:t>
            </a:r>
            <a:r>
              <a:rPr lang="en-US" sz="2400" dirty="0" smtClean="0">
                <a:solidFill>
                  <a:srgbClr val="990033"/>
                </a:solidFill>
              </a:rPr>
              <a:t>-values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29" name="Rectangle 1028"/>
          <p:cNvSpPr>
            <a:spLocks noChangeArrowheads="1"/>
          </p:cNvSpPr>
          <p:nvPr/>
        </p:nvSpPr>
        <p:spPr bwMode="auto">
          <a:xfrm>
            <a:off x="609600" y="914400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Local </a:t>
            </a:r>
            <a:r>
              <a:rPr lang="en-US" sz="1600" dirty="0" err="1" smtClean="0">
                <a:solidFill>
                  <a:srgbClr val="000000"/>
                </a:solidFill>
              </a:rPr>
              <a:t>p</a:t>
            </a:r>
            <a:r>
              <a:rPr lang="en-US" sz="1600" dirty="0" smtClean="0">
                <a:solidFill>
                  <a:srgbClr val="000000"/>
                </a:solidFill>
              </a:rPr>
              <a:t>-value distribution for background-only hypothesis:</a:t>
            </a: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olidFill>
                <a:srgbClr val="000000"/>
              </a:solidFill>
              <a:sym typeface="Symbol" charset="2"/>
            </a:endParaRPr>
          </a:p>
        </p:txBody>
      </p:sp>
      <p:sp>
        <p:nvSpPr>
          <p:cNvPr id="9" name="Rectangle 1028"/>
          <p:cNvSpPr>
            <a:spLocks noChangeArrowheads="1"/>
          </p:cNvSpPr>
          <p:nvPr/>
        </p:nvSpPr>
        <p:spPr bwMode="auto">
          <a:xfrm>
            <a:off x="457200" y="548640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b="1" dirty="0" err="1" smtClean="0">
                <a:solidFill>
                  <a:srgbClr val="000000"/>
                </a:solidFill>
              </a:rPr>
              <a:t>H</a:t>
            </a:r>
            <a:r>
              <a:rPr lang="en-US" sz="1600" b="1" dirty="0" err="1" smtClean="0">
                <a:solidFill>
                  <a:srgbClr val="000000"/>
                </a:solidFill>
                <a:sym typeface="Wingdings"/>
              </a:rPr>
              <a:t>bb</a:t>
            </a:r>
            <a:r>
              <a:rPr lang="en-US" sz="1600" b="1" dirty="0" smtClean="0">
                <a:solidFill>
                  <a:srgbClr val="000000"/>
                </a:solidFill>
                <a:sym typeface="Wingdings"/>
              </a:rPr>
              <a:t> channels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: main contribution to excess </a:t>
            </a:r>
            <a:r>
              <a:rPr lang="en-US" sz="1600" dirty="0" smtClean="0">
                <a:sym typeface="Symbol" charset="2"/>
              </a:rPr>
              <a:t>in 115&lt;</a:t>
            </a:r>
            <a:r>
              <a:rPr lang="en-US" sz="1600" dirty="0" err="1" smtClean="0">
                <a:sym typeface="Symbol" charset="2"/>
              </a:rPr>
              <a:t>m</a:t>
            </a:r>
            <a:r>
              <a:rPr lang="en-US" sz="1600" baseline="-25000" dirty="0" err="1" smtClean="0">
                <a:sym typeface="Symbol" charset="2"/>
              </a:rPr>
              <a:t>H</a:t>
            </a:r>
            <a:r>
              <a:rPr lang="en-US" sz="1600" dirty="0" smtClean="0">
                <a:sym typeface="Symbol" charset="2"/>
              </a:rPr>
              <a:t>&lt;135 GeV region 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Minimum local </a:t>
            </a:r>
            <a:r>
              <a:rPr lang="en-US" sz="1600" dirty="0" err="1" smtClean="0">
                <a:solidFill>
                  <a:srgbClr val="000000"/>
                </a:solidFill>
              </a:rPr>
              <a:t>p</a:t>
            </a:r>
            <a:r>
              <a:rPr lang="en-US" sz="1600" dirty="0" smtClean="0">
                <a:solidFill>
                  <a:srgbClr val="000000"/>
                </a:solidFill>
              </a:rPr>
              <a:t>-value: 2.8 standard deviations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Minimum global </a:t>
            </a:r>
            <a:r>
              <a:rPr lang="en-US" sz="1600" dirty="0" err="1" smtClean="0">
                <a:solidFill>
                  <a:srgbClr val="000000"/>
                </a:solidFill>
              </a:rPr>
              <a:t>p</a:t>
            </a:r>
            <a:r>
              <a:rPr lang="en-US" sz="1600" dirty="0" smtClean="0">
                <a:solidFill>
                  <a:srgbClr val="000000"/>
                </a:solidFill>
              </a:rPr>
              <a:t>-value with look-elsewhere factor of 2: </a:t>
            </a:r>
            <a:r>
              <a:rPr lang="en-US" sz="1600" dirty="0" smtClean="0">
                <a:solidFill>
                  <a:srgbClr val="FF0000"/>
                </a:solidFill>
              </a:rPr>
              <a:t>2.6 standard deviations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</a:rPr>
              <a:t>H</a:t>
            </a:r>
            <a:r>
              <a:rPr lang="en-US" sz="1600" b="1" dirty="0" smtClean="0">
                <a:solidFill>
                  <a:srgbClr val="000000"/>
                </a:solidFill>
                <a:sym typeface="Wingdings"/>
              </a:rPr>
              <a:t>WW channels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: no significant excess </a:t>
            </a:r>
            <a:r>
              <a:rPr lang="en-US" sz="1600" dirty="0" smtClean="0">
                <a:sym typeface="Symbol" charset="2"/>
              </a:rPr>
              <a:t>in 115&lt;</a:t>
            </a:r>
            <a:r>
              <a:rPr lang="en-US" sz="1600" dirty="0" err="1" smtClean="0">
                <a:sym typeface="Symbol" charset="2"/>
              </a:rPr>
              <a:t>m</a:t>
            </a:r>
            <a:r>
              <a:rPr lang="en-US" sz="1600" baseline="-25000" dirty="0" err="1" smtClean="0">
                <a:sym typeface="Symbol" charset="2"/>
              </a:rPr>
              <a:t>H</a:t>
            </a:r>
            <a:r>
              <a:rPr lang="en-US" sz="1600" dirty="0" smtClean="0">
                <a:sym typeface="Symbol" charset="2"/>
              </a:rPr>
              <a:t>&lt;135 GeV region 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olidFill>
                <a:srgbClr val="000000"/>
              </a:solidFill>
              <a:sym typeface="Symbol" charset="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544" y="1524000"/>
            <a:ext cx="4577456" cy="38195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4000"/>
            <a:ext cx="4565996" cy="381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1752600" y="1295400"/>
            <a:ext cx="1640393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 smtClean="0">
                <a:solidFill>
                  <a:srgbClr val="0000FF"/>
                </a:solidFill>
              </a:rPr>
              <a:t>H</a:t>
            </a:r>
            <a:r>
              <a:rPr lang="en-US" sz="1600" dirty="0" err="1" smtClean="0">
                <a:solidFill>
                  <a:srgbClr val="0000FF"/>
                </a:solidFill>
                <a:sym typeface="Wingdings"/>
              </a:rPr>
              <a:t>bb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 channels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6208207" y="1295400"/>
            <a:ext cx="1799491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H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WW channels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34</a:t>
            </a:fld>
            <a:endParaRPr lang="en-US"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Quantifying the Excess: Best Fit Signal Rate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29" name="Rectangle 1028"/>
          <p:cNvSpPr>
            <a:spLocks noChangeArrowheads="1"/>
          </p:cNvSpPr>
          <p:nvPr/>
        </p:nvSpPr>
        <p:spPr bwMode="auto">
          <a:xfrm>
            <a:off x="609600" y="914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Maximum likelihood fit to data with signal rate as free parameter.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/>
              <a:t>Δχ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test with fixed signal prediction from SM theory agrees well with freely floating signal rate estimation: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/>
              <a:t>Δχ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minimum in </a:t>
            </a:r>
            <a:r>
              <a:rPr lang="en-US" sz="1600" dirty="0" smtClean="0">
                <a:solidFill>
                  <a:srgbClr val="000000"/>
                </a:solidFill>
              </a:rPr>
              <a:t>115 &lt; </a:t>
            </a:r>
            <a:r>
              <a:rPr lang="en-US" sz="1600" dirty="0" err="1" smtClean="0">
                <a:solidFill>
                  <a:srgbClr val="000000"/>
                </a:solidFill>
              </a:rPr>
              <a:t>m</a:t>
            </a:r>
            <a:r>
              <a:rPr lang="en-US" sz="1600" baseline="-25000" dirty="0" err="1" smtClean="0">
                <a:solidFill>
                  <a:srgbClr val="000000"/>
                </a:solidFill>
              </a:rPr>
              <a:t>H</a:t>
            </a:r>
            <a:r>
              <a:rPr lang="en-US" sz="1600" dirty="0" smtClean="0">
                <a:solidFill>
                  <a:srgbClr val="000000"/>
                </a:solidFill>
              </a:rPr>
              <a:t> &lt; 135 GeV range.</a:t>
            </a:r>
            <a:endParaRPr lang="en-US" sz="1600" dirty="0" smtClean="0"/>
          </a:p>
          <a:p>
            <a:pPr marL="285750" indent="-285750">
              <a:spcBef>
                <a:spcPct val="200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	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olidFill>
                <a:srgbClr val="000000"/>
              </a:solidFill>
              <a:sym typeface="Symbol" charset="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4572000" cy="34048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24000"/>
            <a:ext cx="4572000" cy="340173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 rot="5400000">
            <a:off x="3048000" y="1295400"/>
            <a:ext cx="685800" cy="685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4953000" y="4114800"/>
            <a:ext cx="1524000" cy="11430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35</a:t>
            </a:fld>
            <a:endParaRPr lang="en-US"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  <a:latin typeface="Arial"/>
                <a:cs typeface="Arial"/>
              </a:rPr>
              <a:t>Summary and Outlook</a:t>
            </a:r>
            <a:endParaRPr lang="en-US" sz="2400" dirty="0">
              <a:solidFill>
                <a:srgbClr val="990033"/>
              </a:solidFill>
              <a:latin typeface="Arial"/>
              <a:cs typeface="Arial"/>
            </a:endParaRPr>
          </a:p>
        </p:txBody>
      </p:sp>
      <p:sp>
        <p:nvSpPr>
          <p:cNvPr id="17" name="Rectangle 1028"/>
          <p:cNvSpPr>
            <a:spLocks noChangeArrowheads="1"/>
          </p:cNvSpPr>
          <p:nvPr/>
        </p:nvSpPr>
        <p:spPr bwMode="auto">
          <a:xfrm>
            <a:off x="457200" y="1066800"/>
            <a:ext cx="4953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ym typeface="Symbol" charset="2"/>
              </a:rPr>
              <a:t>Tevatron program now analyzing full dataset           in most search channels.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  <a:sym typeface="Symbol" charset="2"/>
              </a:rPr>
              <a:t>Tevatron combination has reached SM        sensitivity over most of 100&lt;</a:t>
            </a:r>
            <a:r>
              <a:rPr lang="en-US" sz="1600" dirty="0" err="1" smtClean="0">
                <a:solidFill>
                  <a:srgbClr val="FF0000"/>
                </a:solidFill>
                <a:sym typeface="Symbol" charset="2"/>
              </a:rPr>
              <a:t>m</a:t>
            </a:r>
            <a:r>
              <a:rPr lang="en-US" sz="1600" baseline="-25000" dirty="0" err="1" smtClean="0">
                <a:solidFill>
                  <a:srgbClr val="FF0000"/>
                </a:solidFill>
                <a:sym typeface="Symbol" charset="2"/>
              </a:rPr>
              <a:t>H</a:t>
            </a:r>
            <a:r>
              <a:rPr lang="en-US" sz="1600" dirty="0" smtClean="0">
                <a:solidFill>
                  <a:srgbClr val="FF0000"/>
                </a:solidFill>
                <a:sym typeface="Symbol" charset="2"/>
              </a:rPr>
              <a:t>&lt;185 GeV range.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ym typeface="Symbol" charset="2"/>
              </a:rPr>
              <a:t>Tantalizing excess in 115&lt;</a:t>
            </a:r>
            <a:r>
              <a:rPr lang="en-US" sz="1600" dirty="0" err="1" smtClean="0">
                <a:sym typeface="Symbol" charset="2"/>
              </a:rPr>
              <a:t>m</a:t>
            </a:r>
            <a:r>
              <a:rPr lang="en-US" sz="1600" baseline="-25000" dirty="0" err="1" smtClean="0">
                <a:sym typeface="Symbol" charset="2"/>
              </a:rPr>
              <a:t>H</a:t>
            </a:r>
            <a:r>
              <a:rPr lang="en-US" sz="1600" dirty="0" smtClean="0">
                <a:sym typeface="Symbol" charset="2"/>
              </a:rPr>
              <a:t>&lt;135 GeV region with global </a:t>
            </a:r>
            <a:r>
              <a:rPr lang="en-US" sz="1600" dirty="0" err="1" smtClean="0">
                <a:sym typeface="Symbol" charset="2"/>
              </a:rPr>
              <a:t>p</a:t>
            </a:r>
            <a:r>
              <a:rPr lang="en-US" sz="1600" dirty="0" smtClean="0">
                <a:sym typeface="Symbol" charset="2"/>
              </a:rPr>
              <a:t>-value of 2.2 </a:t>
            </a:r>
            <a:r>
              <a:rPr lang="en-US" sz="1600" dirty="0" err="1" smtClean="0">
                <a:sym typeface="Symbol" charset="2"/>
              </a:rPr>
              <a:t>s.d</a:t>
            </a:r>
            <a:r>
              <a:rPr lang="en-US" sz="1600" dirty="0" smtClean="0">
                <a:sym typeface="Symbol" charset="2"/>
              </a:rPr>
              <a:t>. (2.7 </a:t>
            </a:r>
            <a:r>
              <a:rPr lang="en-US" sz="1600" dirty="0" err="1" smtClean="0">
                <a:sym typeface="Symbol" charset="2"/>
              </a:rPr>
              <a:t>s.d</a:t>
            </a:r>
            <a:r>
              <a:rPr lang="en-US" sz="1600" dirty="0" smtClean="0">
                <a:sym typeface="Symbol" charset="2"/>
              </a:rPr>
              <a:t>. local) .</a:t>
            </a:r>
          </a:p>
          <a:p>
            <a:pPr marL="285750" indent="-285750">
              <a:spcBef>
                <a:spcPct val="20000"/>
              </a:spcBef>
            </a:pPr>
            <a:r>
              <a:rPr lang="en-US" sz="1600" dirty="0" smtClean="0">
                <a:sym typeface="Symbol" charset="2"/>
              </a:rPr>
              <a:t>	</a:t>
            </a:r>
            <a:r>
              <a:rPr lang="en-US" sz="1600" dirty="0" err="1" smtClean="0">
                <a:sym typeface="Symbol" charset="2"/>
              </a:rPr>
              <a:t>H</a:t>
            </a:r>
            <a:r>
              <a:rPr lang="en-US" sz="1600" dirty="0" err="1" smtClean="0">
                <a:sym typeface="Wingdings"/>
              </a:rPr>
              <a:t>bb</a:t>
            </a:r>
            <a:r>
              <a:rPr lang="en-US" sz="1600" dirty="0" smtClean="0">
                <a:sym typeface="Wingdings"/>
              </a:rPr>
              <a:t> only: </a:t>
            </a:r>
            <a:r>
              <a:rPr lang="en-US" sz="1600" dirty="0" smtClean="0"/>
              <a:t>2.6 </a:t>
            </a:r>
            <a:r>
              <a:rPr lang="en-US" sz="1600" dirty="0" err="1" smtClean="0"/>
              <a:t>s.d</a:t>
            </a:r>
            <a:r>
              <a:rPr lang="en-US" sz="1600" dirty="0" smtClean="0"/>
              <a:t>. global (2.8 </a:t>
            </a:r>
            <a:r>
              <a:rPr lang="en-US" sz="1600" dirty="0" err="1" smtClean="0"/>
              <a:t>s.d</a:t>
            </a:r>
            <a:r>
              <a:rPr lang="en-US" sz="1600" dirty="0" smtClean="0"/>
              <a:t>. local).</a:t>
            </a: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endParaRPr lang="en-US" sz="1600" dirty="0" smtClean="0">
              <a:sym typeface="Symbol" charset="2"/>
            </a:endParaRPr>
          </a:p>
          <a:p>
            <a:pPr marL="742950" lvl="1" indent="-285750">
              <a:spcBef>
                <a:spcPct val="20000"/>
              </a:spcBef>
            </a:pPr>
            <a:endParaRPr lang="en-US" sz="1600" dirty="0" smtClean="0">
              <a:sym typeface="Symbol" charset="2"/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•"/>
            </a:pPr>
            <a:endParaRPr lang="en-US" sz="1600" dirty="0" smtClean="0">
              <a:sym typeface="Symbol" charset="2"/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•"/>
            </a:pPr>
            <a:endParaRPr lang="en-US" sz="1600" dirty="0" smtClean="0">
              <a:sym typeface="Symbol" charset="2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36</a:t>
            </a:fld>
            <a:endParaRPr lang="en-US" sz="1600"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846020"/>
            <a:ext cx="38100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  <a:latin typeface="Arial"/>
                <a:cs typeface="Arial"/>
              </a:rPr>
              <a:t>Summary and Outlook</a:t>
            </a:r>
            <a:endParaRPr lang="en-US" sz="2400" dirty="0">
              <a:solidFill>
                <a:srgbClr val="990033"/>
              </a:solidFill>
              <a:latin typeface="Arial"/>
              <a:cs typeface="Arial"/>
            </a:endParaRPr>
          </a:p>
        </p:txBody>
      </p:sp>
      <p:sp>
        <p:nvSpPr>
          <p:cNvPr id="12" name="Rectangle 1028"/>
          <p:cNvSpPr>
            <a:spLocks noChangeArrowheads="1"/>
          </p:cNvSpPr>
          <p:nvPr/>
        </p:nvSpPr>
        <p:spPr bwMode="auto">
          <a:xfrm>
            <a:off x="457200" y="1066800"/>
            <a:ext cx="4953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ym typeface="Symbol" charset="2"/>
              </a:rPr>
              <a:t>Tevatron program now analyzing full dataset           in most search channels.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ym typeface="Symbol" charset="2"/>
              </a:rPr>
              <a:t>Tevatron combination has reached SM        sensitivity over most of 100&lt;</a:t>
            </a:r>
            <a:r>
              <a:rPr lang="en-US" sz="1600" dirty="0" err="1" smtClean="0">
                <a:sym typeface="Symbol" charset="2"/>
              </a:rPr>
              <a:t>m</a:t>
            </a:r>
            <a:r>
              <a:rPr lang="en-US" sz="1600" baseline="-25000" dirty="0" err="1" smtClean="0">
                <a:sym typeface="Symbol" charset="2"/>
              </a:rPr>
              <a:t>H</a:t>
            </a:r>
            <a:r>
              <a:rPr lang="en-US" sz="1600" dirty="0" smtClean="0">
                <a:sym typeface="Symbol" charset="2"/>
              </a:rPr>
              <a:t>&lt;185 GeV range.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ym typeface="Symbol" charset="2"/>
              </a:rPr>
              <a:t>Tantalizing excess in 115&lt;</a:t>
            </a:r>
            <a:r>
              <a:rPr lang="en-US" sz="1600" dirty="0" err="1" smtClean="0">
                <a:sym typeface="Symbol" charset="2"/>
              </a:rPr>
              <a:t>m</a:t>
            </a:r>
            <a:r>
              <a:rPr lang="en-US" sz="1600" baseline="-25000" dirty="0" err="1" smtClean="0">
                <a:sym typeface="Symbol" charset="2"/>
              </a:rPr>
              <a:t>H</a:t>
            </a:r>
            <a:r>
              <a:rPr lang="en-US" sz="1600" dirty="0" smtClean="0">
                <a:sym typeface="Symbol" charset="2"/>
              </a:rPr>
              <a:t>&lt;135 GeV region with global </a:t>
            </a:r>
            <a:r>
              <a:rPr lang="en-US" sz="1600" dirty="0" err="1" smtClean="0">
                <a:sym typeface="Symbol" charset="2"/>
              </a:rPr>
              <a:t>p</a:t>
            </a:r>
            <a:r>
              <a:rPr lang="en-US" sz="1600" dirty="0" smtClean="0">
                <a:sym typeface="Symbol" charset="2"/>
              </a:rPr>
              <a:t>-value of 2.2 </a:t>
            </a:r>
            <a:r>
              <a:rPr lang="en-US" sz="1600" dirty="0" err="1" smtClean="0">
                <a:sym typeface="Symbol" charset="2"/>
              </a:rPr>
              <a:t>s.d</a:t>
            </a:r>
            <a:r>
              <a:rPr lang="en-US" sz="1600" dirty="0" smtClean="0">
                <a:sym typeface="Symbol" charset="2"/>
              </a:rPr>
              <a:t>. (2.7 </a:t>
            </a:r>
            <a:r>
              <a:rPr lang="en-US" sz="1600" dirty="0" err="1" smtClean="0">
                <a:sym typeface="Symbol" charset="2"/>
              </a:rPr>
              <a:t>s.d</a:t>
            </a:r>
            <a:r>
              <a:rPr lang="en-US" sz="1600" dirty="0" smtClean="0">
                <a:sym typeface="Symbol" charset="2"/>
              </a:rPr>
              <a:t>. local) .</a:t>
            </a:r>
          </a:p>
          <a:p>
            <a:pPr marL="285750" indent="-285750">
              <a:spcBef>
                <a:spcPct val="20000"/>
              </a:spcBef>
            </a:pPr>
            <a:r>
              <a:rPr lang="en-US" sz="1600" dirty="0" smtClean="0">
                <a:sym typeface="Symbol" charset="2"/>
              </a:rPr>
              <a:t>	</a:t>
            </a:r>
            <a:r>
              <a:rPr lang="en-US" sz="1600" dirty="0" err="1" smtClean="0">
                <a:sym typeface="Symbol" charset="2"/>
              </a:rPr>
              <a:t>H</a:t>
            </a:r>
            <a:r>
              <a:rPr lang="en-US" sz="1600" dirty="0" err="1" smtClean="0">
                <a:sym typeface="Wingdings"/>
              </a:rPr>
              <a:t>bb</a:t>
            </a:r>
            <a:r>
              <a:rPr lang="en-US" sz="1600" dirty="0" smtClean="0">
                <a:sym typeface="Wingdings"/>
              </a:rPr>
              <a:t> only: </a:t>
            </a:r>
            <a:r>
              <a:rPr lang="en-US" sz="1600" dirty="0" smtClean="0"/>
              <a:t>2.6 </a:t>
            </a:r>
            <a:r>
              <a:rPr lang="en-US" sz="1600" dirty="0" err="1" smtClean="0"/>
              <a:t>s.d</a:t>
            </a:r>
            <a:r>
              <a:rPr lang="en-US" sz="1600" dirty="0" smtClean="0"/>
              <a:t>. global (2.8 </a:t>
            </a:r>
            <a:r>
              <a:rPr lang="en-US" sz="1600" dirty="0" err="1" smtClean="0"/>
              <a:t>s.d</a:t>
            </a:r>
            <a:r>
              <a:rPr lang="en-US" sz="1600" dirty="0" smtClean="0"/>
              <a:t>. local).</a:t>
            </a: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  <a:sym typeface="Symbol" charset="2"/>
              </a:rPr>
              <a:t>These are by no means the final Tevatron results!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  <a:sym typeface="Symbol" charset="2"/>
              </a:rPr>
              <a:t>Further improvements expected in the near future, particularly in searches targeting the 115&lt;</a:t>
            </a:r>
            <a:r>
              <a:rPr lang="en-US" sz="1600" dirty="0" err="1" smtClean="0">
                <a:solidFill>
                  <a:srgbClr val="FF0000"/>
                </a:solidFill>
                <a:sym typeface="Symbol" charset="2"/>
              </a:rPr>
              <a:t>m</a:t>
            </a:r>
            <a:r>
              <a:rPr lang="en-US" sz="1600" baseline="-25000" dirty="0" err="1" smtClean="0">
                <a:solidFill>
                  <a:srgbClr val="FF0000"/>
                </a:solidFill>
                <a:sym typeface="Symbol" charset="2"/>
              </a:rPr>
              <a:t>H</a:t>
            </a:r>
            <a:r>
              <a:rPr lang="en-US" sz="1600" dirty="0" smtClean="0">
                <a:solidFill>
                  <a:srgbClr val="FF0000"/>
                </a:solidFill>
                <a:sym typeface="Symbol" charset="2"/>
              </a:rPr>
              <a:t>&lt;135 GeV region.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ym typeface="Symbol" charset="2"/>
              </a:rPr>
              <a:t>Tevatron and LHC are sensitively probing the Higgs sector in complementary ways.</a:t>
            </a:r>
          </a:p>
          <a:p>
            <a:pPr marL="285750" indent="-285750">
              <a:spcBef>
                <a:spcPct val="20000"/>
              </a:spcBef>
            </a:pPr>
            <a:r>
              <a:rPr lang="en-US" sz="1600" dirty="0" smtClean="0">
                <a:sym typeface="Symbol" charset="2"/>
              </a:rPr>
              <a:t>	In particular, Tevatron currently provides a unique window into the </a:t>
            </a:r>
            <a:r>
              <a:rPr lang="en-US" sz="1600" dirty="0" err="1" smtClean="0">
                <a:sym typeface="Symbol" charset="2"/>
              </a:rPr>
              <a:t>H</a:t>
            </a:r>
            <a:r>
              <a:rPr lang="en-US" sz="1600" dirty="0" err="1" smtClean="0">
                <a:sym typeface="Wingdings"/>
              </a:rPr>
              <a:t>bb</a:t>
            </a:r>
            <a:r>
              <a:rPr lang="en-US" sz="1600" dirty="0" smtClean="0">
                <a:sym typeface="Wingdings"/>
              </a:rPr>
              <a:t> mode.</a:t>
            </a:r>
            <a:endParaRPr lang="en-US" sz="1600" i="1" dirty="0" smtClean="0">
              <a:solidFill>
                <a:srgbClr val="FF0000"/>
              </a:solidFill>
              <a:sym typeface="Symbol" charset="2"/>
            </a:endParaRPr>
          </a:p>
          <a:p>
            <a:pPr marL="285750" indent="-285750">
              <a:spcBef>
                <a:spcPct val="20000"/>
              </a:spcBef>
            </a:pPr>
            <a:r>
              <a:rPr lang="en-US" sz="1600" i="1" dirty="0" smtClean="0">
                <a:solidFill>
                  <a:srgbClr val="FF0000"/>
                </a:solidFill>
                <a:sym typeface="Symbol" charset="2"/>
              </a:rPr>
              <a:t>	</a:t>
            </a:r>
            <a:r>
              <a:rPr lang="en-US" sz="1600" i="1" dirty="0" smtClean="0">
                <a:solidFill>
                  <a:srgbClr val="0000FF"/>
                </a:solidFill>
                <a:sym typeface="Symbol" charset="2"/>
              </a:rPr>
              <a:t>Looking forward to a LHC-Tevatron combination!</a:t>
            </a:r>
          </a:p>
          <a:p>
            <a:pPr marL="742950" lvl="1" indent="-285750">
              <a:spcBef>
                <a:spcPct val="20000"/>
              </a:spcBef>
            </a:pPr>
            <a:endParaRPr lang="en-US" sz="1600" dirty="0" smtClean="0">
              <a:solidFill>
                <a:srgbClr val="FF0000"/>
              </a:solidFill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endParaRPr lang="en-US" sz="1600" dirty="0" smtClean="0">
              <a:sym typeface="Symbol" charset="2"/>
            </a:endParaRPr>
          </a:p>
          <a:p>
            <a:pPr marL="742950" lvl="1" indent="-285750">
              <a:spcBef>
                <a:spcPct val="20000"/>
              </a:spcBef>
            </a:pPr>
            <a:endParaRPr lang="en-US" sz="1600" dirty="0" smtClean="0">
              <a:sym typeface="Symbol" charset="2"/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•"/>
            </a:pPr>
            <a:endParaRPr lang="en-US" sz="1600" dirty="0" smtClean="0">
              <a:sym typeface="Symbol" charset="2"/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•"/>
            </a:pPr>
            <a:endParaRPr lang="en-US" sz="1600" dirty="0" smtClean="0">
              <a:sym typeface="Symbol" charset="2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5334000" y="3276600"/>
            <a:ext cx="533400" cy="6096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428" y="3886200"/>
            <a:ext cx="2925028" cy="2514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auto">
          <a:xfrm>
            <a:off x="6164493" y="4648200"/>
            <a:ext cx="646443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glow rad="190500">
              <a:schemeClr val="accent6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LHC</a:t>
            </a:r>
          </a:p>
        </p:txBody>
      </p:sp>
      <p:sp>
        <p:nvSpPr>
          <p:cNvPr id="17" name="TextBox 16"/>
          <p:cNvSpPr txBox="1"/>
          <p:nvPr/>
        </p:nvSpPr>
        <p:spPr bwMode="auto">
          <a:xfrm>
            <a:off x="7845388" y="4648200"/>
            <a:ext cx="1070012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rgbClr val="0000FF"/>
                </a:solidFill>
              </a:rPr>
              <a:t>Tevatron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846020"/>
            <a:ext cx="3810000" cy="2743200"/>
          </a:xfrm>
          <a:prstGeom prst="rect">
            <a:avLst/>
          </a:prstGeom>
        </p:spPr>
      </p:pic>
      <p:sp>
        <p:nvSpPr>
          <p:cNvPr id="1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37</a:t>
            </a:fld>
            <a:endParaRPr lang="en-US"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Further Information</a:t>
            </a:r>
          </a:p>
        </p:txBody>
      </p:sp>
      <p:pic>
        <p:nvPicPr>
          <p:cNvPr id="68613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143000"/>
            <a:ext cx="424815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Rectangle 10">
            <a:hlinkClick r:id="rId3"/>
          </p:cNvPr>
          <p:cNvSpPr>
            <a:spLocks noChangeArrowheads="1"/>
          </p:cNvSpPr>
          <p:nvPr/>
        </p:nvSpPr>
        <p:spPr bwMode="auto">
          <a:xfrm>
            <a:off x="636588" y="762000"/>
            <a:ext cx="35544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hlinkClick r:id="rId3"/>
              </a:rPr>
              <a:t>http://www-cdf.fnal.gov/physics/new/hdg/hdg.html</a:t>
            </a:r>
            <a:endParaRPr lang="en-US" sz="1200" dirty="0"/>
          </a:p>
        </p:txBody>
      </p:sp>
      <p:sp>
        <p:nvSpPr>
          <p:cNvPr id="68616" name="Rectangle 12">
            <a:hlinkClick r:id="rId4"/>
          </p:cNvPr>
          <p:cNvSpPr>
            <a:spLocks noChangeArrowheads="1"/>
          </p:cNvSpPr>
          <p:nvPr/>
        </p:nvSpPr>
        <p:spPr bwMode="auto">
          <a:xfrm>
            <a:off x="4724400" y="762000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hlinkClick r:id="rId4"/>
              </a:rPr>
              <a:t>http://www-d0.fnal.gov/Run2Physics/WWW/results/higgs.htm</a:t>
            </a:r>
            <a:endParaRPr lang="en-US" sz="1200" dirty="0"/>
          </a:p>
        </p:txBody>
      </p:sp>
      <p:sp>
        <p:nvSpPr>
          <p:cNvPr id="68618" name="Rectangle 14">
            <a:hlinkClick r:id="rId5"/>
          </p:cNvPr>
          <p:cNvSpPr>
            <a:spLocks noChangeArrowheads="1"/>
          </p:cNvSpPr>
          <p:nvPr/>
        </p:nvSpPr>
        <p:spPr bwMode="auto">
          <a:xfrm>
            <a:off x="3481387" y="6473825"/>
            <a:ext cx="18526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hlinkClick r:id="rId5"/>
              </a:rPr>
              <a:t>http://</a:t>
            </a:r>
            <a:r>
              <a:rPr lang="en-US" sz="1200" dirty="0" err="1">
                <a:hlinkClick r:id="rId5"/>
              </a:rPr>
              <a:t>tevnphwg.fnal.gov</a:t>
            </a:r>
            <a:r>
              <a:rPr lang="en-US" sz="1200" dirty="0">
                <a:hlinkClick r:id="rId5"/>
              </a:rPr>
              <a:t>/</a:t>
            </a:r>
            <a:endParaRPr lang="en-US" sz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669" y="1143000"/>
            <a:ext cx="4448331" cy="4191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295" y="3505200"/>
            <a:ext cx="4626505" cy="2851150"/>
          </a:xfrm>
          <a:prstGeom prst="rect">
            <a:avLst/>
          </a:prstGeom>
        </p:spPr>
      </p:pic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38</a:t>
            </a:fld>
            <a:endParaRPr lang="en-US"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33800" y="2743200"/>
            <a:ext cx="20667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990033"/>
                </a:solidFill>
              </a:rPr>
              <a:t>Backup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961972"/>
            <a:ext cx="3657600" cy="3600628"/>
          </a:xfrm>
          <a:prstGeom prst="rect">
            <a:avLst/>
          </a:prstGeom>
        </p:spPr>
      </p:pic>
      <p:sp>
        <p:nvSpPr>
          <p:cNvPr id="5" name="Rectangle 1035"/>
          <p:cNvSpPr>
            <a:spLocks noChangeArrowheads="1"/>
          </p:cNvSpPr>
          <p:nvPr/>
        </p:nvSpPr>
        <p:spPr bwMode="auto">
          <a:xfrm>
            <a:off x="609600" y="990600"/>
            <a:ext cx="4191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2"/>
              <a:buNone/>
            </a:pPr>
            <a:r>
              <a:rPr lang="en-US" sz="1600" u="sng" dirty="0">
                <a:solidFill>
                  <a:srgbClr val="0000FF"/>
                </a:solidFill>
              </a:rPr>
              <a:t>Indirect constraints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600" dirty="0"/>
              <a:t>Precision</a:t>
            </a:r>
            <a:r>
              <a:rPr lang="en-US" sz="1600" dirty="0" smtClean="0"/>
              <a:t> electroweak observables are sensitive to the Higgs boson mass via quantum corrections.</a:t>
            </a:r>
            <a:endParaRPr lang="en-US" sz="1600" dirty="0"/>
          </a:p>
        </p:txBody>
      </p:sp>
      <p:sp>
        <p:nvSpPr>
          <p:cNvPr id="6" name="Text Box 1037"/>
          <p:cNvSpPr txBox="1">
            <a:spLocks noChangeArrowheads="1"/>
          </p:cNvSpPr>
          <p:nvPr/>
        </p:nvSpPr>
        <p:spPr bwMode="auto">
          <a:xfrm>
            <a:off x="1409700" y="5791200"/>
            <a:ext cx="2364750" cy="31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Wingdings" charset="2"/>
              <a:buNone/>
            </a:pPr>
            <a:r>
              <a:rPr lang="en-US" sz="1600" dirty="0" err="1">
                <a:solidFill>
                  <a:srgbClr val="FF0000"/>
                </a:solidFill>
              </a:rPr>
              <a:t>m</a:t>
            </a:r>
            <a:r>
              <a:rPr lang="en-US" sz="1600" baseline="-25000" dirty="0" err="1">
                <a:solidFill>
                  <a:srgbClr val="FF0000"/>
                </a:solidFill>
              </a:rPr>
              <a:t>H</a:t>
            </a:r>
            <a:r>
              <a:rPr lang="en-US" sz="1600" dirty="0">
                <a:solidFill>
                  <a:srgbClr val="FF0000"/>
                </a:solidFill>
              </a:rPr>
              <a:t>&lt; </a:t>
            </a:r>
            <a:r>
              <a:rPr lang="en-US" sz="1600" dirty="0" smtClean="0">
                <a:solidFill>
                  <a:srgbClr val="FF0000"/>
                </a:solidFill>
              </a:rPr>
              <a:t>152 </a:t>
            </a:r>
            <a:r>
              <a:rPr lang="en-US" sz="1600" dirty="0">
                <a:solidFill>
                  <a:srgbClr val="FF0000"/>
                </a:solidFill>
              </a:rPr>
              <a:t>GeV (95% CL)</a:t>
            </a:r>
          </a:p>
        </p:txBody>
      </p:sp>
      <p:sp>
        <p:nvSpPr>
          <p:cNvPr id="9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Stalking the Higgs </a:t>
            </a:r>
            <a:r>
              <a:rPr lang="en-US" sz="2400" dirty="0" smtClean="0">
                <a:solidFill>
                  <a:srgbClr val="990033"/>
                </a:solidFill>
              </a:rPr>
              <a:t>Boson</a:t>
            </a:r>
            <a:endParaRPr lang="en-US" sz="2400" dirty="0">
              <a:solidFill>
                <a:srgbClr val="990033"/>
              </a:solidFill>
            </a:endParaRP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1781175" y="3505200"/>
          <a:ext cx="2024063" cy="369888"/>
        </p:xfrm>
        <a:graphic>
          <a:graphicData uri="http://schemas.openxmlformats.org/presentationml/2006/ole">
            <p:oleObj spid="_x0000_s291842" name="Equation" r:id="rId4" imgW="1320800" imgH="241300" progId="Equation.3">
              <p:embed/>
            </p:oleObj>
          </a:graphicData>
        </a:graphic>
      </p:graphicFrame>
      <p:sp>
        <p:nvSpPr>
          <p:cNvPr id="21" name="Rectangle 1030"/>
          <p:cNvSpPr>
            <a:spLocks noChangeArrowheads="1"/>
          </p:cNvSpPr>
          <p:nvPr/>
        </p:nvSpPr>
        <p:spPr bwMode="auto">
          <a:xfrm>
            <a:off x="4800600" y="990600"/>
            <a:ext cx="4191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2"/>
              <a:buNone/>
            </a:pPr>
            <a:r>
              <a:rPr lang="en-US" sz="1600" u="sng" dirty="0">
                <a:solidFill>
                  <a:srgbClr val="0000FF"/>
                </a:solidFill>
              </a:rPr>
              <a:t>Direct searches at LEP</a:t>
            </a:r>
            <a:endParaRPr lang="en-US" sz="1600" u="sng" dirty="0" smtClean="0">
              <a:solidFill>
                <a:srgbClr val="0000FF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/>
              <a:t>Some hints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000000"/>
                </a:solidFill>
              </a:rPr>
              <a:t>~1.7</a:t>
            </a:r>
            <a:r>
              <a:rPr lang="en-US" sz="1600" dirty="0">
                <a:solidFill>
                  <a:srgbClr val="000000"/>
                </a:solidFill>
                <a:latin typeface="Symbol" charset="2"/>
              </a:rPr>
              <a:t>s</a:t>
            </a:r>
            <a:r>
              <a:rPr lang="en-US" sz="1600" dirty="0">
                <a:solidFill>
                  <a:srgbClr val="000000"/>
                </a:solidFill>
              </a:rPr>
              <a:t>) </a:t>
            </a:r>
            <a:r>
              <a:rPr lang="en-US" sz="1600" dirty="0"/>
              <a:t>of a SM-like Higgs boson with m</a:t>
            </a:r>
            <a:r>
              <a:rPr lang="en-US" sz="1600" baseline="-25000" dirty="0"/>
              <a:t>H</a:t>
            </a:r>
            <a:r>
              <a:rPr lang="en-US" sz="1600" dirty="0"/>
              <a:t>~115 GeV: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6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6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6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6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6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6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6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6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6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600" dirty="0" smtClean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1600" dirty="0" smtClean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600" dirty="0"/>
              <a:t>	</a:t>
            </a:r>
            <a:endParaRPr lang="en-US" sz="1600" dirty="0" smtClean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600" dirty="0" smtClean="0"/>
              <a:t>	</a:t>
            </a:r>
            <a:r>
              <a:rPr lang="en-US" sz="1600" dirty="0"/>
              <a:t>	</a:t>
            </a: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1933" y="2057400"/>
            <a:ext cx="3706267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1033"/>
          <p:cNvSpPr txBox="1">
            <a:spLocks noChangeArrowheads="1"/>
          </p:cNvSpPr>
          <p:nvPr/>
        </p:nvSpPr>
        <p:spPr bwMode="auto">
          <a:xfrm>
            <a:off x="5410200" y="5791736"/>
            <a:ext cx="252095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Wingdings" charset="2"/>
              <a:buNone/>
            </a:pPr>
            <a:r>
              <a:rPr lang="en-US" sz="1600" dirty="0" err="1">
                <a:solidFill>
                  <a:srgbClr val="FF0000"/>
                </a:solidFill>
              </a:rPr>
              <a:t>m</a:t>
            </a:r>
            <a:r>
              <a:rPr lang="en-US" sz="1600" baseline="-25000" dirty="0" err="1">
                <a:solidFill>
                  <a:srgbClr val="FF0000"/>
                </a:solidFill>
              </a:rPr>
              <a:t>H</a:t>
            </a:r>
            <a:r>
              <a:rPr lang="en-US" sz="1600" dirty="0">
                <a:solidFill>
                  <a:srgbClr val="FF0000"/>
                </a:solidFill>
              </a:rPr>
              <a:t>&gt; 114.4 GeV (95% CL)</a:t>
            </a:r>
          </a:p>
        </p:txBody>
      </p:sp>
      <p:sp>
        <p:nvSpPr>
          <p:cNvPr id="24" name="Text Box 1038"/>
          <p:cNvSpPr txBox="1">
            <a:spLocks noChangeArrowheads="1"/>
          </p:cNvSpPr>
          <p:nvPr/>
        </p:nvSpPr>
        <p:spPr bwMode="auto">
          <a:xfrm>
            <a:off x="3074987" y="6388100"/>
            <a:ext cx="3096821" cy="3180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Wingdings" charset="2"/>
              <a:buNone/>
            </a:pPr>
            <a:r>
              <a:rPr lang="en-US" sz="1600" dirty="0">
                <a:solidFill>
                  <a:srgbClr val="0000FF"/>
                </a:solidFill>
              </a:rPr>
              <a:t>114.4 &lt; </a:t>
            </a:r>
            <a:r>
              <a:rPr lang="en-US" sz="1600" dirty="0" err="1">
                <a:solidFill>
                  <a:srgbClr val="0000FF"/>
                </a:solidFill>
              </a:rPr>
              <a:t>m</a:t>
            </a:r>
            <a:r>
              <a:rPr lang="en-US" sz="1600" baseline="-25000" dirty="0" err="1">
                <a:solidFill>
                  <a:srgbClr val="0000FF"/>
                </a:solidFill>
              </a:rPr>
              <a:t>H</a:t>
            </a:r>
            <a:r>
              <a:rPr lang="en-US" sz="1600" dirty="0">
                <a:solidFill>
                  <a:srgbClr val="0000FF"/>
                </a:solidFill>
              </a:rPr>
              <a:t>&lt; </a:t>
            </a:r>
            <a:r>
              <a:rPr lang="en-US" sz="1600" dirty="0" smtClean="0">
                <a:solidFill>
                  <a:srgbClr val="0000FF"/>
                </a:solidFill>
              </a:rPr>
              <a:t>171 </a:t>
            </a:r>
            <a:r>
              <a:rPr lang="en-US" sz="1600" dirty="0">
                <a:solidFill>
                  <a:srgbClr val="0000FF"/>
                </a:solidFill>
              </a:rPr>
              <a:t>GeV (95% CL)</a:t>
            </a:r>
          </a:p>
        </p:txBody>
      </p:sp>
      <p:sp>
        <p:nvSpPr>
          <p:cNvPr id="25" name="AutoShape 1041"/>
          <p:cNvSpPr>
            <a:spLocks noChangeArrowheads="1"/>
          </p:cNvSpPr>
          <p:nvPr/>
        </p:nvSpPr>
        <p:spPr bwMode="auto">
          <a:xfrm>
            <a:off x="1066800" y="5791200"/>
            <a:ext cx="7162800" cy="609600"/>
          </a:xfrm>
          <a:prstGeom prst="downArrowCallout">
            <a:avLst>
              <a:gd name="adj1" fmla="val 45333"/>
              <a:gd name="adj2" fmla="val 63778"/>
              <a:gd name="adj3" fmla="val 18750"/>
              <a:gd name="adj4" fmla="val 5852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2927818" y="5486400"/>
            <a:ext cx="3853982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smtClean="0"/>
              <a:t>Combining indirect and LEP direct constraints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0" y="6273224"/>
            <a:ext cx="3048000" cy="5847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 smtClean="0"/>
              <a:t>This is precisely the range where the Tevatron is sensitive!</a:t>
            </a:r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4</a:t>
            </a:fld>
            <a:endParaRPr lang="en-US" sz="1600">
              <a:latin typeface="Arial"/>
              <a:cs typeface="Arial"/>
            </a:endParaRPr>
          </a:p>
        </p:txBody>
      </p:sp>
    </p:spTree>
  </p:cSld>
  <p:clrMapOvr>
    <a:masterClrMapping/>
  </p:clrMapOvr>
  <p:transition advTm="564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72390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2010 Sakurai Prize for Theoretical Particle Physics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5400" y="1143000"/>
            <a:ext cx="693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i="1" dirty="0" smtClean="0"/>
              <a:t>"For elucidation of the properties of spontaneous symmetry breaking in four-dimensional relativistic gauge theory and of the mechanism for the consistent generation of vector boson masses"</a:t>
            </a:r>
            <a:endParaRPr lang="en-US" sz="18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2667000"/>
            <a:ext cx="1340070" cy="15415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43600" y="4353580"/>
            <a:ext cx="205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Carl R. Hagen</a:t>
            </a:r>
          </a:p>
          <a:p>
            <a:pPr algn="ctr"/>
            <a:r>
              <a:rPr lang="en-US" dirty="0" smtClean="0"/>
              <a:t>Univ. of Rochester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724" y="2667000"/>
            <a:ext cx="1296276" cy="1524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95400" y="4343400"/>
            <a:ext cx="1600200" cy="304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Francois </a:t>
            </a:r>
            <a:r>
              <a:rPr lang="en-US" dirty="0" err="1" smtClean="0">
                <a:solidFill>
                  <a:srgbClr val="0000FF"/>
                </a:solidFill>
              </a:rPr>
              <a:t>Englert</a:t>
            </a:r>
            <a:endParaRPr lang="en-US" dirty="0" smtClean="0"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667000"/>
            <a:ext cx="1322552" cy="15502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95800" y="4343400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Gerald S. </a:t>
            </a:r>
            <a:r>
              <a:rPr lang="en-US" dirty="0" err="1" smtClean="0">
                <a:solidFill>
                  <a:srgbClr val="0000FF"/>
                </a:solidFill>
              </a:rPr>
              <a:t>Guralnik</a:t>
            </a:r>
            <a:endParaRPr lang="en-US" dirty="0" smtClean="0">
              <a:solidFill>
                <a:srgbClr val="0000FF"/>
              </a:solidFill>
            </a:endParaRPr>
          </a:p>
          <a:p>
            <a:pPr algn="ctr"/>
            <a:r>
              <a:rPr lang="en-US" dirty="0" smtClean="0"/>
              <a:t>Brown University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2667000"/>
            <a:ext cx="1322552" cy="1524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43200" y="4343400"/>
            <a:ext cx="205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Peter W. Higgs</a:t>
            </a:r>
          </a:p>
          <a:p>
            <a:pPr algn="ctr"/>
            <a:r>
              <a:rPr lang="en-US" dirty="0" smtClean="0"/>
              <a:t>Univ. of Edinburgh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67000"/>
            <a:ext cx="1322551" cy="15327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4340423"/>
            <a:ext cx="2514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Robert </a:t>
            </a:r>
            <a:r>
              <a:rPr lang="en-US" dirty="0" err="1" smtClean="0">
                <a:solidFill>
                  <a:srgbClr val="0000FF"/>
                </a:solidFill>
              </a:rPr>
              <a:t>Brout</a:t>
            </a:r>
            <a:endParaRPr lang="en-US" dirty="0" smtClean="0">
              <a:solidFill>
                <a:srgbClr val="0000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6490" y="2667000"/>
            <a:ext cx="1331310" cy="1524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6200" y="4572000"/>
            <a:ext cx="2667000" cy="304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Universite</a:t>
            </a:r>
            <a:r>
              <a:rPr lang="en-US" dirty="0" smtClean="0"/>
              <a:t> </a:t>
            </a:r>
            <a:r>
              <a:rPr lang="en-US" dirty="0" err="1" smtClean="0"/>
              <a:t>Libre</a:t>
            </a:r>
            <a:r>
              <a:rPr lang="en-US" dirty="0" smtClean="0"/>
              <a:t> de </a:t>
            </a:r>
            <a:r>
              <a:rPr lang="en-US" dirty="0" err="1" smtClean="0"/>
              <a:t>Bruxelles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20000" y="4343400"/>
            <a:ext cx="167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T.W.B. Kibble</a:t>
            </a:r>
          </a:p>
          <a:p>
            <a:pPr algn="ctr"/>
            <a:r>
              <a:rPr lang="en-US" dirty="0" smtClean="0"/>
              <a:t>Imperial College</a:t>
            </a:r>
            <a:endParaRPr lang="en-US" dirty="0"/>
          </a:p>
        </p:txBody>
      </p:sp>
      <p:sp>
        <p:nvSpPr>
          <p:cNvPr id="1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40</a:t>
            </a:fld>
            <a:endParaRPr lang="en-US" sz="1600">
              <a:latin typeface="Arial"/>
              <a:cs typeface="Arial"/>
            </a:endParaRPr>
          </a:p>
        </p:txBody>
      </p:sp>
    </p:spTree>
  </p:cSld>
  <p:clrMapOvr>
    <a:masterClrMapping/>
  </p:clrMapOvr>
  <p:transition advTm="15183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Combined Tevatron</a:t>
            </a:r>
            <a:r>
              <a:rPr lang="en-US" sz="2400" dirty="0" smtClean="0">
                <a:solidFill>
                  <a:srgbClr val="990033"/>
                </a:solidFill>
              </a:rPr>
              <a:t> Observed Limits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29" name="Rectangle 1028"/>
          <p:cNvSpPr>
            <a:spLocks noChangeArrowheads="1"/>
          </p:cNvSpPr>
          <p:nvPr/>
        </p:nvSpPr>
        <p:spPr bwMode="auto">
          <a:xfrm>
            <a:off x="1295400" y="5562600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Expected exclusion: 100 &lt; </a:t>
            </a:r>
            <a:r>
              <a:rPr lang="en-US" sz="1600" dirty="0" err="1" smtClean="0">
                <a:solidFill>
                  <a:srgbClr val="000000"/>
                </a:solidFill>
              </a:rPr>
              <a:t>m</a:t>
            </a:r>
            <a:r>
              <a:rPr lang="en-US" sz="1600" baseline="-25000" dirty="0" err="1" smtClean="0">
                <a:solidFill>
                  <a:srgbClr val="000000"/>
                </a:solidFill>
              </a:rPr>
              <a:t>H</a:t>
            </a:r>
            <a:r>
              <a:rPr lang="en-US" sz="1600" dirty="0" smtClean="0">
                <a:solidFill>
                  <a:srgbClr val="000000"/>
                </a:solidFill>
              </a:rPr>
              <a:t> &lt; 120 GeV, 141&lt; </a:t>
            </a:r>
            <a:r>
              <a:rPr lang="en-US" sz="1600" dirty="0" err="1" smtClean="0">
                <a:solidFill>
                  <a:srgbClr val="000000"/>
                </a:solidFill>
              </a:rPr>
              <a:t>m</a:t>
            </a:r>
            <a:r>
              <a:rPr lang="en-US" sz="1600" baseline="-25000" dirty="0" err="1" smtClean="0">
                <a:solidFill>
                  <a:srgbClr val="000000"/>
                </a:solidFill>
              </a:rPr>
              <a:t>H</a:t>
            </a:r>
            <a:r>
              <a:rPr lang="en-US" sz="1600" dirty="0" smtClean="0">
                <a:solidFill>
                  <a:srgbClr val="000000"/>
                </a:solidFill>
              </a:rPr>
              <a:t> &lt; 184 GeV</a:t>
            </a:r>
          </a:p>
          <a:p>
            <a:pPr marL="285750" indent="-285750">
              <a:spcBef>
                <a:spcPct val="200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Observed exclusion: 100 &lt; </a:t>
            </a:r>
            <a:r>
              <a:rPr lang="en-US" sz="1600" dirty="0" err="1" smtClean="0">
                <a:solidFill>
                  <a:srgbClr val="FF0000"/>
                </a:solidFill>
              </a:rPr>
              <a:t>m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H</a:t>
            </a:r>
            <a:r>
              <a:rPr lang="en-US" sz="1600" dirty="0" smtClean="0">
                <a:solidFill>
                  <a:srgbClr val="FF0000"/>
                </a:solidFill>
              </a:rPr>
              <a:t> &lt; 106 GeV, 147 &lt; </a:t>
            </a:r>
            <a:r>
              <a:rPr lang="en-US" sz="1600" dirty="0" err="1" smtClean="0">
                <a:solidFill>
                  <a:srgbClr val="FF0000"/>
                </a:solidFill>
              </a:rPr>
              <a:t>m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H</a:t>
            </a:r>
            <a:r>
              <a:rPr lang="en-US" sz="1600" dirty="0" smtClean="0">
                <a:solidFill>
                  <a:srgbClr val="FF0000"/>
                </a:solidFill>
              </a:rPr>
              <a:t> &lt; 179 GeV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/>
              <a:t>95% CL limit at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=125 GeV: </a:t>
            </a:r>
            <a:r>
              <a:rPr lang="en-US" sz="1600" dirty="0" smtClean="0">
                <a:solidFill>
                  <a:srgbClr val="000000"/>
                </a:solidFill>
              </a:rPr>
              <a:t>1.10xSM (expected), </a:t>
            </a:r>
            <a:r>
              <a:rPr lang="en-US" sz="1600" dirty="0" smtClean="0">
                <a:solidFill>
                  <a:srgbClr val="FF0000"/>
                </a:solidFill>
              </a:rPr>
              <a:t>2.22xSM (observed)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olidFill>
                <a:srgbClr val="000000"/>
              </a:solidFill>
              <a:sym typeface="Symbol" charset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21" y="762000"/>
            <a:ext cx="7071779" cy="48768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2362200" y="2743200"/>
            <a:ext cx="2209800" cy="762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41</a:t>
            </a:fld>
            <a:endParaRPr lang="en-US"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096000"/>
            <a:ext cx="1905000" cy="457200"/>
          </a:xfrm>
          <a:noFill/>
        </p:spPr>
        <p:txBody>
          <a:bodyPr/>
          <a:lstStyle/>
          <a:p>
            <a:fld id="{2F667FCE-FF67-5743-B131-04C4492EC03A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3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Lepton Identification</a:t>
            </a:r>
          </a:p>
        </p:txBody>
      </p:sp>
      <p:pic>
        <p:nvPicPr>
          <p:cNvPr id="2765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657600"/>
            <a:ext cx="3581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731838"/>
            <a:ext cx="38862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Oval 11"/>
          <p:cNvSpPr>
            <a:spLocks noChangeArrowheads="1"/>
          </p:cNvSpPr>
          <p:nvPr/>
        </p:nvSpPr>
        <p:spPr bwMode="auto">
          <a:xfrm>
            <a:off x="7239000" y="1600200"/>
            <a:ext cx="304800" cy="1219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7656" name="Straight Arrow Connector 13"/>
          <p:cNvCxnSpPr>
            <a:cxnSpLocks noChangeShapeType="1"/>
            <a:stCxn id="27655" idx="4"/>
          </p:cNvCxnSpPr>
          <p:nvPr/>
        </p:nvCxnSpPr>
        <p:spPr bwMode="auto">
          <a:xfrm rot="16200000" flipH="1">
            <a:off x="7048500" y="3162300"/>
            <a:ext cx="11430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2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2229" y="3200400"/>
            <a:ext cx="4339771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028"/>
          <p:cNvSpPr>
            <a:spLocks noChangeArrowheads="1"/>
          </p:cNvSpPr>
          <p:nvPr/>
        </p:nvSpPr>
        <p:spPr bwMode="auto">
          <a:xfrm>
            <a:off x="381000" y="990600"/>
            <a:ext cx="5105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</a:pPr>
            <a:r>
              <a:rPr lang="en-US" sz="1600" dirty="0">
                <a:sym typeface="Symbol" charset="2"/>
              </a:rPr>
              <a:t>Major effort to improve lepton acceptance: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Electrons in inter-cryostat </a:t>
            </a:r>
            <a:r>
              <a:rPr lang="en-US" sz="1600" dirty="0" smtClean="0">
                <a:sym typeface="Symbol" charset="2"/>
              </a:rPr>
              <a:t>region (DØ): </a:t>
            </a:r>
            <a:r>
              <a:rPr lang="en-US" sz="1600" dirty="0">
                <a:sym typeface="Symbol" charset="2"/>
              </a:rPr>
              <a:t>~+10% 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Isolated tracks pointing to un-instrumented regions in the </a:t>
            </a:r>
            <a:r>
              <a:rPr lang="en-US" sz="1600" dirty="0" err="1">
                <a:sym typeface="Symbol" charset="2"/>
              </a:rPr>
              <a:t>muon</a:t>
            </a:r>
            <a:r>
              <a:rPr lang="en-US" sz="1600" dirty="0">
                <a:sym typeface="Symbol" charset="2"/>
              </a:rPr>
              <a:t> </a:t>
            </a:r>
            <a:r>
              <a:rPr lang="en-US" sz="1600" dirty="0" smtClean="0">
                <a:sym typeface="Symbol" charset="2"/>
              </a:rPr>
              <a:t>system (CDF, DØ): </a:t>
            </a:r>
            <a:r>
              <a:rPr lang="en-US" sz="1600" dirty="0">
                <a:sym typeface="Symbol" charset="2"/>
              </a:rPr>
              <a:t>~+10%</a:t>
            </a:r>
            <a:endParaRPr lang="en-US" sz="1600" dirty="0">
              <a:sym typeface="Wingdings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Wingdings" charset="2"/>
              </a:rPr>
              <a:t>Not all these lepton categories fire the trigger!</a:t>
            </a:r>
            <a:r>
              <a:rPr lang="en-US" sz="1600" dirty="0" smtClean="0">
                <a:sym typeface="Wingdings" charset="2"/>
              </a:rPr>
              <a:t>        </a:t>
            </a:r>
            <a:r>
              <a:rPr lang="en-US" sz="1600" dirty="0" err="1" smtClean="0">
                <a:sym typeface="Wingdings" charset="2"/>
              </a:rPr>
              <a:t></a:t>
            </a:r>
            <a:r>
              <a:rPr lang="en-US" sz="1600" dirty="0" smtClean="0">
                <a:sym typeface="Wingdings" charset="2"/>
              </a:rPr>
              <a:t> </a:t>
            </a:r>
            <a:r>
              <a:rPr lang="en-US" sz="1600" dirty="0">
                <a:sym typeface="Wingdings" charset="2"/>
              </a:rPr>
              <a:t>collect events through e.g.</a:t>
            </a:r>
            <a:r>
              <a:rPr lang="en-US" sz="1600" dirty="0" smtClean="0">
                <a:sym typeface="Wingdings" charset="2"/>
              </a:rPr>
              <a:t>     +</a:t>
            </a:r>
            <a:r>
              <a:rPr lang="en-US" sz="1600" dirty="0">
                <a:sym typeface="Wingdings" charset="2"/>
              </a:rPr>
              <a:t>jets </a:t>
            </a:r>
            <a:r>
              <a:rPr lang="en-US" sz="1600" dirty="0" smtClean="0">
                <a:sym typeface="Wingdings" charset="2"/>
              </a:rPr>
              <a:t>trigger</a:t>
            </a:r>
          </a:p>
          <a:p>
            <a:pPr marL="285750" indent="-285750">
              <a:spcBef>
                <a:spcPct val="20000"/>
              </a:spcBef>
            </a:pPr>
            <a:r>
              <a:rPr lang="en-US" sz="1600" dirty="0" smtClean="0">
                <a:sym typeface="Wingdings" charset="2"/>
              </a:rPr>
              <a:t>	     (&gt;+20% signal acceptance in </a:t>
            </a:r>
            <a:r>
              <a:rPr lang="en-US" sz="1600" dirty="0" err="1" smtClean="0">
                <a:sym typeface="Wingdings" charset="2"/>
              </a:rPr>
              <a:t>CDF’s</a:t>
            </a:r>
            <a:r>
              <a:rPr lang="en-US" sz="1600" dirty="0" smtClean="0">
                <a:sym typeface="Wingdings" charset="2"/>
              </a:rPr>
              <a:t> </a:t>
            </a:r>
            <a:r>
              <a:rPr lang="en-US" sz="1600" dirty="0" err="1" smtClean="0">
                <a:sym typeface="Wingdings" charset="2"/>
              </a:rPr>
              <a:t>ZH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err="1" smtClean="0">
                <a:latin typeface="Symbol" charset="2"/>
                <a:cs typeface="Symbol" charset="2"/>
                <a:sym typeface="Wingdings"/>
              </a:rPr>
              <a:t>mm</a:t>
            </a:r>
            <a:r>
              <a:rPr lang="en-US" sz="1600" dirty="0" err="1" smtClean="0">
                <a:sym typeface="Wingdings"/>
              </a:rPr>
              <a:t>bb</a:t>
            </a:r>
            <a:r>
              <a:rPr lang="en-US" sz="1600" dirty="0" smtClean="0">
                <a:sym typeface="Wingdings"/>
              </a:rPr>
              <a:t>)</a:t>
            </a:r>
            <a:endParaRPr lang="en-US" sz="1600" dirty="0">
              <a:sym typeface="Symbol" charset="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0" y="5334000"/>
            <a:ext cx="4445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0" y="5791200"/>
            <a:ext cx="642938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0514" name="Object 2"/>
          <p:cNvGraphicFramePr>
            <a:graphicFrameLocks noChangeAspect="1"/>
          </p:cNvGraphicFramePr>
          <p:nvPr/>
        </p:nvGraphicFramePr>
        <p:xfrm>
          <a:off x="3416300" y="2438400"/>
          <a:ext cx="317500" cy="304800"/>
        </p:xfrm>
        <a:graphic>
          <a:graphicData uri="http://schemas.openxmlformats.org/presentationml/2006/ole">
            <p:oleObj spid="_x0000_s320514" name="Equation" r:id="rId8" imgW="203200" imgH="177800" progId="Equation.3">
              <p:embed/>
            </p:oleObj>
          </a:graphicData>
        </a:graphic>
      </p:graphicFrame>
      <p:sp>
        <p:nvSpPr>
          <p:cNvPr id="13" name="Slide Number Placeholder 1"/>
          <p:cNvSpPr txBox="1">
            <a:spLocks/>
          </p:cNvSpPr>
          <p:nvPr/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AFFAE-2AFA-DB42-A87C-4340D77792FB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038600"/>
            <a:ext cx="4649638" cy="2819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295400"/>
            <a:ext cx="4343400" cy="2827594"/>
          </a:xfrm>
          <a:prstGeom prst="rect">
            <a:avLst/>
          </a:prstGeom>
        </p:spPr>
      </p:pic>
      <p:sp>
        <p:nvSpPr>
          <p:cNvPr id="7270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45C1335-6193-DE44-9A09-8B6DDD7A5CDC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72707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C99863DA-59C6-614C-B1A5-FF81D67E9C69}" type="slidenum">
              <a:rPr lang="en-US">
                <a:latin typeface="Times New Roman" charset="0"/>
              </a:rPr>
              <a:pPr algn="r"/>
              <a:t>43</a:t>
            </a:fld>
            <a:endParaRPr lang="en-US">
              <a:latin typeface="Times New Roman" charset="0"/>
            </a:endParaRPr>
          </a:p>
        </p:txBody>
      </p:sp>
      <p:sp>
        <p:nvSpPr>
          <p:cNvPr id="72708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B3E410BA-6E3D-0140-97CA-551F2B9E29FF}" type="slidenum">
              <a:rPr lang="en-US">
                <a:latin typeface="Times New Roman" charset="0"/>
              </a:rPr>
              <a:pPr algn="r"/>
              <a:t>43</a:t>
            </a:fld>
            <a:endParaRPr lang="en-US">
              <a:latin typeface="Times New Roman" charset="0"/>
            </a:endParaRPr>
          </a:p>
        </p:txBody>
      </p:sp>
      <p:sp>
        <p:nvSpPr>
          <p:cNvPr id="72709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2F814CCE-8BF6-7942-A86A-6D2D8BAC8A7B}" type="slidenum">
              <a:rPr lang="en-US">
                <a:latin typeface="Times New Roman" charset="0"/>
              </a:rPr>
              <a:pPr algn="r"/>
              <a:t>43</a:t>
            </a:fld>
            <a:endParaRPr lang="en-US">
              <a:latin typeface="Times New Roman" charset="0"/>
            </a:endParaRPr>
          </a:p>
        </p:txBody>
      </p:sp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Searching for </a:t>
            </a:r>
            <a:r>
              <a:rPr lang="en-US" sz="2400" dirty="0" err="1" smtClean="0">
                <a:solidFill>
                  <a:srgbClr val="990033"/>
                </a:solidFill>
              </a:rPr>
              <a:t>H(</a:t>
            </a:r>
            <a:r>
              <a:rPr lang="en-US" sz="2400" dirty="0" err="1" smtClean="0">
                <a:solidFill>
                  <a:srgbClr val="990033"/>
                </a:solidFill>
                <a:sym typeface="Wingdings"/>
              </a:rPr>
              <a:t></a:t>
            </a:r>
            <a:r>
              <a:rPr lang="en-US" sz="2400" dirty="0" err="1" smtClean="0">
                <a:solidFill>
                  <a:srgbClr val="990033"/>
                </a:solidFill>
                <a:latin typeface="Symbol" charset="2"/>
                <a:cs typeface="Symbol" charset="2"/>
                <a:sym typeface="Wingdings"/>
              </a:rPr>
              <a:t>tt</a:t>
            </a:r>
            <a:r>
              <a:rPr lang="en-US" sz="2400" dirty="0" err="1" smtClean="0">
                <a:solidFill>
                  <a:srgbClr val="990033"/>
                </a:solidFill>
                <a:latin typeface="Arial"/>
                <a:cs typeface="Arial"/>
                <a:sym typeface="Wingdings"/>
              </a:rPr>
              <a:t>)+X</a:t>
            </a:r>
            <a:endParaRPr lang="en-US" sz="2400" dirty="0">
              <a:solidFill>
                <a:srgbClr val="990033"/>
              </a:solidFill>
              <a:latin typeface="Symbol" charset="2"/>
              <a:cs typeface="Symbol" charset="2"/>
            </a:endParaRPr>
          </a:p>
        </p:txBody>
      </p:sp>
      <p:sp>
        <p:nvSpPr>
          <p:cNvPr id="72712" name="Rectangle 1028"/>
          <p:cNvSpPr>
            <a:spLocks noChangeArrowheads="1"/>
          </p:cNvSpPr>
          <p:nvPr/>
        </p:nvSpPr>
        <p:spPr bwMode="auto">
          <a:xfrm>
            <a:off x="457200" y="762000"/>
            <a:ext cx="4800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err="1" smtClean="0">
                <a:sym typeface="Symbol" charset="2"/>
              </a:rPr>
              <a:t>H</a:t>
            </a:r>
            <a:r>
              <a:rPr lang="en-US" sz="1600" dirty="0" err="1" smtClean="0"/>
              <a:t>→</a:t>
            </a:r>
            <a:r>
              <a:rPr lang="en-US" sz="1600" dirty="0" err="1" smtClean="0">
                <a:latin typeface="Symbol" charset="2"/>
                <a:ea typeface="Symbol" charset="2"/>
                <a:cs typeface="Symbol" charset="2"/>
                <a:sym typeface="Wingdings" charset="2"/>
              </a:rPr>
              <a:t>tt</a:t>
            </a:r>
            <a:r>
              <a:rPr lang="en-US" sz="1600" dirty="0" smtClean="0">
                <a:sym typeface="Wingdings" charset="2"/>
              </a:rPr>
              <a:t>: second largest BR(~8%) at low mass.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Wingdings" charset="2"/>
              </a:rPr>
              <a:t>Many possible signal topologies to be explored!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ym typeface="Wingdings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</a:pPr>
            <a:endParaRPr lang="en-US" sz="1600" dirty="0" smtClean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</a:pPr>
            <a:endParaRPr lang="en-US" sz="1600" dirty="0"/>
          </a:p>
          <a:p>
            <a:pPr marL="742950" lvl="1" indent="-285750">
              <a:spcBef>
                <a:spcPct val="20000"/>
              </a:spcBef>
            </a:pPr>
            <a:endParaRPr lang="en-US" sz="1600" dirty="0" smtClean="0"/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447800"/>
            <a:ext cx="3581400" cy="541020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 bwMode="auto">
          <a:xfrm>
            <a:off x="2895600" y="3581400"/>
            <a:ext cx="762000" cy="762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7239000" y="2819400"/>
            <a:ext cx="1337826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 smtClean="0"/>
              <a:t>H+X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err="1" smtClean="0">
                <a:latin typeface="Symbol" charset="2"/>
                <a:cs typeface="Symbol" charset="2"/>
                <a:sym typeface="Wingdings"/>
              </a:rPr>
              <a:t>mt</a:t>
            </a:r>
            <a:r>
              <a:rPr lang="en-US" sz="1600" baseline="-25000" dirty="0" err="1" smtClean="0">
                <a:sym typeface="Wingdings"/>
              </a:rPr>
              <a:t>had</a:t>
            </a:r>
            <a:r>
              <a:rPr lang="en-US" sz="1600" dirty="0" err="1" smtClean="0">
                <a:sym typeface="Wingdings"/>
              </a:rPr>
              <a:t>jj</a:t>
            </a:r>
            <a:endParaRPr lang="en-US" sz="1600" dirty="0" smtClean="0"/>
          </a:p>
        </p:txBody>
      </p:sp>
      <p:sp>
        <p:nvSpPr>
          <p:cNvPr id="33" name="Oval 32"/>
          <p:cNvSpPr/>
          <p:nvPr/>
        </p:nvSpPr>
        <p:spPr bwMode="auto">
          <a:xfrm>
            <a:off x="5867400" y="3048000"/>
            <a:ext cx="762000" cy="762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6248400" y="5943600"/>
            <a:ext cx="762000" cy="762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2895600" y="4495800"/>
            <a:ext cx="762000" cy="762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9" name="Straight Arrow Connector 38"/>
          <p:cNvCxnSpPr>
            <a:endCxn id="33" idx="2"/>
          </p:cNvCxnSpPr>
          <p:nvPr/>
        </p:nvCxnSpPr>
        <p:spPr bwMode="auto">
          <a:xfrm flipV="1">
            <a:off x="3657600" y="3429000"/>
            <a:ext cx="2209800" cy="5334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>
            <a:endCxn id="36" idx="1"/>
          </p:cNvCxnSpPr>
          <p:nvPr/>
        </p:nvCxnSpPr>
        <p:spPr bwMode="auto">
          <a:xfrm>
            <a:off x="3657600" y="5029200"/>
            <a:ext cx="2702392" cy="102599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Oval 41"/>
          <p:cNvSpPr/>
          <p:nvPr/>
        </p:nvSpPr>
        <p:spPr bwMode="auto">
          <a:xfrm>
            <a:off x="3352800" y="5715000"/>
            <a:ext cx="762000" cy="762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4114800" y="6172200"/>
            <a:ext cx="2133600" cy="762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Rectangle 23"/>
          <p:cNvSpPr/>
          <p:nvPr/>
        </p:nvSpPr>
        <p:spPr>
          <a:xfrm>
            <a:off x="6800738" y="1143000"/>
            <a:ext cx="22343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arXiv:1203.4443 [</a:t>
            </a:r>
            <a:r>
              <a:rPr lang="en-US" i="1" dirty="0" err="1" smtClean="0"/>
              <a:t>hep</a:t>
            </a:r>
            <a:r>
              <a:rPr lang="en-US" i="1" dirty="0" smtClean="0"/>
              <a:t>-ex]</a:t>
            </a:r>
            <a:endParaRPr lang="en-US" i="1" dirty="0"/>
          </a:p>
        </p:txBody>
      </p:sp>
      <p:sp>
        <p:nvSpPr>
          <p:cNvPr id="22" name="Slide Number Placeholder 1"/>
          <p:cNvSpPr txBox="1">
            <a:spLocks/>
          </p:cNvSpPr>
          <p:nvPr/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AFFAE-2AFA-DB42-A87C-4340D77792FB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371600"/>
            <a:ext cx="3810000" cy="2743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447800"/>
            <a:ext cx="3581400" cy="5410200"/>
          </a:xfrm>
          <a:prstGeom prst="rect">
            <a:avLst/>
          </a:prstGeom>
        </p:spPr>
      </p:pic>
      <p:sp>
        <p:nvSpPr>
          <p:cNvPr id="7270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45C1335-6193-DE44-9A09-8B6DDD7A5CDC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72707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C99863DA-59C6-614C-B1A5-FF81D67E9C69}" type="slidenum">
              <a:rPr lang="en-US">
                <a:latin typeface="Times New Roman" charset="0"/>
              </a:rPr>
              <a:pPr algn="r"/>
              <a:t>44</a:t>
            </a:fld>
            <a:endParaRPr lang="en-US">
              <a:latin typeface="Times New Roman" charset="0"/>
            </a:endParaRPr>
          </a:p>
        </p:txBody>
      </p:sp>
      <p:sp>
        <p:nvSpPr>
          <p:cNvPr id="72708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B3E410BA-6E3D-0140-97CA-551F2B9E29FF}" type="slidenum">
              <a:rPr lang="en-US">
                <a:latin typeface="Times New Roman" charset="0"/>
              </a:rPr>
              <a:pPr algn="r"/>
              <a:t>44</a:t>
            </a:fld>
            <a:endParaRPr lang="en-US">
              <a:latin typeface="Times New Roman" charset="0"/>
            </a:endParaRPr>
          </a:p>
        </p:txBody>
      </p:sp>
      <p:sp>
        <p:nvSpPr>
          <p:cNvPr id="72709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2F814CCE-8BF6-7942-A86A-6D2D8BAC8A7B}" type="slidenum">
              <a:rPr lang="en-US">
                <a:latin typeface="Times New Roman" charset="0"/>
              </a:rPr>
              <a:pPr algn="r"/>
              <a:t>44</a:t>
            </a:fld>
            <a:endParaRPr lang="en-US">
              <a:latin typeface="Times New Roman" charset="0"/>
            </a:endParaRPr>
          </a:p>
        </p:txBody>
      </p:sp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Searching for</a:t>
            </a:r>
            <a:r>
              <a:rPr lang="en-US" sz="2400" dirty="0" smtClean="0">
                <a:solidFill>
                  <a:srgbClr val="990033"/>
                </a:solidFill>
              </a:rPr>
              <a:t> </a:t>
            </a:r>
            <a:r>
              <a:rPr lang="en-US" sz="2400" dirty="0" err="1" smtClean="0">
                <a:solidFill>
                  <a:srgbClr val="990033"/>
                </a:solidFill>
              </a:rPr>
              <a:t>H(</a:t>
            </a:r>
            <a:r>
              <a:rPr lang="en-US" sz="2400" dirty="0" err="1" smtClean="0">
                <a:solidFill>
                  <a:srgbClr val="990033"/>
                </a:solidFill>
                <a:sym typeface="Wingdings"/>
              </a:rPr>
              <a:t></a:t>
            </a:r>
            <a:r>
              <a:rPr lang="en-US" sz="2400" dirty="0" err="1" smtClean="0">
                <a:solidFill>
                  <a:srgbClr val="990033"/>
                </a:solidFill>
                <a:latin typeface="Symbol" charset="2"/>
                <a:cs typeface="Symbol" charset="2"/>
                <a:sym typeface="Wingdings"/>
              </a:rPr>
              <a:t>tt</a:t>
            </a:r>
            <a:r>
              <a:rPr lang="en-US" sz="2400" dirty="0" err="1" smtClean="0">
                <a:solidFill>
                  <a:srgbClr val="990033"/>
                </a:solidFill>
                <a:latin typeface="Arial"/>
                <a:cs typeface="Arial"/>
                <a:sym typeface="Wingdings"/>
              </a:rPr>
              <a:t>)+X</a:t>
            </a:r>
            <a:endParaRPr lang="en-US" sz="2400" dirty="0">
              <a:solidFill>
                <a:srgbClr val="990033"/>
              </a:solidFill>
              <a:latin typeface="Symbol" charset="2"/>
              <a:cs typeface="Symbol" charset="2"/>
            </a:endParaRPr>
          </a:p>
        </p:txBody>
      </p:sp>
      <p:sp>
        <p:nvSpPr>
          <p:cNvPr id="72712" name="Rectangle 1028"/>
          <p:cNvSpPr>
            <a:spLocks noChangeArrowheads="1"/>
          </p:cNvSpPr>
          <p:nvPr/>
        </p:nvSpPr>
        <p:spPr bwMode="auto">
          <a:xfrm>
            <a:off x="457200" y="762000"/>
            <a:ext cx="4800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ym typeface="Wingdings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Wingdings" charset="2"/>
              </a:rPr>
              <a:t>Many possible signal topologies to be explored!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ym typeface="Wingdings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</a:pPr>
            <a:endParaRPr lang="en-US" sz="1600" dirty="0" smtClean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</a:pPr>
            <a:endParaRPr lang="en-US" sz="1600" dirty="0"/>
          </a:p>
          <a:p>
            <a:pPr marL="742950" lvl="1" indent="-285750">
              <a:spcBef>
                <a:spcPct val="20000"/>
              </a:spcBef>
            </a:pPr>
            <a:endParaRPr lang="en-US" sz="1600" dirty="0" smtClean="0"/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 bwMode="auto">
          <a:xfrm>
            <a:off x="3581400" y="3733800"/>
            <a:ext cx="1753154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3 or 4 </a:t>
            </a:r>
            <a:r>
              <a:rPr lang="en-US" dirty="0" err="1" smtClean="0"/>
              <a:t>leptons+MET</a:t>
            </a:r>
            <a:endParaRPr lang="en-US" dirty="0" smtClean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3581400"/>
            <a:ext cx="457200" cy="685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 bwMode="auto">
          <a:xfrm>
            <a:off x="533400" y="1371600"/>
            <a:ext cx="3581400" cy="213360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33400" y="5181600"/>
            <a:ext cx="3581400" cy="167640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1118" y="4114800"/>
            <a:ext cx="4024282" cy="2743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 bwMode="auto">
          <a:xfrm>
            <a:off x="7162800" y="2590800"/>
            <a:ext cx="557615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 smtClean="0">
                <a:latin typeface="Symbol" charset="2"/>
                <a:cs typeface="Symbol" charset="2"/>
              </a:rPr>
              <a:t>mtt</a:t>
            </a:r>
            <a:endParaRPr lang="en-US" sz="2000" dirty="0" smtClean="0">
              <a:latin typeface="Symbol" charset="2"/>
              <a:cs typeface="Symbol" charset="2"/>
            </a:endParaRPr>
          </a:p>
        </p:txBody>
      </p:sp>
      <p:sp>
        <p:nvSpPr>
          <p:cNvPr id="16" name="Slide Number Placeholder 1"/>
          <p:cNvSpPr txBox="1">
            <a:spLocks/>
          </p:cNvSpPr>
          <p:nvPr/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AFFAE-2AFA-DB42-A87C-4340D77792FB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Searching for </a:t>
            </a:r>
            <a:r>
              <a:rPr lang="en-US" sz="2400" dirty="0" err="1" smtClean="0">
                <a:solidFill>
                  <a:srgbClr val="990033"/>
                </a:solidFill>
              </a:rPr>
              <a:t>H</a:t>
            </a:r>
            <a:r>
              <a:rPr lang="en-US" sz="2400" dirty="0" err="1">
                <a:solidFill>
                  <a:srgbClr val="990033"/>
                </a:solidFill>
              </a:rPr>
              <a:t>(</a:t>
            </a:r>
            <a:r>
              <a:rPr lang="en-US" sz="2400" dirty="0" err="1">
                <a:solidFill>
                  <a:srgbClr val="990033"/>
                </a:solidFill>
                <a:latin typeface="Arial"/>
                <a:ea typeface="Wingdings"/>
                <a:cs typeface="Arial"/>
                <a:sym typeface="Wingdings"/>
              </a:rPr>
              <a:t></a:t>
            </a:r>
            <a:r>
              <a:rPr lang="en-US" sz="2400" dirty="0" err="1">
                <a:solidFill>
                  <a:srgbClr val="990033"/>
                </a:solidFill>
                <a:latin typeface="Symbol" charset="2"/>
                <a:cs typeface="Symbol" charset="2"/>
                <a:sym typeface="Wingdings"/>
              </a:rPr>
              <a:t>gg</a:t>
            </a:r>
            <a:r>
              <a:rPr lang="en-US" sz="2400" dirty="0" err="1">
                <a:solidFill>
                  <a:srgbClr val="990033"/>
                </a:solidFill>
                <a:sym typeface="Wingdings"/>
              </a:rPr>
              <a:t>)+X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39940" name="Rectangle 1033"/>
          <p:cNvSpPr>
            <a:spLocks noChangeArrowheads="1"/>
          </p:cNvSpPr>
          <p:nvPr/>
        </p:nvSpPr>
        <p:spPr bwMode="auto">
          <a:xfrm>
            <a:off x="228600" y="990600"/>
            <a:ext cx="4800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ea typeface="Arial" charset="0"/>
                <a:cs typeface="Arial" charset="0"/>
                <a:sym typeface="Symbol" charset="2"/>
              </a:rPr>
              <a:t>Tiny BR in SM (~0.2%) but large enhancements possible in some beyond-SM scenarios (e.g. </a:t>
            </a:r>
            <a:r>
              <a:rPr lang="en-US" sz="1600" dirty="0" err="1">
                <a:ea typeface="Arial" charset="0"/>
                <a:cs typeface="Arial" charset="0"/>
                <a:sym typeface="Symbol" charset="2"/>
              </a:rPr>
              <a:t>fermiophobic</a:t>
            </a:r>
            <a:r>
              <a:rPr lang="en-US" sz="1600" dirty="0">
                <a:ea typeface="Arial" charset="0"/>
                <a:cs typeface="Arial" charset="0"/>
                <a:sym typeface="Symbol" charset="2"/>
              </a:rPr>
              <a:t> Higgs)</a:t>
            </a: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ea typeface="Arial" charset="0"/>
              <a:cs typeface="Arial" charset="0"/>
              <a:sym typeface="Symbol" charset="2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ea typeface="Arial" charset="0"/>
                <a:cs typeface="Arial" charset="0"/>
                <a:sym typeface="Symbol" charset="2"/>
              </a:rPr>
              <a:t>Typical event selection: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 dirty="0">
                <a:ea typeface="Arial" charset="0"/>
                <a:cs typeface="Arial" charset="0"/>
                <a:sym typeface="Symbol" charset="2"/>
              </a:rPr>
              <a:t>	2 photons with </a:t>
            </a:r>
            <a:r>
              <a:rPr lang="en-US" sz="1600" dirty="0" err="1">
                <a:ea typeface="Arial" charset="0"/>
                <a:cs typeface="Arial" charset="0"/>
                <a:sym typeface="Symbol" charset="2"/>
              </a:rPr>
              <a:t>p</a:t>
            </a:r>
            <a:r>
              <a:rPr lang="en-US" sz="1600" baseline="-25000" dirty="0" err="1">
                <a:ea typeface="Arial" charset="0"/>
                <a:cs typeface="Arial" charset="0"/>
                <a:sym typeface="Symbol" charset="2"/>
              </a:rPr>
              <a:t>T</a:t>
            </a:r>
            <a:r>
              <a:rPr lang="en-US" sz="1600" dirty="0">
                <a:ea typeface="Arial" charset="0"/>
                <a:cs typeface="Arial" charset="0"/>
                <a:sym typeface="Symbol" charset="2"/>
              </a:rPr>
              <a:t>&gt;25 </a:t>
            </a: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GeV in central calorimeter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 dirty="0">
                <a:ea typeface="Arial" charset="0"/>
                <a:cs typeface="Arial" charset="0"/>
                <a:sym typeface="Symbol" charset="2"/>
              </a:rPr>
              <a:t>	NN-based photon ID.</a:t>
            </a:r>
          </a:p>
          <a:p>
            <a:pPr marL="342900" indent="-342900">
              <a:spcBef>
                <a:spcPct val="20000"/>
              </a:spcBef>
            </a:pPr>
            <a:endParaRPr lang="en-US" sz="1600" dirty="0">
              <a:ea typeface="Arial" charset="0"/>
              <a:cs typeface="Arial" charset="0"/>
              <a:sym typeface="Symbol" charset="2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ea typeface="Arial" charset="0"/>
                <a:cs typeface="Arial" charset="0"/>
                <a:sym typeface="Symbol" charset="2"/>
              </a:rPr>
              <a:t>Main backgrounds estimated from data:</a:t>
            </a:r>
            <a:endParaRPr lang="en-US" sz="1600" dirty="0" smtClean="0">
              <a:ea typeface="Arial" charset="0"/>
              <a:cs typeface="Arial" charset="0"/>
              <a:sym typeface="Symbol" charset="2"/>
            </a:endParaRP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Sideband fitting (CDF)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Full background breakdown (D</a:t>
            </a:r>
            <a:r>
              <a:rPr lang="en-US" sz="1600" dirty="0" smtClean="0">
                <a:sym typeface="Symbol" charset="2"/>
              </a:rPr>
              <a:t>Ø</a:t>
            </a: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):</a:t>
            </a:r>
          </a:p>
          <a:p>
            <a:pPr marL="1257300" lvl="2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Direct </a:t>
            </a:r>
            <a:r>
              <a:rPr lang="en-US" sz="1600" dirty="0">
                <a:ea typeface="Arial" charset="0"/>
                <a:cs typeface="Arial" charset="0"/>
                <a:sym typeface="Symbol" charset="2"/>
              </a:rPr>
              <a:t>QCD </a:t>
            </a:r>
            <a:r>
              <a:rPr lang="en-US" sz="1600" dirty="0" err="1">
                <a:latin typeface="Symbol" charset="2"/>
                <a:ea typeface="Arial" charset="0"/>
                <a:cs typeface="Arial" charset="0"/>
                <a:sym typeface="Symbol" charset="2"/>
              </a:rPr>
              <a:t>gg</a:t>
            </a:r>
            <a:r>
              <a:rPr lang="en-US" sz="1600" dirty="0">
                <a:ea typeface="Arial" charset="0"/>
                <a:cs typeface="Arial" charset="0"/>
                <a:sym typeface="Symbol" charset="2"/>
              </a:rPr>
              <a:t> (~50%): normalization from data, shape from</a:t>
            </a: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 SHERPA MC</a:t>
            </a:r>
          </a:p>
          <a:p>
            <a:pPr marL="1257300" lvl="2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err="1">
                <a:latin typeface="Symbol" charset="2"/>
                <a:ea typeface="Arial" charset="0"/>
                <a:cs typeface="Arial" charset="0"/>
                <a:sym typeface="Symbol" charset="2"/>
              </a:rPr>
              <a:t>g</a:t>
            </a:r>
            <a:r>
              <a:rPr lang="en-US" sz="1600" dirty="0" err="1">
                <a:ea typeface="Arial" charset="0"/>
                <a:cs typeface="Arial" charset="0"/>
                <a:sym typeface="Symbol" charset="2"/>
              </a:rPr>
              <a:t>+j</a:t>
            </a:r>
            <a:r>
              <a:rPr lang="en-US" sz="1600" dirty="0">
                <a:ea typeface="Arial" charset="0"/>
                <a:cs typeface="Arial" charset="0"/>
                <a:sym typeface="Symbol" charset="2"/>
              </a:rPr>
              <a:t> and </a:t>
            </a:r>
            <a:r>
              <a:rPr lang="en-US" sz="1600" dirty="0" err="1">
                <a:ea typeface="Arial" charset="0"/>
                <a:cs typeface="Arial" charset="0"/>
                <a:sym typeface="Symbol" charset="2"/>
              </a:rPr>
              <a:t>dijet</a:t>
            </a:r>
            <a:r>
              <a:rPr lang="en-US" sz="1600" dirty="0">
                <a:ea typeface="Arial" charset="0"/>
                <a:cs typeface="Arial" charset="0"/>
                <a:sym typeface="Symbol" charset="2"/>
              </a:rPr>
              <a:t>  (jet</a:t>
            </a:r>
            <a:r>
              <a:rPr lang="en-US" sz="1600" dirty="0">
                <a:sym typeface="Symbol" charset="2"/>
              </a:rPr>
              <a:t> </a:t>
            </a:r>
            <a:r>
              <a:rPr lang="en-US" sz="1600" dirty="0" err="1">
                <a:sym typeface="Symbol" charset="2"/>
              </a:rPr>
              <a:t></a:t>
            </a:r>
            <a:r>
              <a:rPr lang="en-US" sz="1600" dirty="0" err="1">
                <a:latin typeface="Symbol" charset="2"/>
                <a:sym typeface="Symbol" charset="2"/>
              </a:rPr>
              <a:t>g</a:t>
            </a:r>
            <a:r>
              <a:rPr lang="en-US" sz="1600" dirty="0">
                <a:ea typeface="Arial" charset="0"/>
                <a:cs typeface="Arial" charset="0"/>
                <a:sym typeface="Symbol" charset="2"/>
              </a:rPr>
              <a:t>): both norm and shape from </a:t>
            </a: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data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Recent improvements: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Additional categories (CDF): converted central photon, central-forward, etc	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MVA analysis (D</a:t>
            </a:r>
            <a:r>
              <a:rPr lang="en-US" sz="1600" dirty="0" smtClean="0">
                <a:sym typeface="Symbol" charset="2"/>
              </a:rPr>
              <a:t>Ø</a:t>
            </a: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): 10 variables</a:t>
            </a:r>
            <a:endParaRPr lang="en-US" sz="1600" baseline="-25000" dirty="0" smtClean="0">
              <a:ea typeface="Arial" charset="0"/>
              <a:cs typeface="Arial" charset="0"/>
              <a:sym typeface="Symbol" charset="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1600" dirty="0" smtClean="0">
                <a:ea typeface="Arial" charset="0"/>
                <a:cs typeface="Arial" charset="0"/>
                <a:sym typeface="Wingdings" charset="2"/>
              </a:rPr>
              <a:t>	</a:t>
            </a:r>
            <a:r>
              <a:rPr lang="en-US" sz="1600" dirty="0" err="1">
                <a:ea typeface="Arial" charset="0"/>
                <a:cs typeface="Arial" charset="0"/>
                <a:sym typeface="Wingdings" charset="2"/>
              </a:rPr>
              <a:t></a:t>
            </a:r>
            <a:r>
              <a:rPr lang="en-US" sz="1600" dirty="0">
                <a:ea typeface="Arial" charset="0"/>
                <a:cs typeface="Arial" charset="0"/>
                <a:sym typeface="Wingdings" charset="2"/>
              </a:rPr>
              <a:t> ~20% improvement in sensitivity</a:t>
            </a:r>
            <a:endParaRPr lang="en-US" sz="1600" dirty="0">
              <a:ea typeface="Arial" charset="0"/>
              <a:cs typeface="Arial" charset="0"/>
              <a:sym typeface="Symbol" charset="2"/>
            </a:endParaRPr>
          </a:p>
        </p:txBody>
      </p:sp>
      <p:sp>
        <p:nvSpPr>
          <p:cNvPr id="39941" name="Slide Number Placeholder 1"/>
          <p:cNvSpPr txBox="1">
            <a:spLocks/>
          </p:cNvSpPr>
          <p:nvPr/>
        </p:nvSpPr>
        <p:spPr bwMode="auto">
          <a:xfrm>
            <a:off x="6705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5927BFC-6000-974B-9492-443A6C66ED38}" type="slidenum">
              <a:rPr lang="en-US">
                <a:latin typeface="Times New Roman" charset="0"/>
              </a:rPr>
              <a:pPr algn="r"/>
              <a:t>45</a:t>
            </a:fld>
            <a:endParaRPr lang="en-US">
              <a:latin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962400"/>
            <a:ext cx="3962400" cy="289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990600"/>
            <a:ext cx="3733800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886200"/>
            <a:ext cx="4388047" cy="2971799"/>
          </a:xfrm>
          <a:prstGeom prst="rect">
            <a:avLst/>
          </a:prstGeom>
        </p:spPr>
      </p:pic>
      <p:sp>
        <p:nvSpPr>
          <p:cNvPr id="3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Searching for VH, H</a:t>
            </a:r>
            <a:r>
              <a:rPr lang="en-US" sz="2400" dirty="0" smtClean="0">
                <a:solidFill>
                  <a:srgbClr val="990033"/>
                </a:solidFill>
                <a:sym typeface="Wingdings"/>
              </a:rPr>
              <a:t>WW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47107" name="Rectangle 1028"/>
          <p:cNvSpPr>
            <a:spLocks noChangeArrowheads="1"/>
          </p:cNvSpPr>
          <p:nvPr/>
        </p:nvSpPr>
        <p:spPr bwMode="auto">
          <a:xfrm>
            <a:off x="228600" y="914400"/>
            <a:ext cx="4800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Additional sensitivity at intermediate/high mass from VH production with H</a:t>
            </a:r>
            <a:r>
              <a:rPr lang="en-US" sz="1600" dirty="0">
                <a:sym typeface="Wingdings" charset="2"/>
              </a:rPr>
              <a:t>WW.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Wingdings" charset="2"/>
              </a:rPr>
              <a:t>Control backgrounds </a:t>
            </a:r>
            <a:r>
              <a:rPr lang="en-US" sz="1600" dirty="0" smtClean="0">
                <a:sym typeface="Wingdings" charset="2"/>
              </a:rPr>
              <a:t>via: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Same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-sign 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leptons</a:t>
            </a:r>
            <a:r>
              <a:rPr lang="en-US" sz="1600" dirty="0" smtClean="0">
                <a:sym typeface="Wingdings" charset="2"/>
              </a:rPr>
              <a:t>: main </a:t>
            </a:r>
            <a:r>
              <a:rPr lang="en-US" sz="1600" dirty="0">
                <a:sym typeface="Wingdings" charset="2"/>
              </a:rPr>
              <a:t>backgrounds are </a:t>
            </a:r>
            <a:r>
              <a:rPr lang="en-US" sz="1600" dirty="0" smtClean="0">
                <a:sym typeface="Wingdings" charset="2"/>
              </a:rPr>
              <a:t>instrumental (</a:t>
            </a:r>
            <a:r>
              <a:rPr lang="en-US" sz="1600" dirty="0" smtClean="0">
                <a:sym typeface="Symbol" charset="2"/>
              </a:rPr>
              <a:t>Z</a:t>
            </a:r>
            <a:r>
              <a:rPr lang="en-US" sz="1600" dirty="0">
                <a:sym typeface="Symbol" charset="2"/>
              </a:rPr>
              <a:t>/</a:t>
            </a:r>
            <a:r>
              <a:rPr lang="en-US" sz="1600" dirty="0" err="1">
                <a:latin typeface="Symbol" charset="2"/>
                <a:ea typeface="Symbol" charset="2"/>
                <a:cs typeface="Symbol" charset="2"/>
                <a:sym typeface="Symbol" charset="2"/>
              </a:rPr>
              <a:t>g</a:t>
            </a:r>
            <a:r>
              <a:rPr lang="en-US" sz="1600" dirty="0">
                <a:sym typeface="Symbol" charset="2"/>
              </a:rPr>
              <a:t>*</a:t>
            </a:r>
            <a:r>
              <a:rPr lang="en-US" sz="1600" dirty="0" err="1">
                <a:sym typeface="Wingdings" charset="2"/>
              </a:rPr>
              <a:t>l</a:t>
            </a:r>
            <a:r>
              <a:rPr lang="en-US" sz="1600" baseline="30000" dirty="0" err="1">
                <a:sym typeface="Wingdings" charset="2"/>
              </a:rPr>
              <a:t>+</a:t>
            </a:r>
            <a:r>
              <a:rPr lang="en-US" sz="1600" dirty="0" err="1">
                <a:sym typeface="Wingdings" charset="2"/>
              </a:rPr>
              <a:t>l</a:t>
            </a:r>
            <a:r>
              <a:rPr lang="en-US" sz="1600" baseline="30000" dirty="0">
                <a:sym typeface="Wingdings" charset="2"/>
              </a:rPr>
              <a:t>-</a:t>
            </a:r>
            <a:r>
              <a:rPr lang="en-US" sz="1600" dirty="0">
                <a:sym typeface="Wingdings" charset="2"/>
              </a:rPr>
              <a:t> with charge </a:t>
            </a:r>
            <a:r>
              <a:rPr lang="en-US" sz="1600" dirty="0" err="1" smtClean="0">
                <a:sym typeface="Wingdings" charset="2"/>
              </a:rPr>
              <a:t>mismeasurement</a:t>
            </a:r>
            <a:r>
              <a:rPr lang="en-US" sz="1600" dirty="0" smtClean="0">
                <a:sym typeface="Wingdings" charset="2"/>
              </a:rPr>
              <a:t>, </a:t>
            </a:r>
            <a:r>
              <a:rPr lang="en-US" sz="1600" dirty="0" err="1" smtClean="0">
                <a:sym typeface="Wingdings" charset="2"/>
              </a:rPr>
              <a:t>multijet</a:t>
            </a:r>
            <a:r>
              <a:rPr lang="en-US" sz="1600" dirty="0">
                <a:sym typeface="Wingdings" charset="2"/>
              </a:rPr>
              <a:t>, </a:t>
            </a:r>
            <a:r>
              <a:rPr lang="en-US" sz="1600" dirty="0" err="1">
                <a:sym typeface="Wingdings" charset="2"/>
              </a:rPr>
              <a:t>W+jet/</a:t>
            </a:r>
            <a:r>
              <a:rPr lang="en-US" sz="1600" dirty="0" err="1" smtClean="0">
                <a:latin typeface="Symbol" charset="2"/>
                <a:ea typeface="Symbol" charset="2"/>
                <a:cs typeface="Symbol" charset="2"/>
                <a:sym typeface="Wingdings" charset="2"/>
              </a:rPr>
              <a:t>g</a:t>
            </a:r>
            <a:r>
              <a:rPr lang="en-US" sz="1600" dirty="0" smtClean="0">
                <a:latin typeface="Symbol" charset="2"/>
                <a:ea typeface="Symbol" charset="2"/>
                <a:cs typeface="Symbol" charset="2"/>
                <a:sym typeface="Wingdings" charset="2"/>
              </a:rPr>
              <a:t>)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err="1" smtClean="0">
                <a:solidFill>
                  <a:srgbClr val="FF0000"/>
                </a:solidFill>
                <a:latin typeface="Arial"/>
                <a:ea typeface="Symbol" charset="2"/>
                <a:cs typeface="Arial"/>
                <a:sym typeface="Wingdings" charset="2"/>
              </a:rPr>
              <a:t>Trileptons</a:t>
            </a:r>
            <a:r>
              <a:rPr lang="en-US" sz="1600" dirty="0" smtClean="0">
                <a:latin typeface="Arial"/>
                <a:ea typeface="Symbol" charset="2"/>
                <a:cs typeface="Arial"/>
                <a:sym typeface="Wingdings" charset="2"/>
              </a:rPr>
              <a:t>: main backgrounds are WZ/ZZ and </a:t>
            </a:r>
            <a:r>
              <a:rPr lang="en-US" sz="1600" dirty="0" err="1" smtClean="0">
                <a:latin typeface="Arial"/>
                <a:ea typeface="Symbol" charset="2"/>
                <a:cs typeface="Arial"/>
                <a:sym typeface="Wingdings" charset="2"/>
              </a:rPr>
              <a:t>Z+jets/</a:t>
            </a:r>
            <a:r>
              <a:rPr lang="en-US" sz="1600" dirty="0" err="1" smtClean="0">
                <a:latin typeface="Symbol" charset="2"/>
                <a:ea typeface="Symbol" charset="2"/>
                <a:cs typeface="Symbol" charset="2"/>
                <a:sym typeface="Wingdings" charset="2"/>
              </a:rPr>
              <a:t>g</a:t>
            </a:r>
            <a:endParaRPr lang="en-US" sz="1600" dirty="0" smtClean="0">
              <a:latin typeface="Symbol" charset="2"/>
              <a:ea typeface="Symbol" charset="2"/>
              <a:cs typeface="Symbol" charset="2"/>
              <a:sym typeface="Wingdings" charset="2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latin typeface="Arial"/>
                <a:ea typeface="Symbol" charset="2"/>
                <a:cs typeface="Arial"/>
                <a:sym typeface="Wingdings" charset="2"/>
              </a:rPr>
              <a:t>Small signal rate but good S:B: ~1:15-1:70 depending on channel.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ym typeface="Wingdings" charset="2"/>
            </a:endParaRPr>
          </a:p>
          <a:p>
            <a:pPr marL="1200150" lvl="2" indent="-285750">
              <a:spcBef>
                <a:spcPct val="20000"/>
              </a:spcBef>
            </a:pPr>
            <a:endParaRPr lang="en-US" sz="1600" dirty="0">
              <a:latin typeface="Symbol" charset="2"/>
              <a:ea typeface="Symbol" charset="2"/>
              <a:cs typeface="Symbol" charset="2"/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Wingdings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>
              <a:ea typeface="Arial" charset="0"/>
              <a:cs typeface="Arial" charset="0"/>
              <a:sym typeface="Symbol" charset="2"/>
            </a:endParaRPr>
          </a:p>
        </p:txBody>
      </p:sp>
      <p:pic>
        <p:nvPicPr>
          <p:cNvPr id="47110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5713" y="1066800"/>
            <a:ext cx="377348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TextBox 13"/>
          <p:cNvSpPr txBox="1">
            <a:spLocks noChangeArrowheads="1"/>
          </p:cNvSpPr>
          <p:nvPr/>
        </p:nvSpPr>
        <p:spPr bwMode="auto">
          <a:xfrm>
            <a:off x="8763000" y="2252663"/>
            <a:ext cx="298450" cy="3381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q</a:t>
            </a:r>
          </a:p>
        </p:txBody>
      </p:sp>
      <p:sp>
        <p:nvSpPr>
          <p:cNvPr id="47112" name="TextBox 14"/>
          <p:cNvSpPr txBox="1">
            <a:spLocks noChangeArrowheads="1"/>
          </p:cNvSpPr>
          <p:nvPr/>
        </p:nvSpPr>
        <p:spPr bwMode="auto">
          <a:xfrm>
            <a:off x="8763000" y="2709863"/>
            <a:ext cx="298450" cy="3381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q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10" y="3684612"/>
            <a:ext cx="4573190" cy="309718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4724400"/>
            <a:ext cx="1269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ym typeface="Wingdings"/>
              </a:rPr>
              <a:t>l</a:t>
            </a:r>
            <a:r>
              <a:rPr lang="en-US" sz="1800" baseline="30000" dirty="0" smtClean="0">
                <a:sym typeface="Wingdings"/>
              </a:rPr>
              <a:t>±</a:t>
            </a:r>
            <a:r>
              <a:rPr lang="en-US" sz="1800" dirty="0" smtClean="0">
                <a:sym typeface="Wingdings"/>
              </a:rPr>
              <a:t>l</a:t>
            </a:r>
            <a:r>
              <a:rPr lang="en-US" sz="1800" baseline="30000" dirty="0" smtClean="0">
                <a:sym typeface="Wingdings"/>
              </a:rPr>
              <a:t>±</a:t>
            </a:r>
            <a:r>
              <a:rPr lang="en-US" sz="1800" dirty="0" smtClean="0">
                <a:sym typeface="Wingdings"/>
              </a:rPr>
              <a:t>+≥1 jets</a:t>
            </a:r>
            <a:endParaRPr lang="en-US" sz="1800" dirty="0"/>
          </a:p>
        </p:txBody>
      </p:sp>
      <p:sp>
        <p:nvSpPr>
          <p:cNvPr id="16" name="Rectangle 15"/>
          <p:cNvSpPr/>
          <p:nvPr/>
        </p:nvSpPr>
        <p:spPr>
          <a:xfrm>
            <a:off x="6346036" y="46598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 smtClean="0">
                <a:sym typeface="Wingdings"/>
              </a:rPr>
              <a:t>ee</a:t>
            </a:r>
            <a:r>
              <a:rPr lang="en-US" sz="1800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1800" dirty="0" err="1" smtClean="0">
                <a:sym typeface="Wingdings"/>
              </a:rPr>
              <a:t>+MET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2367225-C2B6-F34F-BDF6-F7E7EC6DF5BA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3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70866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Log-Likelihood Ratio Distributions: Signal Injection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66564" name="Rectangle 1028"/>
          <p:cNvSpPr>
            <a:spLocks noChangeArrowheads="1"/>
          </p:cNvSpPr>
          <p:nvPr/>
        </p:nvSpPr>
        <p:spPr bwMode="auto">
          <a:xfrm>
            <a:off x="457200" y="4800600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</a:pPr>
            <a:r>
              <a:rPr lang="en-US" sz="1600" dirty="0" smtClean="0">
                <a:sym typeface="Symbol" charset="2"/>
              </a:rPr>
              <a:t>Question: is the global signature observed consistent with a SM Higgs signal?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Symbol" charset="2"/>
              </a:rPr>
              <a:t>Evaluate </a:t>
            </a:r>
            <a:r>
              <a:rPr lang="en-US" sz="1600" dirty="0" smtClean="0">
                <a:sym typeface="Wingdings" charset="2"/>
              </a:rPr>
              <a:t>expected </a:t>
            </a:r>
            <a:r>
              <a:rPr lang="en-US" sz="1600" dirty="0">
                <a:sym typeface="Wingdings" charset="2"/>
              </a:rPr>
              <a:t>LLR after injecting a</a:t>
            </a:r>
            <a:r>
              <a:rPr lang="en-US" sz="1600" dirty="0" smtClean="0">
                <a:sym typeface="Wingdings" charset="2"/>
              </a:rPr>
              <a:t> SM Higgs signal </a:t>
            </a:r>
            <a:r>
              <a:rPr lang="en-US" sz="1600" dirty="0">
                <a:sym typeface="Wingdings" charset="2"/>
              </a:rPr>
              <a:t>at </a:t>
            </a:r>
            <a:r>
              <a:rPr lang="en-US" sz="1600" dirty="0" err="1">
                <a:sym typeface="Wingdings" charset="2"/>
              </a:rPr>
              <a:t>m</a:t>
            </a:r>
            <a:r>
              <a:rPr lang="en-US" sz="1600" baseline="-25000" dirty="0" err="1">
                <a:sym typeface="Wingdings" charset="2"/>
              </a:rPr>
              <a:t>H</a:t>
            </a:r>
            <a:r>
              <a:rPr lang="en-US" sz="1600" dirty="0">
                <a:sym typeface="Wingdings" charset="2"/>
              </a:rPr>
              <a:t>=</a:t>
            </a:r>
            <a:r>
              <a:rPr lang="en-US" sz="1600" dirty="0" smtClean="0">
                <a:sym typeface="Wingdings" charset="2"/>
              </a:rPr>
              <a:t>125 GeV; integrated luminosity scaled so that excess is 3 </a:t>
            </a:r>
            <a:r>
              <a:rPr lang="en-US" sz="1600" dirty="0" err="1" smtClean="0">
                <a:sym typeface="Wingdings" charset="2"/>
              </a:rPr>
              <a:t>s.d</a:t>
            </a:r>
            <a:r>
              <a:rPr lang="en-US" sz="1600" dirty="0" smtClean="0">
                <a:sym typeface="Wingdings" charset="2"/>
              </a:rPr>
              <a:t>. above background expectation.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Wingdings" charset="2"/>
              </a:rPr>
              <a:t>Expect broad excess over whole mass range.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Wingdings" charset="2"/>
              </a:rPr>
              <a:t>Observed LLR consistent with what would be expected from </a:t>
            </a:r>
            <a:r>
              <a:rPr lang="en-US" sz="1600" dirty="0" err="1" smtClean="0">
                <a:sym typeface="Wingdings" charset="2"/>
              </a:rPr>
              <a:t>signal+background</a:t>
            </a:r>
            <a:r>
              <a:rPr lang="en-US" sz="1600" dirty="0" smtClean="0">
                <a:sym typeface="Wingdings" charset="2"/>
              </a:rPr>
              <a:t>.</a:t>
            </a:r>
          </a:p>
        </p:txBody>
      </p:sp>
      <p:sp>
        <p:nvSpPr>
          <p:cNvPr id="66567" name="TextBox 15"/>
          <p:cNvSpPr txBox="1">
            <a:spLocks noChangeArrowheads="1"/>
          </p:cNvSpPr>
          <p:nvPr/>
        </p:nvSpPr>
        <p:spPr bwMode="auto">
          <a:xfrm>
            <a:off x="1981200" y="1066800"/>
            <a:ext cx="618078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Data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66568" name="Rectangle 17"/>
          <p:cNvSpPr>
            <a:spLocks noChangeArrowheads="1"/>
          </p:cNvSpPr>
          <p:nvPr/>
        </p:nvSpPr>
        <p:spPr bwMode="auto">
          <a:xfrm>
            <a:off x="2514600" y="1371600"/>
            <a:ext cx="1981200" cy="2667000"/>
          </a:xfrm>
          <a:prstGeom prst="rect">
            <a:avLst/>
          </a:prstGeom>
          <a:solidFill>
            <a:schemeClr val="bg1">
              <a:alpha val="90195"/>
            </a:schemeClr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1447800"/>
            <a:ext cx="4343399" cy="29405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402502"/>
            <a:ext cx="4451350" cy="3017098"/>
          </a:xfrm>
          <a:prstGeom prst="rect">
            <a:avLst/>
          </a:prstGeom>
        </p:spPr>
      </p:pic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5874125" y="1066800"/>
            <a:ext cx="2716810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3 </a:t>
            </a:r>
            <a:r>
              <a:rPr lang="en-US" sz="1600" dirty="0" err="1" smtClean="0">
                <a:solidFill>
                  <a:srgbClr val="0000FF"/>
                </a:solidFill>
              </a:rPr>
              <a:t>s.d</a:t>
            </a:r>
            <a:r>
              <a:rPr lang="en-US" sz="1600" dirty="0" smtClean="0">
                <a:solidFill>
                  <a:srgbClr val="0000FF"/>
                </a:solidFill>
              </a:rPr>
              <a:t>. Signal Injection Study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AFFAE-2AFA-DB42-A87C-4340D77792F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Log-Likelihood Ratio Distributions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5" name="Rectangle 1028"/>
          <p:cNvSpPr>
            <a:spLocks noChangeArrowheads="1"/>
          </p:cNvSpPr>
          <p:nvPr/>
        </p:nvSpPr>
        <p:spPr bwMode="auto">
          <a:xfrm>
            <a:off x="609600" y="914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The log-likelihood ratio test-statistic helps to gauge the relative agreement of the data with the background or signal-plus-background hypotheses.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Pseudo-experiments are drawn according to both hypotheses taking into account both statistical (Poisson fluctuations) and systematic uncertainties (Gaussian fluctuations).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	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olidFill>
                <a:srgbClr val="000000"/>
              </a:solidFill>
              <a:sym typeface="Symbol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1800"/>
            <a:ext cx="3379694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312" y="2362200"/>
            <a:ext cx="5627687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276" y="1295400"/>
            <a:ext cx="4648724" cy="3594358"/>
          </a:xfrm>
          <a:prstGeom prst="rect">
            <a:avLst/>
          </a:prstGeom>
        </p:spPr>
      </p:pic>
      <p:sp>
        <p:nvSpPr>
          <p:cNvPr id="6451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0D967B-2008-754F-848A-1F63E655316D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64515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6140DC6C-5C62-094A-86D5-6DA8AFE948A6}" type="slidenum">
              <a:rPr lang="en-US">
                <a:latin typeface="Times New Roman" charset="0"/>
              </a:rPr>
              <a:pPr algn="r"/>
              <a:t>49</a:t>
            </a:fld>
            <a:endParaRPr lang="en-US">
              <a:latin typeface="Times New Roman" charset="0"/>
            </a:endParaRPr>
          </a:p>
        </p:txBody>
      </p:sp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Combined Tevatron</a:t>
            </a:r>
            <a:r>
              <a:rPr lang="en-US" sz="2400" dirty="0" smtClean="0">
                <a:solidFill>
                  <a:srgbClr val="990033"/>
                </a:solidFill>
              </a:rPr>
              <a:t> Observed Limits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29" name="Rectangle 1028"/>
          <p:cNvSpPr>
            <a:spLocks noChangeArrowheads="1"/>
          </p:cNvSpPr>
          <p:nvPr/>
        </p:nvSpPr>
        <p:spPr bwMode="auto">
          <a:xfrm>
            <a:off x="762000" y="4876800"/>
            <a:ext cx="800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err="1" smtClean="0">
                <a:solidFill>
                  <a:srgbClr val="000000"/>
                </a:solidFill>
              </a:rPr>
              <a:t>H</a:t>
            </a:r>
            <a:r>
              <a:rPr lang="en-US" sz="1600" dirty="0" err="1" smtClean="0">
                <a:solidFill>
                  <a:srgbClr val="000000"/>
                </a:solidFill>
                <a:sym typeface="Wingdings"/>
              </a:rPr>
              <a:t>bb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and HWW channels have comparable sensitivity (&lt;2xSM) at </a:t>
            </a:r>
            <a:r>
              <a:rPr lang="en-US" sz="1600" dirty="0" err="1" smtClean="0">
                <a:solidFill>
                  <a:srgbClr val="000000"/>
                </a:solidFill>
              </a:rPr>
              <a:t>m</a:t>
            </a:r>
            <a:r>
              <a:rPr lang="en-US" sz="1600" baseline="-25000" dirty="0" err="1" smtClean="0">
                <a:solidFill>
                  <a:srgbClr val="000000"/>
                </a:solidFill>
              </a:rPr>
              <a:t>H</a:t>
            </a:r>
            <a:r>
              <a:rPr lang="en-US" sz="1600" dirty="0" smtClean="0">
                <a:solidFill>
                  <a:srgbClr val="000000"/>
                </a:solidFill>
              </a:rPr>
              <a:t>=130 GeV.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Excess most prominent in </a:t>
            </a:r>
            <a:r>
              <a:rPr lang="en-US" sz="1600" dirty="0" err="1" smtClean="0">
                <a:solidFill>
                  <a:srgbClr val="000000"/>
                </a:solidFill>
              </a:rPr>
              <a:t>H</a:t>
            </a:r>
            <a:r>
              <a:rPr lang="en-US" sz="1600" dirty="0" err="1" smtClean="0">
                <a:solidFill>
                  <a:srgbClr val="000000"/>
                </a:solidFill>
                <a:sym typeface="Wingdings"/>
              </a:rPr>
              <a:t>bb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channels.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olidFill>
                <a:srgbClr val="000000"/>
              </a:solidFill>
              <a:sym typeface="Symbol" charset="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5400"/>
            <a:ext cx="4664817" cy="3606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1752600" y="1066800"/>
            <a:ext cx="1640393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 smtClean="0">
                <a:solidFill>
                  <a:srgbClr val="0000FF"/>
                </a:solidFill>
              </a:rPr>
              <a:t>H</a:t>
            </a:r>
            <a:r>
              <a:rPr lang="en-US" sz="1600" dirty="0" err="1" smtClean="0">
                <a:solidFill>
                  <a:srgbClr val="0000FF"/>
                </a:solidFill>
                <a:sym typeface="Wingdings"/>
              </a:rPr>
              <a:t>bb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 channels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6208207" y="1066800"/>
            <a:ext cx="1799491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H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WW channels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AFFAE-2AFA-DB42-A87C-4340D77792F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The </a:t>
            </a:r>
            <a:r>
              <a:rPr lang="en-US" sz="2400" dirty="0" err="1" smtClean="0">
                <a:solidFill>
                  <a:srgbClr val="990033"/>
                </a:solidFill>
              </a:rPr>
              <a:t>Hadron</a:t>
            </a:r>
            <a:r>
              <a:rPr lang="en-US" sz="2400" dirty="0" smtClean="0">
                <a:solidFill>
                  <a:srgbClr val="990033"/>
                </a:solidFill>
              </a:rPr>
              <a:t> Collider Era</a:t>
            </a:r>
            <a:endParaRPr lang="en-US" sz="2400" dirty="0">
              <a:solidFill>
                <a:srgbClr val="990033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743200"/>
            <a:ext cx="4475162" cy="4038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743200"/>
            <a:ext cx="4572000" cy="4038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4802689" y="3048000"/>
            <a:ext cx="3198311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Large </a:t>
            </a:r>
            <a:r>
              <a:rPr lang="en-US" sz="2400" dirty="0" err="1" smtClean="0">
                <a:solidFill>
                  <a:schemeClr val="bg1"/>
                </a:solidFill>
              </a:rPr>
              <a:t>Hadron</a:t>
            </a:r>
            <a:r>
              <a:rPr lang="en-US" sz="2400" dirty="0" smtClean="0">
                <a:solidFill>
                  <a:schemeClr val="bg1"/>
                </a:solidFill>
              </a:rPr>
              <a:t> Collider</a:t>
            </a:r>
          </a:p>
        </p:txBody>
      </p:sp>
      <p:sp>
        <p:nvSpPr>
          <p:cNvPr id="9" name="Rectangle 1028"/>
          <p:cNvSpPr>
            <a:spLocks noChangeArrowheads="1"/>
          </p:cNvSpPr>
          <p:nvPr/>
        </p:nvSpPr>
        <p:spPr bwMode="auto">
          <a:xfrm>
            <a:off x="304800" y="838200"/>
            <a:ext cx="8610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err="1" smtClean="0">
                <a:solidFill>
                  <a:srgbClr val="0000FF"/>
                </a:solidFill>
                <a:sym typeface="Symbol" charset="2"/>
              </a:rPr>
              <a:t>Fermilab’s</a:t>
            </a:r>
            <a:r>
              <a:rPr lang="en-US" sz="1600" dirty="0" smtClean="0">
                <a:solidFill>
                  <a:srgbClr val="0000FF"/>
                </a:solidFill>
                <a:sym typeface="Symbol" charset="2"/>
              </a:rPr>
              <a:t> Tevatron Collider</a:t>
            </a:r>
            <a:r>
              <a:rPr lang="en-US" sz="1600" dirty="0" smtClean="0">
                <a:sym typeface="Symbol" charset="2"/>
              </a:rPr>
              <a:t>:  10-year long Run II ended Sept. 30</a:t>
            </a:r>
            <a:r>
              <a:rPr lang="en-US" sz="1600" baseline="30000" dirty="0" smtClean="0">
                <a:sym typeface="Symbol" charset="2"/>
              </a:rPr>
              <a:t>th</a:t>
            </a:r>
            <a:r>
              <a:rPr lang="en-US" sz="1600" dirty="0" smtClean="0">
                <a:sym typeface="Symbol" charset="2"/>
              </a:rPr>
              <a:t>, 2011.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Symbol" charset="2"/>
              </a:rPr>
              <a:t>proton-antiproton collisions at 1.96 </a:t>
            </a:r>
            <a:r>
              <a:rPr lang="en-US" sz="1600" dirty="0" err="1" smtClean="0">
                <a:sym typeface="Symbol" charset="2"/>
              </a:rPr>
              <a:t>TeV</a:t>
            </a:r>
            <a:r>
              <a:rPr lang="en-US" sz="1600" dirty="0" smtClean="0">
                <a:sym typeface="Symbol" charset="2"/>
              </a:rPr>
              <a:t>. </a:t>
            </a:r>
          </a:p>
          <a:p>
            <a:pPr marL="285750" indent="-285750">
              <a:spcBef>
                <a:spcPct val="20000"/>
              </a:spcBef>
            </a:pPr>
            <a:r>
              <a:rPr lang="en-US" sz="1600" dirty="0" smtClean="0">
                <a:sym typeface="Symbol" charset="2"/>
              </a:rPr>
              <a:t>	</a:t>
            </a:r>
            <a:r>
              <a:rPr lang="en-US" sz="1600" dirty="0" err="1" smtClean="0">
                <a:sym typeface="Wingdings"/>
              </a:rPr>
              <a:t></a:t>
            </a:r>
            <a:r>
              <a:rPr lang="en-US" sz="1600" dirty="0" smtClean="0">
                <a:sym typeface="Wingdings"/>
              </a:rPr>
              <a:t> expected to be sensitive to a SM Higgs boson in the EW-preferred mass region.</a:t>
            </a: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FF"/>
                </a:solidFill>
                <a:sym typeface="Symbol" charset="2"/>
              </a:rPr>
              <a:t>CERN’s Large </a:t>
            </a:r>
            <a:r>
              <a:rPr lang="en-US" sz="1600" dirty="0" err="1" smtClean="0">
                <a:solidFill>
                  <a:srgbClr val="0000FF"/>
                </a:solidFill>
                <a:sym typeface="Symbol" charset="2"/>
              </a:rPr>
              <a:t>Hadron</a:t>
            </a:r>
            <a:r>
              <a:rPr lang="en-US" sz="1600" dirty="0" smtClean="0">
                <a:solidFill>
                  <a:srgbClr val="0000FF"/>
                </a:solidFill>
                <a:sym typeface="Symbol" charset="2"/>
              </a:rPr>
              <a:t> Collider (LHC)</a:t>
            </a:r>
            <a:r>
              <a:rPr lang="en-US" sz="1600" dirty="0" smtClean="0">
                <a:sym typeface="Symbol" charset="2"/>
              </a:rPr>
              <a:t>:  only </a:t>
            </a:r>
            <a:r>
              <a:rPr lang="en-US" sz="1600" dirty="0" err="1" smtClean="0">
                <a:sym typeface="Symbol" charset="2"/>
              </a:rPr>
              <a:t>hadron</a:t>
            </a:r>
            <a:r>
              <a:rPr lang="en-US" sz="1600" dirty="0" smtClean="0">
                <a:sym typeface="Symbol" charset="2"/>
              </a:rPr>
              <a:t> collider in operation today.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Symbol" charset="2"/>
              </a:rPr>
              <a:t>proton-proton collisions at 8 </a:t>
            </a:r>
            <a:r>
              <a:rPr lang="en-US" sz="1600" dirty="0" err="1" smtClean="0">
                <a:sym typeface="Symbol" charset="2"/>
              </a:rPr>
              <a:t>TeV</a:t>
            </a:r>
            <a:r>
              <a:rPr lang="en-US" sz="1600" dirty="0" smtClean="0">
                <a:sym typeface="Symbol" charset="2"/>
              </a:rPr>
              <a:t> (for now). </a:t>
            </a:r>
          </a:p>
          <a:p>
            <a:pPr marL="285750" indent="-285750">
              <a:spcBef>
                <a:spcPct val="20000"/>
              </a:spcBef>
            </a:pPr>
            <a:r>
              <a:rPr lang="en-US" sz="1600" dirty="0" smtClean="0">
                <a:sym typeface="Symbol" charset="2"/>
              </a:rPr>
              <a:t>	</a:t>
            </a:r>
            <a:r>
              <a:rPr lang="en-US" sz="1600" dirty="0" err="1" smtClean="0">
                <a:sym typeface="Wingdings"/>
              </a:rPr>
              <a:t></a:t>
            </a:r>
            <a:r>
              <a:rPr lang="en-US" sz="1600" dirty="0" smtClean="0">
                <a:sym typeface="Wingdings"/>
              </a:rPr>
              <a:t> should be able to discover a SM Higgs boson up to at least m</a:t>
            </a:r>
            <a:r>
              <a:rPr lang="en-US" sz="1600" baseline="-25000" dirty="0" smtClean="0">
                <a:sym typeface="Wingdings"/>
              </a:rPr>
              <a:t>H</a:t>
            </a:r>
            <a:r>
              <a:rPr lang="en-US" sz="1600" dirty="0" smtClean="0">
                <a:sym typeface="Wingdings"/>
              </a:rPr>
              <a:t>~600 GeV.</a:t>
            </a:r>
            <a:endParaRPr lang="en-US" sz="1600" dirty="0" smtClean="0">
              <a:sym typeface="Symbol" charset="2"/>
            </a:endParaRP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AFFAE-2AFA-DB42-A87C-4340D77792FB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ransition advTm="34166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AFFAE-2AFA-DB42-A87C-4340D77792FB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Log-Likelihood Ratio Distributions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5" name="Rectangle 1028"/>
          <p:cNvSpPr>
            <a:spLocks noChangeArrowheads="1"/>
          </p:cNvSpPr>
          <p:nvPr/>
        </p:nvSpPr>
        <p:spPr bwMode="auto">
          <a:xfrm>
            <a:off x="609600" y="914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The log-likelihood ratio test-statistic helps to gauge the relative agreement of the data with the background or signal-plus-background hypotheses.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Pseudo-experiments are drawn according to both hypotheses taking into account both statistical (Poisson fluctuations) and systematic uncertainties (Gaussian fluctuations).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	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olidFill>
                <a:srgbClr val="000000"/>
              </a:solidFill>
              <a:sym typeface="Symbol" charset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90800"/>
            <a:ext cx="4611344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590800"/>
            <a:ext cx="4648200" cy="34564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1752600" y="2328446"/>
            <a:ext cx="1640393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 smtClean="0">
                <a:solidFill>
                  <a:srgbClr val="0000FF"/>
                </a:solidFill>
              </a:rPr>
              <a:t>H</a:t>
            </a:r>
            <a:r>
              <a:rPr lang="en-US" sz="1600" dirty="0" err="1" smtClean="0">
                <a:solidFill>
                  <a:srgbClr val="0000FF"/>
                </a:solidFill>
                <a:sym typeface="Wingdings"/>
              </a:rPr>
              <a:t>bb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 channels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6208207" y="2328446"/>
            <a:ext cx="1799491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H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WW channels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29680"/>
            <a:ext cx="1809806" cy="37592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3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CDF and DØ Individual Results</a:t>
            </a:r>
            <a:endParaRPr lang="en-US" sz="2400" dirty="0">
              <a:solidFill>
                <a:srgbClr val="990033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911" y="1143000"/>
            <a:ext cx="4346089" cy="2895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466" y="4235887"/>
            <a:ext cx="4343534" cy="25459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000"/>
            <a:ext cx="4922672" cy="35791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191000"/>
            <a:ext cx="4343400" cy="266700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 bwMode="auto">
          <a:xfrm rot="5400000">
            <a:off x="1790700" y="3847306"/>
            <a:ext cx="5715000" cy="1588"/>
          </a:xfrm>
          <a:prstGeom prst="line">
            <a:avLst/>
          </a:prstGeom>
          <a:noFill/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 bwMode="auto">
          <a:xfrm>
            <a:off x="1905000" y="804446"/>
            <a:ext cx="1507845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0000FF"/>
                </a:solidFill>
              </a:rPr>
              <a:t>Summer 2011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6466648" y="804446"/>
            <a:ext cx="1334620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FF0000"/>
                </a:solidFill>
              </a:rPr>
              <a:t>Winter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0D967B-2008-754F-848A-1F63E655316D}" type="slidenum">
              <a:rPr lang="en-US" smtClean="0"/>
              <a:pPr/>
              <a:t>52</a:t>
            </a:fld>
            <a:endParaRPr lang="en-US" dirty="0" smtClean="0"/>
          </a:p>
        </p:txBody>
      </p:sp>
      <p:sp>
        <p:nvSpPr>
          <p:cNvPr id="64515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6140DC6C-5C62-094A-86D5-6DA8AFE948A6}" type="slidenum">
              <a:rPr lang="en-US">
                <a:latin typeface="Times New Roman" charset="0"/>
              </a:rPr>
              <a:pPr algn="r"/>
              <a:t>52</a:t>
            </a:fld>
            <a:endParaRPr lang="en-US">
              <a:latin typeface="Times New Roman" charset="0"/>
            </a:endParaRPr>
          </a:p>
        </p:txBody>
      </p:sp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Quantifying the Excess: Best Fit Signal Strength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29" name="Rectangle 1028"/>
          <p:cNvSpPr>
            <a:spLocks noChangeArrowheads="1"/>
          </p:cNvSpPr>
          <p:nvPr/>
        </p:nvSpPr>
        <p:spPr bwMode="auto">
          <a:xfrm>
            <a:off x="609600" y="914400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Maximum likelihood fit to data with signal strength as free parameter: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olidFill>
                <a:srgbClr val="000000"/>
              </a:solidFill>
              <a:sym typeface="Symbol" charset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4529540" cy="3733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007" y="1828800"/>
            <a:ext cx="4574234" cy="37706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1752600" y="1566446"/>
            <a:ext cx="1640393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 smtClean="0">
                <a:solidFill>
                  <a:srgbClr val="0000FF"/>
                </a:solidFill>
              </a:rPr>
              <a:t>H</a:t>
            </a:r>
            <a:r>
              <a:rPr lang="en-US" sz="1600" dirty="0" err="1" smtClean="0">
                <a:solidFill>
                  <a:srgbClr val="0000FF"/>
                </a:solidFill>
                <a:sym typeface="Wingdings"/>
              </a:rPr>
              <a:t>bb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 channels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6208207" y="1566446"/>
            <a:ext cx="1799491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H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WW channels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316499"/>
            <a:ext cx="4648200" cy="35603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5400"/>
            <a:ext cx="4648200" cy="3657600"/>
          </a:xfrm>
          <a:prstGeom prst="rect">
            <a:avLst/>
          </a:prstGeom>
        </p:spPr>
      </p:pic>
      <p:sp>
        <p:nvSpPr>
          <p:cNvPr id="6451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0D967B-2008-754F-848A-1F63E655316D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64515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6140DC6C-5C62-094A-86D5-6DA8AFE948A6}" type="slidenum">
              <a:rPr lang="en-US">
                <a:latin typeface="Times New Roman" charset="0"/>
              </a:rPr>
              <a:pPr algn="r"/>
              <a:t>53</a:t>
            </a:fld>
            <a:endParaRPr lang="en-US">
              <a:latin typeface="Times New Roman" charset="0"/>
            </a:endParaRPr>
          </a:p>
        </p:txBody>
      </p:sp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CDF Observed Limits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1752600" y="1066800"/>
            <a:ext cx="1640393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 smtClean="0">
                <a:solidFill>
                  <a:srgbClr val="0000FF"/>
                </a:solidFill>
              </a:rPr>
              <a:t>H</a:t>
            </a:r>
            <a:r>
              <a:rPr lang="en-US" sz="1600" dirty="0" err="1" smtClean="0">
                <a:solidFill>
                  <a:srgbClr val="0000FF"/>
                </a:solidFill>
                <a:sym typeface="Wingdings"/>
              </a:rPr>
              <a:t>bb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 channels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6208207" y="1066800"/>
            <a:ext cx="1799491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H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WW channels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0D967B-2008-754F-848A-1F63E655316D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64515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6140DC6C-5C62-094A-86D5-6DA8AFE948A6}" type="slidenum">
              <a:rPr lang="en-US">
                <a:latin typeface="Times New Roman" charset="0"/>
              </a:rPr>
              <a:pPr algn="r"/>
              <a:t>54</a:t>
            </a:fld>
            <a:endParaRPr lang="en-US">
              <a:latin typeface="Times New Roman" charset="0"/>
            </a:endParaRPr>
          </a:p>
        </p:txBody>
      </p:sp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DØ Observed Limits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1752600" y="1066800"/>
            <a:ext cx="1640393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 smtClean="0">
                <a:solidFill>
                  <a:srgbClr val="0000FF"/>
                </a:solidFill>
              </a:rPr>
              <a:t>H</a:t>
            </a:r>
            <a:r>
              <a:rPr lang="en-US" sz="1600" dirty="0" err="1" smtClean="0">
                <a:solidFill>
                  <a:srgbClr val="0000FF"/>
                </a:solidFill>
                <a:sym typeface="Wingdings"/>
              </a:rPr>
              <a:t>bb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 channels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6208207" y="1066800"/>
            <a:ext cx="1799491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H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WW channels</a:t>
            </a:r>
            <a:endParaRPr lang="en-US" sz="1600" dirty="0" smtClean="0"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600200"/>
            <a:ext cx="4500562" cy="304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7" y="1600200"/>
            <a:ext cx="4500563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0D967B-2008-754F-848A-1F63E655316D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64515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6140DC6C-5C62-094A-86D5-6DA8AFE948A6}" type="slidenum">
              <a:rPr lang="en-US">
                <a:latin typeface="Times New Roman" charset="0"/>
              </a:rPr>
              <a:pPr algn="r"/>
              <a:t>55</a:t>
            </a:fld>
            <a:endParaRPr lang="en-US">
              <a:latin typeface="Times New Roman" charset="0"/>
            </a:endParaRPr>
          </a:p>
        </p:txBody>
      </p:sp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 smtClean="0">
                <a:solidFill>
                  <a:srgbClr val="990033"/>
                </a:solidFill>
              </a:rPr>
              <a:t>H</a:t>
            </a:r>
            <a:r>
              <a:rPr lang="en-US" sz="2400" dirty="0" err="1" smtClean="0">
                <a:solidFill>
                  <a:srgbClr val="990033"/>
                </a:solidFill>
                <a:sym typeface="Wingdings"/>
              </a:rPr>
              <a:t></a:t>
            </a:r>
            <a:r>
              <a:rPr lang="en-US" sz="2400" dirty="0" err="1" smtClean="0">
                <a:solidFill>
                  <a:srgbClr val="990033"/>
                </a:solidFill>
                <a:latin typeface="Symbol" charset="2"/>
                <a:cs typeface="Symbol" charset="2"/>
                <a:sym typeface="Wingdings"/>
              </a:rPr>
              <a:t>gg</a:t>
            </a:r>
            <a:r>
              <a:rPr lang="en-US" sz="2400" dirty="0" smtClean="0">
                <a:solidFill>
                  <a:srgbClr val="990033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990033"/>
                </a:solidFill>
              </a:rPr>
              <a:t>Combined </a:t>
            </a:r>
            <a:r>
              <a:rPr lang="en-US" sz="2400" dirty="0">
                <a:solidFill>
                  <a:srgbClr val="990033"/>
                </a:solidFill>
              </a:rPr>
              <a:t>Tevatron</a:t>
            </a:r>
            <a:r>
              <a:rPr lang="en-US" sz="2400" dirty="0" smtClean="0">
                <a:solidFill>
                  <a:srgbClr val="990033"/>
                </a:solidFill>
              </a:rPr>
              <a:t> Observed Limits</a:t>
            </a:r>
            <a:endParaRPr lang="en-US" sz="2400" dirty="0">
              <a:solidFill>
                <a:srgbClr val="990033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70" y="1087811"/>
            <a:ext cx="6477430" cy="4855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AFFAE-2AFA-DB42-A87C-4340D77792FB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Log-Likelihood Ratio Distributions</a:t>
            </a:r>
            <a:endParaRPr lang="en-US" sz="2400" dirty="0">
              <a:solidFill>
                <a:srgbClr val="990033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762000"/>
            <a:ext cx="8420100" cy="6077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5EAE64-AC20-4341-89B0-CD18C4BEF313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6144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9D63B29D-337D-D148-9948-0B910FB070A2}" type="slidenum">
              <a:rPr lang="en-US">
                <a:latin typeface="Times New Roman" charset="0"/>
              </a:rPr>
              <a:pPr algn="r"/>
              <a:t>57</a:t>
            </a:fld>
            <a:endParaRPr lang="en-US">
              <a:latin typeface="Times New Roman" charset="0"/>
            </a:endParaRPr>
          </a:p>
        </p:txBody>
      </p:sp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Visualizing the</a:t>
            </a:r>
            <a:r>
              <a:rPr lang="en-US" sz="2400" dirty="0" smtClean="0">
                <a:solidFill>
                  <a:srgbClr val="990033"/>
                </a:solidFill>
              </a:rPr>
              <a:t> Excess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61445" name="Rectangle 1028"/>
          <p:cNvSpPr>
            <a:spLocks noChangeArrowheads="1"/>
          </p:cNvSpPr>
          <p:nvPr/>
        </p:nvSpPr>
        <p:spPr bwMode="auto">
          <a:xfrm>
            <a:off x="457200" y="914400"/>
            <a:ext cx="792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Symbol" charset="2"/>
              </a:rPr>
              <a:t>Simple overlay of </a:t>
            </a:r>
            <a:r>
              <a:rPr lang="en-US" sz="1600" dirty="0" err="1" smtClean="0">
                <a:sym typeface="Symbol" charset="2"/>
              </a:rPr>
              <a:t>H</a:t>
            </a:r>
            <a:r>
              <a:rPr lang="en-US" sz="1600" dirty="0" err="1" smtClean="0">
                <a:sym typeface="Wingdings"/>
              </a:rPr>
              <a:t>bb</a:t>
            </a:r>
            <a:r>
              <a:rPr lang="en-US" sz="1600" dirty="0" smtClean="0">
                <a:sym typeface="Wingdings"/>
              </a:rPr>
              <a:t> signal prediction (</a:t>
            </a:r>
            <a:r>
              <a:rPr lang="en-US" sz="1600" dirty="0" err="1" smtClean="0">
                <a:sym typeface="Wingdings"/>
              </a:rPr>
              <a:t>m</a:t>
            </a:r>
            <a:r>
              <a:rPr lang="en-US" sz="1600" baseline="-25000" dirty="0" err="1" smtClean="0">
                <a:sym typeface="Wingdings"/>
              </a:rPr>
              <a:t>H</a:t>
            </a:r>
            <a:r>
              <a:rPr lang="en-US" sz="1600" dirty="0" smtClean="0">
                <a:sym typeface="Wingdings"/>
              </a:rPr>
              <a:t>=120 GeV) on </a:t>
            </a:r>
            <a:r>
              <a:rPr lang="en-US" sz="1600" dirty="0" err="1" smtClean="0">
                <a:sym typeface="Wingdings"/>
              </a:rPr>
              <a:t>dijet</a:t>
            </a:r>
            <a:r>
              <a:rPr lang="en-US" sz="1600" dirty="0" smtClean="0">
                <a:sym typeface="Wingdings"/>
              </a:rPr>
              <a:t> mass spectrum</a:t>
            </a:r>
            <a:r>
              <a:rPr lang="en-US" sz="1600" dirty="0" smtClean="0">
                <a:sym typeface="Symbol" charset="2"/>
              </a:rPr>
              <a:t>.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Symbol" charset="2"/>
              </a:rPr>
              <a:t>Use Tevatron low mass inputs for WZ/ZZ, </a:t>
            </a:r>
            <a:r>
              <a:rPr lang="en-US" sz="1600" dirty="0" err="1" smtClean="0">
                <a:sym typeface="Symbol" charset="2"/>
              </a:rPr>
              <a:t>Z</a:t>
            </a:r>
            <a:r>
              <a:rPr lang="en-US" sz="1600" dirty="0" err="1" smtClean="0">
                <a:sym typeface="Wingdings"/>
              </a:rPr>
              <a:t>bb</a:t>
            </a:r>
            <a:r>
              <a:rPr lang="en-US" sz="1600" dirty="0" smtClean="0">
                <a:sym typeface="Wingdings"/>
              </a:rPr>
              <a:t> combination.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Wingdings"/>
              </a:rPr>
              <a:t>Data not inconsistent with containing a signal. </a:t>
            </a:r>
            <a:endParaRPr lang="en-US" sz="1600" dirty="0">
              <a:sym typeface="Symbol" charset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4593173" cy="3581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827" y="2362200"/>
            <a:ext cx="4593173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4CCF25E-EFAB-0C47-B063-6FD975CC538D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3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What’s the Expected Mass Resolution?</a:t>
            </a:r>
          </a:p>
        </p:txBody>
      </p:sp>
      <p:sp>
        <p:nvSpPr>
          <p:cNvPr id="67588" name="Rectangle 1028"/>
          <p:cNvSpPr>
            <a:spLocks noChangeArrowheads="1"/>
          </p:cNvSpPr>
          <p:nvPr/>
        </p:nvSpPr>
        <p:spPr bwMode="auto">
          <a:xfrm>
            <a:off x="762000" y="480060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>
                <a:sym typeface="Wingdings" charset="2"/>
              </a:rPr>
              <a:t>Steeply falling cross section provides opportunity to determine mass with good resolution. 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>
                <a:sym typeface="Wingdings" charset="2"/>
              </a:rPr>
              <a:t>Curvature of the observed LLR vs m</a:t>
            </a:r>
            <a:r>
              <a:rPr lang="en-US" sz="1600" baseline="-25000">
                <a:sym typeface="Wingdings" charset="2"/>
              </a:rPr>
              <a:t>H</a:t>
            </a:r>
            <a:r>
              <a:rPr lang="en-US" sz="1600">
                <a:sym typeface="Wingdings" charset="2"/>
              </a:rPr>
              <a:t> is the most accurate estimate of such resolution.</a:t>
            </a:r>
            <a:r>
              <a:rPr lang="en-US" sz="1600" baseline="-25000">
                <a:sym typeface="Wingdings" charset="2"/>
              </a:rPr>
              <a:t> 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>
                <a:sym typeface="Wingdings" charset="2"/>
              </a:rPr>
              <a:t>Ensemble testing assuming signal at 3</a:t>
            </a:r>
            <a:r>
              <a:rPr lang="en-US" sz="1600">
                <a:latin typeface="Symbol" charset="2"/>
                <a:ea typeface="Symbol" charset="2"/>
                <a:cs typeface="Symbol" charset="2"/>
                <a:sym typeface="Wingdings" charset="2"/>
              </a:rPr>
              <a:t>s</a:t>
            </a:r>
            <a:r>
              <a:rPr lang="en-US" sz="1600">
                <a:sym typeface="Wingdings" charset="2"/>
              </a:rPr>
              <a:t> level yields a mass resolution of ~5-6 GeV below m</a:t>
            </a:r>
            <a:r>
              <a:rPr lang="en-US" sz="1600" baseline="-25000">
                <a:sym typeface="Wingdings" charset="2"/>
              </a:rPr>
              <a:t>H</a:t>
            </a:r>
            <a:r>
              <a:rPr lang="en-US" sz="1600">
                <a:sym typeface="Wingdings" charset="2"/>
              </a:rPr>
              <a:t>~135 GeV. Resolution degrades at higher masses.</a:t>
            </a:r>
            <a:endParaRPr lang="en-US" sz="1600">
              <a:sym typeface="Symbol" charset="2"/>
            </a:endParaRPr>
          </a:p>
        </p:txBody>
      </p:sp>
      <p:pic>
        <p:nvPicPr>
          <p:cNvPr id="67589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47371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43000"/>
            <a:ext cx="43434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FD9252-F8C2-024A-BFFB-D8787A9F0AA1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3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Tevatron SM Higgs Prospects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609600" y="4770438"/>
            <a:ext cx="77724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60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Limits have improved faster than 1/L due to analysis improvements.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600">
                <a:ea typeface="Arial" charset="0"/>
                <a:cs typeface="Arial" charset="0"/>
                <a:sym typeface="Symbol" charset="2"/>
              </a:rPr>
              <a:t>Major effort underway to continue to improve intrinsic sensitivity: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600">
                <a:ea typeface="Arial" charset="0"/>
                <a:cs typeface="Arial" charset="0"/>
                <a:sym typeface="Symbol" charset="2"/>
              </a:rPr>
              <a:t>Optimized object identification/resolution 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600">
                <a:ea typeface="Arial" charset="0"/>
                <a:cs typeface="Arial" charset="0"/>
                <a:sym typeface="Symbol" charset="2"/>
              </a:rPr>
              <a:t>Optimized selections and signal-to-bckg discrimination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600">
                <a:ea typeface="Arial" charset="0"/>
                <a:cs typeface="Arial" charset="0"/>
                <a:sym typeface="Symbol" charset="2"/>
              </a:rPr>
              <a:t>Reduced systematic uncertainties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600">
                <a:ea typeface="Arial" charset="0"/>
                <a:cs typeface="Arial" charset="0"/>
                <a:sym typeface="Symbol" charset="2"/>
              </a:rPr>
              <a:t>Adding new channels…</a:t>
            </a:r>
          </a:p>
        </p:txBody>
      </p:sp>
      <p:sp>
        <p:nvSpPr>
          <p:cNvPr id="68613" name="TextBox 8"/>
          <p:cNvSpPr txBox="1">
            <a:spLocks noChangeArrowheads="1"/>
          </p:cNvSpPr>
          <p:nvPr/>
        </p:nvSpPr>
        <p:spPr bwMode="auto">
          <a:xfrm>
            <a:off x="1828800" y="4371975"/>
            <a:ext cx="5788025" cy="276225"/>
          </a:xfrm>
          <a:prstGeom prst="rect">
            <a:avLst/>
          </a:prstGeom>
          <a:solidFill>
            <a:srgbClr val="FFCD83"/>
          </a:solidFill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Orange band: assumed analysis improvements wrt 2007 analysis (x1.5 and x2.25)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15" y="762000"/>
            <a:ext cx="4493285" cy="35977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743589"/>
            <a:ext cx="4495800" cy="3599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1B3A36-EE37-7E4C-AE86-B4EE8E39F097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3555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F20B8541-322D-3340-9B2F-3CBE07DAFE1A}" type="slidenum">
              <a:rPr lang="en-US">
                <a:latin typeface="Times New Roman" charset="0"/>
              </a:rPr>
              <a:pPr algn="r"/>
              <a:t>6</a:t>
            </a:fld>
            <a:endParaRPr lang="en-US">
              <a:latin typeface="Times New Roman" charset="0"/>
            </a:endParaRPr>
          </a:p>
        </p:txBody>
      </p:sp>
      <p:sp>
        <p:nvSpPr>
          <p:cNvPr id="23556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86B4382F-1128-9A41-AEF2-9E8B6B6DCCDB}" type="slidenum">
              <a:rPr lang="en-US">
                <a:latin typeface="Times New Roman" charset="0"/>
              </a:rPr>
              <a:pPr algn="r"/>
              <a:t>6</a:t>
            </a:fld>
            <a:endParaRPr lang="en-US">
              <a:latin typeface="Times New Roman" charset="0"/>
            </a:endParaRPr>
          </a:p>
        </p:txBody>
      </p:sp>
      <p:sp>
        <p:nvSpPr>
          <p:cNvPr id="23557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F0C1925A-E46B-8944-ABCB-F354B8498E98}" type="slidenum">
              <a:rPr lang="en-US">
                <a:latin typeface="Times New Roman" charset="0"/>
              </a:rPr>
              <a:pPr algn="r"/>
              <a:t>6</a:t>
            </a:fld>
            <a:endParaRPr lang="en-US">
              <a:latin typeface="Times New Roman" charset="0"/>
            </a:endParaRPr>
          </a:p>
        </p:txBody>
      </p:sp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Tevatron Experiments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9" name="Rectangle 1028"/>
          <p:cNvSpPr>
            <a:spLocks noChangeArrowheads="1"/>
          </p:cNvSpPr>
          <p:nvPr/>
        </p:nvSpPr>
        <p:spPr bwMode="auto">
          <a:xfrm>
            <a:off x="304800" y="1066800"/>
            <a:ext cx="5029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Symbol" charset="2"/>
              </a:rPr>
              <a:t>Excellent performance by the Tevatron accelerator and CDF and DØ detectors.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Symbol" charset="2"/>
              </a:rPr>
              <a:t>Almost 12 fb</a:t>
            </a:r>
            <a:r>
              <a:rPr lang="en-US" sz="1600" baseline="30000" dirty="0" smtClean="0">
                <a:sym typeface="Symbol" charset="2"/>
              </a:rPr>
              <a:t>-1</a:t>
            </a:r>
            <a:r>
              <a:rPr lang="en-US" sz="1600" dirty="0" smtClean="0">
                <a:sym typeface="Symbol" charset="2"/>
              </a:rPr>
              <a:t> delivered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>
                <a:sym typeface="Symbol" charset="2"/>
              </a:rPr>
              <a:t>Up to 10 fb</a:t>
            </a:r>
            <a:r>
              <a:rPr lang="en-US" sz="1600" baseline="30000" dirty="0" smtClean="0">
                <a:sym typeface="Symbol" charset="2"/>
              </a:rPr>
              <a:t>-1</a:t>
            </a:r>
            <a:r>
              <a:rPr lang="en-US" sz="1600" dirty="0" smtClean="0">
                <a:sym typeface="Symbol" charset="2"/>
              </a:rPr>
              <a:t> in analysis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Symbol" charset="2"/>
            </a:endParaRPr>
          </a:p>
        </p:txBody>
      </p:sp>
      <p:pic>
        <p:nvPicPr>
          <p:cNvPr id="10" name="Picture 10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581400"/>
            <a:ext cx="4191000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2" descr="cdfdetector"/>
          <p:cNvPicPr>
            <a:picLocks noChangeAspect="1" noChangeArrowheads="1"/>
          </p:cNvPicPr>
          <p:nvPr/>
        </p:nvPicPr>
        <p:blipFill>
          <a:blip r:embed="rId4"/>
          <a:srcRect l="4958" t="4463" r="5818" b="8507"/>
          <a:stretch>
            <a:fillRect/>
          </a:stretch>
        </p:blipFill>
        <p:spPr bwMode="auto">
          <a:xfrm>
            <a:off x="5257800" y="762000"/>
            <a:ext cx="3733800" cy="275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762000"/>
            <a:ext cx="609600" cy="5826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5800" y="3351914"/>
            <a:ext cx="685800" cy="4580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514600"/>
            <a:ext cx="5147881" cy="38862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 bwMode="auto">
          <a:xfrm>
            <a:off x="4267200" y="4114800"/>
            <a:ext cx="685800" cy="381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</a:rPr>
              <a:t>10.7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3733800" y="3124200"/>
            <a:ext cx="609600" cy="381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charset="0"/>
              </a:rPr>
              <a:t>11.9</a:t>
            </a:r>
          </a:p>
        </p:txBody>
      </p:sp>
      <p:sp>
        <p:nvSpPr>
          <p:cNvPr id="15" name="Slide Number Placeholder 1"/>
          <p:cNvSpPr txBox="1">
            <a:spLocks/>
          </p:cNvSpPr>
          <p:nvPr/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AFFAE-2AFA-DB42-A87C-4340D77792FB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ransition advTm="24366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7E39F3C-8A95-2C47-BA2E-E214BC8D8BD9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3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SM Higgs Prospects</a:t>
            </a:r>
          </a:p>
        </p:txBody>
      </p:sp>
      <p:sp>
        <p:nvSpPr>
          <p:cNvPr id="69636" name="Rectangle 3"/>
          <p:cNvSpPr>
            <a:spLocks noChangeArrowheads="1"/>
          </p:cNvSpPr>
          <p:nvPr/>
        </p:nvSpPr>
        <p:spPr bwMode="auto">
          <a:xfrm>
            <a:off x="533400" y="838200"/>
            <a:ext cx="838200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600">
                <a:ea typeface="Arial" charset="0"/>
                <a:cs typeface="Arial" charset="0"/>
                <a:sym typeface="Symbol" charset="2"/>
              </a:rPr>
              <a:t>Median projected reach assuming improvements. These are “a-priori sensitivities” (i.e. not taking into account current observed limits).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600">
                <a:ea typeface="Arial" charset="0"/>
                <a:cs typeface="Arial" charset="0"/>
                <a:sym typeface="Symbol" charset="2"/>
              </a:rPr>
              <a:t>There is a band of possibilities around these lines.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1600">
              <a:ea typeface="Arial" charset="0"/>
              <a:cs typeface="Arial" charset="0"/>
              <a:sym typeface="Symbol" charset="2"/>
            </a:endParaRPr>
          </a:p>
        </p:txBody>
      </p:sp>
      <p:pic>
        <p:nvPicPr>
          <p:cNvPr id="6963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781175"/>
            <a:ext cx="61722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8"/>
          <p:cNvSpPr txBox="1">
            <a:spLocks noChangeArrowheads="1"/>
          </p:cNvSpPr>
          <p:nvPr/>
        </p:nvSpPr>
        <p:spPr bwMode="auto">
          <a:xfrm>
            <a:off x="228600" y="4038600"/>
            <a:ext cx="2355850" cy="10779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8000"/>
                </a:solidFill>
              </a:rPr>
              <a:t>End of 2011: 10 fb</a:t>
            </a:r>
            <a:r>
              <a:rPr lang="en-US" sz="1600" baseline="30000">
                <a:solidFill>
                  <a:srgbClr val="008000"/>
                </a:solidFill>
              </a:rPr>
              <a:t>-1</a:t>
            </a:r>
            <a:r>
              <a:rPr lang="en-US" sz="1600">
                <a:solidFill>
                  <a:srgbClr val="008000"/>
                </a:solidFill>
              </a:rPr>
              <a:t>/exp</a:t>
            </a:r>
          </a:p>
          <a:p>
            <a:pPr>
              <a:spcBef>
                <a:spcPct val="50000"/>
              </a:spcBef>
            </a:pPr>
            <a:r>
              <a:rPr lang="en-US" sz="1600"/>
              <a:t>&gt;2.4</a:t>
            </a:r>
            <a:r>
              <a:rPr lang="en-US" sz="160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600"/>
              <a:t> for m</a:t>
            </a:r>
            <a:r>
              <a:rPr lang="en-US" sz="1600" baseline="-25000"/>
              <a:t>H</a:t>
            </a:r>
            <a:r>
              <a:rPr lang="en-US" sz="1600"/>
              <a:t>&lt;185 GeV</a:t>
            </a:r>
          </a:p>
          <a:p>
            <a:pPr>
              <a:spcBef>
                <a:spcPct val="50000"/>
              </a:spcBef>
            </a:pPr>
            <a:r>
              <a:rPr lang="en-US" sz="1600"/>
              <a:t>3</a:t>
            </a:r>
            <a:r>
              <a:rPr lang="en-US" sz="160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600"/>
              <a:t> for m</a:t>
            </a:r>
            <a:r>
              <a:rPr lang="en-US" sz="1600" baseline="-25000"/>
              <a:t>H</a:t>
            </a:r>
            <a:r>
              <a:rPr lang="en-US" sz="1600"/>
              <a:t>~115 GeV </a:t>
            </a:r>
          </a:p>
        </p:txBody>
      </p:sp>
      <p:cxnSp>
        <p:nvCxnSpPr>
          <p:cNvPr id="69639" name="Straight Connector 10"/>
          <p:cNvCxnSpPr>
            <a:cxnSpLocks noChangeShapeType="1"/>
          </p:cNvCxnSpPr>
          <p:nvPr/>
        </p:nvCxnSpPr>
        <p:spPr bwMode="auto">
          <a:xfrm>
            <a:off x="2667000" y="4267200"/>
            <a:ext cx="5715000" cy="1588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ash"/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1892E5F-2F2E-774E-B5C5-535BB2620B8C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62467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FDF71A12-F942-2042-BC36-8FE9695C3412}" type="slidenum">
              <a:rPr lang="en-US">
                <a:latin typeface="Times New Roman" charset="0"/>
              </a:rPr>
              <a:pPr algn="r"/>
              <a:t>61</a:t>
            </a:fld>
            <a:endParaRPr lang="en-US">
              <a:latin typeface="Times New Roman" charset="0"/>
            </a:endParaRPr>
          </a:p>
        </p:txBody>
      </p:sp>
      <p:sp>
        <p:nvSpPr>
          <p:cNvPr id="62468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3A6B8AB-2B8C-D640-A003-084869D1D2A3}" type="slidenum">
              <a:rPr lang="en-US">
                <a:latin typeface="Times New Roman" charset="0"/>
              </a:rPr>
              <a:pPr algn="r"/>
              <a:t>61</a:t>
            </a:fld>
            <a:endParaRPr lang="en-US">
              <a:latin typeface="Times New Roman" charset="0"/>
            </a:endParaRPr>
          </a:p>
        </p:txBody>
      </p:sp>
      <p:sp>
        <p:nvSpPr>
          <p:cNvPr id="62469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BA255BED-31F0-4440-B072-9B8E1E91A3E7}" type="slidenum">
              <a:rPr lang="en-US">
                <a:latin typeface="Times New Roman" charset="0"/>
              </a:rPr>
              <a:pPr algn="r"/>
              <a:t>61</a:t>
            </a:fld>
            <a:endParaRPr lang="en-US">
              <a:latin typeface="Times New Roman" charset="0"/>
            </a:endParaRPr>
          </a:p>
        </p:txBody>
      </p:sp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Theoretical Uncertainties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62471" name="Rectangle 1028"/>
          <p:cNvSpPr>
            <a:spLocks noChangeArrowheads="1"/>
          </p:cNvSpPr>
          <p:nvPr/>
        </p:nvSpPr>
        <p:spPr bwMode="auto">
          <a:xfrm>
            <a:off x="457200" y="914400"/>
            <a:ext cx="8458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ym typeface="Wingdings"/>
              </a:rPr>
              <a:t> Progress in Higgs searches at the Tevatron has relied on advances in theory and development of MC generators over the years.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endParaRPr lang="en-US" sz="1600" dirty="0" smtClean="0">
              <a:sym typeface="Wingdings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ym typeface="Wingdings"/>
              </a:rPr>
              <a:t>Since we combined searches in different production/decay modes: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ym typeface="Wingdings"/>
              </a:rPr>
              <a:t>Cross section limits given relative to the SM prediction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ym typeface="Wingdings"/>
              </a:rPr>
              <a:t>Need to incorporate theoretical uncertainties for cross sections and branching ratios.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Following the prescriptions of the LHC Higgs cross section WG.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endParaRPr lang="en-US" sz="1600" dirty="0" smtClean="0">
              <a:sym typeface="Wingdings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ym typeface="Wingdings"/>
              </a:rPr>
              <a:t>Recent theoretical developments: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ym typeface="Wingdings"/>
              </a:rPr>
              <a:t>Effect of splitting HWW search in jet multiplicity bins (Berger at al.): currently using BNL accord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ym typeface="Wingdings"/>
              </a:rPr>
              <a:t>Interference between HWW and non-resonant WW production: not implemented yet.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endParaRPr lang="en-US" sz="1600" dirty="0" smtClean="0">
              <a:sym typeface="Symbol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</a:pPr>
            <a:endParaRPr lang="en-US" sz="1600" dirty="0" smtClean="0"/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/>
              <a:t>More than 50 different sources of systematic uncertainties are considered (including correlations among channels and experiments), and constrained in sidebands.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smtClean="0"/>
              <a:t>Use different techniques to cross check calculations (Bayesian, modified </a:t>
            </a:r>
            <a:r>
              <a:rPr lang="en-US" sz="1600" dirty="0" err="1" smtClean="0"/>
              <a:t>frequentist</a:t>
            </a:r>
            <a:r>
              <a:rPr lang="en-US" sz="1600" dirty="0" smtClean="0"/>
              <a:t>)        </a:t>
            </a:r>
            <a:r>
              <a:rPr lang="en-US" sz="1600" dirty="0" err="1" smtClean="0">
                <a:sym typeface="Wingdings"/>
              </a:rPr>
              <a:t>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dirty="0" smtClean="0"/>
              <a:t>results agree within ≤5%.</a:t>
            </a:r>
            <a:endParaRPr lang="en-US" sz="1600" dirty="0" smtClean="0">
              <a:sym typeface="Symbol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sym typeface="Symbol" charset="2"/>
            </a:endParaRPr>
          </a:p>
        </p:txBody>
      </p:sp>
    </p:spTree>
  </p:cSld>
  <p:clrMapOvr>
    <a:masterClrMapping/>
  </p:clrMapOvr>
  <p:transition advTm="36683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DF271ED-1E74-E448-9C19-F959FF276261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57349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0AA3D4F5-5A54-DC43-BE3E-E1386592CE81}" type="slidenum">
              <a:rPr lang="en-US">
                <a:latin typeface="Times New Roman" charset="0"/>
              </a:rPr>
              <a:pPr algn="r"/>
              <a:t>62</a:t>
            </a:fld>
            <a:endParaRPr lang="en-US">
              <a:latin typeface="Times New Roman" charset="0"/>
            </a:endParaRPr>
          </a:p>
        </p:txBody>
      </p:sp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Interpreting the Data</a:t>
            </a:r>
          </a:p>
        </p:txBody>
      </p:sp>
      <p:sp>
        <p:nvSpPr>
          <p:cNvPr id="57351" name="Rectangle 1028"/>
          <p:cNvSpPr>
            <a:spLocks noChangeArrowheads="1"/>
          </p:cNvSpPr>
          <p:nvPr/>
        </p:nvSpPr>
        <p:spPr bwMode="auto">
          <a:xfrm>
            <a:off x="609600" y="990600"/>
            <a:ext cx="533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Use the final </a:t>
            </a:r>
            <a:r>
              <a:rPr lang="en-US" sz="1600" dirty="0" err="1">
                <a:sym typeface="Symbol" charset="2"/>
              </a:rPr>
              <a:t>discriminant</a:t>
            </a:r>
            <a:r>
              <a:rPr lang="en-US" sz="1600" dirty="0">
                <a:sym typeface="Symbol" charset="2"/>
              </a:rPr>
              <a:t> distribution</a:t>
            </a:r>
            <a:r>
              <a:rPr lang="en-US" sz="1600" dirty="0" smtClean="0">
                <a:sym typeface="Symbol" charset="2"/>
              </a:rPr>
              <a:t> to </a:t>
            </a:r>
            <a:r>
              <a:rPr lang="en-US" sz="1600" dirty="0">
                <a:sym typeface="Symbol" charset="2"/>
              </a:rPr>
              <a:t>perform hypothesis testing (S+B </a:t>
            </a:r>
            <a:r>
              <a:rPr lang="en-US" sz="1600" dirty="0" err="1">
                <a:sym typeface="Symbol" charset="2"/>
              </a:rPr>
              <a:t>vs</a:t>
            </a:r>
            <a:r>
              <a:rPr lang="en-US" sz="1600" dirty="0">
                <a:sym typeface="Symbol" charset="2"/>
              </a:rPr>
              <a:t> B-only).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In absence of an excess, set limits using: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The </a:t>
            </a:r>
            <a:r>
              <a:rPr lang="en-US" sz="1600" dirty="0" err="1">
                <a:sym typeface="Symbol" charset="2"/>
              </a:rPr>
              <a:t>CL</a:t>
            </a:r>
            <a:r>
              <a:rPr lang="en-US" sz="1600" baseline="-25000" dirty="0" err="1">
                <a:sym typeface="Symbol" charset="2"/>
              </a:rPr>
              <a:t>s</a:t>
            </a:r>
            <a:r>
              <a:rPr lang="en-US" sz="1600" dirty="0">
                <a:sym typeface="Symbol" charset="2"/>
              </a:rPr>
              <a:t> method or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A Bayesian method</a:t>
            </a:r>
          </a:p>
        </p:txBody>
      </p:sp>
      <p:sp>
        <p:nvSpPr>
          <p:cNvPr id="7" name="Rectangle 1028"/>
          <p:cNvSpPr>
            <a:spLocks noChangeArrowheads="1"/>
          </p:cNvSpPr>
          <p:nvPr/>
        </p:nvSpPr>
        <p:spPr bwMode="auto">
          <a:xfrm>
            <a:off x="609600" y="2438400"/>
            <a:ext cx="4648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defRPr/>
            </a:pPr>
            <a:r>
              <a:rPr lang="en-US" sz="1600" b="1" dirty="0" err="1">
                <a:sym typeface="Symbol" charset="2"/>
              </a:rPr>
              <a:t>CL</a:t>
            </a:r>
            <a:r>
              <a:rPr lang="en-US" sz="1600" b="1" baseline="-25000" dirty="0" err="1">
                <a:sym typeface="Symbol" charset="2"/>
              </a:rPr>
              <a:t>s</a:t>
            </a:r>
            <a:r>
              <a:rPr lang="en-US" sz="1600" b="1" dirty="0">
                <a:sym typeface="Symbol" charset="2"/>
              </a:rPr>
              <a:t> method</a:t>
            </a:r>
          </a:p>
          <a:p>
            <a:pPr marL="342900" indent="-3429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1600" dirty="0">
                <a:sym typeface="Symbol" charset="2"/>
              </a:rPr>
              <a:t>Compute the likelihood ratio for S+B </a:t>
            </a:r>
            <a:r>
              <a:rPr lang="en-US" sz="1600" dirty="0" err="1">
                <a:sym typeface="Symbol" charset="2"/>
              </a:rPr>
              <a:t>vs</a:t>
            </a:r>
            <a:r>
              <a:rPr lang="en-US" sz="1600" dirty="0">
                <a:sym typeface="Symbol" charset="2"/>
              </a:rPr>
              <a:t> B-only hypothesis using Poisson statistics: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endParaRPr lang="en-US" sz="16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endParaRPr lang="en-US" sz="16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endParaRPr lang="en-US" sz="16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endParaRPr lang="en-US" sz="1600" dirty="0">
              <a:sym typeface="Symbol" charset="2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sz="1600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/>
              <a:t>Generate pseudo-experiments for S+B and B-only hypotheses via Poisson trial.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sz="1600" dirty="0" err="1"/>
              <a:t>Systematics</a:t>
            </a:r>
            <a:r>
              <a:rPr lang="en-US" sz="1600" dirty="0"/>
              <a:t> are folded in via Gaussian marginalization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sz="1600" dirty="0"/>
              <a:t>Correlations held amongst signals and backgrounds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sym typeface="Symbol" charset="2"/>
              </a:rPr>
              <a:t>Define </a:t>
            </a:r>
            <a:r>
              <a:rPr lang="en-US" sz="1600" dirty="0" err="1">
                <a:sym typeface="Symbol" charset="2"/>
              </a:rPr>
              <a:t>CL</a:t>
            </a:r>
            <a:r>
              <a:rPr lang="en-US" sz="1600" baseline="-25000" dirty="0" err="1">
                <a:sym typeface="Symbol" charset="2"/>
              </a:rPr>
              <a:t>s</a:t>
            </a:r>
            <a:r>
              <a:rPr lang="en-US" sz="1600" dirty="0">
                <a:sym typeface="Symbol" charset="2"/>
              </a:rPr>
              <a:t>:</a:t>
            </a:r>
            <a:endParaRPr lang="en-US" sz="1600" baseline="-250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endParaRPr lang="en-US" sz="16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endParaRPr lang="en-US" sz="16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endParaRPr lang="en-US" sz="16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endParaRPr lang="en-US" sz="1600" dirty="0">
              <a:sym typeface="Symbol" charset="2"/>
            </a:endParaRPr>
          </a:p>
        </p:txBody>
      </p:sp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981075" y="3475038"/>
          <a:ext cx="3819525" cy="1020762"/>
        </p:xfrm>
        <a:graphic>
          <a:graphicData uri="http://schemas.openxmlformats.org/presentationml/2006/ole">
            <p:oleObj spid="_x0000_s461826" name="Equation" r:id="rId3" imgW="2616200" imgH="698500" progId="Equation.3">
              <p:embed/>
            </p:oleObj>
          </a:graphicData>
        </a:graphic>
      </p:graphicFrame>
      <p:pic>
        <p:nvPicPr>
          <p:cNvPr id="57354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3222625"/>
            <a:ext cx="4038600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2743200" y="6096000"/>
          <a:ext cx="1149350" cy="574675"/>
        </p:xfrm>
        <a:graphic>
          <a:graphicData uri="http://schemas.openxmlformats.org/presentationml/2006/ole">
            <p:oleObj spid="_x0000_s461827" name="Equation" r:id="rId5" imgW="787400" imgH="393700" progId="Equation.3">
              <p:embed/>
            </p:oleObj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762000"/>
            <a:ext cx="3657600" cy="247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DF271ED-1E74-E448-9C19-F959FF276261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57349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0AA3D4F5-5A54-DC43-BE3E-E1386592CE81}" type="slidenum">
              <a:rPr lang="en-US">
                <a:latin typeface="Times New Roman" charset="0"/>
              </a:rPr>
              <a:pPr algn="r"/>
              <a:t>63</a:t>
            </a:fld>
            <a:endParaRPr lang="en-US">
              <a:latin typeface="Times New Roman" charset="0"/>
            </a:endParaRPr>
          </a:p>
        </p:txBody>
      </p:sp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Interpreting the Data</a:t>
            </a:r>
          </a:p>
        </p:txBody>
      </p:sp>
      <p:sp>
        <p:nvSpPr>
          <p:cNvPr id="57351" name="Rectangle 1028"/>
          <p:cNvSpPr>
            <a:spLocks noChangeArrowheads="1"/>
          </p:cNvSpPr>
          <p:nvPr/>
        </p:nvSpPr>
        <p:spPr bwMode="auto">
          <a:xfrm>
            <a:off x="609600" y="990600"/>
            <a:ext cx="533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Use the final </a:t>
            </a:r>
            <a:r>
              <a:rPr lang="en-US" sz="1600" dirty="0" err="1">
                <a:sym typeface="Symbol" charset="2"/>
              </a:rPr>
              <a:t>discriminant</a:t>
            </a:r>
            <a:r>
              <a:rPr lang="en-US" sz="1600" dirty="0">
                <a:sym typeface="Symbol" charset="2"/>
              </a:rPr>
              <a:t> distribution</a:t>
            </a:r>
            <a:r>
              <a:rPr lang="en-US" sz="1600" dirty="0" smtClean="0">
                <a:sym typeface="Symbol" charset="2"/>
              </a:rPr>
              <a:t> to </a:t>
            </a:r>
            <a:r>
              <a:rPr lang="en-US" sz="1600" dirty="0">
                <a:sym typeface="Symbol" charset="2"/>
              </a:rPr>
              <a:t>perform hypothesis testing (S+B </a:t>
            </a:r>
            <a:r>
              <a:rPr lang="en-US" sz="1600" dirty="0" err="1">
                <a:sym typeface="Symbol" charset="2"/>
              </a:rPr>
              <a:t>vs</a:t>
            </a:r>
            <a:r>
              <a:rPr lang="en-US" sz="1600" dirty="0">
                <a:sym typeface="Symbol" charset="2"/>
              </a:rPr>
              <a:t> B-only).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In absence of an excess, set limits using: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The </a:t>
            </a:r>
            <a:r>
              <a:rPr lang="en-US" sz="1600" dirty="0" err="1">
                <a:sym typeface="Symbol" charset="2"/>
              </a:rPr>
              <a:t>CL</a:t>
            </a:r>
            <a:r>
              <a:rPr lang="en-US" sz="1600" baseline="-25000" dirty="0" err="1">
                <a:sym typeface="Symbol" charset="2"/>
              </a:rPr>
              <a:t>s</a:t>
            </a:r>
            <a:r>
              <a:rPr lang="en-US" sz="1600" dirty="0">
                <a:sym typeface="Symbol" charset="2"/>
              </a:rPr>
              <a:t> method or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A Bayesian method</a:t>
            </a:r>
          </a:p>
        </p:txBody>
      </p:sp>
      <p:sp>
        <p:nvSpPr>
          <p:cNvPr id="7" name="Rectangle 1028"/>
          <p:cNvSpPr>
            <a:spLocks noChangeArrowheads="1"/>
          </p:cNvSpPr>
          <p:nvPr/>
        </p:nvSpPr>
        <p:spPr bwMode="auto">
          <a:xfrm>
            <a:off x="609600" y="2438400"/>
            <a:ext cx="4648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defRPr/>
            </a:pPr>
            <a:r>
              <a:rPr lang="en-US" sz="1600" b="1" dirty="0" err="1">
                <a:sym typeface="Symbol" charset="2"/>
              </a:rPr>
              <a:t>CL</a:t>
            </a:r>
            <a:r>
              <a:rPr lang="en-US" sz="1600" b="1" baseline="-25000" dirty="0" err="1">
                <a:sym typeface="Symbol" charset="2"/>
              </a:rPr>
              <a:t>s</a:t>
            </a:r>
            <a:r>
              <a:rPr lang="en-US" sz="1600" b="1" dirty="0">
                <a:sym typeface="Symbol" charset="2"/>
              </a:rPr>
              <a:t> method</a:t>
            </a:r>
          </a:p>
          <a:p>
            <a:pPr marL="342900" indent="-3429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1600" dirty="0">
                <a:sym typeface="Symbol" charset="2"/>
              </a:rPr>
              <a:t>Compute the likelihood ratio for S+B </a:t>
            </a:r>
            <a:r>
              <a:rPr lang="en-US" sz="1600" dirty="0" err="1">
                <a:sym typeface="Symbol" charset="2"/>
              </a:rPr>
              <a:t>vs</a:t>
            </a:r>
            <a:r>
              <a:rPr lang="en-US" sz="1600" dirty="0">
                <a:sym typeface="Symbol" charset="2"/>
              </a:rPr>
              <a:t> B-only hypothesis using Poisson statistics: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endParaRPr lang="en-US" sz="16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endParaRPr lang="en-US" sz="16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endParaRPr lang="en-US" sz="16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endParaRPr lang="en-US" sz="1600" dirty="0">
              <a:sym typeface="Symbol" charset="2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en-US" sz="1600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/>
              <a:t>Generate pseudo-experiments for S+B and B-only hypotheses via Poisson trial.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sz="1600" dirty="0" err="1"/>
              <a:t>Systematics</a:t>
            </a:r>
            <a:r>
              <a:rPr lang="en-US" sz="1600" dirty="0"/>
              <a:t> are folded in via Gaussian marginalization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sz="1600" dirty="0"/>
              <a:t>Correlations held amongst signals and backgrounds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sym typeface="Symbol" charset="2"/>
              </a:rPr>
              <a:t>Define </a:t>
            </a:r>
            <a:r>
              <a:rPr lang="en-US" sz="1600" dirty="0" err="1">
                <a:sym typeface="Symbol" charset="2"/>
              </a:rPr>
              <a:t>CL</a:t>
            </a:r>
            <a:r>
              <a:rPr lang="en-US" sz="1600" baseline="-25000" dirty="0" err="1">
                <a:sym typeface="Symbol" charset="2"/>
              </a:rPr>
              <a:t>s</a:t>
            </a:r>
            <a:r>
              <a:rPr lang="en-US" sz="1600" dirty="0">
                <a:sym typeface="Symbol" charset="2"/>
              </a:rPr>
              <a:t>:</a:t>
            </a:r>
            <a:endParaRPr lang="en-US" sz="1600" baseline="-250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endParaRPr lang="en-US" sz="16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endParaRPr lang="en-US" sz="16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endParaRPr lang="en-US" sz="1600" dirty="0">
              <a:sym typeface="Symbol" charset="2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endParaRPr lang="en-US" sz="1600" dirty="0">
              <a:sym typeface="Symbol" charset="2"/>
            </a:endParaRPr>
          </a:p>
        </p:txBody>
      </p:sp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981075" y="3475038"/>
          <a:ext cx="3819525" cy="1020762"/>
        </p:xfrm>
        <a:graphic>
          <a:graphicData uri="http://schemas.openxmlformats.org/presentationml/2006/ole">
            <p:oleObj spid="_x0000_s528386" name="Equation" r:id="rId3" imgW="2616200" imgH="698500" progId="Equation.3">
              <p:embed/>
            </p:oleObj>
          </a:graphicData>
        </a:graphic>
      </p:graphicFrame>
      <p:pic>
        <p:nvPicPr>
          <p:cNvPr id="57354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3222625"/>
            <a:ext cx="4038600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2743200" y="6096000"/>
          <a:ext cx="1149350" cy="574675"/>
        </p:xfrm>
        <a:graphic>
          <a:graphicData uri="http://schemas.openxmlformats.org/presentationml/2006/ole">
            <p:oleObj spid="_x0000_s528387" name="Equation" r:id="rId5" imgW="787400" imgH="393700" progId="Equation.3">
              <p:embed/>
            </p:oleObj>
          </a:graphicData>
        </a:graphic>
      </p:graphicFrame>
      <p:sp>
        <p:nvSpPr>
          <p:cNvPr id="57355" name="TextBox 10"/>
          <p:cNvSpPr txBox="1">
            <a:spLocks noChangeArrowheads="1"/>
          </p:cNvSpPr>
          <p:nvPr/>
        </p:nvSpPr>
        <p:spPr bwMode="auto">
          <a:xfrm>
            <a:off x="5181600" y="4419600"/>
            <a:ext cx="3897313" cy="7080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ym typeface="Symbol" charset="2"/>
              </a:rPr>
              <a:t>Signal cross sections for which CL</a:t>
            </a:r>
            <a:r>
              <a:rPr lang="en-US" sz="1600" baseline="-25000">
                <a:sym typeface="Symbol" charset="2"/>
              </a:rPr>
              <a:t>s</a:t>
            </a:r>
            <a:r>
              <a:rPr lang="en-US" sz="1600">
                <a:sym typeface="Symbol" charset="2"/>
              </a:rPr>
              <a:t>&lt;0.05 </a:t>
            </a:r>
          </a:p>
          <a:p>
            <a:pPr algn="ctr">
              <a:spcBef>
                <a:spcPct val="50000"/>
              </a:spcBef>
            </a:pPr>
            <a:r>
              <a:rPr lang="en-US" sz="1600">
                <a:sym typeface="Symbol" charset="2"/>
              </a:rPr>
              <a:t>are excluded at the ≥95% CL.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762000"/>
            <a:ext cx="3657600" cy="247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5A1802-A35F-124F-9123-19F10BAF64B2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3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Interpreting the Data</a:t>
            </a:r>
          </a:p>
        </p:txBody>
      </p:sp>
      <p:sp>
        <p:nvSpPr>
          <p:cNvPr id="58373" name="Rectangle 11"/>
          <p:cNvSpPr>
            <a:spLocks noChangeArrowheads="1"/>
          </p:cNvSpPr>
          <p:nvPr/>
        </p:nvSpPr>
        <p:spPr bwMode="auto">
          <a:xfrm>
            <a:off x="6477000" y="838200"/>
            <a:ext cx="12192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9050" indent="-19050" defTabSz="457200" eaLnBrk="1" hangingPunct="1">
              <a:lnSpc>
                <a:spcPct val="125000"/>
              </a:lnSpc>
              <a:spcBef>
                <a:spcPts val="500"/>
              </a:spcBef>
              <a:buClr>
                <a:srgbClr val="000000"/>
              </a:buClr>
              <a:buSzPct val="53000"/>
            </a:pPr>
            <a:r>
              <a:rPr lang="en-US" sz="1600">
                <a:solidFill>
                  <a:srgbClr val="000000"/>
                </a:solidFill>
                <a:ea typeface="Gothic" charset="0"/>
                <a:cs typeface="Gothic" charset="0"/>
              </a:rPr>
              <a:t>ZH</a:t>
            </a:r>
            <a:r>
              <a:rPr lang="en-US" sz="1600">
                <a:latin typeface="Times New Roman" charset="0"/>
                <a:sym typeface="Symbol" charset="2"/>
              </a:rPr>
              <a:t></a:t>
            </a:r>
            <a:r>
              <a:rPr lang="en-US" sz="1600">
                <a:latin typeface="Symbol" charset="2"/>
                <a:sym typeface="Symbol" charset="2"/>
              </a:rPr>
              <a:t>nn</a:t>
            </a:r>
            <a:r>
              <a:rPr lang="en-US" sz="1600">
                <a:latin typeface="Times New Roman" charset="0"/>
                <a:sym typeface="Symbol" charset="2"/>
              </a:rPr>
              <a:t>bb</a:t>
            </a:r>
            <a:endParaRPr lang="en-US" sz="1600">
              <a:solidFill>
                <a:srgbClr val="000000"/>
              </a:solidFill>
              <a:ea typeface="Gothic" charset="0"/>
              <a:cs typeface="Gothic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524000"/>
            <a:ext cx="2845108" cy="2117507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58375" name="TextBox 14"/>
          <p:cNvSpPr txBox="1">
            <a:spLocks noChangeArrowheads="1"/>
          </p:cNvSpPr>
          <p:nvPr/>
        </p:nvSpPr>
        <p:spPr bwMode="auto">
          <a:xfrm>
            <a:off x="368300" y="1414463"/>
            <a:ext cx="1384300" cy="3381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Data deficit</a:t>
            </a:r>
          </a:p>
        </p:txBody>
      </p:sp>
      <p:sp>
        <p:nvSpPr>
          <p:cNvPr id="58376" name="TextBox 15"/>
          <p:cNvSpPr txBox="1">
            <a:spLocks noChangeArrowheads="1"/>
          </p:cNvSpPr>
          <p:nvPr/>
        </p:nvSpPr>
        <p:spPr bwMode="auto">
          <a:xfrm>
            <a:off x="327025" y="3200400"/>
            <a:ext cx="1501775" cy="3381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Data excess</a:t>
            </a:r>
          </a:p>
        </p:txBody>
      </p:sp>
      <p:sp>
        <p:nvSpPr>
          <p:cNvPr id="58377" name="Up-Down Arrow 16"/>
          <p:cNvSpPr>
            <a:spLocks noChangeArrowheads="1"/>
          </p:cNvSpPr>
          <p:nvPr/>
        </p:nvSpPr>
        <p:spPr bwMode="auto">
          <a:xfrm>
            <a:off x="685800" y="1066800"/>
            <a:ext cx="609600" cy="2936875"/>
          </a:xfrm>
          <a:prstGeom prst="upDownArrow">
            <a:avLst>
              <a:gd name="adj1" fmla="val 50000"/>
              <a:gd name="adj2" fmla="val 5000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8" name="Rectangle 1033"/>
          <p:cNvSpPr>
            <a:spLocks noChangeArrowheads="1"/>
          </p:cNvSpPr>
          <p:nvPr/>
        </p:nvSpPr>
        <p:spPr bwMode="auto">
          <a:xfrm>
            <a:off x="1828800" y="4572000"/>
            <a:ext cx="6172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600"/>
              <a:t>Dashed lines show </a:t>
            </a:r>
            <a:r>
              <a:rPr lang="en-US" sz="1600">
                <a:solidFill>
                  <a:srgbClr val="FF0000"/>
                </a:solidFill>
              </a:rPr>
              <a:t>S+B</a:t>
            </a:r>
            <a:r>
              <a:rPr lang="en-US" sz="1600"/>
              <a:t> and </a:t>
            </a:r>
            <a:r>
              <a:rPr lang="en-US" sz="1600">
                <a:solidFill>
                  <a:srgbClr val="05FF00"/>
                </a:solidFill>
              </a:rPr>
              <a:t>B-only </a:t>
            </a:r>
            <a:r>
              <a:rPr lang="en-US" sz="1600"/>
              <a:t>mean value.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600"/>
              <a:t>Shaded bands indicate 1 and 2</a:t>
            </a:r>
            <a:r>
              <a:rPr lang="en-US" sz="160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600"/>
              <a:t> variation of B-only distribution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600"/>
              <a:t>Solid black line indicates </a:t>
            </a:r>
            <a:r>
              <a:rPr lang="en-US" sz="1600" b="1"/>
              <a:t>data observation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1600">
              <a:ea typeface="Arial" charset="0"/>
              <a:cs typeface="Arial" charset="0"/>
              <a:sym typeface="Symbol" charset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219200"/>
            <a:ext cx="4627729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63" y="3962400"/>
            <a:ext cx="4249737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30914E5-2A08-AC4F-BEE9-320B0AD1BD78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37893" name="Rectangle 1028"/>
          <p:cNvSpPr>
            <a:spLocks noChangeArrowheads="1"/>
          </p:cNvSpPr>
          <p:nvPr/>
        </p:nvSpPr>
        <p:spPr bwMode="auto">
          <a:xfrm>
            <a:off x="609600" y="990600"/>
            <a:ext cx="7924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</a:pPr>
            <a:r>
              <a:rPr lang="en-US" sz="1600">
                <a:sym typeface="Symbol" charset="2"/>
              </a:rPr>
              <a:t>LEP:  small background, small systematic uncertainties</a:t>
            </a:r>
          </a:p>
          <a:p>
            <a:pPr marL="285750" indent="-285750">
              <a:spcBef>
                <a:spcPct val="20000"/>
              </a:spcBef>
            </a:pPr>
            <a:r>
              <a:rPr lang="en-US" sz="1600">
                <a:sym typeface="Symbol" charset="2"/>
              </a:rPr>
              <a:t>Tevatron:  large background, large systematic uncertainties (particularly at low mass)</a:t>
            </a:r>
          </a:p>
          <a:p>
            <a:pPr marL="285750" indent="-285750">
              <a:spcBef>
                <a:spcPct val="20000"/>
              </a:spcBef>
            </a:pPr>
            <a:endParaRPr lang="en-US" sz="1600">
              <a:sym typeface="Symbol" charset="2"/>
            </a:endParaRPr>
          </a:p>
          <a:p>
            <a:pPr marL="285750" indent="-285750"/>
            <a:r>
              <a:rPr lang="en-US" sz="1600">
                <a:solidFill>
                  <a:srgbClr val="FF0000"/>
                </a:solidFill>
              </a:rPr>
              <a:t>NEW wrt LEP</a:t>
            </a:r>
            <a:r>
              <a:rPr lang="en-US" sz="1600"/>
              <a:t>: to counteract the degrading effects of systematic uncertainties, we use </a:t>
            </a:r>
          </a:p>
          <a:p>
            <a:pPr marL="285750" indent="-285750"/>
            <a:r>
              <a:rPr lang="en-US" sz="1600"/>
              <a:t>a “profile likelihood”, obtained by fitting MC expectations to data for each outcome </a:t>
            </a:r>
          </a:p>
          <a:p>
            <a:pPr marL="285750" indent="-285750"/>
            <a:r>
              <a:rPr lang="en-US" sz="1600"/>
              <a:t>(analogous to “side-band fitting”).</a:t>
            </a:r>
          </a:p>
          <a:p>
            <a:pPr marL="285750" indent="-285750"/>
            <a:endParaRPr lang="en-US" sz="1600"/>
          </a:p>
          <a:p>
            <a:pPr marL="285750" indent="-285750"/>
            <a:endParaRPr lang="en-US" sz="1600"/>
          </a:p>
          <a:p>
            <a:pPr marL="285750" indent="-285750"/>
            <a:endParaRPr lang="en-US" sz="1600"/>
          </a:p>
          <a:p>
            <a:pPr marL="285750" indent="-285750">
              <a:buFont typeface="Arial" charset="0"/>
              <a:buChar char="•"/>
            </a:pPr>
            <a:r>
              <a:rPr lang="en-US" sz="1600"/>
              <a:t> Capitalizes on shape and statistics of data to constrain background uncertainties.</a:t>
            </a:r>
            <a:endParaRPr lang="en-US" sz="1600">
              <a:sym typeface="Symbol" charset="2"/>
            </a:endParaRPr>
          </a:p>
        </p:txBody>
      </p:sp>
      <p:sp>
        <p:nvSpPr>
          <p:cNvPr id="7" name="Text Box 1027"/>
          <p:cNvSpPr txBox="1">
            <a:spLocks noChangeArrowheads="1"/>
          </p:cNvSpPr>
          <p:nvPr/>
        </p:nvSpPr>
        <p:spPr bwMode="auto">
          <a:xfrm>
            <a:off x="1219200" y="147638"/>
            <a:ext cx="6858000" cy="4619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Constraining Systematic Uncertainties</a:t>
            </a:r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4114800" y="2498725"/>
          <a:ext cx="3276600" cy="625475"/>
        </p:xfrm>
        <a:graphic>
          <a:graphicData uri="http://schemas.openxmlformats.org/presentationml/2006/ole">
            <p:oleObj spid="_x0000_s450562" name="Equation" r:id="rId4" imgW="2463800" imgH="469900" progId="Equation.3">
              <p:embed/>
            </p:oleObj>
          </a:graphicData>
        </a:graphic>
      </p:graphicFrame>
      <p:sp>
        <p:nvSpPr>
          <p:cNvPr id="37895" name="Rectangle 11"/>
          <p:cNvSpPr>
            <a:spLocks noChangeArrowheads="1"/>
          </p:cNvSpPr>
          <p:nvPr/>
        </p:nvSpPr>
        <p:spPr bwMode="auto">
          <a:xfrm>
            <a:off x="4114800" y="3581400"/>
            <a:ext cx="1447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9050" indent="-19050" defTabSz="457200" eaLnBrk="1" hangingPunct="1">
              <a:lnSpc>
                <a:spcPct val="125000"/>
              </a:lnSpc>
              <a:spcBef>
                <a:spcPts val="500"/>
              </a:spcBef>
              <a:buClr>
                <a:srgbClr val="000000"/>
              </a:buClr>
              <a:buSzPct val="53000"/>
            </a:pPr>
            <a:r>
              <a:rPr lang="en-US" sz="1600">
                <a:solidFill>
                  <a:srgbClr val="000000"/>
                </a:solidFill>
                <a:ea typeface="Gothic" charset="0"/>
                <a:cs typeface="Arial" charset="0"/>
              </a:rPr>
              <a:t>ZH</a:t>
            </a:r>
            <a:r>
              <a:rPr lang="en-US" sz="1600">
                <a:ea typeface="Gothic" charset="0"/>
                <a:cs typeface="Arial" charset="0"/>
                <a:sym typeface="Wingdings" charset="2"/>
              </a:rPr>
              <a:t></a:t>
            </a:r>
            <a:r>
              <a:rPr lang="en-US" sz="1600">
                <a:ea typeface="Gothic" charset="0"/>
                <a:cs typeface="Arial" charset="0"/>
                <a:sym typeface="Symbol" charset="2"/>
              </a:rPr>
              <a:t>llbb </a:t>
            </a:r>
            <a:endParaRPr lang="en-US" sz="1600">
              <a:solidFill>
                <a:srgbClr val="000000"/>
              </a:solidFill>
              <a:ea typeface="Gothic" charset="0"/>
              <a:cs typeface="Arial" charset="0"/>
            </a:endParaRPr>
          </a:p>
        </p:txBody>
      </p:sp>
      <p:pic>
        <p:nvPicPr>
          <p:cNvPr id="37896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0" y="4267200"/>
            <a:ext cx="91440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4038600"/>
            <a:ext cx="42005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89B6411-C955-2947-8E77-5DBF4D6A843C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36867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930B533A-CF60-0C4A-97CC-A1F020B1A5F6}" type="slidenum">
              <a:rPr lang="en-US">
                <a:latin typeface="Times New Roman" charset="0"/>
              </a:rPr>
              <a:pPr algn="r"/>
              <a:t>66</a:t>
            </a:fld>
            <a:endParaRPr lang="en-US">
              <a:latin typeface="Times New Roman" charset="0"/>
            </a:endParaRPr>
          </a:p>
        </p:txBody>
      </p:sp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Systematic Uncertainties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914400" y="762000"/>
            <a:ext cx="2012950" cy="3381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Example: ZH</a:t>
            </a:r>
            <a:r>
              <a:rPr lang="en-US" sz="1600">
                <a:sym typeface="Wingdings" charset="2"/>
              </a:rPr>
              <a:t></a:t>
            </a:r>
            <a:r>
              <a:rPr lang="en-US" sz="1600">
                <a:latin typeface="Symbol" charset="2"/>
                <a:ea typeface="Symbol" charset="2"/>
                <a:cs typeface="Symbol" charset="2"/>
                <a:sym typeface="Wingdings" charset="2"/>
              </a:rPr>
              <a:t>nn</a:t>
            </a:r>
            <a:r>
              <a:rPr lang="en-US" sz="1600">
                <a:sym typeface="Wingdings" charset="2"/>
              </a:rPr>
              <a:t>bb</a:t>
            </a:r>
            <a:endParaRPr lang="en-US" sz="1600"/>
          </a:p>
        </p:txBody>
      </p:sp>
      <p:sp>
        <p:nvSpPr>
          <p:cNvPr id="36870" name="Rectangle 1028"/>
          <p:cNvSpPr>
            <a:spLocks noChangeArrowheads="1"/>
          </p:cNvSpPr>
          <p:nvPr/>
        </p:nvSpPr>
        <p:spPr bwMode="auto">
          <a:xfrm>
            <a:off x="6248400" y="1371600"/>
            <a:ext cx="2438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</a:pPr>
            <a:r>
              <a:rPr lang="en-US" sz="1600">
                <a:solidFill>
                  <a:srgbClr val="FF0000"/>
                </a:solidFill>
                <a:sym typeface="Symbol" charset="2"/>
              </a:rPr>
              <a:t>Systematic uncertainties</a:t>
            </a:r>
          </a:p>
          <a:p>
            <a:pPr marL="285750" indent="-285750">
              <a:spcBef>
                <a:spcPct val="20000"/>
              </a:spcBef>
            </a:pPr>
            <a:r>
              <a:rPr lang="en-US" sz="1600">
                <a:solidFill>
                  <a:srgbClr val="FF0000"/>
                </a:solidFill>
                <a:sym typeface="Symbol" charset="2"/>
              </a:rPr>
              <a:t>can affect both shape</a:t>
            </a:r>
          </a:p>
          <a:p>
            <a:pPr marL="285750" indent="-285750">
              <a:spcBef>
                <a:spcPct val="20000"/>
              </a:spcBef>
            </a:pPr>
            <a:r>
              <a:rPr lang="en-US" sz="1600">
                <a:solidFill>
                  <a:srgbClr val="FF0000"/>
                </a:solidFill>
                <a:sym typeface="Symbol" charset="2"/>
              </a:rPr>
              <a:t>and normalization of</a:t>
            </a:r>
          </a:p>
          <a:p>
            <a:pPr marL="285750" indent="-285750">
              <a:spcBef>
                <a:spcPct val="20000"/>
              </a:spcBef>
            </a:pPr>
            <a:r>
              <a:rPr lang="en-US" sz="1600">
                <a:solidFill>
                  <a:srgbClr val="FF0000"/>
                </a:solidFill>
                <a:sym typeface="Symbol" charset="2"/>
              </a:rPr>
              <a:t>signal and background.</a:t>
            </a:r>
            <a:endParaRPr lang="en-US" sz="1600">
              <a:sym typeface="Symbol" charset="2"/>
            </a:endParaRPr>
          </a:p>
        </p:txBody>
      </p:sp>
      <p:sp>
        <p:nvSpPr>
          <p:cNvPr id="36871" name="TextBox 8"/>
          <p:cNvSpPr txBox="1">
            <a:spLocks noChangeArrowheads="1"/>
          </p:cNvSpPr>
          <p:nvPr/>
        </p:nvSpPr>
        <p:spPr bwMode="auto">
          <a:xfrm>
            <a:off x="381000" y="6291263"/>
            <a:ext cx="7007225" cy="3381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ym typeface="Wingdings" charset="2"/>
              </a:rPr>
              <a:t> </a:t>
            </a:r>
            <a:r>
              <a:rPr lang="en-US" sz="1600"/>
              <a:t>Main systematic uncertainties from b-tagging and background modeling.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66800"/>
            <a:ext cx="4516315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39DCD44-AC07-0D41-8EEB-D1E06F9841C3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33795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6F806CAA-4987-1348-813C-7634986D269F}" type="slidenum">
              <a:rPr lang="en-US">
                <a:latin typeface="Times New Roman" charset="0"/>
              </a:rPr>
              <a:pPr algn="r"/>
              <a:t>67</a:t>
            </a:fld>
            <a:endParaRPr lang="en-US">
              <a:latin typeface="Times New Roman" charset="0"/>
            </a:endParaRPr>
          </a:p>
        </p:txBody>
      </p:sp>
      <p:sp>
        <p:nvSpPr>
          <p:cNvPr id="33796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6B34E3D8-BC35-F743-96C4-422415DE6F3A}" type="slidenum">
              <a:rPr lang="en-US">
                <a:latin typeface="Times New Roman" charset="0"/>
              </a:rPr>
              <a:pPr algn="r"/>
              <a:t>67</a:t>
            </a:fld>
            <a:endParaRPr lang="en-US">
              <a:latin typeface="Times New Roman" charset="0"/>
            </a:endParaRPr>
          </a:p>
        </p:txBody>
      </p:sp>
      <p:sp>
        <p:nvSpPr>
          <p:cNvPr id="33797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312BE716-9738-1D4D-A9BF-50E43A5B7F34}" type="slidenum">
              <a:rPr lang="en-US">
                <a:latin typeface="Times New Roman" charset="0"/>
              </a:rPr>
              <a:pPr algn="r"/>
              <a:t>67</a:t>
            </a:fld>
            <a:endParaRPr lang="en-US">
              <a:latin typeface="Times New Roman" charset="0"/>
            </a:endParaRPr>
          </a:p>
        </p:txBody>
      </p:sp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Nature May Just Be More Complicated…</a:t>
            </a:r>
            <a:endParaRPr lang="en-US" sz="2400" dirty="0">
              <a:solidFill>
                <a:srgbClr val="990033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71600"/>
            <a:ext cx="4572001" cy="4038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371600"/>
            <a:ext cx="4572001" cy="4038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3505200" y="1261646"/>
            <a:ext cx="2465438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u="sng" dirty="0" smtClean="0">
                <a:solidFill>
                  <a:srgbClr val="0000FF"/>
                </a:solidFill>
              </a:rPr>
              <a:t>Composite Higgs Models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43800" y="1292423"/>
            <a:ext cx="15357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arXiv:1003.3251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762000" y="5715000"/>
            <a:ext cx="3276600" cy="31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600" dirty="0" smtClean="0">
                <a:solidFill>
                  <a:srgbClr val="FF0000"/>
                </a:solidFill>
                <a:sym typeface="Symbol" charset="2"/>
              </a:rPr>
              <a:t>Enhanced </a:t>
            </a:r>
            <a:r>
              <a:rPr lang="en-US" sz="1600" dirty="0" err="1" smtClean="0">
                <a:solidFill>
                  <a:srgbClr val="FF0000"/>
                </a:solidFill>
                <a:sym typeface="Symbol" charset="2"/>
              </a:rPr>
              <a:t>B(H</a:t>
            </a:r>
            <a:r>
              <a:rPr lang="en-US" sz="1600" dirty="0" err="1" smtClean="0">
                <a:solidFill>
                  <a:srgbClr val="FF0000"/>
                </a:solidFill>
                <a:sym typeface="Wingdings"/>
              </a:rPr>
              <a:t>bb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)</a:t>
            </a: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609600" y="838200"/>
            <a:ext cx="8229600" cy="31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2"/>
              <a:buChar char="è"/>
            </a:pPr>
            <a:r>
              <a:rPr lang="en-US" sz="1600" dirty="0" smtClean="0">
                <a:sym typeface="Symbol" charset="2"/>
              </a:rPr>
              <a:t>Probing multiple production and decay modes critical for model discrimination</a:t>
            </a:r>
            <a:endParaRPr lang="en-US" sz="1600" dirty="0">
              <a:sym typeface="Symbol" charset="2"/>
            </a:endParaRPr>
          </a:p>
        </p:txBody>
      </p:sp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5410200" y="5659521"/>
            <a:ext cx="3352800" cy="58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600" dirty="0" smtClean="0">
                <a:solidFill>
                  <a:srgbClr val="FF0000"/>
                </a:solidFill>
                <a:sym typeface="Symbol" charset="2"/>
              </a:rPr>
              <a:t>Suppressed couplings to fermions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600" dirty="0" smtClean="0">
                <a:solidFill>
                  <a:srgbClr val="FF0000"/>
                </a:solidFill>
                <a:sym typeface="Symbol" charset="2"/>
              </a:rPr>
              <a:t>(also means no </a:t>
            </a:r>
            <a:r>
              <a:rPr lang="en-US" sz="1600" dirty="0" err="1" smtClean="0">
                <a:solidFill>
                  <a:srgbClr val="FF0000"/>
                </a:solidFill>
                <a:sym typeface="Symbol" charset="2"/>
              </a:rPr>
              <a:t>gg</a:t>
            </a:r>
            <a:r>
              <a:rPr lang="en-US" sz="1600" dirty="0" err="1" smtClean="0">
                <a:solidFill>
                  <a:srgbClr val="FF0000"/>
                </a:solidFill>
                <a:sym typeface="Wingdings"/>
              </a:rPr>
              <a:t>H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 production!)</a:t>
            </a:r>
            <a:endParaRPr lang="en-US" sz="1600" dirty="0" smtClean="0">
              <a:solidFill>
                <a:srgbClr val="FF0000"/>
              </a:solidFill>
              <a:sym typeface="Symbol" charset="2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1758980" y="5224046"/>
            <a:ext cx="1441420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 err="1" smtClean="0"/>
              <a:t>m</a:t>
            </a:r>
            <a:r>
              <a:rPr lang="en-US" sz="1600" i="1" baseline="-25000" dirty="0" err="1" smtClean="0"/>
              <a:t>H</a:t>
            </a:r>
            <a:r>
              <a:rPr lang="en-US" sz="1600" i="1" dirty="0" smtClean="0"/>
              <a:t>=135 GeV</a:t>
            </a:r>
          </a:p>
        </p:txBody>
      </p:sp>
      <p:cxnSp>
        <p:nvCxnSpPr>
          <p:cNvPr id="30" name="Straight Arrow Connector 29"/>
          <p:cNvCxnSpPr/>
          <p:nvPr/>
        </p:nvCxnSpPr>
        <p:spPr bwMode="auto">
          <a:xfrm rot="5400000" flipH="1" flipV="1">
            <a:off x="2063780" y="5180806"/>
            <a:ext cx="304800" cy="158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 bwMode="auto">
          <a:xfrm>
            <a:off x="6483380" y="5224046"/>
            <a:ext cx="1441420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 err="1" smtClean="0"/>
              <a:t>m</a:t>
            </a:r>
            <a:r>
              <a:rPr lang="en-US" sz="1600" i="1" baseline="-25000" dirty="0" err="1" smtClean="0"/>
              <a:t>H</a:t>
            </a:r>
            <a:r>
              <a:rPr lang="en-US" sz="1600" i="1" dirty="0" smtClean="0"/>
              <a:t>=135 GeV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rot="5400000" flipH="1" flipV="1">
            <a:off x="6788180" y="5180806"/>
            <a:ext cx="304800" cy="158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advTm="46933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FCED66D-D720-F241-A711-3B10BC04B232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27651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3689EA55-4528-EE4B-91A0-F3D3CC6501B9}" type="slidenum">
              <a:rPr lang="en-US">
                <a:latin typeface="Times New Roman" charset="0"/>
              </a:rPr>
              <a:pPr algn="r"/>
              <a:t>68</a:t>
            </a:fld>
            <a:endParaRPr lang="en-US">
              <a:latin typeface="Times New Roman" charset="0"/>
            </a:endParaRPr>
          </a:p>
        </p:txBody>
      </p:sp>
      <p:sp>
        <p:nvSpPr>
          <p:cNvPr id="27652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F3753F3B-8D08-F847-B0B7-7CAAE3977381}" type="slidenum">
              <a:rPr lang="en-US">
                <a:latin typeface="Times New Roman" charset="0"/>
              </a:rPr>
              <a:pPr algn="r"/>
              <a:t>68</a:t>
            </a:fld>
            <a:endParaRPr lang="en-US">
              <a:latin typeface="Times New Roman" charset="0"/>
            </a:endParaRPr>
          </a:p>
        </p:txBody>
      </p:sp>
      <p:sp>
        <p:nvSpPr>
          <p:cNvPr id="2765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34AEEF55-CB21-C341-837F-CBBDAE248A75}" type="slidenum">
              <a:rPr lang="en-US">
                <a:latin typeface="Times New Roman" charset="0"/>
              </a:rPr>
              <a:pPr algn="r"/>
              <a:t>68</a:t>
            </a:fld>
            <a:endParaRPr lang="en-US">
              <a:latin typeface="Times New Roman" charset="0"/>
            </a:endParaRPr>
          </a:p>
        </p:txBody>
      </p:sp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990033"/>
                </a:solidFill>
              </a:rPr>
              <a:t>The Stairway to the Higgs</a:t>
            </a:r>
            <a:endParaRPr lang="en-US" sz="2400" dirty="0">
              <a:solidFill>
                <a:srgbClr val="99003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371600" y="6096000"/>
            <a:ext cx="6477000" cy="5847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</a:rPr>
              <a:t>Experiments have established a solid foundation to search for the Higgs boson through precise measurements of SM processes.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4594118" cy="4572000"/>
          </a:xfrm>
          <a:prstGeom prst="rect">
            <a:avLst/>
          </a:prstGeom>
        </p:spPr>
      </p:pic>
      <p:sp>
        <p:nvSpPr>
          <p:cNvPr id="16" name="Rectangle 1028"/>
          <p:cNvSpPr>
            <a:spLocks noChangeArrowheads="1"/>
          </p:cNvSpPr>
          <p:nvPr/>
        </p:nvSpPr>
        <p:spPr bwMode="auto">
          <a:xfrm>
            <a:off x="533400" y="990600"/>
            <a:ext cx="8382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600" dirty="0" smtClean="0">
                <a:sym typeface="Symbol" charset="2"/>
              </a:rPr>
              <a:t>Higgs boson searches at the Tevatron are background-dominated.</a:t>
            </a:r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3886200" y="5029200"/>
            <a:ext cx="5334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028"/>
          <p:cNvSpPr>
            <a:spLocks noChangeArrowheads="1"/>
          </p:cNvSpPr>
          <p:nvPr/>
        </p:nvSpPr>
        <p:spPr bwMode="auto">
          <a:xfrm>
            <a:off x="4572000" y="1905000"/>
            <a:ext cx="4572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Instrumental backgrounds: measured directly from data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QCD </a:t>
            </a:r>
            <a:r>
              <a:rPr lang="en-US" sz="1600" dirty="0" err="1">
                <a:sym typeface="Symbol" charset="2"/>
              </a:rPr>
              <a:t>multijet</a:t>
            </a:r>
            <a:r>
              <a:rPr lang="en-US" sz="1600" dirty="0">
                <a:sym typeface="Symbol" charset="2"/>
              </a:rPr>
              <a:t> production with </a:t>
            </a:r>
            <a:r>
              <a:rPr lang="en-US" sz="1600" dirty="0" err="1">
                <a:sym typeface="Symbol" charset="2"/>
              </a:rPr>
              <a:t>mismeasured</a:t>
            </a:r>
            <a:r>
              <a:rPr lang="en-US" sz="1600" dirty="0">
                <a:sym typeface="Symbol" charset="2"/>
              </a:rPr>
              <a:t> jets leadings to missing transverse energy or jets misidentified as leptons.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Physics backgrounds: estimated using simulation and state-of-art theoretical </a:t>
            </a:r>
            <a:r>
              <a:rPr lang="en-US" sz="1600" dirty="0" smtClean="0">
                <a:sym typeface="Symbol" charset="2"/>
              </a:rPr>
              <a:t>predictions, and further calibrated to data whenever possible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W/</a:t>
            </a:r>
            <a:r>
              <a:rPr lang="en-US" sz="1600" dirty="0" err="1">
                <a:sym typeface="Symbol" charset="2"/>
              </a:rPr>
              <a:t>Z+jets</a:t>
            </a:r>
            <a:r>
              <a:rPr lang="en-US" sz="1600" dirty="0">
                <a:sym typeface="Symbol" charset="2"/>
              </a:rPr>
              <a:t> production (</a:t>
            </a:r>
            <a:r>
              <a:rPr lang="en-US" sz="1600" dirty="0" err="1">
                <a:sym typeface="Symbol" charset="2"/>
              </a:rPr>
              <a:t>w</a:t>
            </a:r>
            <a:r>
              <a:rPr lang="en-US" sz="1600" dirty="0">
                <a:sym typeface="Symbol" charset="2"/>
              </a:rPr>
              <a:t>/ real or misidentified heavy flavor jets)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 err="1">
                <a:sym typeface="Symbol" charset="2"/>
              </a:rPr>
              <a:t>Diboson</a:t>
            </a:r>
            <a:r>
              <a:rPr lang="en-US" sz="1600" dirty="0">
                <a:sym typeface="Symbol" charset="2"/>
              </a:rPr>
              <a:t> production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ym typeface="Symbol" charset="2"/>
              </a:rPr>
              <a:t>Double and single top quark </a:t>
            </a:r>
            <a:r>
              <a:rPr lang="en-US" sz="1600" dirty="0" smtClean="0">
                <a:sym typeface="Symbol" charset="2"/>
              </a:rPr>
              <a:t>production</a:t>
            </a:r>
          </a:p>
          <a:p>
            <a:pPr marL="285750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Symbol" charset="2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sym typeface="Symbol" charset="2"/>
            </a:endParaRPr>
          </a:p>
        </p:txBody>
      </p:sp>
    </p:spTree>
  </p:cSld>
  <p:clrMapOvr>
    <a:masterClrMapping/>
  </p:clrMapOvr>
  <p:transition advTm="32716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5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599" y="3200400"/>
            <a:ext cx="472440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SM Higgs Production at </a:t>
            </a:r>
            <a:r>
              <a:rPr lang="en-US" sz="2400" dirty="0" err="1">
                <a:solidFill>
                  <a:srgbClr val="990033"/>
                </a:solidFill>
              </a:rPr>
              <a:t>Hadron</a:t>
            </a:r>
            <a:r>
              <a:rPr lang="en-US" sz="2400" dirty="0">
                <a:solidFill>
                  <a:srgbClr val="990033"/>
                </a:solidFill>
              </a:rPr>
              <a:t> Colliders</a:t>
            </a:r>
          </a:p>
        </p:txBody>
      </p:sp>
      <p:pic>
        <p:nvPicPr>
          <p:cNvPr id="2970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3200400"/>
            <a:ext cx="4343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939800"/>
            <a:ext cx="20193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914400"/>
            <a:ext cx="2184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0" y="838200"/>
            <a:ext cx="22987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0" y="914400"/>
            <a:ext cx="20193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 bwMode="auto">
          <a:xfrm rot="16200000" flipH="1">
            <a:off x="609600" y="3276600"/>
            <a:ext cx="1905000" cy="2286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1447800" y="2438400"/>
            <a:ext cx="4267200" cy="14478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 bwMode="auto">
          <a:xfrm>
            <a:off x="1143000" y="2819400"/>
            <a:ext cx="2750673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</a:rPr>
              <a:t>Main production mechanism</a:t>
            </a:r>
          </a:p>
        </p:txBody>
      </p:sp>
    </p:spTree>
  </p:cSld>
  <p:clrMapOvr>
    <a:masterClrMapping/>
  </p:clrMapOvr>
  <p:transition advTm="2745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SM Higgs Production at </a:t>
            </a:r>
            <a:r>
              <a:rPr lang="en-US" sz="2400" dirty="0" err="1">
                <a:solidFill>
                  <a:srgbClr val="990033"/>
                </a:solidFill>
              </a:rPr>
              <a:t>Hadron</a:t>
            </a:r>
            <a:r>
              <a:rPr lang="en-US" sz="2400" dirty="0">
                <a:solidFill>
                  <a:srgbClr val="990033"/>
                </a:solidFill>
              </a:rPr>
              <a:t> Colliders</a:t>
            </a:r>
          </a:p>
        </p:txBody>
      </p:sp>
      <p:pic>
        <p:nvPicPr>
          <p:cNvPr id="29704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200400"/>
            <a:ext cx="4343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599" y="3200400"/>
            <a:ext cx="472440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939800"/>
            <a:ext cx="20193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914400"/>
            <a:ext cx="2184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0" y="838200"/>
            <a:ext cx="22987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0" y="914400"/>
            <a:ext cx="20193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 bwMode="auto">
          <a:xfrm rot="5400000">
            <a:off x="1485900" y="3162300"/>
            <a:ext cx="2286000" cy="12954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5400000">
            <a:off x="4800600" y="3657600"/>
            <a:ext cx="2057400" cy="762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 bwMode="auto">
          <a:xfrm>
            <a:off x="2514600" y="2819400"/>
            <a:ext cx="4141779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</a:rPr>
              <a:t>Next most important production mechanism</a:t>
            </a:r>
          </a:p>
        </p:txBody>
      </p:sp>
    </p:spTree>
  </p:cSld>
  <p:clrMapOvr>
    <a:masterClrMapping/>
  </p:clrMapOvr>
  <p:transition advTm="15816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219200" y="152400"/>
            <a:ext cx="6858000" cy="4619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990033"/>
                </a:solidFill>
              </a:rPr>
              <a:t>SM Higgs Decay Modes</a:t>
            </a:r>
          </a:p>
        </p:txBody>
      </p:sp>
      <p:pic>
        <p:nvPicPr>
          <p:cNvPr id="31752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06500"/>
            <a:ext cx="516255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 bwMode="auto">
          <a:xfrm>
            <a:off x="1447800" y="762000"/>
            <a:ext cx="1441420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 err="1" smtClean="0"/>
              <a:t>m</a:t>
            </a:r>
            <a:r>
              <a:rPr lang="en-US" sz="1600" i="1" baseline="-25000" dirty="0" err="1" smtClean="0"/>
              <a:t>H</a:t>
            </a:r>
            <a:r>
              <a:rPr lang="en-US" sz="1600" i="1" dirty="0" smtClean="0"/>
              <a:t>=135 GeV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rot="5400000">
            <a:off x="1752600" y="1219200"/>
            <a:ext cx="304800" cy="158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Rectangle 1033"/>
          <p:cNvSpPr>
            <a:spLocks noChangeArrowheads="1"/>
          </p:cNvSpPr>
          <p:nvPr/>
        </p:nvSpPr>
        <p:spPr bwMode="auto">
          <a:xfrm>
            <a:off x="5791200" y="1219200"/>
            <a:ext cx="3352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600" dirty="0" err="1" smtClean="0">
                <a:ea typeface="Arial" charset="0"/>
                <a:cs typeface="Arial" charset="0"/>
                <a:sym typeface="Symbol" charset="2"/>
              </a:rPr>
              <a:t>m</a:t>
            </a:r>
            <a:r>
              <a:rPr lang="en-US" sz="1600" baseline="-25000" dirty="0" err="1" smtClean="0">
                <a:ea typeface="Arial" charset="0"/>
                <a:cs typeface="Arial" charset="0"/>
                <a:sym typeface="Symbol" charset="2"/>
              </a:rPr>
              <a:t>H</a:t>
            </a:r>
            <a:r>
              <a:rPr lang="en-US" sz="1600" dirty="0" smtClean="0">
                <a:ea typeface="Arial" charset="0"/>
                <a:cs typeface="Arial" charset="0"/>
                <a:sym typeface="Symbol" charset="2"/>
              </a:rPr>
              <a:t>&lt;135 GeV: </a:t>
            </a:r>
            <a:r>
              <a:rPr lang="en-US" sz="1600" dirty="0" err="1" smtClean="0">
                <a:ea typeface="Arial" charset="0"/>
                <a:cs typeface="Arial" charset="0"/>
                <a:sym typeface="Symbol" charset="2"/>
              </a:rPr>
              <a:t>H</a:t>
            </a:r>
            <a:r>
              <a:rPr lang="en-US" sz="1600" dirty="0" err="1" smtClean="0">
                <a:ea typeface="Arial" charset="0"/>
                <a:cs typeface="Arial" charset="0"/>
                <a:sym typeface="Wingdings"/>
              </a:rPr>
              <a:t>bb</a:t>
            </a:r>
            <a:r>
              <a:rPr lang="en-US" sz="1600" dirty="0" smtClean="0">
                <a:ea typeface="Arial" charset="0"/>
                <a:cs typeface="Arial" charset="0"/>
                <a:sym typeface="Wingdings"/>
              </a:rPr>
              <a:t> dominates</a:t>
            </a:r>
          </a:p>
          <a:p>
            <a:pPr marL="342900" indent="-342900">
              <a:spcBef>
                <a:spcPct val="20000"/>
              </a:spcBef>
            </a:pPr>
            <a:endParaRPr lang="en-US" sz="1600" dirty="0" smtClean="0">
              <a:ea typeface="Arial" charset="0"/>
              <a:cs typeface="Arial" charset="0"/>
              <a:sym typeface="Wingdings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1600" dirty="0" err="1" smtClean="0">
                <a:solidFill>
                  <a:srgbClr val="008000"/>
                </a:solidFill>
                <a:ea typeface="Arial" charset="0"/>
                <a:cs typeface="Arial" charset="0"/>
                <a:sym typeface="Symbol" charset="2"/>
              </a:rPr>
              <a:t>m</a:t>
            </a:r>
            <a:r>
              <a:rPr lang="en-US" sz="1600" baseline="-25000" dirty="0" err="1" smtClean="0">
                <a:solidFill>
                  <a:srgbClr val="008000"/>
                </a:solidFill>
                <a:ea typeface="Arial" charset="0"/>
                <a:cs typeface="Arial" charset="0"/>
                <a:sym typeface="Symbol" charset="2"/>
              </a:rPr>
              <a:t>H</a:t>
            </a:r>
            <a:r>
              <a:rPr lang="en-US" sz="1600" dirty="0" smtClean="0">
                <a:solidFill>
                  <a:srgbClr val="008000"/>
                </a:solidFill>
                <a:ea typeface="Arial" charset="0"/>
                <a:cs typeface="Arial" charset="0"/>
                <a:sym typeface="Symbol" charset="2"/>
              </a:rPr>
              <a:t>&gt;135 GeV: H</a:t>
            </a:r>
            <a:r>
              <a:rPr lang="en-US" sz="1600" dirty="0" smtClean="0">
                <a:solidFill>
                  <a:srgbClr val="008000"/>
                </a:solidFill>
                <a:ea typeface="Arial" charset="0"/>
                <a:cs typeface="Arial" charset="0"/>
                <a:sym typeface="Wingdings"/>
              </a:rPr>
              <a:t>WW dominates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1600" dirty="0" smtClean="0">
              <a:ea typeface="Arial" charset="0"/>
              <a:cs typeface="Arial" charset="0"/>
              <a:sym typeface="Symbol" charset="2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ea typeface="Arial" charset="0"/>
              <a:cs typeface="Arial" charset="0"/>
              <a:sym typeface="Symbol" charset="2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ea typeface="Arial" charset="0"/>
              <a:cs typeface="Arial" charset="0"/>
              <a:sym typeface="Symbol" charset="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1600" dirty="0">
                <a:ea typeface="Arial" charset="0"/>
                <a:cs typeface="Arial" charset="0"/>
                <a:sym typeface="Symbol" charset="2"/>
              </a:rPr>
              <a:t>	</a:t>
            </a:r>
          </a:p>
          <a:p>
            <a:pPr marL="342900" indent="-342900">
              <a:spcBef>
                <a:spcPct val="20000"/>
              </a:spcBef>
            </a:pPr>
            <a:endParaRPr lang="en-US" sz="1600" dirty="0">
              <a:ea typeface="Arial" charset="0"/>
              <a:cs typeface="Arial" charset="0"/>
              <a:sym typeface="Symbol" charset="2"/>
            </a:endParaRP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pPr>
              <a:defRPr/>
            </a:pPr>
            <a:fld id="{EAEAFFAE-2AFA-DB42-A87C-4340D77792FB}" type="slidenum">
              <a:rPr lang="en-US" sz="1600" smtClean="0">
                <a:latin typeface="Arial"/>
                <a:cs typeface="Arial"/>
              </a:rPr>
              <a:pPr>
                <a:defRPr/>
              </a:pPr>
              <a:t>9</a:t>
            </a:fld>
            <a:endParaRPr lang="en-US" sz="1600">
              <a:latin typeface="Arial"/>
              <a:cs typeface="Arial"/>
            </a:endParaRPr>
          </a:p>
        </p:txBody>
      </p:sp>
    </p:spTree>
  </p:cSld>
  <p:clrMapOvr>
    <a:masterClrMapping/>
  </p:clrMapOvr>
  <p:transition advTm="23866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apital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 w="28575">
          <a:noFill/>
          <a:miter lim="800000"/>
          <a:headEnd/>
          <a:tailEnd/>
        </a:ln>
        <a:effectLst/>
      </a:spPr>
      <a:bodyPr wrap="none" rtlCol="0">
        <a:spAutoFit/>
      </a:bodyPr>
      <a:lstStyle>
        <a:defPPr>
          <a:spcBef>
            <a:spcPct val="50000"/>
          </a:spcBef>
          <a:defRPr sz="1600" dirty="0" smtClean="0"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72535</TotalTime>
  <Words>4586</Words>
  <Application>Microsoft Macintosh PowerPoint</Application>
  <PresentationFormat>On-screen Show (4:3)</PresentationFormat>
  <Paragraphs>961</Paragraphs>
  <Slides>68</Slides>
  <Notes>34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Blank Presentation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</vt:vector>
  </TitlesOfParts>
  <Company>FermiLab PPD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juste</dc:creator>
  <cp:lastModifiedBy>Aurelio Juste</cp:lastModifiedBy>
  <cp:revision>2317</cp:revision>
  <cp:lastPrinted>2011-08-11T16:14:23Z</cp:lastPrinted>
  <dcterms:created xsi:type="dcterms:W3CDTF">2012-05-29T20:17:43Z</dcterms:created>
  <dcterms:modified xsi:type="dcterms:W3CDTF">2012-05-29T20:20:13Z</dcterms:modified>
</cp:coreProperties>
</file>