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07" r:id="rId2"/>
    <p:sldId id="305" r:id="rId3"/>
    <p:sldId id="373" r:id="rId4"/>
    <p:sldId id="314" r:id="rId5"/>
    <p:sldId id="319" r:id="rId6"/>
    <p:sldId id="320" r:id="rId7"/>
    <p:sldId id="374" r:id="rId8"/>
    <p:sldId id="322" r:id="rId9"/>
    <p:sldId id="323" r:id="rId10"/>
    <p:sldId id="325" r:id="rId11"/>
    <p:sldId id="326" r:id="rId12"/>
    <p:sldId id="340" r:id="rId13"/>
    <p:sldId id="341" r:id="rId14"/>
    <p:sldId id="343" r:id="rId15"/>
    <p:sldId id="330" r:id="rId16"/>
    <p:sldId id="375" r:id="rId17"/>
    <p:sldId id="415" r:id="rId18"/>
    <p:sldId id="345" r:id="rId19"/>
    <p:sldId id="381" r:id="rId20"/>
    <p:sldId id="346" r:id="rId21"/>
    <p:sldId id="347" r:id="rId22"/>
    <p:sldId id="348" r:id="rId23"/>
    <p:sldId id="317" r:id="rId24"/>
    <p:sldId id="350" r:id="rId25"/>
    <p:sldId id="351" r:id="rId26"/>
    <p:sldId id="376" r:id="rId27"/>
    <p:sldId id="386" r:id="rId28"/>
    <p:sldId id="387" r:id="rId29"/>
    <p:sldId id="391" r:id="rId30"/>
    <p:sldId id="388" r:id="rId31"/>
    <p:sldId id="389" r:id="rId32"/>
    <p:sldId id="390" r:id="rId33"/>
    <p:sldId id="377" r:id="rId34"/>
    <p:sldId id="392" r:id="rId35"/>
    <p:sldId id="398" r:id="rId36"/>
    <p:sldId id="399" r:id="rId37"/>
    <p:sldId id="397" r:id="rId38"/>
    <p:sldId id="400" r:id="rId39"/>
    <p:sldId id="401" r:id="rId40"/>
    <p:sldId id="393" r:id="rId41"/>
    <p:sldId id="402" r:id="rId42"/>
    <p:sldId id="403" r:id="rId43"/>
    <p:sldId id="404" r:id="rId44"/>
    <p:sldId id="394" r:id="rId45"/>
    <p:sldId id="405" r:id="rId46"/>
    <p:sldId id="406" r:id="rId47"/>
    <p:sldId id="407" r:id="rId48"/>
    <p:sldId id="408" r:id="rId49"/>
    <p:sldId id="395" r:id="rId50"/>
    <p:sldId id="409" r:id="rId51"/>
    <p:sldId id="396" r:id="rId52"/>
    <p:sldId id="413" r:id="rId53"/>
    <p:sldId id="410" r:id="rId54"/>
    <p:sldId id="411" r:id="rId55"/>
    <p:sldId id="412" r:id="rId56"/>
    <p:sldId id="414" r:id="rId57"/>
    <p:sldId id="378" r:id="rId58"/>
    <p:sldId id="354" r:id="rId59"/>
    <p:sldId id="357" r:id="rId60"/>
    <p:sldId id="380" r:id="rId61"/>
    <p:sldId id="379" r:id="rId62"/>
    <p:sldId id="364" r:id="rId63"/>
  </p:sldIdLst>
  <p:sldSz cx="9144000" cy="6858000" type="screen4x3"/>
  <p:notesSz cx="6732588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FFCC66"/>
    <a:srgbClr val="0D47FF"/>
    <a:srgbClr val="FF252A"/>
    <a:srgbClr val="000000"/>
    <a:srgbClr val="EAEAEA"/>
    <a:srgbClr val="FF3F44"/>
    <a:srgbClr val="FFFFFF"/>
    <a:srgbClr val="FF5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9" autoAdjust="0"/>
    <p:restoredTop sz="90929"/>
  </p:normalViewPr>
  <p:slideViewPr>
    <p:cSldViewPr>
      <p:cViewPr>
        <p:scale>
          <a:sx n="66" d="100"/>
          <a:sy n="66" d="100"/>
        </p:scale>
        <p:origin x="-144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F9A5F649-2384-4071-9F82-42CE62DDB75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5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540D-3EAF-42B8-9956-00209CE42DF5}" type="datetimeFigureOut">
              <a:rPr lang="it-IT" smtClean="0"/>
              <a:pPr/>
              <a:t>27/05/2012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1538"/>
            <a:ext cx="5386388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3175" y="9361488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DD504-9915-4D17-916F-78F8C62380B0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57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F6D73B-2927-4E33-8B1B-7DC355E407C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1224EC-EE93-4143-A4B9-BB449A42A42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3676E0-BF9D-4B67-94E3-8DFAE9F8D58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09735-960E-49F2-BC1F-19D295AAB6E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F77F32-69BC-4B3F-89AF-5D2EB27B6F5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1ABA8F-2F39-491C-8AD8-64F0238D0CD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b="1" strike="noStrike" baseline="0">
                <a:solidFill>
                  <a:srgbClr val="FFCC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D3D53E-C81C-420F-BED9-6962F685868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B7DC46-9F09-43D9-97AE-0EF352983C6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81B6B4-7777-4796-8C9C-A11607A1C4F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FE0B11-B981-4F85-9E80-6A2469C7414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50C7-D8F6-48C7-929A-39EBBCE963B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333333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39552" y="21328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Neutrinoless Double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Beta Decay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149003" y="4006805"/>
            <a:ext cx="2791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n-lt"/>
              </a:rPr>
              <a:t>Andrea Giuliani</a:t>
            </a:r>
            <a:endParaRPr lang="it-IT" sz="28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55214" y="4941168"/>
            <a:ext cx="39517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3"/>
                </a:solidFill>
                <a:latin typeface="+mn-lt"/>
              </a:rPr>
              <a:t>CSNSM Orsay, CNRS/INP23</a:t>
            </a:r>
            <a:endParaRPr lang="en-US" sz="2000" i="1" dirty="0" smtClean="0">
              <a:solidFill>
                <a:schemeClr val="accent3"/>
              </a:solidFill>
              <a:latin typeface="+mn-lt"/>
            </a:endParaRPr>
          </a:p>
          <a:p>
            <a:pPr algn="ctr"/>
            <a:endParaRPr lang="en-US" sz="2000" i="1" dirty="0" smtClean="0">
              <a:solidFill>
                <a:schemeClr val="accent3"/>
              </a:solidFill>
              <a:latin typeface="+mn-lt"/>
            </a:endParaRPr>
          </a:p>
          <a:p>
            <a:pPr algn="ctr"/>
            <a:r>
              <a:rPr lang="en-US" sz="2400" b="1" i="1" dirty="0" smtClean="0">
                <a:solidFill>
                  <a:schemeClr val="accent3"/>
                </a:solidFill>
                <a:latin typeface="+mn-lt"/>
              </a:rPr>
              <a:t>France</a:t>
            </a:r>
            <a:endParaRPr lang="it-IT" sz="2400" b="1" i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e 1"/>
          <p:cNvGrpSpPr/>
          <p:nvPr/>
        </p:nvGrpSpPr>
        <p:grpSpPr>
          <a:xfrm>
            <a:off x="1909911" y="228625"/>
            <a:ext cx="5686425" cy="1400175"/>
            <a:chOff x="1798563" y="260648"/>
            <a:chExt cx="5686425" cy="14001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563" y="260648"/>
              <a:ext cx="5686425" cy="140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828" y="749146"/>
              <a:ext cx="2102746" cy="857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e 3"/>
          <p:cNvGrpSpPr/>
          <p:nvPr/>
        </p:nvGrpSpPr>
        <p:grpSpPr>
          <a:xfrm>
            <a:off x="899592" y="3957590"/>
            <a:ext cx="1698360" cy="767554"/>
            <a:chOff x="179512" y="4437112"/>
            <a:chExt cx="2934815" cy="1152128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37112"/>
              <a:ext cx="2827951" cy="1152128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16"/>
            <a:stretch/>
          </p:blipFill>
          <p:spPr bwMode="auto">
            <a:xfrm>
              <a:off x="1798101" y="4672734"/>
              <a:ext cx="1316226" cy="916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4213" y="3933056"/>
            <a:ext cx="1272163" cy="73733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496978"/>
            <a:ext cx="85795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+mn-lt"/>
              </a:rPr>
              <a:t>Cosmology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single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double </a:t>
            </a:r>
            <a:r>
              <a:rPr lang="en-US" sz="2000" b="1" dirty="0">
                <a:solidFill>
                  <a:srgbClr val="FFC000"/>
                </a:solidFill>
                <a:latin typeface="Symbol" pitchFamily="18" charset="2"/>
              </a:rPr>
              <a:t>b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 decay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measure different combinations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of the neutrino mass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eigenvalues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constraining the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neutrino mass scale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9389" y="2270125"/>
            <a:ext cx="8364539" cy="1663700"/>
            <a:chOff x="113" y="1430"/>
            <a:chExt cx="5269" cy="1048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3" y="1430"/>
              <a:ext cx="35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In a standard three active neutrino scenario:</a:t>
              </a: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977" y="1636"/>
              <a:ext cx="839" cy="842"/>
              <a:chOff x="1202" y="1772"/>
              <a:chExt cx="839" cy="842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202" y="1839"/>
                <a:ext cx="839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Symbol" pitchFamily="18" charset="2"/>
                  </a:rPr>
                  <a:t>S</a:t>
                </a:r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+mn-lt"/>
                  </a:rPr>
                  <a:t>M</a:t>
                </a:r>
                <a:r>
                  <a:rPr lang="en-US" sz="4000" baseline="-25000" dirty="0">
                    <a:solidFill>
                      <a:schemeClr val="bg1"/>
                    </a:solidFill>
                    <a:latin typeface="+mn-lt"/>
                  </a:rPr>
                  <a:t>i</a:t>
                </a:r>
                <a:endParaRPr lang="en-US" sz="4000" baseline="300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1252" y="1772"/>
                <a:ext cx="378" cy="842"/>
                <a:chOff x="1252" y="1772"/>
                <a:chExt cx="378" cy="842"/>
              </a:xfrm>
            </p:grpSpPr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252" y="2326"/>
                  <a:ext cx="37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chemeClr val="bg1"/>
                      </a:solidFill>
                    </a:rPr>
                    <a:t>i=1</a:t>
                  </a:r>
                </a:p>
              </p:txBody>
            </p:sp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95" y="1772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</p:grpSp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629" y="1706"/>
              <a:ext cx="151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Symbol" pitchFamily="18" charset="2"/>
                </a:rPr>
                <a:t>S </a:t>
              </a:r>
              <a:r>
                <a:rPr lang="en-US" sz="6000" dirty="0" smtClean="0">
                  <a:solidFill>
                    <a:schemeClr val="bg1"/>
                  </a:solidFill>
                  <a:latin typeface="Symbol" pitchFamily="18" charset="2"/>
                </a:rPr>
                <a:t>   </a:t>
              </a:r>
              <a:r>
                <a:rPr lang="en-US" sz="6000" dirty="0">
                  <a:solidFill>
                    <a:schemeClr val="bg1"/>
                  </a:solidFill>
                  <a:latin typeface="Symbol" pitchFamily="18" charset="2"/>
                  <a:sym typeface="Symbol" pitchFamily="18" charset="2"/>
                </a:rPr>
                <a:t>   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665" y="1532"/>
              <a:ext cx="1717" cy="5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  <a:latin typeface="+mn-lt"/>
                </a:rPr>
                <a:t>cosmology</a:t>
              </a:r>
            </a:p>
            <a:p>
              <a:pPr algn="ctr"/>
              <a:r>
                <a:rPr lang="en-US" dirty="0">
                  <a:latin typeface="+mn-lt"/>
                </a:rPr>
                <a:t>simple sum</a:t>
              </a:r>
            </a:p>
            <a:p>
              <a:pPr algn="ctr"/>
              <a:r>
                <a:rPr lang="en-US" dirty="0">
                  <a:latin typeface="+mn-lt"/>
                </a:rPr>
                <a:t>pure kinematical effect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2971" y="1842"/>
              <a:ext cx="635" cy="182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11150" y="3735388"/>
            <a:ext cx="8524875" cy="1493837"/>
            <a:chOff x="196" y="2353"/>
            <a:chExt cx="5370" cy="941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874" y="2353"/>
              <a:ext cx="2132" cy="941"/>
              <a:chOff x="2290" y="1627"/>
              <a:chExt cx="2132" cy="941"/>
            </a:xfrm>
          </p:grpSpPr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2394" y="1797"/>
                <a:ext cx="1735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Symbol" pitchFamily="18" charset="2"/>
                  </a:rPr>
                  <a:t>S</a:t>
                </a:r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+mn-lt"/>
                  </a:rPr>
                  <a:t>M</a:t>
                </a:r>
                <a:r>
                  <a:rPr lang="en-US" sz="4000" baseline="-25000" dirty="0">
                    <a:solidFill>
                      <a:schemeClr val="bg1"/>
                    </a:solidFill>
                    <a:latin typeface="+mn-lt"/>
                  </a:rPr>
                  <a:t>i</a:t>
                </a:r>
                <a:r>
                  <a:rPr lang="en-US" sz="4000" baseline="30000" dirty="0">
                    <a:solidFill>
                      <a:schemeClr val="bg1"/>
                    </a:solidFill>
                    <a:latin typeface="+mn-lt"/>
                  </a:rPr>
                  <a:t>2</a:t>
                </a:r>
                <a:r>
                  <a:rPr lang="en-US" sz="4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</a:rPr>
                  <a:t>|</a:t>
                </a:r>
                <a:r>
                  <a:rPr lang="en-US" sz="4000" dirty="0">
                    <a:solidFill>
                      <a:schemeClr val="bg1"/>
                    </a:solidFill>
                    <a:latin typeface="+mn-lt"/>
                  </a:rPr>
                  <a:t>U</a:t>
                </a:r>
                <a:r>
                  <a:rPr lang="en-US" sz="4000" baseline="-25000" dirty="0">
                    <a:solidFill>
                      <a:schemeClr val="bg1"/>
                    </a:solidFill>
                    <a:latin typeface="+mn-lt"/>
                  </a:rPr>
                  <a:t>ei</a:t>
                </a:r>
                <a:r>
                  <a:rPr lang="en-US" sz="4000" dirty="0">
                    <a:solidFill>
                      <a:schemeClr val="bg1"/>
                    </a:solidFill>
                  </a:rPr>
                  <a:t>|</a:t>
                </a:r>
                <a:r>
                  <a:rPr lang="en-US" sz="4000" baseline="30000" dirty="0">
                    <a:solidFill>
                      <a:schemeClr val="bg1"/>
                    </a:solidFill>
                    <a:latin typeface="+mn-lt"/>
                  </a:rPr>
                  <a:t>2</a:t>
                </a:r>
              </a:p>
            </p:txBody>
          </p:sp>
          <p:grpSp>
            <p:nvGrpSpPr>
              <p:cNvPr id="21" name="Group 17"/>
              <p:cNvGrpSpPr>
                <a:grpSpLocks/>
              </p:cNvGrpSpPr>
              <p:nvPr/>
            </p:nvGrpSpPr>
            <p:grpSpPr bwMode="auto">
              <a:xfrm>
                <a:off x="2431" y="1716"/>
                <a:ext cx="378" cy="842"/>
                <a:chOff x="1252" y="1772"/>
                <a:chExt cx="378" cy="842"/>
              </a:xfrm>
            </p:grpSpPr>
            <p:sp>
              <p:nvSpPr>
                <p:cNvPr id="2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52" y="2326"/>
                  <a:ext cx="37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chemeClr val="bg1"/>
                      </a:solidFill>
                    </a:rPr>
                    <a:t>i=1</a:t>
                  </a:r>
                </a:p>
              </p:txBody>
            </p:sp>
            <p:sp>
              <p:nvSpPr>
                <p:cNvPr id="2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295" y="1772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23" name="AutoShape 20"/>
              <p:cNvSpPr>
                <a:spLocks noChangeArrowheads="1"/>
              </p:cNvSpPr>
              <p:nvPr/>
            </p:nvSpPr>
            <p:spPr bwMode="auto">
              <a:xfrm>
                <a:off x="2290" y="1796"/>
                <a:ext cx="1815" cy="772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4039" y="1627"/>
                <a:ext cx="3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</a:rPr>
                  <a:t>1/2</a:t>
                </a:r>
              </a:p>
            </p:txBody>
          </p:sp>
        </p:grp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96" y="2563"/>
              <a:ext cx="171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sym typeface="Symbol" pitchFamily="18" charset="2"/>
                </a:rPr>
                <a:t></a:t>
              </a:r>
              <a:r>
                <a:rPr lang="en-US" sz="6000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6000" baseline="-25000" dirty="0">
                  <a:solidFill>
                    <a:schemeClr val="bg1"/>
                  </a:solidFill>
                  <a:latin typeface="Symbol" pitchFamily="18" charset="2"/>
                </a:rPr>
                <a:t>b</a:t>
              </a:r>
              <a:r>
                <a:rPr lang="en-US" sz="6000" dirty="0">
                  <a:solidFill>
                    <a:schemeClr val="bg1"/>
                  </a:solidFill>
                  <a:sym typeface="Symbol" pitchFamily="18" charset="2"/>
                </a:rPr>
                <a:t>   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4422" y="2478"/>
              <a:ext cx="1144" cy="5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  <a:latin typeface="Symbol" pitchFamily="18" charset="2"/>
                </a:rPr>
                <a:t>b</a:t>
              </a:r>
              <a:r>
                <a:rPr lang="en-US" b="1" dirty="0" smtClean="0">
                  <a:solidFill>
                    <a:srgbClr val="FFC000"/>
                  </a:solidFill>
                  <a:latin typeface="+mn-lt"/>
                </a:rPr>
                <a:t> </a:t>
              </a:r>
              <a:r>
                <a:rPr lang="en-US" b="1" dirty="0">
                  <a:solidFill>
                    <a:srgbClr val="FFC000"/>
                  </a:solidFill>
                  <a:latin typeface="+mn-lt"/>
                </a:rPr>
                <a:t>decay</a:t>
              </a:r>
            </a:p>
            <a:p>
              <a:pPr algn="ctr"/>
              <a:r>
                <a:rPr lang="en-US" dirty="0">
                  <a:latin typeface="+mn-lt"/>
                </a:rPr>
                <a:t>incoherent sum</a:t>
              </a:r>
            </a:p>
            <a:p>
              <a:pPr algn="ctr"/>
              <a:r>
                <a:rPr lang="en-US" dirty="0">
                  <a:latin typeface="+mn-lt"/>
                </a:rPr>
                <a:t>real neutrino </a:t>
              </a: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H="1">
              <a:off x="3833" y="2795"/>
              <a:ext cx="499" cy="91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250825" y="5187950"/>
            <a:ext cx="8747125" cy="1336675"/>
            <a:chOff x="158" y="3223"/>
            <a:chExt cx="5510" cy="842"/>
          </a:xfrm>
        </p:grpSpPr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1882" y="3223"/>
              <a:ext cx="2339" cy="842"/>
              <a:chOff x="1882" y="3223"/>
              <a:chExt cx="2339" cy="842"/>
            </a:xfrm>
          </p:grpSpPr>
          <p:sp>
            <p:nvSpPr>
              <p:cNvPr id="32" name="Text Box 27"/>
              <p:cNvSpPr txBox="1">
                <a:spLocks noChangeArrowheads="1"/>
              </p:cNvSpPr>
              <p:nvPr/>
            </p:nvSpPr>
            <p:spPr bwMode="auto">
              <a:xfrm>
                <a:off x="1882" y="3321"/>
                <a:ext cx="2339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Symbol" pitchFamily="18" charset="2"/>
                  </a:rPr>
                  <a:t>|S</a:t>
                </a:r>
                <a:r>
                  <a:rPr lang="en-US" sz="4000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+mn-lt"/>
                  </a:rPr>
                  <a:t>M</a:t>
                </a:r>
                <a:r>
                  <a:rPr lang="en-US" sz="4000" baseline="-25000" dirty="0">
                    <a:solidFill>
                      <a:schemeClr val="bg1"/>
                    </a:solidFill>
                    <a:latin typeface="+mn-lt"/>
                  </a:rPr>
                  <a:t>i</a:t>
                </a:r>
                <a:r>
                  <a:rPr lang="en-US" sz="4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</a:rPr>
                  <a:t>|</a:t>
                </a:r>
                <a:r>
                  <a:rPr lang="en-US" sz="4000" dirty="0">
                    <a:solidFill>
                      <a:schemeClr val="bg1"/>
                    </a:solidFill>
                    <a:latin typeface="+mn-lt"/>
                  </a:rPr>
                  <a:t>U</a:t>
                </a:r>
                <a:r>
                  <a:rPr lang="en-US" sz="4000" baseline="-25000" dirty="0">
                    <a:solidFill>
                      <a:schemeClr val="bg1"/>
                    </a:solidFill>
                    <a:latin typeface="+mn-lt"/>
                  </a:rPr>
                  <a:t>ei</a:t>
                </a:r>
                <a:r>
                  <a:rPr lang="en-US" sz="4000" dirty="0">
                    <a:solidFill>
                      <a:schemeClr val="bg1"/>
                    </a:solidFill>
                  </a:rPr>
                  <a:t>|</a:t>
                </a:r>
                <a:r>
                  <a:rPr lang="en-US" sz="4000" baseline="30000" dirty="0">
                    <a:solidFill>
                      <a:schemeClr val="bg1"/>
                    </a:solidFill>
                    <a:latin typeface="+mn-lt"/>
                  </a:rPr>
                  <a:t>2</a:t>
                </a:r>
                <a:r>
                  <a:rPr lang="en-US" sz="4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</a:rPr>
                  <a:t>e</a:t>
                </a:r>
                <a:r>
                  <a:rPr lang="en-US" sz="4000" baseline="30000" dirty="0" err="1">
                    <a:solidFill>
                      <a:schemeClr val="bg1"/>
                    </a:solidFill>
                    <a:latin typeface="+mn-lt"/>
                  </a:rPr>
                  <a:t>i</a:t>
                </a:r>
                <a:r>
                  <a:rPr lang="en-US" sz="4000" baseline="30000" dirty="0" err="1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  <a:r>
                  <a:rPr lang="en-US" sz="4000" baseline="30000" dirty="0">
                    <a:solidFill>
                      <a:schemeClr val="bg1"/>
                    </a:solidFill>
                    <a:latin typeface="Symbol" pitchFamily="18" charset="2"/>
                  </a:rPr>
                  <a:t>  </a:t>
                </a:r>
                <a:r>
                  <a:rPr lang="en-US" sz="6000" dirty="0">
                    <a:solidFill>
                      <a:schemeClr val="bg1"/>
                    </a:solidFill>
                    <a:latin typeface="Symbol" pitchFamily="18" charset="2"/>
                  </a:rPr>
                  <a:t>|</a:t>
                </a:r>
                <a:endParaRPr lang="en-US" sz="6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28"/>
              <p:cNvSpPr txBox="1">
                <a:spLocks noChangeArrowheads="1"/>
              </p:cNvSpPr>
              <p:nvPr/>
            </p:nvSpPr>
            <p:spPr bwMode="auto">
              <a:xfrm>
                <a:off x="3883" y="3637"/>
                <a:ext cx="15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i</a:t>
                </a:r>
              </a:p>
            </p:txBody>
          </p:sp>
          <p:grpSp>
            <p:nvGrpSpPr>
              <p:cNvPr id="34" name="Group 29"/>
              <p:cNvGrpSpPr>
                <a:grpSpLocks/>
              </p:cNvGrpSpPr>
              <p:nvPr/>
            </p:nvGrpSpPr>
            <p:grpSpPr bwMode="auto">
              <a:xfrm>
                <a:off x="2029" y="3223"/>
                <a:ext cx="378" cy="842"/>
                <a:chOff x="1252" y="1772"/>
                <a:chExt cx="378" cy="842"/>
              </a:xfrm>
            </p:grpSpPr>
            <p:sp>
              <p:nvSpPr>
                <p:cNvPr id="3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252" y="2326"/>
                  <a:ext cx="37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chemeClr val="bg1"/>
                      </a:solidFill>
                    </a:rPr>
                    <a:t>i=1</a:t>
                  </a:r>
                </a:p>
              </p:txBody>
            </p:sp>
            <p:sp>
              <p:nvSpPr>
                <p:cNvPr id="3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295" y="1772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</p:grpSp>
        </p:grp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158" y="3334"/>
              <a:ext cx="161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sym typeface="Symbol" pitchFamily="18" charset="2"/>
                </a:rPr>
                <a:t></a:t>
              </a:r>
              <a:r>
                <a:rPr lang="en-US" sz="6000" dirty="0" err="1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6000" baseline="-25000" dirty="0" err="1">
                  <a:solidFill>
                    <a:schemeClr val="bg1"/>
                  </a:solidFill>
                  <a:latin typeface="Symbol" pitchFamily="18" charset="2"/>
                </a:rPr>
                <a:t>bb</a:t>
              </a:r>
              <a:r>
                <a:rPr lang="en-US" sz="6000" dirty="0">
                  <a:solidFill>
                    <a:schemeClr val="bg1"/>
                  </a:solidFill>
                  <a:sym typeface="Symbol" pitchFamily="18" charset="2"/>
                </a:rPr>
                <a:t> </a:t>
              </a: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4418" y="3294"/>
              <a:ext cx="1250" cy="7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  <a:latin typeface="+mn-lt"/>
                </a:rPr>
                <a:t>double </a:t>
              </a:r>
              <a:r>
                <a:rPr lang="en-US" b="1" dirty="0" smtClean="0">
                  <a:solidFill>
                    <a:srgbClr val="FFC000"/>
                  </a:solidFill>
                  <a:latin typeface="Symbol" pitchFamily="18" charset="2"/>
                </a:rPr>
                <a:t>b</a:t>
              </a:r>
              <a:r>
                <a:rPr lang="en-US" b="1" dirty="0" smtClean="0">
                  <a:solidFill>
                    <a:srgbClr val="FFC000"/>
                  </a:solidFill>
                  <a:latin typeface="+mn-lt"/>
                </a:rPr>
                <a:t> </a:t>
              </a:r>
              <a:r>
                <a:rPr lang="en-US" b="1" dirty="0">
                  <a:solidFill>
                    <a:srgbClr val="FFC000"/>
                  </a:solidFill>
                  <a:latin typeface="+mn-lt"/>
                </a:rPr>
                <a:t>decay</a:t>
              </a:r>
            </a:p>
            <a:p>
              <a:pPr algn="ctr"/>
              <a:r>
                <a:rPr lang="en-US" dirty="0">
                  <a:latin typeface="+mn-lt"/>
                </a:rPr>
                <a:t>coherent sum</a:t>
              </a:r>
            </a:p>
            <a:p>
              <a:pPr algn="ctr"/>
              <a:r>
                <a:rPr lang="en-US" dirty="0">
                  <a:latin typeface="+mn-lt"/>
                </a:rPr>
                <a:t>virtual neutrino</a:t>
              </a:r>
            </a:p>
            <a:p>
              <a:pPr algn="ctr"/>
              <a:r>
                <a:rPr lang="en-US" dirty="0" err="1">
                  <a:solidFill>
                    <a:srgbClr val="FFC000"/>
                  </a:solidFill>
                  <a:latin typeface="+mn-lt"/>
                </a:rPr>
                <a:t>Majorana</a:t>
              </a:r>
              <a:r>
                <a:rPr lang="en-US" dirty="0">
                  <a:solidFill>
                    <a:srgbClr val="FFC000"/>
                  </a:solidFill>
                  <a:latin typeface="+mn-lt"/>
                </a:rPr>
                <a:t> phases</a:t>
              </a: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H="1">
              <a:off x="4105" y="3566"/>
              <a:ext cx="272" cy="91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-180528" y="125760"/>
            <a:ext cx="9145016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Cosmology, single and double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b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decay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076825" y="333375"/>
            <a:ext cx="3960813" cy="3097213"/>
            <a:chOff x="113" y="2205"/>
            <a:chExt cx="2495" cy="1951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13" y="2205"/>
              <a:ext cx="2495" cy="19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 rot="-5400000">
              <a:off x="-203" y="2827"/>
              <a:ext cx="1011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S </a:t>
              </a:r>
              <a:r>
                <a:rPr lang="en-US" sz="2400"/>
                <a:t>[eV]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076825" y="3644900"/>
            <a:ext cx="3960813" cy="3168650"/>
            <a:chOff x="3061" y="2205"/>
            <a:chExt cx="2495" cy="1996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61" y="2205"/>
              <a:ext cx="2495" cy="19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rot="-5400000">
              <a:off x="2662" y="2911"/>
              <a:ext cx="11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ym typeface="Symbol" pitchFamily="18" charset="2"/>
                </a:rPr>
                <a:t></a:t>
              </a:r>
              <a:r>
                <a:rPr lang="en-US" sz="2400"/>
                <a:t>M</a:t>
              </a:r>
              <a:r>
                <a:rPr lang="en-US" sz="2400" baseline="-25000">
                  <a:latin typeface="Symbol" pitchFamily="18" charset="2"/>
                </a:rPr>
                <a:t>bb</a:t>
              </a:r>
              <a:r>
                <a:rPr lang="en-US" sz="2400">
                  <a:sym typeface="Symbol" pitchFamily="18" charset="2"/>
                </a:rPr>
                <a:t> [eV]</a:t>
              </a:r>
            </a:p>
          </p:txBody>
        </p:sp>
      </p:grp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39750" y="3671888"/>
            <a:ext cx="3960813" cy="3141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 rot="16200000">
            <a:off x="-76200" y="4837113"/>
            <a:ext cx="17653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ym typeface="Symbol" pitchFamily="18" charset="2"/>
              </a:rPr>
              <a:t></a:t>
            </a:r>
            <a:r>
              <a:rPr lang="en-US" sz="2400" dirty="0"/>
              <a:t>M</a:t>
            </a:r>
            <a:r>
              <a:rPr lang="en-US" sz="2400" baseline="-25000" dirty="0">
                <a:latin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 [</a:t>
            </a:r>
            <a:r>
              <a:rPr lang="en-US" sz="2400" dirty="0" err="1">
                <a:sym typeface="Symbol" pitchFamily="18" charset="2"/>
              </a:rPr>
              <a:t>eV</a:t>
            </a:r>
            <a:r>
              <a:rPr lang="en-US" sz="2400" dirty="0">
                <a:sym typeface="Symbol" pitchFamily="18" charset="2"/>
              </a:rPr>
              <a:t>]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403350" y="4076701"/>
            <a:ext cx="2079625" cy="661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44500" y="1052513"/>
            <a:ext cx="3908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+mn-lt"/>
              </a:rPr>
              <a:t>The three constrained parameters</a:t>
            </a:r>
          </a:p>
          <a:p>
            <a:pPr algn="ctr"/>
            <a:r>
              <a:rPr lang="en-US" dirty="0">
                <a:solidFill>
                  <a:schemeClr val="accent3"/>
                </a:solidFill>
                <a:latin typeface="+mn-lt"/>
              </a:rPr>
              <a:t>can be plot as a function of the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+mn-lt"/>
              </a:rPr>
              <a:t>lightest neutrino mass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65532" y="1960563"/>
            <a:ext cx="4145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+mn-lt"/>
              </a:rPr>
              <a:t>Two bands 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appear in each plot,</a:t>
            </a:r>
          </a:p>
          <a:p>
            <a:pPr algn="ctr"/>
            <a:r>
              <a:rPr lang="en-US" dirty="0">
                <a:solidFill>
                  <a:schemeClr val="accent3"/>
                </a:solidFill>
                <a:latin typeface="+mn-lt"/>
              </a:rPr>
              <a:t>corresponding to </a:t>
            </a:r>
            <a:r>
              <a:rPr lang="en-US" dirty="0">
                <a:solidFill>
                  <a:srgbClr val="33CC33"/>
                </a:solidFill>
                <a:latin typeface="+mn-lt"/>
              </a:rPr>
              <a:t>inverted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direct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+mn-lt"/>
              </a:rPr>
              <a:t>hierarchy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06829" y="2924175"/>
            <a:ext cx="4469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+mn-lt"/>
              </a:rPr>
              <a:t>The two bands merge in the 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degenerate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+mn-lt"/>
              </a:rPr>
              <a:t>case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 (the only one presently probed)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189"/>
            <a:ext cx="331236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51102"/>
            <a:ext cx="3312368" cy="28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94390"/>
            <a:ext cx="3312368" cy="296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-2124744" y="188640"/>
            <a:ext cx="9145016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Present bounds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348" y="1731971"/>
            <a:ext cx="3421955" cy="2667000"/>
            <a:chOff x="0" y="624"/>
            <a:chExt cx="2275" cy="16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24"/>
              <a:ext cx="2208" cy="16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01" y="1262"/>
              <a:ext cx="9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1" y="1676"/>
              <a:ext cx="9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1050" y="756"/>
              <a:ext cx="649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050" y="1676"/>
              <a:ext cx="649" cy="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050" y="1262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050" y="167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549" y="756"/>
              <a:ext cx="649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549" y="1676"/>
              <a:ext cx="649" cy="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549" y="1262"/>
              <a:ext cx="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90" y="964"/>
              <a:ext cx="2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d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00" y="1676"/>
              <a:ext cx="2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d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189" y="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u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00" y="190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u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987" y="784"/>
              <a:ext cx="2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e</a:t>
              </a:r>
              <a:r>
                <a:rPr lang="it-IT" sz="2400" baseline="30000">
                  <a:solidFill>
                    <a:schemeClr val="tx2"/>
                  </a:solidFill>
                  <a:latin typeface="+mn-lt"/>
                </a:rPr>
                <a:t>-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999" y="1840"/>
              <a:ext cx="2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e</a:t>
              </a:r>
              <a:r>
                <a:rPr lang="it-IT" sz="2400" baseline="30000">
                  <a:solidFill>
                    <a:schemeClr val="tx2"/>
                  </a:solidFill>
                  <a:latin typeface="+mn-lt"/>
                </a:rPr>
                <a:t>-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153" y="1501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tx2"/>
                  </a:solidFill>
                  <a:latin typeface="+mn-lt"/>
                </a:rPr>
                <a:t>W</a:t>
              </a:r>
              <a:r>
                <a:rPr lang="it-IT" baseline="30000">
                  <a:solidFill>
                    <a:schemeClr val="tx2"/>
                  </a:solidFill>
                  <a:latin typeface="+mn-lt"/>
                </a:rPr>
                <a:t>-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150" y="122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tx2"/>
                  </a:solidFill>
                  <a:latin typeface="+mn-lt"/>
                </a:rPr>
                <a:t>W</a:t>
              </a:r>
              <a:r>
                <a:rPr lang="it-IT" baseline="30000">
                  <a:solidFill>
                    <a:schemeClr val="tx2"/>
                  </a:solidFill>
                  <a:latin typeface="+mn-lt"/>
                </a:rPr>
                <a:t>-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1549" y="1032"/>
              <a:ext cx="30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549" y="1676"/>
              <a:ext cx="30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01" y="1262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01" y="1676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050" y="1032"/>
              <a:ext cx="299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050" y="1676"/>
              <a:ext cx="299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549" y="1446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2373971" y="1950699"/>
            <a:ext cx="4084638" cy="1117600"/>
            <a:chOff x="1601" y="754"/>
            <a:chExt cx="2573" cy="704"/>
          </a:xfrm>
        </p:grpSpPr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601" y="1170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solidFill>
                    <a:schemeClr val="tx2"/>
                  </a:solidFill>
                  <a:latin typeface="Symbol" pitchFamily="18" charset="2"/>
                </a:rPr>
                <a:t>n</a:t>
              </a:r>
              <a:r>
                <a:rPr lang="it-IT" sz="2400" baseline="-25000" dirty="0">
                  <a:solidFill>
                    <a:schemeClr val="tx2"/>
                  </a:solidFill>
                  <a:latin typeface="+mn-lt"/>
                </a:rPr>
                <a:t>e</a:t>
              </a:r>
            </a:p>
          </p:txBody>
        </p: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1785" y="754"/>
              <a:ext cx="2389" cy="583"/>
              <a:chOff x="1828" y="754"/>
              <a:chExt cx="2389" cy="583"/>
            </a:xfrm>
          </p:grpSpPr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2326" y="754"/>
                <a:ext cx="1891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a </a:t>
                </a:r>
                <a:r>
                  <a:rPr lang="en-US" dirty="0">
                    <a:solidFill>
                      <a:srgbClr val="FFC000"/>
                    </a:solidFill>
                    <a:latin typeface="+mn-lt"/>
                  </a:rPr>
                  <a:t>LH neutrino</a:t>
                </a:r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 (</a:t>
                </a:r>
                <a:r>
                  <a:rPr lang="en-US" dirty="0" smtClean="0">
                    <a:solidFill>
                      <a:schemeClr val="accent3"/>
                    </a:solidFill>
                    <a:latin typeface="+mn-lt"/>
                  </a:rPr>
                  <a:t>L=1</a:t>
                </a:r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)</a:t>
                </a:r>
              </a:p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is absorbed at this vertex</a:t>
                </a:r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 flipH="1">
                <a:off x="1828" y="928"/>
                <a:ext cx="628" cy="409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2388931" y="3024198"/>
            <a:ext cx="3913188" cy="738188"/>
            <a:chOff x="1608" y="1446"/>
            <a:chExt cx="2465" cy="465"/>
          </a:xfrm>
        </p:grpSpPr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1608" y="1446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solidFill>
                    <a:schemeClr val="tx2"/>
                  </a:solidFill>
                  <a:latin typeface="Symbol" pitchFamily="18" charset="2"/>
                </a:rPr>
                <a:t>n</a:t>
              </a:r>
              <a:r>
                <a:rPr lang="it-IT" sz="2400" baseline="-25000" dirty="0">
                  <a:solidFill>
                    <a:schemeClr val="tx2"/>
                  </a:solidFill>
                  <a:latin typeface="+mn-lt"/>
                </a:rPr>
                <a:t>e</a:t>
              </a: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1675" y="1538"/>
              <a:ext cx="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1785" y="1504"/>
              <a:ext cx="2288" cy="407"/>
              <a:chOff x="1828" y="1504"/>
              <a:chExt cx="2288" cy="407"/>
            </a:xfrm>
          </p:grpSpPr>
          <p:sp>
            <p:nvSpPr>
              <p:cNvPr id="40" name="Text Box 38"/>
              <p:cNvSpPr txBox="1">
                <a:spLocks noChangeArrowheads="1"/>
              </p:cNvSpPr>
              <p:nvPr/>
            </p:nvSpPr>
            <p:spPr bwMode="auto">
              <a:xfrm>
                <a:off x="2317" y="1504"/>
                <a:ext cx="179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a </a:t>
                </a:r>
                <a:r>
                  <a:rPr lang="en-US" dirty="0">
                    <a:solidFill>
                      <a:srgbClr val="FFC000"/>
                    </a:solidFill>
                    <a:latin typeface="+mn-lt"/>
                  </a:rPr>
                  <a:t>RH antineutrino </a:t>
                </a:r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(L</a:t>
                </a:r>
                <a:r>
                  <a:rPr lang="en-US" dirty="0" smtClean="0">
                    <a:solidFill>
                      <a:schemeClr val="accent3"/>
                    </a:solidFill>
                    <a:latin typeface="+mn-lt"/>
                  </a:rPr>
                  <a:t>=-1</a:t>
                </a:r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)</a:t>
                </a:r>
              </a:p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is emitted at this vertex</a:t>
                </a:r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 flipH="1" flipV="1">
                <a:off x="1828" y="1632"/>
                <a:ext cx="580" cy="90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</p:grpSp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84138" y="4575447"/>
            <a:ext cx="9028116" cy="995363"/>
            <a:chOff x="96" y="2304"/>
            <a:chExt cx="5687" cy="627"/>
          </a:xfrm>
        </p:grpSpPr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96" y="2304"/>
              <a:ext cx="35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2000" dirty="0">
                  <a:solidFill>
                    <a:schemeClr val="accent3"/>
                  </a:solidFill>
                  <a:latin typeface="+mn-lt"/>
                </a:rPr>
                <a:t>  </a:t>
              </a:r>
              <a:r>
                <a:rPr lang="en-US" sz="2000" dirty="0">
                  <a:solidFill>
                    <a:srgbClr val="FFC000"/>
                  </a:solidFill>
                  <a:latin typeface="+mn-lt"/>
                </a:rPr>
                <a:t>IF neutrinos are massive DIRAC particles:</a:t>
              </a: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288" y="2524"/>
              <a:ext cx="41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3"/>
                  </a:solidFill>
                  <a:latin typeface="+mn-lt"/>
                </a:rPr>
                <a:t>  Helicities can be accommodated thanks to the finite mass,</a:t>
              </a:r>
            </a:p>
            <a:p>
              <a:r>
                <a:rPr lang="en-US">
                  <a:solidFill>
                    <a:schemeClr val="accent3"/>
                  </a:solidFill>
                  <a:latin typeface="+mn-lt"/>
                </a:rPr>
                <a:t>  </a:t>
              </a:r>
              <a:r>
                <a:rPr lang="en-US" b="1">
                  <a:solidFill>
                    <a:schemeClr val="accent3"/>
                  </a:solidFill>
                  <a:latin typeface="+mn-lt"/>
                </a:rPr>
                <a:t>BUT</a:t>
              </a:r>
              <a:r>
                <a:rPr lang="en-US">
                  <a:solidFill>
                    <a:schemeClr val="accent3"/>
                  </a:solidFill>
                  <a:latin typeface="+mn-lt"/>
                </a:rPr>
                <a:t> Lepton number is rigorously conserved</a:t>
              </a:r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4723" y="2419"/>
              <a:ext cx="10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0</a:t>
              </a:r>
              <a:r>
                <a:rPr lang="en-US" sz="2000" b="1" dirty="0">
                  <a:solidFill>
                    <a:srgbClr val="FFC000"/>
                  </a:solidFill>
                  <a:latin typeface="Symbol" pitchFamily="18" charset="2"/>
                </a:rPr>
                <a:t>n</a:t>
              </a:r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-DBD </a:t>
              </a:r>
            </a:p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is forbidden</a:t>
              </a:r>
            </a:p>
          </p:txBody>
        </p:sp>
        <p:sp>
          <p:nvSpPr>
            <p:cNvPr id="49" name="AutoShape 47"/>
            <p:cNvSpPr>
              <a:spLocks/>
            </p:cNvSpPr>
            <p:nvPr/>
          </p:nvSpPr>
          <p:spPr bwMode="auto">
            <a:xfrm>
              <a:off x="4128" y="2352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50" name="AutoShape 48"/>
            <p:cNvSpPr>
              <a:spLocks noChangeArrowheads="1"/>
            </p:cNvSpPr>
            <p:nvPr/>
          </p:nvSpPr>
          <p:spPr bwMode="auto">
            <a:xfrm>
              <a:off x="4363" y="2565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51" name="Group 49"/>
          <p:cNvGrpSpPr>
            <a:grpSpLocks/>
          </p:cNvGrpSpPr>
          <p:nvPr/>
        </p:nvGrpSpPr>
        <p:grpSpPr bwMode="auto">
          <a:xfrm>
            <a:off x="73025" y="5642247"/>
            <a:ext cx="8880478" cy="1027113"/>
            <a:chOff x="89" y="2976"/>
            <a:chExt cx="5594" cy="647"/>
          </a:xfrm>
        </p:grpSpPr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89" y="2976"/>
              <a:ext cx="39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2000" dirty="0">
                  <a:solidFill>
                    <a:schemeClr val="accent3"/>
                  </a:solidFill>
                  <a:latin typeface="+mn-lt"/>
                </a:rPr>
                <a:t>  </a:t>
              </a:r>
              <a:r>
                <a:rPr lang="en-US" sz="2000" dirty="0">
                  <a:solidFill>
                    <a:srgbClr val="FFC000"/>
                  </a:solidFill>
                  <a:latin typeface="+mn-lt"/>
                </a:rPr>
                <a:t>IF neutrinos are massive MAJORANA particles:</a:t>
              </a: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260" y="3216"/>
              <a:ext cx="41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3"/>
                  </a:solidFill>
                  <a:latin typeface="+mn-lt"/>
                </a:rPr>
                <a:t>  Helicities can be accommodated thanks to the finite mass,</a:t>
              </a:r>
            </a:p>
            <a:p>
              <a:r>
                <a:rPr lang="en-US">
                  <a:solidFill>
                    <a:schemeClr val="accent3"/>
                  </a:solidFill>
                  <a:latin typeface="+mn-lt"/>
                </a:rPr>
                <a:t>  </a:t>
              </a:r>
              <a:r>
                <a:rPr lang="en-US" b="1">
                  <a:solidFill>
                    <a:schemeClr val="accent3"/>
                  </a:solidFill>
                  <a:latin typeface="+mn-lt"/>
                </a:rPr>
                <a:t>AND</a:t>
              </a:r>
              <a:r>
                <a:rPr lang="en-US">
                  <a:solidFill>
                    <a:schemeClr val="accent3"/>
                  </a:solidFill>
                  <a:latin typeface="+mn-lt"/>
                </a:rPr>
                <a:t> Lepton number is not relevant</a:t>
              </a:r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4804" y="3098"/>
              <a:ext cx="87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0</a:t>
              </a:r>
              <a:r>
                <a:rPr lang="en-US" sz="2000" b="1" dirty="0">
                  <a:solidFill>
                    <a:srgbClr val="FFC000"/>
                  </a:solidFill>
                  <a:latin typeface="Symbol" pitchFamily="18" charset="2"/>
                </a:rPr>
                <a:t>n</a:t>
              </a:r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-DBD </a:t>
              </a:r>
            </a:p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is allowed</a:t>
              </a:r>
            </a:p>
          </p:txBody>
        </p:sp>
        <p:sp>
          <p:nvSpPr>
            <p:cNvPr id="55" name="AutoShape 53"/>
            <p:cNvSpPr>
              <a:spLocks/>
            </p:cNvSpPr>
            <p:nvPr/>
          </p:nvSpPr>
          <p:spPr bwMode="auto">
            <a:xfrm>
              <a:off x="4128" y="3024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56" name="AutoShape 54"/>
            <p:cNvSpPr>
              <a:spLocks noChangeArrowheads="1"/>
            </p:cNvSpPr>
            <p:nvPr/>
          </p:nvSpPr>
          <p:spPr bwMode="auto">
            <a:xfrm>
              <a:off x="4348" y="3237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-23812" y="260648"/>
            <a:ext cx="9145016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More in detail: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double beta decay and neutrino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24128" y="1834981"/>
            <a:ext cx="3323019" cy="1828800"/>
            <a:chOff x="5724128" y="1330925"/>
            <a:chExt cx="3323019" cy="1828800"/>
          </a:xfrm>
        </p:grpSpPr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6027726" y="1330925"/>
              <a:ext cx="3019421" cy="1828800"/>
              <a:chOff x="3797" y="768"/>
              <a:chExt cx="1902" cy="1152"/>
            </a:xfrm>
          </p:grpSpPr>
          <p:sp>
            <p:nvSpPr>
              <p:cNvPr id="43" name="AutoShape 41"/>
              <p:cNvSpPr>
                <a:spLocks/>
              </p:cNvSpPr>
              <p:nvPr/>
            </p:nvSpPr>
            <p:spPr bwMode="auto">
              <a:xfrm>
                <a:off x="3797" y="768"/>
                <a:ext cx="240" cy="1152"/>
              </a:xfrm>
              <a:prstGeom prst="rightBrace">
                <a:avLst>
                  <a:gd name="adj1" fmla="val 40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44" name="Text Box 42"/>
              <p:cNvSpPr txBox="1">
                <a:spLocks noChangeArrowheads="1"/>
              </p:cNvSpPr>
              <p:nvPr/>
            </p:nvSpPr>
            <p:spPr bwMode="auto">
              <a:xfrm>
                <a:off x="4066" y="1003"/>
                <a:ext cx="1633" cy="87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With </a:t>
                </a:r>
                <a:r>
                  <a:rPr lang="en-US" sz="1400" b="1" dirty="0" err="1" smtClean="0">
                    <a:solidFill>
                      <a:srgbClr val="FFC000"/>
                    </a:solidFill>
                    <a:latin typeface="+mn-lt"/>
                  </a:rPr>
                  <a:t>massless</a:t>
                </a:r>
                <a:r>
                  <a:rPr lang="en-US" sz="1400" b="1" dirty="0" smtClean="0">
                    <a:solidFill>
                      <a:srgbClr val="FFC000"/>
                    </a:solidFill>
                    <a:latin typeface="+mn-lt"/>
                  </a:rPr>
                  <a:t> neutrinos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, </a:t>
                </a:r>
                <a:r>
                  <a:rPr lang="en-US" sz="1400" dirty="0">
                    <a:solidFill>
                      <a:schemeClr val="accent4"/>
                    </a:solidFill>
                    <a:latin typeface="+mn-lt"/>
                  </a:rPr>
                  <a:t> </a:t>
                </a:r>
                <a:r>
                  <a:rPr lang="en-US" sz="1400" b="1" dirty="0" smtClean="0">
                    <a:solidFill>
                      <a:srgbClr val="FFC000"/>
                    </a:solidFill>
                    <a:latin typeface="+mn-lt"/>
                  </a:rPr>
                  <a:t>the </a:t>
                </a:r>
                <a:r>
                  <a:rPr lang="en-US" sz="1400" b="1" dirty="0">
                    <a:solidFill>
                      <a:srgbClr val="FFC000"/>
                    </a:solidFill>
                    <a:latin typeface="+mn-lt"/>
                  </a:rPr>
                  <a:t>process is forbidden 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because neutrino </a:t>
                </a:r>
                <a:r>
                  <a:rPr lang="en-US" sz="1400" dirty="0">
                    <a:solidFill>
                      <a:schemeClr val="accent4"/>
                    </a:solidFill>
                    <a:latin typeface="+mn-lt"/>
                  </a:rPr>
                  <a:t>has 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no correct </a:t>
                </a:r>
                <a:r>
                  <a:rPr lang="en-US" sz="1400" dirty="0" err="1" smtClean="0">
                    <a:solidFill>
                      <a:schemeClr val="accent4"/>
                    </a:solidFill>
                    <a:latin typeface="+mn-lt"/>
                  </a:rPr>
                  <a:t>helicity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 </a:t>
                </a:r>
                <a:r>
                  <a:rPr lang="en-US" sz="1400" dirty="0">
                    <a:solidFill>
                      <a:schemeClr val="accent4"/>
                    </a:solidFill>
                    <a:latin typeface="+mn-lt"/>
                  </a:rPr>
                  <a:t>/ lepton number 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to </a:t>
                </a:r>
                <a:r>
                  <a:rPr lang="en-US" sz="1400" dirty="0">
                    <a:solidFill>
                      <a:schemeClr val="accent4"/>
                    </a:solidFill>
                    <a:latin typeface="+mn-lt"/>
                  </a:rPr>
                  <a:t>be absorbed 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at </a:t>
                </a:r>
                <a:r>
                  <a:rPr lang="en-US" sz="1400" dirty="0">
                    <a:solidFill>
                      <a:schemeClr val="accent4"/>
                    </a:solidFill>
                    <a:latin typeface="+mn-lt"/>
                  </a:rPr>
                  <a:t>the second vertex</a:t>
                </a:r>
              </a:p>
            </p:txBody>
          </p:sp>
        </p:grpSp>
        <p:sp>
          <p:nvSpPr>
            <p:cNvPr id="58" name="AutoShape 48"/>
            <p:cNvSpPr>
              <a:spLocks noChangeArrowheads="1"/>
            </p:cNvSpPr>
            <p:nvPr/>
          </p:nvSpPr>
          <p:spPr bwMode="auto">
            <a:xfrm>
              <a:off x="5724128" y="2204864"/>
              <a:ext cx="6096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oupe 12"/>
          <p:cNvGrpSpPr/>
          <p:nvPr/>
        </p:nvGrpSpPr>
        <p:grpSpPr>
          <a:xfrm>
            <a:off x="4601028" y="908720"/>
            <a:ext cx="4464496" cy="2808312"/>
            <a:chOff x="2195736" y="3789040"/>
            <a:chExt cx="4464496" cy="2808312"/>
          </a:xfrm>
        </p:grpSpPr>
        <p:sp>
          <p:nvSpPr>
            <p:cNvPr id="3" name="Rectangle 2"/>
            <p:cNvSpPr/>
            <p:nvPr/>
          </p:nvSpPr>
          <p:spPr>
            <a:xfrm>
              <a:off x="2195736" y="3789040"/>
              <a:ext cx="4464496" cy="2808312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Picture 42" descr="bbsusy_2"/>
            <p:cNvPicPr>
              <a:picLocks noChangeAspect="1" noChangeArrowheads="1"/>
            </p:cNvPicPr>
            <p:nvPr/>
          </p:nvPicPr>
          <p:blipFill>
            <a:blip r:embed="rId2" cstate="print"/>
            <a:srcRect l="21436" t="16605" r="23056" b="9969"/>
            <a:stretch>
              <a:fillRect/>
            </a:stretch>
          </p:blipFill>
          <p:spPr bwMode="auto">
            <a:xfrm>
              <a:off x="3274715" y="4241722"/>
              <a:ext cx="2214563" cy="219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3131840" y="3925810"/>
              <a:ext cx="6699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SUSY</a:t>
              </a: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3890665" y="3886122"/>
              <a:ext cx="21701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fr-FR" sz="2000" b="1">
                  <a:solidFill>
                    <a:srgbClr val="FF0000"/>
                  </a:solidFill>
                  <a:latin typeface="Calibri" pitchFamily="34" charset="0"/>
                </a:rPr>
                <a:t>’</a:t>
              </a:r>
              <a:r>
                <a:rPr lang="fr-FR" sz="2000" b="1" baseline="-25000">
                  <a:solidFill>
                    <a:srgbClr val="FF0000"/>
                  </a:solidFill>
                  <a:latin typeface="Calibri" pitchFamily="34" charset="0"/>
                </a:rPr>
                <a:t>111</a:t>
              </a:r>
              <a:r>
                <a:rPr lang="fr-FR" sz="2000" b="1">
                  <a:solidFill>
                    <a:srgbClr val="FF0000"/>
                  </a:solidFill>
                  <a:latin typeface="Calibri" pitchFamily="34" charset="0"/>
                </a:rPr>
                <a:t>,</a:t>
              </a:r>
              <a:r>
                <a:rPr lang="fr-FR" sz="2000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fr-FR" sz="2000" b="1">
                  <a:solidFill>
                    <a:srgbClr val="FF0000"/>
                  </a:solidFill>
                  <a:latin typeface="Calibri" pitchFamily="34" charset="0"/>
                </a:rPr>
                <a:t>’</a:t>
              </a:r>
              <a:r>
                <a:rPr lang="fr-FR" sz="2000" b="1" baseline="-25000">
                  <a:solidFill>
                    <a:srgbClr val="FF0000"/>
                  </a:solidFill>
                  <a:latin typeface="Calibri" pitchFamily="34" charset="0"/>
                </a:rPr>
                <a:t>113</a:t>
              </a:r>
              <a:r>
                <a:rPr lang="fr-FR" sz="2000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fr-FR" sz="2000" b="1">
                  <a:solidFill>
                    <a:srgbClr val="FF0000"/>
                  </a:solidFill>
                  <a:latin typeface="Calibri" pitchFamily="34" charset="0"/>
                </a:rPr>
                <a:t>’</a:t>
              </a:r>
              <a:r>
                <a:rPr lang="fr-FR" sz="2000" b="1" baseline="-25000">
                  <a:solidFill>
                    <a:srgbClr val="FF0000"/>
                  </a:solidFill>
                  <a:latin typeface="Calibri" pitchFamily="34" charset="0"/>
                </a:rPr>
                <a:t>131</a:t>
              </a:r>
              <a:r>
                <a:rPr lang="fr-FR" sz="2000" b="1">
                  <a:solidFill>
                    <a:srgbClr val="FF0000"/>
                  </a:solidFill>
                  <a:latin typeface="Calibri" pitchFamily="34" charset="0"/>
                </a:rPr>
                <a:t>,….. 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78476" y="908720"/>
            <a:ext cx="4464496" cy="2808312"/>
            <a:chOff x="2195736" y="908720"/>
            <a:chExt cx="4464496" cy="2808312"/>
          </a:xfrm>
        </p:grpSpPr>
        <p:sp>
          <p:nvSpPr>
            <p:cNvPr id="4" name="Rectangle 3"/>
            <p:cNvSpPr/>
            <p:nvPr/>
          </p:nvSpPr>
          <p:spPr>
            <a:xfrm>
              <a:off x="2195736" y="908720"/>
              <a:ext cx="4464496" cy="2808312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Picture 47" descr="bb2_2"/>
            <p:cNvPicPr>
              <a:picLocks noChangeAspect="1" noChangeArrowheads="1"/>
            </p:cNvPicPr>
            <p:nvPr/>
          </p:nvPicPr>
          <p:blipFill>
            <a:blip r:embed="rId3" cstate="print"/>
            <a:srcRect l="10411" t="14278" r="14273" b="24352"/>
            <a:stretch>
              <a:fillRect/>
            </a:stretch>
          </p:blipFill>
          <p:spPr bwMode="auto">
            <a:xfrm>
              <a:off x="2553568" y="1309117"/>
              <a:ext cx="353060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2839318" y="1023367"/>
              <a:ext cx="14700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(V+A) </a:t>
              </a:r>
              <a:r>
                <a:rPr lang="fr-FR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current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4410943" y="1023367"/>
              <a:ext cx="16129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Calibri" pitchFamily="34" charset="0"/>
                </a:rPr>
                <a:t>&lt;m</a:t>
              </a:r>
              <a:r>
                <a:rPr lang="fr-FR" b="1" baseline="-25000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fr-FR" b="1" dirty="0">
                  <a:solidFill>
                    <a:srgbClr val="FF0000"/>
                  </a:solidFill>
                  <a:latin typeface="Calibri" pitchFamily="34" charset="0"/>
                </a:rPr>
                <a:t>&gt;,&lt;</a:t>
              </a:r>
              <a:r>
                <a:rPr lang="fr-FR" b="1" dirty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fr-FR" b="1" dirty="0">
                  <a:solidFill>
                    <a:srgbClr val="FF0000"/>
                  </a:solidFill>
                  <a:latin typeface="Calibri" pitchFamily="34" charset="0"/>
                </a:rPr>
                <a:t>&gt;,&lt;</a:t>
              </a:r>
              <a:r>
                <a:rPr lang="fr-FR" b="1" dirty="0">
                  <a:solidFill>
                    <a:srgbClr val="FF0000"/>
                  </a:solidFill>
                  <a:latin typeface="Symbol" pitchFamily="18" charset="2"/>
                </a:rPr>
                <a:t>h</a:t>
              </a:r>
              <a:r>
                <a:rPr lang="fr-FR" b="1" dirty="0">
                  <a:solidFill>
                    <a:srgbClr val="FF0000"/>
                  </a:solidFill>
                  <a:latin typeface="Calibri" pitchFamily="34" charset="0"/>
                </a:rPr>
                <a:t>&gt;</a:t>
              </a:r>
              <a:endParaRPr lang="fr-FR" dirty="0">
                <a:latin typeface="Calibri" pitchFamily="34" charset="0"/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23812" y="125760"/>
            <a:ext cx="9145016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Other possible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mechanisms</a:t>
            </a:r>
          </a:p>
        </p:txBody>
      </p: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1547664" y="4941168"/>
            <a:ext cx="6094413" cy="830263"/>
            <a:chOff x="629" y="3748"/>
            <a:chExt cx="3839" cy="523"/>
          </a:xfrm>
        </p:grpSpPr>
        <p:sp>
          <p:nvSpPr>
            <p:cNvPr id="16" name="Text Box 56"/>
            <p:cNvSpPr txBox="1">
              <a:spLocks noChangeArrowheads="1"/>
            </p:cNvSpPr>
            <p:nvPr/>
          </p:nvSpPr>
          <p:spPr bwMode="auto">
            <a:xfrm>
              <a:off x="3794" y="3748"/>
              <a:ext cx="674" cy="52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latin typeface="+mn-lt"/>
                </a:rPr>
                <a:t>m</a:t>
              </a:r>
              <a:r>
                <a:rPr lang="en-US" sz="2400" baseline="-25000" dirty="0" err="1">
                  <a:latin typeface="Symbol" pitchFamily="18" charset="2"/>
                </a:rPr>
                <a:t>n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>
                  <a:latin typeface="+mn-lt"/>
                  <a:sym typeface="Symbol" pitchFamily="18" charset="2"/>
                </a:rPr>
                <a:t> 0</a:t>
              </a:r>
            </a:p>
            <a:p>
              <a:pPr algn="ctr"/>
              <a:r>
                <a:rPr lang="en-US" sz="2400" dirty="0">
                  <a:latin typeface="Symbol" pitchFamily="18" charset="2"/>
                  <a:sym typeface="Symbol" pitchFamily="18" charset="2"/>
                </a:rPr>
                <a:t>n</a:t>
              </a:r>
              <a:r>
                <a:rPr lang="en-US" sz="2400" dirty="0">
                  <a:latin typeface="+mn-lt"/>
                  <a:sym typeface="Symbol" pitchFamily="18" charset="2"/>
                </a:rPr>
                <a:t>  </a:t>
              </a:r>
              <a:r>
                <a:rPr lang="en-US" sz="2400" dirty="0">
                  <a:latin typeface="Symbol" pitchFamily="18" charset="2"/>
                  <a:sym typeface="Symbol" pitchFamily="18" charset="2"/>
                </a:rPr>
                <a:t>n</a:t>
              </a:r>
            </a:p>
          </p:txBody>
        </p:sp>
        <p:sp>
          <p:nvSpPr>
            <p:cNvPr id="17" name="Text Box 57"/>
            <p:cNvSpPr txBox="1">
              <a:spLocks noChangeArrowheads="1"/>
            </p:cNvSpPr>
            <p:nvPr/>
          </p:nvSpPr>
          <p:spPr bwMode="auto">
            <a:xfrm>
              <a:off x="629" y="3863"/>
              <a:ext cx="2092" cy="29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+mn-lt"/>
                </a:rPr>
                <a:t>Observation of </a:t>
              </a:r>
              <a:r>
                <a:rPr lang="en-US" sz="2400" b="1" dirty="0">
                  <a:latin typeface="+mn-lt"/>
                </a:rPr>
                <a:t>0</a:t>
              </a:r>
              <a:r>
                <a:rPr lang="en-US" sz="2400" b="1" dirty="0">
                  <a:latin typeface="Symbol" pitchFamily="18" charset="2"/>
                </a:rPr>
                <a:t>n</a:t>
              </a:r>
              <a:r>
                <a:rPr lang="en-US" sz="2400" b="1" dirty="0">
                  <a:latin typeface="+mn-lt"/>
                </a:rPr>
                <a:t>-DBD</a:t>
              </a:r>
              <a:r>
                <a:rPr lang="en-US" sz="2000" dirty="0">
                  <a:latin typeface="+mn-lt"/>
                </a:rPr>
                <a:t> </a:t>
              </a:r>
            </a:p>
          </p:txBody>
        </p:sp>
        <p:sp>
          <p:nvSpPr>
            <p:cNvPr id="18" name="AutoShape 58"/>
            <p:cNvSpPr>
              <a:spLocks noChangeArrowheads="1"/>
            </p:cNvSpPr>
            <p:nvPr/>
          </p:nvSpPr>
          <p:spPr bwMode="auto">
            <a:xfrm>
              <a:off x="2953" y="3843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9" name="Line 59"/>
            <p:cNvSpPr>
              <a:spLocks noChangeShapeType="1"/>
            </p:cNvSpPr>
            <p:nvPr/>
          </p:nvSpPr>
          <p:spPr bwMode="auto">
            <a:xfrm>
              <a:off x="3902" y="405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</p:grpSp>
      <p:sp>
        <p:nvSpPr>
          <p:cNvPr id="20" name="TextBox 10"/>
          <p:cNvSpPr txBox="1"/>
          <p:nvPr/>
        </p:nvSpPr>
        <p:spPr>
          <a:xfrm>
            <a:off x="827584" y="3933056"/>
            <a:ext cx="752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However, independently of the mechanism, the </a:t>
            </a:r>
            <a:r>
              <a:rPr lang="en-GB" sz="2800" dirty="0" smtClean="0">
                <a:solidFill>
                  <a:srgbClr val="FFC000"/>
                </a:solidFill>
                <a:latin typeface="+mn-lt"/>
              </a:rPr>
              <a:t>Schechter-Valle theorem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states that</a:t>
            </a:r>
            <a:endParaRPr lang="it-IT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827584" y="5787261"/>
            <a:ext cx="752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</a:rPr>
              <a:t>e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ven if the light neutrino exchange should not provide the dominant contribution</a:t>
            </a:r>
            <a:endParaRPr lang="it-IT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99157" y="3155951"/>
            <a:ext cx="2990853" cy="2068515"/>
            <a:chOff x="3716" y="1988"/>
            <a:chExt cx="1884" cy="1303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716" y="2709"/>
              <a:ext cx="1884" cy="5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chemeClr val="tx2"/>
                  </a:solidFill>
                  <a:latin typeface="+mn-lt"/>
                </a:rPr>
                <a:t>parameter containing </a:t>
              </a:r>
            </a:p>
            <a:p>
              <a:pPr algn="ctr"/>
              <a:r>
                <a:rPr lang="it-IT" dirty="0">
                  <a:solidFill>
                    <a:schemeClr val="tx2"/>
                  </a:solidFill>
                  <a:latin typeface="+mn-lt"/>
                </a:rPr>
                <a:t>the </a:t>
              </a:r>
              <a:r>
                <a:rPr lang="it-IT" dirty="0" smtClean="0">
                  <a:solidFill>
                    <a:schemeClr val="tx2"/>
                  </a:solidFill>
                  <a:latin typeface="+mn-lt"/>
                </a:rPr>
                <a:t>physics:</a:t>
              </a:r>
            </a:p>
            <a:p>
              <a:pPr algn="ctr"/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Effective 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Majorana</a:t>
              </a:r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 mass</a:t>
              </a:r>
              <a:endParaRPr lang="it-IT" b="1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766" y="1988"/>
              <a:ext cx="363" cy="31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cxnSp>
          <p:nvCxnSpPr>
            <p:cNvPr id="6" name="AutoShape 5"/>
            <p:cNvCxnSpPr>
              <a:cxnSpLocks noChangeShapeType="1"/>
              <a:stCxn id="5" idx="4"/>
              <a:endCxn id="4" idx="0"/>
            </p:cNvCxnSpPr>
            <p:nvPr/>
          </p:nvCxnSpPr>
          <p:spPr bwMode="auto">
            <a:xfrm rot="16200000" flipH="1">
              <a:off x="4100" y="2151"/>
              <a:ext cx="404" cy="71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97213" y="3133728"/>
            <a:ext cx="3124200" cy="2244727"/>
            <a:chOff x="1951" y="1974"/>
            <a:chExt cx="1968" cy="1414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951" y="2981"/>
              <a:ext cx="1968" cy="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latin typeface="+mn-lt"/>
                </a:rPr>
                <a:t>what </a:t>
              </a:r>
              <a:r>
                <a:rPr lang="it-IT" dirty="0">
                  <a:solidFill>
                    <a:schemeClr val="tx2"/>
                  </a:solidFill>
                  <a:latin typeface="+mn-lt"/>
                </a:rPr>
                <a:t>the nuclear theorists </a:t>
              </a:r>
            </a:p>
            <a:p>
              <a:pPr algn="ctr"/>
              <a:r>
                <a:rPr lang="it-IT" dirty="0">
                  <a:solidFill>
                    <a:schemeClr val="tx2"/>
                  </a:solidFill>
                  <a:latin typeface="+mn-lt"/>
                </a:rPr>
                <a:t>try to calculate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141" y="1974"/>
              <a:ext cx="440" cy="37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cxnSp>
          <p:nvCxnSpPr>
            <p:cNvPr id="10" name="AutoShape 9"/>
            <p:cNvCxnSpPr>
              <a:cxnSpLocks noChangeShapeType="1"/>
              <a:stCxn id="9" idx="4"/>
              <a:endCxn id="8" idx="0"/>
            </p:cNvCxnSpPr>
            <p:nvPr/>
          </p:nvCxnSpPr>
          <p:spPr bwMode="auto">
            <a:xfrm rot="5400000">
              <a:off x="2829" y="2449"/>
              <a:ext cx="637" cy="4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7952" y="3097215"/>
            <a:ext cx="3462336" cy="1841502"/>
            <a:chOff x="68" y="1951"/>
            <a:chExt cx="2181" cy="1160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8" y="2704"/>
              <a:ext cx="1941" cy="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chemeClr val="tx2"/>
                  </a:solidFill>
                  <a:latin typeface="+mn-lt"/>
                </a:rPr>
                <a:t>what the experimentalists </a:t>
              </a:r>
            </a:p>
            <a:p>
              <a:pPr algn="ctr"/>
              <a:r>
                <a:rPr lang="it-IT" dirty="0">
                  <a:solidFill>
                    <a:schemeClr val="tx2"/>
                  </a:solidFill>
                  <a:latin typeface="+mn-lt"/>
                </a:rPr>
                <a:t>try to measure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886" y="1951"/>
              <a:ext cx="363" cy="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cxnSp>
          <p:nvCxnSpPr>
            <p:cNvPr id="14" name="AutoShape 13"/>
            <p:cNvCxnSpPr>
              <a:cxnSpLocks noChangeShapeType="1"/>
              <a:stCxn id="12" idx="0"/>
              <a:endCxn id="13" idx="4"/>
            </p:cNvCxnSpPr>
            <p:nvPr/>
          </p:nvCxnSpPr>
          <p:spPr bwMode="auto">
            <a:xfrm rot="5400000" flipH="1" flipV="1">
              <a:off x="1357" y="1994"/>
              <a:ext cx="392" cy="10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49276" y="2197100"/>
            <a:ext cx="8199438" cy="1406525"/>
            <a:chOff x="241" y="528"/>
            <a:chExt cx="5165" cy="886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77" y="1123"/>
              <a:ext cx="25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solidFill>
                    <a:schemeClr val="accent3"/>
                  </a:solidFill>
                  <a:latin typeface="+mn-lt"/>
                </a:rPr>
                <a:t>1/</a:t>
              </a:r>
              <a:r>
                <a:rPr lang="it-IT" sz="2400" dirty="0">
                  <a:solidFill>
                    <a:schemeClr val="accent3"/>
                  </a:solidFill>
                  <a:latin typeface="Symbol" pitchFamily="18" charset="2"/>
                </a:rPr>
                <a:t>t</a:t>
              </a:r>
              <a:r>
                <a:rPr lang="it-IT" sz="2400" dirty="0">
                  <a:solidFill>
                    <a:schemeClr val="accent3"/>
                  </a:solidFill>
                  <a:latin typeface="+mn-lt"/>
                </a:rPr>
                <a:t> = G(Q,Z) |M</a:t>
              </a:r>
              <a:r>
                <a:rPr lang="it-IT" sz="2400" baseline="-25000" dirty="0">
                  <a:solidFill>
                    <a:schemeClr val="accent3"/>
                  </a:solidFill>
                  <a:latin typeface="+mn-lt"/>
                </a:rPr>
                <a:t>nucl</a:t>
              </a:r>
              <a:r>
                <a:rPr lang="it-IT" sz="2400" dirty="0">
                  <a:solidFill>
                    <a:schemeClr val="accent3"/>
                  </a:solidFill>
                  <a:latin typeface="+mn-lt"/>
                </a:rPr>
                <a:t>|</a:t>
              </a:r>
              <a:r>
                <a:rPr lang="it-IT" sz="2400" baseline="30000" dirty="0">
                  <a:solidFill>
                    <a:schemeClr val="accent3"/>
                  </a:solidFill>
                  <a:latin typeface="+mn-lt"/>
                </a:rPr>
                <a:t>2</a:t>
              </a:r>
              <a:r>
                <a:rPr lang="it-IT" sz="2400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M</a:t>
              </a:r>
              <a:r>
                <a:rPr lang="it-IT" sz="2400" baseline="-25000" dirty="0">
                  <a:solidFill>
                    <a:srgbClr val="FFC000"/>
                  </a:solidFill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sz="2400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</a:t>
              </a:r>
              <a:r>
                <a:rPr lang="it-IT" sz="2400" baseline="-25000" dirty="0">
                  <a:solidFill>
                    <a:srgbClr val="FFC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it-IT" sz="2400" baseline="30000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2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41" y="534"/>
              <a:ext cx="143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3"/>
                  </a:solidFill>
                  <a:latin typeface="+mn-lt"/>
                </a:rPr>
                <a:t>neutrinoless</a:t>
              </a:r>
              <a:endParaRPr lang="en-US" dirty="0">
                <a:solidFill>
                  <a:schemeClr val="accent3"/>
                </a:solidFill>
                <a:latin typeface="+mn-lt"/>
              </a:endParaRPr>
            </a:p>
            <a:p>
              <a:pPr algn="ctr"/>
              <a:r>
                <a:rPr lang="en-US" dirty="0">
                  <a:solidFill>
                    <a:schemeClr val="accent3"/>
                  </a:solidFill>
                  <a:latin typeface="+mn-lt"/>
                </a:rPr>
                <a:t>Double Beta Decay </a:t>
              </a:r>
            </a:p>
            <a:p>
              <a:pPr algn="ctr"/>
              <a:r>
                <a:rPr lang="en-US" b="1" dirty="0">
                  <a:solidFill>
                    <a:schemeClr val="accent3"/>
                  </a:solidFill>
                  <a:latin typeface="+mn-lt"/>
                </a:rPr>
                <a:t>rate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911" y="528"/>
              <a:ext cx="60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>
                  <a:solidFill>
                    <a:schemeClr val="accent3"/>
                  </a:solidFill>
                  <a:latin typeface="+mn-lt"/>
                </a:rPr>
                <a:t>Phase </a:t>
              </a:r>
            </a:p>
            <a:p>
              <a:pPr algn="ctr"/>
              <a:r>
                <a:rPr lang="en-US">
                  <a:solidFill>
                    <a:schemeClr val="accent3"/>
                  </a:solidFill>
                  <a:latin typeface="+mn-lt"/>
                </a:rPr>
                <a:t>space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797" y="544"/>
              <a:ext cx="121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accent3"/>
                  </a:solidFill>
                  <a:latin typeface="+mn-lt"/>
                </a:rPr>
                <a:t>Nuclear </a:t>
              </a:r>
            </a:p>
            <a:p>
              <a:pPr algn="ctr"/>
              <a:r>
                <a:rPr lang="en-US">
                  <a:solidFill>
                    <a:schemeClr val="accent3"/>
                  </a:solidFill>
                  <a:latin typeface="+mn-lt"/>
                </a:rPr>
                <a:t>matrix elements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4250" y="640"/>
              <a:ext cx="11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accent3"/>
                  </a:solidFill>
                  <a:latin typeface="+mn-lt"/>
                </a:rPr>
                <a:t>Effective </a:t>
              </a:r>
            </a:p>
            <a:p>
              <a:pPr algn="ctr"/>
              <a:r>
                <a:rPr lang="en-US" b="1">
                  <a:solidFill>
                    <a:schemeClr val="accent3"/>
                  </a:solidFill>
                  <a:latin typeface="+mn-lt"/>
                </a:rPr>
                <a:t>Majorana mass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152" y="960"/>
              <a:ext cx="624" cy="288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256" y="960"/>
              <a:ext cx="201" cy="16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229" y="960"/>
              <a:ext cx="83" cy="117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4136" y="1056"/>
              <a:ext cx="520" cy="20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</p:grp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95536" y="1064930"/>
            <a:ext cx="856895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  <a:buFont typeface="Symbol" pitchFamily="18" charset="2"/>
              <a:buNone/>
            </a:pPr>
            <a:r>
              <a:rPr lang="en-US" sz="2000" dirty="0">
                <a:latin typeface="+mn-lt"/>
              </a:rPr>
              <a:t>how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0</a:t>
            </a:r>
            <a:r>
              <a:rPr lang="en-US" sz="2000" b="1" dirty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-DBD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dirty="0">
                <a:latin typeface="+mn-lt"/>
              </a:rPr>
              <a:t>is connected to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neutrino mixing matrix </a:t>
            </a:r>
            <a:r>
              <a:rPr lang="en-US" sz="2000" dirty="0">
                <a:latin typeface="+mn-lt"/>
              </a:rPr>
              <a:t>and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masses</a:t>
            </a:r>
          </a:p>
          <a:p>
            <a:pPr algn="ctr">
              <a:buClr>
                <a:schemeClr val="accent2"/>
              </a:buClr>
              <a:buFont typeface="Symbol" pitchFamily="18" charset="2"/>
              <a:buNone/>
            </a:pPr>
            <a:r>
              <a:rPr lang="en-US" sz="2000" dirty="0">
                <a:latin typeface="+mn-lt"/>
              </a:rPr>
              <a:t>in case of process induced by </a:t>
            </a:r>
            <a:r>
              <a:rPr lang="en-US" sz="2000" dirty="0" smtClean="0">
                <a:latin typeface="+mn-lt"/>
              </a:rPr>
              <a:t>light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>
                <a:latin typeface="+mn-lt"/>
              </a:rPr>
              <a:t> exchange (</a:t>
            </a: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mass mechanism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331913" y="4508504"/>
            <a:ext cx="7334250" cy="1868489"/>
            <a:chOff x="839" y="2840"/>
            <a:chExt cx="4620" cy="1177"/>
          </a:xfrm>
        </p:grpSpPr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839" y="3649"/>
              <a:ext cx="4620" cy="3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M</a:t>
              </a:r>
              <a:r>
                <a:rPr lang="it-IT" sz="2400" b="1" baseline="-25000" dirty="0">
                  <a:solidFill>
                    <a:srgbClr val="FFC000"/>
                  </a:solidFill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sz="2400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</a:t>
              </a:r>
              <a:r>
                <a:rPr lang="it-IT" sz="2400" b="1" dirty="0">
                  <a:solidFill>
                    <a:srgbClr val="FFC000"/>
                  </a:solidFill>
                  <a:latin typeface="+mn-lt"/>
                </a:rPr>
                <a:t> </a:t>
              </a:r>
              <a:r>
                <a:rPr lang="it-IT" sz="2400" dirty="0">
                  <a:latin typeface="+mn-lt"/>
                </a:rPr>
                <a:t>= </a:t>
              </a:r>
              <a:r>
                <a:rPr lang="it-IT" sz="3200" dirty="0">
                  <a:latin typeface="+mn-lt"/>
                </a:rPr>
                <a:t>|</a:t>
              </a:r>
              <a:r>
                <a:rPr lang="it-IT" sz="2400" dirty="0">
                  <a:latin typeface="+mn-lt"/>
                </a:rPr>
                <a:t>|</a:t>
              </a:r>
              <a:r>
                <a:rPr lang="it-IT" sz="2400" i="1" dirty="0">
                  <a:solidFill>
                    <a:srgbClr val="008000"/>
                  </a:solidFill>
                  <a:latin typeface="+mn-lt"/>
                </a:rPr>
                <a:t>U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e1 </a:t>
              </a:r>
              <a:r>
                <a:rPr lang="it-IT" sz="2400" dirty="0">
                  <a:latin typeface="+mn-lt"/>
                </a:rPr>
                <a:t>|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 </a:t>
              </a:r>
              <a:r>
                <a:rPr lang="it-IT" sz="2400" baseline="30000" dirty="0">
                  <a:latin typeface="+mn-lt"/>
                </a:rPr>
                <a:t>2</a:t>
              </a:r>
              <a:r>
                <a:rPr lang="it-IT" sz="2400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it-IT" sz="2400" baseline="-25000" dirty="0">
                  <a:solidFill>
                    <a:srgbClr val="FFC000"/>
                  </a:solidFill>
                  <a:latin typeface="+mn-lt"/>
                </a:rPr>
                <a:t>1</a:t>
              </a:r>
              <a:r>
                <a:rPr lang="it-IT" sz="2400" baseline="-250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2400" dirty="0">
                  <a:latin typeface="+mn-lt"/>
                </a:rPr>
                <a:t>+ e</a:t>
              </a:r>
              <a:r>
                <a:rPr lang="it-IT" sz="2400" baseline="30000" dirty="0">
                  <a:latin typeface="+mn-lt"/>
                </a:rPr>
                <a:t>i</a:t>
              </a:r>
              <a:r>
                <a:rPr lang="it-IT" sz="2400" baseline="30000" dirty="0">
                  <a:latin typeface="Symbol" pitchFamily="18" charset="2"/>
                </a:rPr>
                <a:t>a</a:t>
              </a:r>
              <a:r>
                <a:rPr lang="it-IT" sz="1200" baseline="30000" dirty="0">
                  <a:latin typeface="+mn-lt"/>
                </a:rPr>
                <a:t>1</a:t>
              </a:r>
              <a:r>
                <a:rPr lang="it-IT" sz="2400" dirty="0">
                  <a:latin typeface="+mn-lt"/>
                </a:rPr>
                <a:t> | </a:t>
              </a:r>
              <a:r>
                <a:rPr lang="it-IT" sz="2400" i="1" dirty="0">
                  <a:solidFill>
                    <a:srgbClr val="008000"/>
                  </a:solidFill>
                  <a:latin typeface="+mn-lt"/>
                </a:rPr>
                <a:t>U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e2 </a:t>
              </a:r>
              <a:r>
                <a:rPr lang="it-IT" sz="2400" dirty="0">
                  <a:latin typeface="+mn-lt"/>
                </a:rPr>
                <a:t>|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 </a:t>
              </a:r>
              <a:r>
                <a:rPr lang="it-IT" sz="2400" baseline="30000" dirty="0">
                  <a:latin typeface="+mn-lt"/>
                </a:rPr>
                <a:t>2</a:t>
              </a:r>
              <a:r>
                <a:rPr lang="it-IT" sz="2400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it-IT" sz="2400" baseline="-25000" dirty="0">
                  <a:solidFill>
                    <a:srgbClr val="FFC000"/>
                  </a:solidFill>
                  <a:latin typeface="+mn-lt"/>
                </a:rPr>
                <a:t>2</a:t>
              </a:r>
              <a:r>
                <a:rPr lang="it-IT" sz="2400" baseline="-250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2400" dirty="0">
                  <a:latin typeface="+mn-lt"/>
                </a:rPr>
                <a:t>+</a:t>
              </a:r>
              <a:r>
                <a:rPr lang="it-IT" sz="24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2400" dirty="0">
                  <a:latin typeface="+mn-lt"/>
                </a:rPr>
                <a:t>e</a:t>
              </a:r>
              <a:r>
                <a:rPr lang="it-IT" sz="2400" baseline="30000" dirty="0">
                  <a:latin typeface="+mn-lt"/>
                </a:rPr>
                <a:t>i</a:t>
              </a:r>
              <a:r>
                <a:rPr lang="it-IT" sz="2400" baseline="30000" dirty="0">
                  <a:latin typeface="Symbol" pitchFamily="18" charset="2"/>
                </a:rPr>
                <a:t>a</a:t>
              </a:r>
              <a:r>
                <a:rPr lang="it-IT" sz="1200" baseline="30000" dirty="0">
                  <a:latin typeface="+mn-lt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2400" dirty="0">
                  <a:latin typeface="+mn-lt"/>
                </a:rPr>
                <a:t>|</a:t>
              </a:r>
              <a:r>
                <a:rPr lang="it-IT" sz="2400" i="1" dirty="0">
                  <a:solidFill>
                    <a:srgbClr val="008000"/>
                  </a:solidFill>
                  <a:latin typeface="+mn-lt"/>
                </a:rPr>
                <a:t>U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e3 </a:t>
              </a:r>
              <a:r>
                <a:rPr lang="it-IT" sz="2400" dirty="0">
                  <a:latin typeface="+mn-lt"/>
                </a:rPr>
                <a:t>|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 </a:t>
              </a:r>
              <a:r>
                <a:rPr lang="it-IT" sz="2400" baseline="30000" dirty="0">
                  <a:latin typeface="+mn-lt"/>
                </a:rPr>
                <a:t>2</a:t>
              </a:r>
              <a:r>
                <a:rPr lang="it-IT" sz="2400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it-IT" sz="2400" baseline="-25000" dirty="0">
                  <a:solidFill>
                    <a:srgbClr val="FFC000"/>
                  </a:solidFill>
                  <a:latin typeface="+mn-lt"/>
                </a:rPr>
                <a:t>3</a:t>
              </a:r>
              <a:r>
                <a:rPr lang="it-IT" sz="2400" baseline="-250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3200" dirty="0">
                  <a:latin typeface="+mn-lt"/>
                </a:rPr>
                <a:t>|</a:t>
              </a: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rot="5400000" flipV="1">
              <a:off x="2925" y="2840"/>
              <a:ext cx="726" cy="72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</p:grpSp>
      <p:sp>
        <p:nvSpPr>
          <p:cNvPr id="31" name="Line 37"/>
          <p:cNvSpPr>
            <a:spLocks noChangeShapeType="1"/>
          </p:cNvSpPr>
          <p:nvPr/>
        </p:nvSpPr>
        <p:spPr bwMode="auto">
          <a:xfrm>
            <a:off x="5508625" y="422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>
              <a:latin typeface="+mn-lt"/>
            </a:endParaRPr>
          </a:p>
        </p:txBody>
      </p:sp>
      <p:grpSp>
        <p:nvGrpSpPr>
          <p:cNvPr id="32" name="Group 42"/>
          <p:cNvGrpSpPr>
            <a:grpSpLocks/>
          </p:cNvGrpSpPr>
          <p:nvPr/>
        </p:nvGrpSpPr>
        <p:grpSpPr bwMode="auto">
          <a:xfrm>
            <a:off x="2267744" y="3056261"/>
            <a:ext cx="6553200" cy="2879726"/>
            <a:chOff x="884" y="1971"/>
            <a:chExt cx="4128" cy="1814"/>
          </a:xfrm>
        </p:grpSpPr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884" y="2069"/>
              <a:ext cx="4128" cy="1361"/>
              <a:chOff x="748" y="618"/>
              <a:chExt cx="4128" cy="1361"/>
            </a:xfrm>
          </p:grpSpPr>
          <p:pic>
            <p:nvPicPr>
              <p:cNvPr id="43" name="Picture 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873" t="12161" r="11497" b="52322"/>
              <a:stretch>
                <a:fillRect/>
              </a:stretch>
            </p:blipFill>
            <p:spPr bwMode="auto">
              <a:xfrm>
                <a:off x="748" y="618"/>
                <a:ext cx="4128" cy="1361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4" name="Text Box 30"/>
              <p:cNvSpPr txBox="1">
                <a:spLocks noChangeArrowheads="1"/>
              </p:cNvSpPr>
              <p:nvPr/>
            </p:nvSpPr>
            <p:spPr bwMode="auto">
              <a:xfrm>
                <a:off x="3865" y="738"/>
                <a:ext cx="637" cy="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0.026</a:t>
                </a:r>
                <a:endParaRPr lang="it-IT" sz="2400" dirty="0">
                  <a:latin typeface="+mn-lt"/>
                </a:endParaRPr>
              </a:p>
            </p:txBody>
          </p:sp>
        </p:grpSp>
        <p:grpSp>
          <p:nvGrpSpPr>
            <p:cNvPr id="34" name="Group 36"/>
            <p:cNvGrpSpPr>
              <a:grpSpLocks/>
            </p:cNvGrpSpPr>
            <p:nvPr/>
          </p:nvGrpSpPr>
          <p:grpSpPr bwMode="auto">
            <a:xfrm>
              <a:off x="1338" y="1989"/>
              <a:ext cx="1750" cy="1751"/>
              <a:chOff x="1338" y="1989"/>
              <a:chExt cx="1750" cy="1751"/>
            </a:xfrm>
          </p:grpSpPr>
          <p:sp>
            <p:nvSpPr>
              <p:cNvPr id="41" name="Oval 32"/>
              <p:cNvSpPr>
                <a:spLocks noChangeArrowheads="1"/>
              </p:cNvSpPr>
              <p:nvPr/>
            </p:nvSpPr>
            <p:spPr bwMode="auto">
              <a:xfrm>
                <a:off x="2272" y="1989"/>
                <a:ext cx="816" cy="680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latin typeface="+mn-lt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H="1">
                <a:off x="1338" y="2660"/>
                <a:ext cx="1316" cy="108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latin typeface="+mn-lt"/>
                </a:endParaRPr>
              </a:p>
            </p:txBody>
          </p:sp>
        </p:grpSp>
        <p:grpSp>
          <p:nvGrpSpPr>
            <p:cNvPr id="35" name="Group 41"/>
            <p:cNvGrpSpPr>
              <a:grpSpLocks/>
            </p:cNvGrpSpPr>
            <p:nvPr/>
          </p:nvGrpSpPr>
          <p:grpSpPr bwMode="auto">
            <a:xfrm>
              <a:off x="2744" y="1971"/>
              <a:ext cx="1179" cy="1769"/>
              <a:chOff x="2744" y="1971"/>
              <a:chExt cx="1179" cy="1769"/>
            </a:xfrm>
          </p:grpSpPr>
          <p:sp>
            <p:nvSpPr>
              <p:cNvPr id="39" name="Oval 33"/>
              <p:cNvSpPr>
                <a:spLocks noChangeArrowheads="1"/>
              </p:cNvSpPr>
              <p:nvPr/>
            </p:nvSpPr>
            <p:spPr bwMode="auto">
              <a:xfrm>
                <a:off x="3107" y="1971"/>
                <a:ext cx="816" cy="680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latin typeface="+mn-lt"/>
                </a:endParaRPr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 flipH="1">
                <a:off x="2744" y="2651"/>
                <a:ext cx="771" cy="108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latin typeface="+mn-lt"/>
                </a:endParaRPr>
              </a:p>
            </p:txBody>
          </p:sp>
        </p:grpSp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3987" y="2115"/>
              <a:ext cx="651" cy="1670"/>
              <a:chOff x="3987" y="2115"/>
              <a:chExt cx="651" cy="1670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auto">
              <a:xfrm>
                <a:off x="3987" y="2115"/>
                <a:ext cx="651" cy="472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latin typeface="+mn-lt"/>
                </a:endParaRPr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 flipH="1">
                <a:off x="4105" y="2569"/>
                <a:ext cx="181" cy="121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latin typeface="+mn-lt"/>
                </a:endParaRPr>
              </a:p>
            </p:txBody>
          </p:sp>
        </p:grpSp>
      </p:grp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0" y="125760"/>
            <a:ext cx="9145016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More on the </a:t>
            </a: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mass mechanism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59571" y="877594"/>
            <a:ext cx="6336704" cy="525658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oup 20"/>
          <p:cNvGrpSpPr/>
          <p:nvPr/>
        </p:nvGrpSpPr>
        <p:grpSpPr>
          <a:xfrm>
            <a:off x="1459314" y="836712"/>
            <a:ext cx="6137022" cy="5297466"/>
            <a:chOff x="633420" y="1443902"/>
            <a:chExt cx="6137022" cy="529746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1556792"/>
              <a:ext cx="5798842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646524" y="1689519"/>
              <a:ext cx="405502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3420" y="1443902"/>
              <a:ext cx="772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>
                  <a:solidFill>
                    <a:srgbClr val="FFC000"/>
                  </a:solidFill>
                  <a:sym typeface="Symbol" pitchFamily="18" charset="2"/>
                </a:rPr>
                <a:t></a:t>
              </a:r>
              <a:r>
                <a:rPr lang="it-IT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M</a:t>
              </a:r>
              <a:r>
                <a:rPr lang="it-IT" b="1" baseline="-25000" dirty="0" smtClean="0">
                  <a:solidFill>
                    <a:srgbClr val="FFC000"/>
                  </a:solidFill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b="1" dirty="0">
                  <a:solidFill>
                    <a:srgbClr val="FFC000"/>
                  </a:solidFill>
                  <a:sym typeface="Symbol" pitchFamily="18" charset="2"/>
                </a:rPr>
                <a:t></a:t>
              </a:r>
              <a:r>
                <a:rPr lang="it-IT" b="1" dirty="0">
                  <a:solidFill>
                    <a:srgbClr val="FFC000"/>
                  </a:solidFill>
                </a:rPr>
                <a:t> </a:t>
              </a:r>
              <a:endParaRPr lang="it-IT" b="1" dirty="0" smtClean="0">
                <a:solidFill>
                  <a:srgbClr val="FFC000"/>
                </a:solidFill>
              </a:endParaRPr>
            </a:p>
            <a:p>
              <a:pPr algn="ctr"/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[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eV</a:t>
              </a:r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]</a:t>
              </a:r>
              <a:endParaRPr lang="it-IT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196752"/>
            <a:ext cx="77957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Approaches and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technologies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Some relevant experiments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A critical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comparison of technologies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Conclusions</a:t>
            </a: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4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51459" y="1165626"/>
            <a:ext cx="6336704" cy="525658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Three hurdles to leap over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1202" y="1124744"/>
            <a:ext cx="6137022" cy="5297466"/>
            <a:chOff x="633420" y="1443902"/>
            <a:chExt cx="6137022" cy="529746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1556792"/>
              <a:ext cx="5798842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646524" y="1689519"/>
              <a:ext cx="405502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3420" y="1443902"/>
              <a:ext cx="772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>
                  <a:solidFill>
                    <a:srgbClr val="FFC000"/>
                  </a:solidFill>
                  <a:sym typeface="Symbol" pitchFamily="18" charset="2"/>
                </a:rPr>
                <a:t></a:t>
              </a:r>
              <a:r>
                <a:rPr lang="it-IT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M</a:t>
              </a:r>
              <a:r>
                <a:rPr lang="it-IT" b="1" baseline="-25000" dirty="0" smtClean="0">
                  <a:solidFill>
                    <a:srgbClr val="FFC000"/>
                  </a:solidFill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b="1" dirty="0">
                  <a:solidFill>
                    <a:srgbClr val="FFC000"/>
                  </a:solidFill>
                  <a:sym typeface="Symbol" pitchFamily="18" charset="2"/>
                </a:rPr>
                <a:t></a:t>
              </a:r>
              <a:r>
                <a:rPr lang="it-IT" b="1" dirty="0">
                  <a:solidFill>
                    <a:srgbClr val="FFC000"/>
                  </a:solidFill>
                </a:rPr>
                <a:t> </a:t>
              </a:r>
              <a:endParaRPr lang="it-IT" b="1" dirty="0" smtClean="0">
                <a:solidFill>
                  <a:srgbClr val="FFC000"/>
                </a:solidFill>
              </a:endParaRPr>
            </a:p>
            <a:p>
              <a:pPr algn="ctr"/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[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eV</a:t>
              </a:r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]</a:t>
              </a:r>
              <a:endParaRPr lang="it-IT" dirty="0">
                <a:latin typeface="+mn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99592" y="1268760"/>
            <a:ext cx="7848872" cy="1008112"/>
            <a:chOff x="899592" y="1268760"/>
            <a:chExt cx="7848872" cy="1008112"/>
          </a:xfrm>
        </p:grpSpPr>
        <p:grpSp>
          <p:nvGrpSpPr>
            <p:cNvPr id="55" name="Group 54"/>
            <p:cNvGrpSpPr/>
            <p:nvPr/>
          </p:nvGrpSpPr>
          <p:grpSpPr>
            <a:xfrm>
              <a:off x="899592" y="1268760"/>
              <a:ext cx="7848872" cy="1008112"/>
              <a:chOff x="899592" y="1268760"/>
              <a:chExt cx="7848872" cy="100811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99592" y="1784945"/>
                <a:ext cx="6480720" cy="405967"/>
                <a:chOff x="816295" y="2032095"/>
                <a:chExt cx="6480720" cy="405967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816295" y="2135516"/>
                  <a:ext cx="6480720" cy="0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3599116" y="2068730"/>
                  <a:ext cx="1826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err="1" smtClean="0">
                      <a:solidFill>
                        <a:srgbClr val="FFC000"/>
                      </a:solidFill>
                      <a:latin typeface="+mn-lt"/>
                    </a:rPr>
                    <a:t>Klapdor’s</a:t>
                  </a:r>
                  <a:r>
                    <a:rPr lang="en-GB" b="1" dirty="0" smtClean="0">
                      <a:solidFill>
                        <a:srgbClr val="FFC000"/>
                      </a:solidFill>
                      <a:latin typeface="+mn-lt"/>
                    </a:rPr>
                    <a:t> claim</a:t>
                  </a:r>
                  <a:endParaRPr lang="it-IT" b="1" dirty="0">
                    <a:solidFill>
                      <a:srgbClr val="FFC000"/>
                    </a:solidFill>
                    <a:latin typeface="+mn-lt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816295" y="2032095"/>
                  <a:ext cx="6473705" cy="306617"/>
                </a:xfrm>
                <a:prstGeom prst="rect">
                  <a:avLst/>
                </a:prstGeom>
                <a:solidFill>
                  <a:srgbClr val="FFC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7596336" y="1268760"/>
                <a:ext cx="1152128" cy="1008112"/>
                <a:chOff x="7524328" y="1268760"/>
                <a:chExt cx="1152128" cy="1008112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7524328" y="1268760"/>
                  <a:ext cx="1152128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7539891" y="1380117"/>
                  <a:ext cx="1134227" cy="854340"/>
                  <a:chOff x="7641492" y="1638556"/>
                  <a:chExt cx="1134227" cy="854340"/>
                </a:xfrm>
              </p:grpSpPr>
              <p:pic>
                <p:nvPicPr>
                  <p:cNvPr id="3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b="57692"/>
                  <a:stretch>
                    <a:fillRect/>
                  </a:stretch>
                </p:blipFill>
                <p:spPr bwMode="auto">
                  <a:xfrm>
                    <a:off x="7641492" y="1638556"/>
                    <a:ext cx="1127212" cy="792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t="73077"/>
                  <a:stretch>
                    <a:fillRect/>
                  </a:stretch>
                </p:blipFill>
                <p:spPr bwMode="auto">
                  <a:xfrm>
                    <a:off x="7648507" y="1988840"/>
                    <a:ext cx="1127212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56323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897515" y="1352057"/>
                  <a:ext cx="526309" cy="88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2" name="TextBox 51"/>
              <p:cNvSpPr txBox="1"/>
              <p:nvPr/>
            </p:nvSpPr>
            <p:spPr>
              <a:xfrm>
                <a:off x="4557486" y="1504520"/>
                <a:ext cx="28312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+mn-lt"/>
                  </a:rPr>
                  <a:t>100-1000 counts/y/ton</a:t>
                </a:r>
                <a:endParaRPr lang="it-IT" b="1" dirty="0">
                  <a:latin typeface="+mn-lt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388265" y="183497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~300 </a:t>
              </a:r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meV</a:t>
              </a:r>
              <a:endParaRPr lang="it-IT" b="1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22170" y="2564904"/>
            <a:ext cx="7826294" cy="1440160"/>
            <a:chOff x="922170" y="2564904"/>
            <a:chExt cx="7826294" cy="1440160"/>
          </a:xfrm>
        </p:grpSpPr>
        <p:grpSp>
          <p:nvGrpSpPr>
            <p:cNvPr id="56" name="Group 55"/>
            <p:cNvGrpSpPr/>
            <p:nvPr/>
          </p:nvGrpSpPr>
          <p:grpSpPr>
            <a:xfrm>
              <a:off x="922170" y="2564904"/>
              <a:ext cx="7826294" cy="1440160"/>
              <a:chOff x="922170" y="2564904"/>
              <a:chExt cx="7826294" cy="144016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22170" y="3231280"/>
                <a:ext cx="648072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7596336" y="2564904"/>
                <a:ext cx="1152128" cy="1440160"/>
                <a:chOff x="7524328" y="2636912"/>
                <a:chExt cx="1152128" cy="144016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7524328" y="2636912"/>
                  <a:ext cx="1152128" cy="1440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7535617" y="2666505"/>
                  <a:ext cx="1129148" cy="1369685"/>
                  <a:chOff x="7549244" y="2923411"/>
                  <a:chExt cx="1129148" cy="1369685"/>
                </a:xfrm>
              </p:grpSpPr>
              <p:pic>
                <p:nvPicPr>
                  <p:cNvPr id="3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b="53846"/>
                  <a:stretch>
                    <a:fillRect/>
                  </a:stretch>
                </p:blipFill>
                <p:spPr bwMode="auto">
                  <a:xfrm>
                    <a:off x="7549244" y="2923411"/>
                    <a:ext cx="1127212" cy="8640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t="73077"/>
                  <a:stretch>
                    <a:fillRect/>
                  </a:stretch>
                </p:blipFill>
                <p:spPr bwMode="auto">
                  <a:xfrm>
                    <a:off x="7551180" y="3789040"/>
                    <a:ext cx="1127212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4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888642" y="3136694"/>
                  <a:ext cx="526309" cy="88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3" name="TextBox 52"/>
              <p:cNvSpPr txBox="1"/>
              <p:nvPr/>
            </p:nvSpPr>
            <p:spPr>
              <a:xfrm>
                <a:off x="5030900" y="2841647"/>
                <a:ext cx="236635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+mn-lt"/>
                  </a:rPr>
                  <a:t>0.5-5 counts/y/ton</a:t>
                </a:r>
                <a:endParaRPr lang="it-IT" b="1" dirty="0">
                  <a:latin typeface="+mn-lt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464367" y="3181106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20 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meV</a:t>
              </a:r>
              <a:endParaRPr lang="it-IT" b="1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49022" y="4149080"/>
            <a:ext cx="7799442" cy="1913090"/>
            <a:chOff x="949022" y="4149080"/>
            <a:chExt cx="7799442" cy="1913090"/>
          </a:xfrm>
        </p:grpSpPr>
        <p:grpSp>
          <p:nvGrpSpPr>
            <p:cNvPr id="57" name="Group 56"/>
            <p:cNvGrpSpPr/>
            <p:nvPr/>
          </p:nvGrpSpPr>
          <p:grpSpPr>
            <a:xfrm>
              <a:off x="949022" y="4149080"/>
              <a:ext cx="7799442" cy="1913090"/>
              <a:chOff x="949022" y="4149080"/>
              <a:chExt cx="7799442" cy="191309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949022" y="4538713"/>
                <a:ext cx="648072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7596336" y="4149080"/>
                <a:ext cx="1152128" cy="1913090"/>
                <a:chOff x="7596336" y="4365104"/>
                <a:chExt cx="1152128" cy="1913090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7596336" y="4365104"/>
                  <a:ext cx="1152128" cy="19060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5632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609963" y="4405986"/>
                  <a:ext cx="1127212" cy="1872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877353" y="5377490"/>
                  <a:ext cx="526309" cy="88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4" name="TextBox 53"/>
              <p:cNvSpPr txBox="1"/>
              <p:nvPr/>
            </p:nvSpPr>
            <p:spPr>
              <a:xfrm>
                <a:off x="4355976" y="4149080"/>
                <a:ext cx="305885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+mn-lt"/>
                  </a:rPr>
                  <a:t>0.1-1 counts/y/(100 ton)</a:t>
                </a:r>
                <a:endParaRPr lang="it-IT" b="1" dirty="0">
                  <a:latin typeface="+mn-lt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403648" y="450912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1 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meV</a:t>
              </a:r>
              <a:endParaRPr lang="it-IT" b="1" dirty="0">
                <a:solidFill>
                  <a:srgbClr val="FFC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2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The first leap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look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s easy but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one year ago nobody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did it…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439025" cy="45815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44487" y="3019530"/>
            <a:ext cx="360040" cy="183600"/>
          </a:xfrm>
          <a:prstGeom prst="rect">
            <a:avLst/>
          </a:prstGeom>
          <a:solidFill>
            <a:srgbClr val="FF3F4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3215137" y="3443514"/>
            <a:ext cx="360040" cy="183600"/>
          </a:xfrm>
          <a:prstGeom prst="rect">
            <a:avLst/>
          </a:prstGeom>
          <a:solidFill>
            <a:srgbClr val="FF3F4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own Arrow 7"/>
          <p:cNvSpPr/>
          <p:nvPr/>
        </p:nvSpPr>
        <p:spPr>
          <a:xfrm rot="10800000">
            <a:off x="4094797" y="4876174"/>
            <a:ext cx="288032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own Arrow 8"/>
          <p:cNvSpPr/>
          <p:nvPr/>
        </p:nvSpPr>
        <p:spPr>
          <a:xfrm rot="10800000">
            <a:off x="5042190" y="2780928"/>
            <a:ext cx="288032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784604" y="620536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+mn-lt"/>
              </a:rPr>
              <a:t>A. Faessler et al., Phys. Rev. D79,053001(2009)</a:t>
            </a:r>
            <a:endParaRPr lang="it-IT" sz="12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95574" y="2322744"/>
            <a:ext cx="1886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33CC"/>
                </a:solidFill>
              </a:rPr>
              <a:t>Ge </a:t>
            </a:r>
            <a:r>
              <a:rPr lang="fr-FR" sz="1600" b="1" dirty="0" err="1">
                <a:solidFill>
                  <a:srgbClr val="0033CC"/>
                </a:solidFill>
              </a:rPr>
              <a:t>e</a:t>
            </a:r>
            <a:r>
              <a:rPr lang="fr-FR" sz="1600" b="1" dirty="0" err="1" smtClean="0">
                <a:solidFill>
                  <a:srgbClr val="0033CC"/>
                </a:solidFill>
              </a:rPr>
              <a:t>xperimental</a:t>
            </a:r>
            <a:r>
              <a:rPr lang="fr-FR" sz="1600" b="1" dirty="0" smtClean="0">
                <a:solidFill>
                  <a:srgbClr val="0033CC"/>
                </a:solidFill>
              </a:rPr>
              <a:t> range (</a:t>
            </a:r>
            <a:r>
              <a:rPr lang="fr-FR" sz="1600" b="1" dirty="0" err="1" smtClean="0">
                <a:solidFill>
                  <a:srgbClr val="0033CC"/>
                </a:solidFill>
              </a:rPr>
              <a:t>Klapdor</a:t>
            </a:r>
            <a:r>
              <a:rPr lang="fr-FR" sz="1600" b="1" dirty="0" smtClean="0">
                <a:solidFill>
                  <a:srgbClr val="0033CC"/>
                </a:solidFill>
              </a:rPr>
              <a:t>)</a:t>
            </a:r>
            <a:endParaRPr lang="fr-FR" sz="1600" b="1" dirty="0">
              <a:solidFill>
                <a:srgbClr val="0033CC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5537132" y="2674937"/>
            <a:ext cx="565292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84604" y="5963794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latin typeface="+mn-lt"/>
              </a:rPr>
              <a:t>Adapted</a:t>
            </a:r>
            <a:r>
              <a:rPr lang="fr-FR" sz="1400" b="1" dirty="0" smtClean="0">
                <a:latin typeface="+mn-lt"/>
              </a:rPr>
              <a:t> </a:t>
            </a:r>
            <a:r>
              <a:rPr lang="fr-FR" sz="1400" b="1" dirty="0" err="1" smtClean="0">
                <a:latin typeface="+mn-lt"/>
              </a:rPr>
              <a:t>from</a:t>
            </a:r>
            <a:endParaRPr lang="fr-FR" sz="1400" b="1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500" y="2480131"/>
            <a:ext cx="8601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900"/>
                </a:solidFill>
              </a:rPr>
              <a:t>1990’s</a:t>
            </a:r>
            <a:endParaRPr lang="fr-FR" dirty="0">
              <a:solidFill>
                <a:srgbClr val="0099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3528" y="3059668"/>
            <a:ext cx="8601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900"/>
                </a:solidFill>
              </a:rPr>
              <a:t>2000’s</a:t>
            </a:r>
            <a:endParaRPr lang="fr-FR" dirty="0">
              <a:solidFill>
                <a:srgbClr val="0099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504" y="4566614"/>
            <a:ext cx="8601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900"/>
                </a:solidFill>
              </a:rPr>
              <a:t>2000’s</a:t>
            </a:r>
            <a:endParaRPr lang="fr-FR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97768"/>
            <a:ext cx="89289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…but something new is appearing at the horizon: </a:t>
            </a:r>
            <a:r>
              <a:rPr lang="en-US" sz="4000" b="1" kern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Xe</a:t>
            </a: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 is coming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439025" cy="45815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44487" y="3019530"/>
            <a:ext cx="360040" cy="183600"/>
          </a:xfrm>
          <a:prstGeom prst="rect">
            <a:avLst/>
          </a:prstGeom>
          <a:solidFill>
            <a:srgbClr val="FF252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3203848" y="3443514"/>
            <a:ext cx="360040" cy="183600"/>
          </a:xfrm>
          <a:prstGeom prst="rect">
            <a:avLst/>
          </a:prstGeom>
          <a:solidFill>
            <a:srgbClr val="FF252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784604" y="620536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+mn-lt"/>
              </a:rPr>
              <a:t>A. Faessler et al., Phys. Rev. D79,053001(2009)</a:t>
            </a:r>
            <a:endParaRPr lang="it-IT" sz="12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6988" y="5351632"/>
            <a:ext cx="1044000" cy="165600"/>
          </a:xfrm>
          <a:prstGeom prst="rect">
            <a:avLst/>
          </a:prstGeom>
          <a:solidFill>
            <a:srgbClr val="0D47FF"/>
          </a:solidFill>
          <a:ln>
            <a:solidFill>
              <a:srgbClr val="0D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317126" y="5027690"/>
            <a:ext cx="864096" cy="33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38001" y="526407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EXO</a:t>
            </a:r>
            <a:endParaRPr lang="fr-FR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2224202" y="5347584"/>
            <a:ext cx="2984786" cy="183600"/>
          </a:xfrm>
          <a:prstGeom prst="rect">
            <a:avLst/>
          </a:prstGeom>
          <a:solidFill>
            <a:srgbClr val="FF252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3102812" y="5103094"/>
            <a:ext cx="1512168" cy="190800"/>
          </a:xfrm>
          <a:prstGeom prst="rect">
            <a:avLst/>
          </a:prstGeom>
          <a:solidFill>
            <a:srgbClr val="FF252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ZoneTexte 12"/>
          <p:cNvSpPr txBox="1"/>
          <p:nvPr/>
        </p:nvSpPr>
        <p:spPr>
          <a:xfrm>
            <a:off x="736780" y="5027690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KamLAND-ZEN</a:t>
            </a:r>
            <a:endParaRPr lang="fr-FR" sz="16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27198" y="5042204"/>
            <a:ext cx="7799065" cy="5749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84604" y="5963794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latin typeface="+mn-lt"/>
              </a:rPr>
              <a:t>Adapted</a:t>
            </a:r>
            <a:r>
              <a:rPr lang="fr-FR" sz="1400" b="1" dirty="0" smtClean="0">
                <a:latin typeface="+mn-lt"/>
              </a:rPr>
              <a:t> </a:t>
            </a:r>
            <a:r>
              <a:rPr lang="fr-FR" sz="1400" b="1" dirty="0" err="1" smtClean="0">
                <a:latin typeface="+mn-lt"/>
              </a:rPr>
              <a:t>from</a:t>
            </a:r>
            <a:endParaRPr lang="fr-FR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1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196752"/>
            <a:ext cx="77957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Approaches and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technologies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Some relevant experiments</a:t>
            </a:r>
            <a:endParaRPr lang="en-GB" sz="3200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A critical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comparison of technologies</a:t>
            </a:r>
            <a:endParaRPr lang="en-GB" sz="3200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Conclusions</a:t>
            </a:r>
            <a:endParaRPr lang="it-IT" sz="320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5536" y="1988840"/>
            <a:ext cx="8289924" cy="1350963"/>
            <a:chOff x="295" y="783"/>
            <a:chExt cx="5222" cy="851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95" y="783"/>
              <a:ext cx="385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>
                  <a:solidFill>
                    <a:schemeClr val="bg1"/>
                  </a:solidFill>
                  <a:latin typeface="+mn-lt"/>
                </a:rPr>
                <a:t>To start to explore the inverted hierarchy region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279" y="1343"/>
              <a:ext cx="4238" cy="291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solidFill>
                    <a:schemeClr val="tx2"/>
                  </a:solidFill>
                  <a:latin typeface="+mn-lt"/>
                </a:rPr>
                <a:t>Sensitivity at the level of  1-10 counts / y ton</a:t>
              </a:r>
            </a:p>
          </p:txBody>
        </p:sp>
        <p:cxnSp>
          <p:nvCxnSpPr>
            <p:cNvPr id="7" name="AutoShape 6"/>
            <p:cNvCxnSpPr>
              <a:cxnSpLocks noChangeShapeType="1"/>
              <a:stCxn id="5" idx="1"/>
              <a:endCxn id="6" idx="1"/>
            </p:cNvCxnSpPr>
            <p:nvPr/>
          </p:nvCxnSpPr>
          <p:spPr bwMode="auto">
            <a:xfrm rot="10800000" flipH="1" flipV="1">
              <a:off x="295" y="909"/>
              <a:ext cx="984" cy="579"/>
            </a:xfrm>
            <a:prstGeom prst="bentConnector3">
              <a:avLst>
                <a:gd name="adj1" fmla="val -14634"/>
              </a:avLst>
            </a:prstGeom>
            <a:noFill/>
            <a:ln w="9525">
              <a:solidFill>
                <a:srgbClr val="FFC000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5536" y="3573016"/>
            <a:ext cx="8367713" cy="1198563"/>
            <a:chOff x="295" y="1963"/>
            <a:chExt cx="5271" cy="755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5" y="1963"/>
              <a:ext cx="31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chemeClr val="bg1"/>
                  </a:solidFill>
                  <a:latin typeface="+mn-lt"/>
                </a:rPr>
                <a:t>To cover  the inverted hierarchy region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79" y="2427"/>
              <a:ext cx="4287" cy="291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solidFill>
                    <a:schemeClr val="tx2"/>
                  </a:solidFill>
                  <a:latin typeface="+mn-lt"/>
                </a:rPr>
                <a:t>Sensitivity at the level of 0.1 -1 counts / y ton</a:t>
              </a:r>
            </a:p>
          </p:txBody>
        </p:sp>
        <p:cxnSp>
          <p:nvCxnSpPr>
            <p:cNvPr id="11" name="AutoShape 10"/>
            <p:cNvCxnSpPr>
              <a:cxnSpLocks noChangeShapeType="1"/>
              <a:stCxn id="9" idx="1"/>
              <a:endCxn id="10" idx="1"/>
            </p:cNvCxnSpPr>
            <p:nvPr/>
          </p:nvCxnSpPr>
          <p:spPr bwMode="auto">
            <a:xfrm rot="10800000" flipH="1" flipV="1">
              <a:off x="295" y="2089"/>
              <a:ext cx="984" cy="483"/>
            </a:xfrm>
            <a:prstGeom prst="bentConnector3">
              <a:avLst>
                <a:gd name="adj1" fmla="val -14634"/>
              </a:avLst>
            </a:prstGeom>
            <a:noFill/>
            <a:ln w="9525">
              <a:solidFill>
                <a:srgbClr val="FFC000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5285" y="4911188"/>
            <a:ext cx="8966201" cy="1725613"/>
            <a:chOff x="16" y="2886"/>
            <a:chExt cx="5648" cy="1087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" y="3372"/>
              <a:ext cx="5648" cy="6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800" dirty="0">
                  <a:solidFill>
                    <a:schemeClr val="tx2"/>
                  </a:solidFill>
                  <a:latin typeface="+mn-lt"/>
                </a:rPr>
                <a:t>The order of magnitude of the target bakground is  </a:t>
              </a:r>
            </a:p>
            <a:p>
              <a:pPr algn="ctr"/>
              <a:r>
                <a:rPr lang="en-US" sz="2800" b="1" dirty="0">
                  <a:solidFill>
                    <a:srgbClr val="FFC000"/>
                  </a:solidFill>
                  <a:latin typeface="+mn-lt"/>
                </a:rPr>
                <a:t>~ </a:t>
              </a:r>
              <a:r>
                <a:rPr lang="it-IT" sz="2800" b="1" dirty="0">
                  <a:solidFill>
                    <a:srgbClr val="FFC000"/>
                  </a:solidFill>
                  <a:latin typeface="+mn-lt"/>
                </a:rPr>
                <a:t>1 counts / y ton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2789" y="2886"/>
              <a:ext cx="272" cy="363"/>
            </a:xfrm>
            <a:prstGeom prst="downArrow">
              <a:avLst>
                <a:gd name="adj1" fmla="val 50000"/>
                <a:gd name="adj2" fmla="val 33364"/>
              </a:avLst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Background demands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119675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Present generation experiments, under commissioning or construction, aim at scrutinizing </a:t>
            </a:r>
            <a:r>
              <a:rPr lang="en-GB" dirty="0" err="1" smtClean="0">
                <a:solidFill>
                  <a:srgbClr val="FFC000"/>
                </a:solidFill>
                <a:latin typeface="+mn-lt"/>
              </a:rPr>
              <a:t>Klapdor’s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claim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and possibly attacking the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inverted hierarchy region</a:t>
            </a:r>
            <a:endParaRPr lang="it-IT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3528" y="4293096"/>
            <a:ext cx="51844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Natural radioactivity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of materials </a:t>
            </a:r>
          </a:p>
          <a:p>
            <a:pPr>
              <a:buClr>
                <a:srgbClr val="FFC000"/>
              </a:buClr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(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source itself, surrounding structures)</a:t>
            </a:r>
            <a:endParaRPr lang="it-IT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3528" y="5758034"/>
            <a:ext cx="5384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Cosmogenic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induced activity (long living)</a:t>
            </a:r>
            <a:endParaRPr lang="it-IT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3528" y="6305838"/>
            <a:ext cx="3308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2 </a:t>
            </a:r>
            <a:r>
              <a:rPr lang="en-US" sz="2000" dirty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Double Beta Decay</a:t>
            </a:r>
            <a:endParaRPr lang="it-IT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467544" y="18864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Signal and Background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sources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323528" y="5210231"/>
            <a:ext cx="5160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Neutrons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(in particular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muon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-induced)</a:t>
            </a:r>
            <a:endParaRPr lang="it-IT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86805"/>
            <a:ext cx="5324475" cy="29622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02316"/>
            <a:ext cx="2570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 Box 62"/>
          <p:cNvSpPr txBox="1">
            <a:spLocks noChangeArrowheads="1"/>
          </p:cNvSpPr>
          <p:nvPr/>
        </p:nvSpPr>
        <p:spPr bwMode="auto">
          <a:xfrm>
            <a:off x="7799709" y="6233782"/>
            <a:ext cx="10207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Symbol" pitchFamily="18" charset="2"/>
              </a:rPr>
              <a:t>d</a:t>
            </a:r>
            <a:r>
              <a:rPr lang="en-US" i="1" dirty="0">
                <a:latin typeface="+mn-lt"/>
              </a:rPr>
              <a:t>=</a:t>
            </a:r>
            <a:r>
              <a:rPr lang="en-US" i="1" dirty="0">
                <a:latin typeface="Symbol" pitchFamily="18" charset="2"/>
              </a:rPr>
              <a:t>D</a:t>
            </a:r>
            <a:r>
              <a:rPr lang="en-US" i="1" dirty="0">
                <a:latin typeface="+mn-lt"/>
              </a:rPr>
              <a:t>E/Q</a:t>
            </a:r>
            <a:endParaRPr lang="it-IT" i="1" dirty="0">
              <a:latin typeface="+mn-lt"/>
            </a:endParaRPr>
          </a:p>
        </p:txBody>
      </p:sp>
      <p:sp>
        <p:nvSpPr>
          <p:cNvPr id="71" name="Line 63"/>
          <p:cNvSpPr>
            <a:spLocks noChangeShapeType="1"/>
          </p:cNvSpPr>
          <p:nvPr/>
        </p:nvSpPr>
        <p:spPr bwMode="auto">
          <a:xfrm flipV="1">
            <a:off x="7954989" y="5610341"/>
            <a:ext cx="240951" cy="69549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>
              <a:latin typeface="+mn-lt"/>
            </a:endParaRPr>
          </a:p>
        </p:txBody>
      </p:sp>
      <p:cxnSp>
        <p:nvCxnSpPr>
          <p:cNvPr id="9" name="Connecteur en angle 8"/>
          <p:cNvCxnSpPr>
            <a:endCxn id="69" idx="2"/>
          </p:cNvCxnSpPr>
          <p:nvPr/>
        </p:nvCxnSpPr>
        <p:spPr>
          <a:xfrm flipV="1">
            <a:off x="3632447" y="5610341"/>
            <a:ext cx="3952827" cy="895552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6467197" y="4221088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 smtClean="0">
                <a:solidFill>
                  <a:schemeClr val="bg1"/>
                </a:solidFill>
                <a:latin typeface="+mn-lt"/>
              </a:rPr>
              <a:t>100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Mo </a:t>
            </a:r>
            <a:r>
              <a:rPr lang="fr-FR" b="1" dirty="0" smtClean="0">
                <a:solidFill>
                  <a:schemeClr val="bg1"/>
                </a:solidFill>
                <a:latin typeface="+mn-lt"/>
                <a:sym typeface="Symbol"/>
              </a:rPr>
              <a:t> 7.1x10</a:t>
            </a:r>
            <a:r>
              <a:rPr lang="fr-FR" b="1" baseline="30000" dirty="0" smtClean="0">
                <a:solidFill>
                  <a:schemeClr val="bg1"/>
                </a:solidFill>
                <a:latin typeface="+mn-lt"/>
                <a:sym typeface="Symbol"/>
              </a:rPr>
              <a:t>18</a:t>
            </a:r>
            <a:endParaRPr lang="fr-FR" b="1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6478260" y="4499828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 smtClean="0">
                <a:solidFill>
                  <a:schemeClr val="bg1"/>
                </a:solidFill>
                <a:latin typeface="+mn-lt"/>
              </a:rPr>
              <a:t>136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Xe </a:t>
            </a:r>
            <a:r>
              <a:rPr lang="fr-FR" b="1" dirty="0" smtClean="0">
                <a:solidFill>
                  <a:schemeClr val="bg1"/>
                </a:solidFill>
                <a:latin typeface="+mn-lt"/>
                <a:sym typeface="Symbol"/>
              </a:rPr>
              <a:t> 2.2x10</a:t>
            </a:r>
            <a:r>
              <a:rPr lang="fr-FR" b="1" baseline="30000" dirty="0" smtClean="0">
                <a:solidFill>
                  <a:schemeClr val="bg1"/>
                </a:solidFill>
                <a:latin typeface="+mn-lt"/>
                <a:sym typeface="Symbol"/>
              </a:rPr>
              <a:t>21</a:t>
            </a:r>
            <a:endParaRPr lang="fr-FR" b="1" baseline="30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8658665" y="4149080"/>
            <a:ext cx="0" cy="7532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stCxn id="69" idx="1"/>
          </p:cNvCxnSpPr>
          <p:nvPr/>
        </p:nvCxnSpPr>
        <p:spPr>
          <a:xfrm flipH="1" flipV="1">
            <a:off x="5292080" y="4005064"/>
            <a:ext cx="1008112" cy="125126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3588" y="934862"/>
            <a:ext cx="2164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 typeface="Symbol" pitchFamily="18" charset="2"/>
              <a:buNone/>
            </a:pPr>
            <a:r>
              <a:rPr lang="en-US" sz="2000" dirty="0">
                <a:solidFill>
                  <a:srgbClr val="FFC000"/>
                </a:solidFill>
                <a:latin typeface="+mn-lt"/>
              </a:rPr>
              <a:t>Two approaches: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14400" y="1709562"/>
            <a:ext cx="3402014" cy="2452688"/>
            <a:chOff x="576" y="1016"/>
            <a:chExt cx="2143" cy="1545"/>
          </a:xfrm>
        </p:grpSpPr>
        <p:sp>
          <p:nvSpPr>
            <p:cNvPr id="6" name="Rectangle 5" descr="Diagonali larghe verso l'alto"/>
            <p:cNvSpPr>
              <a:spLocks noChangeArrowheads="1"/>
            </p:cNvSpPr>
            <p:nvPr/>
          </p:nvSpPr>
          <p:spPr bwMode="auto">
            <a:xfrm>
              <a:off x="932" y="1016"/>
              <a:ext cx="1488" cy="528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CCFF"/>
              </a:bgClr>
            </a:patt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357" y="1016"/>
              <a:ext cx="542" cy="530"/>
              <a:chOff x="1769" y="2832"/>
              <a:chExt cx="542" cy="530"/>
            </a:xfrm>
          </p:grpSpPr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792" y="2888"/>
                <a:ext cx="296" cy="224"/>
              </a:xfrm>
              <a:custGeom>
                <a:avLst/>
                <a:gdLst/>
                <a:ahLst/>
                <a:cxnLst>
                  <a:cxn ang="0">
                    <a:pos x="72" y="224"/>
                  </a:cxn>
                  <a:cxn ang="0">
                    <a:pos x="176" y="184"/>
                  </a:cxn>
                  <a:cxn ang="0">
                    <a:pos x="192" y="160"/>
                  </a:cxn>
                  <a:cxn ang="0">
                    <a:pos x="0" y="120"/>
                  </a:cxn>
                  <a:cxn ang="0">
                    <a:pos x="72" y="120"/>
                  </a:cxn>
                  <a:cxn ang="0">
                    <a:pos x="128" y="96"/>
                  </a:cxn>
                  <a:cxn ang="0">
                    <a:pos x="176" y="64"/>
                  </a:cxn>
                  <a:cxn ang="0">
                    <a:pos x="232" y="120"/>
                  </a:cxn>
                  <a:cxn ang="0">
                    <a:pos x="240" y="56"/>
                  </a:cxn>
                  <a:cxn ang="0">
                    <a:pos x="256" y="0"/>
                  </a:cxn>
                  <a:cxn ang="0">
                    <a:pos x="296" y="8"/>
                  </a:cxn>
                </a:cxnLst>
                <a:rect l="0" t="0" r="r" b="b"/>
                <a:pathLst>
                  <a:path w="296" h="224">
                    <a:moveTo>
                      <a:pt x="72" y="224"/>
                    </a:moveTo>
                    <a:cubicBezTo>
                      <a:pt x="108" y="206"/>
                      <a:pt x="143" y="206"/>
                      <a:pt x="176" y="184"/>
                    </a:cubicBezTo>
                    <a:cubicBezTo>
                      <a:pt x="181" y="176"/>
                      <a:pt x="197" y="168"/>
                      <a:pt x="192" y="160"/>
                    </a:cubicBezTo>
                    <a:cubicBezTo>
                      <a:pt x="160" y="104"/>
                      <a:pt x="23" y="121"/>
                      <a:pt x="0" y="120"/>
                    </a:cubicBezTo>
                    <a:cubicBezTo>
                      <a:pt x="17" y="70"/>
                      <a:pt x="41" y="99"/>
                      <a:pt x="72" y="120"/>
                    </a:cubicBezTo>
                    <a:cubicBezTo>
                      <a:pt x="97" y="112"/>
                      <a:pt x="103" y="111"/>
                      <a:pt x="128" y="96"/>
                    </a:cubicBezTo>
                    <a:cubicBezTo>
                      <a:pt x="144" y="86"/>
                      <a:pt x="176" y="64"/>
                      <a:pt x="176" y="64"/>
                    </a:cubicBezTo>
                    <a:cubicBezTo>
                      <a:pt x="202" y="103"/>
                      <a:pt x="183" y="108"/>
                      <a:pt x="232" y="120"/>
                    </a:cubicBezTo>
                    <a:cubicBezTo>
                      <a:pt x="263" y="89"/>
                      <a:pt x="282" y="84"/>
                      <a:pt x="240" y="56"/>
                    </a:cubicBezTo>
                    <a:cubicBezTo>
                      <a:pt x="219" y="25"/>
                      <a:pt x="219" y="12"/>
                      <a:pt x="256" y="0"/>
                    </a:cubicBezTo>
                    <a:cubicBezTo>
                      <a:pt x="269" y="3"/>
                      <a:pt x="296" y="8"/>
                      <a:pt x="296" y="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769" y="3112"/>
                <a:ext cx="370" cy="17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47" y="56"/>
                  </a:cxn>
                  <a:cxn ang="0">
                    <a:pos x="63" y="120"/>
                  </a:cxn>
                  <a:cxn ang="0">
                    <a:pos x="159" y="104"/>
                  </a:cxn>
                  <a:cxn ang="0">
                    <a:pos x="207" y="80"/>
                  </a:cxn>
                  <a:cxn ang="0">
                    <a:pos x="295" y="112"/>
                  </a:cxn>
                  <a:cxn ang="0">
                    <a:pos x="343" y="56"/>
                  </a:cxn>
                  <a:cxn ang="0">
                    <a:pos x="351" y="136"/>
                  </a:cxn>
                  <a:cxn ang="0">
                    <a:pos x="327" y="160"/>
                  </a:cxn>
                </a:cxnLst>
                <a:rect l="0" t="0" r="r" b="b"/>
                <a:pathLst>
                  <a:path w="370" h="175">
                    <a:moveTo>
                      <a:pt x="103" y="0"/>
                    </a:moveTo>
                    <a:cubicBezTo>
                      <a:pt x="126" y="68"/>
                      <a:pt x="161" y="45"/>
                      <a:pt x="47" y="56"/>
                    </a:cubicBezTo>
                    <a:cubicBezTo>
                      <a:pt x="0" y="87"/>
                      <a:pt x="15" y="108"/>
                      <a:pt x="63" y="120"/>
                    </a:cubicBezTo>
                    <a:cubicBezTo>
                      <a:pt x="95" y="114"/>
                      <a:pt x="128" y="113"/>
                      <a:pt x="159" y="104"/>
                    </a:cubicBezTo>
                    <a:cubicBezTo>
                      <a:pt x="176" y="99"/>
                      <a:pt x="190" y="86"/>
                      <a:pt x="207" y="80"/>
                    </a:cubicBezTo>
                    <a:cubicBezTo>
                      <a:pt x="224" y="130"/>
                      <a:pt x="244" y="119"/>
                      <a:pt x="295" y="112"/>
                    </a:cubicBezTo>
                    <a:cubicBezTo>
                      <a:pt x="316" y="80"/>
                      <a:pt x="306" y="68"/>
                      <a:pt x="343" y="56"/>
                    </a:cubicBezTo>
                    <a:cubicBezTo>
                      <a:pt x="352" y="84"/>
                      <a:pt x="370" y="108"/>
                      <a:pt x="351" y="136"/>
                    </a:cubicBezTo>
                    <a:cubicBezTo>
                      <a:pt x="325" y="175"/>
                      <a:pt x="327" y="136"/>
                      <a:pt x="327" y="16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1824" y="30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2054" y="2832"/>
                <a:ext cx="20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e</a:t>
                </a:r>
                <a:r>
                  <a:rPr lang="en-US" sz="1400" baseline="30000" dirty="0">
                    <a:latin typeface="+mn-lt"/>
                  </a:rPr>
                  <a:t>-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102" y="3168"/>
                <a:ext cx="20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+mn-lt"/>
                  </a:rPr>
                  <a:t>e</a:t>
                </a:r>
                <a:r>
                  <a:rPr lang="en-US" sz="1400" baseline="30000">
                    <a:latin typeface="+mn-lt"/>
                  </a:rPr>
                  <a:t>-</a:t>
                </a:r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99" y="1589"/>
              <a:ext cx="174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  <a:latin typeface="+mn-lt"/>
                </a:rPr>
                <a:t>Source </a:t>
              </a:r>
              <a:r>
                <a:rPr lang="en-US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 Detector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(calorimetric technique)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76" y="1140"/>
              <a:ext cx="3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</a:t>
              </a:r>
              <a:endParaRPr lang="en-US" sz="36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008" y="1960"/>
              <a:ext cx="171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scintillation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phonon-mediated detection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solid-state devices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</a:t>
              </a:r>
              <a:r>
                <a:rPr lang="en-US" sz="1400" dirty="0" smtClean="0">
                  <a:solidFill>
                    <a:schemeClr val="bg1"/>
                  </a:solidFill>
                  <a:latin typeface="+mn-lt"/>
                </a:rPr>
                <a:t>gaseous/</a:t>
              </a:r>
              <a:r>
                <a:rPr lang="en-US" sz="1400" dirty="0" err="1" smtClean="0">
                  <a:solidFill>
                    <a:schemeClr val="bg1"/>
                  </a:solidFill>
                  <a:latin typeface="+mn-lt"/>
                </a:rPr>
                <a:t>lquid</a:t>
              </a:r>
              <a:r>
                <a:rPr lang="en-US" sz="14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detectors</a:t>
              </a:r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3876502" y="1087262"/>
            <a:ext cx="5046663" cy="3429000"/>
            <a:chOff x="2685" y="624"/>
            <a:chExt cx="3179" cy="2160"/>
          </a:xfrm>
        </p:grpSpPr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3378" y="924"/>
              <a:ext cx="217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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very large masses are possible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        demonstrated: </a:t>
              </a:r>
              <a:r>
                <a:rPr lang="en-US" sz="1600" dirty="0">
                  <a:solidFill>
                    <a:srgbClr val="FFC000"/>
                  </a:solidFill>
                  <a:latin typeface="+mn-lt"/>
                </a:rPr>
                <a:t>up to </a:t>
              </a:r>
              <a:r>
                <a:rPr lang="en-US" sz="1600" dirty="0">
                  <a:solidFill>
                    <a:srgbClr val="FFC000"/>
                  </a:solidFill>
                  <a:latin typeface="+mn-lt"/>
                  <a:cs typeface="Arial" pitchFamily="34" charset="0"/>
                </a:rPr>
                <a:t>~ 50 kg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         proposed: </a:t>
              </a:r>
              <a:r>
                <a:rPr lang="en-US" sz="1600" dirty="0">
                  <a:solidFill>
                    <a:srgbClr val="FFC000"/>
                  </a:solidFill>
                  <a:latin typeface="+mn-lt"/>
                  <a:cs typeface="Arial" pitchFamily="34" charset="0"/>
                </a:rPr>
                <a:t>up to ~ 1000 kg</a:t>
              </a:r>
              <a:endParaRPr lang="en-US" sz="16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3378" y="1629"/>
              <a:ext cx="248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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 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with proper choice of the detector,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     very </a:t>
              </a:r>
              <a:r>
                <a:rPr lang="en-US" sz="1600" dirty="0">
                  <a:solidFill>
                    <a:srgbClr val="FFC000"/>
                  </a:solidFill>
                  <a:latin typeface="+mn-lt"/>
                </a:rPr>
                <a:t>high energy resolution</a:t>
              </a: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4482" y="1968"/>
              <a:ext cx="7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+mn-lt"/>
                </a:rPr>
                <a:t>Ge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-diodes</a:t>
              </a:r>
            </a:p>
            <a:p>
              <a:r>
                <a:rPr lang="en-US" sz="1400" dirty="0" err="1">
                  <a:solidFill>
                    <a:schemeClr val="bg1"/>
                  </a:solidFill>
                  <a:latin typeface="+mn-lt"/>
                </a:rPr>
                <a:t>bolometers</a:t>
              </a:r>
              <a:endParaRPr lang="en-US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3378" y="2274"/>
              <a:ext cx="233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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 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in gaseous/liquid xenon detector,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     indication of </a:t>
              </a:r>
              <a:r>
                <a:rPr lang="en-US" sz="1600" dirty="0">
                  <a:solidFill>
                    <a:srgbClr val="FFC000"/>
                  </a:solidFill>
                  <a:latin typeface="+mn-lt"/>
                </a:rPr>
                <a:t>event topology</a:t>
              </a:r>
            </a:p>
          </p:txBody>
        </p:sp>
        <p:sp>
          <p:nvSpPr>
            <p:cNvPr id="21" name="Text Box 36"/>
            <p:cNvSpPr txBox="1">
              <a:spLocks noChangeArrowheads="1"/>
            </p:cNvSpPr>
            <p:nvPr/>
          </p:nvSpPr>
          <p:spPr bwMode="auto">
            <a:xfrm>
              <a:off x="3378" y="624"/>
              <a:ext cx="2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  </a:t>
              </a:r>
              <a:r>
                <a:rPr lang="en-US" sz="1600">
                  <a:solidFill>
                    <a:schemeClr val="bg1"/>
                  </a:solidFill>
                  <a:latin typeface="+mn-lt"/>
                </a:rPr>
                <a:t>constraints on detector materials</a:t>
              </a:r>
            </a:p>
          </p:txBody>
        </p:sp>
        <p:sp>
          <p:nvSpPr>
            <p:cNvPr id="24" name="AutoShape 38"/>
            <p:cNvSpPr>
              <a:spLocks/>
            </p:cNvSpPr>
            <p:nvPr/>
          </p:nvSpPr>
          <p:spPr bwMode="auto">
            <a:xfrm>
              <a:off x="3216" y="624"/>
              <a:ext cx="192" cy="2160"/>
            </a:xfrm>
            <a:prstGeom prst="leftBrace">
              <a:avLst>
                <a:gd name="adj1" fmla="val 93750"/>
                <a:gd name="adj2" fmla="val 50000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2685" y="1706"/>
              <a:ext cx="483" cy="6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9" name="Group 43"/>
          <p:cNvGrpSpPr>
            <a:grpSpLocks/>
          </p:cNvGrpSpPr>
          <p:nvPr/>
        </p:nvGrpSpPr>
        <p:grpSpPr bwMode="auto">
          <a:xfrm>
            <a:off x="3581400" y="4744862"/>
            <a:ext cx="5468938" cy="1676400"/>
            <a:chOff x="2256" y="2928"/>
            <a:chExt cx="3445" cy="1056"/>
          </a:xfrm>
        </p:grpSpPr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3064" y="3262"/>
              <a:ext cx="261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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 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neat reconstruction of </a:t>
              </a:r>
              <a:r>
                <a:rPr lang="en-US" sz="1600" dirty="0">
                  <a:solidFill>
                    <a:srgbClr val="FFC000"/>
                  </a:solidFill>
                  <a:latin typeface="+mn-lt"/>
                </a:rPr>
                <a:t>event topology</a:t>
              </a: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auto">
            <a:xfrm>
              <a:off x="3064" y="2976"/>
              <a:ext cx="26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 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it is difficult to get large source mass</a:t>
              </a:r>
            </a:p>
          </p:txBody>
        </p:sp>
        <p:sp>
          <p:nvSpPr>
            <p:cNvPr id="32" name="Text Box 46"/>
            <p:cNvSpPr txBox="1">
              <a:spLocks noChangeArrowheads="1"/>
            </p:cNvSpPr>
            <p:nvPr/>
          </p:nvSpPr>
          <p:spPr bwMode="auto">
            <a:xfrm>
              <a:off x="3064" y="3570"/>
              <a:ext cx="241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   </a:t>
              </a:r>
              <a:r>
                <a:rPr lang="en-US" sz="1600" dirty="0">
                  <a:solidFill>
                    <a:srgbClr val="FFC000"/>
                  </a:solidFill>
                  <a:latin typeface="+mn-lt"/>
                </a:rPr>
                <a:t>several candidates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can be studied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     with the same </a:t>
              </a:r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detector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AutoShape 47"/>
            <p:cNvSpPr>
              <a:spLocks/>
            </p:cNvSpPr>
            <p:nvPr/>
          </p:nvSpPr>
          <p:spPr bwMode="auto">
            <a:xfrm>
              <a:off x="2928" y="2928"/>
              <a:ext cx="192" cy="1056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Line 48"/>
            <p:cNvSpPr>
              <a:spLocks noChangeShapeType="1"/>
            </p:cNvSpPr>
            <p:nvPr/>
          </p:nvSpPr>
          <p:spPr bwMode="auto">
            <a:xfrm flipV="1">
              <a:off x="2256" y="3456"/>
              <a:ext cx="624" cy="48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5" name="Group 51"/>
          <p:cNvGrpSpPr>
            <a:grpSpLocks/>
          </p:cNvGrpSpPr>
          <p:nvPr/>
        </p:nvGrpSpPr>
        <p:grpSpPr bwMode="auto">
          <a:xfrm>
            <a:off x="863600" y="4462288"/>
            <a:ext cx="3133726" cy="2351088"/>
            <a:chOff x="544" y="2750"/>
            <a:chExt cx="1974" cy="1481"/>
          </a:xfrm>
        </p:grpSpPr>
        <p:sp>
          <p:nvSpPr>
            <p:cNvPr id="36" name="Rectangle 16" descr="Diagonali larghe verso l'alto"/>
            <p:cNvSpPr>
              <a:spLocks noChangeArrowheads="1"/>
            </p:cNvSpPr>
            <p:nvPr/>
          </p:nvSpPr>
          <p:spPr bwMode="auto">
            <a:xfrm>
              <a:off x="912" y="2795"/>
              <a:ext cx="1488" cy="96"/>
            </a:xfrm>
            <a:prstGeom prst="rect">
              <a:avLst/>
            </a:prstGeom>
            <a:pattFill prst="wdUpDiag">
              <a:fgClr>
                <a:srgbClr val="FFCCFF"/>
              </a:fgClr>
              <a:bgClr>
                <a:srgbClr val="FFFFFF"/>
              </a:bgClr>
            </a:patt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Rectangle 17" descr="Diagonali larghe verso l'alto"/>
            <p:cNvSpPr>
              <a:spLocks noChangeArrowheads="1"/>
            </p:cNvSpPr>
            <p:nvPr/>
          </p:nvSpPr>
          <p:spPr bwMode="auto">
            <a:xfrm>
              <a:off x="912" y="3224"/>
              <a:ext cx="1488" cy="96"/>
            </a:xfrm>
            <a:prstGeom prst="rect">
              <a:avLst/>
            </a:prstGeom>
            <a:pattFill prst="wdUpDiag">
              <a:fgClr>
                <a:srgbClr val="FFCCFF"/>
              </a:fgClr>
              <a:bgClr>
                <a:srgbClr val="FFFFFF"/>
              </a:bgClr>
            </a:patt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8" name="Rectangle 18" descr="Diagonali larghe verso l'alto"/>
            <p:cNvSpPr>
              <a:spLocks noChangeArrowheads="1"/>
            </p:cNvSpPr>
            <p:nvPr/>
          </p:nvSpPr>
          <p:spPr bwMode="auto">
            <a:xfrm>
              <a:off x="912" y="3008"/>
              <a:ext cx="1488" cy="96"/>
            </a:xfrm>
            <a:prstGeom prst="rect">
              <a:avLst/>
            </a:prstGeom>
            <a:pattFill prst="wdUpDiag">
              <a:fgClr>
                <a:schemeClr val="hlink"/>
              </a:fgClr>
              <a:bgClr>
                <a:srgbClr val="FFFFFF"/>
              </a:bgClr>
            </a:pattFill>
            <a:ln w="9525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1488" y="3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1718" y="2750"/>
              <a:ext cx="2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e</a:t>
              </a:r>
              <a:r>
                <a:rPr lang="en-US" sz="1400" baseline="30000" dirty="0">
                  <a:latin typeface="+mn-lt"/>
                </a:rPr>
                <a:t>-</a:t>
              </a: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1766" y="3181"/>
              <a:ext cx="2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e</a:t>
              </a:r>
              <a:r>
                <a:rPr lang="en-US" sz="1400" baseline="30000" dirty="0">
                  <a:latin typeface="+mn-lt"/>
                </a:rPr>
                <a:t>-</a:t>
              </a:r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1949" y="2970"/>
              <a:ext cx="4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source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1909" y="3195"/>
              <a:ext cx="5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detector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1909" y="2766"/>
              <a:ext cx="5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detector</a:t>
              </a: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1008" y="3390"/>
              <a:ext cx="14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+mn-lt"/>
                </a:rPr>
                <a:t>Source </a:t>
              </a:r>
              <a:r>
                <a:rPr lang="en-US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 Detector</a:t>
              </a:r>
              <a:endParaRPr lang="en-US" b="1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544" y="2859"/>
              <a:ext cx="3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</a:t>
              </a:r>
              <a:endParaRPr lang="en-US" sz="36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1008" y="3630"/>
              <a:ext cx="151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scintillation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gaseous TPC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gaseous drift chamber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magnetic field and TOF</a:t>
              </a: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1510" y="2831"/>
              <a:ext cx="227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1537" y="3076"/>
              <a:ext cx="272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Experimental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990600"/>
            <a:ext cx="88745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+mn-lt"/>
              </a:rPr>
              <a:t>sensitivity F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 lifetime corresponding to the minimum detectable number 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                     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of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events over background at a given confidence level</a:t>
            </a:r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259608" y="3976686"/>
            <a:ext cx="6408740" cy="2487611"/>
            <a:chOff x="1657" y="2505"/>
            <a:chExt cx="4037" cy="1567"/>
          </a:xfrm>
        </p:grpSpPr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177" y="2903"/>
              <a:ext cx="251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importance of the nuclide choice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(but large uncertainty due to nuclear physics)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57" y="3332"/>
              <a:ext cx="3860" cy="7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>
                <a:latin typeface="+mn-lt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702" y="3543"/>
              <a:ext cx="18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+mn-lt"/>
                </a:rPr>
                <a:t>sensitivity to </a:t>
              </a:r>
              <a:r>
                <a:rPr lang="it-IT" sz="2400" b="1" dirty="0">
                  <a:latin typeface="+mn-lt"/>
                  <a:sym typeface="Symbol" pitchFamily="18" charset="2"/>
                </a:rPr>
                <a:t></a:t>
              </a:r>
              <a:r>
                <a:rPr lang="it-IT" sz="2400" b="1" dirty="0" smtClean="0">
                  <a:latin typeface="+mn-lt"/>
                  <a:sym typeface="Symbol" pitchFamily="18" charset="2"/>
                </a:rPr>
                <a:t>M</a:t>
              </a:r>
              <a:r>
                <a:rPr lang="it-IT" sz="2400" b="1" baseline="-25000" dirty="0" smtClean="0"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sz="2400" b="1" dirty="0" smtClean="0">
                  <a:latin typeface="+mn-lt"/>
                  <a:sym typeface="Symbol" pitchFamily="18" charset="2"/>
                </a:rPr>
                <a:t></a:t>
              </a:r>
              <a:r>
                <a:rPr lang="it-IT" sz="2400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  <a:sym typeface="Symbol" pitchFamily="18" charset="2"/>
                </a:rPr>
                <a:t> </a:t>
              </a:r>
              <a:r>
                <a:rPr lang="en-US" dirty="0" smtClean="0">
                  <a:latin typeface="+mn-lt"/>
                </a:rPr>
                <a:t> </a:t>
              </a:r>
              <a:endParaRPr lang="en-US" dirty="0">
                <a:latin typeface="+mn-lt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857" y="3434"/>
              <a:ext cx="2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+mn-lt"/>
                </a:rPr>
                <a:t>1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4656" y="3431"/>
              <a:ext cx="4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+mn-lt"/>
                </a:rPr>
                <a:t>b</a:t>
              </a:r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dirty="0" err="1">
                  <a:latin typeface="+mn-lt"/>
                </a:rPr>
                <a:t>E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726" y="3725"/>
              <a:ext cx="4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+mn-lt"/>
                </a:rPr>
                <a:t>MT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378" y="3722"/>
              <a:ext cx="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+mn-lt"/>
                  <a:sym typeface="Symbol" pitchFamily="18" charset="2"/>
                </a:rPr>
                <a:t> Q</a:t>
              </a:r>
              <a:r>
                <a:rPr lang="en-US" sz="2400" baseline="30000">
                  <a:latin typeface="+mn-lt"/>
                  <a:sym typeface="Symbol" pitchFamily="18" charset="2"/>
                </a:rPr>
                <a:t>1/2</a:t>
              </a: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478" y="3696"/>
              <a:ext cx="9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678" y="372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AutoShape 34"/>
            <p:cNvSpPr>
              <a:spLocks/>
            </p:cNvSpPr>
            <p:nvPr/>
          </p:nvSpPr>
          <p:spPr bwMode="auto">
            <a:xfrm>
              <a:off x="4598" y="3434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AutoShape 35"/>
            <p:cNvSpPr>
              <a:spLocks/>
            </p:cNvSpPr>
            <p:nvPr/>
          </p:nvSpPr>
          <p:spPr bwMode="auto">
            <a:xfrm flipH="1">
              <a:off x="5158" y="3434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5178" y="3353"/>
              <a:ext cx="34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1/4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3870" y="3699"/>
              <a:ext cx="6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+mn-lt"/>
                  <a:sym typeface="Symbol" pitchFamily="18" charset="2"/>
                </a:rPr>
                <a:t>|</a:t>
              </a:r>
              <a:r>
                <a:rPr lang="en-US" sz="2400" dirty="0" err="1">
                  <a:latin typeface="+mn-lt"/>
                  <a:sym typeface="Symbol" pitchFamily="18" charset="2"/>
                </a:rPr>
                <a:t>M</a:t>
              </a:r>
              <a:r>
                <a:rPr lang="en-US" sz="2400" baseline="-25000" dirty="0" err="1">
                  <a:latin typeface="+mn-lt"/>
                  <a:sym typeface="Symbol" pitchFamily="18" charset="2"/>
                </a:rPr>
                <a:t>nucl</a:t>
              </a:r>
              <a:r>
                <a:rPr lang="en-US" sz="2400" dirty="0">
                  <a:latin typeface="+mn-lt"/>
                  <a:sym typeface="Symbol" pitchFamily="18" charset="2"/>
                </a:rPr>
                <a:t>|</a:t>
              </a: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2290" y="2505"/>
              <a:ext cx="0" cy="864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3570" y="3264"/>
              <a:ext cx="240" cy="48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128" y="3264"/>
              <a:ext cx="0" cy="528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9356725" y="30591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 sz="20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11560" y="2204864"/>
            <a:ext cx="8280920" cy="1748011"/>
            <a:chOff x="611560" y="2204864"/>
            <a:chExt cx="8280920" cy="1748011"/>
          </a:xfrm>
        </p:grpSpPr>
        <p:grpSp>
          <p:nvGrpSpPr>
            <p:cNvPr id="45" name="Group 44"/>
            <p:cNvGrpSpPr/>
            <p:nvPr/>
          </p:nvGrpSpPr>
          <p:grpSpPr>
            <a:xfrm>
              <a:off x="611560" y="2204864"/>
              <a:ext cx="8280920" cy="1748011"/>
              <a:chOff x="611560" y="2204864"/>
              <a:chExt cx="8280920" cy="1748011"/>
            </a:xfrm>
          </p:grpSpPr>
          <p:sp>
            <p:nvSpPr>
              <p:cNvPr id="43" name="Curved Right Arrow 42"/>
              <p:cNvSpPr/>
              <p:nvPr/>
            </p:nvSpPr>
            <p:spPr>
              <a:xfrm>
                <a:off x="611560" y="2204864"/>
                <a:ext cx="936104" cy="1648200"/>
              </a:xfrm>
              <a:prstGeom prst="curved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urved Right Arrow 43"/>
              <p:cNvSpPr/>
              <p:nvPr/>
            </p:nvSpPr>
            <p:spPr>
              <a:xfrm flipH="1">
                <a:off x="7956376" y="2212848"/>
                <a:ext cx="936104" cy="1648200"/>
              </a:xfrm>
              <a:prstGeom prst="curved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833660" y="2667000"/>
                <a:ext cx="6907217" cy="1285875"/>
                <a:chOff x="2" y="1680"/>
                <a:chExt cx="4351" cy="810"/>
              </a:xfrm>
            </p:grpSpPr>
            <p:grpSp>
              <p:nvGrpSpPr>
                <p:cNvPr id="6" name="Group 5"/>
                <p:cNvGrpSpPr>
                  <a:grpSpLocks/>
                </p:cNvGrpSpPr>
                <p:nvPr/>
              </p:nvGrpSpPr>
              <p:grpSpPr bwMode="auto">
                <a:xfrm>
                  <a:off x="2" y="1680"/>
                  <a:ext cx="3165" cy="810"/>
                  <a:chOff x="2" y="1680"/>
                  <a:chExt cx="3165" cy="810"/>
                </a:xfrm>
              </p:grpSpPr>
              <p:sp>
                <p:nvSpPr>
                  <p:cNvPr id="1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" y="2160"/>
                    <a:ext cx="1997" cy="33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>
                        <a:latin typeface="+mn-lt"/>
                      </a:rPr>
                      <a:t>F </a:t>
                    </a:r>
                    <a:r>
                      <a:rPr lang="en-US" sz="2800" dirty="0">
                        <a:latin typeface="+mn-lt"/>
                        <a:sym typeface="Symbol" pitchFamily="18" charset="2"/>
                      </a:rPr>
                      <a:t> (MT / </a:t>
                    </a:r>
                    <a:r>
                      <a:rPr lang="en-US" sz="2800" dirty="0" err="1">
                        <a:latin typeface="+mn-lt"/>
                        <a:sym typeface="Symbol" pitchFamily="18" charset="2"/>
                      </a:rPr>
                      <a:t>b</a:t>
                    </a:r>
                    <a:r>
                      <a:rPr lang="en-US" sz="2800" dirty="0" err="1">
                        <a:latin typeface="Symbol" pitchFamily="18" charset="2"/>
                        <a:sym typeface="Symbol" pitchFamily="18" charset="2"/>
                      </a:rPr>
                      <a:t>D</a:t>
                    </a:r>
                    <a:r>
                      <a:rPr lang="en-US" sz="2800" dirty="0" err="1">
                        <a:latin typeface="+mn-lt"/>
                        <a:sym typeface="Symbol" pitchFamily="18" charset="2"/>
                      </a:rPr>
                      <a:t>E</a:t>
                    </a:r>
                    <a:r>
                      <a:rPr lang="en-US" sz="2800" dirty="0">
                        <a:latin typeface="+mn-lt"/>
                        <a:sym typeface="Symbol" pitchFamily="18" charset="2"/>
                      </a:rPr>
                      <a:t>)</a:t>
                    </a:r>
                    <a:r>
                      <a:rPr lang="en-US" sz="2800" b="1" baseline="30000" dirty="0">
                        <a:solidFill>
                          <a:srgbClr val="FFC000"/>
                        </a:solidFill>
                        <a:latin typeface="+mn-lt"/>
                        <a:sym typeface="Symbol" pitchFamily="18" charset="2"/>
                      </a:rPr>
                      <a:t>1/2</a:t>
                    </a:r>
                  </a:p>
                </p:txBody>
              </p:sp>
              <p:sp>
                <p:nvSpPr>
                  <p:cNvPr id="1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6" y="1712"/>
                    <a:ext cx="129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GB">
                        <a:solidFill>
                          <a:schemeClr val="bg1"/>
                        </a:solidFill>
                        <a:latin typeface="+mn-lt"/>
                      </a:rPr>
                      <a:t>energy resolution</a:t>
                    </a:r>
                  </a:p>
                </p:txBody>
              </p:sp>
              <p:sp>
                <p:nvSpPr>
                  <p:cNvPr id="12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4" y="1880"/>
                    <a:ext cx="96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9" y="1680"/>
                    <a:ext cx="692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GB">
                        <a:solidFill>
                          <a:schemeClr val="bg1"/>
                        </a:solidFill>
                        <a:latin typeface="+mn-lt"/>
                      </a:rPr>
                      <a:t>live time</a:t>
                    </a:r>
                  </a:p>
                </p:txBody>
              </p:sp>
              <p:sp>
                <p:nvSpPr>
                  <p:cNvPr id="1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848"/>
                    <a:ext cx="48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" y="1840"/>
                    <a:ext cx="93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GB" dirty="0">
                        <a:solidFill>
                          <a:schemeClr val="bg1"/>
                        </a:solidFill>
                        <a:latin typeface="+mn-lt"/>
                      </a:rPr>
                      <a:t>source mass</a:t>
                    </a:r>
                  </a:p>
                </p:txBody>
              </p:sp>
              <p:sp>
                <p:nvSpPr>
                  <p:cNvPr id="1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896" y="2000"/>
                    <a:ext cx="288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50" y="2148"/>
                  <a:ext cx="903" cy="330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latin typeface="+mn-lt"/>
                    </a:rPr>
                    <a:t>F </a:t>
                  </a:r>
                  <a:r>
                    <a:rPr lang="en-US" sz="2800" dirty="0">
                      <a:latin typeface="+mn-lt"/>
                      <a:sym typeface="Symbol" pitchFamily="18" charset="2"/>
                    </a:rPr>
                    <a:t> MT</a:t>
                  </a:r>
                  <a:endParaRPr lang="en-US" sz="2800" baseline="30000" dirty="0">
                    <a:latin typeface="+mn-lt"/>
                    <a:sym typeface="Symbol" pitchFamily="18" charset="2"/>
                  </a:endParaRPr>
                </a:p>
              </p:txBody>
            </p:sp>
          </p:grpSp>
        </p:grpSp>
        <p:sp>
          <p:nvSpPr>
            <p:cNvPr id="42" name="Left-Right Arrow 41"/>
            <p:cNvSpPr/>
            <p:nvPr/>
          </p:nvSpPr>
          <p:spPr>
            <a:xfrm>
              <a:off x="5006990" y="3433434"/>
              <a:ext cx="1216152" cy="484632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The sensitivity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228725" y="1990799"/>
            <a:ext cx="7107238" cy="646113"/>
            <a:chOff x="774" y="1071"/>
            <a:chExt cx="4477" cy="407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701" y="1117"/>
              <a:ext cx="550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C000"/>
                  </a:solidFill>
                  <a:latin typeface="+mn-lt"/>
                </a:rPr>
                <a:t>b </a:t>
              </a:r>
              <a:r>
                <a:rPr lang="en-GB" sz="2000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= 0</a:t>
              </a:r>
              <a:endParaRPr lang="en-GB" sz="2000" b="1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800" y="1071"/>
              <a:ext cx="2491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+mn-lt"/>
                </a:rPr>
                <a:t>b</a:t>
              </a:r>
              <a:r>
                <a:rPr lang="en-GB" dirty="0">
                  <a:latin typeface="+mn-lt"/>
                </a:rPr>
                <a:t>: </a:t>
              </a:r>
              <a:r>
                <a:rPr lang="en-GB" b="1" dirty="0">
                  <a:solidFill>
                    <a:srgbClr val="FFC000"/>
                  </a:solidFill>
                  <a:latin typeface="+mn-lt"/>
                </a:rPr>
                <a:t>specific background coefficient</a:t>
              </a:r>
            </a:p>
            <a:p>
              <a:pPr algn="ctr"/>
              <a:r>
                <a:rPr lang="en-GB" dirty="0">
                  <a:latin typeface="+mn-lt"/>
                </a:rPr>
                <a:t>    [counts/(</a:t>
              </a:r>
              <a:r>
                <a:rPr lang="en-GB" dirty="0" err="1">
                  <a:latin typeface="+mn-lt"/>
                </a:rPr>
                <a:t>keV</a:t>
              </a:r>
              <a:r>
                <a:rPr lang="en-GB" dirty="0">
                  <a:latin typeface="+mn-lt"/>
                </a:rPr>
                <a:t> kg y)]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 flipV="1">
              <a:off x="1383" y="1252"/>
              <a:ext cx="425" cy="45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4248" y="1252"/>
              <a:ext cx="391" cy="3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774" y="1156"/>
              <a:ext cx="539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C000"/>
                  </a:solidFill>
                  <a:latin typeface="+mn-lt"/>
                </a:rPr>
                <a:t>b </a:t>
              </a:r>
              <a:r>
                <a:rPr lang="en-GB" sz="2000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 0</a:t>
              </a:r>
              <a:endParaRPr lang="en-GB" sz="2000" b="1" dirty="0">
                <a:solidFill>
                  <a:srgbClr val="FFC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473005" y="980330"/>
            <a:ext cx="3419475" cy="3024188"/>
            <a:chOff x="227" y="618"/>
            <a:chExt cx="2154" cy="190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27" y="618"/>
              <a:ext cx="2154" cy="19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21368" t="52974" r="12947" b="14313"/>
            <a:stretch>
              <a:fillRect/>
            </a:stretch>
          </p:blipFill>
          <p:spPr bwMode="auto">
            <a:xfrm>
              <a:off x="433" y="1001"/>
              <a:ext cx="1776" cy="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81" y="697"/>
              <a:ext cx="1698" cy="2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latin typeface="+mn-lt"/>
                </a:rPr>
                <a:t>Isotopic abundance (%)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86" y="2297"/>
              <a:ext cx="2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48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Ca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53" y="2297"/>
              <a:ext cx="26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76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Ge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20" y="2297"/>
              <a:ext cx="26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82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Se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91" y="2297"/>
              <a:ext cx="26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96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Zr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142" y="2297"/>
              <a:ext cx="30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100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Mo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326" y="2297"/>
              <a:ext cx="27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116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Cd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488" y="2297"/>
              <a:ext cx="2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rgbClr val="FF0000"/>
                  </a:solidFill>
                  <a:latin typeface="+mn-lt"/>
                </a:rPr>
                <a:t>130</a:t>
              </a:r>
              <a:r>
                <a:rPr lang="en-US" sz="900">
                  <a:solidFill>
                    <a:srgbClr val="FF0000"/>
                  </a:solidFill>
                  <a:latin typeface="+mn-lt"/>
                </a:rPr>
                <a:t>Te</a:t>
              </a:r>
              <a:endParaRPr lang="en-US" sz="9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657" y="2297"/>
              <a:ext cx="29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136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Xe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820" y="2297"/>
              <a:ext cx="29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150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Nd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87" y="1929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accent2"/>
                  </a:solidFill>
                  <a:latin typeface="+mn-lt"/>
                </a:rPr>
                <a:t>0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40" y="1497"/>
              <a:ext cx="2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accent2"/>
                  </a:solidFill>
                  <a:latin typeface="+mn-lt"/>
                </a:rPr>
                <a:t>20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40" y="1113"/>
              <a:ext cx="2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accent2"/>
                  </a:solidFill>
                  <a:latin typeface="+mn-lt"/>
                </a:rPr>
                <a:t>40</a:t>
              </a: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144413" y="980876"/>
            <a:ext cx="3419475" cy="3024188"/>
            <a:chOff x="295" y="436"/>
            <a:chExt cx="2154" cy="1905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5" y="436"/>
              <a:ext cx="2154" cy="19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 l="19684" t="53532" r="11263" b="13159"/>
            <a:stretch>
              <a:fillRect/>
            </a:stretch>
          </p:blipFill>
          <p:spPr bwMode="auto">
            <a:xfrm>
              <a:off x="498" y="856"/>
              <a:ext cx="177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57" y="507"/>
              <a:ext cx="1762" cy="2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+mn-lt"/>
                </a:rPr>
                <a:t>Transition energy (</a:t>
              </a:r>
              <a:r>
                <a:rPr lang="en-US" dirty="0" err="1">
                  <a:latin typeface="+mn-lt"/>
                </a:rPr>
                <a:t>MeV</a:t>
              </a:r>
              <a:r>
                <a:rPr lang="en-US" dirty="0">
                  <a:latin typeface="+mn-lt"/>
                </a:rPr>
                <a:t>)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72" y="2104"/>
              <a:ext cx="2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rgbClr val="FF0000"/>
                  </a:solidFill>
                  <a:latin typeface="+mn-lt"/>
                </a:rPr>
                <a:t>48</a:t>
              </a:r>
              <a:r>
                <a:rPr lang="en-US" sz="900">
                  <a:solidFill>
                    <a:srgbClr val="FF0000"/>
                  </a:solidFill>
                  <a:latin typeface="+mn-lt"/>
                </a:rPr>
                <a:t>Ca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39" y="2104"/>
              <a:ext cx="26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76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Ge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06" y="2104"/>
              <a:ext cx="26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82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Se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077" y="2104"/>
              <a:ext cx="26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96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Zr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228" y="2104"/>
              <a:ext cx="30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100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Mo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412" y="2104"/>
              <a:ext cx="27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116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Cd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574" y="2104"/>
              <a:ext cx="2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130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Te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743" y="2104"/>
              <a:ext cx="29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136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Xe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906" y="2104"/>
              <a:ext cx="29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150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Nd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372" y="1768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+mn-lt"/>
                </a:rPr>
                <a:t>2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372" y="1432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+mn-lt"/>
                </a:rPr>
                <a:t>3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72" y="1096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+mn-lt"/>
                </a:rPr>
                <a:t>4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372" y="808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+mn-lt"/>
                </a:rPr>
                <a:t>5</a:t>
              </a: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673" y="1720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869440" y="203253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Oval 43"/>
          <p:cNvSpPr/>
          <p:nvPr/>
        </p:nvSpPr>
        <p:spPr>
          <a:xfrm>
            <a:off x="1087150" y="3213124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5" name="Oval 44"/>
          <p:cNvSpPr/>
          <p:nvPr/>
        </p:nvSpPr>
        <p:spPr>
          <a:xfrm>
            <a:off x="1342273" y="2726901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Oval 45"/>
          <p:cNvSpPr/>
          <p:nvPr/>
        </p:nvSpPr>
        <p:spPr>
          <a:xfrm>
            <a:off x="1586763" y="2516733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" name="Oval 46"/>
          <p:cNvSpPr/>
          <p:nvPr/>
        </p:nvSpPr>
        <p:spPr>
          <a:xfrm>
            <a:off x="1846329" y="2679592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Oval 47"/>
          <p:cNvSpPr/>
          <p:nvPr/>
        </p:nvSpPr>
        <p:spPr>
          <a:xfrm>
            <a:off x="2091381" y="2812975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Oval 48"/>
          <p:cNvSpPr/>
          <p:nvPr/>
        </p:nvSpPr>
        <p:spPr>
          <a:xfrm>
            <a:off x="2325800" y="2946532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0" name="Oval 49"/>
          <p:cNvSpPr/>
          <p:nvPr/>
        </p:nvSpPr>
        <p:spPr>
          <a:xfrm>
            <a:off x="2570290" y="2970047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1" name="Oval 50"/>
          <p:cNvSpPr/>
          <p:nvPr/>
        </p:nvSpPr>
        <p:spPr>
          <a:xfrm>
            <a:off x="2822542" y="2533153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Oval 51"/>
          <p:cNvSpPr/>
          <p:nvPr/>
        </p:nvSpPr>
        <p:spPr>
          <a:xfrm>
            <a:off x="6105434" y="3200416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3" name="Oval 52"/>
          <p:cNvSpPr/>
          <p:nvPr/>
        </p:nvSpPr>
        <p:spPr>
          <a:xfrm>
            <a:off x="6385256" y="2962778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4" name="Oval 53"/>
          <p:cNvSpPr/>
          <p:nvPr/>
        </p:nvSpPr>
        <p:spPr>
          <a:xfrm>
            <a:off x="6660232" y="2914459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5" name="Oval 54"/>
          <p:cNvSpPr/>
          <p:nvPr/>
        </p:nvSpPr>
        <p:spPr>
          <a:xfrm>
            <a:off x="6908155" y="3120024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" name="Oval 55"/>
          <p:cNvSpPr/>
          <p:nvPr/>
        </p:nvSpPr>
        <p:spPr>
          <a:xfrm>
            <a:off x="7164288" y="2914459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Oval 56"/>
          <p:cNvSpPr/>
          <p:nvPr/>
        </p:nvSpPr>
        <p:spPr>
          <a:xfrm>
            <a:off x="7441687" y="2959414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Oval 57"/>
          <p:cNvSpPr/>
          <p:nvPr/>
        </p:nvSpPr>
        <p:spPr>
          <a:xfrm>
            <a:off x="7697820" y="212479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956376" y="2916882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0" name="Oval 59"/>
          <p:cNvSpPr/>
          <p:nvPr/>
        </p:nvSpPr>
        <p:spPr>
          <a:xfrm>
            <a:off x="8214932" y="3048016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467544" y="197768"/>
            <a:ext cx="86764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Choice of the nuclide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080748" y="3141530"/>
            <a:ext cx="5051519" cy="3609692"/>
            <a:chOff x="2080748" y="3160704"/>
            <a:chExt cx="5051519" cy="3609692"/>
          </a:xfrm>
        </p:grpSpPr>
        <p:grpSp>
          <p:nvGrpSpPr>
            <p:cNvPr id="64" name="Group 63"/>
            <p:cNvGrpSpPr/>
            <p:nvPr/>
          </p:nvGrpSpPr>
          <p:grpSpPr>
            <a:xfrm>
              <a:off x="2080748" y="3386020"/>
              <a:ext cx="5051519" cy="3384376"/>
              <a:chOff x="1043608" y="2708920"/>
              <a:chExt cx="5051519" cy="338437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10230"/>
              <a:stretch>
                <a:fillRect/>
              </a:stretch>
            </p:blipFill>
            <p:spPr bwMode="auto">
              <a:xfrm>
                <a:off x="1043608" y="2708920"/>
                <a:ext cx="5051519" cy="338437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78676" y="5740680"/>
                <a:ext cx="3744416" cy="270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3188858" y="3160704"/>
              <a:ext cx="2808312" cy="36933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latin typeface="+mn-lt"/>
                </a:rPr>
                <a:t>Nuclear Matrix Element</a:t>
              </a:r>
            </a:p>
          </p:txBody>
        </p:sp>
      </p:grp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1691680" y="4500409"/>
            <a:ext cx="576064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tx2"/>
                </a:solidFill>
                <a:latin typeface="+mn-lt"/>
              </a:rPr>
              <a:t>No </a:t>
            </a:r>
            <a:r>
              <a:rPr lang="en-GB" sz="3200" b="1" dirty="0" smtClean="0">
                <a:solidFill>
                  <a:schemeClr val="tx2"/>
                </a:solidFill>
                <a:latin typeface="+mn-lt"/>
              </a:rPr>
              <a:t>super-favoured isotope !</a:t>
            </a:r>
            <a:endParaRPr lang="it-IT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3349826" y="5733256"/>
            <a:ext cx="251831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+mn-lt"/>
              </a:rPr>
              <a:t>Sign of convergence! </a:t>
            </a:r>
            <a:endParaRPr lang="it-IT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300192" y="2882526"/>
            <a:ext cx="216024" cy="2160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 66"/>
          <p:cNvSpPr/>
          <p:nvPr/>
        </p:nvSpPr>
        <p:spPr>
          <a:xfrm>
            <a:off x="6573710" y="2837860"/>
            <a:ext cx="216024" cy="2160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 67"/>
          <p:cNvSpPr/>
          <p:nvPr/>
        </p:nvSpPr>
        <p:spPr>
          <a:xfrm>
            <a:off x="7091718" y="2838422"/>
            <a:ext cx="216024" cy="2160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 68"/>
          <p:cNvSpPr/>
          <p:nvPr/>
        </p:nvSpPr>
        <p:spPr>
          <a:xfrm>
            <a:off x="7365798" y="2881964"/>
            <a:ext cx="21602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 69"/>
          <p:cNvSpPr/>
          <p:nvPr/>
        </p:nvSpPr>
        <p:spPr>
          <a:xfrm>
            <a:off x="7610850" y="2046334"/>
            <a:ext cx="216024" cy="216024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 70"/>
          <p:cNvSpPr/>
          <p:nvPr/>
        </p:nvSpPr>
        <p:spPr>
          <a:xfrm>
            <a:off x="7869854" y="2838984"/>
            <a:ext cx="216024" cy="216024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196752"/>
            <a:ext cx="8712968" cy="554461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R0=1.2fm &amp; gA=1.25</a:t>
            </a:r>
            <a:endParaRPr lang="it-IT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2494" y="197768"/>
            <a:ext cx="9001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But do not forget the phase space!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3421" r="1666" b="10000"/>
          <a:stretch>
            <a:fillRect/>
          </a:stretch>
        </p:blipFill>
        <p:spPr bwMode="auto">
          <a:xfrm>
            <a:off x="1656184" y="1870384"/>
            <a:ext cx="6984776" cy="429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18456" y="630002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aseline="30000" dirty="0" smtClean="0">
                <a:latin typeface="+mn-lt"/>
              </a:rPr>
              <a:t> 48</a:t>
            </a:r>
            <a:r>
              <a:rPr lang="nl-NL" dirty="0" smtClean="0">
                <a:latin typeface="+mn-lt"/>
              </a:rPr>
              <a:t>Ca  </a:t>
            </a:r>
            <a:r>
              <a:rPr lang="nl-NL" baseline="30000" dirty="0" smtClean="0">
                <a:latin typeface="+mn-lt"/>
              </a:rPr>
              <a:t>76</a:t>
            </a:r>
            <a:r>
              <a:rPr lang="nl-NL" dirty="0" smtClean="0">
                <a:latin typeface="+mn-lt"/>
              </a:rPr>
              <a:t>Ge  </a:t>
            </a:r>
            <a:r>
              <a:rPr lang="nl-NL" baseline="30000" dirty="0" smtClean="0">
                <a:latin typeface="+mn-lt"/>
              </a:rPr>
              <a:t>82</a:t>
            </a:r>
            <a:r>
              <a:rPr lang="nl-NL" dirty="0" smtClean="0">
                <a:latin typeface="+mn-lt"/>
              </a:rPr>
              <a:t>Se </a:t>
            </a:r>
            <a:r>
              <a:rPr lang="nl-NL" baseline="30000" dirty="0" smtClean="0">
                <a:latin typeface="+mn-lt"/>
              </a:rPr>
              <a:t>96</a:t>
            </a:r>
            <a:r>
              <a:rPr lang="nl-NL" dirty="0" smtClean="0">
                <a:latin typeface="+mn-lt"/>
              </a:rPr>
              <a:t>Zr </a:t>
            </a:r>
            <a:r>
              <a:rPr lang="nl-NL" baseline="30000" dirty="0" smtClean="0">
                <a:latin typeface="+mn-lt"/>
              </a:rPr>
              <a:t>100</a:t>
            </a:r>
            <a:r>
              <a:rPr lang="nl-NL" dirty="0" smtClean="0">
                <a:latin typeface="+mn-lt"/>
              </a:rPr>
              <a:t>Mo </a:t>
            </a:r>
            <a:r>
              <a:rPr lang="nl-NL" baseline="30000" dirty="0" smtClean="0">
                <a:latin typeface="+mn-lt"/>
              </a:rPr>
              <a:t>116</a:t>
            </a:r>
            <a:r>
              <a:rPr lang="nl-NL" dirty="0" smtClean="0">
                <a:latin typeface="+mn-lt"/>
              </a:rPr>
              <a:t>Cd </a:t>
            </a:r>
            <a:r>
              <a:rPr lang="nl-NL" baseline="30000" dirty="0" smtClean="0">
                <a:latin typeface="+mn-lt"/>
              </a:rPr>
              <a:t>128</a:t>
            </a:r>
            <a:r>
              <a:rPr lang="nl-NL" dirty="0" smtClean="0">
                <a:latin typeface="+mn-lt"/>
              </a:rPr>
              <a:t>Te </a:t>
            </a:r>
            <a:r>
              <a:rPr lang="nl-NL" baseline="30000" dirty="0" smtClean="0">
                <a:latin typeface="+mn-lt"/>
              </a:rPr>
              <a:t>130</a:t>
            </a:r>
            <a:r>
              <a:rPr lang="nl-NL" dirty="0" smtClean="0">
                <a:latin typeface="+mn-lt"/>
              </a:rPr>
              <a:t>Te </a:t>
            </a:r>
            <a:r>
              <a:rPr lang="nl-NL" baseline="30000" dirty="0" smtClean="0">
                <a:latin typeface="+mn-lt"/>
              </a:rPr>
              <a:t>136</a:t>
            </a:r>
            <a:r>
              <a:rPr lang="nl-NL" dirty="0" smtClean="0">
                <a:latin typeface="+mn-lt"/>
              </a:rPr>
              <a:t>Xe </a:t>
            </a:r>
            <a:r>
              <a:rPr lang="nl-NL" baseline="30000" dirty="0" smtClean="0">
                <a:latin typeface="+mn-lt"/>
              </a:rPr>
              <a:t>150</a:t>
            </a:r>
            <a:r>
              <a:rPr lang="nl-NL" dirty="0" smtClean="0">
                <a:latin typeface="+mn-lt"/>
              </a:rPr>
              <a:t>Nd </a:t>
            </a:r>
            <a:r>
              <a:rPr lang="nl-NL" baseline="30000" dirty="0" smtClean="0">
                <a:latin typeface="+mn-lt"/>
              </a:rPr>
              <a:t>124</a:t>
            </a:r>
            <a:r>
              <a:rPr lang="nl-NL" dirty="0" smtClean="0">
                <a:latin typeface="+mn-lt"/>
              </a:rPr>
              <a:t>Sn</a:t>
            </a:r>
            <a:endParaRPr lang="nl-NL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2280" y="1961802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986590" y="177281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10</a:t>
            </a:r>
            <a:r>
              <a:rPr lang="en-GB" baseline="30000" dirty="0" smtClean="0">
                <a:latin typeface="+mn-lt"/>
              </a:rPr>
              <a:t>-12</a:t>
            </a:r>
            <a:endParaRPr lang="it-IT" baseline="30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590" y="311962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10</a:t>
            </a:r>
            <a:r>
              <a:rPr lang="en-GB" baseline="30000" dirty="0" smtClean="0">
                <a:latin typeface="+mn-lt"/>
              </a:rPr>
              <a:t>-13</a:t>
            </a:r>
            <a:endParaRPr lang="it-IT" baseline="30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590" y="454479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10</a:t>
            </a:r>
            <a:r>
              <a:rPr lang="en-GB" baseline="30000" dirty="0" smtClean="0">
                <a:latin typeface="+mn-lt"/>
              </a:rPr>
              <a:t>-14</a:t>
            </a:r>
            <a:endParaRPr lang="it-IT" baseline="30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590" y="593998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10</a:t>
            </a:r>
            <a:r>
              <a:rPr lang="en-GB" baseline="30000" dirty="0" smtClean="0">
                <a:latin typeface="+mn-lt"/>
              </a:rPr>
              <a:t>-15</a:t>
            </a:r>
            <a:endParaRPr lang="it-IT" baseline="30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965" y="134076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+mn-lt"/>
              </a:rPr>
              <a:t>G</a:t>
            </a:r>
            <a:r>
              <a:rPr lang="en-GB" b="1" baseline="-25000" dirty="0" err="1" smtClean="0">
                <a:latin typeface="Symbol" pitchFamily="18" charset="2"/>
              </a:rPr>
              <a:t>on</a:t>
            </a:r>
            <a:r>
              <a:rPr lang="en-GB" b="1" dirty="0" smtClean="0">
                <a:latin typeface="+mn-lt"/>
              </a:rPr>
              <a:t> [y</a:t>
            </a:r>
            <a:r>
              <a:rPr lang="en-GB" b="1" baseline="30000" dirty="0" smtClean="0">
                <a:latin typeface="+mn-lt"/>
              </a:rPr>
              <a:t>-1</a:t>
            </a:r>
            <a:r>
              <a:rPr lang="en-GB" b="1" dirty="0" smtClean="0">
                <a:latin typeface="+mn-lt"/>
              </a:rPr>
              <a:t>]</a:t>
            </a:r>
            <a:endParaRPr lang="it-IT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1340768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Suhonen et al., R</a:t>
            </a:r>
            <a:r>
              <a:rPr lang="it-IT" baseline="-25000" dirty="0" smtClean="0">
                <a:latin typeface="+mn-lt"/>
              </a:rPr>
              <a:t>0 </a:t>
            </a:r>
            <a:r>
              <a:rPr lang="it-IT" dirty="0" smtClean="0">
                <a:latin typeface="+mn-lt"/>
              </a:rPr>
              <a:t>=1.2 fm &amp; g</a:t>
            </a:r>
            <a:r>
              <a:rPr lang="it-IT" baseline="-25000" dirty="0" smtClean="0">
                <a:latin typeface="+mn-lt"/>
              </a:rPr>
              <a:t>A </a:t>
            </a:r>
            <a:r>
              <a:rPr lang="it-IT" dirty="0" smtClean="0">
                <a:latin typeface="+mn-lt"/>
              </a:rPr>
              <a:t>= 1.25</a:t>
            </a:r>
            <a:endParaRPr lang="it-IT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405876" y="2684824"/>
            <a:ext cx="5451454" cy="3954556"/>
            <a:chOff x="2405876" y="2684824"/>
            <a:chExt cx="5451454" cy="3954556"/>
          </a:xfrm>
        </p:grpSpPr>
        <p:sp>
          <p:nvSpPr>
            <p:cNvPr id="15" name="Oval 14"/>
            <p:cNvSpPr/>
            <p:nvPr/>
          </p:nvSpPr>
          <p:spPr>
            <a:xfrm>
              <a:off x="7209258" y="2684824"/>
              <a:ext cx="432048" cy="43204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 15"/>
            <p:cNvSpPr/>
            <p:nvPr/>
          </p:nvSpPr>
          <p:spPr>
            <a:xfrm>
              <a:off x="2612794" y="4770114"/>
              <a:ext cx="432048" cy="43204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 16"/>
            <p:cNvSpPr/>
            <p:nvPr/>
          </p:nvSpPr>
          <p:spPr>
            <a:xfrm>
              <a:off x="2405876" y="6204390"/>
              <a:ext cx="680994" cy="43204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 17"/>
            <p:cNvSpPr/>
            <p:nvPr/>
          </p:nvSpPr>
          <p:spPr>
            <a:xfrm>
              <a:off x="7176336" y="6207332"/>
              <a:ext cx="680994" cy="43204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2504782" y="5643176"/>
              <a:ext cx="648072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6063154" y="4575104"/>
              <a:ext cx="2751294" cy="2703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196752"/>
            <a:ext cx="77957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Approaches and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technologies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Some relevant experiments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A critical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comparison of technologies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Conclusions</a:t>
            </a: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4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836613"/>
            <a:ext cx="3527425" cy="5616575"/>
            <a:chOff x="204" y="527"/>
            <a:chExt cx="2222" cy="35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26" name="Rectangle 7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7" name="Group 8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30" name="Freeform 9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reeform 10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10" name="Rectangle 1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Rectangle 2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Rectangle 21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156" y="2124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5148263" y="836613"/>
            <a:ext cx="3527425" cy="5602288"/>
            <a:chOff x="3243" y="527"/>
            <a:chExt cx="2222" cy="3529"/>
          </a:xfrm>
        </p:grpSpPr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243" y="527"/>
              <a:ext cx="2222" cy="1542"/>
              <a:chOff x="3077" y="783"/>
              <a:chExt cx="2222" cy="1542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3077" y="78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3213" y="1548"/>
                <a:ext cx="200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009900"/>
                    </a:solidFill>
                  </a:rPr>
                  <a:t>High energy resolution 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(</a:t>
                </a:r>
                <a:r>
                  <a:rPr lang="it-IT" dirty="0">
                    <a:solidFill>
                      <a:srgbClr val="009900"/>
                    </a:solidFill>
                    <a:latin typeface="Arial"/>
                    <a:cs typeface="Arial"/>
                  </a:rPr>
                  <a:t>&lt;</a:t>
                </a:r>
                <a:r>
                  <a:rPr lang="it-IT" dirty="0" smtClean="0">
                    <a:solidFill>
                      <a:srgbClr val="009900"/>
                    </a:solidFill>
                    <a:latin typeface="Arial"/>
                    <a:cs typeface="Arial"/>
                  </a:rPr>
                  <a:t>1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%)</a:t>
                </a:r>
                <a:endParaRPr lang="it-IT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3258" y="1736"/>
                <a:ext cx="18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dirty="0"/>
                  <a:t>Easy to </a:t>
                </a:r>
                <a:r>
                  <a:rPr lang="it-IT" sz="1400" dirty="0">
                    <a:solidFill>
                      <a:srgbClr val="FF0000"/>
                    </a:solidFill>
                  </a:rPr>
                  <a:t>reject 2</a:t>
                </a:r>
                <a:r>
                  <a:rPr lang="it-IT" sz="1400" dirty="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it-IT" sz="1400" dirty="0">
                    <a:solidFill>
                      <a:srgbClr val="FF0000"/>
                    </a:solidFill>
                  </a:rPr>
                  <a:t> DBD background</a:t>
                </a:r>
              </a:p>
            </p:txBody>
          </p:sp>
          <p:grpSp>
            <p:nvGrpSpPr>
              <p:cNvPr id="50" name="Group 38"/>
              <p:cNvGrpSpPr>
                <a:grpSpLocks/>
              </p:cNvGrpSpPr>
              <p:nvPr/>
            </p:nvGrpSpPr>
            <p:grpSpPr bwMode="auto">
              <a:xfrm>
                <a:off x="3939" y="874"/>
                <a:ext cx="635" cy="688"/>
                <a:chOff x="3061" y="1888"/>
                <a:chExt cx="635" cy="688"/>
              </a:xfrm>
            </p:grpSpPr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061" y="188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3061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3061" y="205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3515" y="2120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3243" y="2514"/>
              <a:ext cx="2222" cy="1542"/>
              <a:chOff x="3061" y="2378"/>
              <a:chExt cx="2222" cy="1542"/>
            </a:xfrm>
          </p:grpSpPr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3061" y="2378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Text Box 45"/>
              <p:cNvSpPr txBox="1">
                <a:spLocks noChangeArrowheads="1"/>
              </p:cNvSpPr>
              <p:nvPr/>
            </p:nvSpPr>
            <p:spPr bwMode="auto">
              <a:xfrm>
                <a:off x="3234" y="3152"/>
                <a:ext cx="198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 smtClean="0">
                    <a:solidFill>
                      <a:srgbClr val="009900"/>
                    </a:solidFill>
                  </a:rPr>
                  <a:t>Tracking </a:t>
                </a:r>
                <a:r>
                  <a:rPr lang="it-IT" dirty="0">
                    <a:solidFill>
                      <a:srgbClr val="009900"/>
                    </a:solidFill>
                  </a:rPr>
                  <a:t>/ topology capability</a:t>
                </a:r>
              </a:p>
            </p:txBody>
          </p:sp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3605" y="3385"/>
                <a:ext cx="124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dirty="0"/>
                  <a:t>Easy to </a:t>
                </a:r>
                <a:r>
                  <a:rPr lang="it-IT" sz="1400" dirty="0" smtClean="0">
                    <a:solidFill>
                      <a:srgbClr val="FF252A"/>
                    </a:solidFill>
                  </a:rPr>
                  <a:t>identify events</a:t>
                </a:r>
                <a:endParaRPr lang="it-IT" sz="1400" dirty="0">
                  <a:solidFill>
                    <a:srgbClr val="FF252A"/>
                  </a:solidFill>
                </a:endParaRPr>
              </a:p>
            </p:txBody>
          </p:sp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3923" y="2416"/>
                <a:ext cx="635" cy="688"/>
                <a:chOff x="3923" y="2198"/>
                <a:chExt cx="635" cy="688"/>
              </a:xfrm>
            </p:grpSpPr>
            <p:sp>
              <p:nvSpPr>
                <p:cNvPr id="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923" y="219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Line 49"/>
                <p:cNvSpPr>
                  <a:spLocks noChangeShapeType="1"/>
                </p:cNvSpPr>
                <p:nvPr/>
              </p:nvSpPr>
              <p:spPr bwMode="auto">
                <a:xfrm>
                  <a:off x="3923" y="287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3923" y="236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51"/>
                <p:cNvSpPr>
                  <a:spLocks/>
                </p:cNvSpPr>
                <p:nvPr/>
              </p:nvSpPr>
              <p:spPr bwMode="auto">
                <a:xfrm>
                  <a:off x="4195" y="2779"/>
                  <a:ext cx="273" cy="91"/>
                </a:xfrm>
                <a:custGeom>
                  <a:avLst/>
                  <a:gdLst>
                    <a:gd name="T0" fmla="*/ 0 w 273"/>
                    <a:gd name="T1" fmla="*/ 91 h 91"/>
                    <a:gd name="T2" fmla="*/ 91 w 273"/>
                    <a:gd name="T3" fmla="*/ 45 h 91"/>
                    <a:gd name="T4" fmla="*/ 137 w 273"/>
                    <a:gd name="T5" fmla="*/ 0 h 91"/>
                    <a:gd name="T6" fmla="*/ 182 w 273"/>
                    <a:gd name="T7" fmla="*/ 45 h 91"/>
                    <a:gd name="T8" fmla="*/ 273 w 273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91"/>
                    <a:gd name="T17" fmla="*/ 273 w 27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91">
                      <a:moveTo>
                        <a:pt x="0" y="91"/>
                      </a:moveTo>
                      <a:cubicBezTo>
                        <a:pt x="34" y="75"/>
                        <a:pt x="68" y="60"/>
                        <a:pt x="91" y="45"/>
                      </a:cubicBezTo>
                      <a:cubicBezTo>
                        <a:pt x="114" y="30"/>
                        <a:pt x="122" y="0"/>
                        <a:pt x="137" y="0"/>
                      </a:cubicBezTo>
                      <a:cubicBezTo>
                        <a:pt x="152" y="0"/>
                        <a:pt x="159" y="30"/>
                        <a:pt x="182" y="45"/>
                      </a:cubicBezTo>
                      <a:cubicBezTo>
                        <a:pt x="205" y="60"/>
                        <a:pt x="258" y="83"/>
                        <a:pt x="273" y="91"/>
                      </a:cubicBezTo>
                    </a:path>
                  </a:pathLst>
                </a:custGeom>
                <a:noFill/>
                <a:ln w="28575" cmpd="sng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4067175" y="62372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-864096" y="125760"/>
            <a:ext cx="110527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E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xperiment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classification criteria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02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836613"/>
            <a:ext cx="3527425" cy="5616575"/>
            <a:chOff x="204" y="527"/>
            <a:chExt cx="2222" cy="35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26" name="Rectangle 7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7" name="Group 8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30" name="Freeform 9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reeform 10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10" name="Rectangle 1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Rectangle 2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Rectangle 21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156" y="2124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5148263" y="836613"/>
            <a:ext cx="3527425" cy="5602288"/>
            <a:chOff x="3243" y="527"/>
            <a:chExt cx="2222" cy="3529"/>
          </a:xfrm>
        </p:grpSpPr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243" y="527"/>
              <a:ext cx="2222" cy="1542"/>
              <a:chOff x="3077" y="783"/>
              <a:chExt cx="2222" cy="1542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3077" y="783"/>
                <a:ext cx="2222" cy="15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3213" y="1548"/>
                <a:ext cx="200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009900"/>
                    </a:solidFill>
                  </a:rPr>
                  <a:t>High energy resolution 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(</a:t>
                </a:r>
                <a:r>
                  <a:rPr lang="it-IT" dirty="0">
                    <a:solidFill>
                      <a:srgbClr val="009900"/>
                    </a:solidFill>
                    <a:latin typeface="Arial"/>
                    <a:cs typeface="Arial"/>
                  </a:rPr>
                  <a:t>&lt;</a:t>
                </a:r>
                <a:r>
                  <a:rPr lang="it-IT" dirty="0" smtClean="0">
                    <a:solidFill>
                      <a:srgbClr val="009900"/>
                    </a:solidFill>
                    <a:latin typeface="Arial"/>
                    <a:cs typeface="Arial"/>
                  </a:rPr>
                  <a:t>1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%)</a:t>
                </a:r>
                <a:endParaRPr lang="it-IT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3258" y="1736"/>
                <a:ext cx="18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dirty="0"/>
                  <a:t>Easy to </a:t>
                </a:r>
                <a:r>
                  <a:rPr lang="it-IT" sz="1400" dirty="0">
                    <a:solidFill>
                      <a:srgbClr val="FF0000"/>
                    </a:solidFill>
                  </a:rPr>
                  <a:t>reject 2</a:t>
                </a:r>
                <a:r>
                  <a:rPr lang="it-IT" sz="1400" dirty="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it-IT" sz="1400" dirty="0">
                    <a:solidFill>
                      <a:srgbClr val="FF0000"/>
                    </a:solidFill>
                  </a:rPr>
                  <a:t> DBD background</a:t>
                </a:r>
              </a:p>
            </p:txBody>
          </p:sp>
          <p:grpSp>
            <p:nvGrpSpPr>
              <p:cNvPr id="50" name="Group 38"/>
              <p:cNvGrpSpPr>
                <a:grpSpLocks/>
              </p:cNvGrpSpPr>
              <p:nvPr/>
            </p:nvGrpSpPr>
            <p:grpSpPr bwMode="auto">
              <a:xfrm>
                <a:off x="3939" y="874"/>
                <a:ext cx="635" cy="688"/>
                <a:chOff x="3061" y="1888"/>
                <a:chExt cx="635" cy="688"/>
              </a:xfrm>
            </p:grpSpPr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061" y="188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3061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3061" y="205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3515" y="2120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3243" y="2514"/>
              <a:ext cx="2222" cy="1542"/>
              <a:chOff x="3061" y="2378"/>
              <a:chExt cx="2222" cy="1542"/>
            </a:xfrm>
          </p:grpSpPr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3061" y="2378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Text Box 45"/>
              <p:cNvSpPr txBox="1">
                <a:spLocks noChangeArrowheads="1"/>
              </p:cNvSpPr>
              <p:nvPr/>
            </p:nvSpPr>
            <p:spPr bwMode="auto">
              <a:xfrm>
                <a:off x="3234" y="3152"/>
                <a:ext cx="198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 smtClean="0">
                    <a:solidFill>
                      <a:srgbClr val="009900"/>
                    </a:solidFill>
                  </a:rPr>
                  <a:t>Tracking </a:t>
                </a:r>
                <a:r>
                  <a:rPr lang="it-IT" dirty="0">
                    <a:solidFill>
                      <a:srgbClr val="009900"/>
                    </a:solidFill>
                  </a:rPr>
                  <a:t>/ topology capability</a:t>
                </a:r>
              </a:p>
            </p:txBody>
          </p:sp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3605" y="3385"/>
                <a:ext cx="124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dirty="0"/>
                  <a:t>Easy to </a:t>
                </a:r>
                <a:r>
                  <a:rPr lang="it-IT" sz="1400" dirty="0" smtClean="0">
                    <a:solidFill>
                      <a:srgbClr val="FF252A"/>
                    </a:solidFill>
                  </a:rPr>
                  <a:t>identify events</a:t>
                </a:r>
                <a:endParaRPr lang="it-IT" sz="1400" dirty="0">
                  <a:solidFill>
                    <a:srgbClr val="FF252A"/>
                  </a:solidFill>
                </a:endParaRPr>
              </a:p>
            </p:txBody>
          </p:sp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3923" y="2416"/>
                <a:ext cx="635" cy="688"/>
                <a:chOff x="3923" y="2198"/>
                <a:chExt cx="635" cy="688"/>
              </a:xfrm>
            </p:grpSpPr>
            <p:sp>
              <p:nvSpPr>
                <p:cNvPr id="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923" y="219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Line 49"/>
                <p:cNvSpPr>
                  <a:spLocks noChangeShapeType="1"/>
                </p:cNvSpPr>
                <p:nvPr/>
              </p:nvSpPr>
              <p:spPr bwMode="auto">
                <a:xfrm>
                  <a:off x="3923" y="287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3923" y="236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51"/>
                <p:cNvSpPr>
                  <a:spLocks/>
                </p:cNvSpPr>
                <p:nvPr/>
              </p:nvSpPr>
              <p:spPr bwMode="auto">
                <a:xfrm>
                  <a:off x="4195" y="2779"/>
                  <a:ext cx="273" cy="91"/>
                </a:xfrm>
                <a:custGeom>
                  <a:avLst/>
                  <a:gdLst>
                    <a:gd name="T0" fmla="*/ 0 w 273"/>
                    <a:gd name="T1" fmla="*/ 91 h 91"/>
                    <a:gd name="T2" fmla="*/ 91 w 273"/>
                    <a:gd name="T3" fmla="*/ 45 h 91"/>
                    <a:gd name="T4" fmla="*/ 137 w 273"/>
                    <a:gd name="T5" fmla="*/ 0 h 91"/>
                    <a:gd name="T6" fmla="*/ 182 w 273"/>
                    <a:gd name="T7" fmla="*/ 45 h 91"/>
                    <a:gd name="T8" fmla="*/ 273 w 273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91"/>
                    <a:gd name="T17" fmla="*/ 273 w 27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91">
                      <a:moveTo>
                        <a:pt x="0" y="91"/>
                      </a:moveTo>
                      <a:cubicBezTo>
                        <a:pt x="34" y="75"/>
                        <a:pt x="68" y="60"/>
                        <a:pt x="91" y="45"/>
                      </a:cubicBezTo>
                      <a:cubicBezTo>
                        <a:pt x="114" y="30"/>
                        <a:pt x="122" y="0"/>
                        <a:pt x="137" y="0"/>
                      </a:cubicBezTo>
                      <a:cubicBezTo>
                        <a:pt x="152" y="0"/>
                        <a:pt x="159" y="30"/>
                        <a:pt x="182" y="45"/>
                      </a:cubicBezTo>
                      <a:cubicBezTo>
                        <a:pt x="205" y="60"/>
                        <a:pt x="258" y="83"/>
                        <a:pt x="273" y="91"/>
                      </a:cubicBezTo>
                    </a:path>
                  </a:pathLst>
                </a:custGeom>
                <a:noFill/>
                <a:ln w="28575" cmpd="sng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4067175" y="62372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1 experiments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981053" y="3079005"/>
            <a:ext cx="7335836" cy="3662363"/>
          </a:xfrm>
          <a:prstGeom prst="rect">
            <a:avLst/>
          </a:prstGeom>
          <a:solidFill>
            <a:srgbClr val="EAEAEA">
              <a:alpha val="89804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GERDA</a:t>
            </a:r>
            <a:r>
              <a:rPr lang="it-IT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="1" dirty="0" smtClean="0"/>
              <a:t>–</a:t>
            </a:r>
            <a:r>
              <a:rPr lang="it-IT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aseline="30000" dirty="0" smtClean="0">
                <a:solidFill>
                  <a:schemeClr val="accent2"/>
                </a:solidFill>
                <a:latin typeface="+mn-lt"/>
              </a:rPr>
              <a:t>76</a:t>
            </a:r>
            <a:r>
              <a:rPr lang="it-IT" sz="1600" dirty="0" smtClean="0">
                <a:solidFill>
                  <a:schemeClr val="accent2"/>
                </a:solidFill>
                <a:latin typeface="+mn-lt"/>
              </a:rPr>
              <a:t>Ge</a:t>
            </a:r>
          </a:p>
          <a:p>
            <a:r>
              <a:rPr lang="it-IT" sz="1400" dirty="0" smtClean="0">
                <a:latin typeface="+mn-lt"/>
              </a:rPr>
              <a:t>Array of enriched Ge diodes operated in liquid argon</a:t>
            </a:r>
          </a:p>
          <a:p>
            <a:r>
              <a:rPr lang="it-IT" sz="1400" dirty="0" smtClean="0">
                <a:latin typeface="+mn-lt"/>
              </a:rPr>
              <a:t>First phase: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18 Kg</a:t>
            </a:r>
            <a:r>
              <a:rPr lang="it-IT" sz="1400" dirty="0" smtClean="0">
                <a:latin typeface="+mn-lt"/>
              </a:rPr>
              <a:t>; second phase: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40 Kg </a:t>
            </a:r>
            <a:r>
              <a:rPr lang="it-IT" sz="1400" dirty="0" smtClean="0">
                <a:latin typeface="+mn-lt"/>
              </a:rPr>
              <a:t>- LNGS</a:t>
            </a:r>
          </a:p>
          <a:p>
            <a:r>
              <a:rPr lang="it-IT" sz="1400" dirty="0" smtClean="0">
                <a:latin typeface="+mn-lt"/>
              </a:rPr>
              <a:t>Proved energy resolution: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0.2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% FWHM</a:t>
            </a:r>
          </a:p>
          <a:p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CUORE</a:t>
            </a:r>
            <a:r>
              <a:rPr lang="it-IT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="1" dirty="0" smtClean="0"/>
              <a:t>–</a:t>
            </a:r>
            <a:r>
              <a:rPr lang="it-IT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aseline="30000" dirty="0" smtClean="0">
                <a:solidFill>
                  <a:schemeClr val="accent2"/>
                </a:solidFill>
                <a:latin typeface="+mn-lt"/>
              </a:rPr>
              <a:t>130</a:t>
            </a:r>
            <a:r>
              <a:rPr lang="it-IT" sz="1600" dirty="0" smtClean="0">
                <a:solidFill>
                  <a:schemeClr val="accent2"/>
                </a:solidFill>
                <a:latin typeface="+mn-lt"/>
              </a:rPr>
              <a:t>Te</a:t>
            </a:r>
          </a:p>
          <a:p>
            <a:r>
              <a:rPr lang="it-IT" sz="1400" dirty="0" smtClean="0">
                <a:latin typeface="+mn-lt"/>
              </a:rPr>
              <a:t>Array  </a:t>
            </a:r>
            <a:r>
              <a:rPr lang="it-IT" sz="1400" dirty="0">
                <a:latin typeface="+mn-lt"/>
              </a:rPr>
              <a:t>of low temperature natural TeO</a:t>
            </a:r>
            <a:r>
              <a:rPr lang="it-IT" sz="1400" baseline="-25000" dirty="0">
                <a:latin typeface="+mn-lt"/>
              </a:rPr>
              <a:t>2</a:t>
            </a:r>
            <a:r>
              <a:rPr lang="it-IT" sz="1400" dirty="0">
                <a:latin typeface="+mn-lt"/>
              </a:rPr>
              <a:t> calorimeters operated at 10 mK</a:t>
            </a:r>
          </a:p>
          <a:p>
            <a:r>
              <a:rPr lang="it-IT" sz="1400" dirty="0">
                <a:latin typeface="+mn-lt"/>
              </a:rPr>
              <a:t>First step: 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200 Kg </a:t>
            </a:r>
            <a:r>
              <a:rPr lang="it-IT" sz="1400" dirty="0">
                <a:latin typeface="+mn-lt"/>
              </a:rPr>
              <a:t>(</a:t>
            </a:r>
            <a:r>
              <a:rPr lang="it-IT" sz="1400" dirty="0" smtClean="0">
                <a:latin typeface="+mn-lt"/>
              </a:rPr>
              <a:t>2014) </a:t>
            </a:r>
            <a:r>
              <a:rPr lang="it-IT" sz="1400" dirty="0">
                <a:latin typeface="+mn-lt"/>
              </a:rPr>
              <a:t>– LNGS – 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it can take advantage from Cuoricino experience</a:t>
            </a:r>
          </a:p>
          <a:p>
            <a:r>
              <a:rPr lang="it-IT" sz="1400" dirty="0">
                <a:latin typeface="+mn-lt"/>
              </a:rPr>
              <a:t>Proved energy resolution: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0.2 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% FWHM</a:t>
            </a:r>
          </a:p>
          <a:p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MAJORANA</a:t>
            </a:r>
            <a:r>
              <a:rPr lang="it-IT" sz="16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it-IT" sz="1600" b="1" dirty="0" smtClean="0"/>
              <a:t>–</a:t>
            </a:r>
            <a:r>
              <a:rPr lang="it-IT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aseline="30000" dirty="0">
                <a:solidFill>
                  <a:schemeClr val="accent2"/>
                </a:solidFill>
                <a:latin typeface="+mn-lt"/>
              </a:rPr>
              <a:t>76</a:t>
            </a:r>
            <a:r>
              <a:rPr lang="it-IT" sz="1600" dirty="0">
                <a:solidFill>
                  <a:schemeClr val="accent2"/>
                </a:solidFill>
                <a:latin typeface="+mn-lt"/>
              </a:rPr>
              <a:t>Ge</a:t>
            </a:r>
          </a:p>
          <a:p>
            <a:r>
              <a:rPr lang="it-IT" sz="1400" dirty="0">
                <a:latin typeface="+mn-lt"/>
              </a:rPr>
              <a:t>Array of enriched Ge diodes operated in conventional Cu cryostats</a:t>
            </a:r>
          </a:p>
          <a:p>
            <a:r>
              <a:rPr lang="it-IT" sz="1400" dirty="0">
                <a:latin typeface="+mn-lt"/>
              </a:rPr>
              <a:t>Based on </a:t>
            </a:r>
            <a:r>
              <a:rPr lang="it-IT" sz="1400" dirty="0" smtClean="0">
                <a:latin typeface="+mn-lt"/>
              </a:rPr>
              <a:t>modules</a:t>
            </a:r>
            <a:r>
              <a:rPr lang="it-IT" sz="1400" dirty="0">
                <a:latin typeface="+mn-lt"/>
              </a:rPr>
              <a:t>; first </a:t>
            </a:r>
            <a:r>
              <a:rPr lang="it-IT" sz="1400" dirty="0" smtClean="0">
                <a:latin typeface="+mn-lt"/>
              </a:rPr>
              <a:t>step (demonstrator):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2x20 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Kg</a:t>
            </a:r>
            <a:r>
              <a:rPr lang="it-IT" sz="1400" dirty="0">
                <a:latin typeface="+mn-lt"/>
              </a:rPr>
              <a:t> modules</a:t>
            </a:r>
          </a:p>
          <a:p>
            <a:r>
              <a:rPr lang="it-IT" sz="1400" dirty="0">
                <a:latin typeface="+mn-lt"/>
              </a:rPr>
              <a:t>Proved energy resolution: 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0.16 %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FWHM</a:t>
            </a:r>
          </a:p>
          <a:p>
            <a:r>
              <a:rPr lang="en-GB" sz="1600" b="1" u="sng" dirty="0" smtClean="0">
                <a:solidFill>
                  <a:srgbClr val="FF0000"/>
                </a:solidFill>
                <a:latin typeface="+mn-lt"/>
              </a:rPr>
              <a:t>LUCIFER</a:t>
            </a:r>
            <a:r>
              <a:rPr lang="en-GB" sz="16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it-IT" sz="1600" b="1" dirty="0" smtClean="0"/>
              <a:t>–</a:t>
            </a: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600" baseline="30000" dirty="0">
                <a:solidFill>
                  <a:schemeClr val="accent2"/>
                </a:solidFill>
                <a:latin typeface="+mn-lt"/>
              </a:rPr>
              <a:t>82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Se – </a:t>
            </a:r>
            <a:r>
              <a:rPr lang="en-GB" sz="1600" baseline="30000" dirty="0">
                <a:solidFill>
                  <a:schemeClr val="accent2"/>
                </a:solidFill>
                <a:latin typeface="+mn-lt"/>
              </a:rPr>
              <a:t>116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Cd – </a:t>
            </a:r>
            <a:r>
              <a:rPr lang="en-GB" sz="1600" baseline="30000" dirty="0">
                <a:solidFill>
                  <a:schemeClr val="accent2"/>
                </a:solidFill>
                <a:latin typeface="+mn-lt"/>
              </a:rPr>
              <a:t>100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Mo </a:t>
            </a:r>
          </a:p>
          <a:p>
            <a:r>
              <a:rPr lang="en-GB" sz="1400" dirty="0">
                <a:latin typeface="+mn-lt"/>
              </a:rPr>
              <a:t>Array of scintillating bolometers operated at 10 mK (ZnSe </a:t>
            </a:r>
            <a:r>
              <a:rPr lang="en-GB" sz="1400" dirty="0" smtClean="0">
                <a:latin typeface="+mn-lt"/>
              </a:rPr>
              <a:t>or ZnMoO</a:t>
            </a:r>
            <a:r>
              <a:rPr lang="en-GB" sz="1400" baseline="-25000" dirty="0" smtClean="0">
                <a:latin typeface="+mn-lt"/>
              </a:rPr>
              <a:t>4</a:t>
            </a:r>
            <a:r>
              <a:rPr lang="en-GB" sz="1400" dirty="0"/>
              <a:t> or CdWO</a:t>
            </a:r>
            <a:r>
              <a:rPr lang="en-GB" sz="1400" baseline="-25000" dirty="0"/>
              <a:t>4</a:t>
            </a:r>
            <a:r>
              <a:rPr lang="en-GB" sz="1400" dirty="0"/>
              <a:t> </a:t>
            </a:r>
            <a:r>
              <a:rPr lang="en-GB" sz="1400" dirty="0" smtClean="0">
                <a:latin typeface="+mn-lt"/>
              </a:rPr>
              <a:t>)</a:t>
            </a:r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First step: </a:t>
            </a:r>
            <a:r>
              <a:rPr lang="en-GB" sz="1400" dirty="0" smtClean="0">
                <a:solidFill>
                  <a:schemeClr val="accent2"/>
                </a:solidFill>
                <a:latin typeface="+mn-lt"/>
              </a:rPr>
              <a:t>~ 10 </a:t>
            </a:r>
            <a:r>
              <a:rPr lang="en-GB" sz="1400" dirty="0">
                <a:solidFill>
                  <a:schemeClr val="accent2"/>
                </a:solidFill>
                <a:latin typeface="+mn-lt"/>
              </a:rPr>
              <a:t>Kg </a:t>
            </a:r>
            <a:r>
              <a:rPr lang="en-GB" sz="1400" dirty="0">
                <a:latin typeface="+mn-lt"/>
              </a:rPr>
              <a:t>(</a:t>
            </a:r>
            <a:r>
              <a:rPr lang="en-GB" sz="1400" dirty="0" smtClean="0">
                <a:latin typeface="+mn-lt"/>
              </a:rPr>
              <a:t>2014) </a:t>
            </a:r>
            <a:r>
              <a:rPr lang="en-GB" sz="1400" dirty="0">
                <a:latin typeface="+mn-lt"/>
              </a:rPr>
              <a:t>– LNGS – </a:t>
            </a:r>
            <a:r>
              <a:rPr lang="en-GB" sz="1400" dirty="0" smtClean="0">
                <a:latin typeface="+mn-lt"/>
              </a:rPr>
              <a:t>essentially R&amp;D project to fully test the principle</a:t>
            </a:r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Proved energy resolution: </a:t>
            </a:r>
            <a:r>
              <a:rPr lang="en-GB" sz="1400" dirty="0" smtClean="0">
                <a:solidFill>
                  <a:schemeClr val="accent2"/>
                </a:solidFill>
                <a:latin typeface="+mn-lt"/>
              </a:rPr>
              <a:t>0.3 </a:t>
            </a:r>
            <a:r>
              <a:rPr lang="en-GB" sz="1400" dirty="0" smtClean="0">
                <a:solidFill>
                  <a:schemeClr val="accent2"/>
                </a:solidFill>
                <a:latin typeface="+mn-lt"/>
              </a:rPr>
              <a:t>–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smtClean="0">
                <a:solidFill>
                  <a:schemeClr val="accent2"/>
                </a:solidFill>
                <a:latin typeface="+mn-lt"/>
              </a:rPr>
              <a:t>0.7</a:t>
            </a:r>
            <a:r>
              <a:rPr lang="en-GB" sz="1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400" dirty="0">
                <a:solidFill>
                  <a:schemeClr val="accent2"/>
                </a:solidFill>
                <a:latin typeface="+mn-lt"/>
              </a:rPr>
              <a:t>% FWHM</a:t>
            </a:r>
            <a:endParaRPr lang="it-IT" sz="14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72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836613"/>
            <a:ext cx="3527425" cy="5616575"/>
            <a:chOff x="204" y="527"/>
            <a:chExt cx="2222" cy="35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26" name="Rectangle 7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7" name="Group 8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30" name="Freeform 9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reeform 10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10" name="Rectangle 1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Rectangle 2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Rectangle 21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156" y="2124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5148263" y="836613"/>
            <a:ext cx="3527425" cy="5602288"/>
            <a:chOff x="3243" y="527"/>
            <a:chExt cx="2222" cy="3529"/>
          </a:xfrm>
        </p:grpSpPr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243" y="527"/>
              <a:ext cx="2222" cy="1542"/>
              <a:chOff x="3077" y="783"/>
              <a:chExt cx="2222" cy="1542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3077" y="78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3213" y="1548"/>
                <a:ext cx="200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009900"/>
                    </a:solidFill>
                  </a:rPr>
                  <a:t>High energy resolution 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(</a:t>
                </a:r>
                <a:r>
                  <a:rPr lang="it-IT" dirty="0">
                    <a:solidFill>
                      <a:srgbClr val="009900"/>
                    </a:solidFill>
                    <a:latin typeface="Arial"/>
                    <a:cs typeface="Arial"/>
                  </a:rPr>
                  <a:t>&lt;</a:t>
                </a:r>
                <a:r>
                  <a:rPr lang="it-IT" dirty="0" smtClean="0">
                    <a:solidFill>
                      <a:srgbClr val="009900"/>
                    </a:solidFill>
                    <a:latin typeface="Arial"/>
                    <a:cs typeface="Arial"/>
                  </a:rPr>
                  <a:t>1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%)</a:t>
                </a:r>
                <a:endParaRPr lang="it-IT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3258" y="1736"/>
                <a:ext cx="18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dirty="0"/>
                  <a:t>Easy to </a:t>
                </a:r>
                <a:r>
                  <a:rPr lang="it-IT" sz="1400" dirty="0">
                    <a:solidFill>
                      <a:srgbClr val="FF0000"/>
                    </a:solidFill>
                  </a:rPr>
                  <a:t>reject 2</a:t>
                </a:r>
                <a:r>
                  <a:rPr lang="it-IT" sz="1400" dirty="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it-IT" sz="1400" dirty="0">
                    <a:solidFill>
                      <a:srgbClr val="FF0000"/>
                    </a:solidFill>
                  </a:rPr>
                  <a:t> DBD background</a:t>
                </a:r>
              </a:p>
            </p:txBody>
          </p:sp>
          <p:grpSp>
            <p:nvGrpSpPr>
              <p:cNvPr id="50" name="Group 38"/>
              <p:cNvGrpSpPr>
                <a:grpSpLocks/>
              </p:cNvGrpSpPr>
              <p:nvPr/>
            </p:nvGrpSpPr>
            <p:grpSpPr bwMode="auto">
              <a:xfrm>
                <a:off x="3939" y="874"/>
                <a:ext cx="635" cy="688"/>
                <a:chOff x="3061" y="1888"/>
                <a:chExt cx="635" cy="688"/>
              </a:xfrm>
            </p:grpSpPr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061" y="188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3061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3061" y="205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3515" y="2120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3243" y="2514"/>
              <a:ext cx="2222" cy="1542"/>
              <a:chOff x="3061" y="2378"/>
              <a:chExt cx="2222" cy="1542"/>
            </a:xfrm>
          </p:grpSpPr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3061" y="2378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Text Box 45"/>
              <p:cNvSpPr txBox="1">
                <a:spLocks noChangeArrowheads="1"/>
              </p:cNvSpPr>
              <p:nvPr/>
            </p:nvSpPr>
            <p:spPr bwMode="auto">
              <a:xfrm>
                <a:off x="3234" y="3152"/>
                <a:ext cx="198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 smtClean="0">
                    <a:solidFill>
                      <a:srgbClr val="009900"/>
                    </a:solidFill>
                  </a:rPr>
                  <a:t>Tracking </a:t>
                </a:r>
                <a:r>
                  <a:rPr lang="it-IT" dirty="0">
                    <a:solidFill>
                      <a:srgbClr val="009900"/>
                    </a:solidFill>
                  </a:rPr>
                  <a:t>/ topology capability</a:t>
                </a:r>
              </a:p>
            </p:txBody>
          </p:sp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3605" y="3385"/>
                <a:ext cx="124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dirty="0"/>
                  <a:t>Easy to </a:t>
                </a:r>
                <a:r>
                  <a:rPr lang="it-IT" sz="1400" dirty="0" smtClean="0">
                    <a:solidFill>
                      <a:srgbClr val="FF252A"/>
                    </a:solidFill>
                  </a:rPr>
                  <a:t>identify events</a:t>
                </a:r>
                <a:endParaRPr lang="it-IT" sz="1400" dirty="0">
                  <a:solidFill>
                    <a:srgbClr val="FF252A"/>
                  </a:solidFill>
                </a:endParaRPr>
              </a:p>
            </p:txBody>
          </p:sp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3923" y="2416"/>
                <a:ext cx="635" cy="688"/>
                <a:chOff x="3923" y="2198"/>
                <a:chExt cx="635" cy="688"/>
              </a:xfrm>
            </p:grpSpPr>
            <p:sp>
              <p:nvSpPr>
                <p:cNvPr id="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923" y="219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Line 49"/>
                <p:cNvSpPr>
                  <a:spLocks noChangeShapeType="1"/>
                </p:cNvSpPr>
                <p:nvPr/>
              </p:nvSpPr>
              <p:spPr bwMode="auto">
                <a:xfrm>
                  <a:off x="3923" y="287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3923" y="236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51"/>
                <p:cNvSpPr>
                  <a:spLocks/>
                </p:cNvSpPr>
                <p:nvPr/>
              </p:nvSpPr>
              <p:spPr bwMode="auto">
                <a:xfrm>
                  <a:off x="4195" y="2779"/>
                  <a:ext cx="273" cy="91"/>
                </a:xfrm>
                <a:custGeom>
                  <a:avLst/>
                  <a:gdLst>
                    <a:gd name="T0" fmla="*/ 0 w 273"/>
                    <a:gd name="T1" fmla="*/ 91 h 91"/>
                    <a:gd name="T2" fmla="*/ 91 w 273"/>
                    <a:gd name="T3" fmla="*/ 45 h 91"/>
                    <a:gd name="T4" fmla="*/ 137 w 273"/>
                    <a:gd name="T5" fmla="*/ 0 h 91"/>
                    <a:gd name="T6" fmla="*/ 182 w 273"/>
                    <a:gd name="T7" fmla="*/ 45 h 91"/>
                    <a:gd name="T8" fmla="*/ 273 w 273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91"/>
                    <a:gd name="T17" fmla="*/ 273 w 27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91">
                      <a:moveTo>
                        <a:pt x="0" y="91"/>
                      </a:moveTo>
                      <a:cubicBezTo>
                        <a:pt x="34" y="75"/>
                        <a:pt x="68" y="60"/>
                        <a:pt x="91" y="45"/>
                      </a:cubicBezTo>
                      <a:cubicBezTo>
                        <a:pt x="114" y="30"/>
                        <a:pt x="122" y="0"/>
                        <a:pt x="137" y="0"/>
                      </a:cubicBezTo>
                      <a:cubicBezTo>
                        <a:pt x="152" y="0"/>
                        <a:pt x="159" y="30"/>
                        <a:pt x="182" y="45"/>
                      </a:cubicBezTo>
                      <a:cubicBezTo>
                        <a:pt x="205" y="60"/>
                        <a:pt x="258" y="83"/>
                        <a:pt x="273" y="91"/>
                      </a:cubicBezTo>
                    </a:path>
                  </a:pathLst>
                </a:custGeom>
                <a:noFill/>
                <a:ln w="28575" cmpd="sng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4067175" y="62372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2 experiments</a:t>
            </a: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160287" y="1724707"/>
            <a:ext cx="8823425" cy="5078313"/>
          </a:xfrm>
          <a:prstGeom prst="rect">
            <a:avLst/>
          </a:prstGeom>
          <a:solidFill>
            <a:srgbClr val="EAEAEA">
              <a:alpha val="89804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Comic Sans MS"/>
              </a:rPr>
              <a:t>KamLAND-ZEN</a:t>
            </a:r>
            <a:r>
              <a:rPr lang="it-IT" sz="1600" b="1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600" baseline="30000" dirty="0">
                <a:solidFill>
                  <a:srgbClr val="3333CC"/>
                </a:solidFill>
                <a:latin typeface="Comic Sans MS"/>
              </a:rPr>
              <a:t>136</a:t>
            </a:r>
            <a:r>
              <a:rPr lang="en-US" sz="1600" dirty="0">
                <a:solidFill>
                  <a:srgbClr val="3333CC"/>
                </a:solidFill>
                <a:latin typeface="Comic Sans MS"/>
              </a:rPr>
              <a:t>Xe</a:t>
            </a:r>
            <a:r>
              <a:rPr lang="en-US" sz="1600" dirty="0">
                <a:solidFill>
                  <a:srgbClr val="000000"/>
                </a:solidFill>
                <a:latin typeface="Comic Sans MS"/>
              </a:rPr>
              <a:t> </a:t>
            </a:r>
            <a:endParaRPr lang="en-US" sz="1600" dirty="0">
              <a:solidFill>
                <a:srgbClr val="3333CC"/>
              </a:solidFill>
              <a:latin typeface="Comic Sans M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mic Sans MS"/>
              </a:rPr>
              <a:t>Dissolve </a:t>
            </a:r>
            <a:r>
              <a:rPr lang="en-US" sz="1400" dirty="0" err="1">
                <a:solidFill>
                  <a:srgbClr val="000000"/>
                </a:solidFill>
                <a:latin typeface="Comic Sans MS"/>
              </a:rPr>
              <a:t>Xe</a:t>
            </a:r>
            <a:r>
              <a:rPr lang="en-US" sz="1400" dirty="0">
                <a:solidFill>
                  <a:srgbClr val="000000"/>
                </a:solidFill>
                <a:latin typeface="Comic Sans MS"/>
              </a:rPr>
              <a:t> gas in KAMLAND liquid scintillator – </a:t>
            </a:r>
            <a:r>
              <a:rPr lang="en-US" sz="1400" dirty="0" smtClean="0">
                <a:solidFill>
                  <a:srgbClr val="000000"/>
                </a:solidFill>
                <a:latin typeface="Comic Sans MS"/>
              </a:rPr>
              <a:t>feasible </a:t>
            </a:r>
            <a:r>
              <a:rPr lang="en-US" sz="1400" dirty="0">
                <a:solidFill>
                  <a:srgbClr val="000000"/>
                </a:solidFill>
                <a:latin typeface="Comic Sans MS"/>
              </a:rPr>
              <a:t>at 3% </a:t>
            </a:r>
            <a:r>
              <a:rPr lang="en-US" sz="1400" dirty="0" err="1">
                <a:solidFill>
                  <a:srgbClr val="000000"/>
                </a:solidFill>
                <a:latin typeface="Comic Sans MS"/>
              </a:rPr>
              <a:t>wt</a:t>
            </a:r>
            <a:r>
              <a:rPr lang="en-US" sz="1400" dirty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Comic Sans MS"/>
              </a:rPr>
              <a:t>Use a dedicated balloon immersed in the main </a:t>
            </a:r>
            <a:r>
              <a:rPr lang="en-US" sz="1400" dirty="0" smtClean="0">
                <a:solidFill>
                  <a:srgbClr val="000000"/>
                </a:solidFill>
                <a:latin typeface="Comic Sans MS"/>
              </a:rPr>
              <a:t>vessel</a:t>
            </a:r>
            <a:endParaRPr lang="en-US" sz="1400" dirty="0">
              <a:solidFill>
                <a:srgbClr val="000000"/>
              </a:solidFill>
              <a:latin typeface="Comic Sans M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mic Sans MS"/>
              </a:rPr>
              <a:t>Increase number of PM and change scintillator – </a:t>
            </a:r>
            <a:r>
              <a:rPr lang="en-US" sz="1400" dirty="0" smtClean="0">
                <a:solidFill>
                  <a:srgbClr val="000000"/>
                </a:solidFill>
                <a:latin typeface="Comic Sans MS"/>
              </a:rPr>
              <a:t>300 </a:t>
            </a:r>
            <a:r>
              <a:rPr lang="en-US" sz="1400" dirty="0">
                <a:solidFill>
                  <a:srgbClr val="000000"/>
                </a:solidFill>
                <a:latin typeface="Comic Sans MS"/>
              </a:rPr>
              <a:t>kg of enriched </a:t>
            </a:r>
            <a:r>
              <a:rPr lang="en-US" sz="1400" dirty="0" err="1">
                <a:solidFill>
                  <a:srgbClr val="000000"/>
                </a:solidFill>
                <a:latin typeface="Comic Sans MS"/>
              </a:rPr>
              <a:t>Xe</a:t>
            </a:r>
            <a:r>
              <a:rPr lang="en-US" sz="1400" dirty="0">
                <a:solidFill>
                  <a:srgbClr val="000000"/>
                </a:solidFill>
                <a:latin typeface="Comic Sans MS"/>
              </a:rPr>
              <a:t> in the first phase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SNO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+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b="1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 </a:t>
            </a:r>
            <a:r>
              <a:rPr lang="en-US" sz="1400" baseline="30000" dirty="0" smtClean="0">
                <a:solidFill>
                  <a:schemeClr val="accent2"/>
                </a:solidFill>
                <a:latin typeface="+mn-lt"/>
              </a:rPr>
              <a:t>150</a:t>
            </a:r>
            <a:r>
              <a:rPr lang="en-US" sz="1400" dirty="0" smtClean="0">
                <a:solidFill>
                  <a:schemeClr val="accent2"/>
                </a:solidFill>
                <a:latin typeface="+mn-lt"/>
              </a:rPr>
              <a:t>Nd</a:t>
            </a:r>
            <a:endParaRPr lang="en-US" sz="1600" b="1" dirty="0">
              <a:latin typeface="+mn-lt"/>
            </a:endParaRPr>
          </a:p>
          <a:p>
            <a:r>
              <a:rPr lang="en-US" sz="1400" dirty="0">
                <a:latin typeface="+mn-lt"/>
              </a:rPr>
              <a:t>SNO detector filled with </a:t>
            </a:r>
            <a:r>
              <a:rPr lang="en-US" sz="1400" dirty="0" err="1">
                <a:latin typeface="+mn-lt"/>
              </a:rPr>
              <a:t>Nd</a:t>
            </a:r>
            <a:r>
              <a:rPr lang="en-US" sz="1400" dirty="0">
                <a:latin typeface="+mn-lt"/>
              </a:rPr>
              <a:t>-loaded liquid </a:t>
            </a:r>
            <a:r>
              <a:rPr lang="en-US" sz="1400" dirty="0" err="1">
                <a:latin typeface="+mn-lt"/>
              </a:rPr>
              <a:t>scintillator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0.1% loading with natural </a:t>
            </a:r>
            <a:r>
              <a:rPr lang="en-US" sz="1400" dirty="0" err="1">
                <a:latin typeface="+mn-lt"/>
              </a:rPr>
              <a:t>Nd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latin typeface="+mn-lt"/>
                <a:cs typeface="Arial" charset="0"/>
              </a:rPr>
              <a:t>→ </a:t>
            </a:r>
            <a:r>
              <a:rPr lang="en-US" sz="1400" dirty="0" smtClean="0">
                <a:latin typeface="+mn-lt"/>
                <a:cs typeface="Arial" charset="0"/>
              </a:rPr>
              <a:t>1000 Kg </a:t>
            </a:r>
            <a:r>
              <a:rPr lang="en-US" sz="1400" dirty="0" err="1" smtClean="0">
                <a:latin typeface="+mn-lt"/>
                <a:cs typeface="Arial" charset="0"/>
              </a:rPr>
              <a:t>Nd</a:t>
            </a:r>
            <a:r>
              <a:rPr lang="en-US" sz="1400" dirty="0" smtClean="0">
                <a:latin typeface="+mn-lt"/>
                <a:cs typeface="Arial" charset="0"/>
              </a:rPr>
              <a:t> in 1000 tons </a:t>
            </a:r>
            <a:r>
              <a:rPr lang="en-US" sz="1400" dirty="0" err="1" smtClean="0">
                <a:latin typeface="+mn-lt"/>
                <a:cs typeface="Arial" charset="0"/>
              </a:rPr>
              <a:t>scintillators</a:t>
            </a:r>
            <a:r>
              <a:rPr lang="en-US" sz="1400" dirty="0" smtClean="0">
                <a:latin typeface="+mn-lt"/>
                <a:cs typeface="Arial" charset="0"/>
              </a:rPr>
              <a:t> </a:t>
            </a:r>
            <a:r>
              <a:rPr lang="en-US" sz="1400" dirty="0" smtClean="0">
                <a:cs typeface="Arial" charset="0"/>
              </a:rPr>
              <a:t>→ </a:t>
            </a:r>
            <a:r>
              <a:rPr lang="en-US" sz="1400" dirty="0" smtClean="0">
                <a:latin typeface="+mn-lt"/>
                <a:cs typeface="Arial" charset="0"/>
              </a:rPr>
              <a:t>56 </a:t>
            </a:r>
            <a:r>
              <a:rPr lang="en-US" sz="1400" dirty="0">
                <a:latin typeface="+mn-lt"/>
                <a:cs typeface="Arial" charset="0"/>
              </a:rPr>
              <a:t>Kg of isotope</a:t>
            </a:r>
            <a:endParaRPr lang="en-US" sz="1400" dirty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Crucial </a:t>
            </a:r>
            <a:r>
              <a:rPr lang="en-US" sz="1400" dirty="0">
                <a:latin typeface="+mn-lt"/>
              </a:rPr>
              <a:t>points: </a:t>
            </a:r>
            <a:r>
              <a:rPr lang="en-US" sz="1400" dirty="0" err="1">
                <a:latin typeface="+mn-lt"/>
              </a:rPr>
              <a:t>Nd</a:t>
            </a:r>
            <a:r>
              <a:rPr lang="en-US" sz="1400" dirty="0">
                <a:latin typeface="+mn-lt"/>
              </a:rPr>
              <a:t> enrichment and purity; </a:t>
            </a:r>
            <a:r>
              <a:rPr lang="en-US" sz="1400" baseline="30000" dirty="0">
                <a:latin typeface="+mn-lt"/>
              </a:rPr>
              <a:t>150</a:t>
            </a:r>
            <a:r>
              <a:rPr lang="en-US" sz="1400" dirty="0">
                <a:latin typeface="+mn-lt"/>
              </a:rPr>
              <a:t>Nd nuclear matrix elements </a:t>
            </a:r>
            <a:endParaRPr lang="en-US" sz="1400" dirty="0" smtClean="0">
              <a:latin typeface="+mn-lt"/>
            </a:endParaRPr>
          </a:p>
          <a:p>
            <a:r>
              <a:rPr lang="it-IT" sz="1600" b="1" dirty="0" smtClean="0">
                <a:latin typeface="+mn-lt"/>
              </a:rPr>
              <a:t>XMASS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="1" dirty="0" smtClean="0">
                <a:latin typeface="+mn-lt"/>
              </a:rPr>
              <a:t>–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baseline="30000" dirty="0" smtClean="0">
                <a:solidFill>
                  <a:schemeClr val="accent2"/>
                </a:solidFill>
                <a:latin typeface="+mn-lt"/>
              </a:rPr>
              <a:t>136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Xe</a:t>
            </a:r>
            <a:r>
              <a:rPr lang="en-US" sz="1400" dirty="0" smtClean="0">
                <a:latin typeface="+mn-lt"/>
              </a:rPr>
              <a:t> </a:t>
            </a:r>
          </a:p>
          <a:p>
            <a:r>
              <a:rPr lang="en-US" sz="1400" dirty="0" smtClean="0">
                <a:latin typeface="+mn-lt"/>
              </a:rPr>
              <a:t>Multipurpose scintillating liquid </a:t>
            </a:r>
            <a:r>
              <a:rPr lang="en-US" sz="1400" dirty="0" err="1" smtClean="0">
                <a:latin typeface="+mn-lt"/>
              </a:rPr>
              <a:t>Xe</a:t>
            </a:r>
            <a:r>
              <a:rPr lang="en-US" sz="1400" dirty="0" smtClean="0">
                <a:latin typeface="+mn-lt"/>
              </a:rPr>
              <a:t> detector (Dark Matter, Double Beta Decay, solar neutrinos)</a:t>
            </a:r>
          </a:p>
          <a:p>
            <a:r>
              <a:rPr lang="en-US" sz="1400" dirty="0" smtClean="0">
                <a:latin typeface="+mn-lt"/>
              </a:rPr>
              <a:t>Three development stages: 3 Kg (prototype) </a:t>
            </a:r>
            <a:r>
              <a:rPr lang="en-US" sz="1400" dirty="0" smtClean="0">
                <a:latin typeface="+mn-lt"/>
                <a:sym typeface="Symbol" pitchFamily="18" charset="2"/>
              </a:rPr>
              <a:t> 1 ton  10 ton</a:t>
            </a:r>
          </a:p>
          <a:p>
            <a:r>
              <a:rPr lang="en-US" sz="1400" dirty="0" smtClean="0">
                <a:latin typeface="+mn-lt"/>
                <a:sym typeface="Symbol" pitchFamily="18" charset="2"/>
              </a:rPr>
              <a:t>DBD option: low background in the </a:t>
            </a:r>
            <a:r>
              <a:rPr lang="en-US" sz="1400" dirty="0" err="1" smtClean="0">
                <a:latin typeface="+mn-lt"/>
                <a:sym typeface="Symbol" pitchFamily="18" charset="2"/>
              </a:rPr>
              <a:t>MeV</a:t>
            </a:r>
            <a:r>
              <a:rPr lang="en-US" sz="1400" dirty="0" smtClean="0">
                <a:latin typeface="+mn-lt"/>
                <a:sym typeface="Symbol" pitchFamily="18" charset="2"/>
              </a:rPr>
              <a:t> region</a:t>
            </a:r>
          </a:p>
          <a:p>
            <a:pPr>
              <a:buFont typeface="Symbol" pitchFamily="18" charset="2"/>
              <a:buChar char="Þ"/>
            </a:pPr>
            <a:r>
              <a:rPr lang="en-US" sz="1400" dirty="0" smtClean="0">
                <a:latin typeface="+mn-lt"/>
                <a:sym typeface="Symbol" pitchFamily="18" charset="2"/>
              </a:rPr>
              <a:t>Special development with an elliptic water tank to shield high energy gamma rays</a:t>
            </a:r>
          </a:p>
          <a:p>
            <a:pPr>
              <a:buFont typeface="Symbol" pitchFamily="18" charset="2"/>
              <a:buNone/>
            </a:pPr>
            <a:r>
              <a:rPr lang="en-US" sz="1400" dirty="0" smtClean="0">
                <a:latin typeface="+mn-lt"/>
                <a:sym typeface="Symbol" pitchFamily="18" charset="2"/>
              </a:rPr>
              <a:t>High light yield and collection efficiency  energy resolution down to 1.4%  control 2</a:t>
            </a:r>
            <a:r>
              <a:rPr lang="en-US" sz="1400" dirty="0" smtClean="0">
                <a:latin typeface="Symbol" pitchFamily="18" charset="2"/>
                <a:sym typeface="Symbol" pitchFamily="18" charset="2"/>
              </a:rPr>
              <a:t>n</a:t>
            </a:r>
            <a:r>
              <a:rPr lang="en-US" sz="1400" dirty="0" smtClean="0">
                <a:latin typeface="+mn-lt"/>
                <a:sym typeface="Symbol" pitchFamily="18" charset="2"/>
              </a:rPr>
              <a:t> background</a:t>
            </a:r>
          </a:p>
          <a:p>
            <a:pPr>
              <a:buFont typeface="Symbol" pitchFamily="18" charset="2"/>
              <a:buNone/>
            </a:pPr>
            <a:r>
              <a:rPr lang="en-US" sz="1400" dirty="0" smtClean="0">
                <a:latin typeface="+mn-lt"/>
                <a:sym typeface="Symbol" pitchFamily="18" charset="2"/>
              </a:rPr>
              <a:t>Target: to cover inverted hierarchy with 10 ton natural or 1 ton enriched</a:t>
            </a:r>
          </a:p>
          <a:p>
            <a:r>
              <a:rPr lang="it-IT" sz="1600" b="1" dirty="0" smtClean="0">
                <a:latin typeface="+mn-lt"/>
              </a:rPr>
              <a:t>CANDLES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="1" dirty="0" smtClean="0">
                <a:latin typeface="+mn-lt"/>
              </a:rPr>
              <a:t>–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baseline="30000" dirty="0" smtClean="0">
                <a:solidFill>
                  <a:schemeClr val="accent2"/>
                </a:solidFill>
                <a:latin typeface="+mn-lt"/>
              </a:rPr>
              <a:t>48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Ca</a:t>
            </a:r>
          </a:p>
          <a:p>
            <a:r>
              <a:rPr lang="it-IT" sz="1400" dirty="0" smtClean="0">
                <a:latin typeface="+mn-lt"/>
              </a:rPr>
              <a:t>Array  of natural pure (not Eu doped) CaF</a:t>
            </a:r>
            <a:r>
              <a:rPr lang="it-IT" sz="1400" baseline="-25000" dirty="0" smtClean="0">
                <a:latin typeface="+mn-lt"/>
              </a:rPr>
              <a:t>2</a:t>
            </a:r>
            <a:r>
              <a:rPr lang="it-IT" sz="1400" dirty="0" smtClean="0">
                <a:latin typeface="+mn-lt"/>
              </a:rPr>
              <a:t> scintillators</a:t>
            </a:r>
          </a:p>
          <a:p>
            <a:r>
              <a:rPr lang="it-IT" sz="1400" dirty="0" smtClean="0">
                <a:latin typeface="+mn-lt"/>
              </a:rPr>
              <a:t>Prove of principle completed (CANDLES I and II)</a:t>
            </a:r>
          </a:p>
          <a:p>
            <a:r>
              <a:rPr lang="it-IT" sz="1400" dirty="0" smtClean="0">
                <a:latin typeface="+mn-lt"/>
              </a:rPr>
              <a:t>Proved energy resolution: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3.4 % FWHM </a:t>
            </a:r>
            <a:r>
              <a:rPr lang="it-IT" sz="1400" dirty="0" smtClean="0">
                <a:latin typeface="+mn-lt"/>
              </a:rPr>
              <a:t>(extrapolated from 9.1 % at 662 keV)</a:t>
            </a:r>
          </a:p>
          <a:p>
            <a:r>
              <a:rPr lang="it-IT" sz="1400" dirty="0" smtClean="0">
                <a:latin typeface="+mn-lt"/>
              </a:rPr>
              <a:t>The good point of this search is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the high Q-value of </a:t>
            </a:r>
            <a:r>
              <a:rPr lang="it-IT" sz="1400" baseline="30000" dirty="0" smtClean="0">
                <a:solidFill>
                  <a:schemeClr val="accent2"/>
                </a:solidFill>
                <a:latin typeface="+mn-lt"/>
              </a:rPr>
              <a:t>48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Ca</a:t>
            </a:r>
            <a:r>
              <a:rPr lang="it-IT" sz="1400" dirty="0" smtClean="0">
                <a:latin typeface="+mn-lt"/>
              </a:rPr>
              <a:t>: 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4.27 MeV</a:t>
            </a:r>
          </a:p>
          <a:p>
            <a:pPr>
              <a:buFont typeface="Symbol" pitchFamily="18" charset="2"/>
              <a:buChar char="Þ"/>
            </a:pPr>
            <a:r>
              <a:rPr lang="it-IT" sz="1400" dirty="0" smtClean="0">
                <a:latin typeface="+mn-lt"/>
                <a:sym typeface="Symbol" pitchFamily="18" charset="2"/>
              </a:rPr>
              <a:t>out of </a:t>
            </a:r>
            <a:r>
              <a:rPr lang="it-IT" sz="1400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it-IT" sz="1400" dirty="0" smtClean="0">
                <a:latin typeface="+mn-lt"/>
                <a:sym typeface="Symbol" pitchFamily="18" charset="2"/>
              </a:rPr>
              <a:t> (2.6 MeV end point), </a:t>
            </a:r>
            <a:r>
              <a:rPr lang="it-IT" sz="1400" dirty="0" smtClean="0">
                <a:latin typeface="Symbol" pitchFamily="18" charset="2"/>
                <a:sym typeface="Symbol" pitchFamily="18" charset="2"/>
              </a:rPr>
              <a:t>b</a:t>
            </a:r>
            <a:r>
              <a:rPr lang="it-IT" sz="1400" dirty="0" smtClean="0">
                <a:latin typeface="+mn-lt"/>
                <a:sym typeface="Symbol" pitchFamily="18" charset="2"/>
              </a:rPr>
              <a:t> (3.3 MeV end point) and </a:t>
            </a:r>
            <a:r>
              <a:rPr lang="it-IT" sz="1400" dirty="0" smtClean="0">
                <a:latin typeface="Symbol" pitchFamily="18" charset="2"/>
                <a:sym typeface="Symbol" pitchFamily="18" charset="2"/>
              </a:rPr>
              <a:t>a</a:t>
            </a:r>
            <a:r>
              <a:rPr lang="it-IT" sz="1400" dirty="0" smtClean="0">
                <a:latin typeface="+mn-lt"/>
                <a:sym typeface="Symbol" pitchFamily="18" charset="2"/>
              </a:rPr>
              <a:t> (max 2.5 MeV with quench)</a:t>
            </a:r>
          </a:p>
          <a:p>
            <a:pPr>
              <a:buFont typeface="Symbol" pitchFamily="18" charset="2"/>
              <a:buNone/>
            </a:pPr>
            <a:r>
              <a:rPr lang="it-IT" sz="1400" dirty="0" smtClean="0">
                <a:latin typeface="+mn-lt"/>
                <a:sym typeface="Symbol" pitchFamily="18" charset="2"/>
              </a:rPr>
              <a:t>Other background cuts come from PSD and space-time correlation for Bi-Po and Bi-Tl</a:t>
            </a:r>
            <a:endParaRPr lang="en-US" sz="1400" dirty="0" smtClean="0">
              <a:latin typeface="+mn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57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196752"/>
            <a:ext cx="77957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Approaches and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technologies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Some relevant experiments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A critical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comparison of technologies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Conclusions</a:t>
            </a: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3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836613"/>
            <a:ext cx="3527425" cy="5616575"/>
            <a:chOff x="204" y="527"/>
            <a:chExt cx="2222" cy="35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26" name="Rectangle 7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7" name="Group 8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30" name="Freeform 9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reeform 10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10" name="Rectangle 1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Rectangle 2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Rectangle 21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156" y="2124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5148263" y="836613"/>
            <a:ext cx="3527425" cy="5602288"/>
            <a:chOff x="3243" y="527"/>
            <a:chExt cx="2222" cy="3529"/>
          </a:xfrm>
        </p:grpSpPr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243" y="527"/>
              <a:ext cx="2222" cy="1542"/>
              <a:chOff x="3077" y="783"/>
              <a:chExt cx="2222" cy="1542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3077" y="78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3213" y="1548"/>
                <a:ext cx="200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009900"/>
                    </a:solidFill>
                  </a:rPr>
                  <a:t>High energy resolution 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(</a:t>
                </a:r>
                <a:r>
                  <a:rPr lang="it-IT" dirty="0">
                    <a:solidFill>
                      <a:srgbClr val="009900"/>
                    </a:solidFill>
                    <a:latin typeface="Arial"/>
                    <a:cs typeface="Arial"/>
                  </a:rPr>
                  <a:t>&lt;</a:t>
                </a:r>
                <a:r>
                  <a:rPr lang="it-IT" dirty="0" smtClean="0">
                    <a:solidFill>
                      <a:srgbClr val="009900"/>
                    </a:solidFill>
                    <a:latin typeface="Arial"/>
                    <a:cs typeface="Arial"/>
                  </a:rPr>
                  <a:t>1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%)</a:t>
                </a:r>
                <a:endParaRPr lang="it-IT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3258" y="1736"/>
                <a:ext cx="18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dirty="0"/>
                  <a:t>Easy to </a:t>
                </a:r>
                <a:r>
                  <a:rPr lang="it-IT" sz="1400" dirty="0">
                    <a:solidFill>
                      <a:srgbClr val="FF0000"/>
                    </a:solidFill>
                  </a:rPr>
                  <a:t>reject 2</a:t>
                </a:r>
                <a:r>
                  <a:rPr lang="it-IT" sz="1400" dirty="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it-IT" sz="1400" dirty="0">
                    <a:solidFill>
                      <a:srgbClr val="FF0000"/>
                    </a:solidFill>
                  </a:rPr>
                  <a:t> DBD background</a:t>
                </a:r>
              </a:p>
            </p:txBody>
          </p:sp>
          <p:grpSp>
            <p:nvGrpSpPr>
              <p:cNvPr id="50" name="Group 38"/>
              <p:cNvGrpSpPr>
                <a:grpSpLocks/>
              </p:cNvGrpSpPr>
              <p:nvPr/>
            </p:nvGrpSpPr>
            <p:grpSpPr bwMode="auto">
              <a:xfrm>
                <a:off x="3939" y="874"/>
                <a:ext cx="635" cy="688"/>
                <a:chOff x="3061" y="1888"/>
                <a:chExt cx="635" cy="688"/>
              </a:xfrm>
            </p:grpSpPr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061" y="188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3061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3061" y="205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3515" y="2120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3243" y="2514"/>
              <a:ext cx="2222" cy="1542"/>
              <a:chOff x="3061" y="2378"/>
              <a:chExt cx="2222" cy="1542"/>
            </a:xfrm>
          </p:grpSpPr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3061" y="2378"/>
                <a:ext cx="2222" cy="15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Text Box 45"/>
              <p:cNvSpPr txBox="1">
                <a:spLocks noChangeArrowheads="1"/>
              </p:cNvSpPr>
              <p:nvPr/>
            </p:nvSpPr>
            <p:spPr bwMode="auto">
              <a:xfrm>
                <a:off x="3234" y="3152"/>
                <a:ext cx="198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 smtClean="0">
                    <a:solidFill>
                      <a:srgbClr val="009900"/>
                    </a:solidFill>
                  </a:rPr>
                  <a:t>Tracking </a:t>
                </a:r>
                <a:r>
                  <a:rPr lang="it-IT" dirty="0">
                    <a:solidFill>
                      <a:srgbClr val="009900"/>
                    </a:solidFill>
                  </a:rPr>
                  <a:t>/ topology capability</a:t>
                </a:r>
              </a:p>
            </p:txBody>
          </p:sp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3605" y="3385"/>
                <a:ext cx="124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dirty="0"/>
                  <a:t>Easy to </a:t>
                </a:r>
                <a:r>
                  <a:rPr lang="it-IT" sz="1400" dirty="0" smtClean="0">
                    <a:solidFill>
                      <a:srgbClr val="FF252A"/>
                    </a:solidFill>
                  </a:rPr>
                  <a:t>identify events</a:t>
                </a:r>
                <a:endParaRPr lang="it-IT" sz="1400" dirty="0">
                  <a:solidFill>
                    <a:srgbClr val="FF252A"/>
                  </a:solidFill>
                </a:endParaRPr>
              </a:p>
            </p:txBody>
          </p:sp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3923" y="2416"/>
                <a:ext cx="635" cy="688"/>
                <a:chOff x="3923" y="2198"/>
                <a:chExt cx="635" cy="688"/>
              </a:xfrm>
            </p:grpSpPr>
            <p:sp>
              <p:nvSpPr>
                <p:cNvPr id="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923" y="219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Line 49"/>
                <p:cNvSpPr>
                  <a:spLocks noChangeShapeType="1"/>
                </p:cNvSpPr>
                <p:nvPr/>
              </p:nvSpPr>
              <p:spPr bwMode="auto">
                <a:xfrm>
                  <a:off x="3923" y="287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3923" y="236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51"/>
                <p:cNvSpPr>
                  <a:spLocks/>
                </p:cNvSpPr>
                <p:nvPr/>
              </p:nvSpPr>
              <p:spPr bwMode="auto">
                <a:xfrm>
                  <a:off x="4195" y="2779"/>
                  <a:ext cx="273" cy="91"/>
                </a:xfrm>
                <a:custGeom>
                  <a:avLst/>
                  <a:gdLst>
                    <a:gd name="T0" fmla="*/ 0 w 273"/>
                    <a:gd name="T1" fmla="*/ 91 h 91"/>
                    <a:gd name="T2" fmla="*/ 91 w 273"/>
                    <a:gd name="T3" fmla="*/ 45 h 91"/>
                    <a:gd name="T4" fmla="*/ 137 w 273"/>
                    <a:gd name="T5" fmla="*/ 0 h 91"/>
                    <a:gd name="T6" fmla="*/ 182 w 273"/>
                    <a:gd name="T7" fmla="*/ 45 h 91"/>
                    <a:gd name="T8" fmla="*/ 273 w 273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91"/>
                    <a:gd name="T17" fmla="*/ 273 w 27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91">
                      <a:moveTo>
                        <a:pt x="0" y="91"/>
                      </a:moveTo>
                      <a:cubicBezTo>
                        <a:pt x="34" y="75"/>
                        <a:pt x="68" y="60"/>
                        <a:pt x="91" y="45"/>
                      </a:cubicBezTo>
                      <a:cubicBezTo>
                        <a:pt x="114" y="30"/>
                        <a:pt x="122" y="0"/>
                        <a:pt x="137" y="0"/>
                      </a:cubicBezTo>
                      <a:cubicBezTo>
                        <a:pt x="152" y="0"/>
                        <a:pt x="159" y="30"/>
                        <a:pt x="182" y="45"/>
                      </a:cubicBezTo>
                      <a:cubicBezTo>
                        <a:pt x="205" y="60"/>
                        <a:pt x="258" y="83"/>
                        <a:pt x="273" y="91"/>
                      </a:cubicBezTo>
                    </a:path>
                  </a:pathLst>
                </a:custGeom>
                <a:noFill/>
                <a:ln w="28575" cmpd="sng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4067175" y="62372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3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experiments</a:t>
            </a: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122574" y="2132856"/>
            <a:ext cx="8870949" cy="2739211"/>
          </a:xfrm>
          <a:prstGeom prst="rect">
            <a:avLst/>
          </a:prstGeom>
          <a:solidFill>
            <a:srgbClr val="EAEAEA">
              <a:alpha val="89804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EXO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="1" dirty="0" smtClean="0"/>
              <a:t>–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baseline="30000" dirty="0">
                <a:solidFill>
                  <a:schemeClr val="accent2"/>
                </a:solidFill>
                <a:latin typeface="+mn-lt"/>
              </a:rPr>
              <a:t>136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Xe</a:t>
            </a:r>
          </a:p>
          <a:p>
            <a:r>
              <a:rPr lang="it-IT" sz="1400" dirty="0">
                <a:latin typeface="+mn-lt"/>
              </a:rPr>
              <a:t>TPC of enriched liquid </a:t>
            </a:r>
            <a:r>
              <a:rPr lang="it-IT" sz="1400" dirty="0" smtClean="0">
                <a:latin typeface="+mn-lt"/>
              </a:rPr>
              <a:t>(first phase) and gaseous (second phase) Xenon</a:t>
            </a:r>
            <a:endParaRPr lang="it-IT" sz="1400" dirty="0">
              <a:latin typeface="+mn-lt"/>
            </a:endParaRPr>
          </a:p>
          <a:p>
            <a:r>
              <a:rPr lang="it-IT" sz="1400" dirty="0">
                <a:latin typeface="+mn-lt"/>
              </a:rPr>
              <a:t>Event position and topology; in prospect, tagging of Ba single ion (DBD daughter) </a:t>
            </a:r>
            <a:r>
              <a:rPr lang="it-IT" sz="1400" dirty="0" smtClean="0">
                <a:latin typeface="+mn-lt"/>
              </a:rPr>
              <a:t>through optical spectroscopy </a:t>
            </a:r>
            <a:r>
              <a:rPr lang="it-IT" sz="1400" dirty="0" smtClean="0">
                <a:latin typeface="+mn-lt"/>
                <a:sym typeface="Symbol" pitchFamily="18" charset="2"/>
              </a:rPr>
              <a:t> </a:t>
            </a:r>
            <a:r>
              <a:rPr lang="it-IT" sz="1400" dirty="0">
                <a:latin typeface="+mn-lt"/>
                <a:sym typeface="Symbol" pitchFamily="18" charset="2"/>
              </a:rPr>
              <a:t>only 2</a:t>
            </a:r>
            <a:r>
              <a:rPr lang="it-IT" sz="1400" dirty="0">
                <a:latin typeface="Symbol" pitchFamily="18" charset="2"/>
                <a:sym typeface="Symbol" pitchFamily="18" charset="2"/>
              </a:rPr>
              <a:t>n</a:t>
            </a:r>
            <a:r>
              <a:rPr lang="it-IT" sz="1400" dirty="0">
                <a:latin typeface="+mn-lt"/>
                <a:sym typeface="Symbol" pitchFamily="18" charset="2"/>
              </a:rPr>
              <a:t> DBD background</a:t>
            </a:r>
          </a:p>
          <a:p>
            <a:r>
              <a:rPr lang="it-IT" sz="1400" dirty="0" smtClean="0">
                <a:latin typeface="+mn-lt"/>
              </a:rPr>
              <a:t>EXO-200</a:t>
            </a:r>
            <a:r>
              <a:rPr lang="it-IT" sz="1400" dirty="0">
                <a:latin typeface="+mn-lt"/>
              </a:rPr>
              <a:t>: funded, </a:t>
            </a:r>
            <a:r>
              <a:rPr lang="it-IT" sz="1400" dirty="0" smtClean="0">
                <a:latin typeface="+mn-lt"/>
              </a:rPr>
              <a:t>taking data: 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200 kg </a:t>
            </a:r>
            <a:r>
              <a:rPr lang="it-IT" sz="1400" dirty="0">
                <a:latin typeface="+mn-lt"/>
              </a:rPr>
              <a:t>– WIPP facility </a:t>
            </a:r>
            <a:endParaRPr lang="it-IT" sz="1400" dirty="0" smtClean="0">
              <a:latin typeface="+mn-lt"/>
            </a:endParaRPr>
          </a:p>
          <a:p>
            <a:r>
              <a:rPr lang="it-IT" sz="1400" dirty="0" smtClean="0">
                <a:latin typeface="+mn-lt"/>
              </a:rPr>
              <a:t>Further </a:t>
            </a:r>
            <a:r>
              <a:rPr lang="it-IT" sz="1400" dirty="0">
                <a:latin typeface="+mn-lt"/>
              </a:rPr>
              <a:t>steps: 1-10 ton</a:t>
            </a:r>
          </a:p>
          <a:p>
            <a:r>
              <a:rPr lang="it-IT" sz="1400" dirty="0" smtClean="0">
                <a:latin typeface="+mn-lt"/>
              </a:rPr>
              <a:t>In </a:t>
            </a:r>
            <a:r>
              <a:rPr lang="it-IT" sz="1400" dirty="0">
                <a:latin typeface="+mn-lt"/>
              </a:rPr>
              <a:t>parallel with the EXO-200 development, R&amp;D for Ba ion grabbing and tagging</a:t>
            </a:r>
          </a:p>
          <a:p>
            <a:r>
              <a:rPr lang="it-IT" sz="1600" b="1" dirty="0" smtClean="0">
                <a:latin typeface="+mn-lt"/>
              </a:rPr>
              <a:t>COBRA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="1" dirty="0" smtClean="0">
                <a:latin typeface="+mn-lt"/>
              </a:rPr>
              <a:t>-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baseline="30000" dirty="0" smtClean="0">
                <a:solidFill>
                  <a:schemeClr val="accent2"/>
                </a:solidFill>
                <a:latin typeface="+mn-lt"/>
              </a:rPr>
              <a:t>116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Cd</a:t>
            </a:r>
            <a:r>
              <a:rPr lang="it-IT" sz="1400" dirty="0" smtClean="0">
                <a:latin typeface="+mn-lt"/>
              </a:rPr>
              <a:t> competing candidate – 9 </a:t>
            </a:r>
            <a:r>
              <a:rPr lang="it-IT" sz="1400" dirty="0" smtClean="0">
                <a:latin typeface="Symbol" pitchFamily="18" charset="2"/>
              </a:rPr>
              <a:t>bb</a:t>
            </a:r>
            <a:r>
              <a:rPr lang="it-IT" sz="1400" dirty="0" smtClean="0">
                <a:latin typeface="+mn-lt"/>
              </a:rPr>
              <a:t> isotopes</a:t>
            </a:r>
          </a:p>
          <a:p>
            <a:r>
              <a:rPr lang="it-IT" sz="1400" dirty="0" smtClean="0">
                <a:latin typeface="+mn-lt"/>
              </a:rPr>
              <a:t>Array of </a:t>
            </a:r>
            <a:r>
              <a:rPr lang="it-IT" sz="1400" baseline="30000" dirty="0" smtClean="0">
                <a:latin typeface="+mn-lt"/>
              </a:rPr>
              <a:t>116</a:t>
            </a:r>
            <a:r>
              <a:rPr lang="it-IT" sz="1400" dirty="0" smtClean="0">
                <a:latin typeface="+mn-lt"/>
              </a:rPr>
              <a:t>Cd enriched CdZnTe of semiconductor detectors at room temperatures</a:t>
            </a:r>
          </a:p>
          <a:p>
            <a:r>
              <a:rPr lang="it-IT" sz="1400" dirty="0" smtClean="0">
                <a:latin typeface="+mn-lt"/>
              </a:rPr>
              <a:t>Small scale prototype at LNGS</a:t>
            </a:r>
          </a:p>
          <a:p>
            <a:r>
              <a:rPr lang="it-IT" sz="1400" dirty="0" smtClean="0">
                <a:latin typeface="+mn-lt"/>
              </a:rPr>
              <a:t>Proved energy resolution: 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1.9% FWHM</a:t>
            </a:r>
          </a:p>
          <a:p>
            <a:r>
              <a:rPr lang="en-GB" sz="1400" dirty="0" err="1" smtClean="0">
                <a:latin typeface="+mn-lt"/>
              </a:rPr>
              <a:t>Pixellization</a:t>
            </a:r>
            <a:r>
              <a:rPr lang="en-GB" sz="1400" dirty="0" smtClean="0">
                <a:latin typeface="+mn-lt"/>
              </a:rPr>
              <a:t> can provide tracking capability</a:t>
            </a:r>
            <a:endParaRPr lang="it-IT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6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836613"/>
            <a:ext cx="3527425" cy="5616575"/>
            <a:chOff x="204" y="527"/>
            <a:chExt cx="2222" cy="35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26" name="Rectangle 7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7" name="Group 8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30" name="Freeform 9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reeform 10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10" name="Rectangle 1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Rectangle 2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Rectangle 21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156" y="2124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5148263" y="836613"/>
            <a:ext cx="3527425" cy="5602288"/>
            <a:chOff x="3243" y="527"/>
            <a:chExt cx="2222" cy="3529"/>
          </a:xfrm>
        </p:grpSpPr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243" y="527"/>
              <a:ext cx="2222" cy="1542"/>
              <a:chOff x="3077" y="783"/>
              <a:chExt cx="2222" cy="1542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3077" y="783"/>
                <a:ext cx="2222" cy="15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3213" y="1548"/>
                <a:ext cx="200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009900"/>
                    </a:solidFill>
                  </a:rPr>
                  <a:t>High energy resolution 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(</a:t>
                </a:r>
                <a:r>
                  <a:rPr lang="it-IT" dirty="0">
                    <a:solidFill>
                      <a:srgbClr val="009900"/>
                    </a:solidFill>
                    <a:latin typeface="Arial"/>
                    <a:cs typeface="Arial"/>
                  </a:rPr>
                  <a:t>&lt;</a:t>
                </a:r>
                <a:r>
                  <a:rPr lang="it-IT" dirty="0" smtClean="0">
                    <a:solidFill>
                      <a:srgbClr val="009900"/>
                    </a:solidFill>
                    <a:latin typeface="Arial"/>
                    <a:cs typeface="Arial"/>
                  </a:rPr>
                  <a:t>1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%)</a:t>
                </a:r>
                <a:endParaRPr lang="it-IT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3258" y="1736"/>
                <a:ext cx="18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dirty="0"/>
                  <a:t>Easy to </a:t>
                </a:r>
                <a:r>
                  <a:rPr lang="it-IT" sz="1400" dirty="0">
                    <a:solidFill>
                      <a:srgbClr val="FF0000"/>
                    </a:solidFill>
                  </a:rPr>
                  <a:t>reject 2</a:t>
                </a:r>
                <a:r>
                  <a:rPr lang="it-IT" sz="1400" dirty="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it-IT" sz="1400" dirty="0">
                    <a:solidFill>
                      <a:srgbClr val="FF0000"/>
                    </a:solidFill>
                  </a:rPr>
                  <a:t> DBD background</a:t>
                </a:r>
              </a:p>
            </p:txBody>
          </p:sp>
          <p:grpSp>
            <p:nvGrpSpPr>
              <p:cNvPr id="50" name="Group 38"/>
              <p:cNvGrpSpPr>
                <a:grpSpLocks/>
              </p:cNvGrpSpPr>
              <p:nvPr/>
            </p:nvGrpSpPr>
            <p:grpSpPr bwMode="auto">
              <a:xfrm>
                <a:off x="3939" y="874"/>
                <a:ext cx="635" cy="688"/>
                <a:chOff x="3061" y="1888"/>
                <a:chExt cx="635" cy="688"/>
              </a:xfrm>
            </p:grpSpPr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061" y="188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3061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3061" y="205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3515" y="2120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3243" y="2514"/>
              <a:ext cx="2222" cy="1542"/>
              <a:chOff x="3061" y="2378"/>
              <a:chExt cx="2222" cy="1542"/>
            </a:xfrm>
          </p:grpSpPr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3061" y="2378"/>
                <a:ext cx="2222" cy="15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Text Box 45"/>
              <p:cNvSpPr txBox="1">
                <a:spLocks noChangeArrowheads="1"/>
              </p:cNvSpPr>
              <p:nvPr/>
            </p:nvSpPr>
            <p:spPr bwMode="auto">
              <a:xfrm>
                <a:off x="3234" y="3152"/>
                <a:ext cx="198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 smtClean="0">
                    <a:solidFill>
                      <a:srgbClr val="009900"/>
                    </a:solidFill>
                  </a:rPr>
                  <a:t>Tracking </a:t>
                </a:r>
                <a:r>
                  <a:rPr lang="it-IT" dirty="0">
                    <a:solidFill>
                      <a:srgbClr val="009900"/>
                    </a:solidFill>
                  </a:rPr>
                  <a:t>/ topology capability</a:t>
                </a:r>
              </a:p>
            </p:txBody>
          </p:sp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3605" y="3385"/>
                <a:ext cx="124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dirty="0"/>
                  <a:t>Easy to </a:t>
                </a:r>
                <a:r>
                  <a:rPr lang="it-IT" sz="1400" dirty="0" smtClean="0">
                    <a:solidFill>
                      <a:srgbClr val="FF252A"/>
                    </a:solidFill>
                  </a:rPr>
                  <a:t>identify events</a:t>
                </a:r>
                <a:endParaRPr lang="it-IT" sz="1400" dirty="0">
                  <a:solidFill>
                    <a:srgbClr val="FF252A"/>
                  </a:solidFill>
                </a:endParaRPr>
              </a:p>
            </p:txBody>
          </p:sp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3923" y="2416"/>
                <a:ext cx="635" cy="688"/>
                <a:chOff x="3923" y="2198"/>
                <a:chExt cx="635" cy="688"/>
              </a:xfrm>
            </p:grpSpPr>
            <p:sp>
              <p:nvSpPr>
                <p:cNvPr id="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923" y="219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Line 49"/>
                <p:cNvSpPr>
                  <a:spLocks noChangeShapeType="1"/>
                </p:cNvSpPr>
                <p:nvPr/>
              </p:nvSpPr>
              <p:spPr bwMode="auto">
                <a:xfrm>
                  <a:off x="3923" y="287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3923" y="236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51"/>
                <p:cNvSpPr>
                  <a:spLocks/>
                </p:cNvSpPr>
                <p:nvPr/>
              </p:nvSpPr>
              <p:spPr bwMode="auto">
                <a:xfrm>
                  <a:off x="4195" y="2779"/>
                  <a:ext cx="273" cy="91"/>
                </a:xfrm>
                <a:custGeom>
                  <a:avLst/>
                  <a:gdLst>
                    <a:gd name="T0" fmla="*/ 0 w 273"/>
                    <a:gd name="T1" fmla="*/ 91 h 91"/>
                    <a:gd name="T2" fmla="*/ 91 w 273"/>
                    <a:gd name="T3" fmla="*/ 45 h 91"/>
                    <a:gd name="T4" fmla="*/ 137 w 273"/>
                    <a:gd name="T5" fmla="*/ 0 h 91"/>
                    <a:gd name="T6" fmla="*/ 182 w 273"/>
                    <a:gd name="T7" fmla="*/ 45 h 91"/>
                    <a:gd name="T8" fmla="*/ 273 w 273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91"/>
                    <a:gd name="T17" fmla="*/ 273 w 27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91">
                      <a:moveTo>
                        <a:pt x="0" y="91"/>
                      </a:moveTo>
                      <a:cubicBezTo>
                        <a:pt x="34" y="75"/>
                        <a:pt x="68" y="60"/>
                        <a:pt x="91" y="45"/>
                      </a:cubicBezTo>
                      <a:cubicBezTo>
                        <a:pt x="114" y="30"/>
                        <a:pt x="122" y="0"/>
                        <a:pt x="137" y="0"/>
                      </a:cubicBezTo>
                      <a:cubicBezTo>
                        <a:pt x="152" y="0"/>
                        <a:pt x="159" y="30"/>
                        <a:pt x="182" y="45"/>
                      </a:cubicBezTo>
                      <a:cubicBezTo>
                        <a:pt x="205" y="60"/>
                        <a:pt x="258" y="83"/>
                        <a:pt x="273" y="91"/>
                      </a:cubicBezTo>
                    </a:path>
                  </a:pathLst>
                </a:custGeom>
                <a:noFill/>
                <a:ln w="28575" cmpd="sng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4067175" y="62372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</a:t>
            </a:r>
            <a:r>
              <a:rPr lang="en-US" sz="40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4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experiment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122574" y="3021340"/>
            <a:ext cx="8870949" cy="1415772"/>
          </a:xfrm>
          <a:prstGeom prst="rect">
            <a:avLst/>
          </a:prstGeom>
          <a:solidFill>
            <a:srgbClr val="EAEAEA">
              <a:alpha val="89804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u="sng" dirty="0" smtClean="0">
                <a:solidFill>
                  <a:srgbClr val="FF0000"/>
                </a:solidFill>
                <a:latin typeface="+mn-lt"/>
              </a:rPr>
              <a:t>NEXT</a:t>
            </a:r>
            <a:r>
              <a:rPr lang="en-GB" sz="1400" dirty="0" smtClean="0">
                <a:latin typeface="+mn-lt"/>
              </a:rPr>
              <a:t> </a:t>
            </a:r>
            <a:r>
              <a:rPr lang="it-IT" sz="1400" b="1" dirty="0" smtClean="0"/>
              <a:t>–</a:t>
            </a:r>
            <a:r>
              <a:rPr lang="en-GB" sz="1400" dirty="0" smtClean="0">
                <a:latin typeface="+mn-lt"/>
              </a:rPr>
              <a:t> </a:t>
            </a:r>
            <a:r>
              <a:rPr lang="it-IT" sz="1400" baseline="30000" dirty="0">
                <a:solidFill>
                  <a:schemeClr val="accent2"/>
                </a:solidFill>
                <a:latin typeface="+mn-lt"/>
              </a:rPr>
              <a:t>136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Xe</a:t>
            </a:r>
          </a:p>
          <a:p>
            <a:r>
              <a:rPr lang="en-GB" sz="1400" dirty="0">
                <a:latin typeface="+mn-lt"/>
              </a:rPr>
              <a:t>High pressure gas TPC</a:t>
            </a:r>
          </a:p>
          <a:p>
            <a:r>
              <a:rPr lang="en-GB" sz="1400" dirty="0">
                <a:latin typeface="+mn-lt"/>
              </a:rPr>
              <a:t>Total mass: </a:t>
            </a:r>
            <a:r>
              <a:rPr lang="en-GB" sz="1400" dirty="0" smtClean="0">
                <a:solidFill>
                  <a:schemeClr val="accent2"/>
                </a:solidFill>
                <a:latin typeface="+mn-lt"/>
              </a:rPr>
              <a:t>100 </a:t>
            </a:r>
            <a:r>
              <a:rPr lang="en-GB" sz="1400" dirty="0">
                <a:solidFill>
                  <a:schemeClr val="accent2"/>
                </a:solidFill>
                <a:latin typeface="+mn-lt"/>
              </a:rPr>
              <a:t>kg</a:t>
            </a:r>
          </a:p>
          <a:p>
            <a:r>
              <a:rPr lang="en-GB" sz="1400" dirty="0">
                <a:latin typeface="+mn-lt"/>
              </a:rPr>
              <a:t>Aims at energy resolution </a:t>
            </a:r>
            <a:r>
              <a:rPr lang="en-GB" sz="1400" dirty="0">
                <a:solidFill>
                  <a:schemeClr val="accent2"/>
                </a:solidFill>
                <a:latin typeface="+mn-lt"/>
              </a:rPr>
              <a:t>down </a:t>
            </a:r>
            <a:r>
              <a:rPr lang="en-GB" sz="1400" dirty="0" smtClean="0">
                <a:solidFill>
                  <a:schemeClr val="accent2"/>
                </a:solidFill>
                <a:latin typeface="+mn-lt"/>
              </a:rPr>
              <a:t>or below </a:t>
            </a:r>
            <a:r>
              <a:rPr lang="en-GB" sz="14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GB" sz="1400" dirty="0" smtClean="0">
                <a:solidFill>
                  <a:schemeClr val="accent2"/>
                </a:solidFill>
                <a:latin typeface="+mn-lt"/>
              </a:rPr>
              <a:t>%  FWHM </a:t>
            </a:r>
            <a:r>
              <a:rPr lang="en-GB" sz="1400" dirty="0" smtClean="0">
                <a:latin typeface="+mn-lt"/>
              </a:rPr>
              <a:t>exploiting  </a:t>
            </a:r>
            <a:r>
              <a:rPr lang="en-GB" sz="1400" dirty="0" err="1" smtClean="0">
                <a:latin typeface="+mn-lt"/>
              </a:rPr>
              <a:t>electroluminesce</a:t>
            </a:r>
            <a:r>
              <a:rPr lang="en-GB" sz="1400" dirty="0" smtClean="0">
                <a:latin typeface="+mn-lt"/>
              </a:rPr>
              <a:t> in high field region</a:t>
            </a:r>
            <a:endParaRPr lang="en-GB" sz="1400" dirty="0">
              <a:latin typeface="+mn-lt"/>
            </a:endParaRPr>
          </a:p>
          <a:p>
            <a:r>
              <a:rPr lang="en-GB" sz="1400" dirty="0" smtClean="0">
                <a:latin typeface="+mn-lt"/>
              </a:rPr>
              <a:t>Two prototypes have substantially proved the detection concept and the performance</a:t>
            </a:r>
            <a:endParaRPr lang="en-GB" sz="1400" dirty="0" smtClean="0">
              <a:latin typeface="+mn-lt"/>
            </a:endParaRPr>
          </a:p>
          <a:p>
            <a:endParaRPr lang="it-IT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26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836613"/>
            <a:ext cx="3527425" cy="5616575"/>
            <a:chOff x="204" y="527"/>
            <a:chExt cx="2222" cy="35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26" name="Rectangle 7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7" name="Group 8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30" name="Freeform 9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reeform 10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10" name="Rectangle 1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Rectangle 2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Rectangle 21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156" y="2124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5148263" y="836613"/>
            <a:ext cx="3527425" cy="5602288"/>
            <a:chOff x="3243" y="527"/>
            <a:chExt cx="2222" cy="3529"/>
          </a:xfrm>
        </p:grpSpPr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243" y="527"/>
              <a:ext cx="2222" cy="1542"/>
              <a:chOff x="3077" y="783"/>
              <a:chExt cx="2222" cy="1542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3077" y="78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3213" y="1548"/>
                <a:ext cx="200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009900"/>
                    </a:solidFill>
                  </a:rPr>
                  <a:t>High energy resolution 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(</a:t>
                </a:r>
                <a:r>
                  <a:rPr lang="it-IT" dirty="0">
                    <a:solidFill>
                      <a:srgbClr val="009900"/>
                    </a:solidFill>
                    <a:latin typeface="Arial"/>
                    <a:cs typeface="Arial"/>
                  </a:rPr>
                  <a:t>&lt;</a:t>
                </a:r>
                <a:r>
                  <a:rPr lang="it-IT" dirty="0" smtClean="0">
                    <a:solidFill>
                      <a:srgbClr val="009900"/>
                    </a:solidFill>
                    <a:latin typeface="Arial"/>
                    <a:cs typeface="Arial"/>
                  </a:rPr>
                  <a:t>1</a:t>
                </a:r>
                <a:r>
                  <a:rPr lang="it-IT" dirty="0" smtClean="0">
                    <a:solidFill>
                      <a:srgbClr val="009900"/>
                    </a:solidFill>
                  </a:rPr>
                  <a:t>%)</a:t>
                </a:r>
                <a:endParaRPr lang="it-IT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3258" y="1736"/>
                <a:ext cx="18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dirty="0"/>
                  <a:t>Easy to </a:t>
                </a:r>
                <a:r>
                  <a:rPr lang="it-IT" sz="1400" dirty="0">
                    <a:solidFill>
                      <a:srgbClr val="FF0000"/>
                    </a:solidFill>
                  </a:rPr>
                  <a:t>reject 2</a:t>
                </a:r>
                <a:r>
                  <a:rPr lang="it-IT" sz="1400" dirty="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it-IT" sz="1400" dirty="0">
                    <a:solidFill>
                      <a:srgbClr val="FF0000"/>
                    </a:solidFill>
                  </a:rPr>
                  <a:t> DBD background</a:t>
                </a:r>
              </a:p>
            </p:txBody>
          </p:sp>
          <p:grpSp>
            <p:nvGrpSpPr>
              <p:cNvPr id="50" name="Group 38"/>
              <p:cNvGrpSpPr>
                <a:grpSpLocks/>
              </p:cNvGrpSpPr>
              <p:nvPr/>
            </p:nvGrpSpPr>
            <p:grpSpPr bwMode="auto">
              <a:xfrm>
                <a:off x="3939" y="874"/>
                <a:ext cx="635" cy="688"/>
                <a:chOff x="3061" y="1888"/>
                <a:chExt cx="635" cy="688"/>
              </a:xfrm>
            </p:grpSpPr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061" y="188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3061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3061" y="205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3515" y="2120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3243" y="2514"/>
              <a:ext cx="2222" cy="1542"/>
              <a:chOff x="3061" y="2378"/>
              <a:chExt cx="2222" cy="1542"/>
            </a:xfrm>
          </p:grpSpPr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3061" y="2378"/>
                <a:ext cx="2222" cy="15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Text Box 45"/>
              <p:cNvSpPr txBox="1">
                <a:spLocks noChangeArrowheads="1"/>
              </p:cNvSpPr>
              <p:nvPr/>
            </p:nvSpPr>
            <p:spPr bwMode="auto">
              <a:xfrm>
                <a:off x="3234" y="3152"/>
                <a:ext cx="198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 smtClean="0">
                    <a:solidFill>
                      <a:srgbClr val="009900"/>
                    </a:solidFill>
                  </a:rPr>
                  <a:t>Tracking </a:t>
                </a:r>
                <a:r>
                  <a:rPr lang="it-IT" dirty="0">
                    <a:solidFill>
                      <a:srgbClr val="009900"/>
                    </a:solidFill>
                  </a:rPr>
                  <a:t>/ topology capability</a:t>
                </a:r>
              </a:p>
            </p:txBody>
          </p:sp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3605" y="3385"/>
                <a:ext cx="124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dirty="0"/>
                  <a:t>Easy to </a:t>
                </a:r>
                <a:r>
                  <a:rPr lang="it-IT" sz="1400" dirty="0" smtClean="0">
                    <a:solidFill>
                      <a:srgbClr val="FF252A"/>
                    </a:solidFill>
                  </a:rPr>
                  <a:t>identify events</a:t>
                </a:r>
                <a:endParaRPr lang="it-IT" sz="1400" dirty="0">
                  <a:solidFill>
                    <a:srgbClr val="FF252A"/>
                  </a:solidFill>
                </a:endParaRPr>
              </a:p>
            </p:txBody>
          </p:sp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3923" y="2416"/>
                <a:ext cx="635" cy="688"/>
                <a:chOff x="3923" y="2198"/>
                <a:chExt cx="635" cy="688"/>
              </a:xfrm>
            </p:grpSpPr>
            <p:sp>
              <p:nvSpPr>
                <p:cNvPr id="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923" y="219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Line 49"/>
                <p:cNvSpPr>
                  <a:spLocks noChangeShapeType="1"/>
                </p:cNvSpPr>
                <p:nvPr/>
              </p:nvSpPr>
              <p:spPr bwMode="auto">
                <a:xfrm>
                  <a:off x="3923" y="287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3923" y="236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51"/>
                <p:cNvSpPr>
                  <a:spLocks/>
                </p:cNvSpPr>
                <p:nvPr/>
              </p:nvSpPr>
              <p:spPr bwMode="auto">
                <a:xfrm>
                  <a:off x="4195" y="2779"/>
                  <a:ext cx="273" cy="91"/>
                </a:xfrm>
                <a:custGeom>
                  <a:avLst/>
                  <a:gdLst>
                    <a:gd name="T0" fmla="*/ 0 w 273"/>
                    <a:gd name="T1" fmla="*/ 91 h 91"/>
                    <a:gd name="T2" fmla="*/ 91 w 273"/>
                    <a:gd name="T3" fmla="*/ 45 h 91"/>
                    <a:gd name="T4" fmla="*/ 137 w 273"/>
                    <a:gd name="T5" fmla="*/ 0 h 91"/>
                    <a:gd name="T6" fmla="*/ 182 w 273"/>
                    <a:gd name="T7" fmla="*/ 45 h 91"/>
                    <a:gd name="T8" fmla="*/ 273 w 273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91"/>
                    <a:gd name="T17" fmla="*/ 273 w 27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91">
                      <a:moveTo>
                        <a:pt x="0" y="91"/>
                      </a:moveTo>
                      <a:cubicBezTo>
                        <a:pt x="34" y="75"/>
                        <a:pt x="68" y="60"/>
                        <a:pt x="91" y="45"/>
                      </a:cubicBezTo>
                      <a:cubicBezTo>
                        <a:pt x="114" y="30"/>
                        <a:pt x="122" y="0"/>
                        <a:pt x="137" y="0"/>
                      </a:cubicBezTo>
                      <a:cubicBezTo>
                        <a:pt x="152" y="0"/>
                        <a:pt x="159" y="30"/>
                        <a:pt x="182" y="45"/>
                      </a:cubicBezTo>
                      <a:cubicBezTo>
                        <a:pt x="205" y="60"/>
                        <a:pt x="258" y="83"/>
                        <a:pt x="273" y="91"/>
                      </a:cubicBezTo>
                    </a:path>
                  </a:pathLst>
                </a:custGeom>
                <a:noFill/>
                <a:ln w="28575" cmpd="sng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4067175" y="62372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5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experiments</a:t>
            </a: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137561" y="808699"/>
            <a:ext cx="8786818" cy="4924425"/>
          </a:xfrm>
          <a:prstGeom prst="rect">
            <a:avLst/>
          </a:prstGeom>
          <a:solidFill>
            <a:srgbClr val="EAEAEA">
              <a:alpha val="89804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SUPERNEMO </a:t>
            </a:r>
            <a:r>
              <a:rPr lang="it-IT" sz="1600" b="1" dirty="0">
                <a:latin typeface="+mn-lt"/>
              </a:rPr>
              <a:t>-</a:t>
            </a:r>
            <a:r>
              <a:rPr lang="it-IT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baseline="30000" dirty="0">
                <a:solidFill>
                  <a:schemeClr val="accent2"/>
                </a:solidFill>
                <a:latin typeface="+mn-lt"/>
              </a:rPr>
              <a:t>82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Se </a:t>
            </a:r>
            <a:r>
              <a:rPr lang="it-IT" sz="1400" dirty="0">
                <a:latin typeface="+mn-lt"/>
              </a:rPr>
              <a:t>or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it-IT" sz="1400" baseline="30000" dirty="0">
                <a:solidFill>
                  <a:schemeClr val="accent2"/>
                </a:solidFill>
                <a:latin typeface="+mn-lt"/>
              </a:rPr>
              <a:t>150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Nd</a:t>
            </a:r>
          </a:p>
          <a:p>
            <a:r>
              <a:rPr lang="it-IT" sz="1400" dirty="0">
                <a:latin typeface="+mn-lt"/>
              </a:rPr>
              <a:t>Modules with source foils, tracking (drift chamber in Geiger mode) and calorimetric (low Z scintillator) </a:t>
            </a:r>
            <a:r>
              <a:rPr lang="it-IT" sz="1400" dirty="0" smtClean="0">
                <a:latin typeface="+mn-lt"/>
              </a:rPr>
              <a:t>sections - Magnetic </a:t>
            </a:r>
            <a:r>
              <a:rPr lang="it-IT" sz="1400" dirty="0">
                <a:latin typeface="+mn-lt"/>
              </a:rPr>
              <a:t>field for charge sign</a:t>
            </a:r>
          </a:p>
          <a:p>
            <a:r>
              <a:rPr lang="it-IT" sz="1400" dirty="0">
                <a:latin typeface="+mn-lt"/>
              </a:rPr>
              <a:t>Possible configuration: 20 modules with 5 kg source for each module </a:t>
            </a:r>
            <a:r>
              <a:rPr lang="it-IT" sz="1400" dirty="0">
                <a:latin typeface="+mn-lt"/>
                <a:sym typeface="Symbol" pitchFamily="18" charset="2"/>
              </a:rPr>
              <a:t> </a:t>
            </a:r>
            <a:r>
              <a:rPr lang="it-IT" sz="140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100 Kg </a:t>
            </a:r>
            <a:r>
              <a:rPr lang="it-IT" sz="1400" dirty="0">
                <a:latin typeface="+mn-lt"/>
                <a:sym typeface="Symbol" pitchFamily="18" charset="2"/>
              </a:rPr>
              <a:t>in Modane extension</a:t>
            </a:r>
          </a:p>
          <a:p>
            <a:r>
              <a:rPr lang="it-IT" sz="1400" dirty="0">
                <a:latin typeface="+mn-lt"/>
              </a:rPr>
              <a:t>Energy resolution: 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4 % FWHM</a:t>
            </a:r>
          </a:p>
          <a:p>
            <a:r>
              <a:rPr lang="it-IT" sz="1400" dirty="0">
                <a:latin typeface="+mn-lt"/>
              </a:rPr>
              <a:t>I</a:t>
            </a:r>
            <a:r>
              <a:rPr lang="it-IT" sz="1400" dirty="0" smtClean="0">
                <a:latin typeface="+mn-lt"/>
              </a:rPr>
              <a:t>t </a:t>
            </a:r>
            <a:r>
              <a:rPr lang="it-IT" sz="1400" dirty="0">
                <a:latin typeface="+mn-lt"/>
              </a:rPr>
              <a:t>can take advantage of NEMO3 </a:t>
            </a:r>
            <a:r>
              <a:rPr lang="it-IT" sz="1400" dirty="0" smtClean="0">
                <a:latin typeface="+mn-lt"/>
              </a:rPr>
              <a:t>experience</a:t>
            </a:r>
          </a:p>
          <a:p>
            <a:r>
              <a:rPr lang="it-IT" sz="1400" dirty="0" smtClean="0">
                <a:latin typeface="+mn-lt"/>
              </a:rPr>
              <a:t>BiPo construction to measure the source activity (Canfranc)</a:t>
            </a:r>
          </a:p>
          <a:p>
            <a:r>
              <a:rPr lang="it-IT" sz="1400" dirty="0" smtClean="0">
                <a:latin typeface="+mn-lt"/>
              </a:rPr>
              <a:t>First step: construction of a single module (demonstrator)</a:t>
            </a:r>
            <a:endParaRPr lang="it-IT" sz="1400" dirty="0">
              <a:latin typeface="+mn-lt"/>
            </a:endParaRPr>
          </a:p>
          <a:p>
            <a:r>
              <a:rPr lang="it-IT" sz="1600" b="1" dirty="0">
                <a:latin typeface="+mn-lt"/>
              </a:rPr>
              <a:t>MOON</a:t>
            </a:r>
            <a:r>
              <a:rPr lang="it-IT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="1" dirty="0">
                <a:latin typeface="+mn-lt"/>
              </a:rPr>
              <a:t>- </a:t>
            </a:r>
            <a:r>
              <a:rPr lang="it-IT" sz="1400" baseline="30000" dirty="0">
                <a:solidFill>
                  <a:schemeClr val="accent2"/>
                </a:solidFill>
                <a:latin typeface="+mn-lt"/>
              </a:rPr>
              <a:t>100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Mo </a:t>
            </a:r>
            <a:r>
              <a:rPr lang="it-IT" sz="1400" dirty="0">
                <a:latin typeface="+mn-lt"/>
              </a:rPr>
              <a:t>or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it-IT" sz="1400" baseline="30000" dirty="0">
                <a:solidFill>
                  <a:schemeClr val="accent2"/>
                </a:solidFill>
                <a:latin typeface="+mn-lt"/>
              </a:rPr>
              <a:t>82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Se </a:t>
            </a:r>
            <a:r>
              <a:rPr lang="it-IT" sz="1400" dirty="0">
                <a:latin typeface="+mn-lt"/>
              </a:rPr>
              <a:t>or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it-IT" sz="1400" baseline="30000" dirty="0">
                <a:solidFill>
                  <a:schemeClr val="accent2"/>
                </a:solidFill>
                <a:latin typeface="+mn-lt"/>
              </a:rPr>
              <a:t>150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Nd</a:t>
            </a:r>
          </a:p>
          <a:p>
            <a:r>
              <a:rPr lang="it-IT" sz="1400" dirty="0">
                <a:latin typeface="+mn-lt"/>
              </a:rPr>
              <a:t>Multilayer plastic scintillators interleaved with source foils + tracking section (PL fibers or MWPC)</a:t>
            </a:r>
          </a:p>
          <a:p>
            <a:r>
              <a:rPr lang="it-IT" sz="1400" dirty="0">
                <a:latin typeface="+mn-lt"/>
              </a:rPr>
              <a:t>MOON-1 prototype without tracking section (2006)</a:t>
            </a:r>
          </a:p>
          <a:p>
            <a:r>
              <a:rPr lang="it-IT" sz="1400" dirty="0">
                <a:latin typeface="+mn-lt"/>
              </a:rPr>
              <a:t>MOON-2 prototype with tracking section</a:t>
            </a:r>
          </a:p>
          <a:p>
            <a:r>
              <a:rPr lang="it-IT" sz="1400" dirty="0">
                <a:latin typeface="+mn-lt"/>
              </a:rPr>
              <a:t>Proved energy resolution: </a:t>
            </a:r>
            <a:r>
              <a:rPr lang="it-IT" sz="1400" dirty="0">
                <a:solidFill>
                  <a:schemeClr val="accent2"/>
                </a:solidFill>
                <a:latin typeface="+mn-lt"/>
              </a:rPr>
              <a:t>6.8 % FWHM</a:t>
            </a:r>
          </a:p>
          <a:p>
            <a:r>
              <a:rPr lang="it-IT" sz="1400" dirty="0">
                <a:latin typeface="+mn-lt"/>
              </a:rPr>
              <a:t>Final target: collect </a:t>
            </a:r>
            <a:r>
              <a:rPr lang="it-IT" sz="1400" dirty="0" smtClean="0">
                <a:latin typeface="+mn-lt"/>
              </a:rPr>
              <a:t> 5 </a:t>
            </a:r>
            <a:r>
              <a:rPr lang="it-IT" sz="1400" dirty="0">
                <a:latin typeface="+mn-lt"/>
              </a:rPr>
              <a:t>y x ton</a:t>
            </a:r>
            <a:endParaRPr lang="it-IT" sz="1400" dirty="0">
              <a:solidFill>
                <a:schemeClr val="accent2"/>
              </a:solidFill>
              <a:latin typeface="+mn-lt"/>
            </a:endParaRPr>
          </a:p>
          <a:p>
            <a:r>
              <a:rPr lang="it-IT" sz="1600" b="1" dirty="0" smtClean="0">
                <a:latin typeface="+mn-lt"/>
              </a:rPr>
              <a:t>DCBA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="1" dirty="0" smtClean="0">
                <a:latin typeface="+mn-lt"/>
              </a:rPr>
              <a:t>-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baseline="30000" dirty="0" smtClean="0">
                <a:solidFill>
                  <a:schemeClr val="accent2"/>
                </a:solidFill>
                <a:latin typeface="+mn-lt"/>
              </a:rPr>
              <a:t>150</a:t>
            </a:r>
            <a:r>
              <a:rPr lang="it-IT" sz="1400" dirty="0" smtClean="0">
                <a:solidFill>
                  <a:schemeClr val="accent2"/>
                </a:solidFill>
                <a:latin typeface="+mn-lt"/>
              </a:rPr>
              <a:t>Nd</a:t>
            </a:r>
            <a:endParaRPr lang="it-IT" sz="1400" dirty="0">
              <a:solidFill>
                <a:schemeClr val="accent2"/>
              </a:solidFill>
              <a:latin typeface="+mn-lt"/>
            </a:endParaRPr>
          </a:p>
          <a:p>
            <a:r>
              <a:rPr lang="it-IT" sz="1400" dirty="0">
                <a:latin typeface="+mn-lt"/>
              </a:rPr>
              <a:t>Momentum analyzer for beta particles consisting of source foils inserted in a drift chamber with magnetic field</a:t>
            </a:r>
          </a:p>
          <a:p>
            <a:r>
              <a:rPr lang="it-IT" sz="1400" dirty="0" smtClean="0">
                <a:latin typeface="+mn-lt"/>
              </a:rPr>
              <a:t>Realized test prototype DCBA-T2: </a:t>
            </a:r>
            <a:r>
              <a:rPr lang="it-IT" sz="1400" dirty="0" smtClean="0">
                <a:latin typeface="+mn-lt"/>
                <a:sym typeface="Symbol" pitchFamily="18" charset="2"/>
              </a:rPr>
              <a:t>space </a:t>
            </a:r>
            <a:r>
              <a:rPr lang="it-IT" sz="1400" dirty="0">
                <a:latin typeface="+mn-lt"/>
                <a:sym typeface="Symbol" pitchFamily="18" charset="2"/>
              </a:rPr>
              <a:t>resolution </a:t>
            </a:r>
            <a:r>
              <a:rPr lang="en-US" sz="1400" dirty="0">
                <a:latin typeface="+mn-lt"/>
                <a:sym typeface="Symbol" pitchFamily="18" charset="2"/>
              </a:rPr>
              <a:t>~ 0.5 mm</a:t>
            </a:r>
            <a:r>
              <a:rPr lang="it-IT" sz="1400" dirty="0">
                <a:latin typeface="+mn-lt"/>
                <a:sym typeface="Symbol" pitchFamily="18" charset="2"/>
              </a:rPr>
              <a:t>; energy resolution 11% FWHM at 1 </a:t>
            </a:r>
            <a:r>
              <a:rPr lang="it-IT" sz="1400" dirty="0" smtClean="0">
                <a:latin typeface="+mn-lt"/>
                <a:sym typeface="Symbol" pitchFamily="18" charset="2"/>
              </a:rPr>
              <a:t>MeV</a:t>
            </a:r>
          </a:p>
          <a:p>
            <a:r>
              <a:rPr lang="it-IT" sz="1400" dirty="0" smtClean="0">
                <a:latin typeface="+mn-lt"/>
                <a:sym typeface="Symbol" pitchFamily="18" charset="2"/>
              </a:rPr>
              <a:t> </a:t>
            </a:r>
            <a:r>
              <a:rPr lang="it-IT" sz="1400" dirty="0">
                <a:latin typeface="+mn-lt"/>
                <a:sym typeface="Symbol" pitchFamily="18" charset="2"/>
              </a:rPr>
              <a:t> </a:t>
            </a:r>
            <a:r>
              <a:rPr lang="it-IT" sz="140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6 % FWHM</a:t>
            </a:r>
            <a:r>
              <a:rPr lang="it-IT" sz="1400" dirty="0">
                <a:latin typeface="+mn-lt"/>
                <a:sym typeface="Symbol" pitchFamily="18" charset="2"/>
              </a:rPr>
              <a:t> at 3 </a:t>
            </a:r>
            <a:r>
              <a:rPr lang="it-IT" sz="1400" dirty="0" smtClean="0">
                <a:latin typeface="+mn-lt"/>
                <a:sym typeface="Symbol" pitchFamily="18" charset="2"/>
              </a:rPr>
              <a:t>MeV</a:t>
            </a:r>
          </a:p>
          <a:p>
            <a:r>
              <a:rPr lang="en-GB" sz="1400" dirty="0" smtClean="0">
                <a:latin typeface="+mn-lt"/>
                <a:sym typeface="Symbol" pitchFamily="18" charset="2"/>
              </a:rPr>
              <a:t>Test prototype DCBA-T3 under construction: aims at improved energy resolution thanks to higher magnetic field (2kG) and higher space resolution</a:t>
            </a:r>
            <a:endParaRPr lang="it-IT" sz="1400" dirty="0">
              <a:latin typeface="+mn-lt"/>
              <a:sym typeface="Symbol" pitchFamily="18" charset="2"/>
            </a:endParaRPr>
          </a:p>
          <a:p>
            <a:r>
              <a:rPr lang="it-IT" sz="1400" dirty="0">
                <a:latin typeface="+mn-lt"/>
              </a:rPr>
              <a:t>Final target: 10 modules with 84 m</a:t>
            </a:r>
            <a:r>
              <a:rPr lang="it-IT" sz="1400" baseline="30000" dirty="0">
                <a:latin typeface="+mn-lt"/>
              </a:rPr>
              <a:t>2</a:t>
            </a:r>
            <a:r>
              <a:rPr lang="it-IT" sz="1400" dirty="0">
                <a:latin typeface="+mn-lt"/>
              </a:rPr>
              <a:t> source foil for module (126 through 330 Kg total mass)</a:t>
            </a:r>
            <a:endParaRPr lang="it-IT" sz="14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5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196752"/>
            <a:ext cx="77957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Approaches and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technologies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Some relevant experiments</a:t>
            </a:r>
            <a:endParaRPr lang="en-GB" sz="3200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critical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comparison of technologies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Conclusions</a:t>
            </a: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4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116632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CUORE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80928"/>
            <a:ext cx="3254956" cy="40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000375"/>
            <a:ext cx="3124200" cy="2949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TextBox 4"/>
          <p:cNvSpPr txBox="1"/>
          <p:nvPr/>
        </p:nvSpPr>
        <p:spPr>
          <a:xfrm>
            <a:off x="25354" y="836712"/>
            <a:ext cx="86661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339850" algn="l"/>
              </a:tabLst>
            </a:pPr>
            <a:r>
              <a:rPr lang="en-GB" b="1" dirty="0" smtClean="0">
                <a:solidFill>
                  <a:srgbClr val="FFC000"/>
                </a:solidFill>
                <a:latin typeface="+mn-lt"/>
              </a:rPr>
              <a:t>Technique/location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: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natural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988 TeO</a:t>
            </a:r>
            <a:r>
              <a:rPr lang="en-GB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bolometers at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10-15 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mK– LNGS (Italy)</a:t>
            </a:r>
          </a:p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		     evolution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of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Cuoricino 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Source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: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TeO</a:t>
            </a:r>
            <a:r>
              <a:rPr lang="en-GB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– 741 kg with natural tellurium -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9.5x10</a:t>
            </a:r>
            <a:r>
              <a:rPr lang="en-GB" b="1" baseline="30000" dirty="0" smtClean="0">
                <a:solidFill>
                  <a:srgbClr val="FFC000"/>
                </a:solidFill>
                <a:latin typeface="+mn-lt"/>
              </a:rPr>
              <a:t>26 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nuclides of </a:t>
            </a:r>
            <a:r>
              <a:rPr lang="en-GB" b="1" baseline="30000" dirty="0" smtClean="0">
                <a:solidFill>
                  <a:srgbClr val="FFC000"/>
                </a:solidFill>
                <a:latin typeface="+mn-lt"/>
              </a:rPr>
              <a:t>130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Te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Sensitivity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: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41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95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meV (5 years) – approach/attack inverted hierarchy region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Timeline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: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first CUORE tower in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2012 (CUORE-0)</a:t>
            </a:r>
          </a:p>
          <a:p>
            <a:r>
              <a:rPr lang="en-GB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            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data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taking with full apparatus in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2015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784042" y="2636912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Structure of the detector</a:t>
            </a:r>
            <a:endParaRPr lang="it-IT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299431" y="2483604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Detector in the custom fridge</a:t>
            </a:r>
            <a:endParaRPr lang="it-IT" b="1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10" name="Straight Connector 10"/>
          <p:cNvCxnSpPr/>
          <p:nvPr/>
        </p:nvCxnSpPr>
        <p:spPr>
          <a:xfrm>
            <a:off x="1835696" y="3140968"/>
            <a:ext cx="5251244" cy="237626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47664" y="5517232"/>
            <a:ext cx="5328592" cy="6480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798499" y="5653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1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00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116632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CUORE-0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98499" y="5653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1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79512" y="90872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First CUORE tower, just assembled (April 2012) – waiting to be cooled down in former Cuoricino cryostat (LNGS)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2161" y="2528546"/>
            <a:ext cx="4572164" cy="306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13" y="1484784"/>
            <a:ext cx="4572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32" y="4509120"/>
            <a:ext cx="35308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85" y="4653136"/>
            <a:ext cx="755971" cy="102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496" y="-5037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116632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CUORE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background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98499" y="5653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1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79512" y="90872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Cuoricino experience + dedicated tests in the CUORE R&amp;D phase clearly shows the most critical background component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9265"/>
            <a:ext cx="7186002" cy="344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448732" y="1830872"/>
            <a:ext cx="1795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+mn-lt"/>
              </a:rPr>
              <a:t>Cuoricino background model</a:t>
            </a:r>
            <a:endParaRPr lang="fr-FR" b="1" dirty="0">
              <a:latin typeface="+mn-lt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831004" y="4825618"/>
            <a:ext cx="1944216" cy="3600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99592" y="4509120"/>
            <a:ext cx="3168352" cy="49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Background budget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779912" y="4757379"/>
            <a:ext cx="936104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5"/>
          <p:cNvSpPr txBox="1"/>
          <p:nvPr/>
        </p:nvSpPr>
        <p:spPr>
          <a:xfrm>
            <a:off x="35496" y="5733256"/>
            <a:ext cx="9100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Dominant contribution: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energy-degraded alphas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from Cu surface facing detectors</a:t>
            </a:r>
          </a:p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It will contribute at a level of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2.5x10</a:t>
            </a:r>
            <a:r>
              <a:rPr lang="en-GB" baseline="30000" dirty="0" smtClean="0">
                <a:solidFill>
                  <a:srgbClr val="FFC000"/>
                </a:solidFill>
                <a:latin typeface="+mn-lt"/>
              </a:rPr>
              <a:t>-2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counts/(keV kg y)</a:t>
            </a:r>
          </a:p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If removed, 1 order of magnitude lower background would be possible!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6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LUCIFER and scintillating bolometers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412776"/>
            <a:ext cx="8557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Technique/location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scintillating enriched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bolometers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at 10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mK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– LNGS (Italy)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Source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options: </a:t>
            </a:r>
            <a:r>
              <a:rPr lang="en-GB" baseline="30000" dirty="0" smtClean="0">
                <a:solidFill>
                  <a:schemeClr val="bg1"/>
                </a:solidFill>
                <a:latin typeface="+mn-lt"/>
              </a:rPr>
              <a:t>82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Se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GB" baseline="30000" dirty="0" smtClean="0">
                <a:solidFill>
                  <a:schemeClr val="bg1"/>
                </a:solidFill>
                <a:latin typeface="+mn-lt"/>
              </a:rPr>
              <a:t>100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Mo, </a:t>
            </a:r>
            <a:r>
              <a:rPr lang="en-GB" baseline="30000" dirty="0" smtClean="0">
                <a:solidFill>
                  <a:schemeClr val="bg1"/>
                </a:solidFill>
                <a:latin typeface="+mn-lt"/>
              </a:rPr>
              <a:t>116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Cd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– realistic amount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: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7x10</a:t>
            </a:r>
            <a:r>
              <a:rPr lang="en-GB" b="1" baseline="30000" dirty="0" smtClean="0">
                <a:solidFill>
                  <a:srgbClr val="FFC000"/>
                </a:solidFill>
                <a:latin typeface="+mn-lt"/>
              </a:rPr>
              <a:t>25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GB" b="1" baseline="30000" dirty="0" smtClean="0">
                <a:solidFill>
                  <a:srgbClr val="FFC000"/>
                </a:solidFill>
                <a:latin typeface="+mn-lt"/>
              </a:rPr>
              <a:t>82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Se nuclides 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Sensitivity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~100 meV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in 5 years but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difficult to state now </a:t>
            </a:r>
          </a:p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                    (uncertainty on enrichment and purification processes)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Timeline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R&amp;D set-up with significant mass: 2014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65736"/>
            <a:ext cx="3839344" cy="35651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691680" y="2802838"/>
            <a:ext cx="6624736" cy="3313112"/>
            <a:chOff x="2214464" y="2858869"/>
            <a:chExt cx="6624736" cy="3313331"/>
          </a:xfrm>
        </p:grpSpPr>
        <p:pic>
          <p:nvPicPr>
            <p:cNvPr id="7" name="Picture 16" descr="2615-impuls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670300"/>
              <a:ext cx="4071938" cy="25019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5105400" y="2858869"/>
              <a:ext cx="3733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>
                  <a:latin typeface="Calibri" pitchFamily="34" charset="0"/>
                </a:rPr>
                <a:t>Real light and heat signals acquired with </a:t>
              </a:r>
              <a:r>
                <a:rPr lang="en-GB" b="1">
                  <a:latin typeface="Calibri" pitchFamily="34" charset="0"/>
                </a:rPr>
                <a:t>a CdWO</a:t>
              </a:r>
              <a:r>
                <a:rPr lang="en-GB" b="1" baseline="-25000">
                  <a:latin typeface="Calibri" pitchFamily="34" charset="0"/>
                </a:rPr>
                <a:t>4</a:t>
              </a:r>
              <a:r>
                <a:rPr lang="en-GB" b="1">
                  <a:latin typeface="Calibri" pitchFamily="34" charset="0"/>
                </a:rPr>
                <a:t> </a:t>
              </a:r>
              <a:r>
                <a:rPr lang="en-GB">
                  <a:latin typeface="Calibri" pitchFamily="34" charset="0"/>
                </a:rPr>
                <a:t>scintillating bolometer</a:t>
              </a:r>
              <a:endParaRPr lang="it-IT">
                <a:latin typeface="Calibri" pitchFamily="34" charset="0"/>
              </a:endParaRPr>
            </a:p>
          </p:txBody>
        </p:sp>
        <p:cxnSp>
          <p:nvCxnSpPr>
            <p:cNvPr id="9" name="Straight Arrow Connector 12"/>
            <p:cNvCxnSpPr/>
            <p:nvPr/>
          </p:nvCxnSpPr>
          <p:spPr>
            <a:xfrm flipV="1">
              <a:off x="4224338" y="4530421"/>
              <a:ext cx="1158478" cy="727318"/>
            </a:xfrm>
            <a:prstGeom prst="straightConnector1">
              <a:avLst/>
            </a:prstGeom>
            <a:ln>
              <a:solidFill>
                <a:srgbClr val="0D47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8"/>
            <p:cNvCxnSpPr/>
            <p:nvPr/>
          </p:nvCxnSpPr>
          <p:spPr>
            <a:xfrm flipV="1">
              <a:off x="2214464" y="3543126"/>
              <a:ext cx="1709464" cy="9872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30"/>
            <p:cNvCxnSpPr/>
            <p:nvPr/>
          </p:nvCxnSpPr>
          <p:spPr>
            <a:xfrm>
              <a:off x="3923928" y="3543126"/>
              <a:ext cx="2095872" cy="4953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7798499" y="5653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1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0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LUCIFER and scintillating bolometers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798499" y="5653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1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07504" y="1412776"/>
            <a:ext cx="7601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Two lines</a:t>
            </a:r>
          </a:p>
          <a:p>
            <a:endParaRPr lang="en-GB" b="1" dirty="0" smtClean="0">
              <a:solidFill>
                <a:srgbClr val="FFC000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(1) </a:t>
            </a:r>
            <a:r>
              <a:rPr lang="en-GB" b="1" baseline="30000" dirty="0" smtClean="0">
                <a:solidFill>
                  <a:srgbClr val="FFC000"/>
                </a:solidFill>
                <a:latin typeface="+mn-lt"/>
              </a:rPr>
              <a:t>82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Se – ZnSe crystals -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funded by ERC advanced grants – LNGS 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4" y="2404473"/>
            <a:ext cx="6480720" cy="17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3"/>
          <p:cNvSpPr txBox="1"/>
          <p:nvPr/>
        </p:nvSpPr>
        <p:spPr>
          <a:xfrm>
            <a:off x="130422" y="4365104"/>
            <a:ext cx="885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(2) </a:t>
            </a:r>
            <a:r>
              <a:rPr lang="en-GB" b="1" baseline="30000" dirty="0" smtClean="0">
                <a:solidFill>
                  <a:srgbClr val="FFC000"/>
                </a:solidFill>
                <a:latin typeface="+mn-lt"/>
              </a:rPr>
              <a:t>100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Mo – ZnMoO</a:t>
            </a:r>
            <a:r>
              <a:rPr lang="en-GB" b="1" baseline="-25000" dirty="0" smtClean="0">
                <a:solidFill>
                  <a:srgbClr val="FFC000"/>
                </a:solidFill>
                <a:latin typeface="+mn-lt"/>
              </a:rPr>
              <a:t>4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 crystals –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approved for funding in France (ANR LUMINEU)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8950"/>
            <a:ext cx="5060769" cy="161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676390" y="3375576"/>
            <a:ext cx="114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</a:rPr>
              <a:t>10-15 kg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enriched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isotope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23654" y="4719922"/>
            <a:ext cx="308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</a:rPr>
              <a:t>1 kg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enriched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isotope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47" y="2070140"/>
            <a:ext cx="11906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55" y="5268758"/>
            <a:ext cx="3024336" cy="109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7762"/>
          <a:stretch/>
        </p:blipFill>
        <p:spPr bwMode="auto">
          <a:xfrm>
            <a:off x="6889146" y="5107252"/>
            <a:ext cx="909353" cy="112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3752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LUCIFER and scintillating bolometers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798499" y="5653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1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0" y="1672110"/>
            <a:ext cx="3415752" cy="22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94" y="1566084"/>
            <a:ext cx="3539687" cy="239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"/>
          <p:cNvSpPr txBox="1"/>
          <p:nvPr/>
        </p:nvSpPr>
        <p:spPr>
          <a:xfrm>
            <a:off x="97021" y="1259468"/>
            <a:ext cx="804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Example of alpha/beta separation in large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ZnSe crystal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(~400 g)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- LNGS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19672" y="179685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Light vs </a:t>
            </a:r>
            <a:r>
              <a:rPr lang="fr-FR" dirty="0" err="1" smtClean="0"/>
              <a:t>Heat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849124" y="1724850"/>
            <a:ext cx="261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Decay</a:t>
            </a:r>
            <a:r>
              <a:rPr lang="fr-FR" dirty="0" smtClean="0"/>
              <a:t> time in the light signal vs Light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154344" y="2771062"/>
            <a:ext cx="864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alphas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168205" y="3047522"/>
            <a:ext cx="8504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betas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107504" y="4091822"/>
            <a:ext cx="82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Example of alpha/beta separation in prototype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ZnMoO</a:t>
            </a:r>
            <a:r>
              <a:rPr lang="en-GB" baseline="-25000" dirty="0" smtClean="0">
                <a:solidFill>
                  <a:srgbClr val="FFC000"/>
                </a:solidFill>
                <a:latin typeface="+mn-lt"/>
              </a:rPr>
              <a:t>4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bolometer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(Orsay)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1154"/>
            <a:ext cx="5826312" cy="228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499992" y="448009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Pulse </a:t>
            </a:r>
            <a:r>
              <a:rPr lang="fr-FR" sz="1600" dirty="0" err="1" smtClean="0"/>
              <a:t>shape</a:t>
            </a:r>
            <a:r>
              <a:rPr lang="fr-FR" sz="1600" dirty="0" smtClean="0"/>
              <a:t> discrimination in the </a:t>
            </a:r>
            <a:r>
              <a:rPr lang="fr-FR" sz="1600" b="1" dirty="0" err="1" smtClean="0"/>
              <a:t>heat</a:t>
            </a:r>
            <a:r>
              <a:rPr lang="fr-FR" sz="1600" b="1" dirty="0" smtClean="0"/>
              <a:t> signal</a:t>
            </a:r>
            <a:endParaRPr lang="fr-FR" sz="1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040760" y="4953942"/>
            <a:ext cx="30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</a:rPr>
              <a:t>MC estimation of the background: </a:t>
            </a:r>
          </a:p>
          <a:p>
            <a:pPr algn="ctr"/>
            <a:r>
              <a:rPr lang="fr-FR" dirty="0" smtClean="0">
                <a:solidFill>
                  <a:srgbClr val="FFC000"/>
                </a:solidFill>
                <a:latin typeface="+mn-lt"/>
              </a:rPr>
              <a:t>4x10</a:t>
            </a:r>
            <a:r>
              <a:rPr lang="fr-FR" baseline="30000" dirty="0" smtClean="0">
                <a:solidFill>
                  <a:srgbClr val="FFC000"/>
                </a:solidFill>
                <a:latin typeface="+mn-lt"/>
              </a:rPr>
              <a:t>-4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C000"/>
                </a:solidFill>
                <a:latin typeface="+mn-lt"/>
              </a:rPr>
              <a:t>counts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/(keV kg y)</a:t>
            </a:r>
            <a:endParaRPr lang="fr-FR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28184" y="5949280"/>
            <a:ext cx="2856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Phys</a:t>
            </a:r>
            <a:r>
              <a:rPr lang="fr-FR" sz="1600" dirty="0">
                <a:solidFill>
                  <a:schemeClr val="bg1"/>
                </a:solidFill>
              </a:rPr>
              <a:t>. </a:t>
            </a:r>
            <a:r>
              <a:rPr lang="fr-FR" sz="1600" dirty="0" err="1">
                <a:solidFill>
                  <a:schemeClr val="bg1"/>
                </a:solidFill>
              </a:rPr>
              <a:t>Lett</a:t>
            </a:r>
            <a:r>
              <a:rPr lang="fr-FR" sz="1600" dirty="0">
                <a:solidFill>
                  <a:schemeClr val="bg1"/>
                </a:solidFill>
              </a:rPr>
              <a:t>. B </a:t>
            </a:r>
            <a:r>
              <a:rPr lang="fr-FR" sz="1600" b="1" dirty="0">
                <a:solidFill>
                  <a:schemeClr val="bg1"/>
                </a:solidFill>
              </a:rPr>
              <a:t>710</a:t>
            </a:r>
            <a:r>
              <a:rPr lang="fr-FR" sz="1600" dirty="0">
                <a:solidFill>
                  <a:schemeClr val="bg1"/>
                </a:solidFill>
              </a:rPr>
              <a:t>, 318 (2012)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04664"/>
            <a:ext cx="8964488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Decay modes for Double Beta Decay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52400" y="1155700"/>
            <a:ext cx="9004300" cy="3671888"/>
            <a:chOff x="96" y="728"/>
            <a:chExt cx="5672" cy="2313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24" y="728"/>
              <a:ext cx="5413" cy="523"/>
              <a:chOff x="124" y="742"/>
              <a:chExt cx="5413" cy="523"/>
            </a:xfrm>
          </p:grpSpPr>
          <p:grpSp>
            <p:nvGrpSpPr>
              <p:cNvPr id="27" name="Group 5"/>
              <p:cNvGrpSpPr>
                <a:grpSpLocks/>
              </p:cNvGrpSpPr>
              <p:nvPr/>
            </p:nvGrpSpPr>
            <p:grpSpPr bwMode="auto">
              <a:xfrm>
                <a:off x="562" y="868"/>
                <a:ext cx="2559" cy="291"/>
                <a:chOff x="269" y="2326"/>
                <a:chExt cx="2559" cy="291"/>
              </a:xfrm>
            </p:grpSpPr>
            <p:sp>
              <p:nvSpPr>
                <p:cNvPr id="3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69" y="2326"/>
                  <a:ext cx="2559" cy="29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2"/>
                      </a:solidFill>
                      <a:latin typeface="+mj-lt"/>
                    </a:rPr>
                    <a:t>(A,Z) </a:t>
                  </a:r>
                  <a:r>
                    <a:rPr lang="en-US" sz="2400" dirty="0">
                      <a:solidFill>
                        <a:schemeClr val="tx2"/>
                      </a:solidFill>
                      <a:latin typeface="+mj-lt"/>
                      <a:sym typeface="Symbol" pitchFamily="18" charset="2"/>
                    </a:rPr>
                    <a:t> (A,Z+2) + 2e</a:t>
                  </a:r>
                  <a:r>
                    <a:rPr lang="en-US" sz="2400" baseline="30000" dirty="0">
                      <a:solidFill>
                        <a:schemeClr val="tx2"/>
                      </a:solidFill>
                      <a:latin typeface="+mj-lt"/>
                      <a:sym typeface="Symbol" pitchFamily="18" charset="2"/>
                    </a:rPr>
                    <a:t>-</a:t>
                  </a:r>
                  <a:r>
                    <a:rPr lang="en-US" sz="2400" dirty="0">
                      <a:solidFill>
                        <a:schemeClr val="tx2"/>
                      </a:solidFill>
                      <a:latin typeface="+mj-lt"/>
                      <a:sym typeface="Symbol" pitchFamily="18" charset="2"/>
                    </a:rPr>
                    <a:t> + 2</a:t>
                  </a:r>
                  <a:r>
                    <a:rPr lang="en-US" sz="2400" dirty="0">
                      <a:solidFill>
                        <a:schemeClr val="tx2"/>
                      </a:solidFill>
                      <a:latin typeface="Symbol" pitchFamily="18" charset="2"/>
                      <a:sym typeface="Symbol" pitchFamily="18" charset="2"/>
                    </a:rPr>
                    <a:t>n</a:t>
                  </a:r>
                  <a:r>
                    <a:rPr lang="en-US" sz="2400" baseline="-25000" dirty="0">
                      <a:solidFill>
                        <a:schemeClr val="tx2"/>
                      </a:solidFill>
                      <a:latin typeface="+mj-lt"/>
                      <a:sym typeface="Symbol" pitchFamily="18" charset="2"/>
                    </a:rPr>
                    <a:t>e</a:t>
                  </a:r>
                  <a:endParaRPr lang="en-US" sz="2400" baseline="-25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>
                  <a:off x="2582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3342" y="742"/>
                <a:ext cx="2195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CC00"/>
                    </a:solidFill>
                    <a:latin typeface="+mj-lt"/>
                  </a:rPr>
                  <a:t>2</a:t>
                </a:r>
                <a:r>
                  <a:rPr lang="en-US" sz="1600" dirty="0">
                    <a:solidFill>
                      <a:srgbClr val="FFCC00"/>
                    </a:solidFill>
                    <a:latin typeface="Symbol" pitchFamily="18" charset="2"/>
                  </a:rPr>
                  <a:t>n</a:t>
                </a:r>
                <a:r>
                  <a:rPr lang="en-US" sz="1600" dirty="0">
                    <a:solidFill>
                      <a:srgbClr val="FFCC00"/>
                    </a:solidFill>
                    <a:latin typeface="+mj-lt"/>
                  </a:rPr>
                  <a:t> Double Beta Decay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allowed by the Standard Model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already observed – </a:t>
                </a:r>
                <a:r>
                  <a:rPr lang="en-US" sz="1600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~</a:t>
                </a:r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10</a:t>
                </a:r>
                <a:r>
                  <a:rPr lang="en-US" sz="1600" baseline="30000" dirty="0" smtClean="0">
                    <a:solidFill>
                      <a:schemeClr val="bg1"/>
                    </a:solidFill>
                    <a:latin typeface="+mj-lt"/>
                  </a:rPr>
                  <a:t>18</a:t>
                </a:r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 – 10</a:t>
                </a:r>
                <a:r>
                  <a:rPr lang="en-US" sz="1600" baseline="30000" dirty="0" smtClean="0">
                    <a:solidFill>
                      <a:schemeClr val="bg1"/>
                    </a:solidFill>
                    <a:latin typeface="+mj-lt"/>
                  </a:rPr>
                  <a:t>21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y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>
                <a:off x="124" y="832"/>
                <a:ext cx="37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FFCC00"/>
                    </a:solidFill>
                    <a:latin typeface="+mj-lt"/>
                    <a:sym typeface="Wingdings" pitchFamily="2" charset="2"/>
                  </a:rPr>
                  <a:t></a:t>
                </a: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3179" y="859"/>
                <a:ext cx="517" cy="147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3" y="1290"/>
              <a:ext cx="5655" cy="523"/>
              <a:chOff x="113" y="1290"/>
              <a:chExt cx="5655" cy="523"/>
            </a:xfrm>
          </p:grpSpPr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567" y="1394"/>
                <a:ext cx="2060" cy="2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2"/>
                    </a:solidFill>
                    <a:latin typeface="+mj-lt"/>
                  </a:rPr>
                  <a:t>(A,Z) </a:t>
                </a:r>
                <a:r>
                  <a:rPr lang="en-US" sz="2400">
                    <a:solidFill>
                      <a:schemeClr val="tx2"/>
                    </a:solidFill>
                    <a:latin typeface="+mj-lt"/>
                    <a:sym typeface="Symbol" pitchFamily="18" charset="2"/>
                  </a:rPr>
                  <a:t> (A,Z+2) + 2e</a:t>
                </a:r>
                <a:r>
                  <a:rPr lang="en-US" sz="2400" baseline="30000">
                    <a:solidFill>
                      <a:schemeClr val="tx2"/>
                    </a:solidFill>
                    <a:latin typeface="+mj-lt"/>
                    <a:sym typeface="Symbol" pitchFamily="18" charset="2"/>
                  </a:rPr>
                  <a:t>-</a:t>
                </a:r>
              </a:p>
            </p:txBody>
          </p:sp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3115" y="1290"/>
                <a:ext cx="265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err="1">
                    <a:solidFill>
                      <a:srgbClr val="FFCC00"/>
                    </a:solidFill>
                    <a:latin typeface="+mj-lt"/>
                  </a:rPr>
                  <a:t>neutrinoless</a:t>
                </a:r>
                <a:r>
                  <a:rPr lang="en-US" sz="1600" dirty="0">
                    <a:solidFill>
                      <a:srgbClr val="FFCC00"/>
                    </a:solidFill>
                    <a:latin typeface="+mj-lt"/>
                  </a:rPr>
                  <a:t> Double Beta Decay 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(0</a:t>
                </a:r>
                <a:r>
                  <a:rPr lang="en-US" sz="1600" dirty="0">
                    <a:solidFill>
                      <a:schemeClr val="bg1"/>
                    </a:solidFill>
                    <a:latin typeface="Symbol" pitchFamily="18" charset="2"/>
                  </a:rPr>
                  <a:t>n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-DBD)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never observed (except a discussed claim)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 &gt; 10</a:t>
                </a:r>
                <a:r>
                  <a:rPr lang="en-US" sz="1600" baseline="30000" dirty="0">
                    <a:solidFill>
                      <a:schemeClr val="bg1"/>
                    </a:solidFill>
                    <a:latin typeface="+mj-lt"/>
                  </a:rPr>
                  <a:t>25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 y</a:t>
                </a:r>
              </a:p>
            </p:txBody>
          </p:sp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 flipH="1">
                <a:off x="2688" y="1434"/>
                <a:ext cx="419" cy="104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113" y="1344"/>
                <a:ext cx="37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FFCC00"/>
                    </a:solidFill>
                    <a:latin typeface="+mj-lt"/>
                    <a:sym typeface="Wingdings" pitchFamily="2" charset="2"/>
                  </a:rPr>
                  <a:t></a:t>
                </a:r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110" y="1832"/>
              <a:ext cx="5396" cy="523"/>
              <a:chOff x="110" y="1832"/>
              <a:chExt cx="5396" cy="523"/>
            </a:xfrm>
          </p:grpSpPr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567" y="1902"/>
                <a:ext cx="2368" cy="2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latin typeface="+mj-lt"/>
                  </a:rPr>
                  <a:t>(A,Z) </a:t>
                </a:r>
                <a:r>
                  <a:rPr lang="en-US" sz="2400" dirty="0">
                    <a:solidFill>
                      <a:schemeClr val="tx2"/>
                    </a:solidFill>
                    <a:latin typeface="+mj-lt"/>
                    <a:sym typeface="Symbol" pitchFamily="18" charset="2"/>
                  </a:rPr>
                  <a:t> (A,Z+2) + 2e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+mj-lt"/>
                    <a:sym typeface="Symbol" pitchFamily="18" charset="2"/>
                  </a:rPr>
                  <a:t>-</a:t>
                </a:r>
                <a:r>
                  <a:rPr lang="en-US" sz="2400" dirty="0">
                    <a:solidFill>
                      <a:schemeClr val="tx2"/>
                    </a:solidFill>
                    <a:latin typeface="+mj-lt"/>
                    <a:sym typeface="Symbol" pitchFamily="18" charset="2"/>
                  </a:rPr>
                  <a:t> + </a:t>
                </a:r>
                <a:r>
                  <a:rPr lang="en-US" sz="2400" dirty="0">
                    <a:solidFill>
                      <a:schemeClr val="tx2"/>
                    </a:solidFill>
                    <a:latin typeface="Symbol" pitchFamily="18" charset="2"/>
                    <a:sym typeface="Symbol" pitchFamily="18" charset="2"/>
                  </a:rPr>
                  <a:t>c</a:t>
                </a:r>
                <a:endParaRPr lang="en-US" sz="2400" baseline="30000" dirty="0">
                  <a:solidFill>
                    <a:schemeClr val="tx2"/>
                  </a:solidFill>
                  <a:latin typeface="Symbol" pitchFamily="18" charset="2"/>
                  <a:sym typeface="Symbol" pitchFamily="18" charset="2"/>
                </a:endParaRP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3333" y="1832"/>
                <a:ext cx="217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Double Beta Decay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with </a:t>
                </a:r>
                <a:r>
                  <a:rPr lang="en-US" sz="1600" dirty="0" err="1">
                    <a:solidFill>
                      <a:srgbClr val="FFCC00"/>
                    </a:solidFill>
                    <a:latin typeface="+mj-lt"/>
                  </a:rPr>
                  <a:t>Majoron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 (light neutral boson)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never observed – </a:t>
                </a:r>
                <a:r>
                  <a:rPr lang="en-US" sz="1600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 &gt; 10</a:t>
                </a:r>
                <a:r>
                  <a:rPr lang="en-US" sz="1600" baseline="30000" dirty="0">
                    <a:solidFill>
                      <a:schemeClr val="bg1"/>
                    </a:solidFill>
                    <a:latin typeface="+mj-lt"/>
                  </a:rPr>
                  <a:t>22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 y</a:t>
                </a: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 flipH="1">
                <a:off x="3016" y="2002"/>
                <a:ext cx="590" cy="67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110" y="1844"/>
                <a:ext cx="37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FFCC00"/>
                    </a:solidFill>
                    <a:latin typeface="+mj-lt"/>
                    <a:sym typeface="Wingdings" pitchFamily="2" charset="2"/>
                  </a:rPr>
                  <a:t></a:t>
                </a:r>
              </a:p>
            </p:txBody>
          </p:sp>
        </p:grp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96" y="2400"/>
              <a:ext cx="5612" cy="641"/>
              <a:chOff x="96" y="2400"/>
              <a:chExt cx="5612" cy="641"/>
            </a:xfrm>
          </p:grpSpPr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720" y="2400"/>
                <a:ext cx="49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Processes </a:t>
                </a:r>
                <a:r>
                  <a:rPr lang="en-US" dirty="0">
                    <a:solidFill>
                      <a:srgbClr val="FFCC00"/>
                    </a:solidFill>
                    <a:latin typeface="+mj-lt"/>
                    <a:sym typeface="Wingdings" pitchFamily="2" charset="2"/>
                  </a:rPr>
                  <a:t>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sym typeface="Wingdings" pitchFamily="2" charset="2"/>
                  </a:rPr>
                  <a:t> and </a:t>
                </a:r>
                <a:r>
                  <a:rPr lang="en-US" dirty="0">
                    <a:solidFill>
                      <a:srgbClr val="FFCC00"/>
                    </a:solidFill>
                    <a:latin typeface="+mj-lt"/>
                    <a:sym typeface="Wingdings" pitchFamily="2" charset="2"/>
                  </a:rPr>
                  <a:t>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 would imply new physics beyond the Standard Model</a:t>
                </a:r>
              </a:p>
            </p:txBody>
          </p:sp>
          <p:sp>
            <p:nvSpPr>
              <p:cNvPr id="16" name="Text Box 24"/>
              <p:cNvSpPr txBox="1">
                <a:spLocks noChangeArrowheads="1"/>
              </p:cNvSpPr>
              <p:nvPr/>
            </p:nvSpPr>
            <p:spPr bwMode="auto">
              <a:xfrm>
                <a:off x="930" y="2750"/>
                <a:ext cx="415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FFCC00"/>
                    </a:solidFill>
                    <a:latin typeface="+mj-lt"/>
                  </a:rPr>
                  <a:t>violation of </a:t>
                </a:r>
                <a:r>
                  <a:rPr lang="en-US" sz="2400" dirty="0" smtClean="0">
                    <a:solidFill>
                      <a:srgbClr val="FFCC00"/>
                    </a:solidFill>
                    <a:latin typeface="+mj-lt"/>
                  </a:rPr>
                  <a:t>total lepton </a:t>
                </a:r>
                <a:r>
                  <a:rPr lang="en-US" sz="2400" dirty="0">
                    <a:solidFill>
                      <a:srgbClr val="FFCC00"/>
                    </a:solidFill>
                    <a:latin typeface="+mj-lt"/>
                  </a:rPr>
                  <a:t>number conservation</a:t>
                </a:r>
              </a:p>
            </p:txBody>
          </p:sp>
          <p:sp>
            <p:nvSpPr>
              <p:cNvPr id="17" name="AutoShape 25"/>
              <p:cNvSpPr>
                <a:spLocks noChangeArrowheads="1"/>
              </p:cNvSpPr>
              <p:nvPr/>
            </p:nvSpPr>
            <p:spPr bwMode="auto">
              <a:xfrm>
                <a:off x="96" y="2439"/>
                <a:ext cx="480" cy="537"/>
              </a:xfrm>
              <a:prstGeom prst="curvedRightArrow">
                <a:avLst>
                  <a:gd name="adj1" fmla="val 22375"/>
                  <a:gd name="adj2" fmla="val 44750"/>
                  <a:gd name="adj3" fmla="val 33333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533400" y="5029200"/>
            <a:ext cx="8377238" cy="1651000"/>
            <a:chOff x="336" y="3168"/>
            <a:chExt cx="5277" cy="1040"/>
          </a:xfrm>
        </p:grpSpPr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336" y="3168"/>
              <a:ext cx="52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They are very sensitive tests to new physics since </a:t>
              </a:r>
              <a:r>
                <a:rPr lang="en-US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the phase space term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is much larger for them than for the standard process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(in particular for </a:t>
              </a:r>
              <a:r>
                <a:rPr lang="en-US" dirty="0">
                  <a:solidFill>
                    <a:srgbClr val="FFCC00"/>
                  </a:solidFill>
                  <a:latin typeface="+mj-lt"/>
                  <a:sym typeface="Wingdings" pitchFamily="2" charset="2"/>
                </a:rPr>
                <a:t></a:t>
              </a:r>
              <a:r>
                <a:rPr lang="en-US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) </a:t>
              </a:r>
            </a:p>
          </p:txBody>
        </p:sp>
        <p:grpSp>
          <p:nvGrpSpPr>
            <p:cNvPr id="35" name="Group 28"/>
            <p:cNvGrpSpPr>
              <a:grpSpLocks/>
            </p:cNvGrpSpPr>
            <p:nvPr/>
          </p:nvGrpSpPr>
          <p:grpSpPr bwMode="auto">
            <a:xfrm>
              <a:off x="624" y="3648"/>
              <a:ext cx="4219" cy="560"/>
              <a:chOff x="624" y="3648"/>
              <a:chExt cx="4219" cy="560"/>
            </a:xfrm>
          </p:grpSpPr>
          <p:sp>
            <p:nvSpPr>
              <p:cNvPr id="36" name="Text Box 29"/>
              <p:cNvSpPr txBox="1">
                <a:spLocks noChangeArrowheads="1"/>
              </p:cNvSpPr>
              <p:nvPr/>
            </p:nvSpPr>
            <p:spPr bwMode="auto">
              <a:xfrm>
                <a:off x="1351" y="3648"/>
                <a:ext cx="289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CC00"/>
                    </a:solidFill>
                    <a:latin typeface="+mj-lt"/>
                  </a:rPr>
                  <a:t>interest for 0</a:t>
                </a:r>
                <a:r>
                  <a:rPr lang="en-US" dirty="0">
                    <a:solidFill>
                      <a:srgbClr val="FFCC00"/>
                    </a:solidFill>
                    <a:latin typeface="Symbol" pitchFamily="18" charset="2"/>
                  </a:rPr>
                  <a:t>n</a:t>
                </a:r>
                <a:r>
                  <a:rPr lang="en-US" dirty="0">
                    <a:solidFill>
                      <a:srgbClr val="FFCC00"/>
                    </a:solidFill>
                    <a:latin typeface="+mj-lt"/>
                  </a:rPr>
                  <a:t>-DBD  lasts for 70 years !</a:t>
                </a:r>
              </a:p>
            </p:txBody>
          </p:sp>
          <p:sp>
            <p:nvSpPr>
              <p:cNvPr id="37" name="Text Box 30"/>
              <p:cNvSpPr txBox="1">
                <a:spLocks noChangeArrowheads="1"/>
              </p:cNvSpPr>
              <p:nvPr/>
            </p:nvSpPr>
            <p:spPr bwMode="auto">
              <a:xfrm>
                <a:off x="1351" y="3840"/>
                <a:ext cx="349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+mj-lt"/>
                  </a:rPr>
                  <a:t>Goeppert-Meyer proposed the standard process in 1935</a:t>
                </a:r>
              </a:p>
              <a:p>
                <a:r>
                  <a:rPr lang="en-US" sz="1600">
                    <a:solidFill>
                      <a:schemeClr val="bg1"/>
                    </a:solidFill>
                    <a:latin typeface="+mj-lt"/>
                  </a:rPr>
                  <a:t>Racah proposed the neutrinoless process in 1937</a:t>
                </a:r>
              </a:p>
            </p:txBody>
          </p:sp>
          <p:sp>
            <p:nvSpPr>
              <p:cNvPr id="38" name="AutoShape 31"/>
              <p:cNvSpPr>
                <a:spLocks noChangeArrowheads="1"/>
              </p:cNvSpPr>
              <p:nvPr/>
            </p:nvSpPr>
            <p:spPr bwMode="auto">
              <a:xfrm rot="5400000">
                <a:off x="643" y="3629"/>
                <a:ext cx="441" cy="480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GERDA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98499" y="5653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1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25231" y="1148551"/>
            <a:ext cx="8379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Technique/location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bare enriched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Ge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diodes in liquid argon – LNGS (Italy)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Source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Ge -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14.6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kg – </a:t>
            </a:r>
            <a:r>
              <a:rPr lang="en-GB" baseline="30000" dirty="0" smtClean="0">
                <a:solidFill>
                  <a:schemeClr val="bg1"/>
                </a:solidFill>
                <a:latin typeface="+mn-lt"/>
              </a:rPr>
              <a:t>76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Ge enriched at 86% -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9.7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x10</a:t>
            </a:r>
            <a:r>
              <a:rPr lang="en-GB" b="1" baseline="30000" dirty="0" smtClean="0">
                <a:solidFill>
                  <a:srgbClr val="FFC000"/>
                </a:solidFill>
                <a:latin typeface="+mn-lt"/>
              </a:rPr>
              <a:t>25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nuclides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(phase 1)</a:t>
            </a:r>
            <a:endParaRPr lang="en-GB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Sensitivity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it can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scrutinize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Klapdor’s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claim in ~1 year data taking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Timeline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GERDA phase-I is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taking data in a physics run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562" y="2420888"/>
            <a:ext cx="7666854" cy="40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 rot="19372218">
            <a:off x="-25467" y="495460"/>
            <a:ext cx="1701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Taking</a:t>
            </a:r>
            <a:r>
              <a:rPr lang="fr-F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data</a:t>
            </a:r>
            <a:endParaRPr lang="fr-FR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GERDA-phase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1 - status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98499" y="5653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1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79512" y="1052736"/>
            <a:ext cx="887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After some excess background in the debugging phase with normal crystals due to a higher than expected contamination of </a:t>
            </a:r>
            <a:r>
              <a:rPr lang="en-GB" baseline="30000" dirty="0" smtClean="0">
                <a:solidFill>
                  <a:schemeClr val="bg1"/>
                </a:solidFill>
                <a:latin typeface="+mn-lt"/>
              </a:rPr>
              <a:t>42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Ar, now with enriched crystals the background is close to the expectation: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1.7x 10</a:t>
            </a:r>
            <a:r>
              <a:rPr lang="en-GB" baseline="30000" dirty="0" smtClean="0">
                <a:solidFill>
                  <a:srgbClr val="FFC000"/>
                </a:solidFill>
                <a:latin typeface="+mn-lt"/>
              </a:rPr>
              <a:t>-2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counts/(keV kg y) </a:t>
            </a:r>
            <a:endParaRPr lang="en-GB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79512" y="1988840"/>
            <a:ext cx="887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Two detectors out of nine exhibit anomalous leakage current and have been eliminated 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53" y="2619921"/>
            <a:ext cx="5497703" cy="412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107504" y="2937718"/>
            <a:ext cx="2991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n-lt"/>
              </a:rPr>
              <a:t>Typical calibration energy spectra with energy resolution at 2615 keV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+mn-lt"/>
              </a:rPr>
              <a:t>(typically ~5 keV FWHM)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" name="Connecteur en angle 2"/>
          <p:cNvCxnSpPr/>
          <p:nvPr/>
        </p:nvCxnSpPr>
        <p:spPr>
          <a:xfrm rot="16200000" flipH="1">
            <a:off x="1981247" y="3887678"/>
            <a:ext cx="819597" cy="1575415"/>
          </a:xfrm>
          <a:prstGeom prst="bent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GERDA – new detectors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98499" y="5653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1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496" y="1484784"/>
            <a:ext cx="6107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+mn-lt"/>
              </a:rPr>
              <a:t>BEGe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 detectors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are p-type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HPGe’s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with a n+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contact covering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the whole outer surface and a small p+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contact located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on the bottom. Main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properties: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enhanced 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Pulse Shape Discrimination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properties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, which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can be exploited for background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reduction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purposes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56" y="1330447"/>
            <a:ext cx="2029859" cy="188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r="50324"/>
          <a:stretch>
            <a:fillRect/>
          </a:stretch>
        </p:blipFill>
        <p:spPr bwMode="auto">
          <a:xfrm>
            <a:off x="194611" y="4118036"/>
            <a:ext cx="4175879" cy="213072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 l="49918"/>
          <a:stretch>
            <a:fillRect/>
          </a:stretch>
        </p:blipFill>
        <p:spPr bwMode="auto">
          <a:xfrm>
            <a:off x="4644008" y="4119158"/>
            <a:ext cx="4296229" cy="217439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" name="TextBox 3"/>
          <p:cNvSpPr txBox="1"/>
          <p:nvPr/>
        </p:nvSpPr>
        <p:spPr>
          <a:xfrm>
            <a:off x="932261" y="3717032"/>
            <a:ext cx="299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+mn-lt"/>
              </a:rPr>
              <a:t>Single site event</a:t>
            </a:r>
            <a:endParaRPr lang="en-GB" sz="2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5108725" y="3717032"/>
            <a:ext cx="299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+mn-lt"/>
              </a:rPr>
              <a:t>Multi site event</a:t>
            </a:r>
            <a:endParaRPr lang="en-GB" sz="2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261" y="4437112"/>
            <a:ext cx="1695523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1640114" y="4789714"/>
            <a:ext cx="119961" cy="116115"/>
          </a:xfrm>
          <a:custGeom>
            <a:avLst/>
            <a:gdLst>
              <a:gd name="connsiteX0" fmla="*/ 0 w 119961"/>
              <a:gd name="connsiteY0" fmla="*/ 116115 h 116115"/>
              <a:gd name="connsiteX1" fmla="*/ 116115 w 119961"/>
              <a:gd name="connsiteY1" fmla="*/ 58057 h 116115"/>
              <a:gd name="connsiteX2" fmla="*/ 116115 w 119961"/>
              <a:gd name="connsiteY2" fmla="*/ 0 h 11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61" h="116115">
                <a:moveTo>
                  <a:pt x="0" y="116115"/>
                </a:moveTo>
                <a:cubicBezTo>
                  <a:pt x="7591" y="113079"/>
                  <a:pt x="105245" y="79798"/>
                  <a:pt x="116115" y="58057"/>
                </a:cubicBezTo>
                <a:cubicBezTo>
                  <a:pt x="124770" y="40748"/>
                  <a:pt x="116115" y="19352"/>
                  <a:pt x="1161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640114" y="4891314"/>
            <a:ext cx="175415" cy="116115"/>
          </a:xfrm>
          <a:custGeom>
            <a:avLst/>
            <a:gdLst>
              <a:gd name="connsiteX0" fmla="*/ 0 w 175415"/>
              <a:gd name="connsiteY0" fmla="*/ 0 h 116115"/>
              <a:gd name="connsiteX1" fmla="*/ 58057 w 175415"/>
              <a:gd name="connsiteY1" fmla="*/ 72572 h 116115"/>
              <a:gd name="connsiteX2" fmla="*/ 159657 w 175415"/>
              <a:gd name="connsiteY2" fmla="*/ 116115 h 116115"/>
              <a:gd name="connsiteX3" fmla="*/ 174172 w 175415"/>
              <a:gd name="connsiteY3" fmla="*/ 72572 h 116115"/>
              <a:gd name="connsiteX4" fmla="*/ 145143 w 175415"/>
              <a:gd name="connsiteY4" fmla="*/ 14515 h 11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15" h="116115">
                <a:moveTo>
                  <a:pt x="0" y="0"/>
                </a:moveTo>
                <a:cubicBezTo>
                  <a:pt x="19352" y="24191"/>
                  <a:pt x="34743" y="52172"/>
                  <a:pt x="58057" y="72572"/>
                </a:cubicBezTo>
                <a:cubicBezTo>
                  <a:pt x="80127" y="91883"/>
                  <a:pt x="130711" y="106466"/>
                  <a:pt x="159657" y="116115"/>
                </a:cubicBezTo>
                <a:cubicBezTo>
                  <a:pt x="164495" y="101601"/>
                  <a:pt x="179854" y="86777"/>
                  <a:pt x="174172" y="72572"/>
                </a:cubicBezTo>
                <a:cubicBezTo>
                  <a:pt x="143035" y="-5272"/>
                  <a:pt x="109552" y="85697"/>
                  <a:pt x="145143" y="145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236601" y="5034662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Symbol" pitchFamily="18" charset="2"/>
              </a:rPr>
              <a:t>b</a:t>
            </a:r>
            <a:r>
              <a:rPr lang="fr-FR" sz="1600" dirty="0" err="1" smtClean="0">
                <a:latin typeface="Symbol" pitchFamily="18" charset="2"/>
              </a:rPr>
              <a:t>b</a:t>
            </a:r>
            <a:r>
              <a:rPr lang="fr-FR" sz="1600" dirty="0" smtClean="0"/>
              <a:t> </a:t>
            </a:r>
            <a:r>
              <a:rPr lang="fr-FR" sz="1600" dirty="0" err="1" smtClean="0"/>
              <a:t>event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5292080" y="4293096"/>
            <a:ext cx="1695523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96420" y="4890646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Symbol" pitchFamily="18" charset="2"/>
              </a:rPr>
              <a:t>g</a:t>
            </a:r>
            <a:r>
              <a:rPr lang="fr-FR" sz="1600" dirty="0" smtClean="0"/>
              <a:t> </a:t>
            </a:r>
            <a:r>
              <a:rPr lang="fr-FR" sz="1600" dirty="0" err="1" smtClean="0"/>
              <a:t>event</a:t>
            </a:r>
            <a:endParaRPr lang="fr-FR" sz="1600" dirty="0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6307757" y="4437112"/>
            <a:ext cx="1490743" cy="1765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6010956" y="4437112"/>
            <a:ext cx="296801" cy="16201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421582" y="4451626"/>
            <a:ext cx="574860" cy="3240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5436096" y="4782638"/>
            <a:ext cx="175415" cy="116115"/>
          </a:xfrm>
          <a:custGeom>
            <a:avLst/>
            <a:gdLst>
              <a:gd name="connsiteX0" fmla="*/ 0 w 175415"/>
              <a:gd name="connsiteY0" fmla="*/ 0 h 116115"/>
              <a:gd name="connsiteX1" fmla="*/ 58057 w 175415"/>
              <a:gd name="connsiteY1" fmla="*/ 72572 h 116115"/>
              <a:gd name="connsiteX2" fmla="*/ 159657 w 175415"/>
              <a:gd name="connsiteY2" fmla="*/ 116115 h 116115"/>
              <a:gd name="connsiteX3" fmla="*/ 174172 w 175415"/>
              <a:gd name="connsiteY3" fmla="*/ 72572 h 116115"/>
              <a:gd name="connsiteX4" fmla="*/ 145143 w 175415"/>
              <a:gd name="connsiteY4" fmla="*/ 14515 h 11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15" h="116115">
                <a:moveTo>
                  <a:pt x="0" y="0"/>
                </a:moveTo>
                <a:cubicBezTo>
                  <a:pt x="19352" y="24191"/>
                  <a:pt x="34743" y="52172"/>
                  <a:pt x="58057" y="72572"/>
                </a:cubicBezTo>
                <a:cubicBezTo>
                  <a:pt x="80127" y="91883"/>
                  <a:pt x="130711" y="106466"/>
                  <a:pt x="159657" y="116115"/>
                </a:cubicBezTo>
                <a:cubicBezTo>
                  <a:pt x="164495" y="101601"/>
                  <a:pt x="179854" y="86777"/>
                  <a:pt x="174172" y="72572"/>
                </a:cubicBezTo>
                <a:cubicBezTo>
                  <a:pt x="143035" y="-5272"/>
                  <a:pt x="109552" y="85697"/>
                  <a:pt x="145143" y="145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6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GERDA - prospects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98499" y="5653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1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2411" cy="500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NEXT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31" y="1148551"/>
            <a:ext cx="8693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Technique/location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High pressure (10 bar) enriched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Xe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TPC –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Canfranc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(Spain)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Source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baseline="30000" dirty="0" smtClean="0">
                <a:solidFill>
                  <a:schemeClr val="bg1"/>
                </a:solidFill>
                <a:latin typeface="+mn-lt"/>
              </a:rPr>
              <a:t>136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Xe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enriched at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90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%  - 89 kg corresponding to 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3.9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x10</a:t>
            </a:r>
            <a:r>
              <a:rPr lang="en-GB" b="1" baseline="30000" dirty="0" smtClean="0">
                <a:solidFill>
                  <a:srgbClr val="FFC000"/>
                </a:solidFill>
                <a:latin typeface="+mn-lt"/>
              </a:rPr>
              <a:t>26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nuclides 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Sensitivity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better than 100 meV in 5 years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Timeline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prototypes are working – commissioning of full detector in 2014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536504" cy="30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47681" y="2575036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omic Sans MS"/>
              </a:rPr>
              <a:t>Energy</a:t>
            </a:r>
            <a:r>
              <a:rPr lang="en-US" dirty="0">
                <a:solidFill>
                  <a:srgbClr val="FFFFFF"/>
                </a:solidFill>
                <a:latin typeface="Comic Sans MS"/>
              </a:rPr>
              <a:t>: both </a:t>
            </a:r>
            <a:r>
              <a:rPr lang="fr-FR" dirty="0" err="1">
                <a:solidFill>
                  <a:srgbClr val="FFFFFF"/>
                </a:solidFill>
                <a:latin typeface="Comic Sans MS"/>
              </a:rPr>
              <a:t>electroluminescence</a:t>
            </a:r>
            <a:r>
              <a:rPr lang="fr-FR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dirty="0">
                <a:solidFill>
                  <a:srgbClr val="FFFFFF"/>
                </a:solidFill>
                <a:latin typeface="Comic Sans MS"/>
              </a:rPr>
              <a:t>and direct scintillation are recorded in the </a:t>
            </a:r>
            <a:r>
              <a:rPr lang="en-US" dirty="0" err="1">
                <a:solidFill>
                  <a:srgbClr val="FFFFFF"/>
                </a:solidFill>
                <a:latin typeface="Comic Sans MS"/>
              </a:rPr>
              <a:t>photosensor</a:t>
            </a:r>
            <a:r>
              <a:rPr lang="en-US" dirty="0">
                <a:solidFill>
                  <a:srgbClr val="FFFFFF"/>
                </a:solidFill>
                <a:latin typeface="Comic Sans MS"/>
              </a:rPr>
              <a:t> plane behind the transparent </a:t>
            </a:r>
            <a:r>
              <a:rPr lang="en-US" dirty="0" smtClean="0">
                <a:solidFill>
                  <a:srgbClr val="FFFFFF"/>
                </a:solidFill>
                <a:latin typeface="Comic Sans MS"/>
              </a:rPr>
              <a:t>cathode</a:t>
            </a:r>
          </a:p>
          <a:p>
            <a:endParaRPr lang="fr-FR" dirty="0">
              <a:solidFill>
                <a:srgbClr val="FFFFFF"/>
              </a:solidFill>
              <a:latin typeface="Comic Sans MS"/>
            </a:endParaRPr>
          </a:p>
          <a:p>
            <a:r>
              <a:rPr lang="fr-FR" dirty="0" err="1" smtClean="0">
                <a:solidFill>
                  <a:srgbClr val="FFC000"/>
                </a:solidFill>
                <a:latin typeface="+mn-lt"/>
              </a:rPr>
              <a:t>Tracking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: exploit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electroluminescenc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e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light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generated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the anode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and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recorded in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photosensor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plane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behind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it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34" y="4900751"/>
            <a:ext cx="1944216" cy="176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932040" y="538599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  <a:latin typeface="+mn-lt"/>
              </a:rPr>
              <a:t>Double beta </a:t>
            </a:r>
            <a:r>
              <a:rPr lang="fr-FR" dirty="0" err="1" smtClean="0">
                <a:solidFill>
                  <a:srgbClr val="FFC000"/>
                </a:solidFill>
                <a:latin typeface="+mn-lt"/>
              </a:rPr>
              <a:t>decay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C000"/>
                </a:solidFill>
                <a:latin typeface="+mn-lt"/>
              </a:rPr>
              <a:t>event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 (MC)</a:t>
            </a:r>
            <a:endParaRPr lang="fr-FR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902496" y="56721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4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1520" y="5805264"/>
            <a:ext cx="4413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+mn-lt"/>
              </a:rPr>
              <a:t>Energy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resolution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is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crucial in Xe</a:t>
            </a:r>
          </a:p>
          <a:p>
            <a:r>
              <a:rPr lang="fr-FR" baseline="30000" dirty="0" smtClean="0">
                <a:solidFill>
                  <a:schemeClr val="bg1"/>
                </a:solidFill>
                <a:latin typeface="+mn-lt"/>
              </a:rPr>
              <a:t>136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Xe Q-value: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2458 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keV </a:t>
            </a:r>
            <a:endParaRPr lang="en-US" dirty="0" smtClean="0">
              <a:solidFill>
                <a:srgbClr val="FFC000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Highest energy line of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214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Bi: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2447 keV</a:t>
            </a:r>
            <a:endParaRPr lang="fr-FR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19" name="Connecteur en angle 18"/>
          <p:cNvCxnSpPr>
            <a:endCxn id="17" idx="0"/>
          </p:cNvCxnSpPr>
          <p:nvPr/>
        </p:nvCxnSpPr>
        <p:spPr>
          <a:xfrm rot="5400000">
            <a:off x="2182960" y="3056184"/>
            <a:ext cx="3024334" cy="2473826"/>
          </a:xfrm>
          <a:prstGeom prst="bentConnector3">
            <a:avLst>
              <a:gd name="adj1" fmla="val 91273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644008" y="6395593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arXiv:1202.0721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NEXT – energy resolution in prototype (1)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52" y="4641595"/>
            <a:ext cx="3051247" cy="192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5049250" cy="347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1" y="1785590"/>
            <a:ext cx="5256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+mn-lt"/>
              </a:rPr>
              <a:t>NEXT-DBDM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(LBNL) :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short drift,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high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solid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angle, one plane of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PMTs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SiPM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plane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under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way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) -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8515" y="3318083"/>
            <a:ext cx="3213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aseline="30000" dirty="0" smtClean="0">
                <a:latin typeface="+mn-lt"/>
              </a:rPr>
              <a:t>137</a:t>
            </a:r>
            <a:r>
              <a:rPr lang="fr-FR" sz="1600" dirty="0" smtClean="0">
                <a:latin typeface="+mn-lt"/>
              </a:rPr>
              <a:t>Cs calibration</a:t>
            </a:r>
          </a:p>
          <a:p>
            <a:endParaRPr lang="fr-FR" sz="1600" dirty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~0.53 % </a:t>
            </a:r>
            <a:r>
              <a:rPr lang="fr-FR" sz="1600" dirty="0" err="1" smtClean="0">
                <a:latin typeface="+mn-lt"/>
              </a:rPr>
              <a:t>at</a:t>
            </a:r>
            <a:r>
              <a:rPr lang="fr-FR" sz="1600" dirty="0" smtClean="0">
                <a:latin typeface="+mn-lt"/>
              </a:rPr>
              <a:t> DBD </a:t>
            </a:r>
            <a:r>
              <a:rPr lang="fr-FR" sz="1600" dirty="0" err="1" smtClean="0">
                <a:latin typeface="+mn-lt"/>
              </a:rPr>
              <a:t>energy</a:t>
            </a:r>
            <a:endParaRPr lang="fr-FR" sz="1600" dirty="0" smtClean="0">
              <a:latin typeface="+mn-lt"/>
            </a:endParaRPr>
          </a:p>
          <a:p>
            <a:endParaRPr lang="fr-FR" sz="1600" dirty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(but in central </a:t>
            </a:r>
            <a:r>
              <a:rPr lang="fr-FR" sz="1600" dirty="0" err="1" smtClean="0">
                <a:latin typeface="+mn-lt"/>
              </a:rPr>
              <a:t>region</a:t>
            </a:r>
            <a:r>
              <a:rPr lang="fr-FR" sz="1600" dirty="0" smtClean="0">
                <a:latin typeface="+mn-lt"/>
              </a:rPr>
              <a:t>)</a:t>
            </a:r>
            <a:endParaRPr lang="fr-FR" sz="1600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4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95" y="1785590"/>
            <a:ext cx="3092963" cy="267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3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NEXT – energy resolution in prototype (2)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700808"/>
            <a:ext cx="82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  <a:latin typeface="+mn-lt"/>
              </a:rPr>
              <a:t>NEXT-DEMO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: long drift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small” solid angle, two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plane of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PMTs (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SiPM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plane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starting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soon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)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75" y="2420888"/>
            <a:ext cx="5129813" cy="29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9" y="3518687"/>
            <a:ext cx="3212085" cy="192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1704" y="5765194"/>
            <a:ext cx="912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resolution in all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fiducial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volume: 1.1 % FWHM in DBD region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(after applying corrections taking into account the zone of the interaction)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56" y="2167989"/>
            <a:ext cx="1383489" cy="112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en angle 5"/>
          <p:cNvCxnSpPr/>
          <p:nvPr/>
        </p:nvCxnSpPr>
        <p:spPr>
          <a:xfrm>
            <a:off x="971600" y="2347139"/>
            <a:ext cx="1002456" cy="505797"/>
          </a:xfrm>
          <a:prstGeom prst="bentConnector3">
            <a:avLst>
              <a:gd name="adj1" fmla="val -2123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4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67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1520" y="557808"/>
            <a:ext cx="88924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NEXT – tracking in prototype (2)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4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511"/>
            <a:ext cx="6050607" cy="410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16024" y="1700808"/>
            <a:ext cx="82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  <a:latin typeface="+mn-lt"/>
              </a:rPr>
              <a:t>NEXT-DEMO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track of an electron produced by a 662 keV gamma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66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1520" y="332656"/>
            <a:ext cx="88924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NEXT – background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3314012"/>
            <a:ext cx="82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Estimation od the background generated by high energy gammas (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214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Bi line at 2447 keV and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208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Tl line at 2615 keV) reaching the active volume by applying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3 selection cuts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: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7992" y="4178108"/>
            <a:ext cx="849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single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track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confined within the active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volume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energy falls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in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the region of interest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defined as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0.5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FWHM around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Q</a:t>
            </a: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spatial pattern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of energy deposition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corresponding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to that of a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DBD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track (blobs in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both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ends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).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32" y="1098426"/>
            <a:ext cx="23241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39631"/>
            <a:ext cx="3152235" cy="23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8981" y="1844824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FFC000"/>
                </a:solidFill>
                <a:latin typeface="+mn-lt"/>
              </a:rPr>
              <a:t>Shielding</a:t>
            </a:r>
            <a:endParaRPr lang="fr-FR" sz="28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1" y="5349410"/>
            <a:ext cx="4147536" cy="135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2000" y="5478323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latin typeface="+mn-lt"/>
              </a:rPr>
              <a:t>Estimated</a:t>
            </a:r>
            <a:r>
              <a:rPr lang="fr-FR" sz="2400" dirty="0" smtClean="0">
                <a:solidFill>
                  <a:schemeClr val="bg1"/>
                </a:solidFill>
                <a:latin typeface="+mn-lt"/>
              </a:rPr>
              <a:t> background: </a:t>
            </a:r>
          </a:p>
          <a:p>
            <a:pPr algn="ctr"/>
            <a:r>
              <a:rPr lang="fr-FR" sz="2400" dirty="0" smtClean="0">
                <a:solidFill>
                  <a:srgbClr val="FFC000"/>
                </a:solidFill>
                <a:latin typeface="+mn-lt"/>
              </a:rPr>
              <a:t>8x10</a:t>
            </a:r>
            <a:r>
              <a:rPr lang="fr-FR" sz="2400" baseline="30000" dirty="0" smtClean="0">
                <a:solidFill>
                  <a:srgbClr val="FFC000"/>
                </a:solidFill>
                <a:latin typeface="+mn-lt"/>
              </a:rPr>
              <a:t>-4</a:t>
            </a:r>
            <a:r>
              <a:rPr lang="fr-FR" sz="24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  <a:latin typeface="+mn-lt"/>
              </a:rPr>
              <a:t>counts</a:t>
            </a:r>
            <a:r>
              <a:rPr lang="fr-FR" sz="2400" dirty="0" smtClean="0">
                <a:solidFill>
                  <a:srgbClr val="FFC000"/>
                </a:solidFill>
                <a:latin typeface="+mn-lt"/>
              </a:rPr>
              <a:t>/(keV </a:t>
            </a:r>
            <a:r>
              <a:rPr lang="fr-FR" sz="2400" dirty="0" err="1" smtClean="0">
                <a:solidFill>
                  <a:srgbClr val="FFC000"/>
                </a:solidFill>
                <a:latin typeface="+mn-lt"/>
              </a:rPr>
              <a:t>kg</a:t>
            </a:r>
            <a:r>
              <a:rPr lang="fr-FR" sz="2400" baseline="-25000" dirty="0" err="1" smtClean="0">
                <a:solidFill>
                  <a:srgbClr val="FFC000"/>
                </a:solidFill>
                <a:latin typeface="+mn-lt"/>
              </a:rPr>
              <a:t>isotope</a:t>
            </a:r>
            <a:r>
              <a:rPr lang="fr-FR" sz="2400" dirty="0" smtClean="0">
                <a:solidFill>
                  <a:srgbClr val="FFC000"/>
                </a:solidFill>
                <a:latin typeface="+mn-lt"/>
              </a:rPr>
              <a:t> y)</a:t>
            </a:r>
            <a:endParaRPr lang="fr-FR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4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78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KamLAND-ZEN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31" y="1148551"/>
            <a:ext cx="8723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Technique/location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enriched Xenon dissolved in liquid scintillator  -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Kamioka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Source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baseline="30000" dirty="0" smtClean="0">
                <a:solidFill>
                  <a:schemeClr val="bg1"/>
                </a:solidFill>
                <a:latin typeface="+mn-lt"/>
              </a:rPr>
              <a:t>136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Xe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enriched at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91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%  - 300 kg (129 kg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fiducial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  <a:sym typeface="Symbol"/>
              </a:rPr>
              <a:t>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5.2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x10</a:t>
            </a:r>
            <a:r>
              <a:rPr lang="en-GB" b="1" baseline="30000" dirty="0" smtClean="0">
                <a:solidFill>
                  <a:srgbClr val="FFC000"/>
                </a:solidFill>
                <a:latin typeface="+mn-lt"/>
              </a:rPr>
              <a:t>26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nuclides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 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Sensitivity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limit obtained: 300 – 600 meV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Timeline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presently in pause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3" y="2529036"/>
            <a:ext cx="49815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15" y="3818068"/>
            <a:ext cx="366046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2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 rot="19372218">
            <a:off x="-25467" y="495460"/>
            <a:ext cx="1701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Taking</a:t>
            </a:r>
            <a:r>
              <a:rPr lang="fr-F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data</a:t>
            </a:r>
            <a:endParaRPr lang="fr-FR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64088" y="2204864"/>
            <a:ext cx="3801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Totally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different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approach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wrt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NEXT</a:t>
            </a: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Moderate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energy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resolution</a:t>
            </a:r>
            <a:endParaRPr lang="fr-F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No 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tracking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topology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but impact point (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fiducial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volume)</a:t>
            </a: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Coincidence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cuts</a:t>
            </a:r>
            <a:endParaRPr lang="fr-FR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60171" y="6548927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arXiv:1201.4664v2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325" t="73350" r="6982" b="19090"/>
          <a:stretch>
            <a:fillRect/>
          </a:stretch>
        </p:blipFill>
        <p:spPr bwMode="auto">
          <a:xfrm>
            <a:off x="323528" y="1772816"/>
            <a:ext cx="8496944" cy="57606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31476"/>
            <a:ext cx="677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CC00"/>
                </a:solidFill>
                <a:latin typeface="+mn-lt"/>
              </a:rPr>
              <a:t>Weiszaecker’s</a:t>
            </a:r>
            <a:r>
              <a:rPr lang="en-GB" b="1" dirty="0" smtClean="0">
                <a:solidFill>
                  <a:srgbClr val="FFCC00"/>
                </a:solidFill>
                <a:latin typeface="+mn-lt"/>
              </a:rPr>
              <a:t> formula for the binding energy of a nucleus</a:t>
            </a:r>
            <a:endParaRPr lang="it-IT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84368" y="256490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C00"/>
                </a:solidFill>
                <a:latin typeface="+mn-lt"/>
              </a:rPr>
              <a:t>Odd-odd</a:t>
            </a:r>
            <a:endParaRPr lang="it-IT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4948" y="98072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C00"/>
                </a:solidFill>
                <a:latin typeface="+mn-lt"/>
              </a:rPr>
              <a:t>Even-even</a:t>
            </a:r>
            <a:endParaRPr lang="it-IT" dirty="0">
              <a:solidFill>
                <a:srgbClr val="FFCC00"/>
              </a:solidFill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7609331" y="1337065"/>
            <a:ext cx="566772" cy="6435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7532712" y="2247156"/>
            <a:ext cx="423664" cy="4236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5576" y="764704"/>
            <a:ext cx="7344816" cy="5904656"/>
            <a:chOff x="553504" y="764704"/>
            <a:chExt cx="7344816" cy="5904656"/>
          </a:xfrm>
        </p:grpSpPr>
        <p:sp>
          <p:nvSpPr>
            <p:cNvPr id="34" name="Rectangle 33"/>
            <p:cNvSpPr/>
            <p:nvPr/>
          </p:nvSpPr>
          <p:spPr>
            <a:xfrm>
              <a:off x="553504" y="2924944"/>
              <a:ext cx="7344816" cy="37444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sp>
          <p:nvSpPr>
            <p:cNvPr id="6" name="Arc 5"/>
            <p:cNvSpPr/>
            <p:nvPr/>
          </p:nvSpPr>
          <p:spPr>
            <a:xfrm rot="5400000">
              <a:off x="2519772" y="2528900"/>
              <a:ext cx="4176464" cy="2952328"/>
            </a:xfrm>
            <a:prstGeom prst="arc">
              <a:avLst>
                <a:gd name="adj1" fmla="val 17483061"/>
                <a:gd name="adj2" fmla="val 4180792"/>
              </a:avLst>
            </a:prstGeom>
            <a:ln>
              <a:solidFill>
                <a:srgbClr val="000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7" name="Arc 6"/>
            <p:cNvSpPr/>
            <p:nvPr/>
          </p:nvSpPr>
          <p:spPr>
            <a:xfrm rot="5400000">
              <a:off x="2591780" y="1376772"/>
              <a:ext cx="4176464" cy="2952328"/>
            </a:xfrm>
            <a:prstGeom prst="arc">
              <a:avLst>
                <a:gd name="adj1" fmla="val 18523941"/>
                <a:gd name="adj2" fmla="val 3154144"/>
              </a:avLst>
            </a:prstGeom>
            <a:ln>
              <a:solidFill>
                <a:srgbClr val="000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57960" y="6021288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2932" y="476812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649848" y="5517232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75020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594064" y="5445224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984758" y="4711650"/>
              <a:ext cx="3456384" cy="1588"/>
            </a:xfrm>
            <a:prstGeom prst="straightConnector1">
              <a:avLst/>
            </a:prstGeom>
            <a:ln>
              <a:solidFill>
                <a:srgbClr val="00003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475656" y="3255367"/>
              <a:ext cx="11079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CC00"/>
                  </a:solidFill>
                  <a:latin typeface="+mn-lt"/>
                </a:rPr>
                <a:t>MASS</a:t>
              </a:r>
              <a:endParaRPr lang="it-IT" sz="2400" b="1" dirty="0">
                <a:solidFill>
                  <a:srgbClr val="FFCC00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713744" y="6453336"/>
              <a:ext cx="4392488" cy="1588"/>
            </a:xfrm>
            <a:prstGeom prst="straightConnector1">
              <a:avLst/>
            </a:prstGeom>
            <a:ln>
              <a:solidFill>
                <a:srgbClr val="00003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322256" y="6165304"/>
              <a:ext cx="3978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CC00"/>
                  </a:solidFill>
                  <a:latin typeface="+mn-lt"/>
                </a:rPr>
                <a:t>Z</a:t>
              </a:r>
              <a:endParaRPr lang="it-IT" sz="2400" b="1" dirty="0">
                <a:solidFill>
                  <a:srgbClr val="FFCC00"/>
                </a:solidFill>
                <a:latin typeface="+mn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865872" y="5589240"/>
              <a:ext cx="72008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95936" y="544522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CC00"/>
                  </a:solidFill>
                </a:rPr>
                <a:t>DBD</a:t>
              </a:r>
              <a:endParaRPr lang="it-IT" b="1" dirty="0">
                <a:solidFill>
                  <a:srgbClr val="FFCC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3764836" y="5056156"/>
              <a:ext cx="432048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70946" y="4797152"/>
              <a:ext cx="35298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CC00"/>
                  </a:solidFill>
                  <a:latin typeface="Symbol" pitchFamily="18" charset="2"/>
                </a:rPr>
                <a:t>b</a:t>
              </a:r>
              <a:endParaRPr lang="it-IT" sz="2400" b="1" dirty="0">
                <a:solidFill>
                  <a:srgbClr val="FFCC00"/>
                </a:solidFill>
                <a:latin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3412" y="49835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X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54104" y="5157192"/>
              <a:ext cx="12875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CC00"/>
                  </a:solidFill>
                </a:rPr>
                <a:t>Even-even</a:t>
              </a:r>
              <a:endParaRPr lang="it-IT" dirty="0">
                <a:solidFill>
                  <a:srgbClr val="FFCC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50048" y="3429000"/>
              <a:ext cx="10823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CC00"/>
                  </a:solidFill>
                </a:rPr>
                <a:t>Odd-odd</a:t>
              </a:r>
              <a:endParaRPr lang="it-IT" dirty="0">
                <a:solidFill>
                  <a:srgbClr val="FFCC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15816" y="2996952"/>
              <a:ext cx="468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Nuclear mass as a function of Z, </a:t>
              </a:r>
            </a:p>
            <a:p>
              <a:r>
                <a:rPr lang="en-GB" dirty="0" smtClean="0">
                  <a:latin typeface="+mn-lt"/>
                </a:rPr>
                <a:t>with fixed A (even)</a:t>
              </a:r>
              <a:endParaRPr lang="it-IT" dirty="0"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83568" y="5603192"/>
              <a:ext cx="280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60106" y="6107810"/>
              <a:ext cx="280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1453604" y="5841268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41045" y="5661248"/>
              <a:ext cx="10230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CC00"/>
                  </a:solidFill>
                  <a:latin typeface="+mj-lt"/>
                </a:rPr>
                <a:t>Q-value</a:t>
              </a:r>
              <a:endParaRPr lang="it-IT" baseline="-25000" dirty="0">
                <a:solidFill>
                  <a:srgbClr val="FFCC00"/>
                </a:solidFill>
                <a:latin typeface="+mj-lt"/>
              </a:endParaRPr>
            </a:p>
          </p:txBody>
        </p:sp>
      </p:grp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35496" y="53752"/>
            <a:ext cx="8964488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Double Beta Decay and elementary nuclear physics</a:t>
            </a:r>
          </a:p>
          <a:p>
            <a:pPr lvl="0" algn="ctr"/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945992" y="5085184"/>
            <a:ext cx="825867" cy="873042"/>
            <a:chOff x="4945992" y="5085184"/>
            <a:chExt cx="825867" cy="873042"/>
          </a:xfrm>
        </p:grpSpPr>
        <p:cxnSp>
          <p:nvCxnSpPr>
            <p:cNvPr id="37" name="Straight Arrow Connector 36"/>
            <p:cNvCxnSpPr/>
            <p:nvPr/>
          </p:nvCxnSpPr>
          <p:spPr>
            <a:xfrm rot="10800000" flipV="1">
              <a:off x="5041460" y="5589802"/>
              <a:ext cx="711696" cy="3684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945992" y="5085184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rgbClr val="FFCC00"/>
                  </a:solidFill>
                  <a:latin typeface="Symbol" pitchFamily="18" charset="2"/>
                </a:rPr>
                <a:t>b</a:t>
              </a:r>
              <a:r>
                <a:rPr lang="en-GB" b="1" baseline="30000" dirty="0" err="1" smtClean="0">
                  <a:solidFill>
                    <a:srgbClr val="FFCC00"/>
                  </a:solidFill>
                  <a:latin typeface="Symbol" pitchFamily="18" charset="2"/>
                </a:rPr>
                <a:t>+</a:t>
              </a:r>
              <a:r>
                <a:rPr lang="en-GB" b="1" dirty="0" err="1" smtClean="0">
                  <a:solidFill>
                    <a:srgbClr val="FFCC00"/>
                  </a:solidFill>
                  <a:latin typeface="Symbol" pitchFamily="18" charset="2"/>
                </a:rPr>
                <a:t>b</a:t>
              </a:r>
              <a:r>
                <a:rPr lang="en-GB" b="1" baseline="30000" dirty="0" smtClean="0">
                  <a:solidFill>
                    <a:srgbClr val="FFCC00"/>
                  </a:solidFill>
                  <a:latin typeface="Symbol" pitchFamily="18" charset="2"/>
                </a:rPr>
                <a:t>+</a:t>
              </a:r>
              <a:endParaRPr lang="en-GB" b="1" dirty="0" smtClean="0">
                <a:solidFill>
                  <a:srgbClr val="FFCC00"/>
                </a:solidFill>
              </a:endParaRPr>
            </a:p>
            <a:p>
              <a:pPr algn="ctr"/>
              <a:r>
                <a:rPr lang="en-GB" b="1" dirty="0" smtClean="0">
                  <a:solidFill>
                    <a:srgbClr val="FFCC00"/>
                  </a:solidFill>
                </a:rPr>
                <a:t>ECEC</a:t>
              </a:r>
              <a:endParaRPr lang="it-IT" b="1" dirty="0">
                <a:solidFill>
                  <a:srgbClr val="FFCC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KamLAND-ZEN – results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04864"/>
            <a:ext cx="5112568" cy="372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225231" y="1148551"/>
            <a:ext cx="859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For the second time (see EXO) 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2</a:t>
            </a:r>
            <a:r>
              <a:rPr lang="en-GB" dirty="0" smtClean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DBD of </a:t>
            </a:r>
            <a:r>
              <a:rPr lang="en-GB" baseline="30000" dirty="0" smtClean="0">
                <a:solidFill>
                  <a:srgbClr val="FFC000"/>
                </a:solidFill>
                <a:latin typeface="+mn-lt"/>
              </a:rPr>
              <a:t>136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Xe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is measured, resulting ~5 times faster than a previous limit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" name="Connecteur droit avec flèche 2"/>
          <p:cNvCxnSpPr>
            <a:stCxn id="5" idx="1"/>
          </p:cNvCxnSpPr>
          <p:nvPr/>
        </p:nvCxnSpPr>
        <p:spPr>
          <a:xfrm flipH="1">
            <a:off x="1907705" y="1876182"/>
            <a:ext cx="1440159" cy="13367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347864" y="1691516"/>
            <a:ext cx="481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+mn-lt"/>
              </a:rPr>
              <a:t>T</a:t>
            </a:r>
            <a:r>
              <a:rPr lang="fr-FR" baseline="30000" dirty="0" smtClean="0">
                <a:solidFill>
                  <a:srgbClr val="FFC000"/>
                </a:solidFill>
                <a:latin typeface="+mn-lt"/>
              </a:rPr>
              <a:t>2</a:t>
            </a:r>
            <a:r>
              <a:rPr lang="fr-FR" baseline="30000" dirty="0" smtClean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fr-FR" baseline="-25000" dirty="0" smtClean="0">
                <a:solidFill>
                  <a:srgbClr val="FFC000"/>
                </a:solidFill>
                <a:latin typeface="+mn-lt"/>
              </a:rPr>
              <a:t>1/2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 = 2.38 </a:t>
            </a:r>
            <a:r>
              <a:rPr lang="fr-FR" dirty="0">
                <a:solidFill>
                  <a:srgbClr val="FFC000"/>
                </a:solidFill>
                <a:latin typeface="+mn-lt"/>
              </a:rPr>
              <a:t>± 0.02(stat) ± 0.14(</a:t>
            </a:r>
            <a:r>
              <a:rPr lang="fr-FR" dirty="0" err="1">
                <a:solidFill>
                  <a:srgbClr val="FFC000"/>
                </a:solidFill>
                <a:latin typeface="+mn-lt"/>
              </a:rPr>
              <a:t>syst</a:t>
            </a:r>
            <a:r>
              <a:rPr lang="fr-FR" dirty="0">
                <a:solidFill>
                  <a:srgbClr val="FFC000"/>
                </a:solidFill>
                <a:latin typeface="+mn-lt"/>
              </a:rPr>
              <a:t>) × 10</a:t>
            </a:r>
            <a:r>
              <a:rPr lang="fr-FR" baseline="30000" dirty="0">
                <a:solidFill>
                  <a:srgbClr val="FFC000"/>
                </a:solidFill>
                <a:latin typeface="+mn-lt"/>
              </a:rPr>
              <a:t>21</a:t>
            </a:r>
            <a:endParaRPr lang="fr-FR" baseline="30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60232" y="32129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TextBox 3"/>
          <p:cNvSpPr txBox="1"/>
          <p:nvPr/>
        </p:nvSpPr>
        <p:spPr>
          <a:xfrm>
            <a:off x="5378602" y="2060848"/>
            <a:ext cx="3634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The background in the region of interest is almost two orders of magnitude higher than expected: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monochromatic contributions of unclear origin</a:t>
            </a:r>
            <a:endParaRPr lang="en-GB" dirty="0" smtClean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203849" y="2348880"/>
            <a:ext cx="2016224" cy="17281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/>
          <p:cNvSpPr txBox="1"/>
          <p:nvPr/>
        </p:nvSpPr>
        <p:spPr>
          <a:xfrm>
            <a:off x="5364088" y="389588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The low energy resolution (~9% FWHM) doesn’t help in  the comprehension of the background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65569" y="5435932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+mn-lt"/>
              </a:rPr>
              <a:t>T</a:t>
            </a:r>
            <a:r>
              <a:rPr lang="fr-FR" baseline="30000" dirty="0">
                <a:solidFill>
                  <a:srgbClr val="FFC000"/>
                </a:solidFill>
                <a:latin typeface="+mn-lt"/>
              </a:rPr>
              <a:t>0</a:t>
            </a:r>
            <a:r>
              <a:rPr lang="fr-FR" baseline="30000" dirty="0" smtClean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fr-FR" baseline="-25000" dirty="0" smtClean="0">
                <a:solidFill>
                  <a:srgbClr val="FFC000"/>
                </a:solidFill>
                <a:latin typeface="+mn-lt"/>
              </a:rPr>
              <a:t>1/2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 &gt; 5.7 </a:t>
            </a:r>
            <a:r>
              <a:rPr lang="fr-FR" dirty="0">
                <a:solidFill>
                  <a:srgbClr val="FFC000"/>
                </a:solidFill>
                <a:latin typeface="+mn-lt"/>
              </a:rPr>
              <a:t>× 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10</a:t>
            </a:r>
            <a:r>
              <a:rPr lang="fr-FR" baseline="30000" dirty="0" smtClean="0">
                <a:solidFill>
                  <a:srgbClr val="FFC000"/>
                </a:solidFill>
                <a:latin typeface="+mn-lt"/>
              </a:rPr>
              <a:t>24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 (90% </a:t>
            </a:r>
            <a:r>
              <a:rPr lang="fr-FR" dirty="0" err="1" smtClean="0">
                <a:solidFill>
                  <a:srgbClr val="FFC000"/>
                </a:solidFill>
                <a:latin typeface="+mn-lt"/>
              </a:rPr>
              <a:t>c.l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.)</a:t>
            </a:r>
            <a:endParaRPr lang="fr-FR" baseline="30000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23" name="Connecteur droit avec flèche 22"/>
          <p:cNvCxnSpPr>
            <a:stCxn id="19" idx="1"/>
          </p:cNvCxnSpPr>
          <p:nvPr/>
        </p:nvCxnSpPr>
        <p:spPr>
          <a:xfrm flipH="1" flipV="1">
            <a:off x="2843808" y="4725144"/>
            <a:ext cx="2821761" cy="89545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2393" y="59313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+mj-lt"/>
              </a:rPr>
              <a:t>77.6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days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X 129 kg (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fiducial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volume)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2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6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EXO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5496" y="1148551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Technique/location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 phase 1: liquid enriched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Xe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TPC – WIPP (New Mexico, US)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Source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Xe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- 200 kg – </a:t>
            </a:r>
            <a:r>
              <a:rPr lang="en-GB" baseline="30000" dirty="0" smtClean="0">
                <a:solidFill>
                  <a:schemeClr val="bg1"/>
                </a:solidFill>
                <a:latin typeface="+mn-lt"/>
              </a:rPr>
              <a:t>136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Xe enriched at 80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% - 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7.1x10</a:t>
            </a:r>
            <a:r>
              <a:rPr lang="en-GB" b="1" baseline="30000" dirty="0" smtClean="0">
                <a:solidFill>
                  <a:srgbClr val="FFC000"/>
                </a:solidFill>
                <a:latin typeface="+mn-lt"/>
              </a:rPr>
              <a:t>26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nuclides</a:t>
            </a:r>
            <a:endParaRPr lang="en-GB" dirty="0" smtClean="0">
              <a:solidFill>
                <a:srgbClr val="FFC000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Sensitivity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limit obtained 140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380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meV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Timeline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phase 1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data taking –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phase 2: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R&amp;D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(Ba tagging)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264696" cy="316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323528" y="6023029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+mn-lt"/>
              </a:rPr>
              <a:t>Spatial resolution offered by the charge and light readout allows to distinguish </a:t>
            </a:r>
            <a:r>
              <a:rPr lang="it-IT" dirty="0" smtClean="0">
                <a:solidFill>
                  <a:srgbClr val="FFC000"/>
                </a:solidFill>
                <a:latin typeface="+mn-lt"/>
              </a:rPr>
              <a:t>single site </a:t>
            </a:r>
            <a:r>
              <a:rPr lang="it-IT" dirty="0" smtClean="0">
                <a:solidFill>
                  <a:schemeClr val="bg1"/>
                </a:solidFill>
                <a:latin typeface="+mn-lt"/>
              </a:rPr>
              <a:t>(SS) events – signal – from </a:t>
            </a:r>
            <a:r>
              <a:rPr lang="it-IT" dirty="0" smtClean="0">
                <a:solidFill>
                  <a:srgbClr val="FFC000"/>
                </a:solidFill>
                <a:latin typeface="+mn-lt"/>
              </a:rPr>
              <a:t>multisite</a:t>
            </a:r>
            <a:r>
              <a:rPr lang="it-IT" dirty="0" smtClean="0">
                <a:solidFill>
                  <a:schemeClr val="bg1"/>
                </a:solidFill>
                <a:latin typeface="+mn-lt"/>
              </a:rPr>
              <a:t> (MS) events – background.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3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 rot="19372218">
            <a:off x="-25467" y="495460"/>
            <a:ext cx="1701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Taking</a:t>
            </a:r>
            <a:r>
              <a:rPr lang="fr-F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data</a:t>
            </a:r>
            <a:endParaRPr lang="fr-FR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EXO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644" y="1523025"/>
            <a:ext cx="2763252" cy="298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27419"/>
            <a:ext cx="4577542" cy="298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3459" y="1196752"/>
            <a:ext cx="339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Detail of the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field cage</a:t>
            </a: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119675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Detail of the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LA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APD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read-out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plane</a:t>
            </a: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47" y="4268460"/>
            <a:ext cx="4721105" cy="24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9"/>
          <p:cNvSpPr txBox="1"/>
          <p:nvPr/>
        </p:nvSpPr>
        <p:spPr>
          <a:xfrm>
            <a:off x="3527884" y="6444044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Detail of the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wires </a:t>
            </a: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3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EXO - results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2312"/>
            <a:ext cx="5112568" cy="452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225231" y="1148551"/>
            <a:ext cx="859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For the first time 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2</a:t>
            </a:r>
            <a:r>
              <a:rPr lang="en-GB" dirty="0" smtClean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DBD of </a:t>
            </a:r>
            <a:r>
              <a:rPr lang="en-GB" baseline="30000" dirty="0" smtClean="0">
                <a:solidFill>
                  <a:srgbClr val="FFC000"/>
                </a:solidFill>
                <a:latin typeface="+mn-lt"/>
              </a:rPr>
              <a:t>136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Xe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is measured, in excellent agreement with the KamLAND-ZEN result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2267744" y="1475656"/>
            <a:ext cx="1368152" cy="195334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856250" y="1506850"/>
            <a:ext cx="474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+mn-lt"/>
              </a:rPr>
              <a:t>T</a:t>
            </a:r>
            <a:r>
              <a:rPr lang="fr-FR" baseline="30000" dirty="0" smtClean="0">
                <a:solidFill>
                  <a:srgbClr val="FFC000"/>
                </a:solidFill>
                <a:latin typeface="+mn-lt"/>
              </a:rPr>
              <a:t>2</a:t>
            </a:r>
            <a:r>
              <a:rPr lang="fr-FR" baseline="30000" dirty="0" smtClean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fr-FR" baseline="-25000" dirty="0" smtClean="0">
                <a:solidFill>
                  <a:srgbClr val="FFC000"/>
                </a:solidFill>
                <a:latin typeface="+mn-lt"/>
              </a:rPr>
              <a:t>1/2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 = 2.11 ± 0.04(stat</a:t>
            </a:r>
            <a:r>
              <a:rPr lang="fr-FR" dirty="0">
                <a:solidFill>
                  <a:srgbClr val="FFC000"/>
                </a:solidFill>
                <a:latin typeface="+mn-lt"/>
              </a:rPr>
              <a:t>) ± 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0.21(</a:t>
            </a:r>
            <a:r>
              <a:rPr lang="fr-FR" dirty="0" err="1" smtClean="0">
                <a:solidFill>
                  <a:srgbClr val="FFC000"/>
                </a:solidFill>
                <a:latin typeface="+mn-lt"/>
              </a:rPr>
              <a:t>syst</a:t>
            </a:r>
            <a:r>
              <a:rPr lang="fr-FR" dirty="0">
                <a:solidFill>
                  <a:srgbClr val="FFC000"/>
                </a:solidFill>
                <a:latin typeface="+mn-lt"/>
              </a:rPr>
              <a:t>) × 10</a:t>
            </a:r>
            <a:r>
              <a:rPr lang="fr-FR" baseline="30000" dirty="0">
                <a:solidFill>
                  <a:srgbClr val="FFC000"/>
                </a:solidFill>
                <a:latin typeface="+mn-lt"/>
              </a:rPr>
              <a:t>21</a:t>
            </a:r>
            <a:endParaRPr lang="fr-FR" baseline="30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00192" y="3140968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Multisite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events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38475" y="4119882"/>
            <a:ext cx="231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+mn-lt"/>
              </a:rPr>
              <a:t>Single site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events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851920" y="3429000"/>
            <a:ext cx="2375332" cy="6886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4" idx="1"/>
          </p:cNvCxnSpPr>
          <p:nvPr/>
        </p:nvCxnSpPr>
        <p:spPr>
          <a:xfrm flipH="1">
            <a:off x="3829316" y="4319937"/>
            <a:ext cx="2709159" cy="11503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3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54161" y="6186790"/>
            <a:ext cx="2407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PRL 107, 212501 (2011)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EXO - results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225231" y="1196752"/>
            <a:ext cx="859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GB" dirty="0">
                <a:solidFill>
                  <a:srgbClr val="FFC000"/>
                </a:solidFill>
                <a:latin typeface="+mn-lt"/>
              </a:rPr>
              <a:t>0</a:t>
            </a:r>
            <a:r>
              <a:rPr lang="en-GB" dirty="0" smtClean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DBD of </a:t>
            </a:r>
            <a:r>
              <a:rPr lang="en-GB" baseline="30000" dirty="0" smtClean="0">
                <a:solidFill>
                  <a:srgbClr val="FFC000"/>
                </a:solidFill>
                <a:latin typeface="+mn-lt"/>
              </a:rPr>
              <a:t>136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Xe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the limit obtained by EXO is excellent and starts to attack seriously the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Klapdor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claim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1323"/>
            <a:ext cx="4900761" cy="454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927748" y="2561363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Multisite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events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27748" y="3861048"/>
            <a:ext cx="2316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+mn-lt"/>
              </a:rPr>
              <a:t>Single site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events</a:t>
            </a:r>
            <a:endParaRPr lang="fr-FR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fr-FR" sz="20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potential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signal)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3479476" y="2849395"/>
            <a:ext cx="2375332" cy="6886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263452" y="4320995"/>
            <a:ext cx="2592288" cy="97667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23528" y="1907540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+mn-lt"/>
              </a:rPr>
              <a:t>Zoom in the </a:t>
            </a:r>
            <a:r>
              <a:rPr lang="fr-FR" dirty="0" err="1" smtClean="0">
                <a:solidFill>
                  <a:srgbClr val="FFC000"/>
                </a:solidFill>
                <a:latin typeface="+mn-lt"/>
              </a:rPr>
              <a:t>region</a:t>
            </a:r>
            <a:r>
              <a:rPr lang="fr-FR" dirty="0" smtClean="0">
                <a:solidFill>
                  <a:srgbClr val="FFC000"/>
                </a:solidFill>
                <a:latin typeface="+mn-lt"/>
              </a:rPr>
              <a:t> of DBD</a:t>
            </a:r>
            <a:endParaRPr lang="fr-FR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31840" y="26369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32 kg y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616624" y="5085184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</a:rPr>
              <a:t>Background: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</a:rPr>
              <a:t>1.5x10</a:t>
            </a:r>
            <a:r>
              <a:rPr lang="fr-FR" baseline="30000" dirty="0" smtClean="0">
                <a:solidFill>
                  <a:schemeClr val="bg1"/>
                </a:solidFill>
                <a:latin typeface="+mn-lt"/>
              </a:rPr>
              <a:t>-3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counts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/(keV kg y)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415977" y="5297667"/>
            <a:ext cx="3511771" cy="57786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3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206925" y="6330806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arXiv:1205.5608v1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EXO - results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31553"/>
            <a:ext cx="5351859" cy="510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124744"/>
            <a:ext cx="863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+mn-lt"/>
              </a:rPr>
              <a:t>Energy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resolution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improved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thanks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to charge-light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correlation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(~3.9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% FWHM) 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3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69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EXO and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Klapdor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98499" y="56532"/>
            <a:ext cx="1359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</a:rPr>
              <a:t>Class 3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391100" cy="531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4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196752"/>
            <a:ext cx="77957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Approaches and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technologies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Some relevant experiments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A critical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comparison of technologies</a:t>
            </a:r>
            <a:endParaRPr lang="en-GB" sz="3200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Conclusions</a:t>
            </a: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4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62068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The path to the limit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35532"/>
            <a:ext cx="3575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3"/>
                </a:solidFill>
                <a:latin typeface="+mn-lt"/>
              </a:rPr>
              <a:t>Take energy resolution </a:t>
            </a:r>
            <a:r>
              <a:rPr lang="en-GB" dirty="0" smtClean="0">
                <a:solidFill>
                  <a:schemeClr val="accent3"/>
                </a:solidFill>
                <a:latin typeface="+mn-lt"/>
              </a:rPr>
              <a:t>[</a:t>
            </a:r>
            <a:r>
              <a:rPr lang="en-GB" dirty="0" err="1" smtClean="0">
                <a:solidFill>
                  <a:schemeClr val="accent3"/>
                </a:solidFill>
                <a:latin typeface="+mn-lt"/>
              </a:rPr>
              <a:t>keV</a:t>
            </a:r>
            <a:r>
              <a:rPr lang="en-GB" dirty="0" smtClean="0">
                <a:solidFill>
                  <a:schemeClr val="accent3"/>
                </a:solidFill>
                <a:latin typeface="+mn-lt"/>
              </a:rPr>
              <a:t>]</a:t>
            </a:r>
            <a:endParaRPr lang="it-IT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368391"/>
            <a:ext cx="679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3"/>
                </a:solidFill>
                <a:latin typeface="+mn-lt"/>
              </a:rPr>
              <a:t>Take specific background coefficient </a:t>
            </a:r>
            <a:r>
              <a:rPr lang="en-GB" dirty="0" smtClean="0">
                <a:solidFill>
                  <a:schemeClr val="accent3"/>
                </a:solidFill>
                <a:latin typeface="+mn-lt"/>
              </a:rPr>
              <a:t>[counts/(</a:t>
            </a:r>
            <a:r>
              <a:rPr lang="en-GB" dirty="0" err="1" smtClean="0">
                <a:solidFill>
                  <a:schemeClr val="accent3"/>
                </a:solidFill>
                <a:latin typeface="+mn-lt"/>
              </a:rPr>
              <a:t>keV</a:t>
            </a:r>
            <a:r>
              <a:rPr lang="en-GB" dirty="0" smtClean="0">
                <a:solidFill>
                  <a:schemeClr val="accent3"/>
                </a:solidFill>
                <a:latin typeface="+mn-lt"/>
              </a:rPr>
              <a:t> kg y)]</a:t>
            </a:r>
            <a:endParaRPr lang="it-IT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901250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3"/>
                </a:solidFill>
                <a:latin typeface="+mn-lt"/>
              </a:rPr>
              <a:t>Multiply them </a:t>
            </a:r>
            <a:r>
              <a:rPr lang="en-GB" dirty="0" smtClean="0">
                <a:solidFill>
                  <a:schemeClr val="accent3"/>
                </a:solidFill>
                <a:latin typeface="+mn-lt"/>
              </a:rPr>
              <a:t>[counts/(kg y)]</a:t>
            </a:r>
            <a:endParaRPr lang="it-IT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434109"/>
            <a:ext cx="6236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3"/>
                </a:solidFill>
                <a:latin typeface="+mn-lt"/>
              </a:rPr>
              <a:t>Multiply by detector mass, live time  </a:t>
            </a:r>
            <a:r>
              <a:rPr lang="en-GB" sz="2000" dirty="0" smtClean="0">
                <a:solidFill>
                  <a:schemeClr val="accent3"/>
                </a:solidFill>
                <a:latin typeface="Arial"/>
                <a:cs typeface="Arial"/>
              </a:rPr>
              <a:t>→ </a:t>
            </a:r>
            <a:r>
              <a:rPr lang="en-GB" sz="2000" dirty="0" err="1" smtClean="0">
                <a:solidFill>
                  <a:schemeClr val="accent3"/>
                </a:solidFill>
                <a:latin typeface="+mn-lt"/>
              </a:rPr>
              <a:t>bkg</a:t>
            </a:r>
            <a:r>
              <a:rPr lang="en-GB" sz="2000" dirty="0" smtClean="0">
                <a:solidFill>
                  <a:schemeClr val="accent3"/>
                </a:solidFill>
                <a:latin typeface="+mn-lt"/>
              </a:rPr>
              <a:t> counts</a:t>
            </a:r>
            <a:endParaRPr lang="it-IT" sz="2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499828"/>
            <a:ext cx="609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3"/>
                </a:solidFill>
                <a:latin typeface="+mn-lt"/>
              </a:rPr>
              <a:t>Invert, multiply by number of atoms and live time</a:t>
            </a:r>
            <a:endParaRPr lang="it-IT" sz="2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9353" y="1735639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  <a:latin typeface="Symbol" pitchFamily="18" charset="2"/>
              </a:rPr>
              <a:t>D</a:t>
            </a:r>
            <a:r>
              <a:rPr lang="en-GB" sz="3200" dirty="0" smtClean="0">
                <a:solidFill>
                  <a:srgbClr val="FFC000"/>
                </a:solidFill>
                <a:latin typeface="+mn-lt"/>
              </a:rPr>
              <a:t>E</a:t>
            </a:r>
            <a:endParaRPr lang="it-IT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1601" y="2262693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  <a:latin typeface="+mn-lt"/>
              </a:rPr>
              <a:t>b</a:t>
            </a:r>
            <a:endParaRPr lang="it-IT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6498" y="2789747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FFC000"/>
                </a:solidFill>
                <a:latin typeface="Symbol" pitchFamily="18" charset="2"/>
              </a:rPr>
              <a:t>D</a:t>
            </a:r>
            <a:r>
              <a:rPr lang="en-GB" sz="3200" dirty="0" err="1" smtClean="0">
                <a:solidFill>
                  <a:srgbClr val="FFC000"/>
                </a:solidFill>
                <a:latin typeface="+mn-lt"/>
              </a:rPr>
              <a:t>Exb</a:t>
            </a:r>
            <a:endParaRPr lang="it-IT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3844" y="3316801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FFC000"/>
                </a:solidFill>
                <a:latin typeface="Symbol" pitchFamily="18" charset="2"/>
              </a:rPr>
              <a:t>D</a:t>
            </a:r>
            <a:r>
              <a:rPr lang="en-GB" sz="3200" dirty="0" err="1" smtClean="0">
                <a:solidFill>
                  <a:srgbClr val="FFC000"/>
                </a:solidFill>
                <a:latin typeface="+mn-lt"/>
              </a:rPr>
              <a:t>ExbxMxT</a:t>
            </a:r>
            <a:endParaRPr lang="it-IT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966968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3"/>
                </a:solidFill>
                <a:latin typeface="+mn-lt"/>
              </a:rPr>
              <a:t>Calculate limit</a:t>
            </a:r>
            <a:endParaRPr lang="it-IT" sz="2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7181" y="3843855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FFC000"/>
                </a:solidFill>
                <a:latin typeface="+mn-lt"/>
              </a:rPr>
              <a:t>N</a:t>
            </a:r>
            <a:r>
              <a:rPr lang="en-GB" sz="3200" baseline="-25000" dirty="0" err="1" smtClean="0">
                <a:solidFill>
                  <a:srgbClr val="FFC000"/>
                </a:solidFill>
                <a:latin typeface="+mn-lt"/>
              </a:rPr>
              <a:t>lim</a:t>
            </a:r>
            <a:endParaRPr lang="it-IT" sz="3200" baseline="-25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9004" y="4370907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  <a:latin typeface="+mn-lt"/>
              </a:rPr>
              <a:t>T x N</a:t>
            </a:r>
            <a:r>
              <a:rPr lang="en-GB" sz="3200" baseline="-25000" dirty="0" smtClean="0">
                <a:solidFill>
                  <a:srgbClr val="FFC000"/>
                </a:solidFill>
                <a:latin typeface="+mn-lt"/>
              </a:rPr>
              <a:t>at</a:t>
            </a:r>
            <a:r>
              <a:rPr lang="en-GB" sz="3200" dirty="0" smtClean="0">
                <a:solidFill>
                  <a:srgbClr val="FFC000"/>
                </a:solidFill>
                <a:latin typeface="+mn-lt"/>
              </a:rPr>
              <a:t>/ </a:t>
            </a:r>
            <a:r>
              <a:rPr lang="en-GB" sz="3200" dirty="0" err="1" smtClean="0">
                <a:solidFill>
                  <a:srgbClr val="FFC000"/>
                </a:solidFill>
                <a:latin typeface="+mn-lt"/>
              </a:rPr>
              <a:t>N</a:t>
            </a:r>
            <a:r>
              <a:rPr lang="en-GB" sz="3200" baseline="-25000" dirty="0" err="1" smtClean="0">
                <a:solidFill>
                  <a:srgbClr val="FFC000"/>
                </a:solidFill>
                <a:latin typeface="+mn-lt"/>
              </a:rPr>
              <a:t>lim</a:t>
            </a:r>
            <a:r>
              <a:rPr lang="en-GB" sz="3200" baseline="-25000" dirty="0" smtClean="0">
                <a:solidFill>
                  <a:srgbClr val="FFC000"/>
                </a:solidFill>
                <a:latin typeface="+mn-lt"/>
              </a:rPr>
              <a:t>  </a:t>
            </a:r>
            <a:endParaRPr lang="it-IT" sz="3200" baseline="-25000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38442" y="2031820"/>
            <a:ext cx="3312368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20272" y="2563316"/>
            <a:ext cx="4320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65398" y="3096400"/>
            <a:ext cx="3312368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86152" y="3657388"/>
            <a:ext cx="2880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67358" y="4177082"/>
            <a:ext cx="50760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98594" y="4709042"/>
            <a:ext cx="2880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42859" y="2723434"/>
            <a:ext cx="8549621" cy="3813522"/>
            <a:chOff x="342859" y="2708920"/>
            <a:chExt cx="8549621" cy="3813522"/>
          </a:xfrm>
        </p:grpSpPr>
        <p:sp>
          <p:nvSpPr>
            <p:cNvPr id="27" name="Oval 26"/>
            <p:cNvSpPr/>
            <p:nvPr/>
          </p:nvSpPr>
          <p:spPr>
            <a:xfrm>
              <a:off x="6948264" y="2708920"/>
              <a:ext cx="1944216" cy="79208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859" y="5445224"/>
              <a:ext cx="40131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FFC000"/>
                  </a:solidFill>
                  <a:latin typeface="+mn-lt"/>
                </a:rPr>
                <a:t>Figure of Merit for the technology</a:t>
              </a:r>
              <a:endParaRPr lang="it-IT" sz="3200" dirty="0">
                <a:solidFill>
                  <a:srgbClr val="FFC000"/>
                </a:solidFill>
                <a:latin typeface="+mn-lt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 flipV="1">
              <a:off x="2094700" y="3299498"/>
              <a:ext cx="4968552" cy="2088232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4375307" y="4264068"/>
            <a:ext cx="4013117" cy="2425288"/>
            <a:chOff x="4375307" y="4264068"/>
            <a:chExt cx="4013117" cy="2425288"/>
          </a:xfrm>
        </p:grpSpPr>
        <p:sp>
          <p:nvSpPr>
            <p:cNvPr id="29" name="Oval 26"/>
            <p:cNvSpPr/>
            <p:nvPr/>
          </p:nvSpPr>
          <p:spPr>
            <a:xfrm>
              <a:off x="7092280" y="4264068"/>
              <a:ext cx="1068813" cy="79208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" name="Straight Arrow Connector 31"/>
            <p:cNvCxnSpPr/>
            <p:nvPr/>
          </p:nvCxnSpPr>
          <p:spPr>
            <a:xfrm flipH="1">
              <a:off x="6084168" y="4941167"/>
              <a:ext cx="1152128" cy="648073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27"/>
            <p:cNvSpPr txBox="1"/>
            <p:nvPr/>
          </p:nvSpPr>
          <p:spPr>
            <a:xfrm>
              <a:off x="4375307" y="5612138"/>
              <a:ext cx="40131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FFC000"/>
                  </a:solidFill>
                  <a:latin typeface="+mn-lt"/>
                </a:rPr>
                <a:t>Scalability of the technology</a:t>
              </a:r>
              <a:endParaRPr lang="it-IT" sz="3200" dirty="0">
                <a:solidFill>
                  <a:srgbClr val="FFC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1601170" y="5676371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1</a:t>
            </a:r>
            <a:endParaRPr lang="it-IT" sz="3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994" y="5419671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10</a:t>
            </a:r>
            <a:r>
              <a:rPr lang="en-GB" sz="3600" baseline="30000" dirty="0" smtClean="0">
                <a:solidFill>
                  <a:schemeClr val="accent3"/>
                </a:solidFill>
                <a:latin typeface="+mn-lt"/>
              </a:rPr>
              <a:t>-5</a:t>
            </a:r>
            <a:endParaRPr lang="it-IT" sz="3600" baseline="30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7976" y="5662982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100</a:t>
            </a:r>
            <a:endParaRPr lang="it-IT" sz="3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8674" y="5635695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1000</a:t>
            </a:r>
            <a:endParaRPr lang="it-IT" sz="3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6266" y="6164734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Symbol" pitchFamily="18" charset="2"/>
              </a:rPr>
              <a:t>D</a:t>
            </a:r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E </a:t>
            </a:r>
            <a:r>
              <a:rPr lang="en-GB" sz="3600" baseline="-25000" dirty="0" smtClean="0">
                <a:solidFill>
                  <a:schemeClr val="accent3"/>
                </a:solidFill>
                <a:latin typeface="+mn-lt"/>
              </a:rPr>
              <a:t>FWHM</a:t>
            </a:r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 [</a:t>
            </a:r>
            <a:r>
              <a:rPr lang="en-GB" sz="3600" dirty="0" err="1" smtClean="0">
                <a:solidFill>
                  <a:schemeClr val="accent3"/>
                </a:solidFill>
                <a:latin typeface="+mn-lt"/>
              </a:rPr>
              <a:t>keV</a:t>
            </a:r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]</a:t>
            </a:r>
            <a:endParaRPr lang="it-IT" sz="3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994" y="449634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10</a:t>
            </a:r>
            <a:r>
              <a:rPr lang="en-GB" sz="3600" baseline="30000" dirty="0" smtClean="0">
                <a:solidFill>
                  <a:schemeClr val="accent3"/>
                </a:solidFill>
                <a:latin typeface="+mn-lt"/>
              </a:rPr>
              <a:t>-4</a:t>
            </a:r>
            <a:endParaRPr lang="it-IT" sz="3600" baseline="30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7994" y="3632244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10</a:t>
            </a:r>
            <a:r>
              <a:rPr lang="en-GB" sz="3600" baseline="30000" dirty="0" smtClean="0">
                <a:solidFill>
                  <a:schemeClr val="accent3"/>
                </a:solidFill>
                <a:latin typeface="+mn-lt"/>
              </a:rPr>
              <a:t>-3</a:t>
            </a:r>
            <a:endParaRPr lang="it-IT" sz="3600" baseline="30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994" y="2710654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10</a:t>
            </a:r>
            <a:r>
              <a:rPr lang="en-GB" sz="3600" baseline="30000" dirty="0" smtClean="0">
                <a:solidFill>
                  <a:schemeClr val="accent3"/>
                </a:solidFill>
                <a:latin typeface="+mn-lt"/>
              </a:rPr>
              <a:t>-2</a:t>
            </a:r>
            <a:endParaRPr lang="it-IT" sz="3600" baseline="30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2508" y="1860510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10</a:t>
            </a:r>
            <a:r>
              <a:rPr lang="en-GB" sz="3600" baseline="30000" dirty="0" smtClean="0">
                <a:solidFill>
                  <a:schemeClr val="accent3"/>
                </a:solidFill>
                <a:latin typeface="+mn-lt"/>
              </a:rPr>
              <a:t>-1</a:t>
            </a:r>
            <a:endParaRPr lang="it-IT" sz="3600" baseline="30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9034" y="953434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1</a:t>
            </a:r>
            <a:endParaRPr lang="it-IT" sz="3600" baseline="30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18274" y="5705962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10</a:t>
            </a:r>
            <a:endParaRPr lang="it-IT" sz="3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769809" y="3245002"/>
            <a:ext cx="6489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b [counts/(</a:t>
            </a:r>
            <a:r>
              <a:rPr lang="en-GB" sz="3600" dirty="0" err="1" smtClean="0">
                <a:solidFill>
                  <a:schemeClr val="accent3"/>
                </a:solidFill>
                <a:latin typeface="+mn-lt"/>
              </a:rPr>
              <a:t>keVkg</a:t>
            </a:r>
            <a:r>
              <a:rPr lang="en-GB" sz="3600" dirty="0" smtClean="0">
                <a:solidFill>
                  <a:schemeClr val="accent3"/>
                </a:solidFill>
                <a:latin typeface="+mn-lt"/>
              </a:rPr>
              <a:t>(isotope) y)]</a:t>
            </a:r>
            <a:endParaRPr lang="it-IT" sz="3600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734098" y="1298960"/>
            <a:ext cx="5976664" cy="4407002"/>
            <a:chOff x="1610168" y="980728"/>
            <a:chExt cx="6964690" cy="447924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677167" y="5445224"/>
              <a:ext cx="6840760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77167" y="4552324"/>
              <a:ext cx="6840760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77167" y="3659425"/>
              <a:ext cx="6840760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77167" y="2766526"/>
              <a:ext cx="6840760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77167" y="1873627"/>
              <a:ext cx="6840760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77167" y="980728"/>
              <a:ext cx="6840760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555081" y="3212976"/>
              <a:ext cx="4464496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730010" y="3212976"/>
              <a:ext cx="4464496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015101" y="3212976"/>
              <a:ext cx="4464496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300192" y="3212976"/>
              <a:ext cx="4464496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91680" y="980728"/>
              <a:ext cx="6840760" cy="266429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20146" y="1902880"/>
              <a:ext cx="6840760" cy="266429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34098" y="2780928"/>
              <a:ext cx="6840760" cy="266429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10168" y="3688701"/>
              <a:ext cx="4628007" cy="172819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57490" y="4595880"/>
              <a:ext cx="2269210" cy="86409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 rot="1559143">
            <a:off x="7639029" y="3916240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+mn-lt"/>
              </a:rPr>
              <a:t>1 c/(kg y)</a:t>
            </a:r>
            <a:endParaRPr lang="it-IT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 rot="1559143">
            <a:off x="7580712" y="4830886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+mn-lt"/>
              </a:rPr>
              <a:t>0.1 c/(kg y)</a:t>
            </a:r>
            <a:endParaRPr lang="it-IT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 rot="1559143">
            <a:off x="7564672" y="5680267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+mn-lt"/>
              </a:rPr>
              <a:t>0.01 c/(kg y)</a:t>
            </a:r>
            <a:endParaRPr lang="it-IT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 rot="1517612">
            <a:off x="3432405" y="5058171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+mn-lt"/>
              </a:rPr>
              <a:t>0.001 c/(kg y)</a:t>
            </a:r>
            <a:endParaRPr lang="it-IT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 rot="1404018">
            <a:off x="1702321" y="5155200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+mn-lt"/>
              </a:rPr>
              <a:t>0.0001 c/(kg y)</a:t>
            </a:r>
            <a:endParaRPr lang="it-IT" dirty="0">
              <a:solidFill>
                <a:srgbClr val="FFC000"/>
              </a:solidFill>
              <a:latin typeface="+mn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619672" y="1186890"/>
            <a:ext cx="2346674" cy="1833860"/>
            <a:chOff x="1577254" y="1259468"/>
            <a:chExt cx="2346674" cy="1833860"/>
          </a:xfrm>
        </p:grpSpPr>
        <p:grpSp>
          <p:nvGrpSpPr>
            <p:cNvPr id="75" name="Group 74"/>
            <p:cNvGrpSpPr/>
            <p:nvPr/>
          </p:nvGrpSpPr>
          <p:grpSpPr>
            <a:xfrm>
              <a:off x="2253792" y="1259468"/>
              <a:ext cx="1382104" cy="1314728"/>
              <a:chOff x="2253792" y="1115452"/>
              <a:chExt cx="1382104" cy="1314728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843808" y="148478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642298" y="186772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476604" y="1115452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>
                    <a:solidFill>
                      <a:srgbClr val="FF0000"/>
                    </a:solidFill>
                    <a:latin typeface="+mn-lt"/>
                  </a:rPr>
                  <a:t>Cuoricino</a:t>
                </a:r>
                <a:endParaRPr lang="it-IT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3792" y="2060848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+mn-lt"/>
                  </a:rPr>
                  <a:t>HM</a:t>
                </a:r>
                <a:endParaRPr lang="it-IT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577254" y="2575320"/>
              <a:ext cx="2346674" cy="518008"/>
              <a:chOff x="1577254" y="2431304"/>
              <a:chExt cx="2346674" cy="518008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771800" y="246555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00B05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729382" y="2694406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577254" y="2579980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+mn-lt"/>
                  </a:rPr>
                  <a:t>GERDA-1</a:t>
                </a:r>
                <a:endParaRPr lang="it-IT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956997" y="2431304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+mn-lt"/>
                  </a:rPr>
                  <a:t>CUORE</a:t>
                </a:r>
                <a:endParaRPr lang="it-IT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369366" y="3203114"/>
            <a:ext cx="1516427" cy="1100163"/>
            <a:chOff x="4326948" y="3131676"/>
            <a:chExt cx="1516427" cy="1100163"/>
          </a:xfrm>
        </p:grpSpPr>
        <p:sp>
          <p:nvSpPr>
            <p:cNvPr id="71" name="Oval 70"/>
            <p:cNvSpPr/>
            <p:nvPr/>
          </p:nvSpPr>
          <p:spPr>
            <a:xfrm>
              <a:off x="4326948" y="400506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98305" y="3862507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  <a:latin typeface="+mn-lt"/>
                </a:rPr>
                <a:t>NEXT</a:t>
              </a:r>
              <a:endParaRPr lang="it-IT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364088" y="350100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44008" y="3131676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+mn-lt"/>
                </a:rPr>
                <a:t>EXO-200</a:t>
              </a:r>
              <a:endParaRPr lang="it-IT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80" name="Rectangle 2"/>
          <p:cNvSpPr txBox="1">
            <a:spLocks noChangeArrowheads="1"/>
          </p:cNvSpPr>
          <p:nvPr/>
        </p:nvSpPr>
        <p:spPr>
          <a:xfrm>
            <a:off x="258496" y="-27384"/>
            <a:ext cx="813690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The experiments from the </a:t>
            </a:r>
            <a:r>
              <a:rPr lang="en-US" sz="4000" b="1" kern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ea typeface="+mj-ea"/>
                <a:cs typeface="+mj-cs"/>
              </a:rPr>
              <a:t>D</a:t>
            </a:r>
            <a:r>
              <a:rPr lang="en-US" sz="4000" b="1" kern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Exb</a:t>
            </a: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 point of view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110160" y="3491146"/>
            <a:ext cx="3203240" cy="883260"/>
            <a:chOff x="1067742" y="3563724"/>
            <a:chExt cx="3203240" cy="883260"/>
          </a:xfrm>
        </p:grpSpPr>
        <p:grpSp>
          <p:nvGrpSpPr>
            <p:cNvPr id="77" name="Group 76"/>
            <p:cNvGrpSpPr/>
            <p:nvPr/>
          </p:nvGrpSpPr>
          <p:grpSpPr>
            <a:xfrm>
              <a:off x="1785251" y="3646765"/>
              <a:ext cx="2485731" cy="800219"/>
              <a:chOff x="1785251" y="3502749"/>
              <a:chExt cx="2485731" cy="800219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2775513" y="3703080"/>
                <a:ext cx="237626" cy="21602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847195" y="3502749"/>
                <a:ext cx="142378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B050"/>
                    </a:solidFill>
                    <a:latin typeface="+mn-lt"/>
                  </a:rPr>
                  <a:t>LUCIFER</a:t>
                </a:r>
              </a:p>
              <a:p>
                <a:pPr algn="ctr"/>
                <a:r>
                  <a:rPr lang="en-GB" sz="1400" dirty="0" smtClean="0">
                    <a:solidFill>
                      <a:srgbClr val="00B050"/>
                    </a:solidFill>
                    <a:latin typeface="+mn-lt"/>
                  </a:rPr>
                  <a:t>Or upgrade of </a:t>
                </a:r>
              </a:p>
              <a:p>
                <a:pPr algn="ctr"/>
                <a:r>
                  <a:rPr lang="en-GB" sz="1400" dirty="0" smtClean="0">
                    <a:solidFill>
                      <a:srgbClr val="00B050"/>
                    </a:solidFill>
                    <a:latin typeface="+mn-lt"/>
                  </a:rPr>
                  <a:t>bolometers</a:t>
                </a:r>
                <a:endParaRPr lang="it-IT" sz="1400" dirty="0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627784" y="3731546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85251" y="3933056"/>
                <a:ext cx="1202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00B050"/>
                    </a:solidFill>
                    <a:latin typeface="+mn-lt"/>
                  </a:rPr>
                  <a:t>GERDA-2</a:t>
                </a:r>
                <a:endParaRPr lang="it-IT" dirty="0">
                  <a:solidFill>
                    <a:srgbClr val="00B050"/>
                  </a:solidFill>
                  <a:latin typeface="+mn-lt"/>
                </a:endParaRPr>
              </a:p>
            </p:txBody>
          </p:sp>
        </p:grpSp>
        <p:sp>
          <p:nvSpPr>
            <p:cNvPr id="82" name="Oval 81"/>
            <p:cNvSpPr/>
            <p:nvPr/>
          </p:nvSpPr>
          <p:spPr>
            <a:xfrm>
              <a:off x="2555776" y="3775088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67742" y="3563724"/>
              <a:ext cx="156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  <a:latin typeface="+mn-lt"/>
                </a:rPr>
                <a:t>MAJORANA</a:t>
              </a:r>
              <a:endParaRPr lang="it-IT" dirty="0">
                <a:solidFill>
                  <a:srgbClr val="00B050"/>
                </a:solidFill>
                <a:latin typeface="+mn-lt"/>
              </a:endParaRPr>
            </a:p>
          </p:txBody>
        </p:sp>
      </p:grpSp>
      <p:sp>
        <p:nvSpPr>
          <p:cNvPr id="87" name="Oval 86"/>
          <p:cNvSpPr/>
          <p:nvPr/>
        </p:nvSpPr>
        <p:spPr>
          <a:xfrm>
            <a:off x="4931478" y="134076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 87"/>
          <p:cNvSpPr/>
          <p:nvPr/>
        </p:nvSpPr>
        <p:spPr>
          <a:xfrm>
            <a:off x="4931478" y="1671772"/>
            <a:ext cx="216024" cy="216024"/>
          </a:xfrm>
          <a:prstGeom prst="ellipse">
            <a:avLst/>
          </a:prstGeom>
          <a:solidFill>
            <a:srgbClr val="00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TextBox 88"/>
          <p:cNvSpPr txBox="1"/>
          <p:nvPr/>
        </p:nvSpPr>
        <p:spPr>
          <a:xfrm>
            <a:off x="5219510" y="123972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  <a:latin typeface="+mn-lt"/>
              </a:rPr>
              <a:t>done/running/proved</a:t>
            </a:r>
            <a:endParaRPr lang="it-IT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19510" y="1585812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  <a:latin typeface="+mn-lt"/>
              </a:rPr>
              <a:t>anticipated by MC</a:t>
            </a:r>
            <a:endParaRPr lang="it-IT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081361" y="2521354"/>
            <a:ext cx="2518053" cy="2851292"/>
            <a:chOff x="5038943" y="2593932"/>
            <a:chExt cx="2518053" cy="2851292"/>
          </a:xfrm>
        </p:grpSpPr>
        <p:grpSp>
          <p:nvGrpSpPr>
            <p:cNvPr id="79" name="Group 78"/>
            <p:cNvGrpSpPr/>
            <p:nvPr/>
          </p:nvGrpSpPr>
          <p:grpSpPr>
            <a:xfrm>
              <a:off x="5038943" y="2593932"/>
              <a:ext cx="2413377" cy="2851292"/>
              <a:chOff x="5038943" y="2449916"/>
              <a:chExt cx="2413377" cy="2851292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6313867" y="3971376"/>
                <a:ext cx="1138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+mn-lt"/>
                  </a:rPr>
                  <a:t>NEMO-3</a:t>
                </a:r>
                <a:endParaRPr lang="it-IT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135488" y="37553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038943" y="4149080"/>
                <a:ext cx="9012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00B050"/>
                    </a:solidFill>
                    <a:latin typeface="+mn-lt"/>
                  </a:rPr>
                  <a:t>Super</a:t>
                </a:r>
              </a:p>
              <a:p>
                <a:r>
                  <a:rPr lang="en-GB" dirty="0" smtClean="0">
                    <a:solidFill>
                      <a:srgbClr val="00B050"/>
                    </a:solidFill>
                    <a:latin typeface="+mn-lt"/>
                  </a:rPr>
                  <a:t>NEMO</a:t>
                </a:r>
                <a:endParaRPr lang="it-IT" dirty="0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889822" y="4653136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11124" y="2867450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580112" y="2449916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00B050"/>
                    </a:solidFill>
                    <a:latin typeface="+mn-lt"/>
                  </a:rPr>
                  <a:t>SNO+</a:t>
                </a:r>
                <a:endParaRPr lang="it-IT" dirty="0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026674" y="4725144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292080" y="4931876"/>
                <a:ext cx="1854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>
                    <a:solidFill>
                      <a:srgbClr val="00B050"/>
                    </a:solidFill>
                    <a:latin typeface="+mn-lt"/>
                  </a:rPr>
                  <a:t>KamLAND</a:t>
                </a:r>
                <a:r>
                  <a:rPr lang="en-GB" dirty="0" smtClean="0">
                    <a:solidFill>
                      <a:srgbClr val="00B050"/>
                    </a:solidFill>
                    <a:latin typeface="+mn-lt"/>
                  </a:rPr>
                  <a:t>-ZEN</a:t>
                </a:r>
                <a:endParaRPr lang="it-IT" dirty="0">
                  <a:solidFill>
                    <a:srgbClr val="00B050"/>
                  </a:solidFill>
                  <a:latin typeface="+mn-lt"/>
                </a:endParaRPr>
              </a:p>
            </p:txBody>
          </p:sp>
        </p:grpSp>
        <p:sp>
          <p:nvSpPr>
            <p:cNvPr id="83" name="Oval 68"/>
            <p:cNvSpPr/>
            <p:nvPr/>
          </p:nvSpPr>
          <p:spPr>
            <a:xfrm>
              <a:off x="6012160" y="335699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TextBox 69"/>
            <p:cNvSpPr txBox="1"/>
            <p:nvPr/>
          </p:nvSpPr>
          <p:spPr>
            <a:xfrm>
              <a:off x="6228184" y="3142709"/>
              <a:ext cx="1328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rgbClr val="FF0000"/>
                  </a:solidFill>
                  <a:latin typeface="+mn-lt"/>
                </a:rPr>
                <a:t>KamLAND</a:t>
              </a:r>
              <a:r>
                <a:rPr lang="en-GB" dirty="0" smtClean="0">
                  <a:solidFill>
                    <a:srgbClr val="FF0000"/>
                  </a:solidFill>
                  <a:latin typeface="+mn-lt"/>
                </a:rPr>
                <a:t>-ZEN</a:t>
              </a:r>
              <a:endParaRPr lang="it-IT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" name="Connecteur droit avec flèche 2"/>
            <p:cNvCxnSpPr/>
            <p:nvPr/>
          </p:nvCxnSpPr>
          <p:spPr>
            <a:xfrm flipV="1">
              <a:off x="6084168" y="3645024"/>
              <a:ext cx="0" cy="109233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001" y="1442368"/>
            <a:ext cx="7274399" cy="506211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102616" y="3703437"/>
            <a:ext cx="20249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+mn-lt"/>
              </a:rPr>
              <a:t>Q-value [</a:t>
            </a:r>
            <a:r>
              <a:rPr lang="en-GB" sz="2000" b="1" dirty="0" err="1" smtClean="0">
                <a:solidFill>
                  <a:srgbClr val="FFC000"/>
                </a:solidFill>
                <a:latin typeface="+mn-lt"/>
              </a:rPr>
              <a:t>MeV</a:t>
            </a:r>
            <a:r>
              <a:rPr lang="en-GB" sz="2000" b="1" dirty="0" smtClean="0">
                <a:solidFill>
                  <a:srgbClr val="FFC000"/>
                </a:solidFill>
                <a:latin typeface="+mn-lt"/>
              </a:rPr>
              <a:t>]</a:t>
            </a:r>
            <a:endParaRPr lang="it-IT" sz="2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9609" y="6271220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4617017" y="616111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+mn-lt"/>
              </a:rPr>
              <a:t>A</a:t>
            </a:r>
            <a:endParaRPr lang="it-IT" sz="2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2008" y="341784"/>
            <a:ext cx="8964488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How many nuclei in this condition?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216090" y="3673490"/>
            <a:ext cx="741682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179808" y="3097988"/>
            <a:ext cx="741682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724128" y="363631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Limit</a:t>
            </a:r>
            <a:r>
              <a:rPr lang="fr-FR" sz="1600" dirty="0" smtClean="0">
                <a:latin typeface="+mn-lt"/>
              </a:rPr>
              <a:t> of the </a:t>
            </a:r>
            <a:r>
              <a:rPr lang="fr-FR" sz="1600" dirty="0" smtClean="0">
                <a:latin typeface="Symbol" pitchFamily="18" charset="2"/>
              </a:rPr>
              <a:t>g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natural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radioactivity</a:t>
            </a:r>
            <a:endParaRPr lang="fr-FR" sz="1600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60416" y="276641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Limit</a:t>
            </a:r>
            <a:r>
              <a:rPr lang="fr-FR" sz="1600" dirty="0" smtClean="0">
                <a:latin typeface="+mn-lt"/>
              </a:rPr>
              <a:t> of the  </a:t>
            </a:r>
            <a:r>
              <a:rPr lang="fr-FR" sz="1600" baseline="30000" dirty="0" smtClean="0">
                <a:latin typeface="+mn-lt"/>
              </a:rPr>
              <a:t>222</a:t>
            </a:r>
            <a:r>
              <a:rPr lang="fr-FR" sz="1600" dirty="0" smtClean="0">
                <a:latin typeface="+mn-lt"/>
              </a:rPr>
              <a:t>Rn </a:t>
            </a:r>
            <a:r>
              <a:rPr lang="fr-FR" sz="1600" dirty="0" err="1" smtClean="0">
                <a:latin typeface="+mn-lt"/>
              </a:rPr>
              <a:t>induced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radiactivity</a:t>
            </a:r>
            <a:endParaRPr lang="fr-F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ctangle 2"/>
          <p:cNvSpPr txBox="1">
            <a:spLocks noChangeArrowheads="1"/>
          </p:cNvSpPr>
          <p:nvPr/>
        </p:nvSpPr>
        <p:spPr>
          <a:xfrm>
            <a:off x="467544" y="197768"/>
            <a:ext cx="813690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A dimension is missing…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204864"/>
            <a:ext cx="5848350" cy="4352925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4211960" y="1484784"/>
            <a:ext cx="0" cy="42124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051720" y="908720"/>
            <a:ext cx="417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latin typeface="+mn-lt"/>
              </a:rPr>
              <a:t>Scalability</a:t>
            </a:r>
            <a:r>
              <a:rPr lang="fr-FR" sz="2400" dirty="0" smtClean="0">
                <a:solidFill>
                  <a:schemeClr val="bg1"/>
                </a:solidFill>
                <a:latin typeface="+mn-lt"/>
              </a:rPr>
              <a:t> of the technique</a:t>
            </a:r>
            <a:endParaRPr lang="fr-F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512" y="1691516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</a:rPr>
              <a:t>Excellent for Xe-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based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techniques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98725" y="2216945"/>
            <a:ext cx="34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+mn-lt"/>
              </a:rPr>
              <a:t>Reasonable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for Ge/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bolometers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268506" y="2789627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</a:rPr>
              <a:t>Bad for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external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source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approach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3995974" y="1890696"/>
            <a:ext cx="4384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3995936" y="2421450"/>
            <a:ext cx="4384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3995936" y="2982438"/>
            <a:ext cx="4384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0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196752"/>
            <a:ext cx="77957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Approaches and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technologies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Some relevant experiments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A critical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comparison of technologies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Conclusions</a:t>
            </a:r>
            <a:endParaRPr lang="it-IT" sz="3200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4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9750" y="333375"/>
            <a:ext cx="8497888" cy="6480175"/>
            <a:chOff x="340" y="210"/>
            <a:chExt cx="5353" cy="408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198" y="210"/>
              <a:ext cx="2495" cy="1951"/>
              <a:chOff x="113" y="2205"/>
              <a:chExt cx="2495" cy="1951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2495" cy="19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-203" y="2827"/>
                <a:ext cx="1011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latin typeface="Symbol" pitchFamily="18" charset="2"/>
                  </a:rPr>
                  <a:t>S </a:t>
                </a:r>
                <a:r>
                  <a:rPr lang="en-US" sz="2400"/>
                  <a:t>[eV]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198" y="2296"/>
              <a:ext cx="2495" cy="1996"/>
              <a:chOff x="3061" y="2205"/>
              <a:chExt cx="2495" cy="1996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061" y="2205"/>
                <a:ext cx="2495" cy="199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 rot="-5400000">
                <a:off x="2662" y="2911"/>
                <a:ext cx="111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ym typeface="Symbol" pitchFamily="18" charset="2"/>
                  </a:rPr>
                  <a:t></a:t>
                </a:r>
                <a:r>
                  <a:rPr lang="en-US" sz="2400"/>
                  <a:t>M</a:t>
                </a:r>
                <a:r>
                  <a:rPr lang="en-US" sz="2400" baseline="-25000">
                    <a:latin typeface="Symbol" pitchFamily="18" charset="2"/>
                  </a:rPr>
                  <a:t>bb</a:t>
                </a:r>
                <a:r>
                  <a:rPr lang="en-US" sz="2400">
                    <a:sym typeface="Symbol" pitchFamily="18" charset="2"/>
                  </a:rPr>
                  <a:t> [eV]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40" y="2313"/>
              <a:ext cx="2495" cy="1979"/>
              <a:chOff x="2834" y="0"/>
              <a:chExt cx="2495" cy="1979"/>
            </a:xfrm>
          </p:grpSpPr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2834" y="0"/>
                <a:ext cx="2495" cy="197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 rot="-5400000">
                <a:off x="2446" y="734"/>
                <a:ext cx="111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ym typeface="Symbol" pitchFamily="18" charset="2"/>
                  </a:rPr>
                  <a:t></a:t>
                </a:r>
                <a:r>
                  <a:rPr lang="en-US" sz="2400" dirty="0"/>
                  <a:t>M</a:t>
                </a:r>
                <a:r>
                  <a:rPr lang="en-US" sz="2400" baseline="-25000" dirty="0">
                    <a:latin typeface="Symbol" pitchFamily="18" charset="2"/>
                  </a:rPr>
                  <a:t>b</a:t>
                </a:r>
                <a:r>
                  <a:rPr lang="en-US" sz="2400" dirty="0">
                    <a:sym typeface="Symbol" pitchFamily="18" charset="2"/>
                  </a:rPr>
                  <a:t> [</a:t>
                </a:r>
                <a:r>
                  <a:rPr lang="en-US" sz="2400" dirty="0" err="1">
                    <a:sym typeface="Symbol" pitchFamily="18" charset="2"/>
                  </a:rPr>
                  <a:t>eV</a:t>
                </a:r>
                <a:r>
                  <a:rPr lang="en-US" sz="2400" dirty="0">
                    <a:sym typeface="Symbol" pitchFamily="18" charset="2"/>
                  </a:rPr>
                  <a:t>]</a:t>
                </a:r>
              </a:p>
            </p:txBody>
          </p:sp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3378" y="255"/>
                <a:ext cx="1310" cy="4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189"/>
            <a:ext cx="331236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51102"/>
            <a:ext cx="3312368" cy="28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94390"/>
            <a:ext cx="3312368" cy="296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-2124744" y="188640"/>
            <a:ext cx="9145016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Future bounds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31249" y="1170618"/>
            <a:ext cx="40687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Exciting times for neutrino masses: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dirty="0">
              <a:solidFill>
                <a:schemeClr val="accent3"/>
              </a:solidFill>
              <a:latin typeface="+mn-lt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  degeneracy will be deeply probed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dirty="0">
              <a:solidFill>
                <a:schemeClr val="accent3"/>
              </a:solidFill>
              <a:latin typeface="+mn-lt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  discovery potential in case </a:t>
            </a:r>
            <a:r>
              <a:rPr lang="en-US" dirty="0" smtClean="0">
                <a:solidFill>
                  <a:schemeClr val="accent3"/>
                </a:solidFill>
                <a:latin typeface="+mn-lt"/>
              </a:rPr>
              <a:t>of 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solidFill>
                  <a:schemeClr val="accent3"/>
                </a:solidFill>
                <a:latin typeface="+mn-lt"/>
              </a:rPr>
              <a:t>     inverted 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hierarchy</a:t>
            </a:r>
          </a:p>
        </p:txBody>
      </p: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5912041" y="937748"/>
            <a:ext cx="2908431" cy="1267116"/>
            <a:chOff x="3618" y="645"/>
            <a:chExt cx="1587" cy="771"/>
          </a:xfrm>
        </p:grpSpPr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18" y="645"/>
              <a:ext cx="1587" cy="771"/>
            </a:xfrm>
            <a:prstGeom prst="rect">
              <a:avLst/>
            </a:prstGeom>
            <a:solidFill>
              <a:srgbClr val="FF99FF">
                <a:alpha val="28000"/>
              </a:srgbClr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3901" y="803"/>
              <a:ext cx="102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99FF"/>
                  </a:solidFill>
                  <a:latin typeface="+mn-lt"/>
                </a:rPr>
                <a:t>PLANCK +</a:t>
              </a:r>
            </a:p>
            <a:p>
              <a:pPr algn="ctr"/>
              <a:r>
                <a:rPr lang="en-US" b="1" dirty="0">
                  <a:solidFill>
                    <a:srgbClr val="FF99FF"/>
                  </a:solidFill>
                  <a:latin typeface="+mn-lt"/>
                </a:rPr>
                <a:t> larger surveys</a:t>
              </a:r>
            </a:p>
          </p:txBody>
        </p:sp>
      </p:grp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5954666" y="4135889"/>
            <a:ext cx="2361750" cy="6477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  <a:latin typeface="+mn-lt"/>
              </a:rPr>
              <a:t>Present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generation</a:t>
            </a:r>
            <a:endParaRPr lang="it-IT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196752"/>
            <a:ext cx="77957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Approaches and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technologies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Some relevant experiments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A critical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comparison of technologies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Conclusions</a:t>
            </a: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4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8712" y="1641624"/>
            <a:ext cx="7389812" cy="523875"/>
            <a:chOff x="56" y="840"/>
            <a:chExt cx="4655" cy="330"/>
          </a:xfrm>
        </p:grpSpPr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336" y="868"/>
              <a:ext cx="163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oscillations do occur</a:t>
              </a: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2965" y="867"/>
              <a:ext cx="17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neutrinos are </a:t>
              </a:r>
              <a:r>
                <a:rPr lang="en-US" sz="2000" dirty="0">
                  <a:solidFill>
                    <a:srgbClr val="FFC000"/>
                  </a:solidFill>
                  <a:latin typeface="+mn-lt"/>
                </a:rPr>
                <a:t>massive</a:t>
              </a:r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2160" y="899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6" y="840"/>
              <a:ext cx="3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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179512" y="2335783"/>
            <a:ext cx="8885238" cy="1279525"/>
            <a:chOff x="64" y="1246"/>
            <a:chExt cx="5597" cy="806"/>
          </a:xfrm>
        </p:grpSpPr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64" y="1288"/>
              <a:ext cx="3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+mn-lt"/>
                  <a:sym typeface="Wingdings 2" pitchFamily="18" charset="2"/>
                </a:rPr>
                <a:t></a:t>
              </a:r>
              <a:endParaRPr lang="en-US" sz="2800" b="1" dirty="0">
                <a:solidFill>
                  <a:srgbClr val="FFC000"/>
                </a:solidFill>
                <a:latin typeface="+mn-lt"/>
                <a:sym typeface="Wingdings" pitchFamily="2" charset="2"/>
              </a:endParaRPr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378" y="1246"/>
              <a:ext cx="425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chemeClr val="accent2"/>
                </a:buClr>
                <a:buFont typeface="Symbol" pitchFamily="18" charset="2"/>
                <a:buNone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given the three </a:t>
              </a:r>
              <a:r>
                <a:rPr lang="en-US" sz="2000" dirty="0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mass </a:t>
              </a:r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eigenvalues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2000" baseline="-25000" dirty="0">
                  <a:solidFill>
                    <a:schemeClr val="bg1"/>
                  </a:solidFill>
                  <a:latin typeface="+mn-lt"/>
                </a:rPr>
                <a:t>1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sz="20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2000" baseline="-25000" dirty="0">
                  <a:solidFill>
                    <a:schemeClr val="bg1"/>
                  </a:solidFill>
                  <a:latin typeface="+mn-lt"/>
                </a:rPr>
                <a:t>2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sz="20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2000" baseline="-25000" dirty="0">
                  <a:solidFill>
                    <a:schemeClr val="bg1"/>
                  </a:solidFill>
                  <a:latin typeface="+mn-lt"/>
                </a:rPr>
                <a:t>3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we have </a:t>
              </a:r>
            </a:p>
            <a:p>
              <a:pPr>
                <a:buClr>
                  <a:schemeClr val="accent2"/>
                </a:buClr>
                <a:buFont typeface="Symbol" pitchFamily="18" charset="2"/>
                <a:buNone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approximate measurements of two </a:t>
              </a:r>
              <a:r>
                <a:rPr lang="en-US" sz="2000" dirty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sz="20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2000" baseline="-25000" dirty="0">
                  <a:solidFill>
                    <a:schemeClr val="bg1"/>
                  </a:solidFill>
                  <a:latin typeface="+mn-lt"/>
                </a:rPr>
                <a:t>ij</a:t>
              </a:r>
              <a:r>
                <a:rPr lang="en-US" sz="2000" baseline="3000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567" y="1819"/>
              <a:ext cx="17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  <a:latin typeface="Symbol" pitchFamily="18" charset="2"/>
                </a:rPr>
                <a:t>D</a:t>
              </a:r>
              <a:r>
                <a:rPr lang="en-US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en-US" baseline="-25000" dirty="0">
                  <a:solidFill>
                    <a:srgbClr val="FFC000"/>
                  </a:solidFill>
                  <a:latin typeface="+mn-lt"/>
                </a:rPr>
                <a:t>12</a:t>
              </a:r>
              <a:r>
                <a:rPr lang="en-US" baseline="30000" dirty="0">
                  <a:solidFill>
                    <a:srgbClr val="FFC000"/>
                  </a:solidFill>
                  <a:latin typeface="+mn-lt"/>
                </a:rPr>
                <a:t>2  </a:t>
              </a:r>
              <a:r>
                <a:rPr lang="en-US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~ (9 </a:t>
              </a:r>
              <a:r>
                <a:rPr lang="en-US" dirty="0" err="1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meV</a:t>
              </a:r>
              <a:r>
                <a:rPr lang="en-US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)</a:t>
              </a:r>
              <a:r>
                <a:rPr lang="en-US" baseline="30000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2</a:t>
              </a:r>
              <a:r>
                <a:rPr lang="en-US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  </a:t>
              </a:r>
              <a:r>
                <a:rPr lang="en-US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Solar</a:t>
              </a:r>
              <a:endParaRPr lang="en-US" b="1" baseline="300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3107" y="1809"/>
              <a:ext cx="25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  <a:latin typeface="+mn-lt"/>
                </a:rPr>
                <a:t>|</a:t>
              </a:r>
              <a:r>
                <a:rPr lang="en-US" dirty="0">
                  <a:solidFill>
                    <a:srgbClr val="FFC000"/>
                  </a:solidFill>
                  <a:latin typeface="Symbol" pitchFamily="18" charset="2"/>
                </a:rPr>
                <a:t>D</a:t>
              </a:r>
              <a:r>
                <a:rPr lang="en-US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en-US" baseline="-25000" dirty="0">
                  <a:solidFill>
                    <a:srgbClr val="FFC000"/>
                  </a:solidFill>
                  <a:latin typeface="+mn-lt"/>
                </a:rPr>
                <a:t>23</a:t>
              </a:r>
              <a:r>
                <a:rPr lang="en-US" baseline="30000" dirty="0">
                  <a:solidFill>
                    <a:srgbClr val="FFC000"/>
                  </a:solidFill>
                  <a:latin typeface="+mn-lt"/>
                </a:rPr>
                <a:t>2</a:t>
              </a:r>
              <a:r>
                <a:rPr lang="en-US" dirty="0">
                  <a:solidFill>
                    <a:srgbClr val="FFC000"/>
                  </a:solidFill>
                  <a:latin typeface="+mn-lt"/>
                </a:rPr>
                <a:t> |</a:t>
              </a:r>
              <a:r>
                <a:rPr lang="en-US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 ~ (50 </a:t>
              </a:r>
              <a:r>
                <a:rPr lang="en-US" dirty="0" err="1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meV</a:t>
              </a:r>
              <a:r>
                <a:rPr lang="en-US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)</a:t>
              </a:r>
              <a:r>
                <a:rPr lang="en-US" baseline="30000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2     </a:t>
              </a:r>
              <a:r>
                <a:rPr lang="en-US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Atmospheric</a:t>
              </a:r>
              <a:endParaRPr lang="en-US" b="1" baseline="30000" dirty="0">
                <a:solidFill>
                  <a:srgbClr val="FFC000"/>
                </a:solidFill>
                <a:latin typeface="+mn-lt"/>
                <a:sym typeface="Symbol" pitchFamily="18" charset="2"/>
              </a:endParaRP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3484" y="1468"/>
              <a:ext cx="126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(</a:t>
              </a:r>
              <a:r>
                <a:rPr lang="en-US" sz="1600" dirty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sz="16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1600" baseline="-25000" dirty="0">
                  <a:solidFill>
                    <a:schemeClr val="bg1"/>
                  </a:solidFill>
                  <a:latin typeface="+mn-lt"/>
                </a:rPr>
                <a:t>ij</a:t>
              </a:r>
              <a:r>
                <a:rPr lang="en-US" sz="1600" baseline="30000" dirty="0">
                  <a:solidFill>
                    <a:schemeClr val="bg1"/>
                  </a:solidFill>
                  <a:latin typeface="+mn-lt"/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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1600" baseline="-25000" dirty="0">
                  <a:solidFill>
                    <a:schemeClr val="bg1"/>
                  </a:solidFill>
                  <a:latin typeface="+mn-lt"/>
                </a:rPr>
                <a:t>i</a:t>
              </a:r>
              <a:r>
                <a:rPr lang="en-US" sz="1600" baseline="30000" dirty="0">
                  <a:solidFill>
                    <a:schemeClr val="bg1"/>
                  </a:solidFill>
                  <a:latin typeface="+mn-lt"/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– </a:t>
              </a:r>
              <a:r>
                <a:rPr lang="en-US" sz="16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1600" baseline="-25000" dirty="0">
                  <a:solidFill>
                    <a:schemeClr val="bg1"/>
                  </a:solidFill>
                  <a:latin typeface="+mn-lt"/>
                </a:rPr>
                <a:t>j</a:t>
              </a:r>
              <a:r>
                <a:rPr lang="en-US" sz="1600" baseline="30000" dirty="0">
                  <a:solidFill>
                    <a:schemeClr val="bg1"/>
                  </a:solidFill>
                  <a:latin typeface="+mn-lt"/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)</a:t>
              </a:r>
              <a:r>
                <a:rPr lang="en-US" sz="1600" baseline="-25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H="1">
              <a:off x="2064" y="1680"/>
              <a:ext cx="576" cy="14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2736" y="1680"/>
              <a:ext cx="576" cy="14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179512" y="3664073"/>
            <a:ext cx="8785226" cy="3076575"/>
            <a:chOff x="88" y="1956"/>
            <a:chExt cx="5534" cy="1938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6" y="2662"/>
              <a:ext cx="3175" cy="745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</p:pic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3" y="2341"/>
              <a:ext cx="1779" cy="1553"/>
              <a:chOff x="1658" y="2784"/>
              <a:chExt cx="1779" cy="1553"/>
            </a:xfrm>
          </p:grpSpPr>
          <p:pic>
            <p:nvPicPr>
              <p:cNvPr id="27" name="Pic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690"/>
              <a:stretch>
                <a:fillRect/>
              </a:stretch>
            </p:blipFill>
            <p:spPr bwMode="auto">
              <a:xfrm>
                <a:off x="2163" y="2952"/>
                <a:ext cx="1158" cy="1008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1658" y="3600"/>
                <a:ext cx="39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srgbClr val="FFC000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>
                    <a:solidFill>
                      <a:srgbClr val="FFC000"/>
                    </a:solidFill>
                    <a:latin typeface="Symbol" pitchFamily="18" charset="2"/>
                  </a:rPr>
                  <a:t>1</a:t>
                </a:r>
              </a:p>
            </p:txBody>
          </p:sp>
          <p:sp>
            <p:nvSpPr>
              <p:cNvPr id="29" name="Text Box 21"/>
              <p:cNvSpPr txBox="1">
                <a:spLocks noChangeArrowheads="1"/>
              </p:cNvSpPr>
              <p:nvPr/>
            </p:nvSpPr>
            <p:spPr bwMode="auto">
              <a:xfrm>
                <a:off x="1658" y="3168"/>
                <a:ext cx="39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srgbClr val="FFC000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>
                    <a:solidFill>
                      <a:srgbClr val="FFC000"/>
                    </a:solidFill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auto">
              <a:xfrm>
                <a:off x="1658" y="2784"/>
                <a:ext cx="39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FFC000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 dirty="0">
                    <a:solidFill>
                      <a:srgbClr val="FFC000"/>
                    </a:solidFill>
                    <a:latin typeface="Symbol" pitchFamily="18" charset="2"/>
                  </a:rPr>
                  <a:t>3</a:t>
                </a:r>
              </a:p>
            </p:txBody>
          </p:sp>
          <p:sp>
            <p:nvSpPr>
              <p:cNvPr id="31" name="Text Box 23"/>
              <p:cNvSpPr txBox="1">
                <a:spLocks noChangeArrowheads="1"/>
              </p:cNvSpPr>
              <p:nvPr/>
            </p:nvSpPr>
            <p:spPr bwMode="auto">
              <a:xfrm>
                <a:off x="2090" y="3881"/>
                <a:ext cx="40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CC33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 dirty="0">
                    <a:solidFill>
                      <a:srgbClr val="33CC33"/>
                    </a:solidFill>
                    <a:latin typeface="+mn-lt"/>
                  </a:rPr>
                  <a:t>e</a:t>
                </a:r>
              </a:p>
            </p:txBody>
          </p:sp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>
                <a:off x="2579" y="3881"/>
                <a:ext cx="409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 dirty="0">
                    <a:solidFill>
                      <a:srgbClr val="FF0000"/>
                    </a:solidFill>
                    <a:latin typeface="Symbol" pitchFamily="18" charset="2"/>
                  </a:rPr>
                  <a:t>m</a:t>
                </a:r>
              </a:p>
            </p:txBody>
          </p:sp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3049" y="3891"/>
                <a:ext cx="388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dirty="0" err="1">
                    <a:solidFill>
                      <a:srgbClr val="00B0F0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 dirty="0" err="1">
                    <a:solidFill>
                      <a:srgbClr val="00B0F0"/>
                    </a:solidFill>
                    <a:latin typeface="Symbol" pitchFamily="18" charset="2"/>
                  </a:rPr>
                  <a:t>t</a:t>
                </a:r>
                <a:endParaRPr lang="en-US" sz="4000" baseline="-25000" dirty="0">
                  <a:solidFill>
                    <a:srgbClr val="00B0F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344" y="1988"/>
              <a:ext cx="42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measurements  of the 3 angles which </a:t>
              </a:r>
              <a:r>
                <a:rPr lang="en-US" sz="2000" dirty="0" err="1" smtClean="0">
                  <a:solidFill>
                    <a:schemeClr val="bg1"/>
                  </a:solidFill>
                  <a:latin typeface="+mn-lt"/>
                </a:rPr>
                <a:t>parametrize</a:t>
              </a: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  </a:t>
              </a:r>
              <a:r>
                <a:rPr lang="en-US" sz="2000" i="1" dirty="0" err="1">
                  <a:solidFill>
                    <a:srgbClr val="FFC000"/>
                  </a:solidFill>
                  <a:latin typeface="+mn-lt"/>
                </a:rPr>
                <a:t>U</a:t>
              </a:r>
              <a:r>
                <a:rPr lang="en-US" sz="2000" baseline="-25000" dirty="0" err="1">
                  <a:solidFill>
                    <a:srgbClr val="FFC000"/>
                  </a:solidFill>
                  <a:latin typeface="+mn-lt"/>
                </a:rPr>
                <a:t>lj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</a:t>
              </a: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88" y="1956"/>
              <a:ext cx="3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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4551" y="1962"/>
              <a:ext cx="107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  <a:latin typeface="+mn-lt"/>
                </a:rPr>
                <a:t>elements of the</a:t>
              </a:r>
            </a:p>
            <a:p>
              <a:pPr algn="ctr"/>
              <a:r>
                <a:rPr lang="en-US" sz="1600" dirty="0">
                  <a:solidFill>
                    <a:srgbClr val="FFC000"/>
                  </a:solidFill>
                  <a:latin typeface="Symbol" pitchFamily="18" charset="2"/>
                </a:rPr>
                <a:t>n</a:t>
              </a:r>
              <a:r>
                <a:rPr lang="en-US" sz="1600" dirty="0">
                  <a:solidFill>
                    <a:srgbClr val="FFC000"/>
                  </a:solidFill>
                  <a:latin typeface="+mn-lt"/>
                </a:rPr>
                <a:t> mixing matrix</a:t>
              </a:r>
              <a:endParaRPr lang="en-US" sz="1600" b="1" baseline="30000" dirty="0">
                <a:solidFill>
                  <a:srgbClr val="FFC000"/>
                </a:solidFill>
                <a:latin typeface="+mn-lt"/>
              </a:endParaRPr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467544" y="62068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Info from neutrino oscillations</a:t>
            </a: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 flipH="1">
            <a:off x="2886596" y="5229324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6" name="Group 61"/>
          <p:cNvGrpSpPr>
            <a:grpSpLocks/>
          </p:cNvGrpSpPr>
          <p:nvPr/>
        </p:nvGrpSpPr>
        <p:grpSpPr bwMode="auto">
          <a:xfrm>
            <a:off x="381124" y="372840"/>
            <a:ext cx="8229600" cy="6083300"/>
            <a:chOff x="342" y="3091"/>
            <a:chExt cx="5184" cy="3832"/>
          </a:xfrm>
        </p:grpSpPr>
        <p:grpSp>
          <p:nvGrpSpPr>
            <p:cNvPr id="37" name="Group 60"/>
            <p:cNvGrpSpPr>
              <a:grpSpLocks/>
            </p:cNvGrpSpPr>
            <p:nvPr/>
          </p:nvGrpSpPr>
          <p:grpSpPr bwMode="auto">
            <a:xfrm>
              <a:off x="342" y="3091"/>
              <a:ext cx="5184" cy="3832"/>
              <a:chOff x="342" y="3091"/>
              <a:chExt cx="5184" cy="3832"/>
            </a:xfrm>
          </p:grpSpPr>
          <p:pic>
            <p:nvPicPr>
              <p:cNvPr id="39" name="Picture 5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2" y="3091"/>
                <a:ext cx="5184" cy="38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0" name="Rectangle 58"/>
              <p:cNvSpPr>
                <a:spLocks noChangeArrowheads="1"/>
              </p:cNvSpPr>
              <p:nvPr/>
            </p:nvSpPr>
            <p:spPr bwMode="auto">
              <a:xfrm>
                <a:off x="4059" y="3720"/>
                <a:ext cx="318" cy="27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8" name="Text Box 57"/>
            <p:cNvSpPr txBox="1">
              <a:spLocks noChangeArrowheads="1"/>
            </p:cNvSpPr>
            <p:nvPr/>
          </p:nvSpPr>
          <p:spPr bwMode="auto">
            <a:xfrm>
              <a:off x="3892" y="3645"/>
              <a:ext cx="625" cy="330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0.026</a:t>
              </a:r>
              <a:endParaRPr lang="it-IT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89856" y="2649612"/>
            <a:ext cx="8302625" cy="1141412"/>
            <a:chOff x="476" y="2907"/>
            <a:chExt cx="5230" cy="719"/>
          </a:xfrm>
        </p:grpSpPr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76" y="3135"/>
              <a:ext cx="19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3"/>
                  </a:solidFill>
                  <a:latin typeface="+mn-lt"/>
                </a:rPr>
                <a:t>neutrino mass hierarchy</a:t>
              </a:r>
            </a:p>
          </p:txBody>
        </p: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0" y="2907"/>
              <a:ext cx="2736" cy="719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</p:pic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394" y="3260"/>
              <a:ext cx="528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542" y="3121"/>
              <a:ext cx="5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+mn-lt"/>
                </a:rPr>
                <a:t>direct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646" y="3125"/>
              <a:ext cx="6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+mn-lt"/>
                </a:rPr>
                <a:t>inverted</a:t>
              </a: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586681" y="1751615"/>
            <a:ext cx="8450263" cy="411163"/>
            <a:chOff x="474" y="3724"/>
            <a:chExt cx="5323" cy="259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74" y="3724"/>
              <a:ext cx="22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3"/>
                  </a:solidFill>
                  <a:latin typeface="+mn-lt"/>
                </a:rPr>
                <a:t>absolute neutrino mass scale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3275" y="3731"/>
              <a:ext cx="25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3"/>
                  </a:solidFill>
                  <a:latin typeface="+mn-lt"/>
                </a:rPr>
                <a:t>degeneracy </a:t>
              </a:r>
              <a:r>
                <a:rPr lang="en-US" sz="2000" b="1" dirty="0">
                  <a:solidFill>
                    <a:schemeClr val="accent3"/>
                  </a:solidFill>
                  <a:latin typeface="+mn-lt"/>
                </a:rPr>
                <a:t>?</a:t>
              </a:r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      </a:t>
              </a:r>
              <a:r>
                <a:rPr lang="en-US" sz="2000" b="1" dirty="0" smtClean="0">
                  <a:solidFill>
                    <a:srgbClr val="FFC000"/>
                  </a:solidFill>
                  <a:latin typeface="+mn-lt"/>
                </a:rPr>
                <a:t>(</a:t>
              </a:r>
              <a:r>
                <a:rPr lang="en-US" sz="2000" b="1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en-US" sz="2000" b="1" baseline="-25000" dirty="0">
                  <a:solidFill>
                    <a:srgbClr val="FFC000"/>
                  </a:solidFill>
                  <a:latin typeface="+mn-lt"/>
                </a:rPr>
                <a:t>1</a:t>
              </a:r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~</a:t>
              </a:r>
              <a:r>
                <a:rPr lang="en-US" sz="2000" b="1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en-US" sz="2000" b="1" baseline="-25000" dirty="0">
                  <a:solidFill>
                    <a:srgbClr val="FFC000"/>
                  </a:solidFill>
                  <a:latin typeface="+mn-lt"/>
                </a:rPr>
                <a:t>2</a:t>
              </a:r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~</a:t>
              </a:r>
              <a:r>
                <a:rPr lang="en-US" sz="2000" b="1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en-US" sz="2000" b="1" baseline="-25000" dirty="0">
                  <a:solidFill>
                    <a:srgbClr val="FFC000"/>
                  </a:solidFill>
                  <a:latin typeface="+mn-lt"/>
                </a:rPr>
                <a:t>3 </a:t>
              </a:r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)</a:t>
              </a: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2760" y="3860"/>
              <a:ext cx="528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154533" y="4437112"/>
            <a:ext cx="6289675" cy="1701800"/>
            <a:chOff x="188" y="2718"/>
            <a:chExt cx="3962" cy="1072"/>
          </a:xfrm>
        </p:grpSpPr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188" y="2718"/>
              <a:ext cx="3632" cy="330"/>
              <a:chOff x="85" y="3935"/>
              <a:chExt cx="3632" cy="330"/>
            </a:xfrm>
          </p:grpSpPr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345" y="3974"/>
                <a:ext cx="337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C000"/>
                    </a:solidFill>
                    <a:latin typeface="+mn-lt"/>
                  </a:rPr>
                  <a:t>DIRAC</a:t>
                </a:r>
                <a:r>
                  <a:rPr lang="en-US" sz="2000" dirty="0">
                    <a:solidFill>
                      <a:schemeClr val="accent3"/>
                    </a:solidFill>
                    <a:latin typeface="+mn-lt"/>
                  </a:rPr>
                  <a:t> or </a:t>
                </a:r>
                <a:r>
                  <a:rPr lang="en-US" sz="2000" dirty="0">
                    <a:solidFill>
                      <a:srgbClr val="FFC000"/>
                    </a:solidFill>
                    <a:latin typeface="+mn-lt"/>
                  </a:rPr>
                  <a:t>MAJORANA</a:t>
                </a:r>
                <a:r>
                  <a:rPr lang="en-US" sz="2000" dirty="0">
                    <a:solidFill>
                      <a:schemeClr val="accent3"/>
                    </a:solidFill>
                    <a:latin typeface="+mn-lt"/>
                  </a:rPr>
                  <a:t> nature of neutrinos</a:t>
                </a: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>
                <a:off x="85" y="3935"/>
                <a:ext cx="31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C000"/>
                    </a:solidFill>
                    <a:latin typeface="+mn-lt"/>
                    <a:sym typeface="Wingdings" pitchFamily="2" charset="2"/>
                  </a:rPr>
                  <a:t></a:t>
                </a:r>
              </a:p>
            </p:txBody>
          </p:sp>
        </p:grpSp>
        <p:grpSp>
          <p:nvGrpSpPr>
            <p:cNvPr id="19" name="Group 30"/>
            <p:cNvGrpSpPr>
              <a:grpSpLocks/>
            </p:cNvGrpSpPr>
            <p:nvPr/>
          </p:nvGrpSpPr>
          <p:grpSpPr bwMode="auto">
            <a:xfrm>
              <a:off x="1391" y="3383"/>
              <a:ext cx="724" cy="407"/>
              <a:chOff x="1391" y="3199"/>
              <a:chExt cx="724" cy="407"/>
            </a:xfrm>
          </p:grpSpPr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1391" y="3199"/>
                <a:ext cx="724" cy="407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latin typeface="Symbol" pitchFamily="18" charset="2"/>
                    <a:sym typeface="Symbol" pitchFamily="18" charset="2"/>
                  </a:rPr>
                  <a:t>n  n</a:t>
                </a:r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1919" y="3312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2400" y="3372"/>
              <a:ext cx="1750" cy="407"/>
              <a:chOff x="1629" y="3181"/>
              <a:chExt cx="1750" cy="407"/>
            </a:xfrm>
          </p:grpSpPr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1629" y="3181"/>
                <a:ext cx="876" cy="407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>
                    <a:latin typeface="Symbol" pitchFamily="18" charset="2"/>
                    <a:sym typeface="Symbol" pitchFamily="18" charset="2"/>
                  </a:rPr>
                  <a:t>n  n</a:t>
                </a:r>
              </a:p>
            </p:txBody>
          </p:sp>
          <p:sp>
            <p:nvSpPr>
              <p:cNvPr id="25" name="Line 29"/>
              <p:cNvSpPr>
                <a:spLocks noChangeShapeType="1"/>
              </p:cNvSpPr>
              <p:nvPr/>
            </p:nvSpPr>
            <p:spPr bwMode="auto">
              <a:xfrm>
                <a:off x="3243" y="3284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829" y="2994"/>
              <a:ext cx="499" cy="36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>
              <a:off x="1882" y="2976"/>
              <a:ext cx="844" cy="325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What oscillations don’t tell us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07504" y="1706389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n-lt"/>
                <a:sym typeface="Wingdings" pitchFamily="2" charset="2"/>
              </a:rPr>
              <a:t>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19435" y="2975744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n-lt"/>
                <a:sym typeface="Wingdings" pitchFamily="2" charset="2"/>
              </a:rPr>
              <a:t>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3568" y="3411612"/>
            <a:ext cx="2825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C000"/>
                </a:solidFill>
                <a:latin typeface="+mn-lt"/>
              </a:rPr>
              <a:t>Future oscillation </a:t>
            </a:r>
            <a:r>
              <a:rPr lang="fr-FR" sz="1600" dirty="0" err="1" smtClean="0">
                <a:solidFill>
                  <a:srgbClr val="FFC000"/>
                </a:solidFill>
                <a:latin typeface="+mn-lt"/>
              </a:rPr>
              <a:t>experiments</a:t>
            </a:r>
            <a:r>
              <a:rPr lang="fr-FR" sz="16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rgbClr val="FFC000"/>
                </a:solidFill>
                <a:latin typeface="+mn-lt"/>
              </a:rPr>
              <a:t>will</a:t>
            </a:r>
            <a:r>
              <a:rPr lang="fr-FR" sz="1600" dirty="0" smtClean="0">
                <a:solidFill>
                  <a:srgbClr val="FFC000"/>
                </a:solidFill>
                <a:latin typeface="+mn-lt"/>
              </a:rPr>
              <a:t> have </a:t>
            </a:r>
            <a:r>
              <a:rPr lang="fr-FR" sz="1600" dirty="0" err="1" smtClean="0">
                <a:solidFill>
                  <a:srgbClr val="FFC000"/>
                </a:solidFill>
                <a:latin typeface="+mn-lt"/>
              </a:rPr>
              <a:t>access</a:t>
            </a:r>
            <a:r>
              <a:rPr lang="fr-FR" sz="1600" dirty="0" smtClean="0">
                <a:solidFill>
                  <a:srgbClr val="FFC000"/>
                </a:solidFill>
                <a:latin typeface="+mn-lt"/>
              </a:rPr>
              <a:t> to </a:t>
            </a:r>
            <a:r>
              <a:rPr lang="fr-FR" sz="1600" dirty="0" err="1" smtClean="0">
                <a:solidFill>
                  <a:srgbClr val="FFC000"/>
                </a:solidFill>
                <a:latin typeface="+mn-lt"/>
              </a:rPr>
              <a:t>this</a:t>
            </a:r>
            <a:r>
              <a:rPr lang="fr-FR" sz="16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rgbClr val="FFC000"/>
                </a:solidFill>
                <a:latin typeface="+mn-lt"/>
              </a:rPr>
              <a:t>parameter</a:t>
            </a:r>
            <a:endParaRPr lang="fr-FR" sz="1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30899" y="6156593"/>
            <a:ext cx="4758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small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masses (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see-saw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matter-antimatter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asymmetry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fr-FR" sz="1600" dirty="0" err="1" smtClean="0">
                <a:solidFill>
                  <a:schemeClr val="bg1"/>
                </a:solidFill>
                <a:latin typeface="+mn-lt"/>
              </a:rPr>
              <a:t>leptogenesis</a:t>
            </a: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4601152" y="5675762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11477</TotalTime>
  <Words>4121</Words>
  <Application>Microsoft Office PowerPoint</Application>
  <PresentationFormat>Affichage à l'écran (4:3)</PresentationFormat>
  <Paragraphs>801</Paragraphs>
  <Slides>62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Struttura predefinita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Università Milano-bicocca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direct measurements of the neutrino mass?</dc:title>
  <dc:creator>Andrea Giuliani</dc:creator>
  <cp:lastModifiedBy>Andrea</cp:lastModifiedBy>
  <cp:revision>359</cp:revision>
  <dcterms:created xsi:type="dcterms:W3CDTF">2003-07-11T08:21:45Z</dcterms:created>
  <dcterms:modified xsi:type="dcterms:W3CDTF">2012-05-29T13:54:19Z</dcterms:modified>
</cp:coreProperties>
</file>