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58" r:id="rId3"/>
    <p:sldId id="285" r:id="rId4"/>
    <p:sldId id="259" r:id="rId5"/>
    <p:sldId id="269" r:id="rId6"/>
    <p:sldId id="260" r:id="rId7"/>
    <p:sldId id="262" r:id="rId8"/>
    <p:sldId id="268" r:id="rId9"/>
    <p:sldId id="263" r:id="rId10"/>
    <p:sldId id="265" r:id="rId11"/>
    <p:sldId id="266" r:id="rId12"/>
    <p:sldId id="267" r:id="rId13"/>
    <p:sldId id="288" r:id="rId14"/>
    <p:sldId id="270" r:id="rId15"/>
    <p:sldId id="271" r:id="rId16"/>
    <p:sldId id="289" r:id="rId17"/>
    <p:sldId id="290" r:id="rId18"/>
    <p:sldId id="276" r:id="rId19"/>
    <p:sldId id="277" r:id="rId20"/>
    <p:sldId id="286" r:id="rId21"/>
    <p:sldId id="272" r:id="rId22"/>
    <p:sldId id="273" r:id="rId23"/>
    <p:sldId id="274" r:id="rId24"/>
    <p:sldId id="275" r:id="rId25"/>
    <p:sldId id="287" r:id="rId26"/>
    <p:sldId id="280" r:id="rId27"/>
    <p:sldId id="281" r:id="rId28"/>
    <p:sldId id="282" r:id="rId29"/>
    <p:sldId id="278" r:id="rId30"/>
    <p:sldId id="283" r:id="rId31"/>
    <p:sldId id="291" r:id="rId32"/>
    <p:sldId id="279" r:id="rId33"/>
    <p:sldId id="28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CE06A"/>
    <a:srgbClr val="F7FC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7" d="100"/>
          <a:sy n="127" d="100"/>
        </p:scale>
        <p:origin x="-552" y="-112"/>
      </p:cViewPr>
      <p:guideLst>
        <p:guide orient="horz" pos="2160"/>
        <p:guide pos="2880"/>
      </p:guideLst>
    </p:cSldViewPr>
  </p:slideViewPr>
  <p:notesTextViewPr>
    <p:cViewPr>
      <p:scale>
        <a:sx n="100" d="100"/>
        <a:sy n="100" d="100"/>
      </p:scale>
      <p:origin x="0" y="8"/>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CAEE3F-BED7-4C45-ADEE-591394400922}" type="datetimeFigureOut">
              <a:rPr lang="en-US" smtClean="0"/>
              <a:pPr/>
              <a:t>29/5/12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C210F9-ABBA-504C-8857-8AC1D9ACE06D}" type="slidenum">
              <a:rPr lang="en-US" smtClean="0"/>
              <a:pPr/>
              <a:t>‹#›</a:t>
            </a:fld>
            <a:endParaRPr lang="en-US"/>
          </a:p>
        </p:txBody>
      </p:sp>
    </p:spTree>
    <p:extLst>
      <p:ext uri="{BB962C8B-B14F-4D97-AF65-F5344CB8AC3E}">
        <p14:creationId xmlns:p14="http://schemas.microsoft.com/office/powerpoint/2010/main" val="904201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C210F9-ABBA-504C-8857-8AC1D9ACE06D}"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 (state</a:t>
            </a:r>
            <a:r>
              <a:rPr lang="en-GB" baseline="0" dirty="0" smtClean="0"/>
              <a:t> </a:t>
            </a:r>
            <a:r>
              <a:rPr lang="en-GB" baseline="0" dirty="0" err="1" smtClean="0"/>
              <a:t>ea</a:t>
            </a:r>
            <a:r>
              <a:rPr lang="en-GB" baseline="0" dirty="0" smtClean="0"/>
              <a:t> parameter that relates the </a:t>
            </a:r>
            <a:r>
              <a:rPr lang="en-GB" baseline="0" dirty="0" err="1" smtClean="0"/>
              <a:t>presion</a:t>
            </a:r>
            <a:r>
              <a:rPr lang="en-GB" baseline="0" dirty="0" smtClean="0"/>
              <a:t> and energy density</a:t>
            </a:r>
          </a:p>
          <a:p>
            <a:r>
              <a:rPr lang="en-GB" baseline="0" dirty="0" smtClean="0"/>
              <a:t>A Universe scale relates with z </a:t>
            </a:r>
          </a:p>
          <a:p>
            <a:r>
              <a:rPr lang="en-GB" baseline="0" dirty="0" smtClean="0"/>
              <a:t>Gamma measures the structure </a:t>
            </a:r>
            <a:r>
              <a:rPr lang="en-GB" baseline="0" dirty="0" err="1" smtClean="0"/>
              <a:t>evelotion</a:t>
            </a:r>
            <a:r>
              <a:rPr lang="en-GB" baseline="0" dirty="0" smtClean="0"/>
              <a:t> when mater has been aggregated</a:t>
            </a:r>
          </a:p>
          <a:p>
            <a:r>
              <a:rPr lang="en-GB" baseline="0" dirty="0" smtClean="0"/>
              <a:t>If </a:t>
            </a:r>
            <a:r>
              <a:rPr lang="en-GB" baseline="0" dirty="0" err="1" smtClean="0"/>
              <a:t>Dard</a:t>
            </a:r>
            <a:r>
              <a:rPr lang="en-GB" baseline="0" dirty="0" smtClean="0"/>
              <a:t> Energy is a cosmological constant, W is -1 </a:t>
            </a:r>
            <a:r>
              <a:rPr lang="en-GB" baseline="0" smtClean="0"/>
              <a:t>and constant</a:t>
            </a:r>
            <a:endParaRPr lang="en-GB"/>
          </a:p>
        </p:txBody>
      </p:sp>
      <p:sp>
        <p:nvSpPr>
          <p:cNvPr id="4" name="Slide Number Placeholder 3"/>
          <p:cNvSpPr>
            <a:spLocks noGrp="1"/>
          </p:cNvSpPr>
          <p:nvPr>
            <p:ph type="sldNum" sz="quarter" idx="10"/>
          </p:nvPr>
        </p:nvSpPr>
        <p:spPr/>
        <p:txBody>
          <a:bodyPr/>
          <a:lstStyle/>
          <a:p>
            <a:fld id="{C8C210F9-ABBA-504C-8857-8AC1D9ACE06D}" type="slidenum">
              <a:rPr lang="en-US" smtClean="0"/>
              <a:pPr/>
              <a:t>13</a:t>
            </a:fld>
            <a:endParaRPr lang="en-US"/>
          </a:p>
        </p:txBody>
      </p:sp>
    </p:spTree>
    <p:extLst>
      <p:ext uri="{BB962C8B-B14F-4D97-AF65-F5344CB8AC3E}">
        <p14:creationId xmlns:p14="http://schemas.microsoft.com/office/powerpoint/2010/main" val="419246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C210F9-ABBA-504C-8857-8AC1D9ACE06D}" type="slidenum">
              <a:rPr lang="en-US" smtClean="0"/>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C210F9-ABBA-504C-8857-8AC1D9ACE06D}" type="slidenum">
              <a:rPr lang="en-US" smtClean="0"/>
              <a:pPr/>
              <a:t>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eaLnBrk="1" hangingPunct="1"/>
            <a:fld id="{EDBC28F7-D920-504C-BD64-755F56363B1C}" type="slidenum">
              <a:rPr lang="en-US"/>
              <a:pPr eaLnBrk="1" hangingPunct="1"/>
              <a:t>32</a:t>
            </a:fld>
            <a:endParaRPr lang="en-US"/>
          </a:p>
        </p:txBody>
      </p:sp>
      <p:sp>
        <p:nvSpPr>
          <p:cNvPr id="6144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eaLnBrk="1" hangingPunct="1"/>
            <a:endParaRPr lang="es-ES_tradnl" sz="1800" baseline="30000"/>
          </a:p>
        </p:txBody>
      </p:sp>
      <p:sp>
        <p:nvSpPr>
          <p:cNvPr id="61444" name="Text Box 3"/>
          <p:cNvSpPr>
            <a:spLocks noGrp="1" noChangeArrowheads="1"/>
          </p:cNvSpPr>
          <p:nvPr>
            <p:ph type="body"/>
          </p:nvPr>
        </p:nvSpPr>
        <p:spPr>
          <a:xfrm>
            <a:off x="685800" y="4343400"/>
            <a:ext cx="5473700" cy="4103688"/>
          </a:xfrm>
          <a:noFill/>
          <a:ln/>
        </p:spPr>
        <p:txBody>
          <a:bodyPr wrap="none" anchor="ctr"/>
          <a:lstStyle/>
          <a:p>
            <a:pPr eaLnBrk="1" hangingPunct="1"/>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eaLnBrk="1" hangingPunct="1"/>
            <a:fld id="{EDBC28F7-D920-504C-BD64-755F56363B1C}" type="slidenum">
              <a:rPr lang="en-US"/>
              <a:pPr eaLnBrk="1" hangingPunct="1"/>
              <a:t>33</a:t>
            </a:fld>
            <a:endParaRPr lang="en-US"/>
          </a:p>
        </p:txBody>
      </p:sp>
      <p:sp>
        <p:nvSpPr>
          <p:cNvPr id="6144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eaLnBrk="1" hangingPunct="1"/>
            <a:endParaRPr lang="es-ES_tradnl" sz="1800" baseline="30000"/>
          </a:p>
        </p:txBody>
      </p:sp>
      <p:sp>
        <p:nvSpPr>
          <p:cNvPr id="61444" name="Text Box 3"/>
          <p:cNvSpPr>
            <a:spLocks noGrp="1" noChangeArrowheads="1"/>
          </p:cNvSpPr>
          <p:nvPr>
            <p:ph type="body"/>
          </p:nvPr>
        </p:nvSpPr>
        <p:spPr>
          <a:xfrm>
            <a:off x="685800" y="4343400"/>
            <a:ext cx="5473700" cy="4103688"/>
          </a:xfrm>
          <a:noFill/>
          <a:ln/>
        </p:spPr>
        <p:txBody>
          <a:bodyPr wrap="none" anchor="ctr"/>
          <a:lstStyle/>
          <a:p>
            <a:pPr eaLnBrk="1" hangingPunct="1"/>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F2F8468D-EEF8-7F41-ACC6-F82F373EF372}" type="datetimeFigureOut">
              <a:rPr lang="en-US" smtClean="0"/>
              <a:pPr/>
              <a:t>29/5/12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2F8468D-EEF8-7F41-ACC6-F82F373EF372}" type="datetimeFigureOut">
              <a:rPr lang="en-US" smtClean="0"/>
              <a:pPr/>
              <a:t>29/5/12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2F8468D-EEF8-7F41-ACC6-F82F373EF372}" type="datetimeFigureOut">
              <a:rPr lang="en-US" smtClean="0"/>
              <a:pPr/>
              <a:t>29/5/12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2F8468D-EEF8-7F41-ACC6-F82F373EF372}" type="datetimeFigureOut">
              <a:rPr lang="en-US" smtClean="0"/>
              <a:pPr/>
              <a:t>29/5/12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F2F8468D-EEF8-7F41-ACC6-F82F373EF372}" type="datetimeFigureOut">
              <a:rPr lang="en-US" smtClean="0"/>
              <a:pPr/>
              <a:t>29/5/12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F2F8468D-EEF8-7F41-ACC6-F82F373EF372}" type="datetimeFigureOut">
              <a:rPr lang="en-US" smtClean="0"/>
              <a:pPr/>
              <a:t>29/5/12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F2F8468D-EEF8-7F41-ACC6-F82F373EF372}" type="datetimeFigureOut">
              <a:rPr lang="en-US" smtClean="0"/>
              <a:pPr/>
              <a:t>29/5/12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F2F8468D-EEF8-7F41-ACC6-F82F373EF372}" type="datetimeFigureOut">
              <a:rPr lang="en-US" smtClean="0"/>
              <a:pPr/>
              <a:t>29/5/12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8468D-EEF8-7F41-ACC6-F82F373EF372}" type="datetimeFigureOut">
              <a:rPr lang="en-US" smtClean="0"/>
              <a:pPr/>
              <a:t>29/5/12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F2F8468D-EEF8-7F41-ACC6-F82F373EF372}" type="datetimeFigureOut">
              <a:rPr lang="en-US" smtClean="0"/>
              <a:pPr/>
              <a:t>29/5/12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F2F8468D-EEF8-7F41-ACC6-F82F373EF372}" type="datetimeFigureOut">
              <a:rPr lang="en-US" smtClean="0"/>
              <a:pPr/>
              <a:t>29/5/12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8F928-4756-BF46-B56A-A331414A5C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8468D-EEF8-7F41-ACC6-F82F373EF372}" type="datetimeFigureOut">
              <a:rPr lang="en-US" smtClean="0"/>
              <a:pPr/>
              <a:t>29/5/12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8F928-4756-BF46-B56A-A331414A5C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2.png"/><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6.png"/><Relationship Id="rId5"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000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pic>
        <p:nvPicPr>
          <p:cNvPr id="27653" name="Picture 3" descr="LogoPAUtransp.png"/>
          <p:cNvPicPr>
            <a:picLocks noChangeAspect="1"/>
          </p:cNvPicPr>
          <p:nvPr/>
        </p:nvPicPr>
        <p:blipFill>
          <a:blip r:embed="rId2"/>
          <a:srcRect/>
          <a:stretch>
            <a:fillRect/>
          </a:stretch>
        </p:blipFill>
        <p:spPr bwMode="auto">
          <a:xfrm>
            <a:off x="3286125" y="500063"/>
            <a:ext cx="2714625" cy="1890712"/>
          </a:xfrm>
          <a:prstGeom prst="rect">
            <a:avLst/>
          </a:prstGeom>
          <a:noFill/>
          <a:ln w="9525">
            <a:noFill/>
            <a:miter lim="800000"/>
            <a:headEnd/>
            <a:tailEnd/>
          </a:ln>
        </p:spPr>
      </p:pic>
      <p:sp>
        <p:nvSpPr>
          <p:cNvPr id="9" name="Rectangle 8"/>
          <p:cNvSpPr/>
          <p:nvPr/>
        </p:nvSpPr>
        <p:spPr>
          <a:xfrm>
            <a:off x="0" y="6457890"/>
            <a:ext cx="9144000" cy="400110"/>
          </a:xfrm>
          <a:prstGeom prst="rect">
            <a:avLst/>
          </a:prstGeom>
          <a:solidFill>
            <a:schemeClr val="accent1">
              <a:lumMod val="20000"/>
              <a:lumOff val="80000"/>
            </a:schemeClr>
          </a:solidFill>
        </p:spPr>
        <p:txBody>
          <a:bodyPr wrap="square">
            <a:spAutoFit/>
          </a:bodyPr>
          <a:lstStyle/>
          <a:p>
            <a:pPr algn="ctr"/>
            <a:r>
              <a:rPr lang="en-US" sz="2000" dirty="0" smtClean="0"/>
              <a:t>XL International Meeting on Fundamental Physics, </a:t>
            </a:r>
            <a:r>
              <a:rPr lang="en-US" sz="2000" dirty="0" err="1" smtClean="0"/>
              <a:t>Benasque</a:t>
            </a:r>
            <a:r>
              <a:rPr lang="en-US" sz="2000" dirty="0" smtClean="0"/>
              <a:t> 31/5/12.</a:t>
            </a:r>
          </a:p>
        </p:txBody>
      </p:sp>
      <p:sp>
        <p:nvSpPr>
          <p:cNvPr id="11" name="TextBox 13"/>
          <p:cNvSpPr txBox="1">
            <a:spLocks noChangeArrowheads="1"/>
          </p:cNvSpPr>
          <p:nvPr/>
        </p:nvSpPr>
        <p:spPr bwMode="auto">
          <a:xfrm>
            <a:off x="0" y="2627923"/>
            <a:ext cx="9144000" cy="1508105"/>
          </a:xfrm>
          <a:prstGeom prst="rect">
            <a:avLst/>
          </a:prstGeom>
          <a:noFill/>
          <a:ln w="9525">
            <a:noFill/>
            <a:miter lim="800000"/>
            <a:headEnd/>
            <a:tailEnd/>
          </a:ln>
        </p:spPr>
        <p:txBody>
          <a:bodyPr wrap="square">
            <a:prstTxWarp prst="textNoShape">
              <a:avLst/>
            </a:prstTxWarp>
            <a:spAutoFit/>
          </a:bodyPr>
          <a:lstStyle/>
          <a:p>
            <a:pPr algn="ctr" eaLnBrk="1" hangingPunct="1"/>
            <a:r>
              <a:rPr lang="en-US" sz="3200" b="1" dirty="0" smtClean="0">
                <a:solidFill>
                  <a:srgbClr val="262626"/>
                </a:solidFill>
                <a:latin typeface="Helvetica" charset="0"/>
                <a:ea typeface="Arial" charset="0"/>
                <a:cs typeface="Arial" charset="0"/>
              </a:rPr>
              <a:t>Status of PAU</a:t>
            </a:r>
          </a:p>
          <a:p>
            <a:pPr algn="ctr" eaLnBrk="1" hangingPunct="1"/>
            <a:r>
              <a:rPr lang="en-US" sz="3200" b="1" dirty="0">
                <a:solidFill>
                  <a:srgbClr val="262626"/>
                </a:solidFill>
                <a:latin typeface="Helvetica" charset="0"/>
                <a:ea typeface="Arial" charset="0"/>
                <a:cs typeface="Arial" charset="0"/>
              </a:rPr>
              <a:t> </a:t>
            </a:r>
            <a:r>
              <a:rPr lang="en-US" sz="2800" b="1" dirty="0">
                <a:solidFill>
                  <a:srgbClr val="262626"/>
                </a:solidFill>
                <a:latin typeface="Helvetica" charset="0"/>
                <a:ea typeface="Arial" charset="0"/>
                <a:cs typeface="Arial" charset="0"/>
              </a:rPr>
              <a:t>(Physics of the Accelerating </a:t>
            </a:r>
            <a:r>
              <a:rPr lang="en-US" sz="2800" b="1" dirty="0" smtClean="0">
                <a:solidFill>
                  <a:srgbClr val="262626"/>
                </a:solidFill>
                <a:latin typeface="Helvetica" charset="0"/>
                <a:ea typeface="Arial" charset="0"/>
                <a:cs typeface="Arial" charset="0"/>
              </a:rPr>
              <a:t>Universe)</a:t>
            </a:r>
          </a:p>
          <a:p>
            <a:pPr algn="ctr" eaLnBrk="1" hangingPunct="1"/>
            <a:r>
              <a:rPr lang="en-US" sz="2800" b="1" dirty="0" err="1" smtClean="0">
                <a:solidFill>
                  <a:srgbClr val="262626"/>
                </a:solidFill>
                <a:latin typeface="Helvetica" charset="0"/>
                <a:ea typeface="Arial" charset="0"/>
                <a:cs typeface="Arial" charset="0"/>
              </a:rPr>
              <a:t>Consolider</a:t>
            </a:r>
            <a:r>
              <a:rPr lang="en-US" sz="2800" b="1" dirty="0" smtClean="0">
                <a:solidFill>
                  <a:srgbClr val="262626"/>
                </a:solidFill>
                <a:latin typeface="Helvetica" charset="0"/>
                <a:ea typeface="Arial" charset="0"/>
                <a:cs typeface="Arial" charset="0"/>
              </a:rPr>
              <a:t> Project</a:t>
            </a:r>
          </a:p>
        </p:txBody>
      </p:sp>
      <p:sp>
        <p:nvSpPr>
          <p:cNvPr id="12" name="Rectangle 11"/>
          <p:cNvSpPr/>
          <p:nvPr/>
        </p:nvSpPr>
        <p:spPr>
          <a:xfrm>
            <a:off x="4938346" y="5412154"/>
            <a:ext cx="3897923" cy="369332"/>
          </a:xfrm>
          <a:prstGeom prst="rect">
            <a:avLst/>
          </a:prstGeom>
          <a:solidFill>
            <a:srgbClr val="FCE06A"/>
          </a:solidFill>
        </p:spPr>
        <p:txBody>
          <a:bodyPr wrap="square">
            <a:spAutoFit/>
          </a:bodyPr>
          <a:lstStyle/>
          <a:p>
            <a:pPr algn="ctr">
              <a:defRPr/>
            </a:pPr>
            <a:r>
              <a:rPr lang="en-US" dirty="0" smtClean="0">
                <a:solidFill>
                  <a:srgbClr val="404040"/>
                </a:solidFill>
                <a:latin typeface="Helvetica" charset="0"/>
              </a:rPr>
              <a:t>Enrique </a:t>
            </a:r>
            <a:r>
              <a:rPr lang="en-US" dirty="0" err="1" smtClean="0">
                <a:solidFill>
                  <a:srgbClr val="404040"/>
                </a:solidFill>
                <a:latin typeface="Helvetica" charset="0"/>
              </a:rPr>
              <a:t>Fernández</a:t>
            </a:r>
            <a:r>
              <a:rPr lang="en-US" dirty="0" smtClean="0">
                <a:solidFill>
                  <a:srgbClr val="404040"/>
                </a:solidFill>
                <a:latin typeface="Helvetica" charset="0"/>
              </a:rPr>
              <a:t> (UAB/IFAE) </a:t>
            </a:r>
            <a:endParaRPr lang="en-US" dirty="0">
              <a:solidFill>
                <a:srgbClr val="404040"/>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0" name="TextBox 9"/>
          <p:cNvSpPr txBox="1"/>
          <p:nvPr/>
        </p:nvSpPr>
        <p:spPr>
          <a:xfrm>
            <a:off x="0" y="690563"/>
            <a:ext cx="9144000" cy="954107"/>
          </a:xfrm>
          <a:prstGeom prst="rect">
            <a:avLst/>
          </a:prstGeom>
          <a:noFill/>
        </p:spPr>
        <p:txBody>
          <a:bodyPr wrap="square" rtlCol="0">
            <a:spAutoFit/>
          </a:bodyPr>
          <a:lstStyle/>
          <a:p>
            <a:r>
              <a:rPr lang="en-US" sz="2800" dirty="0" smtClean="0"/>
              <a:t>We expect to obtain ≈ 100 nights during the 4-year period 2013-2016. </a:t>
            </a:r>
            <a:endParaRPr lang="en-US" sz="2800" dirty="0"/>
          </a:p>
        </p:txBody>
      </p:sp>
      <p:sp>
        <p:nvSpPr>
          <p:cNvPr id="12" name="TextBox 11"/>
          <p:cNvSpPr txBox="1"/>
          <p:nvPr/>
        </p:nvSpPr>
        <p:spPr>
          <a:xfrm>
            <a:off x="0" y="1644670"/>
            <a:ext cx="8895829" cy="523220"/>
          </a:xfrm>
          <a:prstGeom prst="rect">
            <a:avLst/>
          </a:prstGeom>
          <a:noFill/>
        </p:spPr>
        <p:txBody>
          <a:bodyPr wrap="square" rtlCol="0">
            <a:spAutoFit/>
          </a:bodyPr>
          <a:lstStyle/>
          <a:p>
            <a:r>
              <a:rPr lang="en-US" sz="2800" dirty="0" smtClean="0"/>
              <a:t>Scientific goals for PAU/WHT will focus on measuring:</a:t>
            </a:r>
            <a:endParaRPr lang="en-US" sz="2800" dirty="0"/>
          </a:p>
        </p:txBody>
      </p:sp>
      <p:sp>
        <p:nvSpPr>
          <p:cNvPr id="14" name="TextBox 13"/>
          <p:cNvSpPr txBox="1"/>
          <p:nvPr/>
        </p:nvSpPr>
        <p:spPr>
          <a:xfrm>
            <a:off x="497283" y="2167890"/>
            <a:ext cx="8443282" cy="954107"/>
          </a:xfrm>
          <a:prstGeom prst="rect">
            <a:avLst/>
          </a:prstGeom>
          <a:noFill/>
        </p:spPr>
        <p:txBody>
          <a:bodyPr wrap="square" rtlCol="0">
            <a:spAutoFit/>
          </a:bodyPr>
          <a:lstStyle/>
          <a:p>
            <a:pPr marL="174625" indent="-174625">
              <a:buFont typeface="Arial"/>
              <a:buChar char="•"/>
            </a:pPr>
            <a:r>
              <a:rPr lang="en-US" sz="2800" b="1" dirty="0" smtClean="0">
                <a:solidFill>
                  <a:srgbClr val="FF0000"/>
                </a:solidFill>
              </a:rPr>
              <a:t>Red-shift Space Distortions.</a:t>
            </a:r>
            <a:endParaRPr lang="en-US" sz="2400" dirty="0" smtClean="0"/>
          </a:p>
          <a:p>
            <a:pPr marL="174625" indent="-174625">
              <a:buFont typeface="Arial"/>
              <a:buChar char="•"/>
            </a:pPr>
            <a:r>
              <a:rPr lang="en-US" sz="2800" b="1" dirty="0" smtClean="0">
                <a:solidFill>
                  <a:srgbClr val="FF0000"/>
                </a:solidFill>
              </a:rPr>
              <a:t>Weak </a:t>
            </a:r>
            <a:r>
              <a:rPr lang="en-US" sz="2800" b="1" dirty="0" err="1" smtClean="0">
                <a:solidFill>
                  <a:srgbClr val="FF0000"/>
                </a:solidFill>
              </a:rPr>
              <a:t>Lensing</a:t>
            </a:r>
            <a:r>
              <a:rPr lang="en-US" sz="2800" b="1" dirty="0" smtClean="0">
                <a:solidFill>
                  <a:srgbClr val="FF0000"/>
                </a:solidFill>
              </a:rPr>
              <a:t> Magnification.</a:t>
            </a:r>
          </a:p>
        </p:txBody>
      </p:sp>
      <p:sp>
        <p:nvSpPr>
          <p:cNvPr id="15" name="TextBox 14"/>
          <p:cNvSpPr txBox="1"/>
          <p:nvPr/>
        </p:nvSpPr>
        <p:spPr>
          <a:xfrm>
            <a:off x="0" y="3212580"/>
            <a:ext cx="9144000" cy="3662541"/>
          </a:xfrm>
          <a:prstGeom prst="rect">
            <a:avLst/>
          </a:prstGeom>
          <a:noFill/>
        </p:spPr>
        <p:txBody>
          <a:bodyPr wrap="square" rtlCol="0">
            <a:spAutoFit/>
          </a:bodyPr>
          <a:lstStyle/>
          <a:p>
            <a:r>
              <a:rPr lang="en-US" sz="2800" dirty="0" smtClean="0"/>
              <a:t>To exploit these, we will measure (over the same area):</a:t>
            </a:r>
            <a:br>
              <a:rPr lang="en-US" sz="2800" dirty="0" smtClean="0"/>
            </a:br>
            <a:endParaRPr lang="en-US" sz="2800" dirty="0" smtClean="0"/>
          </a:p>
          <a:p>
            <a:pPr marL="625475" indent="-263525">
              <a:buFont typeface="Arial"/>
              <a:buChar char="•"/>
            </a:pPr>
            <a:r>
              <a:rPr lang="en-US" sz="2800" dirty="0" smtClean="0"/>
              <a:t>Bright galaxy sample (i</a:t>
            </a:r>
            <a:r>
              <a:rPr lang="en-US" sz="2800" baseline="-25000" dirty="0" smtClean="0"/>
              <a:t>AB</a:t>
            </a:r>
            <a:r>
              <a:rPr lang="en-US" sz="2800" dirty="0" smtClean="0"/>
              <a:t> &lt; 22.5) with high </a:t>
            </a:r>
            <a:r>
              <a:rPr lang="en-US" sz="2800" dirty="0" err="1" smtClean="0"/>
              <a:t>redshift</a:t>
            </a:r>
            <a:r>
              <a:rPr lang="en-US" sz="2800" dirty="0" smtClean="0"/>
              <a:t> resolution of </a:t>
            </a:r>
            <a:r>
              <a:rPr lang="en-US" sz="3200" dirty="0" smtClean="0"/>
              <a:t>σ</a:t>
            </a:r>
            <a:r>
              <a:rPr lang="en-US" sz="2800" baseline="-25000" dirty="0" smtClean="0"/>
              <a:t>z</a:t>
            </a:r>
            <a:r>
              <a:rPr lang="en-US" sz="2800" dirty="0" smtClean="0"/>
              <a:t> = 0.0035 (1+z). </a:t>
            </a:r>
          </a:p>
          <a:p>
            <a:pPr marL="625475" indent="-263525">
              <a:buFont typeface="Arial"/>
              <a:buChar char="•"/>
            </a:pPr>
            <a:r>
              <a:rPr lang="en-US" sz="2800" dirty="0" smtClean="0"/>
              <a:t>Faint sample 22.5 &lt; i</a:t>
            </a:r>
            <a:r>
              <a:rPr lang="en-US" sz="2800" baseline="-25000" dirty="0" smtClean="0"/>
              <a:t>AB</a:t>
            </a:r>
            <a:r>
              <a:rPr lang="en-US" sz="2800" dirty="0" smtClean="0"/>
              <a:t> &lt; 24 with </a:t>
            </a:r>
            <a:r>
              <a:rPr lang="en-US" sz="3200" dirty="0" smtClean="0"/>
              <a:t>σ</a:t>
            </a:r>
            <a:r>
              <a:rPr lang="en-US" sz="2800" baseline="-25000" dirty="0" smtClean="0"/>
              <a:t>z</a:t>
            </a:r>
            <a:r>
              <a:rPr lang="en-US" sz="2800" dirty="0" smtClean="0"/>
              <a:t> = 0.05 (1+z). </a:t>
            </a:r>
            <a:br>
              <a:rPr lang="en-US" sz="2800" dirty="0" smtClean="0"/>
            </a:br>
            <a:r>
              <a:rPr lang="en-US" sz="2800" dirty="0" smtClean="0"/>
              <a:t/>
            </a:r>
            <a:br>
              <a:rPr lang="en-US" sz="2800" dirty="0" smtClean="0"/>
            </a:br>
            <a:r>
              <a:rPr lang="en-US" sz="2800" dirty="0" smtClean="0">
                <a:latin typeface="Wingdings"/>
                <a:ea typeface="Wingdings"/>
                <a:cs typeface="Wingdings"/>
              </a:rPr>
              <a:t></a:t>
            </a:r>
            <a:r>
              <a:rPr lang="en-US" sz="2800" dirty="0" smtClean="0"/>
              <a:t> </a:t>
            </a:r>
            <a:r>
              <a:rPr lang="en-US" sz="2800" dirty="0" err="1" smtClean="0"/>
              <a:t>PAUCam</a:t>
            </a:r>
            <a:r>
              <a:rPr lang="en-US" sz="2800" dirty="0" smtClean="0"/>
              <a:t> will use 42 narrow-band (10nm) filters covering ≈ 470-830 </a:t>
            </a:r>
            <a:r>
              <a:rPr lang="en-US" sz="2800" dirty="0" smtClean="0"/>
              <a:t>nm and six wide-band filters</a:t>
            </a:r>
            <a:endParaRPr lang="en-US" sz="2800" dirty="0"/>
          </a:p>
        </p:txBody>
      </p:sp>
      <p:sp>
        <p:nvSpPr>
          <p:cNvPr id="16"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(PAU-Survey) Scientific Goals</a:t>
            </a:r>
            <a:endParaRPr lang="en-US" sz="2800" dirty="0">
              <a:solidFill>
                <a:srgbClr val="FF0000"/>
              </a:solidFill>
              <a:latin typeface="Helvetica" pitchFamily="34" charset="0"/>
            </a:endParaRPr>
          </a:p>
        </p:txBody>
      </p:sp>
      <p:pic>
        <p:nvPicPr>
          <p:cNvPr id="17"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4" name="TextBox 13"/>
          <p:cNvSpPr txBox="1"/>
          <p:nvPr/>
        </p:nvSpPr>
        <p:spPr>
          <a:xfrm>
            <a:off x="0" y="718556"/>
            <a:ext cx="5265615" cy="523220"/>
          </a:xfrm>
          <a:prstGeom prst="rect">
            <a:avLst/>
          </a:prstGeom>
          <a:noFill/>
        </p:spPr>
        <p:txBody>
          <a:bodyPr wrap="square" rtlCol="0">
            <a:spAutoFit/>
          </a:bodyPr>
          <a:lstStyle/>
          <a:p>
            <a:pPr marL="174625" indent="-174625">
              <a:buFont typeface="Arial"/>
              <a:buChar char="•"/>
            </a:pPr>
            <a:r>
              <a:rPr lang="en-US" sz="2800" b="1" dirty="0" smtClean="0">
                <a:solidFill>
                  <a:srgbClr val="FF0000"/>
                </a:solidFill>
              </a:rPr>
              <a:t> </a:t>
            </a:r>
            <a:r>
              <a:rPr lang="en-US" sz="2400" b="1" dirty="0" smtClean="0">
                <a:solidFill>
                  <a:srgbClr val="FF0000"/>
                </a:solidFill>
              </a:rPr>
              <a:t>Red-shift Space Distortions.</a:t>
            </a:r>
          </a:p>
        </p:txBody>
      </p:sp>
      <p:sp>
        <p:nvSpPr>
          <p:cNvPr id="15" name="TextBox 14"/>
          <p:cNvSpPr txBox="1"/>
          <p:nvPr/>
        </p:nvSpPr>
        <p:spPr>
          <a:xfrm>
            <a:off x="244231" y="1241776"/>
            <a:ext cx="8696334" cy="2246769"/>
          </a:xfrm>
          <a:prstGeom prst="rect">
            <a:avLst/>
          </a:prstGeom>
          <a:noFill/>
        </p:spPr>
        <p:txBody>
          <a:bodyPr wrap="square" rtlCol="0">
            <a:spAutoFit/>
          </a:bodyPr>
          <a:lstStyle/>
          <a:p>
            <a:pPr marL="176213" indent="-176213">
              <a:buFont typeface="Arial"/>
              <a:buChar char="•"/>
            </a:pPr>
            <a:r>
              <a:rPr lang="en-US" sz="2000" dirty="0" smtClean="0"/>
              <a:t>The Hubble relation between </a:t>
            </a:r>
            <a:r>
              <a:rPr lang="en-US" sz="2000" dirty="0" err="1" smtClean="0"/>
              <a:t>redshift</a:t>
            </a:r>
            <a:r>
              <a:rPr lang="en-US" sz="2000" dirty="0" smtClean="0"/>
              <a:t> and distance in the radial direction is modified by the peculiar velocity of galaxies.</a:t>
            </a:r>
            <a:br>
              <a:rPr lang="en-US" sz="2000" dirty="0" smtClean="0"/>
            </a:br>
            <a:endParaRPr lang="en-US" sz="2000" dirty="0" smtClean="0"/>
          </a:p>
          <a:p>
            <a:pPr marL="176213" indent="-176213">
              <a:buFont typeface="Arial"/>
              <a:buChar char="•"/>
            </a:pPr>
            <a:r>
              <a:rPr lang="en-US" sz="2000" dirty="0" smtClean="0"/>
              <a:t>Large structures give rise to bulk motions which affect the </a:t>
            </a:r>
            <a:r>
              <a:rPr lang="en-US" sz="2000" dirty="0" err="1" smtClean="0"/>
              <a:t>z-r</a:t>
            </a:r>
            <a:r>
              <a:rPr lang="en-US" sz="2000" dirty="0" smtClean="0"/>
              <a:t> maps.</a:t>
            </a:r>
            <a:br>
              <a:rPr lang="en-US" sz="2000" dirty="0" smtClean="0"/>
            </a:br>
            <a:r>
              <a:rPr lang="en-US" sz="2000" dirty="0" smtClean="0"/>
              <a:t>Galaxies behind over-dense regions will appear nearer, while galaxies in front of dense regions will appear farther </a:t>
            </a:r>
            <a:r>
              <a:rPr lang="en-US" sz="2000" dirty="0" err="1" smtClean="0">
                <a:latin typeface="Wingdings"/>
                <a:ea typeface="Wingdings"/>
                <a:cs typeface="Wingdings"/>
                <a:sym typeface="Wingdings"/>
              </a:rPr>
              <a:t></a:t>
            </a:r>
            <a:r>
              <a:rPr lang="en-US" sz="2000" dirty="0" smtClean="0">
                <a:sym typeface="Wingdings"/>
              </a:rPr>
              <a:t> squashing of matter distribution in radial direction at large scales.</a:t>
            </a:r>
          </a:p>
        </p:txBody>
      </p:sp>
      <p:grpSp>
        <p:nvGrpSpPr>
          <p:cNvPr id="2" name="Group 15"/>
          <p:cNvGrpSpPr/>
          <p:nvPr/>
        </p:nvGrpSpPr>
        <p:grpSpPr>
          <a:xfrm>
            <a:off x="556846" y="3730626"/>
            <a:ext cx="7632149" cy="2695575"/>
            <a:chOff x="556846" y="4135438"/>
            <a:chExt cx="7632149" cy="2695575"/>
          </a:xfrm>
        </p:grpSpPr>
        <p:pic>
          <p:nvPicPr>
            <p:cNvPr id="20" name="Picture 6"/>
            <p:cNvPicPr>
              <a:picLocks noChangeAspect="1" noChangeArrowheads="1"/>
            </p:cNvPicPr>
            <p:nvPr/>
          </p:nvPicPr>
          <p:blipFill>
            <a:blip r:embed="rId2"/>
            <a:srcRect/>
            <a:stretch>
              <a:fillRect/>
            </a:stretch>
          </p:blipFill>
          <p:spPr bwMode="auto">
            <a:xfrm>
              <a:off x="5275932" y="4319588"/>
              <a:ext cx="2362200" cy="2174875"/>
            </a:xfrm>
            <a:prstGeom prst="rect">
              <a:avLst/>
            </a:prstGeom>
            <a:noFill/>
            <a:ln w="9525">
              <a:noFill/>
              <a:miter lim="800000"/>
              <a:headEnd/>
              <a:tailEnd/>
            </a:ln>
          </p:spPr>
        </p:pic>
        <p:pic>
          <p:nvPicPr>
            <p:cNvPr id="21" name="Picture 8"/>
            <p:cNvPicPr>
              <a:picLocks noChangeAspect="1" noChangeArrowheads="1"/>
            </p:cNvPicPr>
            <p:nvPr/>
          </p:nvPicPr>
          <p:blipFill>
            <a:blip r:embed="rId3"/>
            <a:srcRect r="6383"/>
            <a:stretch>
              <a:fillRect/>
            </a:stretch>
          </p:blipFill>
          <p:spPr bwMode="auto">
            <a:xfrm>
              <a:off x="3447132" y="4395788"/>
              <a:ext cx="2362200" cy="2105025"/>
            </a:xfrm>
            <a:prstGeom prst="rect">
              <a:avLst/>
            </a:prstGeom>
            <a:noFill/>
            <a:ln w="9525">
              <a:noFill/>
              <a:miter lim="800000"/>
              <a:headEnd/>
              <a:tailEnd/>
            </a:ln>
          </p:spPr>
        </p:pic>
        <p:pic>
          <p:nvPicPr>
            <p:cNvPr id="22" name="Picture 9"/>
            <p:cNvPicPr>
              <a:picLocks noChangeAspect="1" noChangeArrowheads="1"/>
            </p:cNvPicPr>
            <p:nvPr/>
          </p:nvPicPr>
          <p:blipFill>
            <a:blip r:embed="rId4"/>
            <a:srcRect/>
            <a:stretch>
              <a:fillRect/>
            </a:stretch>
          </p:blipFill>
          <p:spPr bwMode="auto">
            <a:xfrm>
              <a:off x="7561932" y="4319588"/>
              <a:ext cx="627063" cy="1922463"/>
            </a:xfrm>
            <a:prstGeom prst="rect">
              <a:avLst/>
            </a:prstGeom>
            <a:noFill/>
            <a:ln w="9525">
              <a:noFill/>
              <a:miter lim="800000"/>
              <a:headEnd/>
              <a:tailEnd/>
            </a:ln>
          </p:spPr>
        </p:pic>
        <p:sp>
          <p:nvSpPr>
            <p:cNvPr id="23" name="Rectangle 19"/>
            <p:cNvSpPr>
              <a:spLocks noChangeArrowheads="1"/>
            </p:cNvSpPr>
            <p:nvPr/>
          </p:nvSpPr>
          <p:spPr bwMode="auto">
            <a:xfrm>
              <a:off x="4132932" y="4135438"/>
              <a:ext cx="1402848" cy="338554"/>
            </a:xfrm>
            <a:prstGeom prst="rect">
              <a:avLst/>
            </a:prstGeom>
            <a:noFill/>
            <a:ln w="9525">
              <a:noFill/>
              <a:miter lim="800000"/>
              <a:headEnd/>
              <a:tailEnd/>
            </a:ln>
          </p:spPr>
          <p:txBody>
            <a:bodyPr wrap="none">
              <a:prstTxWarp prst="textNoShape">
                <a:avLst/>
              </a:prstTxWarp>
              <a:spAutoFit/>
            </a:bodyPr>
            <a:lstStyle/>
            <a:p>
              <a:r>
                <a:rPr lang="en-US" sz="1600" dirty="0" err="1" smtClean="0"/>
                <a:t>σ</a:t>
              </a:r>
              <a:r>
                <a:rPr lang="en-US" sz="1600" baseline="-25000" dirty="0" err="1" smtClean="0"/>
                <a:t>z</a:t>
              </a:r>
              <a:r>
                <a:rPr lang="en-US" sz="1600" dirty="0" smtClean="0"/>
                <a:t>=</a:t>
              </a:r>
              <a:r>
                <a:rPr lang="en-US" sz="1600" dirty="0"/>
                <a:t>0.000 (1+z)</a:t>
              </a:r>
            </a:p>
          </p:txBody>
        </p:sp>
        <p:sp>
          <p:nvSpPr>
            <p:cNvPr id="24" name="Rectangle 20"/>
            <p:cNvSpPr>
              <a:spLocks noChangeArrowheads="1"/>
            </p:cNvSpPr>
            <p:nvPr/>
          </p:nvSpPr>
          <p:spPr bwMode="auto">
            <a:xfrm>
              <a:off x="5809332" y="4135438"/>
              <a:ext cx="1828800" cy="336550"/>
            </a:xfrm>
            <a:prstGeom prst="rect">
              <a:avLst/>
            </a:prstGeom>
            <a:solidFill>
              <a:schemeClr val="bg1"/>
            </a:solidFill>
            <a:ln w="9525">
              <a:noFill/>
              <a:miter lim="800000"/>
              <a:headEnd/>
              <a:tailEnd/>
            </a:ln>
          </p:spPr>
          <p:txBody>
            <a:bodyPr>
              <a:prstTxWarp prst="textNoShape">
                <a:avLst/>
              </a:prstTxWarp>
              <a:spAutoFit/>
            </a:bodyPr>
            <a:lstStyle/>
            <a:p>
              <a:r>
                <a:rPr lang="en-US" sz="1600" dirty="0" err="1" smtClean="0"/>
                <a:t>σ</a:t>
              </a:r>
              <a:r>
                <a:rPr lang="en-US" sz="1600" baseline="-25000" dirty="0" err="1" smtClean="0"/>
                <a:t>z</a:t>
              </a:r>
              <a:r>
                <a:rPr lang="en-US" sz="1600" dirty="0" smtClean="0"/>
                <a:t>=</a:t>
              </a:r>
              <a:r>
                <a:rPr lang="en-US" sz="1600" dirty="0"/>
                <a:t>0.003 (1+z)</a:t>
              </a:r>
            </a:p>
          </p:txBody>
        </p:sp>
        <p:sp>
          <p:nvSpPr>
            <p:cNvPr id="25" name="TextBox 24"/>
            <p:cNvSpPr txBox="1"/>
            <p:nvPr/>
          </p:nvSpPr>
          <p:spPr>
            <a:xfrm>
              <a:off x="556846" y="4471988"/>
              <a:ext cx="2667000" cy="1323439"/>
            </a:xfrm>
            <a:prstGeom prst="rect">
              <a:avLst/>
            </a:prstGeom>
            <a:solidFill>
              <a:schemeClr val="accent5">
                <a:lumMod val="20000"/>
                <a:lumOff val="80000"/>
              </a:schemeClr>
            </a:solidFill>
          </p:spPr>
          <p:txBody>
            <a:bodyPr wrap="square" rtlCol="0">
              <a:spAutoFit/>
            </a:bodyPr>
            <a:lstStyle/>
            <a:p>
              <a:r>
                <a:rPr lang="en-US" sz="2000" b="1" dirty="0" smtClean="0"/>
                <a:t>PAU photo-</a:t>
              </a:r>
              <a:r>
                <a:rPr lang="en-US" sz="2000" b="1" dirty="0" err="1" smtClean="0"/>
                <a:t>z</a:t>
              </a:r>
              <a:r>
                <a:rPr lang="en-US" sz="2000" b="1" dirty="0" smtClean="0"/>
                <a:t> resolution particularly well-suited for this measurement over bright sample.</a:t>
              </a:r>
              <a:endParaRPr lang="en-US" sz="2000" b="1" dirty="0"/>
            </a:p>
          </p:txBody>
        </p:sp>
        <p:sp>
          <p:nvSpPr>
            <p:cNvPr id="26" name="Rectangle 27"/>
            <p:cNvSpPr>
              <a:spLocks noChangeArrowheads="1"/>
            </p:cNvSpPr>
            <p:nvPr/>
          </p:nvSpPr>
          <p:spPr bwMode="auto">
            <a:xfrm>
              <a:off x="5452144" y="6494463"/>
              <a:ext cx="714375" cy="336550"/>
            </a:xfrm>
            <a:prstGeom prst="rect">
              <a:avLst/>
            </a:prstGeom>
            <a:noFill/>
            <a:ln w="9525">
              <a:noFill/>
              <a:miter lim="800000"/>
              <a:headEnd/>
              <a:tailEnd/>
            </a:ln>
          </p:spPr>
          <p:txBody>
            <a:bodyPr wrap="none">
              <a:prstTxWarp prst="textNoShape">
                <a:avLst/>
              </a:prstTxWarp>
              <a:spAutoFit/>
            </a:bodyPr>
            <a:lstStyle/>
            <a:p>
              <a:r>
                <a:rPr lang="en-US" sz="1600" dirty="0" err="1"/>
                <a:t>Mpc/h</a:t>
              </a:r>
              <a:endParaRPr lang="en-US" sz="1600" dirty="0"/>
            </a:p>
          </p:txBody>
        </p:sp>
      </p:grpSp>
      <p:sp>
        <p:nvSpPr>
          <p:cNvPr id="17"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Scientific Goals</a:t>
            </a:r>
            <a:endParaRPr lang="en-US" sz="2800" dirty="0">
              <a:solidFill>
                <a:srgbClr val="FF0000"/>
              </a:solidFill>
              <a:latin typeface="Helvetica" pitchFamily="34" charset="0"/>
            </a:endParaRPr>
          </a:p>
        </p:txBody>
      </p:sp>
      <p:pic>
        <p:nvPicPr>
          <p:cNvPr id="18" name="Picture 3" descr="LogoPAUtransp.png"/>
          <p:cNvPicPr>
            <a:picLocks noChangeAspect="1"/>
          </p:cNvPicPr>
          <p:nvPr/>
        </p:nvPicPr>
        <p:blipFill>
          <a:blip r:embed="rId5"/>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4" name="TextBox 13"/>
          <p:cNvSpPr txBox="1"/>
          <p:nvPr/>
        </p:nvSpPr>
        <p:spPr>
          <a:xfrm>
            <a:off x="0" y="822138"/>
            <a:ext cx="5265615" cy="523220"/>
          </a:xfrm>
          <a:prstGeom prst="rect">
            <a:avLst/>
          </a:prstGeom>
          <a:noFill/>
        </p:spPr>
        <p:txBody>
          <a:bodyPr wrap="square" rtlCol="0">
            <a:spAutoFit/>
          </a:bodyPr>
          <a:lstStyle/>
          <a:p>
            <a:pPr marL="174625" indent="-174625">
              <a:buFont typeface="Arial"/>
              <a:buChar char="•"/>
            </a:pPr>
            <a:r>
              <a:rPr lang="en-US" sz="2800" b="1" dirty="0" smtClean="0">
                <a:solidFill>
                  <a:srgbClr val="FF0000"/>
                </a:solidFill>
              </a:rPr>
              <a:t> </a:t>
            </a:r>
            <a:r>
              <a:rPr lang="en-US" sz="2400" b="1" dirty="0" smtClean="0">
                <a:solidFill>
                  <a:srgbClr val="FF0000"/>
                </a:solidFill>
              </a:rPr>
              <a:t>Weak-</a:t>
            </a:r>
            <a:r>
              <a:rPr lang="en-US" sz="2400" b="1" dirty="0" err="1" smtClean="0">
                <a:solidFill>
                  <a:srgbClr val="FF0000"/>
                </a:solidFill>
              </a:rPr>
              <a:t>lensing</a:t>
            </a:r>
            <a:r>
              <a:rPr lang="en-US" sz="2400" b="1" dirty="0" smtClean="0">
                <a:solidFill>
                  <a:srgbClr val="FF0000"/>
                </a:solidFill>
              </a:rPr>
              <a:t> magnification</a:t>
            </a:r>
          </a:p>
        </p:txBody>
      </p:sp>
      <p:sp>
        <p:nvSpPr>
          <p:cNvPr id="17" name="TextBox 16"/>
          <p:cNvSpPr txBox="1"/>
          <p:nvPr/>
        </p:nvSpPr>
        <p:spPr>
          <a:xfrm>
            <a:off x="244231" y="1524000"/>
            <a:ext cx="8696334" cy="2246769"/>
          </a:xfrm>
          <a:prstGeom prst="rect">
            <a:avLst/>
          </a:prstGeom>
          <a:noFill/>
        </p:spPr>
        <p:txBody>
          <a:bodyPr wrap="square" rtlCol="0">
            <a:spAutoFit/>
          </a:bodyPr>
          <a:lstStyle/>
          <a:p>
            <a:pPr marL="176213" indent="-176213">
              <a:buFont typeface="Arial"/>
              <a:buChar char="•"/>
            </a:pPr>
            <a:r>
              <a:rPr lang="en-US" sz="2400" dirty="0" err="1" smtClean="0"/>
              <a:t>Lensing</a:t>
            </a:r>
            <a:r>
              <a:rPr lang="en-US" sz="2400" dirty="0" smtClean="0"/>
              <a:t> changes area of background image </a:t>
            </a:r>
            <a:r>
              <a:rPr lang="en-US" sz="2400" dirty="0" err="1" smtClean="0">
                <a:latin typeface="Wingdings"/>
                <a:ea typeface="Wingdings"/>
                <a:cs typeface="Wingdings"/>
              </a:rPr>
              <a:t></a:t>
            </a:r>
            <a:r>
              <a:rPr lang="en-US" sz="2400" dirty="0" smtClean="0"/>
              <a:t> density fluctuations correlated with density fluctuations in the foreground lenses. </a:t>
            </a:r>
            <a:br>
              <a:rPr lang="en-US" sz="2400" dirty="0" smtClean="0"/>
            </a:br>
            <a:endParaRPr lang="en-US" sz="2400" dirty="0" smtClean="0"/>
          </a:p>
          <a:p>
            <a:pPr marL="176213" indent="-176213">
              <a:buFont typeface="Arial"/>
              <a:buChar char="•"/>
            </a:pPr>
            <a:r>
              <a:rPr lang="en-US" sz="2400" dirty="0" smtClean="0"/>
              <a:t>Very precise photo-</a:t>
            </a:r>
            <a:r>
              <a:rPr lang="en-US" sz="2400" dirty="0" err="1" smtClean="0"/>
              <a:t>z’s</a:t>
            </a:r>
            <a:r>
              <a:rPr lang="en-US" sz="2400" dirty="0" smtClean="0"/>
              <a:t> in foreground lenses allow to perform cross-correlations between well-defined narrow </a:t>
            </a:r>
            <a:r>
              <a:rPr lang="en-US" sz="2400" dirty="0" err="1" smtClean="0"/>
              <a:t>redshift</a:t>
            </a:r>
            <a:r>
              <a:rPr lang="en-US" sz="2400" dirty="0" smtClean="0"/>
              <a:t> bins.</a:t>
            </a:r>
          </a:p>
          <a:p>
            <a:pPr marL="176213" indent="-176213">
              <a:buFont typeface="Arial"/>
              <a:buChar char="•"/>
            </a:pPr>
            <a:endParaRPr lang="en-US" sz="2000" dirty="0" smtClean="0">
              <a:sym typeface="Wingdings"/>
            </a:endParaRPr>
          </a:p>
        </p:txBody>
      </p:sp>
      <p:sp>
        <p:nvSpPr>
          <p:cNvPr id="18" name="Rectangle 17"/>
          <p:cNvSpPr/>
          <p:nvPr/>
        </p:nvSpPr>
        <p:spPr>
          <a:xfrm>
            <a:off x="244231" y="3888154"/>
            <a:ext cx="8499231" cy="1200328"/>
          </a:xfrm>
          <a:prstGeom prst="rect">
            <a:avLst/>
          </a:prstGeom>
        </p:spPr>
        <p:txBody>
          <a:bodyPr wrap="square">
            <a:spAutoFit/>
          </a:bodyPr>
          <a:lstStyle/>
          <a:p>
            <a:pPr marL="176213" indent="-176213">
              <a:buFont typeface="Arial"/>
              <a:buChar char="•"/>
            </a:pPr>
            <a:r>
              <a:rPr lang="en-US" sz="2400" dirty="0" smtClean="0"/>
              <a:t>The combination of RSD and MAG in the same data set is very powerful in breaking </a:t>
            </a:r>
            <a:r>
              <a:rPr lang="en-US" sz="2400" dirty="0" err="1" smtClean="0"/>
              <a:t>degeneracies</a:t>
            </a:r>
            <a:r>
              <a:rPr lang="en-US" sz="2400" dirty="0" smtClean="0"/>
              <a:t> between cosmological parameters ➔ a unique advantage of PAU.  </a:t>
            </a:r>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Scientific Goals</a:t>
            </a:r>
            <a:endParaRPr lang="en-US" sz="2800" dirty="0">
              <a:solidFill>
                <a:srgbClr val="FF0000"/>
              </a:solidFill>
              <a:latin typeface="Helvetica" pitchFamily="34" charset="0"/>
            </a:endParaRPr>
          </a:p>
        </p:txBody>
      </p:sp>
      <p:pic>
        <p:nvPicPr>
          <p:cNvPr id="12"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at the WHT</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
        <p:nvSpPr>
          <p:cNvPr id="11" name="TextBox 10"/>
          <p:cNvSpPr txBox="1"/>
          <p:nvPr/>
        </p:nvSpPr>
        <p:spPr>
          <a:xfrm>
            <a:off x="0" y="690563"/>
            <a:ext cx="9078343" cy="400110"/>
          </a:xfrm>
          <a:prstGeom prst="rect">
            <a:avLst/>
          </a:prstGeom>
          <a:noFill/>
        </p:spPr>
        <p:txBody>
          <a:bodyPr wrap="square" rtlCol="0">
            <a:spAutoFit/>
          </a:bodyPr>
          <a:lstStyle/>
          <a:p>
            <a:r>
              <a:rPr lang="en-US" sz="2000" dirty="0" smtClean="0"/>
              <a:t>Quantitative study accepted for publication </a:t>
            </a:r>
            <a:r>
              <a:rPr lang="en-US" sz="1600" dirty="0" smtClean="0"/>
              <a:t>(</a:t>
            </a:r>
            <a:r>
              <a:rPr lang="es-ES" sz="1600" dirty="0" smtClean="0"/>
              <a:t>arXiv</a:t>
            </a:r>
            <a:r>
              <a:rPr lang="es-ES" sz="1600" dirty="0"/>
              <a:t>:1109.4852, MNRAS in </a:t>
            </a:r>
            <a:r>
              <a:rPr lang="es-ES" sz="1600" dirty="0" smtClean="0"/>
              <a:t>press )</a:t>
            </a:r>
            <a:r>
              <a:rPr lang="en-US" sz="2000" dirty="0" smtClean="0"/>
              <a:t>:</a:t>
            </a:r>
            <a:endParaRPr lang="en-US" sz="2000" dirty="0"/>
          </a:p>
        </p:txBody>
      </p:sp>
      <p:pic>
        <p:nvPicPr>
          <p:cNvPr id="14" name="Picture 13"/>
          <p:cNvPicPr>
            <a:picLocks noChangeAspect="1"/>
          </p:cNvPicPr>
          <p:nvPr/>
        </p:nvPicPr>
        <p:blipFill>
          <a:blip r:embed="rId4"/>
          <a:stretch>
            <a:fillRect/>
          </a:stretch>
        </p:blipFill>
        <p:spPr>
          <a:xfrm>
            <a:off x="117231" y="1083748"/>
            <a:ext cx="4969608" cy="1416837"/>
          </a:xfrm>
          <a:prstGeom prst="rect">
            <a:avLst/>
          </a:prstGeom>
        </p:spPr>
      </p:pic>
      <p:sp>
        <p:nvSpPr>
          <p:cNvPr id="16" name="TextBox 15"/>
          <p:cNvSpPr txBox="1"/>
          <p:nvPr/>
        </p:nvSpPr>
        <p:spPr>
          <a:xfrm>
            <a:off x="5959231" y="1109569"/>
            <a:ext cx="2956169" cy="1200329"/>
          </a:xfrm>
          <a:prstGeom prst="rect">
            <a:avLst/>
          </a:prstGeom>
          <a:noFill/>
        </p:spPr>
        <p:txBody>
          <a:bodyPr wrap="square" rtlCol="0">
            <a:spAutoFit/>
          </a:bodyPr>
          <a:lstStyle/>
          <a:p>
            <a:r>
              <a:rPr lang="en-US" dirty="0" smtClean="0"/>
              <a:t>Effects are sensitive to both the equation of state parameter </a:t>
            </a:r>
            <a:r>
              <a:rPr lang="en-US" dirty="0" err="1" smtClean="0"/>
              <a:t>w</a:t>
            </a:r>
            <a:r>
              <a:rPr lang="en-US" dirty="0" smtClean="0"/>
              <a:t> and structure growth.</a:t>
            </a:r>
            <a:endParaRPr lang="en-US" dirty="0"/>
          </a:p>
        </p:txBody>
      </p:sp>
      <p:pic>
        <p:nvPicPr>
          <p:cNvPr id="2" name="Imagen 1" descr="Screen Shot 2012-03-20 at 21.16.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294" y="2450747"/>
            <a:ext cx="5224040" cy="3224333"/>
          </a:xfrm>
          <a:prstGeom prst="rect">
            <a:avLst/>
          </a:prstGeom>
        </p:spPr>
      </p:pic>
      <p:sp>
        <p:nvSpPr>
          <p:cNvPr id="3" name="CuadroTexto 2"/>
          <p:cNvSpPr txBox="1"/>
          <p:nvPr/>
        </p:nvSpPr>
        <p:spPr>
          <a:xfrm>
            <a:off x="100966" y="3141426"/>
            <a:ext cx="3818994" cy="2308324"/>
          </a:xfrm>
          <a:prstGeom prst="rect">
            <a:avLst/>
          </a:prstGeom>
          <a:noFill/>
        </p:spPr>
        <p:txBody>
          <a:bodyPr wrap="square" rtlCol="0">
            <a:spAutoFit/>
          </a:bodyPr>
          <a:lstStyle/>
          <a:p>
            <a:r>
              <a:rPr lang="es-ES" sz="1600" dirty="0" err="1" smtClean="0"/>
              <a:t>Combination</a:t>
            </a:r>
            <a:r>
              <a:rPr lang="es-ES" sz="1600" dirty="0" smtClean="0"/>
              <a:t> of </a:t>
            </a:r>
          </a:p>
          <a:p>
            <a:endParaRPr lang="es-ES" sz="1600" dirty="0" smtClean="0"/>
          </a:p>
          <a:p>
            <a:pPr marL="342900" indent="-342900">
              <a:buFont typeface="+mj-lt"/>
              <a:buAutoNum type="arabicPeriod"/>
            </a:pPr>
            <a:r>
              <a:rPr lang="es-ES" sz="1600" dirty="0" smtClean="0"/>
              <a:t>3D </a:t>
            </a:r>
            <a:r>
              <a:rPr lang="es-ES" sz="1600" dirty="0" err="1" smtClean="0"/>
              <a:t>galaxy</a:t>
            </a:r>
            <a:r>
              <a:rPr lang="es-ES" sz="1600" dirty="0" smtClean="0"/>
              <a:t> </a:t>
            </a:r>
            <a:r>
              <a:rPr lang="es-ES" sz="1600" dirty="0" err="1" smtClean="0"/>
              <a:t>clustering</a:t>
            </a:r>
            <a:r>
              <a:rPr lang="es-ES" sz="1600" dirty="0" smtClean="0"/>
              <a:t> (</a:t>
            </a:r>
            <a:r>
              <a:rPr lang="es-ES" sz="1600" dirty="0" err="1" smtClean="0"/>
              <a:t>degenerate</a:t>
            </a:r>
            <a:r>
              <a:rPr lang="es-ES" sz="1600" dirty="0" smtClean="0"/>
              <a:t> </a:t>
            </a:r>
            <a:r>
              <a:rPr lang="es-ES" sz="1600" dirty="0" err="1" smtClean="0"/>
              <a:t>with</a:t>
            </a:r>
            <a:r>
              <a:rPr lang="es-ES" sz="1600" dirty="0" smtClean="0"/>
              <a:t> </a:t>
            </a:r>
            <a:r>
              <a:rPr lang="es-ES" sz="1600" dirty="0" err="1" smtClean="0"/>
              <a:t>galaxy</a:t>
            </a:r>
            <a:r>
              <a:rPr lang="es-ES" sz="1600" dirty="0" smtClean="0"/>
              <a:t> </a:t>
            </a:r>
            <a:r>
              <a:rPr lang="es-ES" sz="1600" dirty="0" err="1" smtClean="0"/>
              <a:t>biasing</a:t>
            </a:r>
            <a:r>
              <a:rPr lang="es-ES" sz="1600" dirty="0" smtClean="0"/>
              <a:t>)</a:t>
            </a:r>
          </a:p>
          <a:p>
            <a:pPr marL="342900" indent="-342900">
              <a:buFont typeface="+mj-lt"/>
              <a:buAutoNum type="arabicPeriod"/>
            </a:pPr>
            <a:r>
              <a:rPr lang="es-ES" sz="1600" dirty="0" err="1" smtClean="0"/>
              <a:t>weak</a:t>
            </a:r>
            <a:r>
              <a:rPr lang="es-ES" sz="1600" dirty="0" smtClean="0"/>
              <a:t> </a:t>
            </a:r>
            <a:r>
              <a:rPr lang="es-ES" sz="1600" dirty="0" err="1" smtClean="0"/>
              <a:t>lensing</a:t>
            </a:r>
            <a:r>
              <a:rPr lang="es-ES" sz="1600" dirty="0" smtClean="0"/>
              <a:t> </a:t>
            </a:r>
            <a:r>
              <a:rPr lang="es-ES" sz="1600" dirty="0" err="1" smtClean="0"/>
              <a:t>measurements</a:t>
            </a:r>
            <a:r>
              <a:rPr lang="es-ES" sz="1600" dirty="0" smtClean="0"/>
              <a:t> (</a:t>
            </a:r>
            <a:r>
              <a:rPr lang="es-ES" sz="1600" dirty="0" err="1" smtClean="0"/>
              <a:t>shear</a:t>
            </a:r>
            <a:r>
              <a:rPr lang="es-ES" sz="1600" dirty="0" smtClean="0"/>
              <a:t> in CFHTLS and </a:t>
            </a:r>
            <a:r>
              <a:rPr lang="es-ES" sz="1600" dirty="0" err="1" smtClean="0"/>
              <a:t>magnification</a:t>
            </a:r>
            <a:r>
              <a:rPr lang="es-ES" sz="1600" dirty="0" smtClean="0"/>
              <a:t>) </a:t>
            </a:r>
            <a:r>
              <a:rPr lang="es-ES" sz="1600" dirty="0" err="1" smtClean="0"/>
              <a:t>which</a:t>
            </a:r>
            <a:r>
              <a:rPr lang="es-ES" sz="1600" dirty="0" smtClean="0"/>
              <a:t> </a:t>
            </a:r>
            <a:r>
              <a:rPr lang="es-ES" sz="1600" dirty="0" err="1" smtClean="0"/>
              <a:t>is</a:t>
            </a:r>
            <a:r>
              <a:rPr lang="es-ES" sz="1600" dirty="0" smtClean="0"/>
              <a:t> </a:t>
            </a:r>
            <a:r>
              <a:rPr lang="es-ES" sz="1600" dirty="0" err="1" smtClean="0"/>
              <a:t>unbiased</a:t>
            </a:r>
            <a:r>
              <a:rPr lang="es-ES" sz="1600" dirty="0" smtClean="0"/>
              <a:t> </a:t>
            </a:r>
            <a:r>
              <a:rPr lang="es-ES" sz="1600" dirty="0" err="1" smtClean="0"/>
              <a:t>but</a:t>
            </a:r>
            <a:r>
              <a:rPr lang="es-ES" sz="1600" dirty="0" smtClean="0"/>
              <a:t> 2D</a:t>
            </a:r>
          </a:p>
          <a:p>
            <a:pPr marL="342900" indent="-342900">
              <a:buFont typeface="+mj-lt"/>
              <a:buAutoNum type="arabicPeriod"/>
            </a:pPr>
            <a:r>
              <a:rPr lang="es-ES" sz="1600" dirty="0" err="1" smtClean="0"/>
              <a:t>Redshift</a:t>
            </a:r>
            <a:r>
              <a:rPr lang="es-ES" sz="1600" dirty="0" smtClean="0"/>
              <a:t> </a:t>
            </a:r>
            <a:r>
              <a:rPr lang="es-ES" sz="1600" dirty="0" err="1" smtClean="0"/>
              <a:t>space</a:t>
            </a:r>
            <a:r>
              <a:rPr lang="es-ES" sz="1600" dirty="0" smtClean="0"/>
              <a:t> </a:t>
            </a:r>
            <a:r>
              <a:rPr lang="es-ES" sz="1600" dirty="0" err="1" smtClean="0"/>
              <a:t>distortions</a:t>
            </a:r>
            <a:r>
              <a:rPr lang="es-ES" sz="1600" dirty="0" smtClean="0"/>
              <a:t> (</a:t>
            </a:r>
            <a:r>
              <a:rPr lang="es-ES" sz="1600" dirty="0" err="1" smtClean="0"/>
              <a:t>which</a:t>
            </a:r>
            <a:r>
              <a:rPr lang="es-ES" sz="1600" dirty="0" smtClean="0"/>
              <a:t> </a:t>
            </a:r>
            <a:r>
              <a:rPr lang="es-ES" sz="1600" dirty="0" err="1" smtClean="0"/>
              <a:t>also</a:t>
            </a:r>
            <a:r>
              <a:rPr lang="es-ES" sz="1600" dirty="0" smtClean="0"/>
              <a:t> </a:t>
            </a:r>
            <a:r>
              <a:rPr lang="es-ES" sz="1600" dirty="0" err="1" smtClean="0"/>
              <a:t>measures</a:t>
            </a:r>
            <a:r>
              <a:rPr lang="es-ES" sz="1600" dirty="0" smtClean="0"/>
              <a:t> </a:t>
            </a:r>
            <a:r>
              <a:rPr lang="es-ES" sz="1600" dirty="0" err="1" smtClean="0"/>
              <a:t>galaxy</a:t>
            </a:r>
            <a:r>
              <a:rPr lang="es-ES" sz="1600" dirty="0" smtClean="0"/>
              <a:t> </a:t>
            </a:r>
            <a:r>
              <a:rPr lang="es-ES" sz="1600" dirty="0" err="1" smtClean="0"/>
              <a:t>bias</a:t>
            </a:r>
            <a:r>
              <a:rPr lang="es-ES" sz="1600" dirty="0" smtClean="0"/>
              <a:t> and </a:t>
            </a:r>
            <a:r>
              <a:rPr lang="es-ES" sz="1600" dirty="0" err="1" smtClean="0"/>
              <a:t>growth</a:t>
            </a:r>
            <a:r>
              <a:rPr lang="es-ES" sz="1600" dirty="0" smtClean="0"/>
              <a:t>)</a:t>
            </a:r>
            <a:endParaRPr lang="es-ES" sz="1600" dirty="0"/>
          </a:p>
        </p:txBody>
      </p:sp>
      <p:pic>
        <p:nvPicPr>
          <p:cNvPr id="4" name="Picture 3"/>
          <p:cNvPicPr>
            <a:picLocks noChangeAspect="1"/>
          </p:cNvPicPr>
          <p:nvPr/>
        </p:nvPicPr>
        <p:blipFill>
          <a:blip r:embed="rId6"/>
          <a:stretch>
            <a:fillRect/>
          </a:stretch>
        </p:blipFill>
        <p:spPr>
          <a:xfrm>
            <a:off x="0" y="5629593"/>
            <a:ext cx="9144000" cy="1228407"/>
          </a:xfrm>
          <a:prstGeom prst="rect">
            <a:avLst/>
          </a:prstGeom>
        </p:spPr>
      </p:pic>
      <p:sp>
        <p:nvSpPr>
          <p:cNvPr id="12" name="TextBox 11"/>
          <p:cNvSpPr txBox="1"/>
          <p:nvPr/>
        </p:nvSpPr>
        <p:spPr>
          <a:xfrm>
            <a:off x="3657307" y="2170607"/>
            <a:ext cx="5455829" cy="400110"/>
          </a:xfrm>
          <a:prstGeom prst="rect">
            <a:avLst/>
          </a:prstGeom>
          <a:noFill/>
        </p:spPr>
        <p:txBody>
          <a:bodyPr wrap="square" rtlCol="0">
            <a:spAutoFit/>
          </a:bodyPr>
          <a:lstStyle/>
          <a:p>
            <a:r>
              <a:rPr lang="en-US" sz="2000" dirty="0" smtClean="0"/>
              <a:t>Figure of Merit for w</a:t>
            </a:r>
            <a:r>
              <a:rPr lang="en-US" sz="2000" baseline="-25000" dirty="0" smtClean="0"/>
              <a:t>0</a:t>
            </a:r>
            <a:r>
              <a:rPr lang="en-US" sz="2000" dirty="0" smtClean="0"/>
              <a:t>, </a:t>
            </a:r>
            <a:r>
              <a:rPr lang="en-US" sz="2000" dirty="0" err="1" smtClean="0"/>
              <a:t>w</a:t>
            </a:r>
            <a:r>
              <a:rPr lang="en-US" sz="2000" baseline="-25000" dirty="0" err="1" smtClean="0"/>
              <a:t>a</a:t>
            </a:r>
            <a:r>
              <a:rPr lang="en-US" sz="2000" dirty="0" smtClean="0"/>
              <a:t>  and growth factor </a:t>
            </a:r>
            <a:r>
              <a:rPr lang="en-US" sz="2000" dirty="0" err="1" smtClean="0"/>
              <a:t>γ</a:t>
            </a:r>
            <a:r>
              <a:rPr lang="en-US" sz="2000" dirty="0" smtClean="0"/>
              <a: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2"/>
          <a:stretch>
            <a:fillRect/>
          </a:stretch>
        </p:blipFill>
        <p:spPr>
          <a:xfrm>
            <a:off x="4609785" y="-13047"/>
            <a:ext cx="4534215" cy="6858000"/>
          </a:xfrm>
          <a:prstGeom prst="rect">
            <a:avLst/>
          </a:prstGeom>
        </p:spPr>
      </p:pic>
      <p:sp>
        <p:nvSpPr>
          <p:cNvPr id="14" name="TextBox 13"/>
          <p:cNvSpPr txBox="1"/>
          <p:nvPr/>
        </p:nvSpPr>
        <p:spPr>
          <a:xfrm>
            <a:off x="218974" y="2461846"/>
            <a:ext cx="3941537" cy="954107"/>
          </a:xfrm>
          <a:prstGeom prst="rect">
            <a:avLst/>
          </a:prstGeom>
          <a:noFill/>
        </p:spPr>
        <p:txBody>
          <a:bodyPr wrap="square" rtlCol="0">
            <a:spAutoFit/>
          </a:bodyPr>
          <a:lstStyle/>
          <a:p>
            <a:r>
              <a:rPr lang="en-US" sz="2800" dirty="0" smtClean="0"/>
              <a:t>PAUCam will be mounted at the prime focus:</a:t>
            </a:r>
            <a:endParaRPr lang="en-US" sz="2800" dirty="0"/>
          </a:p>
        </p:txBody>
      </p:sp>
      <p:sp>
        <p:nvSpPr>
          <p:cNvPr id="15" name="TextBox 14"/>
          <p:cNvSpPr txBox="1"/>
          <p:nvPr/>
        </p:nvSpPr>
        <p:spPr>
          <a:xfrm>
            <a:off x="218974" y="3864080"/>
            <a:ext cx="3941537" cy="954107"/>
          </a:xfrm>
          <a:prstGeom prst="rect">
            <a:avLst/>
          </a:prstGeom>
          <a:noFill/>
        </p:spPr>
        <p:txBody>
          <a:bodyPr wrap="square" rtlCol="0">
            <a:spAutoFit/>
          </a:bodyPr>
          <a:lstStyle/>
          <a:p>
            <a:r>
              <a:rPr lang="en-US" sz="2800" dirty="0" smtClean="0"/>
              <a:t>Strong limitation in the weight: </a:t>
            </a:r>
            <a:r>
              <a:rPr lang="en-US" sz="2800" b="1" dirty="0" smtClean="0">
                <a:solidFill>
                  <a:srgbClr val="FF0000"/>
                </a:solidFill>
              </a:rPr>
              <a:t>max. 235 kg</a:t>
            </a:r>
            <a:r>
              <a:rPr lang="en-US" sz="2800" dirty="0" smtClean="0"/>
              <a:t>.</a:t>
            </a:r>
            <a:endParaRPr lang="en-US" sz="2800" dirty="0"/>
          </a:p>
        </p:txBody>
      </p:sp>
      <p:cxnSp>
        <p:nvCxnSpPr>
          <p:cNvPr id="17" name="Straight Arrow Connector 16"/>
          <p:cNvCxnSpPr/>
          <p:nvPr/>
        </p:nvCxnSpPr>
        <p:spPr>
          <a:xfrm flipV="1">
            <a:off x="3197561" y="1549109"/>
            <a:ext cx="3552977" cy="16258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8974" y="437978"/>
            <a:ext cx="3941537" cy="646331"/>
          </a:xfrm>
          <a:prstGeom prst="rect">
            <a:avLst/>
          </a:prstGeom>
          <a:noFill/>
        </p:spPr>
        <p:txBody>
          <a:bodyPr wrap="square" rtlCol="0">
            <a:spAutoFit/>
          </a:bodyPr>
          <a:lstStyle/>
          <a:p>
            <a:pPr algn="ctr"/>
            <a:r>
              <a:rPr lang="en-US" sz="3600" b="1" dirty="0" err="1" smtClean="0">
                <a:solidFill>
                  <a:srgbClr val="FF0000"/>
                </a:solidFill>
              </a:rPr>
              <a:t>PAUCam</a:t>
            </a:r>
            <a:endParaRPr lang="en-US" sz="36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graphicFrame>
        <p:nvGraphicFramePr>
          <p:cNvPr id="100354" name="Object 2"/>
          <p:cNvGraphicFramePr>
            <a:graphicFrameLocks noChangeAspect="1"/>
          </p:cNvGraphicFramePr>
          <p:nvPr/>
        </p:nvGraphicFramePr>
        <p:xfrm>
          <a:off x="218914" y="690563"/>
          <a:ext cx="8452467" cy="5526613"/>
        </p:xfrm>
        <a:graphic>
          <a:graphicData uri="http://schemas.openxmlformats.org/presentationml/2006/ole">
            <mc:AlternateContent xmlns:mc="http://schemas.openxmlformats.org/markup-compatibility/2006">
              <mc:Choice xmlns:v="urn:schemas-microsoft-com:vml" Requires="v">
                <p:oleObj spid="_x0000_s26637" name="Document" r:id="rId3" imgW="5283200" imgH="3454400" progId="Word.Document.12">
                  <p:link updateAutomatic="1"/>
                </p:oleObj>
              </mc:Choice>
              <mc:Fallback>
                <p:oleObj name="Document" r:id="rId3" imgW="5283200" imgH="34544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14" y="690563"/>
                        <a:ext cx="8452467" cy="552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 name="TextBox 15"/>
          <p:cNvSpPr txBox="1"/>
          <p:nvPr/>
        </p:nvSpPr>
        <p:spPr>
          <a:xfrm>
            <a:off x="467145" y="5847844"/>
            <a:ext cx="7810082" cy="400110"/>
          </a:xfrm>
          <a:prstGeom prst="rect">
            <a:avLst/>
          </a:prstGeom>
          <a:noFill/>
        </p:spPr>
        <p:txBody>
          <a:bodyPr wrap="square" rtlCol="0">
            <a:spAutoFit/>
          </a:bodyPr>
          <a:lstStyle/>
          <a:p>
            <a:pPr algn="ctr"/>
            <a:r>
              <a:rPr lang="en-US" sz="2000" dirty="0" smtClean="0"/>
              <a:t>Body of camera made of carbon fiber, shaped to minimize wall thickness</a:t>
            </a:r>
            <a:endParaRPr lang="en-US" sz="2000" dirty="0"/>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5"/>
          <a:srcRect/>
          <a:stretch>
            <a:fillRect/>
          </a:stretch>
        </p:blipFill>
        <p:spPr bwMode="auto">
          <a:xfrm>
            <a:off x="7924800" y="0"/>
            <a:ext cx="990600" cy="690563"/>
          </a:xfrm>
          <a:prstGeom prst="rect">
            <a:avLst/>
          </a:prstGeom>
          <a:noFill/>
          <a:ln w="9525">
            <a:noFill/>
            <a:miter lim="800000"/>
            <a:headEnd/>
            <a:tailEnd/>
          </a:ln>
        </p:spPr>
      </p:pic>
      <p:sp>
        <p:nvSpPr>
          <p:cNvPr id="12" name="TextBox 11"/>
          <p:cNvSpPr txBox="1"/>
          <p:nvPr/>
        </p:nvSpPr>
        <p:spPr>
          <a:xfrm>
            <a:off x="218914" y="1083748"/>
            <a:ext cx="2744538" cy="1631216"/>
          </a:xfrm>
          <a:prstGeom prst="rect">
            <a:avLst/>
          </a:prstGeom>
          <a:noFill/>
        </p:spPr>
        <p:txBody>
          <a:bodyPr wrap="square" rtlCol="0">
            <a:spAutoFit/>
          </a:bodyPr>
          <a:lstStyle/>
          <a:p>
            <a:r>
              <a:rPr lang="en-US" sz="2000" dirty="0" smtClean="0"/>
              <a:t>Many pieces are ready.</a:t>
            </a:r>
          </a:p>
          <a:p>
            <a:endParaRPr lang="en-US" sz="2000" dirty="0" smtClean="0"/>
          </a:p>
          <a:p>
            <a:r>
              <a:rPr lang="en-US" sz="2000" dirty="0" smtClean="0"/>
              <a:t>Mold being fabricated. Takes 2-3 weeks to make enclosure.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pic>
        <p:nvPicPr>
          <p:cNvPr id="3" name="Picture 2" descr="TapaTecnicaCama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 y="718942"/>
            <a:ext cx="9047753" cy="6031836"/>
          </a:xfrm>
          <a:prstGeom prst="rect">
            <a:avLst/>
          </a:prstGeom>
        </p:spPr>
      </p:pic>
    </p:spTree>
    <p:extLst>
      <p:ext uri="{BB962C8B-B14F-4D97-AF65-F5344CB8AC3E}">
        <p14:creationId xmlns:p14="http://schemas.microsoft.com/office/powerpoint/2010/main" val="1473864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pic>
        <p:nvPicPr>
          <p:cNvPr id="2" name="Picture 1" descr="PiezasMol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3" y="787633"/>
            <a:ext cx="9105550" cy="6070367"/>
          </a:xfrm>
          <a:prstGeom prst="rect">
            <a:avLst/>
          </a:prstGeom>
        </p:spPr>
      </p:pic>
    </p:spTree>
    <p:extLst>
      <p:ext uri="{BB962C8B-B14F-4D97-AF65-F5344CB8AC3E}">
        <p14:creationId xmlns:p14="http://schemas.microsoft.com/office/powerpoint/2010/main" val="28533168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0" name="TextBox 9"/>
          <p:cNvSpPr txBox="1"/>
          <p:nvPr/>
        </p:nvSpPr>
        <p:spPr>
          <a:xfrm>
            <a:off x="166077" y="1318846"/>
            <a:ext cx="3057769" cy="646331"/>
          </a:xfrm>
          <a:prstGeom prst="rect">
            <a:avLst/>
          </a:prstGeom>
          <a:noFill/>
        </p:spPr>
        <p:txBody>
          <a:bodyPr wrap="square" rtlCol="0">
            <a:spAutoFit/>
          </a:bodyPr>
          <a:lstStyle/>
          <a:p>
            <a:r>
              <a:rPr lang="en-US" dirty="0" smtClean="0"/>
              <a:t>8 central </a:t>
            </a:r>
            <a:r>
              <a:rPr lang="en-US" dirty="0" err="1" smtClean="0"/>
              <a:t>CCDs</a:t>
            </a:r>
            <a:r>
              <a:rPr lang="en-US" dirty="0" smtClean="0"/>
              <a:t> with almost 100% illumination.</a:t>
            </a:r>
            <a:endParaRPr lang="en-US" dirty="0"/>
          </a:p>
        </p:txBody>
      </p:sp>
      <p:sp>
        <p:nvSpPr>
          <p:cNvPr id="12" name="TextBox 11"/>
          <p:cNvSpPr txBox="1"/>
          <p:nvPr/>
        </p:nvSpPr>
        <p:spPr>
          <a:xfrm>
            <a:off x="166077" y="2119923"/>
            <a:ext cx="3057769" cy="923330"/>
          </a:xfrm>
          <a:prstGeom prst="rect">
            <a:avLst/>
          </a:prstGeom>
          <a:noFill/>
        </p:spPr>
        <p:txBody>
          <a:bodyPr wrap="square" rtlCol="0">
            <a:spAutoFit/>
          </a:bodyPr>
          <a:lstStyle/>
          <a:p>
            <a:r>
              <a:rPr lang="en-US" dirty="0" smtClean="0"/>
              <a:t>Rest of the </a:t>
            </a:r>
            <a:r>
              <a:rPr lang="en-US" dirty="0" err="1" smtClean="0"/>
              <a:t>CCDs</a:t>
            </a:r>
            <a:r>
              <a:rPr lang="en-US" dirty="0" smtClean="0"/>
              <a:t>:</a:t>
            </a:r>
          </a:p>
          <a:p>
            <a:r>
              <a:rPr lang="en-US" dirty="0" smtClean="0"/>
              <a:t>	2 for guiding</a:t>
            </a:r>
          </a:p>
          <a:p>
            <a:r>
              <a:rPr lang="en-US" dirty="0" smtClean="0"/>
              <a:t>	8 for additional photons</a:t>
            </a:r>
            <a:endParaRPr lang="en-US" dirty="0"/>
          </a:p>
        </p:txBody>
      </p:sp>
      <p:sp>
        <p:nvSpPr>
          <p:cNvPr id="14" name="TextBox 13"/>
          <p:cNvSpPr txBox="1"/>
          <p:nvPr/>
        </p:nvSpPr>
        <p:spPr>
          <a:xfrm>
            <a:off x="166077" y="4933462"/>
            <a:ext cx="3569217" cy="923330"/>
          </a:xfrm>
          <a:prstGeom prst="rect">
            <a:avLst/>
          </a:prstGeom>
          <a:noFill/>
        </p:spPr>
        <p:txBody>
          <a:bodyPr wrap="square" rtlCol="0">
            <a:spAutoFit/>
          </a:bodyPr>
          <a:lstStyle/>
          <a:p>
            <a:r>
              <a:rPr lang="en-US" dirty="0" smtClean="0"/>
              <a:t>Optimization of filter arrangement: 7 narrow band and 1 broad band in central </a:t>
            </a:r>
            <a:r>
              <a:rPr lang="en-US" dirty="0" err="1" smtClean="0"/>
              <a:t>CCDs</a:t>
            </a:r>
            <a:r>
              <a:rPr lang="en-US" dirty="0" smtClean="0"/>
              <a:t>.</a:t>
            </a:r>
            <a:endParaRPr lang="en-US" dirty="0"/>
          </a:p>
        </p:txBody>
      </p:sp>
      <p:sp>
        <p:nvSpPr>
          <p:cNvPr id="15" name="TextBox 14"/>
          <p:cNvSpPr txBox="1"/>
          <p:nvPr/>
        </p:nvSpPr>
        <p:spPr>
          <a:xfrm>
            <a:off x="166077" y="3453285"/>
            <a:ext cx="3341077" cy="1200329"/>
          </a:xfrm>
          <a:prstGeom prst="rect">
            <a:avLst/>
          </a:prstGeom>
          <a:noFill/>
        </p:spPr>
        <p:txBody>
          <a:bodyPr wrap="square" rtlCol="0">
            <a:spAutoFit/>
          </a:bodyPr>
          <a:lstStyle/>
          <a:p>
            <a:r>
              <a:rPr lang="en-US" dirty="0" smtClean="0"/>
              <a:t>42 narrow band (10nm) filters covering the range ≈ 470-830 nm</a:t>
            </a:r>
          </a:p>
          <a:p>
            <a:endParaRPr lang="en-US" dirty="0" smtClean="0"/>
          </a:p>
          <a:p>
            <a:r>
              <a:rPr lang="en-US" dirty="0" smtClean="0"/>
              <a:t>6 wide band filters </a:t>
            </a:r>
            <a:r>
              <a:rPr lang="en-US" dirty="0" err="1" smtClean="0"/>
              <a:t>u.g.r.i.z.Y</a:t>
            </a:r>
            <a:r>
              <a:rPr lang="en-US" dirty="0" smtClean="0"/>
              <a:t>.</a:t>
            </a:r>
            <a:endParaRPr lang="en-US" dirty="0"/>
          </a:p>
        </p:txBody>
      </p:sp>
      <p:sp>
        <p:nvSpPr>
          <p:cNvPr id="16"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r>
              <a:rPr lang="en-US" sz="2800" dirty="0" smtClean="0">
                <a:solidFill>
                  <a:srgbClr val="FF0000"/>
                </a:solidFill>
                <a:latin typeface="Helvetica" pitchFamily="34" charset="0"/>
              </a:rPr>
              <a:t> focal plane</a:t>
            </a:r>
            <a:endParaRPr lang="en-US" sz="2800" dirty="0">
              <a:solidFill>
                <a:srgbClr val="FF0000"/>
              </a:solidFill>
              <a:latin typeface="Helvetica" pitchFamily="34" charset="0"/>
            </a:endParaRPr>
          </a:p>
        </p:txBody>
      </p:sp>
      <p:pic>
        <p:nvPicPr>
          <p:cNvPr id="17"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pic>
        <p:nvPicPr>
          <p:cNvPr id="18" name="Picture 17"/>
          <p:cNvPicPr>
            <a:picLocks noChangeAspect="1"/>
          </p:cNvPicPr>
          <p:nvPr/>
        </p:nvPicPr>
        <p:blipFill>
          <a:blip r:embed="rId3"/>
          <a:stretch>
            <a:fillRect/>
          </a:stretch>
        </p:blipFill>
        <p:spPr>
          <a:xfrm>
            <a:off x="3507154" y="845137"/>
            <a:ext cx="5500285" cy="575273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9" name="8 CuadroTexto"/>
          <p:cNvSpPr txBox="1">
            <a:spLocks noChangeArrowheads="1"/>
          </p:cNvSpPr>
          <p:nvPr/>
        </p:nvSpPr>
        <p:spPr bwMode="auto">
          <a:xfrm>
            <a:off x="509372" y="690563"/>
            <a:ext cx="3225922" cy="2359606"/>
          </a:xfrm>
          <a:prstGeom prst="rect">
            <a:avLst/>
          </a:prstGeom>
          <a:noFill/>
          <a:ln w="9525">
            <a:noFill/>
            <a:miter lim="800000"/>
            <a:headEnd/>
            <a:tailEnd/>
          </a:ln>
        </p:spPr>
        <p:txBody>
          <a:bodyPr wrap="square" lIns="91426" tIns="45713" rIns="91426" bIns="45713">
            <a:prstTxWarp prst="textNoShape">
              <a:avLst/>
            </a:prstTxWarp>
            <a:spAutoFit/>
          </a:bodyPr>
          <a:lstStyle/>
          <a:p>
            <a:pPr eaLnBrk="1" hangingPunct="1"/>
            <a:r>
              <a:rPr lang="ca-ES" sz="2000" b="1" dirty="0">
                <a:solidFill>
                  <a:srgbClr val="C00000"/>
                </a:solidFill>
                <a:latin typeface="Verdana" charset="0"/>
                <a:ea typeface="Verdana" charset="0"/>
                <a:cs typeface="Verdana" charset="0"/>
              </a:rPr>
              <a:t>Detectors</a:t>
            </a:r>
          </a:p>
          <a:p>
            <a:pPr eaLnBrk="1" hangingPunct="1"/>
            <a:endParaRPr lang="ca-ES" sz="2800" b="1" baseline="30000" dirty="0" smtClean="0">
              <a:solidFill>
                <a:srgbClr val="C00000"/>
              </a:solidFill>
              <a:latin typeface="Verdana" charset="0"/>
              <a:ea typeface="Verdana" charset="0"/>
              <a:cs typeface="Verdana" charset="0"/>
            </a:endParaRPr>
          </a:p>
          <a:p>
            <a:pPr eaLnBrk="1" hangingPunct="1">
              <a:buFont typeface="Arial"/>
              <a:buChar char="•"/>
            </a:pPr>
            <a:r>
              <a:rPr lang="ca-ES" b="1" dirty="0" smtClean="0">
                <a:solidFill>
                  <a:srgbClr val="C00000"/>
                </a:solidFill>
                <a:latin typeface="Verdana" charset="0"/>
                <a:ea typeface="Verdana" charset="0"/>
                <a:cs typeface="Verdana" charset="0"/>
              </a:rPr>
              <a:t> Hamamatsu photonics </a:t>
            </a:r>
            <a:br>
              <a:rPr lang="ca-ES" b="1" dirty="0" smtClean="0">
                <a:solidFill>
                  <a:srgbClr val="C00000"/>
                </a:solidFill>
                <a:latin typeface="Verdana" charset="0"/>
                <a:ea typeface="Verdana" charset="0"/>
                <a:cs typeface="Verdana" charset="0"/>
              </a:rPr>
            </a:br>
            <a:r>
              <a:rPr lang="ca-ES" b="1" dirty="0" smtClean="0">
                <a:solidFill>
                  <a:srgbClr val="C00000"/>
                </a:solidFill>
                <a:latin typeface="Verdana" charset="0"/>
                <a:ea typeface="Verdana" charset="0"/>
                <a:cs typeface="Verdana" charset="0"/>
              </a:rPr>
              <a:t>  (2k X 4k) 15μm pixels</a:t>
            </a:r>
          </a:p>
          <a:p>
            <a:pPr eaLnBrk="1" hangingPunct="1">
              <a:buFont typeface="Arial"/>
              <a:buChar char="•"/>
            </a:pPr>
            <a:endParaRPr lang="ca-ES" b="1" dirty="0" smtClean="0">
              <a:solidFill>
                <a:srgbClr val="C00000"/>
              </a:solidFill>
              <a:latin typeface="Verdana" charset="0"/>
              <a:ea typeface="Verdana" charset="0"/>
              <a:cs typeface="Verdana" charset="0"/>
            </a:endParaRPr>
          </a:p>
          <a:p>
            <a:pPr eaLnBrk="1" hangingPunct="1">
              <a:buFont typeface="Arial"/>
              <a:buChar char="•"/>
            </a:pPr>
            <a:r>
              <a:rPr lang="ca-ES" b="1" dirty="0" smtClean="0">
                <a:solidFill>
                  <a:srgbClr val="C00000"/>
                </a:solidFill>
                <a:latin typeface="Verdana" charset="0"/>
                <a:ea typeface="Verdana" charset="0"/>
                <a:cs typeface="Verdana" charset="0"/>
              </a:rPr>
              <a:t> Telescope f/2.8 </a:t>
            </a:r>
            <a:r>
              <a:rPr lang="ca-ES" b="1" dirty="0" smtClean="0">
                <a:solidFill>
                  <a:srgbClr val="C00000"/>
                </a:solidFill>
                <a:latin typeface="Wingdings"/>
                <a:ea typeface="Wingdings"/>
                <a:cs typeface="Wingdings"/>
              </a:rPr>
              <a:t></a:t>
            </a:r>
            <a:r>
              <a:rPr lang="ca-ES" b="1" dirty="0" smtClean="0">
                <a:solidFill>
                  <a:srgbClr val="C00000"/>
                </a:solidFill>
                <a:latin typeface="Verdana" charset="0"/>
                <a:ea typeface="Verdana" charset="0"/>
                <a:cs typeface="Verdana" charset="0"/>
              </a:rPr>
              <a:t/>
            </a:r>
            <a:br>
              <a:rPr lang="ca-ES" b="1" dirty="0" smtClean="0">
                <a:solidFill>
                  <a:srgbClr val="C00000"/>
                </a:solidFill>
                <a:latin typeface="Verdana" charset="0"/>
                <a:ea typeface="Verdana" charset="0"/>
                <a:cs typeface="Verdana" charset="0"/>
              </a:rPr>
            </a:br>
            <a:r>
              <a:rPr lang="ca-ES" b="1" dirty="0" smtClean="0">
                <a:solidFill>
                  <a:srgbClr val="C00000"/>
                </a:solidFill>
                <a:latin typeface="Verdana" charset="0"/>
                <a:ea typeface="Verdana" charset="0"/>
                <a:cs typeface="Verdana" charset="0"/>
              </a:rPr>
              <a:t>   0.26” /pixel.</a:t>
            </a:r>
            <a:endParaRPr lang="ca-ES" sz="2800" b="1" baseline="30000" dirty="0" smtClean="0">
              <a:solidFill>
                <a:srgbClr val="C00000"/>
              </a:solidFill>
              <a:latin typeface="Verdana" charset="0"/>
              <a:ea typeface="Verdana" charset="0"/>
              <a:cs typeface="Verdana" charset="0"/>
            </a:endParaRPr>
          </a:p>
          <a:p>
            <a:pPr eaLnBrk="1" hangingPunct="1"/>
            <a:endParaRPr lang="ca-ES" sz="2800" b="1" baseline="30000" dirty="0">
              <a:solidFill>
                <a:srgbClr val="C00000"/>
              </a:solidFill>
              <a:latin typeface="Verdana" charset="0"/>
              <a:ea typeface="Verdana" charset="0"/>
              <a:cs typeface="Verdana" charset="0"/>
            </a:endParaRPr>
          </a:p>
        </p:txBody>
      </p:sp>
      <p:pic>
        <p:nvPicPr>
          <p:cNvPr id="14" name="Picture 2" descr="C:\Users\Ricard\Desktop\Hama_QE_20100527.png"/>
          <p:cNvPicPr>
            <a:picLocks noChangeAspect="1" noChangeArrowheads="1"/>
          </p:cNvPicPr>
          <p:nvPr/>
        </p:nvPicPr>
        <p:blipFill>
          <a:blip r:embed="rId3" cstate="print"/>
          <a:srcRect/>
          <a:stretch>
            <a:fillRect/>
          </a:stretch>
        </p:blipFill>
        <p:spPr bwMode="auto">
          <a:xfrm>
            <a:off x="0" y="2801982"/>
            <a:ext cx="4702746" cy="3070868"/>
          </a:xfrm>
          <a:prstGeom prst="rect">
            <a:avLst/>
          </a:prstGeom>
          <a:ln>
            <a:noFill/>
          </a:ln>
          <a:effectLst>
            <a:softEdge rad="112500"/>
          </a:effectLst>
        </p:spPr>
      </p:pic>
      <p:pic>
        <p:nvPicPr>
          <p:cNvPr id="15" name="Picture 6" descr="FDCCD"/>
          <p:cNvPicPr>
            <a:picLocks noChangeAspect="1" noChangeArrowheads="1"/>
          </p:cNvPicPr>
          <p:nvPr/>
        </p:nvPicPr>
        <p:blipFill>
          <a:blip r:embed="rId4"/>
          <a:srcRect/>
          <a:stretch>
            <a:fillRect/>
          </a:stretch>
        </p:blipFill>
        <p:spPr bwMode="auto">
          <a:xfrm>
            <a:off x="4644008" y="1083748"/>
            <a:ext cx="4384675" cy="5846762"/>
          </a:xfrm>
          <a:prstGeom prst="rect">
            <a:avLst/>
          </a:prstGeom>
          <a:noFill/>
          <a:ln w="9525">
            <a:noFill/>
            <a:miter lim="800000"/>
            <a:headEnd/>
            <a:tailEnd/>
          </a:ln>
        </p:spPr>
      </p:pic>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a:t>
            </a:r>
            <a:r>
              <a:rPr lang="en-US" sz="2800" dirty="0" err="1" smtClean="0">
                <a:solidFill>
                  <a:srgbClr val="FF0000"/>
                </a:solidFill>
                <a:latin typeface="Helvetica" pitchFamily="34" charset="0"/>
              </a:rPr>
              <a:t>CCDs</a:t>
            </a:r>
            <a:endParaRPr lang="en-US" sz="2800" dirty="0">
              <a:solidFill>
                <a:srgbClr val="FF0000"/>
              </a:solidFill>
              <a:latin typeface="Helvetica" pitchFamily="34" charset="0"/>
            </a:endParaRPr>
          </a:p>
        </p:txBody>
      </p:sp>
      <p:pic>
        <p:nvPicPr>
          <p:cNvPr id="12" name="Picture 3" descr="LogoPAUtransp.png"/>
          <p:cNvPicPr>
            <a:picLocks noChangeAspect="1"/>
          </p:cNvPicPr>
          <p:nvPr/>
        </p:nvPicPr>
        <p:blipFill>
          <a:blip r:embed="rId5"/>
          <a:srcRect/>
          <a:stretch>
            <a:fillRect/>
          </a:stretch>
        </p:blipFill>
        <p:spPr bwMode="auto">
          <a:xfrm>
            <a:off x="7924800" y="0"/>
            <a:ext cx="990600" cy="690563"/>
          </a:xfrm>
          <a:prstGeom prst="rect">
            <a:avLst/>
          </a:prstGeom>
          <a:noFill/>
          <a:ln w="9525">
            <a:noFill/>
            <a:miter lim="800000"/>
            <a:headEnd/>
            <a:tailEnd/>
          </a:ln>
        </p:spPr>
      </p:pic>
      <p:sp>
        <p:nvSpPr>
          <p:cNvPr id="11" name="TextBox 10"/>
          <p:cNvSpPr txBox="1"/>
          <p:nvPr/>
        </p:nvSpPr>
        <p:spPr>
          <a:xfrm>
            <a:off x="58738" y="5872850"/>
            <a:ext cx="4644008" cy="830997"/>
          </a:xfrm>
          <a:prstGeom prst="rect">
            <a:avLst/>
          </a:prstGeom>
          <a:noFill/>
        </p:spPr>
        <p:txBody>
          <a:bodyPr wrap="square" rtlCol="0">
            <a:spAutoFit/>
          </a:bodyPr>
          <a:lstStyle/>
          <a:p>
            <a:r>
              <a:rPr lang="en-US" sz="2400" b="1" dirty="0" smtClean="0">
                <a:solidFill>
                  <a:srgbClr val="FF0000"/>
                </a:solidFill>
              </a:rPr>
              <a:t>All CCD are already in our labs. being characterized.</a:t>
            </a:r>
            <a:endParaRPr lang="en-US" sz="24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3"/>
          <p:cNvSpPr txBox="1">
            <a:spLocks noChangeArrowheads="1"/>
          </p:cNvSpPr>
          <p:nvPr/>
        </p:nvSpPr>
        <p:spPr bwMode="auto">
          <a:xfrm>
            <a:off x="0" y="810846"/>
            <a:ext cx="9144000" cy="5109091"/>
          </a:xfrm>
          <a:prstGeom prst="rect">
            <a:avLst/>
          </a:prstGeom>
          <a:noFill/>
          <a:ln w="9525">
            <a:noFill/>
            <a:miter lim="800000"/>
            <a:headEnd/>
            <a:tailEnd/>
          </a:ln>
        </p:spPr>
        <p:txBody>
          <a:bodyPr wrap="square">
            <a:prstTxWarp prst="textNoShape">
              <a:avLst/>
            </a:prstTxWarp>
            <a:spAutoFit/>
          </a:bodyPr>
          <a:lstStyle/>
          <a:p>
            <a:pPr eaLnBrk="1" hangingPunct="1"/>
            <a:r>
              <a:rPr lang="en-US" sz="2800" dirty="0" smtClean="0">
                <a:solidFill>
                  <a:srgbClr val="262626"/>
                </a:solidFill>
                <a:latin typeface="Helvetica" charset="0"/>
                <a:ea typeface="Arial" charset="0"/>
                <a:cs typeface="Arial" charset="0"/>
              </a:rPr>
              <a:t>The PAU Project originated in the </a:t>
            </a:r>
          </a:p>
          <a:p>
            <a:pPr eaLnBrk="1" hangingPunct="1"/>
            <a:r>
              <a:rPr lang="en-US" sz="2800" dirty="0" err="1" smtClean="0">
                <a:solidFill>
                  <a:schemeClr val="tx2"/>
                </a:solidFill>
                <a:latin typeface="Helvetica" charset="0"/>
                <a:ea typeface="Arial" charset="0"/>
                <a:cs typeface="Arial" charset="0"/>
              </a:rPr>
              <a:t>Consolider</a:t>
            </a:r>
            <a:r>
              <a:rPr lang="en-US" sz="2800" dirty="0" smtClean="0">
                <a:solidFill>
                  <a:schemeClr val="tx2"/>
                </a:solidFill>
                <a:latin typeface="Helvetica" charset="0"/>
                <a:ea typeface="Arial" charset="0"/>
                <a:cs typeface="Arial" charset="0"/>
              </a:rPr>
              <a:t> </a:t>
            </a:r>
            <a:r>
              <a:rPr lang="en-US" sz="2800" dirty="0" err="1" smtClean="0">
                <a:solidFill>
                  <a:schemeClr val="tx2"/>
                </a:solidFill>
                <a:latin typeface="Helvetica" charset="0"/>
                <a:ea typeface="Arial" charset="0"/>
                <a:cs typeface="Arial" charset="0"/>
              </a:rPr>
              <a:t>Ingenio</a:t>
            </a:r>
            <a:r>
              <a:rPr lang="en-US" sz="2800" dirty="0" smtClean="0">
                <a:solidFill>
                  <a:schemeClr val="tx2"/>
                </a:solidFill>
                <a:latin typeface="Helvetica" charset="0"/>
                <a:ea typeface="Arial" charset="0"/>
                <a:cs typeface="Arial" charset="0"/>
              </a:rPr>
              <a:t> 2010 Program of (former) MICINN.</a:t>
            </a:r>
          </a:p>
          <a:p>
            <a:pPr eaLnBrk="1" hangingPunct="1"/>
            <a:endParaRPr lang="en-US" sz="2800" dirty="0" smtClean="0">
              <a:solidFill>
                <a:schemeClr val="tx2"/>
              </a:solidFill>
              <a:latin typeface="Helvetica" charset="0"/>
              <a:ea typeface="Arial" charset="0"/>
              <a:cs typeface="Arial" charset="0"/>
            </a:endParaRPr>
          </a:p>
          <a:p>
            <a:pPr eaLnBrk="1" hangingPunct="1"/>
            <a:r>
              <a:rPr lang="en-US" sz="2800" dirty="0" smtClean="0">
                <a:solidFill>
                  <a:schemeClr val="tx2"/>
                </a:solidFill>
                <a:latin typeface="Helvetica" charset="0"/>
                <a:ea typeface="Arial" charset="0"/>
                <a:cs typeface="Arial" charset="0"/>
              </a:rPr>
              <a:t>Project was approved in 2007 (</a:t>
            </a:r>
            <a:r>
              <a:rPr lang="en-US" sz="2800" dirty="0" smtClean="0">
                <a:solidFill>
                  <a:srgbClr val="262626"/>
                </a:solidFill>
                <a:latin typeface="Helvetica" charset="0"/>
                <a:ea typeface="Arial" charset="0"/>
                <a:cs typeface="Arial" charset="0"/>
              </a:rPr>
              <a:t>ref. CSD2007-0060).</a:t>
            </a:r>
          </a:p>
          <a:p>
            <a:pPr eaLnBrk="1" hangingPunct="1"/>
            <a:r>
              <a:rPr lang="en-US" sz="2800" dirty="0" smtClean="0">
                <a:solidFill>
                  <a:srgbClr val="262626"/>
                </a:solidFill>
                <a:latin typeface="Helvetica" charset="0"/>
                <a:ea typeface="Arial" charset="0"/>
                <a:cs typeface="Arial" charset="0"/>
              </a:rPr>
              <a:t/>
            </a:r>
            <a:br>
              <a:rPr lang="en-US" sz="2800" dirty="0" smtClean="0">
                <a:solidFill>
                  <a:srgbClr val="262626"/>
                </a:solidFill>
                <a:latin typeface="Helvetica" charset="0"/>
                <a:ea typeface="Arial" charset="0"/>
                <a:cs typeface="Arial" charset="0"/>
              </a:rPr>
            </a:br>
            <a:r>
              <a:rPr lang="en-US" dirty="0" smtClean="0">
                <a:solidFill>
                  <a:srgbClr val="262626"/>
                </a:solidFill>
                <a:latin typeface="Helvetica" charset="0"/>
                <a:ea typeface="Arial" charset="0"/>
                <a:cs typeface="Arial" charset="0"/>
              </a:rPr>
              <a:t>CIEMAT (Madrid), IAA (Granada), ICE-IEEC (Barcelona), IFAE-UAB (Barcelona), </a:t>
            </a:r>
            <a:br>
              <a:rPr lang="en-US" dirty="0" smtClean="0">
                <a:solidFill>
                  <a:srgbClr val="262626"/>
                </a:solidFill>
                <a:latin typeface="Helvetica" charset="0"/>
                <a:ea typeface="Arial" charset="0"/>
                <a:cs typeface="Arial" charset="0"/>
              </a:rPr>
            </a:br>
            <a:r>
              <a:rPr lang="en-US" dirty="0" smtClean="0">
                <a:solidFill>
                  <a:srgbClr val="262626"/>
                </a:solidFill>
                <a:latin typeface="Helvetica" charset="0"/>
                <a:ea typeface="Arial" charset="0"/>
                <a:cs typeface="Arial" charset="0"/>
              </a:rPr>
              <a:t>IFIC-UV (Valencia), IFT-UAM (Madrid), PIC (Barcelona).</a:t>
            </a:r>
          </a:p>
          <a:p>
            <a:pPr eaLnBrk="1" hangingPunct="1"/>
            <a:endParaRPr lang="en-US" dirty="0" smtClean="0">
              <a:solidFill>
                <a:srgbClr val="262626"/>
              </a:solidFill>
              <a:latin typeface="Helvetica" charset="0"/>
              <a:ea typeface="Arial" charset="0"/>
              <a:cs typeface="Arial" charset="0"/>
            </a:endParaRPr>
          </a:p>
          <a:p>
            <a:pPr eaLnBrk="1" hangingPunct="1"/>
            <a:r>
              <a:rPr lang="en-US" sz="2800" b="1" dirty="0" smtClean="0">
                <a:solidFill>
                  <a:srgbClr val="FF0000"/>
                </a:solidFill>
                <a:latin typeface="Helvetica" charset="0"/>
                <a:ea typeface="Arial" charset="0"/>
                <a:cs typeface="Arial" charset="0"/>
              </a:rPr>
              <a:t>Effective start: beginning of 2008</a:t>
            </a:r>
            <a:r>
              <a:rPr lang="en-US" sz="2800" dirty="0" smtClean="0">
                <a:solidFill>
                  <a:srgbClr val="262626"/>
                </a:solidFill>
                <a:latin typeface="Helvetica" charset="0"/>
                <a:ea typeface="Arial" charset="0"/>
                <a:cs typeface="Arial" charset="0"/>
              </a:rPr>
              <a:t>.</a:t>
            </a:r>
          </a:p>
          <a:p>
            <a:pPr eaLnBrk="1" hangingPunct="1"/>
            <a:endParaRPr lang="en-US" sz="2800" dirty="0" smtClean="0">
              <a:solidFill>
                <a:srgbClr val="262626"/>
              </a:solidFill>
              <a:latin typeface="Helvetica" charset="0"/>
              <a:ea typeface="Arial" charset="0"/>
              <a:cs typeface="Arial" charset="0"/>
            </a:endParaRPr>
          </a:p>
          <a:p>
            <a:pPr eaLnBrk="1" hangingPunct="1"/>
            <a:r>
              <a:rPr lang="en-US" sz="2400" dirty="0" smtClean="0">
                <a:solidFill>
                  <a:schemeClr val="accent1">
                    <a:lumMod val="75000"/>
                  </a:schemeClr>
                </a:solidFill>
                <a:latin typeface="Helvetica" charset="0"/>
                <a:ea typeface="Arial" charset="0"/>
                <a:cs typeface="Arial" charset="0"/>
              </a:rPr>
              <a:t>Have asked for a year extension.</a:t>
            </a:r>
          </a:p>
          <a:p>
            <a:pPr eaLnBrk="1" hangingPunct="1"/>
            <a:endParaRPr lang="en-US" sz="2800" dirty="0" smtClean="0">
              <a:solidFill>
                <a:srgbClr val="262626"/>
              </a:solidFill>
              <a:latin typeface="Helvetica" charset="0"/>
              <a:ea typeface="Arial" charset="0"/>
              <a:cs typeface="Arial" charset="0"/>
            </a:endParaRPr>
          </a:p>
          <a:p>
            <a:r>
              <a:rPr lang="en-US" sz="2000" dirty="0" smtClean="0">
                <a:solidFill>
                  <a:srgbClr val="262626"/>
                </a:solidFill>
                <a:latin typeface="Helvetica" charset="0"/>
                <a:ea typeface="Arial" charset="0"/>
                <a:cs typeface="Arial" charset="0"/>
              </a:rPr>
              <a:t>Ref.: </a:t>
            </a:r>
            <a:r>
              <a:rPr lang="en-US" sz="2000" dirty="0" err="1" smtClean="0">
                <a:solidFill>
                  <a:srgbClr val="262626"/>
                </a:solidFill>
                <a:latin typeface="Helvetica" charset="0"/>
                <a:ea typeface="Arial" charset="0"/>
                <a:cs typeface="Arial" charset="0"/>
              </a:rPr>
              <a:t>http://www.pausurvey.org/home-PAU.html</a:t>
            </a:r>
            <a:endParaRPr lang="en-US" sz="2000" dirty="0" smtClean="0">
              <a:solidFill>
                <a:srgbClr val="262626"/>
              </a:solidFill>
              <a:latin typeface="Helvetica" charset="0"/>
              <a:ea typeface="Arial" charset="0"/>
              <a:cs typeface="Arial" charset="0"/>
            </a:endParaRPr>
          </a:p>
        </p:txBody>
      </p:sp>
      <p:sp>
        <p:nvSpPr>
          <p:cNvPr id="13"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precedents</a:t>
            </a:r>
            <a:endParaRPr lang="en-US" sz="2800" dirty="0">
              <a:solidFill>
                <a:srgbClr val="FF0000"/>
              </a:solidFill>
              <a:latin typeface="Helvetica" pitchFamily="34" charset="0"/>
            </a:endParaRPr>
          </a:p>
        </p:txBody>
      </p:sp>
      <p:pic>
        <p:nvPicPr>
          <p:cNvPr id="14"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a:t>
            </a:r>
            <a:r>
              <a:rPr lang="en-US" sz="2800" dirty="0" err="1" smtClean="0">
                <a:solidFill>
                  <a:srgbClr val="FF0000"/>
                </a:solidFill>
                <a:latin typeface="Helvetica" pitchFamily="34" charset="0"/>
              </a:rPr>
              <a:t>CCDs</a:t>
            </a:r>
            <a:endParaRPr lang="en-US" sz="2800" dirty="0">
              <a:solidFill>
                <a:srgbClr val="FF0000"/>
              </a:solidFill>
              <a:latin typeface="Helvetica" pitchFamily="34" charset="0"/>
            </a:endParaRPr>
          </a:p>
        </p:txBody>
      </p:sp>
      <p:pic>
        <p:nvPicPr>
          <p:cNvPr id="12"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
        <p:nvSpPr>
          <p:cNvPr id="11" name="TextBox 10"/>
          <p:cNvSpPr txBox="1"/>
          <p:nvPr/>
        </p:nvSpPr>
        <p:spPr>
          <a:xfrm>
            <a:off x="218974" y="690563"/>
            <a:ext cx="4197586" cy="1569660"/>
          </a:xfrm>
          <a:prstGeom prst="rect">
            <a:avLst/>
          </a:prstGeom>
          <a:noFill/>
        </p:spPr>
        <p:txBody>
          <a:bodyPr wrap="square" rtlCol="0">
            <a:spAutoFit/>
          </a:bodyPr>
          <a:lstStyle/>
          <a:p>
            <a:r>
              <a:rPr lang="en-US" sz="2400" dirty="0" smtClean="0"/>
              <a:t>Two set ups to characterize </a:t>
            </a:r>
            <a:r>
              <a:rPr lang="en-US" sz="2400" dirty="0" err="1" smtClean="0"/>
              <a:t>CCDs</a:t>
            </a:r>
            <a:r>
              <a:rPr lang="en-US" sz="2400" dirty="0" smtClean="0"/>
              <a:t> are ready, including software, one at CIEMAT the other at IEEC-IFAE.</a:t>
            </a:r>
            <a:endParaRPr lang="en-US" sz="2400" dirty="0"/>
          </a:p>
        </p:txBody>
      </p:sp>
      <p:pic>
        <p:nvPicPr>
          <p:cNvPr id="14" name="Picture 13"/>
          <p:cNvPicPr>
            <a:picLocks noChangeAspect="1"/>
          </p:cNvPicPr>
          <p:nvPr/>
        </p:nvPicPr>
        <p:blipFill>
          <a:blip r:embed="rId3"/>
          <a:stretch>
            <a:fillRect/>
          </a:stretch>
        </p:blipFill>
        <p:spPr>
          <a:xfrm>
            <a:off x="218974" y="2600529"/>
            <a:ext cx="5062944" cy="3795806"/>
          </a:xfrm>
          <a:prstGeom prst="rect">
            <a:avLst/>
          </a:prstGeom>
        </p:spPr>
      </p:pic>
      <p:pic>
        <p:nvPicPr>
          <p:cNvPr id="15" name="Picture 14"/>
          <p:cNvPicPr>
            <a:picLocks noChangeAspect="1"/>
          </p:cNvPicPr>
          <p:nvPr/>
        </p:nvPicPr>
        <p:blipFill>
          <a:blip r:embed="rId4"/>
          <a:stretch>
            <a:fillRect/>
          </a:stretch>
        </p:blipFill>
        <p:spPr>
          <a:xfrm>
            <a:off x="0" y="2434212"/>
            <a:ext cx="1469117" cy="1462088"/>
          </a:xfrm>
          <a:prstGeom prst="rect">
            <a:avLst/>
          </a:prstGeom>
        </p:spPr>
      </p:pic>
      <p:cxnSp>
        <p:nvCxnSpPr>
          <p:cNvPr id="20" name="Straight Arrow Connector 19"/>
          <p:cNvCxnSpPr/>
          <p:nvPr/>
        </p:nvCxnSpPr>
        <p:spPr>
          <a:xfrm>
            <a:off x="1113448" y="2957025"/>
            <a:ext cx="71133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1431405" y="3176814"/>
            <a:ext cx="611581" cy="1751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18974" y="6396335"/>
            <a:ext cx="5062944" cy="461665"/>
          </a:xfrm>
          <a:prstGeom prst="rect">
            <a:avLst/>
          </a:prstGeom>
          <a:noFill/>
        </p:spPr>
        <p:txBody>
          <a:bodyPr wrap="square" rtlCol="0">
            <a:spAutoFit/>
          </a:bodyPr>
          <a:lstStyle/>
          <a:p>
            <a:r>
              <a:rPr lang="en-US" sz="2400" dirty="0" smtClean="0"/>
              <a:t>CCD testing station at CIEMAT</a:t>
            </a:r>
            <a:endParaRPr lang="en-US" sz="2400" dirty="0"/>
          </a:p>
        </p:txBody>
      </p:sp>
      <p:pic>
        <p:nvPicPr>
          <p:cNvPr id="16" name="Picture 15"/>
          <p:cNvPicPr>
            <a:picLocks noChangeAspect="1"/>
          </p:cNvPicPr>
          <p:nvPr/>
        </p:nvPicPr>
        <p:blipFill>
          <a:blip r:embed="rId5"/>
          <a:stretch>
            <a:fillRect/>
          </a:stretch>
        </p:blipFill>
        <p:spPr>
          <a:xfrm>
            <a:off x="4621942" y="781282"/>
            <a:ext cx="4293458" cy="3305859"/>
          </a:xfrm>
          <a:prstGeom prst="rect">
            <a:avLst/>
          </a:prstGeom>
        </p:spPr>
      </p:pic>
      <p:pic>
        <p:nvPicPr>
          <p:cNvPr id="17" name="Picture 16"/>
          <p:cNvPicPr>
            <a:picLocks noChangeAspect="1"/>
          </p:cNvPicPr>
          <p:nvPr/>
        </p:nvPicPr>
        <p:blipFill>
          <a:blip r:embed="rId6"/>
          <a:stretch>
            <a:fillRect/>
          </a:stretch>
        </p:blipFill>
        <p:spPr>
          <a:xfrm>
            <a:off x="5080203" y="3476422"/>
            <a:ext cx="3835197" cy="35657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6" name="TextBox 15"/>
          <p:cNvSpPr txBox="1"/>
          <p:nvPr/>
        </p:nvSpPr>
        <p:spPr>
          <a:xfrm>
            <a:off x="43646" y="6183923"/>
            <a:ext cx="7518286" cy="369332"/>
          </a:xfrm>
          <a:prstGeom prst="rect">
            <a:avLst/>
          </a:prstGeom>
          <a:noFill/>
        </p:spPr>
        <p:txBody>
          <a:bodyPr wrap="square" rtlCol="0">
            <a:spAutoFit/>
          </a:bodyPr>
          <a:lstStyle/>
          <a:p>
            <a:pPr algn="ctr"/>
            <a:r>
              <a:rPr lang="en-US" dirty="0" smtClean="0"/>
              <a:t>Cut-out showing filter-tray movable system</a:t>
            </a:r>
            <a:endParaRPr lang="en-US" dirty="0"/>
          </a:p>
        </p:txBody>
      </p:sp>
      <p:graphicFrame>
        <p:nvGraphicFramePr>
          <p:cNvPr id="101379" name="Object 3"/>
          <p:cNvGraphicFramePr>
            <a:graphicFrameLocks noChangeAspect="1"/>
          </p:cNvGraphicFramePr>
          <p:nvPr/>
        </p:nvGraphicFramePr>
        <p:xfrm>
          <a:off x="25665" y="1079112"/>
          <a:ext cx="7788590" cy="5104811"/>
        </p:xfrm>
        <a:graphic>
          <a:graphicData uri="http://schemas.openxmlformats.org/presentationml/2006/ole">
            <mc:AlternateContent xmlns:mc="http://schemas.openxmlformats.org/markup-compatibility/2006">
              <mc:Choice xmlns:v="urn:schemas-microsoft-com:vml" Requires="v">
                <p:oleObj spid="_x0000_s27661" name="Document" r:id="rId3" imgW="5270500" imgH="3454400" progId="Word.Document.12">
                  <p:link updateAutomatic="1"/>
                </p:oleObj>
              </mc:Choice>
              <mc:Fallback>
                <p:oleObj name="Document" r:id="rId3" imgW="5270500" imgH="34544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5" y="1079112"/>
                        <a:ext cx="7788590" cy="510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9" name="Picture 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71388" y="4652365"/>
            <a:ext cx="3685733" cy="2205635"/>
          </a:xfrm>
          <a:prstGeom prst="rect">
            <a:avLst/>
          </a:prstGeom>
          <a:noFill/>
          <a:ln w="9525">
            <a:noFill/>
            <a:miter lim="800000"/>
            <a:headEnd/>
            <a:tailEnd/>
          </a:ln>
        </p:spPr>
      </p:pic>
      <p:cxnSp>
        <p:nvCxnSpPr>
          <p:cNvPr id="12" name="Straight Arrow Connector 11"/>
          <p:cNvCxnSpPr/>
          <p:nvPr/>
        </p:nvCxnSpPr>
        <p:spPr>
          <a:xfrm rot="16200000" flipV="1">
            <a:off x="6415149" y="4495340"/>
            <a:ext cx="1180086" cy="590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5" name="Picture 3" descr="LogoPAUtransp.png"/>
          <p:cNvPicPr>
            <a:picLocks noChangeAspect="1"/>
          </p:cNvPicPr>
          <p:nvPr/>
        </p:nvPicPr>
        <p:blipFill>
          <a:blip r:embed="rId6"/>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4"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defRPr/>
            </a:pPr>
            <a:r>
              <a:rPr lang="en-US" sz="2800" dirty="0" err="1" smtClean="0">
                <a:solidFill>
                  <a:srgbClr val="FF0000"/>
                </a:solidFill>
                <a:latin typeface="Helvetica" pitchFamily="34" charset="0"/>
              </a:rPr>
              <a:t>PAUCam</a:t>
            </a:r>
            <a:r>
              <a:rPr lang="en-US" sz="2800" dirty="0" smtClean="0">
                <a:solidFill>
                  <a:srgbClr val="FF0000"/>
                </a:solidFill>
                <a:latin typeface="Helvetica" pitchFamily="34" charset="0"/>
              </a:rPr>
              <a:t> (set up as of summer 2011)</a:t>
            </a:r>
            <a:endParaRPr lang="en-US" sz="2800" dirty="0">
              <a:solidFill>
                <a:srgbClr val="FF0000"/>
              </a:solidFill>
              <a:latin typeface="Helvetica" pitchFamily="34" charset="0"/>
            </a:endParaRPr>
          </a:p>
        </p:txBody>
      </p:sp>
      <p:pic>
        <p:nvPicPr>
          <p:cNvPr id="15"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pic>
        <p:nvPicPr>
          <p:cNvPr id="11" name="Picture 10"/>
          <p:cNvPicPr>
            <a:picLocks noChangeAspect="1"/>
          </p:cNvPicPr>
          <p:nvPr/>
        </p:nvPicPr>
        <p:blipFill>
          <a:blip r:embed="rId3"/>
          <a:stretch>
            <a:fillRect/>
          </a:stretch>
        </p:blipFill>
        <p:spPr>
          <a:xfrm>
            <a:off x="1" y="751873"/>
            <a:ext cx="9144000" cy="610612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2"/>
          <a:stretch>
            <a:fillRect/>
          </a:stretch>
        </p:blipFill>
        <p:spPr>
          <a:xfrm>
            <a:off x="0" y="685800"/>
            <a:ext cx="9144000" cy="6860429"/>
          </a:xfrm>
          <a:prstGeom prst="rect">
            <a:avLst/>
          </a:prstGeom>
        </p:spPr>
      </p:pic>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2"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graphicFrame>
        <p:nvGraphicFramePr>
          <p:cNvPr id="102403" name="Object 3"/>
          <p:cNvGraphicFramePr>
            <a:graphicFrameLocks noChangeAspect="1"/>
          </p:cNvGraphicFramePr>
          <p:nvPr/>
        </p:nvGraphicFramePr>
        <p:xfrm>
          <a:off x="0" y="723836"/>
          <a:ext cx="9265590" cy="6134164"/>
        </p:xfrm>
        <a:graphic>
          <a:graphicData uri="http://schemas.openxmlformats.org/presentationml/2006/ole">
            <mc:AlternateContent xmlns:mc="http://schemas.openxmlformats.org/markup-compatibility/2006">
              <mc:Choice xmlns:v="urn:schemas-microsoft-com:vml" Requires="v">
                <p:oleObj spid="_x0000_s44045" name="Document" r:id="rId3" imgW="5486400" imgH="3632200" progId="Word.Document.8">
                  <p:link updateAutomatic="1"/>
                </p:oleObj>
              </mc:Choice>
              <mc:Fallback>
                <p:oleObj name="Document" r:id="rId3" imgW="5486400" imgH="3632200"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3836"/>
                        <a:ext cx="9265590" cy="613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5"/>
          <a:srcRect/>
          <a:stretch>
            <a:fillRect/>
          </a:stretch>
        </p:blipFill>
        <p:spPr bwMode="auto">
          <a:xfrm>
            <a:off x="7924800" y="0"/>
            <a:ext cx="990600" cy="690563"/>
          </a:xfrm>
          <a:prstGeom prst="rect">
            <a:avLst/>
          </a:prstGeom>
          <a:noFill/>
          <a:ln w="9525">
            <a:noFill/>
            <a:miter lim="800000"/>
            <a:headEnd/>
            <a:tailEnd/>
          </a:ln>
        </p:spPr>
      </p:pic>
      <p:sp>
        <p:nvSpPr>
          <p:cNvPr id="11" name="TextBox 10"/>
          <p:cNvSpPr txBox="1"/>
          <p:nvPr/>
        </p:nvSpPr>
        <p:spPr>
          <a:xfrm>
            <a:off x="7063791" y="905154"/>
            <a:ext cx="1219200" cy="923330"/>
          </a:xfrm>
          <a:prstGeom prst="rect">
            <a:avLst/>
          </a:prstGeom>
          <a:solidFill>
            <a:schemeClr val="tx2">
              <a:lumMod val="20000"/>
              <a:lumOff val="80000"/>
            </a:schemeClr>
          </a:solidFill>
        </p:spPr>
        <p:txBody>
          <a:bodyPr wrap="square" rtlCol="0">
            <a:spAutoFit/>
          </a:bodyPr>
          <a:lstStyle/>
          <a:p>
            <a:pPr algn="ctr"/>
            <a:r>
              <a:rPr lang="en-US" dirty="0" smtClean="0"/>
              <a:t>View </a:t>
            </a:r>
          </a:p>
          <a:p>
            <a:pPr algn="ctr"/>
            <a:r>
              <a:rPr lang="en-US" dirty="0" smtClean="0"/>
              <a:t>from </a:t>
            </a:r>
          </a:p>
          <a:p>
            <a:pPr algn="ctr"/>
            <a:r>
              <a:rPr lang="en-US" dirty="0" smtClean="0"/>
              <a:t>top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
        <p:nvSpPr>
          <p:cNvPr id="12" name="TextBox 11"/>
          <p:cNvSpPr txBox="1"/>
          <p:nvPr/>
        </p:nvSpPr>
        <p:spPr>
          <a:xfrm>
            <a:off x="233573" y="690563"/>
            <a:ext cx="8681827" cy="5262980"/>
          </a:xfrm>
          <a:prstGeom prst="rect">
            <a:avLst/>
          </a:prstGeom>
          <a:noFill/>
        </p:spPr>
        <p:txBody>
          <a:bodyPr wrap="square" rtlCol="0">
            <a:spAutoFit/>
          </a:bodyPr>
          <a:lstStyle/>
          <a:p>
            <a:r>
              <a:rPr lang="en-US" sz="2800" dirty="0" smtClean="0"/>
              <a:t>Many other elements of the camera are ready or being fabricated. Examples:</a:t>
            </a:r>
          </a:p>
          <a:p>
            <a:endParaRPr lang="en-US" sz="2800" dirty="0" smtClean="0"/>
          </a:p>
          <a:p>
            <a:pPr marL="365125" indent="-365125">
              <a:buFont typeface="Arial"/>
              <a:buChar char="•"/>
            </a:pPr>
            <a:r>
              <a:rPr lang="en-US" sz="2800" dirty="0" smtClean="0"/>
              <a:t>Optics (entrance window): study done by FRACTAL. Ordered.</a:t>
            </a:r>
            <a:br>
              <a:rPr lang="en-US" sz="2800" dirty="0" smtClean="0"/>
            </a:br>
            <a:endParaRPr lang="en-US" sz="2800" dirty="0" smtClean="0"/>
          </a:p>
          <a:p>
            <a:pPr marL="365125" indent="-365125">
              <a:buFont typeface="Arial"/>
              <a:buChar char="•"/>
            </a:pPr>
            <a:r>
              <a:rPr lang="en-US" sz="2800" dirty="0" smtClean="0"/>
              <a:t>Shutter: design ready, contract will go out soon.</a:t>
            </a:r>
            <a:br>
              <a:rPr lang="en-US" sz="2800" dirty="0" smtClean="0"/>
            </a:br>
            <a:endParaRPr lang="en-US" sz="2800" dirty="0" smtClean="0"/>
          </a:p>
          <a:p>
            <a:pPr marL="365125" indent="-365125">
              <a:buFont typeface="Arial"/>
              <a:buChar char="•"/>
            </a:pPr>
            <a:r>
              <a:rPr lang="en-US" sz="2800" dirty="0" err="1" smtClean="0"/>
              <a:t>Cryotigers</a:t>
            </a:r>
            <a:r>
              <a:rPr lang="en-US" sz="2800" dirty="0" smtClean="0"/>
              <a:t>: one received, preliminary tests vey good.</a:t>
            </a:r>
            <a:br>
              <a:rPr lang="en-US" sz="2800" dirty="0" smtClean="0"/>
            </a:br>
            <a:endParaRPr lang="en-US" sz="2800" dirty="0" smtClean="0"/>
          </a:p>
          <a:p>
            <a:pPr marL="365125" indent="-365125">
              <a:buFont typeface="Arial"/>
              <a:buChar char="•"/>
            </a:pPr>
            <a:r>
              <a:rPr lang="en-US" sz="2800" dirty="0" smtClean="0"/>
              <a:t>Assembly done in house. Clean room (an important infrastructure) is ready.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3" descr="PAUdm-WorkshopBarcelona20110413 (dragged).pdf"/>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647462" y="119909"/>
            <a:ext cx="4337539" cy="461665"/>
          </a:xfrm>
          <a:prstGeom prst="rect">
            <a:avLst/>
          </a:prstGeom>
          <a:solidFill>
            <a:schemeClr val="accent5">
              <a:lumMod val="40000"/>
              <a:lumOff val="60000"/>
            </a:schemeClr>
          </a:solidFill>
        </p:spPr>
        <p:txBody>
          <a:bodyPr wrap="square" rtlCol="0">
            <a:spAutoFit/>
          </a:bodyPr>
          <a:lstStyle/>
          <a:p>
            <a:r>
              <a:rPr lang="en-US" sz="2400" dirty="0" smtClean="0"/>
              <a:t>Data Management System</a:t>
            </a:r>
            <a:endParaRPr lang="en-US" sz="2400" dirty="0"/>
          </a:p>
        </p:txBody>
      </p:sp>
      <p:sp>
        <p:nvSpPr>
          <p:cNvPr id="4" name="TextBox 3"/>
          <p:cNvSpPr txBox="1"/>
          <p:nvPr/>
        </p:nvSpPr>
        <p:spPr>
          <a:xfrm>
            <a:off x="6076462" y="2813537"/>
            <a:ext cx="1279769" cy="253916"/>
          </a:xfrm>
          <a:prstGeom prst="rect">
            <a:avLst/>
          </a:prstGeom>
          <a:noFill/>
          <a:ln>
            <a:solidFill>
              <a:schemeClr val="accent3">
                <a:lumMod val="50000"/>
              </a:schemeClr>
            </a:solidFill>
          </a:ln>
        </p:spPr>
        <p:txBody>
          <a:bodyPr wrap="square" rtlCol="0">
            <a:spAutoFit/>
          </a:bodyPr>
          <a:lstStyle/>
          <a:p>
            <a:r>
              <a:rPr lang="en-US" sz="1050" dirty="0" smtClean="0"/>
              <a:t>P. Tallada</a:t>
            </a:r>
            <a:endParaRPr lang="en-US" sz="1050" dirty="0"/>
          </a:p>
        </p:txBody>
      </p:sp>
      <p:cxnSp>
        <p:nvCxnSpPr>
          <p:cNvPr id="13" name="Straight Connector 12"/>
          <p:cNvCxnSpPr>
            <a:stCxn id="4" idx="0"/>
          </p:cNvCxnSpPr>
          <p:nvPr/>
        </p:nvCxnSpPr>
        <p:spPr>
          <a:xfrm rot="16200000" flipV="1">
            <a:off x="6567368" y="2664557"/>
            <a:ext cx="293075" cy="4885"/>
          </a:xfrm>
          <a:prstGeom prst="line">
            <a:avLst/>
          </a:prstGeom>
          <a:ln w="15875">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 name="Rectangle 22"/>
          <p:cNvSpPr/>
          <p:nvPr/>
        </p:nvSpPr>
        <p:spPr>
          <a:xfrm>
            <a:off x="0" y="0"/>
            <a:ext cx="9144000" cy="685800"/>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Data Management</a:t>
            </a:r>
            <a:endParaRPr lang="en-US" sz="2800" dirty="0">
              <a:solidFill>
                <a:srgbClr val="FF0000"/>
              </a:solidFill>
              <a:latin typeface="Helvetica" pitchFamily="34" charset="0"/>
            </a:endParaRPr>
          </a:p>
        </p:txBody>
      </p:sp>
      <p:pic>
        <p:nvPicPr>
          <p:cNvPr id="7"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1" descr="PAUdm-WorkshopBarcelona20110413 (dragged).pdf"/>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22"/>
          <p:cNvSpPr/>
          <p:nvPr/>
        </p:nvSpPr>
        <p:spPr>
          <a:xfrm>
            <a:off x="0" y="0"/>
            <a:ext cx="9144000" cy="685800"/>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Data processing pipeline</a:t>
            </a:r>
            <a:endParaRPr lang="en-US" sz="2800" dirty="0">
              <a:solidFill>
                <a:srgbClr val="FF0000"/>
              </a:solidFill>
              <a:latin typeface="Helvetica" pitchFamily="34" charset="0"/>
            </a:endParaRPr>
          </a:p>
        </p:txBody>
      </p:sp>
      <p:pic>
        <p:nvPicPr>
          <p:cNvPr id="4"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Grupo"/>
          <p:cNvGrpSpPr>
            <a:grpSpLocks/>
          </p:cNvGrpSpPr>
          <p:nvPr/>
        </p:nvGrpSpPr>
        <p:grpSpPr bwMode="auto">
          <a:xfrm>
            <a:off x="118329" y="827041"/>
            <a:ext cx="9178925" cy="5164137"/>
            <a:chOff x="146050" y="1217613"/>
            <a:chExt cx="9178478" cy="5163715"/>
          </a:xfrm>
        </p:grpSpPr>
        <p:sp>
          <p:nvSpPr>
            <p:cNvPr id="41992" name="Freeform 3"/>
            <p:cNvSpPr>
              <a:spLocks/>
            </p:cNvSpPr>
            <p:nvPr/>
          </p:nvSpPr>
          <p:spPr bwMode="auto">
            <a:xfrm>
              <a:off x="1385888" y="1549400"/>
              <a:ext cx="6032500" cy="4699000"/>
            </a:xfrm>
            <a:custGeom>
              <a:avLst/>
              <a:gdLst>
                <a:gd name="T0" fmla="*/ 0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0"/>
                  </a:moveTo>
                  <a:lnTo>
                    <a:pt x="0" y="21600"/>
                  </a:lnTo>
                  <a:lnTo>
                    <a:pt x="21600" y="21600"/>
                  </a:lnTo>
                  <a:lnTo>
                    <a:pt x="21600" y="6412"/>
                  </a:lnTo>
                  <a:lnTo>
                    <a:pt x="15584" y="6412"/>
                  </a:lnTo>
                  <a:lnTo>
                    <a:pt x="13720" y="3820"/>
                  </a:lnTo>
                  <a:lnTo>
                    <a:pt x="6930" y="3820"/>
                  </a:lnTo>
                  <a:lnTo>
                    <a:pt x="6930" y="0"/>
                  </a:lnTo>
                  <a:lnTo>
                    <a:pt x="0" y="0"/>
                  </a:lnTo>
                  <a:close/>
                  <a:moveTo>
                    <a:pt x="0" y="0"/>
                  </a:moveTo>
                </a:path>
              </a:pathLst>
            </a:custGeom>
            <a:solidFill>
              <a:srgbClr val="F0F0F0"/>
            </a:solidFill>
            <a:ln w="25400">
              <a:solidFill>
                <a:srgbClr val="808080"/>
              </a:solidFill>
              <a:prstDash val="sysDot"/>
              <a:miter lim="800000"/>
              <a:headEnd/>
              <a:tailEnd/>
            </a:ln>
          </p:spPr>
          <p:txBody>
            <a:bodyPr lIns="0" tIns="0" rIns="0" bIns="0">
              <a:prstTxWarp prst="textNoShape">
                <a:avLst/>
              </a:prstTxWarp>
            </a:bodyPr>
            <a:lstStyle/>
            <a:p>
              <a:endParaRPr lang="es-ES_tradnl" dirty="0"/>
            </a:p>
          </p:txBody>
        </p:sp>
        <p:sp>
          <p:nvSpPr>
            <p:cNvPr id="41993" name="AutoShape 4"/>
            <p:cNvSpPr>
              <a:spLocks/>
            </p:cNvSpPr>
            <p:nvPr/>
          </p:nvSpPr>
          <p:spPr bwMode="auto">
            <a:xfrm>
              <a:off x="963613" y="5429250"/>
              <a:ext cx="6718300" cy="139700"/>
            </a:xfrm>
            <a:custGeom>
              <a:avLst/>
              <a:gdLst>
                <a:gd name="T0" fmla="*/ 0 w 21600"/>
                <a:gd name="T1" fmla="*/ 0 h 21600"/>
                <a:gd name="T2" fmla="*/ 2147483647 w 21600"/>
                <a:gd name="T3" fmla="*/ 0 h 21600"/>
                <a:gd name="T4" fmla="*/ 2147483647 w 21600"/>
                <a:gd name="T5" fmla="*/ 122218427 h 21600"/>
                <a:gd name="T6" fmla="*/ 2147483647 w 21600"/>
                <a:gd name="T7" fmla="*/ 244437145 h 21600"/>
                <a:gd name="T8" fmla="*/ 0 w 21600"/>
                <a:gd name="T9" fmla="*/ 244437145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0"/>
                  </a:moveTo>
                  <a:lnTo>
                    <a:pt x="21399" y="0"/>
                  </a:lnTo>
                  <a:lnTo>
                    <a:pt x="21600" y="10800"/>
                  </a:lnTo>
                  <a:lnTo>
                    <a:pt x="21399" y="21600"/>
                  </a:lnTo>
                  <a:lnTo>
                    <a:pt x="0" y="21600"/>
                  </a:lnTo>
                  <a:lnTo>
                    <a:pt x="0" y="0"/>
                  </a:lnTo>
                  <a:close/>
                  <a:moveTo>
                    <a:pt x="0" y="0"/>
                  </a:moveTo>
                </a:path>
              </a:pathLst>
            </a:custGeom>
            <a:solidFill>
              <a:srgbClr val="C0504D"/>
            </a:solidFill>
            <a:ln w="25400">
              <a:solidFill>
                <a:srgbClr val="8C3A38"/>
              </a:solidFill>
              <a:round/>
              <a:headEnd/>
              <a:tailEnd/>
            </a:ln>
          </p:spPr>
          <p:txBody>
            <a:bodyPr lIns="0" tIns="0" rIns="0" bIns="0">
              <a:prstTxWarp prst="textNoShape">
                <a:avLst/>
              </a:prstTxWarp>
            </a:bodyPr>
            <a:lstStyle/>
            <a:p>
              <a:endParaRPr lang="es-ES_tradnl" dirty="0"/>
            </a:p>
          </p:txBody>
        </p:sp>
        <p:grpSp>
          <p:nvGrpSpPr>
            <p:cNvPr id="3" name="Group 5"/>
            <p:cNvGrpSpPr>
              <a:grpSpLocks/>
            </p:cNvGrpSpPr>
            <p:nvPr/>
          </p:nvGrpSpPr>
          <p:grpSpPr bwMode="auto">
            <a:xfrm>
              <a:off x="3203575" y="2622550"/>
              <a:ext cx="2300288" cy="2266950"/>
              <a:chOff x="0" y="0"/>
              <a:chExt cx="1448" cy="1427"/>
            </a:xfrm>
          </p:grpSpPr>
          <p:sp>
            <p:nvSpPr>
              <p:cNvPr id="42042" name="Oval 6"/>
              <p:cNvSpPr>
                <a:spLocks/>
              </p:cNvSpPr>
              <p:nvPr/>
            </p:nvSpPr>
            <p:spPr bwMode="auto">
              <a:xfrm>
                <a:off x="0" y="0"/>
                <a:ext cx="1448" cy="1427"/>
              </a:xfrm>
              <a:prstGeom prst="ellipse">
                <a:avLst/>
              </a:prstGeom>
              <a:solidFill>
                <a:srgbClr val="FFFFCC"/>
              </a:solidFill>
              <a:ln w="25400">
                <a:solidFill>
                  <a:srgbClr val="FFC000"/>
                </a:solidFill>
                <a:round/>
                <a:headEnd/>
                <a:tailEnd/>
              </a:ln>
            </p:spPr>
            <p:txBody>
              <a:bodyPr lIns="0" tIns="0" rIns="0" bIns="0">
                <a:prstTxWarp prst="textNoShape">
                  <a:avLst/>
                </a:prstTxWarp>
              </a:bodyPr>
              <a:lstStyle/>
              <a:p>
                <a:endParaRPr lang="es-ES_tradnl" dirty="0">
                  <a:latin typeface="Calibri" charset="0"/>
                </a:endParaRPr>
              </a:p>
            </p:txBody>
          </p:sp>
          <p:sp>
            <p:nvSpPr>
              <p:cNvPr id="42043" name="Rectangle 7"/>
              <p:cNvSpPr>
                <a:spLocks/>
              </p:cNvSpPr>
              <p:nvPr/>
            </p:nvSpPr>
            <p:spPr bwMode="auto">
              <a:xfrm>
                <a:off x="212" y="647"/>
                <a:ext cx="1024" cy="324"/>
              </a:xfrm>
              <a:prstGeom prst="rect">
                <a:avLst/>
              </a:prstGeom>
              <a:noFill/>
              <a:ln w="12700">
                <a:noFill/>
                <a:miter lim="800000"/>
                <a:headEnd/>
                <a:tailEnd/>
              </a:ln>
            </p:spPr>
            <p:txBody>
              <a:bodyPr lIns="0" tIns="0" rIns="0" bIns="0" anchor="ctr">
                <a:prstTxWarp prst="textNoShape">
                  <a:avLst/>
                </a:prstTxWarp>
              </a:bodyPr>
              <a:lstStyle/>
              <a:p>
                <a:pPr algn="ctr"/>
                <a:r>
                  <a:rPr lang="en-US" sz="1700" dirty="0">
                    <a:solidFill>
                      <a:srgbClr val="262626"/>
                    </a:solidFill>
                    <a:latin typeface="Calibri" charset="0"/>
                    <a:ea typeface="Calibri" charset="0"/>
                    <a:cs typeface="Calibri" charset="0"/>
                    <a:sym typeface="Calibri" charset="0"/>
                  </a:rPr>
                  <a:t>Observation Control</a:t>
                </a:r>
                <a:r>
                  <a:rPr lang="en-US" sz="1700" dirty="0">
                    <a:solidFill>
                      <a:srgbClr val="FFFFFF"/>
                    </a:solidFill>
                    <a:latin typeface="Calibri" charset="0"/>
                    <a:ea typeface="Calibri" charset="0"/>
                    <a:cs typeface="Calibri" charset="0"/>
                    <a:sym typeface="Calibri" charset="0"/>
                  </a:rPr>
                  <a:t> </a:t>
                </a:r>
                <a:r>
                  <a:rPr lang="en-US" sz="1700" dirty="0">
                    <a:solidFill>
                      <a:srgbClr val="262626"/>
                    </a:solidFill>
                    <a:latin typeface="Calibri" charset="0"/>
                    <a:ea typeface="Calibri" charset="0"/>
                    <a:cs typeface="Calibri" charset="0"/>
                    <a:sym typeface="Calibri" charset="0"/>
                  </a:rPr>
                  <a:t>System</a:t>
                </a:r>
              </a:p>
            </p:txBody>
          </p:sp>
        </p:grpSp>
        <p:sp>
          <p:nvSpPr>
            <p:cNvPr id="41995" name="Rectangle 8"/>
            <p:cNvSpPr>
              <a:spLocks/>
            </p:cNvSpPr>
            <p:nvPr/>
          </p:nvSpPr>
          <p:spPr bwMode="auto">
            <a:xfrm>
              <a:off x="3913188" y="4316413"/>
              <a:ext cx="889000" cy="342900"/>
            </a:xfrm>
            <a:prstGeom prst="rect">
              <a:avLst/>
            </a:prstGeom>
            <a:solidFill>
              <a:srgbClr val="FFFFFF"/>
            </a:solidFill>
            <a:ln w="25400">
              <a:solidFill>
                <a:schemeClr val="tx1"/>
              </a:solidFill>
              <a:round/>
              <a:headEnd/>
              <a:tailEnd/>
            </a:ln>
          </p:spPr>
          <p:txBody>
            <a:bodyPr lIns="38100" tIns="38100" rIns="38100" bIns="38100" anchor="ctr">
              <a:prstTxWarp prst="textNoShape">
                <a:avLst/>
              </a:prstTxWarp>
            </a:bodyPr>
            <a:lstStyle/>
            <a:p>
              <a:pPr algn="ctr"/>
              <a:r>
                <a:rPr lang="en-US" dirty="0">
                  <a:latin typeface="Calibri" charset="0"/>
                  <a:ea typeface="Calibri" charset="0"/>
                  <a:cs typeface="Calibri" charset="0"/>
                  <a:sym typeface="Calibri" charset="0"/>
                </a:rPr>
                <a:t>GUI</a:t>
              </a:r>
            </a:p>
          </p:txBody>
        </p:sp>
        <p:sp>
          <p:nvSpPr>
            <p:cNvPr id="41996" name="Rectangle 9"/>
            <p:cNvSpPr>
              <a:spLocks/>
            </p:cNvSpPr>
            <p:nvPr/>
          </p:nvSpPr>
          <p:spPr bwMode="auto">
            <a:xfrm>
              <a:off x="146050" y="5100638"/>
              <a:ext cx="1057275" cy="635000"/>
            </a:xfrm>
            <a:prstGeom prst="rect">
              <a:avLst/>
            </a:prstGeom>
            <a:solidFill>
              <a:srgbClr val="D8D8D8"/>
            </a:solidFill>
            <a:ln w="25400">
              <a:solidFill>
                <a:srgbClr val="7F7F7F"/>
              </a:solidFill>
              <a:round/>
              <a:headEnd/>
              <a:tailEnd/>
            </a:ln>
          </p:spPr>
          <p:txBody>
            <a:bodyPr lIns="38100" tIns="38100" rIns="38100" bIns="38100" anchor="ctr">
              <a:prstTxWarp prst="textNoShape">
                <a:avLst/>
              </a:prstTxWarp>
            </a:bodyPr>
            <a:lstStyle/>
            <a:p>
              <a:pPr algn="ctr"/>
              <a:r>
                <a:rPr lang="en-US" sz="1200" dirty="0">
                  <a:latin typeface="Helvetica" charset="0"/>
                  <a:ea typeface="Helvetica" charset="0"/>
                  <a:cs typeface="Helvetica" charset="0"/>
                  <a:sym typeface="Helvetica" charset="0"/>
                </a:rPr>
                <a:t>Focal</a:t>
              </a:r>
              <a:endParaRPr lang="en-US" sz="1200" dirty="0">
                <a:solidFill>
                  <a:srgbClr val="FFFFFF"/>
                </a:solidFill>
                <a:latin typeface="Helvetica" charset="0"/>
                <a:ea typeface="Helvetica" charset="0"/>
                <a:cs typeface="Helvetica" charset="0"/>
                <a:sym typeface="Helvetica" charset="0"/>
              </a:endParaRPr>
            </a:p>
            <a:p>
              <a:pPr algn="ctr"/>
              <a:r>
                <a:rPr lang="en-US" sz="1200" dirty="0">
                  <a:latin typeface="Helvetica" charset="0"/>
                  <a:ea typeface="Helvetica" charset="0"/>
                  <a:cs typeface="Helvetica" charset="0"/>
                  <a:sym typeface="Helvetica" charset="0"/>
                </a:rPr>
                <a:t>Plane</a:t>
              </a:r>
            </a:p>
          </p:txBody>
        </p:sp>
        <p:sp>
          <p:nvSpPr>
            <p:cNvPr id="41997" name="AutoShape 10"/>
            <p:cNvSpPr>
              <a:spLocks/>
            </p:cNvSpPr>
            <p:nvPr/>
          </p:nvSpPr>
          <p:spPr bwMode="auto">
            <a:xfrm rot="10800000">
              <a:off x="5588000" y="1774825"/>
              <a:ext cx="1546225" cy="914400"/>
            </a:xfrm>
            <a:custGeom>
              <a:avLst/>
              <a:gdLst>
                <a:gd name="T0" fmla="*/ 2147483647 w 21600"/>
                <a:gd name="T1" fmla="*/ 0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0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081" y="0"/>
                  </a:moveTo>
                  <a:lnTo>
                    <a:pt x="19519" y="0"/>
                  </a:lnTo>
                  <a:lnTo>
                    <a:pt x="21600" y="3600"/>
                  </a:lnTo>
                  <a:lnTo>
                    <a:pt x="21600" y="21600"/>
                  </a:lnTo>
                  <a:lnTo>
                    <a:pt x="0" y="21600"/>
                  </a:lnTo>
                  <a:lnTo>
                    <a:pt x="0" y="3600"/>
                  </a:lnTo>
                  <a:cubicBezTo>
                    <a:pt x="0" y="1612"/>
                    <a:pt x="932" y="0"/>
                    <a:pt x="2081" y="0"/>
                  </a:cubicBezTo>
                  <a:close/>
                  <a:moveTo>
                    <a:pt x="2081" y="0"/>
                  </a:moveTo>
                </a:path>
              </a:pathLst>
            </a:custGeom>
            <a:solidFill>
              <a:srgbClr val="E6E6E6"/>
            </a:solidFill>
            <a:ln w="25400">
              <a:solidFill>
                <a:srgbClr val="808080"/>
              </a:solidFill>
              <a:round/>
              <a:headEnd/>
              <a:tailEnd/>
            </a:ln>
          </p:spPr>
          <p:txBody>
            <a:bodyPr lIns="0" tIns="0" rIns="0" bIns="0">
              <a:prstTxWarp prst="textNoShape">
                <a:avLst/>
              </a:prstTxWarp>
            </a:bodyPr>
            <a:lstStyle/>
            <a:p>
              <a:endParaRPr lang="es-ES_tradnl" dirty="0"/>
            </a:p>
          </p:txBody>
        </p:sp>
        <p:sp>
          <p:nvSpPr>
            <p:cNvPr id="41998" name="Rectangle 11"/>
            <p:cNvSpPr>
              <a:spLocks/>
            </p:cNvSpPr>
            <p:nvPr/>
          </p:nvSpPr>
          <p:spPr bwMode="auto">
            <a:xfrm>
              <a:off x="5602288" y="1898650"/>
              <a:ext cx="1552575" cy="671513"/>
            </a:xfrm>
            <a:prstGeom prst="rect">
              <a:avLst/>
            </a:prstGeom>
            <a:noFill/>
            <a:ln w="12700" cap="rnd">
              <a:noFill/>
              <a:round/>
              <a:headEnd/>
              <a:tailEnd/>
            </a:ln>
          </p:spPr>
          <p:txBody>
            <a:bodyPr lIns="38100" tIns="38100" rIns="38100" bIns="38100">
              <a:prstTxWarp prst="textNoShape">
                <a:avLst/>
              </a:prstTxWarp>
            </a:bodyPr>
            <a:lstStyle/>
            <a:p>
              <a:pPr algn="ctr"/>
              <a:r>
                <a:rPr lang="en-US" sz="1200" dirty="0">
                  <a:solidFill>
                    <a:srgbClr val="262626"/>
                  </a:solidFill>
                  <a:latin typeface="Helvetica" charset="0"/>
                  <a:ea typeface="Helvetica" charset="0"/>
                  <a:cs typeface="Helvetica" charset="0"/>
                  <a:sym typeface="Helvetica" charset="0"/>
                </a:rPr>
                <a:t>Instrument</a:t>
              </a:r>
              <a:endParaRPr lang="en-US" sz="1200" dirty="0">
                <a:latin typeface="Helvetica" charset="0"/>
                <a:ea typeface="Helvetica" charset="0"/>
                <a:cs typeface="Helvetica" charset="0"/>
                <a:sym typeface="Helvetica" charset="0"/>
              </a:endParaRPr>
            </a:p>
            <a:p>
              <a:pPr algn="ctr"/>
              <a:r>
                <a:rPr lang="en-US" sz="1200" dirty="0">
                  <a:solidFill>
                    <a:srgbClr val="262626"/>
                  </a:solidFill>
                  <a:latin typeface="Helvetica" charset="0"/>
                  <a:ea typeface="Helvetica" charset="0"/>
                  <a:cs typeface="Helvetica" charset="0"/>
                  <a:sym typeface="Helvetica" charset="0"/>
                </a:rPr>
                <a:t>Control</a:t>
              </a:r>
              <a:endParaRPr lang="en-US" sz="1200" dirty="0">
                <a:latin typeface="Helvetica" charset="0"/>
                <a:ea typeface="Helvetica" charset="0"/>
                <a:cs typeface="Helvetica" charset="0"/>
                <a:sym typeface="Helvetica" charset="0"/>
              </a:endParaRPr>
            </a:p>
            <a:p>
              <a:pPr algn="ctr"/>
              <a:r>
                <a:rPr lang="en-US" sz="1200" dirty="0">
                  <a:solidFill>
                    <a:srgbClr val="262626"/>
                  </a:solidFill>
                  <a:latin typeface="Helvetica" charset="0"/>
                  <a:ea typeface="Helvetica" charset="0"/>
                  <a:cs typeface="Helvetica" charset="0"/>
                  <a:sym typeface="Helvetica" charset="0"/>
                </a:rPr>
                <a:t>System</a:t>
              </a:r>
            </a:p>
          </p:txBody>
        </p:sp>
        <p:sp>
          <p:nvSpPr>
            <p:cNvPr id="41999" name="Line 12"/>
            <p:cNvSpPr>
              <a:spLocks noChangeShapeType="1"/>
            </p:cNvSpPr>
            <p:nvPr/>
          </p:nvSpPr>
          <p:spPr bwMode="auto">
            <a:xfrm rot="10800000" flipH="1">
              <a:off x="877888" y="6350000"/>
              <a:ext cx="7948612" cy="17463"/>
            </a:xfrm>
            <a:prstGeom prst="line">
              <a:avLst/>
            </a:prstGeom>
            <a:noFill/>
            <a:ln w="19050">
              <a:solidFill>
                <a:srgbClr val="7F7F7F"/>
              </a:solidFill>
              <a:prstDash val="dash"/>
              <a:round/>
              <a:headEnd/>
              <a:tailEnd type="stealth" w="lg" len="lg"/>
            </a:ln>
          </p:spPr>
          <p:txBody>
            <a:bodyPr lIns="0" tIns="0" rIns="0" bIns="0">
              <a:prstTxWarp prst="textNoShape">
                <a:avLst/>
              </a:prstTxWarp>
            </a:bodyPr>
            <a:lstStyle/>
            <a:p>
              <a:endParaRPr lang="en-US" dirty="0"/>
            </a:p>
          </p:txBody>
        </p:sp>
        <p:sp>
          <p:nvSpPr>
            <p:cNvPr id="42000" name="Rectangle 13"/>
            <p:cNvSpPr>
              <a:spLocks/>
            </p:cNvSpPr>
            <p:nvPr/>
          </p:nvSpPr>
          <p:spPr bwMode="auto">
            <a:xfrm>
              <a:off x="7462391" y="6062240"/>
              <a:ext cx="1862137" cy="319088"/>
            </a:xfrm>
            <a:prstGeom prst="rect">
              <a:avLst/>
            </a:prstGeom>
            <a:noFill/>
            <a:ln w="12700" cap="rnd">
              <a:noFill/>
              <a:round/>
              <a:headEnd/>
              <a:tailEnd/>
            </a:ln>
          </p:spPr>
          <p:txBody>
            <a:bodyPr lIns="38100" tIns="38100" rIns="38100" bIns="38100">
              <a:prstTxWarp prst="textNoShape">
                <a:avLst/>
              </a:prstTxWarp>
            </a:bodyPr>
            <a:lstStyle/>
            <a:p>
              <a:r>
                <a:rPr lang="en-US" dirty="0">
                  <a:solidFill>
                    <a:srgbClr val="7F7F7F"/>
                  </a:solidFill>
                  <a:latin typeface="Calibri Bold" charset="0"/>
                  <a:ea typeface="Calibri Bold" charset="0"/>
                  <a:cs typeface="Calibri Bold" charset="0"/>
                  <a:sym typeface="Calibri Bold" charset="0"/>
                </a:rPr>
                <a:t>Science Data Flow</a:t>
              </a:r>
            </a:p>
          </p:txBody>
        </p:sp>
        <p:grpSp>
          <p:nvGrpSpPr>
            <p:cNvPr id="4" name="Group 14"/>
            <p:cNvGrpSpPr>
              <a:grpSpLocks/>
            </p:cNvGrpSpPr>
            <p:nvPr/>
          </p:nvGrpSpPr>
          <p:grpSpPr bwMode="auto">
            <a:xfrm>
              <a:off x="7689852" y="5227638"/>
              <a:ext cx="1268413" cy="506412"/>
              <a:chOff x="0" y="0"/>
              <a:chExt cx="799" cy="319"/>
            </a:xfrm>
          </p:grpSpPr>
          <p:sp>
            <p:nvSpPr>
              <p:cNvPr id="42040" name="AutoShape 15"/>
              <p:cNvSpPr>
                <a:spLocks/>
              </p:cNvSpPr>
              <p:nvPr/>
            </p:nvSpPr>
            <p:spPr bwMode="auto">
              <a:xfrm>
                <a:off x="1" y="0"/>
                <a:ext cx="798" cy="3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0"/>
                    </a:moveTo>
                    <a:lnTo>
                      <a:pt x="17384" y="0"/>
                    </a:lnTo>
                    <a:lnTo>
                      <a:pt x="21600" y="10800"/>
                    </a:lnTo>
                    <a:lnTo>
                      <a:pt x="17384" y="21600"/>
                    </a:lnTo>
                    <a:lnTo>
                      <a:pt x="0" y="21600"/>
                    </a:lnTo>
                    <a:lnTo>
                      <a:pt x="0" y="0"/>
                    </a:lnTo>
                    <a:close/>
                    <a:moveTo>
                      <a:pt x="0" y="0"/>
                    </a:moveTo>
                  </a:path>
                </a:pathLst>
              </a:custGeom>
              <a:solidFill>
                <a:srgbClr val="D8D8D8"/>
              </a:solidFill>
              <a:ln w="25400">
                <a:solidFill>
                  <a:srgbClr val="7F7F7F"/>
                </a:solidFill>
                <a:round/>
                <a:headEnd/>
                <a:tailEnd/>
              </a:ln>
            </p:spPr>
            <p:txBody>
              <a:bodyPr lIns="0" tIns="0" rIns="0" bIns="0">
                <a:prstTxWarp prst="textNoShape">
                  <a:avLst/>
                </a:prstTxWarp>
              </a:bodyPr>
              <a:lstStyle/>
              <a:p>
                <a:endParaRPr lang="es-ES_tradnl" dirty="0"/>
              </a:p>
            </p:txBody>
          </p:sp>
          <p:sp>
            <p:nvSpPr>
              <p:cNvPr id="42041" name="Rectangle 16"/>
              <p:cNvSpPr>
                <a:spLocks/>
              </p:cNvSpPr>
              <p:nvPr/>
            </p:nvSpPr>
            <p:spPr bwMode="auto">
              <a:xfrm>
                <a:off x="0" y="97"/>
                <a:ext cx="723" cy="124"/>
              </a:xfrm>
              <a:prstGeom prst="rect">
                <a:avLst/>
              </a:prstGeom>
              <a:noFill/>
              <a:ln w="12700">
                <a:noFill/>
                <a:miter lim="800000"/>
                <a:headEnd/>
                <a:tailEnd/>
              </a:ln>
            </p:spPr>
            <p:txBody>
              <a:bodyPr lIns="0" tIns="0" rIns="0" bIns="0" anchor="ctr">
                <a:prstTxWarp prst="textNoShape">
                  <a:avLst/>
                </a:prstTxWarp>
              </a:bodyPr>
              <a:lstStyle/>
              <a:p>
                <a:pPr algn="ctr"/>
                <a:r>
                  <a:rPr lang="en-US" dirty="0">
                    <a:latin typeface="Calibri" charset="0"/>
                    <a:ea typeface="Calibri" charset="0"/>
                    <a:cs typeface="Calibri" charset="0"/>
                    <a:sym typeface="Calibri" charset="0"/>
                  </a:rPr>
                  <a:t>to </a:t>
                </a:r>
                <a:r>
                  <a:rPr lang="en-US" dirty="0" err="1">
                    <a:latin typeface="Calibri" charset="0"/>
                    <a:ea typeface="Calibri" charset="0"/>
                    <a:cs typeface="Calibri" charset="0"/>
                    <a:sym typeface="Calibri" charset="0"/>
                  </a:rPr>
                  <a:t>PAUdm</a:t>
                </a:r>
                <a:endParaRPr lang="en-US" dirty="0">
                  <a:latin typeface="Calibri" charset="0"/>
                  <a:ea typeface="Calibri" charset="0"/>
                  <a:cs typeface="Calibri" charset="0"/>
                  <a:sym typeface="Calibri" charset="0"/>
                </a:endParaRPr>
              </a:p>
            </p:txBody>
          </p:sp>
        </p:grpSp>
        <p:sp>
          <p:nvSpPr>
            <p:cNvPr id="42002" name="AutoShape 17"/>
            <p:cNvSpPr>
              <a:spLocks/>
            </p:cNvSpPr>
            <p:nvPr/>
          </p:nvSpPr>
          <p:spPr bwMode="auto">
            <a:xfrm rot="5400000">
              <a:off x="6049963" y="3059113"/>
              <a:ext cx="1066800" cy="1282700"/>
            </a:xfrm>
            <a:custGeom>
              <a:avLst/>
              <a:gdLst>
                <a:gd name="T0" fmla="*/ 2147483647 w 21600"/>
                <a:gd name="T1" fmla="*/ 0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0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600" y="0"/>
                  </a:moveTo>
                  <a:lnTo>
                    <a:pt x="18000" y="0"/>
                  </a:lnTo>
                  <a:cubicBezTo>
                    <a:pt x="19988" y="0"/>
                    <a:pt x="21600" y="1612"/>
                    <a:pt x="21600" y="3600"/>
                  </a:cubicBezTo>
                  <a:lnTo>
                    <a:pt x="21600" y="21600"/>
                  </a:lnTo>
                  <a:lnTo>
                    <a:pt x="0" y="21600"/>
                  </a:lnTo>
                  <a:lnTo>
                    <a:pt x="0" y="3600"/>
                  </a:lnTo>
                  <a:cubicBezTo>
                    <a:pt x="0" y="1612"/>
                    <a:pt x="1612" y="0"/>
                    <a:pt x="3600" y="0"/>
                  </a:cubicBezTo>
                  <a:close/>
                  <a:moveTo>
                    <a:pt x="3600" y="0"/>
                  </a:moveTo>
                </a:path>
              </a:pathLst>
            </a:custGeom>
            <a:solidFill>
              <a:srgbClr val="FDEAD9"/>
            </a:solidFill>
            <a:ln w="25400">
              <a:solidFill>
                <a:srgbClr val="E36C09"/>
              </a:solidFill>
              <a:round/>
              <a:headEnd/>
              <a:tailEnd/>
            </a:ln>
          </p:spPr>
          <p:txBody>
            <a:bodyPr lIns="0" tIns="0" rIns="0" bIns="0">
              <a:prstTxWarp prst="textNoShape">
                <a:avLst/>
              </a:prstTxWarp>
            </a:bodyPr>
            <a:lstStyle/>
            <a:p>
              <a:endParaRPr lang="es-ES_tradnl"/>
            </a:p>
          </p:txBody>
        </p:sp>
        <p:grpSp>
          <p:nvGrpSpPr>
            <p:cNvPr id="5" name="Group 18"/>
            <p:cNvGrpSpPr>
              <a:grpSpLocks/>
            </p:cNvGrpSpPr>
            <p:nvPr/>
          </p:nvGrpSpPr>
          <p:grpSpPr bwMode="auto">
            <a:xfrm>
              <a:off x="1600200" y="1901825"/>
              <a:ext cx="1547813" cy="923925"/>
              <a:chOff x="0" y="0"/>
              <a:chExt cx="974" cy="582"/>
            </a:xfrm>
          </p:grpSpPr>
          <p:sp>
            <p:nvSpPr>
              <p:cNvPr id="42038" name="AutoShape 19"/>
              <p:cNvSpPr>
                <a:spLocks/>
              </p:cNvSpPr>
              <p:nvPr/>
            </p:nvSpPr>
            <p:spPr bwMode="auto">
              <a:xfrm rot="10800000" flipH="1">
                <a:off x="28" y="0"/>
                <a:ext cx="910" cy="5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315" y="0"/>
                    </a:moveTo>
                    <a:lnTo>
                      <a:pt x="19285" y="0"/>
                    </a:lnTo>
                    <a:lnTo>
                      <a:pt x="21600" y="3600"/>
                    </a:lnTo>
                    <a:lnTo>
                      <a:pt x="21600" y="21600"/>
                    </a:lnTo>
                    <a:lnTo>
                      <a:pt x="0" y="21600"/>
                    </a:lnTo>
                    <a:lnTo>
                      <a:pt x="0" y="3600"/>
                    </a:lnTo>
                    <a:cubicBezTo>
                      <a:pt x="0" y="1612"/>
                      <a:pt x="1036" y="0"/>
                      <a:pt x="2315" y="0"/>
                    </a:cubicBezTo>
                    <a:close/>
                    <a:moveTo>
                      <a:pt x="2315" y="0"/>
                    </a:moveTo>
                  </a:path>
                </a:pathLst>
              </a:custGeom>
              <a:solidFill>
                <a:srgbClr val="E1DCFE"/>
              </a:solidFill>
              <a:ln w="25400">
                <a:solidFill>
                  <a:srgbClr val="66008D"/>
                </a:solidFill>
                <a:round/>
                <a:headEnd/>
                <a:tailEnd/>
              </a:ln>
            </p:spPr>
            <p:txBody>
              <a:bodyPr lIns="0" tIns="0" rIns="0" bIns="0">
                <a:prstTxWarp prst="textNoShape">
                  <a:avLst/>
                </a:prstTxWarp>
              </a:bodyPr>
              <a:lstStyle/>
              <a:p>
                <a:endParaRPr lang="es-ES_tradnl"/>
              </a:p>
            </p:txBody>
          </p:sp>
          <p:sp>
            <p:nvSpPr>
              <p:cNvPr id="42039" name="Rectangle 20"/>
              <p:cNvSpPr>
                <a:spLocks/>
              </p:cNvSpPr>
              <p:nvPr/>
            </p:nvSpPr>
            <p:spPr bwMode="auto">
              <a:xfrm>
                <a:off x="0" y="199"/>
                <a:ext cx="974" cy="174"/>
              </a:xfrm>
              <a:prstGeom prst="rect">
                <a:avLst/>
              </a:prstGeom>
              <a:noFill/>
              <a:ln w="12700" cap="rnd">
                <a:noFill/>
                <a:round/>
                <a:headEnd/>
                <a:tailEnd/>
              </a:ln>
            </p:spPr>
            <p:txBody>
              <a:bodyPr lIns="38100" tIns="38100" rIns="38100" bIns="38100">
                <a:prstTxWarp prst="textNoShape">
                  <a:avLst/>
                </a:prstTxWarp>
              </a:bodyPr>
              <a:lstStyle/>
              <a:p>
                <a:pPr algn="ctr"/>
                <a:r>
                  <a:rPr lang="en-US" sz="1200">
                    <a:solidFill>
                      <a:srgbClr val="262626"/>
                    </a:solidFill>
                    <a:latin typeface="Helvetica" charset="0"/>
                    <a:ea typeface="Helvetica" charset="0"/>
                    <a:cs typeface="Helvetica" charset="0"/>
                    <a:sym typeface="Helvetica" charset="0"/>
                  </a:rPr>
                  <a:t>Slow Control</a:t>
                </a:r>
              </a:p>
            </p:txBody>
          </p:sp>
        </p:grpSp>
        <p:grpSp>
          <p:nvGrpSpPr>
            <p:cNvPr id="6" name="Group 21"/>
            <p:cNvGrpSpPr>
              <a:grpSpLocks/>
            </p:cNvGrpSpPr>
            <p:nvPr/>
          </p:nvGrpSpPr>
          <p:grpSpPr bwMode="auto">
            <a:xfrm>
              <a:off x="3579813" y="1217613"/>
              <a:ext cx="1566862" cy="990600"/>
              <a:chOff x="0" y="0"/>
              <a:chExt cx="987" cy="623"/>
            </a:xfrm>
          </p:grpSpPr>
          <p:sp>
            <p:nvSpPr>
              <p:cNvPr id="42036" name="AutoShape 22"/>
              <p:cNvSpPr>
                <a:spLocks/>
              </p:cNvSpPr>
              <p:nvPr/>
            </p:nvSpPr>
            <p:spPr bwMode="auto">
              <a:xfrm flipH="1">
                <a:off x="4" y="0"/>
                <a:ext cx="983" cy="6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600" y="0"/>
                    </a:moveTo>
                    <a:lnTo>
                      <a:pt x="18000" y="0"/>
                    </a:lnTo>
                    <a:cubicBezTo>
                      <a:pt x="19988" y="0"/>
                      <a:pt x="21600" y="1612"/>
                      <a:pt x="21600" y="3600"/>
                    </a:cubicBezTo>
                    <a:lnTo>
                      <a:pt x="21600" y="21600"/>
                    </a:lnTo>
                    <a:lnTo>
                      <a:pt x="0" y="21600"/>
                    </a:lnTo>
                    <a:lnTo>
                      <a:pt x="0" y="3600"/>
                    </a:lnTo>
                    <a:cubicBezTo>
                      <a:pt x="0" y="1612"/>
                      <a:pt x="1612" y="0"/>
                      <a:pt x="3600" y="0"/>
                    </a:cubicBezTo>
                    <a:close/>
                    <a:moveTo>
                      <a:pt x="3600" y="0"/>
                    </a:moveTo>
                  </a:path>
                </a:pathLst>
              </a:custGeom>
              <a:solidFill>
                <a:srgbClr val="E6E6E6"/>
              </a:solidFill>
              <a:ln w="25400">
                <a:solidFill>
                  <a:srgbClr val="9A9A9A"/>
                </a:solidFill>
                <a:round/>
                <a:headEnd/>
                <a:tailEnd/>
              </a:ln>
            </p:spPr>
            <p:txBody>
              <a:bodyPr lIns="0" tIns="0" rIns="0" bIns="0">
                <a:prstTxWarp prst="textNoShape">
                  <a:avLst/>
                </a:prstTxWarp>
              </a:bodyPr>
              <a:lstStyle/>
              <a:p>
                <a:endParaRPr lang="es-ES_tradnl"/>
              </a:p>
            </p:txBody>
          </p:sp>
          <p:sp>
            <p:nvSpPr>
              <p:cNvPr id="42037" name="Rectangle 23"/>
              <p:cNvSpPr>
                <a:spLocks/>
              </p:cNvSpPr>
              <p:nvPr/>
            </p:nvSpPr>
            <p:spPr bwMode="auto">
              <a:xfrm>
                <a:off x="0" y="136"/>
                <a:ext cx="978" cy="423"/>
              </a:xfrm>
              <a:prstGeom prst="rect">
                <a:avLst/>
              </a:prstGeom>
              <a:noFill/>
              <a:ln w="12700" cap="rnd">
                <a:noFill/>
                <a:round/>
                <a:headEnd/>
                <a:tailEnd/>
              </a:ln>
            </p:spPr>
            <p:txBody>
              <a:bodyPr lIns="38100" tIns="38100" rIns="38100" bIns="38100">
                <a:prstTxWarp prst="textNoShape">
                  <a:avLst/>
                </a:prstTxWarp>
              </a:bodyPr>
              <a:lstStyle/>
              <a:p>
                <a:pPr algn="ctr"/>
                <a:r>
                  <a:rPr lang="en-US" sz="1200">
                    <a:solidFill>
                      <a:srgbClr val="262626"/>
                    </a:solidFill>
                    <a:latin typeface="Helvetica" charset="0"/>
                    <a:ea typeface="Helvetica" charset="0"/>
                    <a:cs typeface="Helvetica" charset="0"/>
                    <a:sym typeface="Helvetica" charset="0"/>
                  </a:rPr>
                  <a:t>Telescope</a:t>
                </a:r>
                <a:endParaRPr lang="en-US" sz="1200">
                  <a:latin typeface="Helvetica" charset="0"/>
                  <a:ea typeface="Helvetica" charset="0"/>
                  <a:cs typeface="Helvetica" charset="0"/>
                  <a:sym typeface="Helvetica" charset="0"/>
                </a:endParaRPr>
              </a:p>
              <a:p>
                <a:pPr algn="ctr"/>
                <a:r>
                  <a:rPr lang="en-US" sz="1200">
                    <a:solidFill>
                      <a:srgbClr val="262626"/>
                    </a:solidFill>
                    <a:latin typeface="Helvetica" charset="0"/>
                    <a:ea typeface="Helvetica" charset="0"/>
                    <a:cs typeface="Helvetica" charset="0"/>
                    <a:sym typeface="Helvetica" charset="0"/>
                  </a:rPr>
                  <a:t>Control</a:t>
                </a:r>
                <a:endParaRPr lang="en-US" sz="1200">
                  <a:latin typeface="Helvetica" charset="0"/>
                  <a:ea typeface="Helvetica" charset="0"/>
                  <a:cs typeface="Helvetica" charset="0"/>
                  <a:sym typeface="Helvetica" charset="0"/>
                </a:endParaRPr>
              </a:p>
              <a:p>
                <a:pPr algn="ctr"/>
                <a:r>
                  <a:rPr lang="en-US" sz="1200">
                    <a:solidFill>
                      <a:srgbClr val="262626"/>
                    </a:solidFill>
                    <a:latin typeface="Helvetica" charset="0"/>
                    <a:ea typeface="Helvetica" charset="0"/>
                    <a:cs typeface="Helvetica" charset="0"/>
                    <a:sym typeface="Helvetica" charset="0"/>
                  </a:rPr>
                  <a:t>System</a:t>
                </a:r>
              </a:p>
            </p:txBody>
          </p:sp>
        </p:grpSp>
        <p:sp>
          <p:nvSpPr>
            <p:cNvPr id="42005" name="Oval 24"/>
            <p:cNvSpPr>
              <a:spLocks/>
            </p:cNvSpPr>
            <p:nvPr/>
          </p:nvSpPr>
          <p:spPr bwMode="auto">
            <a:xfrm>
              <a:off x="3973513" y="2746375"/>
              <a:ext cx="760412" cy="765175"/>
            </a:xfrm>
            <a:prstGeom prst="ellipse">
              <a:avLst/>
            </a:prstGeom>
            <a:solidFill>
              <a:srgbClr val="F5E7D9"/>
            </a:solidFill>
            <a:ln w="25400">
              <a:solidFill>
                <a:srgbClr val="2D0515"/>
              </a:solidFill>
              <a:miter lim="800000"/>
              <a:headEnd/>
              <a:tailEnd/>
            </a:ln>
          </p:spPr>
          <p:txBody>
            <a:bodyPr lIns="0" tIns="0" rIns="0" bIns="0" anchor="ctr">
              <a:prstTxWarp prst="textNoShape">
                <a:avLst/>
              </a:prstTxWarp>
            </a:bodyPr>
            <a:lstStyle/>
            <a:p>
              <a:pPr algn="ctr"/>
              <a:r>
                <a:rPr lang="en-US" sz="1200">
                  <a:latin typeface="Helvetica" charset="0"/>
                  <a:ea typeface="Helvetica" charset="0"/>
                  <a:cs typeface="Helvetica" charset="0"/>
                  <a:sym typeface="Helvetica" charset="0"/>
                </a:rPr>
                <a:t>Alarms</a:t>
              </a:r>
            </a:p>
          </p:txBody>
        </p:sp>
        <p:grpSp>
          <p:nvGrpSpPr>
            <p:cNvPr id="7" name="Group 25"/>
            <p:cNvGrpSpPr>
              <a:grpSpLocks/>
            </p:cNvGrpSpPr>
            <p:nvPr/>
          </p:nvGrpSpPr>
          <p:grpSpPr bwMode="auto">
            <a:xfrm>
              <a:off x="1806575" y="3235325"/>
              <a:ext cx="966788" cy="1015998"/>
              <a:chOff x="0" y="0"/>
              <a:chExt cx="609" cy="639"/>
            </a:xfrm>
          </p:grpSpPr>
          <p:sp>
            <p:nvSpPr>
              <p:cNvPr id="42034" name="AutoShape 26"/>
              <p:cNvSpPr>
                <a:spLocks/>
              </p:cNvSpPr>
              <p:nvPr/>
            </p:nvSpPr>
            <p:spPr bwMode="auto">
              <a:xfrm rot="16200000" flipH="1">
                <a:off x="-15" y="15"/>
                <a:ext cx="639" cy="60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600" y="0"/>
                    </a:moveTo>
                    <a:lnTo>
                      <a:pt x="18000" y="0"/>
                    </a:lnTo>
                    <a:cubicBezTo>
                      <a:pt x="19988" y="0"/>
                      <a:pt x="21600" y="1612"/>
                      <a:pt x="21600" y="3600"/>
                    </a:cubicBezTo>
                    <a:lnTo>
                      <a:pt x="21600" y="21600"/>
                    </a:lnTo>
                    <a:lnTo>
                      <a:pt x="0" y="21600"/>
                    </a:lnTo>
                    <a:lnTo>
                      <a:pt x="0" y="3600"/>
                    </a:lnTo>
                    <a:cubicBezTo>
                      <a:pt x="0" y="1612"/>
                      <a:pt x="1612" y="0"/>
                      <a:pt x="3600" y="0"/>
                    </a:cubicBezTo>
                    <a:close/>
                    <a:moveTo>
                      <a:pt x="3600" y="0"/>
                    </a:moveTo>
                  </a:path>
                </a:pathLst>
              </a:custGeom>
              <a:solidFill>
                <a:srgbClr val="CADBFE"/>
              </a:solidFill>
              <a:ln w="25400">
                <a:solidFill>
                  <a:srgbClr val="003DCC"/>
                </a:solidFill>
                <a:round/>
                <a:headEnd/>
                <a:tailEnd/>
              </a:ln>
            </p:spPr>
            <p:txBody>
              <a:bodyPr lIns="0" tIns="0" rIns="0" bIns="0">
                <a:prstTxWarp prst="textNoShape">
                  <a:avLst/>
                </a:prstTxWarp>
              </a:bodyPr>
              <a:lstStyle/>
              <a:p>
                <a:endParaRPr lang="es-ES_tradnl"/>
              </a:p>
            </p:txBody>
          </p:sp>
          <p:sp>
            <p:nvSpPr>
              <p:cNvPr id="42035" name="Rectangle 27"/>
              <p:cNvSpPr>
                <a:spLocks/>
              </p:cNvSpPr>
              <p:nvPr/>
            </p:nvSpPr>
            <p:spPr bwMode="auto">
              <a:xfrm>
                <a:off x="107" y="232"/>
                <a:ext cx="406" cy="175"/>
              </a:xfrm>
              <a:prstGeom prst="rect">
                <a:avLst/>
              </a:prstGeom>
              <a:noFill/>
              <a:ln w="12700" cap="rnd">
                <a:noFill/>
                <a:round/>
                <a:headEnd/>
                <a:tailEnd/>
              </a:ln>
            </p:spPr>
            <p:txBody>
              <a:bodyPr lIns="38100" tIns="38100" rIns="38100" bIns="38100">
                <a:prstTxWarp prst="textNoShape">
                  <a:avLst/>
                </a:prstTxWarp>
              </a:bodyPr>
              <a:lstStyle/>
              <a:p>
                <a:pPr algn="ctr"/>
                <a:r>
                  <a:rPr lang="en-US" sz="1200">
                    <a:solidFill>
                      <a:srgbClr val="262626"/>
                    </a:solidFill>
                    <a:latin typeface="Helvetica" charset="0"/>
                    <a:ea typeface="Helvetica" charset="0"/>
                    <a:cs typeface="Helvetica" charset="0"/>
                    <a:sym typeface="Helvetica" charset="0"/>
                  </a:rPr>
                  <a:t>Guider</a:t>
                </a:r>
              </a:p>
            </p:txBody>
          </p:sp>
        </p:grpSp>
        <p:sp>
          <p:nvSpPr>
            <p:cNvPr id="42007" name="Line 28"/>
            <p:cNvSpPr>
              <a:spLocks noChangeShapeType="1"/>
            </p:cNvSpPr>
            <p:nvPr/>
          </p:nvSpPr>
          <p:spPr bwMode="auto">
            <a:xfrm>
              <a:off x="2760663" y="3724275"/>
              <a:ext cx="454025" cy="0"/>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08" name="Line 29"/>
            <p:cNvSpPr>
              <a:spLocks noChangeShapeType="1"/>
            </p:cNvSpPr>
            <p:nvPr/>
          </p:nvSpPr>
          <p:spPr bwMode="auto">
            <a:xfrm rot="10800000" flipH="1">
              <a:off x="3063875" y="4456113"/>
              <a:ext cx="387350" cy="363537"/>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09" name="Line 30"/>
            <p:cNvSpPr>
              <a:spLocks noChangeShapeType="1"/>
            </p:cNvSpPr>
            <p:nvPr/>
          </p:nvSpPr>
          <p:spPr bwMode="auto">
            <a:xfrm rot="10800000" flipH="1">
              <a:off x="5232400" y="2616200"/>
              <a:ext cx="431800" cy="387350"/>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10" name="Line 31"/>
            <p:cNvSpPr>
              <a:spLocks noChangeShapeType="1"/>
            </p:cNvSpPr>
            <p:nvPr/>
          </p:nvSpPr>
          <p:spPr bwMode="auto">
            <a:xfrm>
              <a:off x="5507038" y="3716338"/>
              <a:ext cx="425450" cy="0"/>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11" name="Line 32"/>
            <p:cNvSpPr>
              <a:spLocks noChangeShapeType="1"/>
            </p:cNvSpPr>
            <p:nvPr/>
          </p:nvSpPr>
          <p:spPr bwMode="auto">
            <a:xfrm>
              <a:off x="5275263" y="4449763"/>
              <a:ext cx="387350" cy="363537"/>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12" name="Line 33"/>
            <p:cNvSpPr>
              <a:spLocks noChangeShapeType="1"/>
            </p:cNvSpPr>
            <p:nvPr/>
          </p:nvSpPr>
          <p:spPr bwMode="auto">
            <a:xfrm>
              <a:off x="3019425" y="2746375"/>
              <a:ext cx="385763" cy="363538"/>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13" name="Line 34"/>
            <p:cNvSpPr>
              <a:spLocks noChangeShapeType="1"/>
            </p:cNvSpPr>
            <p:nvPr/>
          </p:nvSpPr>
          <p:spPr bwMode="auto">
            <a:xfrm rot="10800000" flipH="1">
              <a:off x="2328863" y="4251325"/>
              <a:ext cx="0" cy="482600"/>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sp>
          <p:nvSpPr>
            <p:cNvPr id="42014" name="Line 35"/>
            <p:cNvSpPr>
              <a:spLocks noChangeShapeType="1"/>
            </p:cNvSpPr>
            <p:nvPr/>
          </p:nvSpPr>
          <p:spPr bwMode="auto">
            <a:xfrm rot="10800000" flipH="1">
              <a:off x="4346575" y="2208213"/>
              <a:ext cx="0" cy="404812"/>
            </a:xfrm>
            <a:prstGeom prst="line">
              <a:avLst/>
            </a:prstGeom>
            <a:noFill/>
            <a:ln w="38100">
              <a:solidFill>
                <a:srgbClr val="808080"/>
              </a:solidFill>
              <a:miter lim="800000"/>
              <a:headEnd/>
              <a:tailEnd type="triangle" w="med" len="sm"/>
            </a:ln>
          </p:spPr>
          <p:txBody>
            <a:bodyPr lIns="0" tIns="0" rIns="0" bIns="0">
              <a:prstTxWarp prst="textNoShape">
                <a:avLst/>
              </a:prstTxWarp>
            </a:bodyPr>
            <a:lstStyle/>
            <a:p>
              <a:endParaRPr lang="en-US"/>
            </a:p>
          </p:txBody>
        </p:sp>
        <p:sp>
          <p:nvSpPr>
            <p:cNvPr id="42015" name="Freeform 36"/>
            <p:cNvSpPr>
              <a:spLocks/>
            </p:cNvSpPr>
            <p:nvPr/>
          </p:nvSpPr>
          <p:spPr bwMode="auto">
            <a:xfrm>
              <a:off x="5143500" y="1482725"/>
              <a:ext cx="1122363" cy="290513"/>
            </a:xfrm>
            <a:custGeom>
              <a:avLst/>
              <a:gdLst>
                <a:gd name="T0" fmla="*/ 0 w 21600"/>
                <a:gd name="T1" fmla="*/ 0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0"/>
                  </a:moveTo>
                  <a:lnTo>
                    <a:pt x="21600" y="0"/>
                  </a:lnTo>
                  <a:lnTo>
                    <a:pt x="21600" y="21600"/>
                  </a:lnTo>
                </a:path>
              </a:pathLst>
            </a:cu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s-ES_tradnl"/>
            </a:p>
          </p:txBody>
        </p:sp>
        <p:sp>
          <p:nvSpPr>
            <p:cNvPr id="42016" name="Freeform 37"/>
            <p:cNvSpPr>
              <a:spLocks/>
            </p:cNvSpPr>
            <p:nvPr/>
          </p:nvSpPr>
          <p:spPr bwMode="auto">
            <a:xfrm flipH="1">
              <a:off x="658813" y="2324100"/>
              <a:ext cx="979487" cy="2773363"/>
            </a:xfrm>
            <a:custGeom>
              <a:avLst/>
              <a:gdLst>
                <a:gd name="T0" fmla="*/ 0 w 21600"/>
                <a:gd name="T1" fmla="*/ 0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0"/>
                  </a:moveTo>
                  <a:lnTo>
                    <a:pt x="21600" y="0"/>
                  </a:lnTo>
                  <a:lnTo>
                    <a:pt x="21600" y="21600"/>
                  </a:lnTo>
                </a:path>
              </a:pathLst>
            </a:cu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s-ES_tradnl"/>
            </a:p>
          </p:txBody>
        </p:sp>
        <p:sp>
          <p:nvSpPr>
            <p:cNvPr id="42017" name="Line 38"/>
            <p:cNvSpPr>
              <a:spLocks noChangeShapeType="1"/>
            </p:cNvSpPr>
            <p:nvPr/>
          </p:nvSpPr>
          <p:spPr bwMode="auto">
            <a:xfrm rot="10800000" flipH="1">
              <a:off x="6181725" y="4244975"/>
              <a:ext cx="0" cy="482600"/>
            </a:xfrm>
            <a:prstGeom prst="line">
              <a:avLst/>
            </a:prstGeom>
            <a:noFill/>
            <a:ln w="76200">
              <a:solidFill>
                <a:srgbClr val="A40800"/>
              </a:solidFill>
              <a:miter lim="800000"/>
              <a:headEnd type="triangle" w="med" len="sm"/>
              <a:tailEnd type="triangle" w="med" len="sm"/>
            </a:ln>
          </p:spPr>
          <p:txBody>
            <a:bodyPr lIns="0" tIns="0" rIns="0" bIns="0">
              <a:prstTxWarp prst="textNoShape">
                <a:avLst/>
              </a:prstTxWarp>
            </a:bodyPr>
            <a:lstStyle/>
            <a:p>
              <a:endParaRPr lang="en-US"/>
            </a:p>
          </p:txBody>
        </p:sp>
        <p:sp>
          <p:nvSpPr>
            <p:cNvPr id="42018" name="Line 39"/>
            <p:cNvSpPr>
              <a:spLocks noChangeShapeType="1"/>
            </p:cNvSpPr>
            <p:nvPr/>
          </p:nvSpPr>
          <p:spPr bwMode="auto">
            <a:xfrm>
              <a:off x="1212850" y="5241925"/>
              <a:ext cx="425450" cy="0"/>
            </a:xfrm>
            <a:prstGeom prst="line">
              <a:avLst/>
            </a:prstGeom>
            <a:noFill/>
            <a:ln w="38100">
              <a:solidFill>
                <a:srgbClr val="808080"/>
              </a:solidFill>
              <a:miter lim="800000"/>
              <a:headEnd type="triangle" w="med" len="sm"/>
              <a:tailEnd type="triangle" w="med" len="sm"/>
            </a:ln>
          </p:spPr>
          <p:txBody>
            <a:bodyPr lIns="0" tIns="0" rIns="0" bIns="0">
              <a:prstTxWarp prst="textNoShape">
                <a:avLst/>
              </a:prstTxWarp>
            </a:bodyPr>
            <a:lstStyle/>
            <a:p>
              <a:endParaRPr lang="en-US"/>
            </a:p>
          </p:txBody>
        </p:sp>
        <p:grpSp>
          <p:nvGrpSpPr>
            <p:cNvPr id="8" name="Group 40"/>
            <p:cNvGrpSpPr>
              <a:grpSpLocks/>
            </p:cNvGrpSpPr>
            <p:nvPr/>
          </p:nvGrpSpPr>
          <p:grpSpPr bwMode="auto">
            <a:xfrm>
              <a:off x="1635125" y="4738688"/>
              <a:ext cx="1524000" cy="995362"/>
              <a:chOff x="0" y="0"/>
              <a:chExt cx="960" cy="626"/>
            </a:xfrm>
          </p:grpSpPr>
          <p:sp>
            <p:nvSpPr>
              <p:cNvPr id="42032" name="AutoShape 41"/>
              <p:cNvSpPr>
                <a:spLocks/>
              </p:cNvSpPr>
              <p:nvPr/>
            </p:nvSpPr>
            <p:spPr bwMode="auto">
              <a:xfrm>
                <a:off x="4" y="0"/>
                <a:ext cx="946" cy="6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331" y="0"/>
                    </a:moveTo>
                    <a:lnTo>
                      <a:pt x="19269" y="0"/>
                    </a:lnTo>
                    <a:lnTo>
                      <a:pt x="21600" y="3600"/>
                    </a:lnTo>
                    <a:lnTo>
                      <a:pt x="21600" y="21600"/>
                    </a:lnTo>
                    <a:lnTo>
                      <a:pt x="0" y="21600"/>
                    </a:lnTo>
                    <a:lnTo>
                      <a:pt x="0" y="3600"/>
                    </a:lnTo>
                    <a:cubicBezTo>
                      <a:pt x="0" y="1612"/>
                      <a:pt x="1043" y="0"/>
                      <a:pt x="2331" y="0"/>
                    </a:cubicBezTo>
                    <a:close/>
                    <a:moveTo>
                      <a:pt x="2331" y="0"/>
                    </a:moveTo>
                  </a:path>
                </a:pathLst>
              </a:custGeom>
              <a:solidFill>
                <a:srgbClr val="CCFFCC"/>
              </a:solidFill>
              <a:ln w="25400">
                <a:solidFill>
                  <a:srgbClr val="008000"/>
                </a:solidFill>
                <a:round/>
                <a:headEnd/>
                <a:tailEnd/>
              </a:ln>
            </p:spPr>
            <p:txBody>
              <a:bodyPr lIns="0" tIns="0" rIns="0" bIns="0">
                <a:prstTxWarp prst="textNoShape">
                  <a:avLst/>
                </a:prstTxWarp>
              </a:bodyPr>
              <a:lstStyle/>
              <a:p>
                <a:endParaRPr lang="es-ES_tradnl"/>
              </a:p>
            </p:txBody>
          </p:sp>
          <p:sp>
            <p:nvSpPr>
              <p:cNvPr id="42033" name="Rectangle 42"/>
              <p:cNvSpPr>
                <a:spLocks/>
              </p:cNvSpPr>
              <p:nvPr/>
            </p:nvSpPr>
            <p:spPr bwMode="auto">
              <a:xfrm>
                <a:off x="0" y="137"/>
                <a:ext cx="960" cy="408"/>
              </a:xfrm>
              <a:prstGeom prst="rect">
                <a:avLst/>
              </a:prstGeom>
              <a:noFill/>
              <a:ln w="12700">
                <a:noFill/>
                <a:miter lim="800000"/>
                <a:headEnd/>
                <a:tailEnd/>
              </a:ln>
            </p:spPr>
            <p:txBody>
              <a:bodyPr lIns="0" tIns="0" rIns="0" bIns="0" anchor="ctr">
                <a:prstTxWarp prst="textNoShape">
                  <a:avLst/>
                </a:prstTxWarp>
              </a:bodyPr>
              <a:lstStyle/>
              <a:p>
                <a:pPr algn="ctr"/>
                <a:r>
                  <a:rPr lang="en-US" sz="1300">
                    <a:solidFill>
                      <a:srgbClr val="262626"/>
                    </a:solidFill>
                    <a:latin typeface="Calibri" charset="0"/>
                    <a:ea typeface="Calibri" charset="0"/>
                    <a:cs typeface="Calibri" charset="0"/>
                    <a:sym typeface="Calibri" charset="0"/>
                  </a:rPr>
                  <a:t>Data Acquisition</a:t>
                </a:r>
              </a:p>
              <a:p>
                <a:pPr algn="ctr"/>
                <a:r>
                  <a:rPr lang="en-US" sz="1300">
                    <a:solidFill>
                      <a:srgbClr val="262626"/>
                    </a:solidFill>
                    <a:latin typeface="Calibri" charset="0"/>
                    <a:ea typeface="Calibri" charset="0"/>
                    <a:cs typeface="Calibri" charset="0"/>
                    <a:sym typeface="Calibri" charset="0"/>
                  </a:rPr>
                  <a:t>System</a:t>
                </a:r>
              </a:p>
            </p:txBody>
          </p:sp>
        </p:grpSp>
        <p:sp>
          <p:nvSpPr>
            <p:cNvPr id="42020" name="Rectangle 43"/>
            <p:cNvSpPr>
              <a:spLocks/>
            </p:cNvSpPr>
            <p:nvPr/>
          </p:nvSpPr>
          <p:spPr bwMode="auto">
            <a:xfrm>
              <a:off x="6008688" y="3295650"/>
              <a:ext cx="1168400" cy="800100"/>
            </a:xfrm>
            <a:prstGeom prst="rect">
              <a:avLst/>
            </a:prstGeom>
            <a:noFill/>
            <a:ln w="12700">
              <a:noFill/>
              <a:miter lim="800000"/>
              <a:headEnd/>
              <a:tailEnd/>
            </a:ln>
          </p:spPr>
          <p:txBody>
            <a:bodyPr lIns="0" tIns="0" rIns="0" bIns="0" anchor="ctr">
              <a:prstTxWarp prst="textNoShape">
                <a:avLst/>
              </a:prstTxWarp>
            </a:bodyPr>
            <a:lstStyle/>
            <a:p>
              <a:pPr algn="ctr"/>
              <a:r>
                <a:rPr lang="en-US" sz="1300">
                  <a:solidFill>
                    <a:srgbClr val="262626"/>
                  </a:solidFill>
                  <a:latin typeface="Calibri" charset="0"/>
                  <a:ea typeface="Calibri" charset="0"/>
                  <a:cs typeface="Calibri" charset="0"/>
                  <a:sym typeface="Calibri" charset="0"/>
                </a:rPr>
                <a:t>Image View</a:t>
              </a:r>
              <a:endParaRPr lang="en-US" sz="1300">
                <a:solidFill>
                  <a:srgbClr val="FFFFFF"/>
                </a:solidFill>
                <a:latin typeface="Calibri" charset="0"/>
                <a:ea typeface="Calibri" charset="0"/>
                <a:cs typeface="Calibri" charset="0"/>
                <a:sym typeface="Calibri" charset="0"/>
              </a:endParaRPr>
            </a:p>
            <a:p>
              <a:pPr algn="ctr"/>
              <a:r>
                <a:rPr lang="en-US" sz="1300">
                  <a:solidFill>
                    <a:srgbClr val="262626"/>
                  </a:solidFill>
                  <a:latin typeface="Calibri" charset="0"/>
                  <a:ea typeface="Calibri" charset="0"/>
                  <a:cs typeface="Calibri" charset="0"/>
                  <a:sym typeface="Calibri" charset="0"/>
                </a:rPr>
                <a:t>and </a:t>
              </a:r>
              <a:endParaRPr lang="en-US" sz="1300">
                <a:solidFill>
                  <a:srgbClr val="FFFFFF"/>
                </a:solidFill>
                <a:latin typeface="Calibri" charset="0"/>
                <a:ea typeface="Calibri" charset="0"/>
                <a:cs typeface="Calibri" charset="0"/>
                <a:sym typeface="Calibri" charset="0"/>
              </a:endParaRPr>
            </a:p>
            <a:p>
              <a:pPr algn="ctr"/>
              <a:r>
                <a:rPr lang="en-US" sz="1300">
                  <a:solidFill>
                    <a:srgbClr val="262626"/>
                  </a:solidFill>
                  <a:latin typeface="Calibri" charset="0"/>
                  <a:ea typeface="Calibri" charset="0"/>
                  <a:cs typeface="Calibri" charset="0"/>
                  <a:sym typeface="Calibri" charset="0"/>
                </a:rPr>
                <a:t>Quality Analysis</a:t>
              </a:r>
            </a:p>
          </p:txBody>
        </p:sp>
        <p:grpSp>
          <p:nvGrpSpPr>
            <p:cNvPr id="9" name="Group 45"/>
            <p:cNvGrpSpPr>
              <a:grpSpLocks/>
            </p:cNvGrpSpPr>
            <p:nvPr/>
          </p:nvGrpSpPr>
          <p:grpSpPr bwMode="auto">
            <a:xfrm>
              <a:off x="5597525" y="4740275"/>
              <a:ext cx="1371600" cy="990600"/>
              <a:chOff x="0" y="0"/>
              <a:chExt cx="864" cy="624"/>
            </a:xfrm>
          </p:grpSpPr>
          <p:sp>
            <p:nvSpPr>
              <p:cNvPr id="42028" name="AutoShape 46"/>
              <p:cNvSpPr>
                <a:spLocks/>
              </p:cNvSpPr>
              <p:nvPr/>
            </p:nvSpPr>
            <p:spPr bwMode="auto">
              <a:xfrm flipH="1">
                <a:off x="0" y="0"/>
                <a:ext cx="864" cy="62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263" y="0"/>
                    </a:moveTo>
                    <a:lnTo>
                      <a:pt x="19337" y="0"/>
                    </a:lnTo>
                    <a:lnTo>
                      <a:pt x="21600" y="3600"/>
                    </a:lnTo>
                    <a:lnTo>
                      <a:pt x="21600" y="21600"/>
                    </a:lnTo>
                    <a:lnTo>
                      <a:pt x="0" y="21600"/>
                    </a:lnTo>
                    <a:lnTo>
                      <a:pt x="0" y="3600"/>
                    </a:lnTo>
                    <a:cubicBezTo>
                      <a:pt x="0" y="1612"/>
                      <a:pt x="1013" y="0"/>
                      <a:pt x="2263" y="0"/>
                    </a:cubicBezTo>
                    <a:close/>
                    <a:moveTo>
                      <a:pt x="2263" y="0"/>
                    </a:moveTo>
                  </a:path>
                </a:pathLst>
              </a:custGeom>
              <a:solidFill>
                <a:srgbClr val="F4E0E0"/>
              </a:solidFill>
              <a:ln w="25400">
                <a:solidFill>
                  <a:srgbClr val="C00000"/>
                </a:solidFill>
                <a:round/>
                <a:headEnd/>
                <a:tailEnd/>
              </a:ln>
            </p:spPr>
            <p:txBody>
              <a:bodyPr lIns="0" tIns="0" rIns="0" bIns="0">
                <a:prstTxWarp prst="textNoShape">
                  <a:avLst/>
                </a:prstTxWarp>
              </a:bodyPr>
              <a:lstStyle/>
              <a:p>
                <a:endParaRPr lang="es-ES_tradnl"/>
              </a:p>
            </p:txBody>
          </p:sp>
          <p:sp>
            <p:nvSpPr>
              <p:cNvPr id="42029" name="Rectangle 47"/>
              <p:cNvSpPr>
                <a:spLocks/>
              </p:cNvSpPr>
              <p:nvPr/>
            </p:nvSpPr>
            <p:spPr bwMode="auto">
              <a:xfrm>
                <a:off x="19" y="195"/>
                <a:ext cx="496" cy="264"/>
              </a:xfrm>
              <a:prstGeom prst="rect">
                <a:avLst/>
              </a:prstGeom>
              <a:noFill/>
              <a:ln w="12700" cap="rnd">
                <a:noFill/>
                <a:round/>
                <a:headEnd/>
                <a:tailEnd/>
              </a:ln>
            </p:spPr>
            <p:txBody>
              <a:bodyPr lIns="38100" tIns="38100" rIns="38100" bIns="38100">
                <a:prstTxWarp prst="textNoShape">
                  <a:avLst/>
                </a:prstTxWarp>
              </a:bodyPr>
              <a:lstStyle/>
              <a:p>
                <a:pPr algn="ctr"/>
                <a:r>
                  <a:rPr lang="en-US" sz="1200">
                    <a:solidFill>
                      <a:srgbClr val="262626"/>
                    </a:solidFill>
                    <a:latin typeface="Helvetica" charset="0"/>
                    <a:ea typeface="Helvetica" charset="0"/>
                    <a:cs typeface="Helvetica" charset="0"/>
                    <a:sym typeface="Helvetica" charset="0"/>
                  </a:rPr>
                  <a:t>5-day</a:t>
                </a:r>
              </a:p>
              <a:p>
                <a:pPr algn="ctr"/>
                <a:r>
                  <a:rPr lang="en-US" sz="1200">
                    <a:solidFill>
                      <a:srgbClr val="262626"/>
                    </a:solidFill>
                    <a:latin typeface="Helvetica" charset="0"/>
                    <a:ea typeface="Helvetica" charset="0"/>
                    <a:cs typeface="Helvetica" charset="0"/>
                    <a:sym typeface="Helvetica" charset="0"/>
                  </a:rPr>
                  <a:t>Storage</a:t>
                </a:r>
              </a:p>
            </p:txBody>
          </p:sp>
          <p:sp>
            <p:nvSpPr>
              <p:cNvPr id="42030" name="Line 48"/>
              <p:cNvSpPr>
                <a:spLocks noChangeShapeType="1"/>
              </p:cNvSpPr>
              <p:nvPr/>
            </p:nvSpPr>
            <p:spPr bwMode="auto">
              <a:xfrm rot="10800000" flipH="1">
                <a:off x="529" y="5"/>
                <a:ext cx="0" cy="616"/>
              </a:xfrm>
              <a:prstGeom prst="line">
                <a:avLst/>
              </a:prstGeom>
              <a:noFill/>
              <a:ln w="25400" cap="rnd">
                <a:solidFill>
                  <a:srgbClr val="D90B00"/>
                </a:solidFill>
                <a:prstDash val="sysDot"/>
                <a:round/>
                <a:headEnd/>
                <a:tailEnd/>
              </a:ln>
            </p:spPr>
            <p:txBody>
              <a:bodyPr lIns="0" tIns="0" rIns="0" bIns="0">
                <a:prstTxWarp prst="textNoShape">
                  <a:avLst/>
                </a:prstTxWarp>
              </a:bodyPr>
              <a:lstStyle/>
              <a:p>
                <a:endParaRPr lang="en-US"/>
              </a:p>
            </p:txBody>
          </p:sp>
          <p:sp>
            <p:nvSpPr>
              <p:cNvPr id="42031" name="Rectangle 49"/>
              <p:cNvSpPr>
                <a:spLocks/>
              </p:cNvSpPr>
              <p:nvPr/>
            </p:nvSpPr>
            <p:spPr bwMode="auto">
              <a:xfrm rot="-5400000">
                <a:off x="441" y="221"/>
                <a:ext cx="496" cy="176"/>
              </a:xfrm>
              <a:prstGeom prst="rect">
                <a:avLst/>
              </a:prstGeom>
              <a:noFill/>
              <a:ln w="12700" cap="rnd">
                <a:noFill/>
                <a:round/>
                <a:headEnd/>
                <a:tailEnd/>
              </a:ln>
            </p:spPr>
            <p:txBody>
              <a:bodyPr lIns="38100" tIns="38100" rIns="38100" bIns="38100">
                <a:prstTxWarp prst="textNoShape">
                  <a:avLst/>
                </a:prstTxWarp>
              </a:bodyPr>
              <a:lstStyle/>
              <a:p>
                <a:pPr algn="ctr"/>
                <a:r>
                  <a:rPr lang="en-US" sz="1300">
                    <a:solidFill>
                      <a:srgbClr val="262626"/>
                    </a:solidFill>
                    <a:latin typeface="Helvetica" charset="0"/>
                    <a:ea typeface="Helvetica" charset="0"/>
                    <a:cs typeface="Helvetica" charset="0"/>
                    <a:sym typeface="Helvetica" charset="0"/>
                  </a:rPr>
                  <a:t>Transfer</a:t>
                </a:r>
              </a:p>
            </p:txBody>
          </p:sp>
        </p:grpSp>
        <p:sp>
          <p:nvSpPr>
            <p:cNvPr id="42022" name="Freeform 50"/>
            <p:cNvSpPr>
              <a:spLocks/>
            </p:cNvSpPr>
            <p:nvPr/>
          </p:nvSpPr>
          <p:spPr bwMode="auto">
            <a:xfrm rot="89538" flipH="1">
              <a:off x="3921125" y="2532063"/>
              <a:ext cx="1612900" cy="766762"/>
            </a:xfrm>
            <a:custGeom>
              <a:avLst/>
              <a:gdLst>
                <a:gd name="T0" fmla="*/ 0 w 21600"/>
                <a:gd name="T1" fmla="*/ 2147483647 h 18126"/>
                <a:gd name="T2" fmla="*/ 2147483647 w 21600"/>
                <a:gd name="T3" fmla="*/ 2147483647 h 18126"/>
                <a:gd name="T4" fmla="*/ 2147483647 w 21600"/>
                <a:gd name="T5" fmla="*/ 2147483647 h 18126"/>
                <a:gd name="T6" fmla="*/ 0 60000 65536"/>
                <a:gd name="T7" fmla="*/ 0 60000 65536"/>
                <a:gd name="T8" fmla="*/ 0 60000 65536"/>
                <a:gd name="T9" fmla="*/ 0 w 21600"/>
                <a:gd name="T10" fmla="*/ 0 h 18126"/>
                <a:gd name="T11" fmla="*/ 21600 w 21600"/>
                <a:gd name="T12" fmla="*/ 18126 h 18126"/>
              </a:gdLst>
              <a:ahLst/>
              <a:cxnLst>
                <a:cxn ang="T6">
                  <a:pos x="T0" y="T1"/>
                </a:cxn>
                <a:cxn ang="T7">
                  <a:pos x="T2" y="T3"/>
                </a:cxn>
                <a:cxn ang="T8">
                  <a:pos x="T4" y="T5"/>
                </a:cxn>
              </a:cxnLst>
              <a:rect l="T9" t="T10" r="T11" b="T12"/>
              <a:pathLst>
                <a:path w="21600" h="18126">
                  <a:moveTo>
                    <a:pt x="0" y="18126"/>
                  </a:moveTo>
                  <a:cubicBezTo>
                    <a:pt x="0" y="18126"/>
                    <a:pt x="1953" y="8521"/>
                    <a:pt x="7086" y="3906"/>
                  </a:cubicBezTo>
                  <a:cubicBezTo>
                    <a:pt x="13863" y="-3474"/>
                    <a:pt x="21600" y="1869"/>
                    <a:pt x="21600" y="1869"/>
                  </a:cubicBezTo>
                </a:path>
              </a:pathLst>
            </a:custGeom>
            <a:noFill/>
            <a:ln w="190500">
              <a:solidFill>
                <a:srgbClr val="676767"/>
              </a:solidFill>
              <a:miter lim="800000"/>
              <a:headEnd/>
              <a:tailEnd/>
            </a:ln>
          </p:spPr>
          <p:txBody>
            <a:bodyPr lIns="0" tIns="0" rIns="0" bIns="0">
              <a:prstTxWarp prst="textNoShape">
                <a:avLst/>
              </a:prstTxWarp>
            </a:bodyPr>
            <a:lstStyle/>
            <a:p>
              <a:endParaRPr lang="es-ES_tradnl"/>
            </a:p>
          </p:txBody>
        </p:sp>
        <p:sp>
          <p:nvSpPr>
            <p:cNvPr id="42023" name="Rectangle 51"/>
            <p:cNvSpPr>
              <a:spLocks/>
            </p:cNvSpPr>
            <p:nvPr/>
          </p:nvSpPr>
          <p:spPr bwMode="auto">
            <a:xfrm rot="543279">
              <a:off x="4303713" y="2389188"/>
              <a:ext cx="596900" cy="304800"/>
            </a:xfrm>
            <a:prstGeom prst="rect">
              <a:avLst/>
            </a:prstGeom>
            <a:noFill/>
            <a:ln w="12700">
              <a:noFill/>
              <a:miter lim="800000"/>
              <a:headEnd/>
              <a:tailEnd/>
            </a:ln>
          </p:spPr>
          <p:txBody>
            <a:bodyPr lIns="0" tIns="0" rIns="40639" bIns="0">
              <a:prstTxWarp prst="textNoShape">
                <a:avLst/>
              </a:prstTxWarp>
            </a:bodyPr>
            <a:lstStyle/>
            <a:p>
              <a:pPr marL="38100"/>
              <a:r>
                <a:rPr lang="en-US">
                  <a:solidFill>
                    <a:srgbClr val="FFFFFF"/>
                  </a:solidFill>
                  <a:latin typeface="Calibri" charset="0"/>
                </a:rPr>
                <a:t>TCS</a:t>
              </a:r>
            </a:p>
          </p:txBody>
        </p:sp>
        <p:sp>
          <p:nvSpPr>
            <p:cNvPr id="42024" name="Rectangle 52"/>
            <p:cNvSpPr>
              <a:spLocks/>
            </p:cNvSpPr>
            <p:nvPr/>
          </p:nvSpPr>
          <p:spPr bwMode="auto">
            <a:xfrm rot="1641330">
              <a:off x="4735865" y="2437898"/>
              <a:ext cx="280283" cy="369302"/>
            </a:xfrm>
            <a:prstGeom prst="rect">
              <a:avLst/>
            </a:prstGeom>
            <a:noFill/>
            <a:ln w="12700">
              <a:noFill/>
              <a:miter lim="800000"/>
              <a:headEnd/>
              <a:tailEnd/>
            </a:ln>
          </p:spPr>
          <p:txBody>
            <a:bodyPr wrap="none" lIns="0" tIns="0" rIns="40639" bIns="0">
              <a:prstTxWarp prst="textNoShape">
                <a:avLst/>
              </a:prstTxWarp>
              <a:spAutoFit/>
            </a:bodyPr>
            <a:lstStyle/>
            <a:p>
              <a:pPr marL="38100"/>
              <a:r>
                <a:rPr lang="en-US">
                  <a:solidFill>
                    <a:srgbClr val="FFFFFF"/>
                  </a:solidFill>
                  <a:latin typeface="Calibri" charset="0"/>
                </a:rPr>
                <a:t>In</a:t>
              </a:r>
            </a:p>
          </p:txBody>
        </p:sp>
        <p:sp>
          <p:nvSpPr>
            <p:cNvPr id="42025" name="Rectangle 53"/>
            <p:cNvSpPr>
              <a:spLocks/>
            </p:cNvSpPr>
            <p:nvPr/>
          </p:nvSpPr>
          <p:spPr bwMode="auto">
            <a:xfrm rot="1886245">
              <a:off x="4842793" y="2533147"/>
              <a:ext cx="404566" cy="369302"/>
            </a:xfrm>
            <a:prstGeom prst="rect">
              <a:avLst/>
            </a:prstGeom>
            <a:noFill/>
            <a:ln w="12700">
              <a:noFill/>
              <a:miter lim="800000"/>
              <a:headEnd/>
              <a:tailEnd/>
            </a:ln>
          </p:spPr>
          <p:txBody>
            <a:bodyPr wrap="none" lIns="0" tIns="0" rIns="40639" bIns="0">
              <a:prstTxWarp prst="textNoShape">
                <a:avLst/>
              </a:prstTxWarp>
              <a:spAutoFit/>
            </a:bodyPr>
            <a:lstStyle/>
            <a:p>
              <a:pPr marL="38100"/>
              <a:r>
                <a:rPr lang="en-US">
                  <a:solidFill>
                    <a:srgbClr val="FFFFFF"/>
                  </a:solidFill>
                  <a:latin typeface="Calibri" charset="0"/>
                </a:rPr>
                <a:t>ter</a:t>
              </a:r>
            </a:p>
          </p:txBody>
        </p:sp>
        <p:sp>
          <p:nvSpPr>
            <p:cNvPr id="42026" name="Rectangle 54"/>
            <p:cNvSpPr>
              <a:spLocks/>
            </p:cNvSpPr>
            <p:nvPr/>
          </p:nvSpPr>
          <p:spPr bwMode="auto">
            <a:xfrm rot="2432878">
              <a:off x="5130800" y="2711450"/>
              <a:ext cx="190500" cy="304800"/>
            </a:xfrm>
            <a:prstGeom prst="rect">
              <a:avLst/>
            </a:prstGeom>
            <a:noFill/>
            <a:ln w="12700">
              <a:noFill/>
              <a:miter lim="800000"/>
              <a:headEnd/>
              <a:tailEnd/>
            </a:ln>
          </p:spPr>
          <p:txBody>
            <a:bodyPr lIns="0" tIns="0" rIns="40639" bIns="0">
              <a:prstTxWarp prst="textNoShape">
                <a:avLst/>
              </a:prstTxWarp>
            </a:bodyPr>
            <a:lstStyle/>
            <a:p>
              <a:pPr marL="38100"/>
              <a:r>
                <a:rPr lang="en-US">
                  <a:solidFill>
                    <a:srgbClr val="FFFFFF"/>
                  </a:solidFill>
                  <a:latin typeface="Calibri" charset="0"/>
                </a:rPr>
                <a:t>fa</a:t>
              </a:r>
            </a:p>
          </p:txBody>
        </p:sp>
        <p:sp>
          <p:nvSpPr>
            <p:cNvPr id="42027" name="Rectangle 55"/>
            <p:cNvSpPr>
              <a:spLocks/>
            </p:cNvSpPr>
            <p:nvPr/>
          </p:nvSpPr>
          <p:spPr bwMode="auto">
            <a:xfrm rot="3110565">
              <a:off x="5219700" y="2844800"/>
              <a:ext cx="254000" cy="304800"/>
            </a:xfrm>
            <a:prstGeom prst="rect">
              <a:avLst/>
            </a:prstGeom>
            <a:noFill/>
            <a:ln w="12700">
              <a:noFill/>
              <a:miter lim="800000"/>
              <a:headEnd/>
              <a:tailEnd/>
            </a:ln>
          </p:spPr>
          <p:txBody>
            <a:bodyPr lIns="0" tIns="0" rIns="40639" bIns="0">
              <a:prstTxWarp prst="textNoShape">
                <a:avLst/>
              </a:prstTxWarp>
            </a:bodyPr>
            <a:lstStyle/>
            <a:p>
              <a:pPr marL="38100"/>
              <a:r>
                <a:rPr lang="en-US">
                  <a:solidFill>
                    <a:srgbClr val="FFFFFF"/>
                  </a:solidFill>
                  <a:latin typeface="Calibri" charset="0"/>
                </a:rPr>
                <a:t>ce</a:t>
              </a:r>
            </a:p>
          </p:txBody>
        </p:sp>
      </p:grpSp>
      <p:sp>
        <p:nvSpPr>
          <p:cNvPr id="61"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1990"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
        <p:nvSpPr>
          <p:cNvPr id="41991" name="CuadroTexto 59"/>
          <p:cNvSpPr txBox="1">
            <a:spLocks noChangeArrowheads="1"/>
          </p:cNvSpPr>
          <p:nvPr/>
        </p:nvSpPr>
        <p:spPr bwMode="auto">
          <a:xfrm>
            <a:off x="838200" y="0"/>
            <a:ext cx="6781800" cy="708025"/>
          </a:xfrm>
          <a:prstGeom prst="rect">
            <a:avLst/>
          </a:prstGeom>
          <a:noFill/>
          <a:ln w="9525">
            <a:noFill/>
            <a:miter lim="800000"/>
            <a:headEnd/>
            <a:tailEnd/>
          </a:ln>
        </p:spPr>
        <p:txBody>
          <a:bodyPr>
            <a:prstTxWarp prst="textNoShape">
              <a:avLst/>
            </a:prstTxWarp>
            <a:spAutoFit/>
          </a:bodyPr>
          <a:lstStyle/>
          <a:p>
            <a:r>
              <a:rPr lang="es-ES_tradnl" sz="4000" b="1">
                <a:solidFill>
                  <a:srgbClr val="FF0000"/>
                </a:solidFill>
                <a:latin typeface="Times New Roman" charset="0"/>
                <a:ea typeface="Times New Roman" charset="0"/>
                <a:cs typeface="Times New Roman" charset="0"/>
              </a:rPr>
              <a:t>PAU Camera Control System</a:t>
            </a:r>
          </a:p>
        </p:txBody>
      </p:sp>
      <p:sp>
        <p:nvSpPr>
          <p:cNvPr id="58" name="TextBox 57"/>
          <p:cNvSpPr txBox="1"/>
          <p:nvPr/>
        </p:nvSpPr>
        <p:spPr>
          <a:xfrm>
            <a:off x="1" y="5991178"/>
            <a:ext cx="7435026" cy="830997"/>
          </a:xfrm>
          <a:prstGeom prst="rect">
            <a:avLst/>
          </a:prstGeom>
          <a:noFill/>
        </p:spPr>
        <p:txBody>
          <a:bodyPr wrap="square" rtlCol="0">
            <a:spAutoFit/>
          </a:bodyPr>
          <a:lstStyle/>
          <a:p>
            <a:r>
              <a:rPr lang="en-US" sz="2400" dirty="0" smtClean="0"/>
              <a:t>One computer already installed at the WHT. Tests of interface are already taking place</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4" name="TextBox 13"/>
          <p:cNvSpPr txBox="1"/>
          <p:nvPr/>
        </p:nvSpPr>
        <p:spPr>
          <a:xfrm>
            <a:off x="572477" y="690563"/>
            <a:ext cx="8342923" cy="830997"/>
          </a:xfrm>
          <a:prstGeom prst="rect">
            <a:avLst/>
          </a:prstGeom>
          <a:noFill/>
        </p:spPr>
        <p:txBody>
          <a:bodyPr wrap="square" rtlCol="0">
            <a:spAutoFit/>
          </a:bodyPr>
          <a:lstStyle/>
          <a:p>
            <a:pPr marL="263525" indent="-263525">
              <a:buFont typeface="Arial"/>
              <a:buChar char="•"/>
            </a:pPr>
            <a:r>
              <a:rPr lang="en-US" sz="2800" dirty="0" smtClean="0"/>
              <a:t>Electronics: </a:t>
            </a:r>
            <a:r>
              <a:rPr lang="en-US" sz="2000" dirty="0" err="1" smtClean="0"/>
              <a:t>CCDs</a:t>
            </a:r>
            <a:r>
              <a:rPr lang="en-US" sz="2000" dirty="0" smtClean="0"/>
              <a:t> in hand. Electronics will follow Monsoon standard. The group has delivered the entire electronics of </a:t>
            </a:r>
            <a:r>
              <a:rPr lang="en-US" sz="2000" dirty="0" err="1" smtClean="0"/>
              <a:t>DECam</a:t>
            </a:r>
            <a:r>
              <a:rPr lang="en-US" sz="2000" dirty="0" smtClean="0"/>
              <a:t>.</a:t>
            </a:r>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err="1" smtClean="0">
                <a:solidFill>
                  <a:srgbClr val="FF0000"/>
                </a:solidFill>
                <a:latin typeface="Helvetica" pitchFamily="34" charset="0"/>
              </a:rPr>
              <a:t>PAUCam</a:t>
            </a:r>
            <a:r>
              <a:rPr lang="en-US" sz="2800" dirty="0" smtClean="0">
                <a:solidFill>
                  <a:srgbClr val="FF0000"/>
                </a:solidFill>
                <a:latin typeface="Helvetica" pitchFamily="34" charset="0"/>
              </a:rPr>
              <a:t> main work</a:t>
            </a:r>
            <a:endParaRPr lang="en-US" sz="2800" dirty="0">
              <a:solidFill>
                <a:srgbClr val="FF0000"/>
              </a:solidFill>
              <a:latin typeface="Helvetica" pitchFamily="34" charset="0"/>
            </a:endParaRPr>
          </a:p>
        </p:txBody>
      </p:sp>
      <p:pic>
        <p:nvPicPr>
          <p:cNvPr id="15"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
        <p:nvSpPr>
          <p:cNvPr id="9" name="TextBox 8"/>
          <p:cNvSpPr txBox="1"/>
          <p:nvPr/>
        </p:nvSpPr>
        <p:spPr>
          <a:xfrm>
            <a:off x="819206" y="4382130"/>
            <a:ext cx="7978963" cy="1077218"/>
          </a:xfrm>
          <a:prstGeom prst="rect">
            <a:avLst/>
          </a:prstGeom>
          <a:noFill/>
        </p:spPr>
        <p:txBody>
          <a:bodyPr wrap="square" rtlCol="0">
            <a:spAutoFit/>
          </a:bodyPr>
          <a:lstStyle/>
          <a:p>
            <a:r>
              <a:rPr lang="en-US" sz="3200" b="1" dirty="0" smtClean="0">
                <a:solidFill>
                  <a:srgbClr val="FF0000"/>
                </a:solidFill>
              </a:rPr>
              <a:t>The aim is to have a working instrument ready by the end of the year.</a:t>
            </a:r>
          </a:p>
        </p:txBody>
      </p:sp>
      <p:sp>
        <p:nvSpPr>
          <p:cNvPr id="11" name="TextBox 10"/>
          <p:cNvSpPr txBox="1"/>
          <p:nvPr/>
        </p:nvSpPr>
        <p:spPr>
          <a:xfrm>
            <a:off x="819206" y="5608261"/>
            <a:ext cx="8324794" cy="892552"/>
          </a:xfrm>
          <a:prstGeom prst="rect">
            <a:avLst/>
          </a:prstGeom>
          <a:noFill/>
        </p:spPr>
        <p:txBody>
          <a:bodyPr wrap="square" rtlCol="0">
            <a:spAutoFit/>
          </a:bodyPr>
          <a:lstStyle/>
          <a:p>
            <a:r>
              <a:rPr lang="en-US" sz="2000" dirty="0" smtClean="0"/>
              <a:t>Final verification, installation, calibrations... Much works remains to be done</a:t>
            </a:r>
            <a:br>
              <a:rPr lang="en-US" sz="2000" dirty="0" smtClean="0"/>
            </a:br>
            <a:r>
              <a:rPr lang="en-US" sz="2000" dirty="0" smtClean="0"/>
              <a:t>		</a:t>
            </a:r>
            <a:r>
              <a:rPr lang="en-US" sz="3200" b="1" dirty="0" smtClean="0">
                <a:solidFill>
                  <a:srgbClr val="FF0000"/>
                </a:solidFill>
              </a:rPr>
              <a:t>Collaborators will be welcomed.</a:t>
            </a:r>
          </a:p>
        </p:txBody>
      </p:sp>
      <p:pic>
        <p:nvPicPr>
          <p:cNvPr id="16" name="Picture 6"/>
          <p:cNvPicPr>
            <a:picLocks noChangeAspect="1" noChangeArrowheads="1"/>
          </p:cNvPicPr>
          <p:nvPr/>
        </p:nvPicPr>
        <p:blipFill>
          <a:blip r:embed="rId4"/>
          <a:srcRect/>
          <a:stretch>
            <a:fillRect/>
          </a:stretch>
        </p:blipFill>
        <p:spPr bwMode="auto">
          <a:xfrm>
            <a:off x="819206" y="1707804"/>
            <a:ext cx="3897473" cy="2674326"/>
          </a:xfrm>
          <a:prstGeom prst="rect">
            <a:avLst/>
          </a:prstGeom>
          <a:noFill/>
          <a:ln w="25400">
            <a:noFill/>
            <a:round/>
            <a:headEnd/>
            <a:tailEnd/>
          </a:ln>
        </p:spPr>
      </p:pic>
      <p:pic>
        <p:nvPicPr>
          <p:cNvPr id="17" name="Picture 16"/>
          <p:cNvPicPr>
            <a:picLocks noChangeAspect="1"/>
          </p:cNvPicPr>
          <p:nvPr/>
        </p:nvPicPr>
        <p:blipFill>
          <a:blip r:embed="rId5"/>
          <a:stretch>
            <a:fillRect/>
          </a:stretch>
        </p:blipFill>
        <p:spPr>
          <a:xfrm>
            <a:off x="5176342" y="1707803"/>
            <a:ext cx="3605997" cy="2029605"/>
          </a:xfrm>
          <a:prstGeom prst="rect">
            <a:avLst/>
          </a:prstGeom>
        </p:spPr>
      </p:pic>
      <p:sp>
        <p:nvSpPr>
          <p:cNvPr id="19" name="TextBox 18"/>
          <p:cNvSpPr txBox="1"/>
          <p:nvPr/>
        </p:nvSpPr>
        <p:spPr>
          <a:xfrm>
            <a:off x="4716679" y="3737408"/>
            <a:ext cx="4065660" cy="646331"/>
          </a:xfrm>
          <a:prstGeom prst="rect">
            <a:avLst/>
          </a:prstGeom>
          <a:noFill/>
        </p:spPr>
        <p:txBody>
          <a:bodyPr wrap="square" rtlCol="0">
            <a:spAutoFit/>
          </a:bodyPr>
          <a:lstStyle/>
          <a:p>
            <a:r>
              <a:rPr lang="en-US" dirty="0" smtClean="0">
                <a:sym typeface="Wingdings"/>
              </a:rPr>
              <a:t>                      DES Clock &amp; Bias Board</a:t>
            </a:r>
          </a:p>
          <a:p>
            <a:r>
              <a:rPr lang="en-US" dirty="0" smtClean="0">
                <a:sym typeface="Wingdings"/>
              </a:rPr>
              <a:t> </a:t>
            </a:r>
            <a:r>
              <a:rPr lang="en-US" dirty="0" err="1" smtClean="0">
                <a:sym typeface="Wingdings"/>
              </a:rPr>
              <a:t></a:t>
            </a:r>
            <a:r>
              <a:rPr lang="en-US" dirty="0" smtClean="0">
                <a:sym typeface="Wingdings"/>
              </a:rPr>
              <a:t> DES Master Control Board</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5616" y="1856154"/>
            <a:ext cx="8450385" cy="3816430"/>
          </a:xfrm>
          <a:prstGeom prst="rect">
            <a:avLst/>
          </a:prstGeom>
          <a:noFill/>
        </p:spPr>
        <p:txBody>
          <a:bodyPr wrap="square" rtlCol="0">
            <a:spAutoFit/>
          </a:bodyPr>
          <a:lstStyle/>
          <a:p>
            <a:pPr lvl="0"/>
            <a:r>
              <a:rPr lang="en-US" sz="2800" b="1" dirty="0" smtClean="0">
                <a:solidFill>
                  <a:srgbClr val="262626"/>
                </a:solidFill>
                <a:latin typeface="Helvetica" charset="0"/>
                <a:ea typeface="Arial" charset="0"/>
                <a:cs typeface="Arial" charset="0"/>
              </a:rPr>
              <a:t>Main ideas: </a:t>
            </a:r>
          </a:p>
          <a:p>
            <a:pPr lvl="0"/>
            <a:endParaRPr lang="en-US" sz="2800" b="1" dirty="0" smtClean="0">
              <a:solidFill>
                <a:srgbClr val="262626"/>
              </a:solidFill>
              <a:latin typeface="Helvetica" charset="0"/>
              <a:ea typeface="Arial" charset="0"/>
              <a:cs typeface="Arial" charset="0"/>
            </a:endParaRPr>
          </a:p>
          <a:p>
            <a:pPr marL="449263" lvl="0" indent="-263525">
              <a:buFont typeface="Arial"/>
              <a:buChar char="•"/>
            </a:pPr>
            <a:r>
              <a:rPr lang="en-US" sz="2800" dirty="0" smtClean="0">
                <a:solidFill>
                  <a:srgbClr val="262626"/>
                </a:solidFill>
                <a:latin typeface="Helvetica" charset="0"/>
                <a:ea typeface="Arial" charset="0"/>
                <a:cs typeface="Arial" charset="0"/>
              </a:rPr>
              <a:t>Conduct large photometric red-shift survey. </a:t>
            </a:r>
            <a:br>
              <a:rPr lang="en-US" sz="2800" dirty="0" smtClean="0">
                <a:solidFill>
                  <a:srgbClr val="262626"/>
                </a:solidFill>
                <a:latin typeface="Helvetica" charset="0"/>
                <a:ea typeface="Arial" charset="0"/>
                <a:cs typeface="Arial" charset="0"/>
              </a:rPr>
            </a:br>
            <a:endParaRPr lang="en-US" sz="2800" dirty="0" smtClean="0">
              <a:solidFill>
                <a:srgbClr val="262626"/>
              </a:solidFill>
              <a:latin typeface="Helvetica" charset="0"/>
              <a:ea typeface="Arial" charset="0"/>
              <a:cs typeface="Arial" charset="0"/>
            </a:endParaRPr>
          </a:p>
          <a:p>
            <a:pPr marL="449263" lvl="0" indent="-263525">
              <a:buFont typeface="Arial"/>
              <a:buChar char="•"/>
            </a:pPr>
            <a:r>
              <a:rPr lang="en-US" sz="2800" dirty="0" smtClean="0">
                <a:solidFill>
                  <a:srgbClr val="262626"/>
                </a:solidFill>
                <a:latin typeface="Helvetica" charset="0"/>
                <a:ea typeface="Arial" charset="0"/>
                <a:cs typeface="Arial" charset="0"/>
              </a:rPr>
              <a:t>Emphasis in measuring Dark Energy probes.</a:t>
            </a:r>
            <a:br>
              <a:rPr lang="en-US" sz="2800" dirty="0" smtClean="0">
                <a:solidFill>
                  <a:srgbClr val="262626"/>
                </a:solidFill>
                <a:latin typeface="Helvetica" charset="0"/>
                <a:ea typeface="Arial" charset="0"/>
                <a:cs typeface="Arial" charset="0"/>
              </a:rPr>
            </a:br>
            <a:endParaRPr lang="en-US" sz="2800" dirty="0" smtClean="0">
              <a:solidFill>
                <a:srgbClr val="262626"/>
              </a:solidFill>
              <a:latin typeface="Helvetica" charset="0"/>
              <a:ea typeface="Arial" charset="0"/>
              <a:cs typeface="Arial" charset="0"/>
            </a:endParaRPr>
          </a:p>
          <a:p>
            <a:pPr marL="449263" lvl="0" indent="-263525">
              <a:buFont typeface="Arial"/>
              <a:buChar char="•"/>
            </a:pPr>
            <a:r>
              <a:rPr lang="en-US" sz="2800" dirty="0" smtClean="0">
                <a:solidFill>
                  <a:srgbClr val="262626"/>
                </a:solidFill>
                <a:latin typeface="Helvetica" charset="0"/>
                <a:ea typeface="Arial" charset="0"/>
                <a:cs typeface="Arial" charset="0"/>
              </a:rPr>
              <a:t>Build appropriate instrument with </a:t>
            </a:r>
            <a:r>
              <a:rPr lang="en-US" sz="2800" dirty="0" err="1" smtClean="0">
                <a:solidFill>
                  <a:srgbClr val="262626"/>
                </a:solidFill>
                <a:latin typeface="Helvetica" charset="0"/>
                <a:ea typeface="Arial" charset="0"/>
                <a:cs typeface="Arial" charset="0"/>
              </a:rPr>
              <a:t>Consolider</a:t>
            </a:r>
            <a:r>
              <a:rPr lang="en-US" sz="2800" dirty="0" smtClean="0">
                <a:solidFill>
                  <a:srgbClr val="262626"/>
                </a:solidFill>
                <a:latin typeface="Helvetica" charset="0"/>
                <a:ea typeface="Arial" charset="0"/>
                <a:cs typeface="Arial" charset="0"/>
              </a:rPr>
              <a:t> funds (</a:t>
            </a:r>
            <a:r>
              <a:rPr lang="en-US" sz="2800" dirty="0" err="1" smtClean="0">
                <a:solidFill>
                  <a:srgbClr val="262626"/>
                </a:solidFill>
                <a:latin typeface="Helvetica" charset="0"/>
                <a:ea typeface="Arial" charset="0"/>
                <a:cs typeface="Arial" charset="0"/>
              </a:rPr>
              <a:t>PAUCam</a:t>
            </a:r>
            <a:r>
              <a:rPr lang="en-US" sz="2800" dirty="0" smtClean="0">
                <a:solidFill>
                  <a:srgbClr val="262626"/>
                </a:solidFill>
                <a:latin typeface="Helvetica" charset="0"/>
                <a:ea typeface="Arial" charset="0"/>
                <a:cs typeface="Arial" charset="0"/>
              </a:rPr>
              <a:t>).</a:t>
            </a:r>
          </a:p>
          <a:p>
            <a:endParaRPr lang="en-US" dirty="0"/>
          </a:p>
        </p:txBody>
      </p:sp>
      <p:sp>
        <p:nvSpPr>
          <p:cNvPr id="13"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precedents</a:t>
            </a:r>
            <a:endParaRPr lang="en-US" sz="2800" dirty="0">
              <a:solidFill>
                <a:srgbClr val="FF0000"/>
              </a:solidFill>
              <a:latin typeface="Helvetica" pitchFamily="34" charset="0"/>
            </a:endParaRPr>
          </a:p>
        </p:txBody>
      </p:sp>
      <p:pic>
        <p:nvPicPr>
          <p:cNvPr id="14"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a:t>
            </a:r>
            <a:r>
              <a:rPr lang="en-US" sz="2800" dirty="0" smtClean="0">
                <a:solidFill>
                  <a:srgbClr val="FF0000"/>
                </a:solidFill>
                <a:latin typeface="Helvetica" pitchFamily="34" charset="0"/>
              </a:rPr>
              <a:t>Survey Strategy</a:t>
            </a:r>
            <a:endParaRPr lang="en-US" sz="2800" dirty="0">
              <a:solidFill>
                <a:srgbClr val="FF0000"/>
              </a:solidFill>
              <a:latin typeface="Helvetica" pitchFamily="34" charset="0"/>
            </a:endParaRPr>
          </a:p>
        </p:txBody>
      </p:sp>
      <p:pic>
        <p:nvPicPr>
          <p:cNvPr id="15"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0" y="825500"/>
            <a:ext cx="9144000" cy="51902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2" name="TextBox 11"/>
          <p:cNvSpPr txBox="1"/>
          <p:nvPr/>
        </p:nvSpPr>
        <p:spPr>
          <a:xfrm>
            <a:off x="0" y="822138"/>
            <a:ext cx="9144000" cy="523220"/>
          </a:xfrm>
          <a:prstGeom prst="rect">
            <a:avLst/>
          </a:prstGeom>
          <a:noFill/>
        </p:spPr>
        <p:txBody>
          <a:bodyPr wrap="square" rtlCol="0">
            <a:spAutoFit/>
          </a:bodyPr>
          <a:lstStyle/>
          <a:p>
            <a:r>
              <a:rPr lang="en-US" sz="2800" dirty="0" smtClean="0"/>
              <a:t>2 deg</a:t>
            </a:r>
            <a:r>
              <a:rPr lang="en-US" sz="2800" baseline="30000" dirty="0" smtClean="0"/>
              <a:t>2</a:t>
            </a:r>
            <a:r>
              <a:rPr lang="en-US" sz="2800" dirty="0" smtClean="0"/>
              <a:t> per night in all filters (42 narrow-band + 6 </a:t>
            </a:r>
            <a:r>
              <a:rPr lang="en-US" sz="2800" dirty="0" err="1" smtClean="0"/>
              <a:t>ugrizY</a:t>
            </a:r>
            <a:r>
              <a:rPr lang="en-US" sz="2800" dirty="0" smtClean="0"/>
              <a:t>):</a:t>
            </a:r>
            <a:endParaRPr lang="en-US" sz="2800" dirty="0"/>
          </a:p>
        </p:txBody>
      </p:sp>
      <p:sp>
        <p:nvSpPr>
          <p:cNvPr id="14" name="TextBox 13"/>
          <p:cNvSpPr txBox="1"/>
          <p:nvPr/>
        </p:nvSpPr>
        <p:spPr>
          <a:xfrm>
            <a:off x="801077" y="1708113"/>
            <a:ext cx="7883769" cy="4401205"/>
          </a:xfrm>
          <a:prstGeom prst="rect">
            <a:avLst/>
          </a:prstGeom>
          <a:noFill/>
        </p:spPr>
        <p:txBody>
          <a:bodyPr wrap="square" rtlCol="0">
            <a:spAutoFit/>
          </a:bodyPr>
          <a:lstStyle/>
          <a:p>
            <a:pPr marL="263525" indent="-263525"/>
            <a:r>
              <a:rPr lang="en-US" sz="2800" dirty="0" smtClean="0"/>
              <a:t>It will deliver (per night) “low-resolution spectra” </a:t>
            </a:r>
            <a:r>
              <a:rPr lang="en-US" sz="2800" dirty="0" smtClean="0"/>
              <a:t> </a:t>
            </a:r>
            <a:r>
              <a:rPr lang="en-US" sz="2800" dirty="0" smtClean="0"/>
              <a:t>for:   </a:t>
            </a:r>
          </a:p>
          <a:p>
            <a:pPr marL="263525" indent="-263525"/>
            <a:endParaRPr lang="en-US" sz="2800" dirty="0" smtClean="0"/>
          </a:p>
          <a:p>
            <a:pPr marL="263525" indent="-263525">
              <a:buFont typeface="Arial"/>
              <a:buChar char="•"/>
            </a:pPr>
            <a:r>
              <a:rPr lang="en-US" sz="2800" dirty="0" smtClean="0"/>
              <a:t>30,000 galaxies</a:t>
            </a:r>
          </a:p>
          <a:p>
            <a:pPr marL="263525" indent="-263525">
              <a:buFont typeface="Arial"/>
              <a:buChar char="•"/>
            </a:pPr>
            <a:endParaRPr lang="en-US" sz="2800" dirty="0" smtClean="0"/>
          </a:p>
          <a:p>
            <a:pPr marL="263525" indent="-263525">
              <a:buFont typeface="Arial"/>
              <a:buChar char="•"/>
            </a:pPr>
            <a:r>
              <a:rPr lang="en-US" sz="2800" dirty="0" smtClean="0"/>
              <a:t>5,000 stars</a:t>
            </a:r>
          </a:p>
          <a:p>
            <a:pPr marL="263525" indent="-263525">
              <a:buFont typeface="Arial"/>
              <a:buChar char="•"/>
            </a:pPr>
            <a:endParaRPr lang="en-US" sz="2800" dirty="0" smtClean="0"/>
          </a:p>
          <a:p>
            <a:pPr marL="263525" indent="-263525">
              <a:buFont typeface="Arial"/>
              <a:buChar char="•"/>
            </a:pPr>
            <a:r>
              <a:rPr lang="en-US" sz="2800" dirty="0" smtClean="0"/>
              <a:t>1,000 quasars </a:t>
            </a:r>
          </a:p>
          <a:p>
            <a:pPr marL="263525" indent="-263525">
              <a:buFont typeface="Arial"/>
              <a:buChar char="•"/>
            </a:pPr>
            <a:endParaRPr lang="en-US" sz="2800" dirty="0" smtClean="0"/>
          </a:p>
          <a:p>
            <a:pPr marL="263525" indent="-263525">
              <a:buFont typeface="Arial"/>
              <a:buChar char="•"/>
            </a:pPr>
            <a:r>
              <a:rPr lang="en-US" sz="2800" dirty="0" smtClean="0"/>
              <a:t>10 clusters</a:t>
            </a:r>
            <a:endParaRPr lang="en-US" sz="2800" dirty="0"/>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PAUS capabilities</a:t>
            </a:r>
            <a:endParaRPr lang="en-US" sz="2800" dirty="0">
              <a:solidFill>
                <a:srgbClr val="FF0000"/>
              </a:solidFill>
              <a:latin typeface="Helvetica" pitchFamily="34" charset="0"/>
            </a:endParaRPr>
          </a:p>
        </p:txBody>
      </p:sp>
      <p:pic>
        <p:nvPicPr>
          <p:cNvPr id="15"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extLst>
      <p:ext uri="{BB962C8B-B14F-4D97-AF65-F5344CB8AC3E}">
        <p14:creationId xmlns:p14="http://schemas.microsoft.com/office/powerpoint/2010/main" val="9992289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066800" y="3124200"/>
            <a:ext cx="7543800" cy="457200"/>
          </a:xfrm>
          <a:prstGeom prst="rect">
            <a:avLst/>
          </a:prstGeom>
          <a:noFill/>
          <a:ln w="9525">
            <a:noFill/>
            <a:round/>
            <a:headEnd/>
            <a:tailEnd/>
          </a:ln>
        </p:spPr>
        <p:txBody>
          <a:bodyPr wrap="none" lIns="91426" tIns="45713" rIns="91426" bIns="45713" anchor="ctr">
            <a:prstTxWarp prst="textNoShape">
              <a:avLst/>
            </a:prstTxWarp>
          </a:bodyPr>
          <a:lstStyle/>
          <a:p>
            <a:pPr eaLnBrk="1" hangingPunct="1"/>
            <a:endParaRPr lang="es-ES_tradnl" sz="1800" baseline="30000"/>
          </a:p>
        </p:txBody>
      </p:sp>
      <p:sp>
        <p:nvSpPr>
          <p:cNvPr id="60419" name="Text Box 3"/>
          <p:cNvSpPr txBox="1">
            <a:spLocks noChangeArrowheads="1"/>
          </p:cNvSpPr>
          <p:nvPr/>
        </p:nvSpPr>
        <p:spPr bwMode="auto">
          <a:xfrm>
            <a:off x="457200" y="-23813"/>
            <a:ext cx="6858000" cy="709613"/>
          </a:xfrm>
          <a:prstGeom prst="rect">
            <a:avLst/>
          </a:prstGeom>
          <a:noFill/>
          <a:ln w="9525">
            <a:noFill/>
            <a:round/>
            <a:headEnd/>
            <a:tailEnd/>
          </a:ln>
        </p:spPr>
        <p:txBody>
          <a:bodyPr lIns="89986" tIns="46793" rIns="89986" bIns="46793">
            <a:prstTxWarp prst="textNoShape">
              <a:avLst/>
            </a:prstTxWarp>
            <a:spAutoFit/>
          </a:bodyPr>
          <a:lstStyle/>
          <a:p>
            <a:pPr algn="ctr" defTabSz="455613" eaLnBrk="1" hangingPunct="1">
              <a:spcBef>
                <a:spcPts val="2500"/>
              </a:spcBef>
              <a:buClr>
                <a:srgbClr val="FF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4000" b="1">
                <a:solidFill>
                  <a:srgbClr val="FF0000"/>
                </a:solidFill>
                <a:latin typeface="Times New Roman" charset="0"/>
              </a:rPr>
              <a:t>PAU Survey additional science</a:t>
            </a:r>
          </a:p>
        </p:txBody>
      </p:sp>
      <p:sp>
        <p:nvSpPr>
          <p:cNvPr id="60420" name="Text Box 4"/>
          <p:cNvSpPr txBox="1">
            <a:spLocks noChangeArrowheads="1"/>
          </p:cNvSpPr>
          <p:nvPr/>
        </p:nvSpPr>
        <p:spPr bwMode="auto">
          <a:xfrm>
            <a:off x="539750" y="1905000"/>
            <a:ext cx="8382000" cy="4064817"/>
          </a:xfrm>
          <a:prstGeom prst="rect">
            <a:avLst/>
          </a:prstGeom>
          <a:noFill/>
          <a:ln w="9525">
            <a:noFill/>
            <a:miter lim="800000"/>
            <a:headEnd/>
            <a:tailEnd/>
          </a:ln>
        </p:spPr>
        <p:txBody>
          <a:bodyPr lIns="89986" tIns="46793" rIns="89986" bIns="46793">
            <a:prstTxWarp prst="textNoShape">
              <a:avLst/>
            </a:prstTxWarp>
            <a:spAutoFit/>
          </a:bodyPr>
          <a:lstStyle/>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Galaxy evolution</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High </a:t>
            </a:r>
            <a:r>
              <a:rPr lang="en-US" sz="2400" dirty="0" err="1">
                <a:solidFill>
                  <a:srgbClr val="000000"/>
                </a:solidFill>
              </a:rPr>
              <a:t>redshift</a:t>
            </a:r>
            <a:r>
              <a:rPr lang="en-US" sz="2400" dirty="0">
                <a:solidFill>
                  <a:srgbClr val="000000"/>
                </a:solidFill>
              </a:rPr>
              <a:t> galaxies</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Interstellar dust</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Quasars and Ly</a:t>
            </a:r>
            <a:r>
              <a:rPr lang="el-GR" sz="2400" dirty="0">
                <a:solidFill>
                  <a:srgbClr val="000000"/>
                </a:solidFill>
                <a:ea typeface="Times New Roman" charset="0"/>
                <a:cs typeface="Times New Roman" charset="0"/>
              </a:rPr>
              <a:t>α</a:t>
            </a:r>
            <a:r>
              <a:rPr lang="en-US" sz="2400" dirty="0">
                <a:solidFill>
                  <a:srgbClr val="000000"/>
                </a:solidFill>
                <a:ea typeface="Times New Roman" charset="0"/>
                <a:cs typeface="Times New Roman" charset="0"/>
              </a:rPr>
              <a:t> systems</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ea typeface="Times New Roman" charset="0"/>
                <a:cs typeface="Times New Roman" charset="0"/>
              </a:rPr>
              <a:t> Clusters</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ea typeface="Times New Roman" charset="0"/>
                <a:cs typeface="Times New Roman" charset="0"/>
              </a:rPr>
              <a:t> Weak gravitational </a:t>
            </a:r>
            <a:r>
              <a:rPr lang="en-US" sz="2400" dirty="0" err="1">
                <a:solidFill>
                  <a:srgbClr val="000000"/>
                </a:solidFill>
                <a:ea typeface="Times New Roman" charset="0"/>
                <a:cs typeface="Times New Roman" charset="0"/>
              </a:rPr>
              <a:t>lensing</a:t>
            </a:r>
            <a:r>
              <a:rPr lang="en-US" sz="2400" dirty="0">
                <a:solidFill>
                  <a:srgbClr val="000000"/>
                </a:solidFill>
                <a:ea typeface="Times New Roman" charset="0"/>
                <a:cs typeface="Times New Roman" charset="0"/>
              </a:rPr>
              <a:t> </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ea typeface="Times New Roman" charset="0"/>
                <a:cs typeface="Times New Roman" charset="0"/>
              </a:rPr>
              <a:t> Strong gravitational </a:t>
            </a:r>
            <a:r>
              <a:rPr lang="en-US" sz="2400" dirty="0" err="1">
                <a:solidFill>
                  <a:srgbClr val="000000"/>
                </a:solidFill>
                <a:ea typeface="Times New Roman" charset="0"/>
                <a:cs typeface="Times New Roman" charset="0"/>
              </a:rPr>
              <a:t>lensing</a:t>
            </a:r>
            <a:endParaRPr lang="en-US" sz="2400" dirty="0">
              <a:solidFill>
                <a:srgbClr val="000000"/>
              </a:solidFill>
              <a:ea typeface="Times New Roman" charset="0"/>
              <a:cs typeface="Times New Roman" charset="0"/>
            </a:endParaRPr>
          </a:p>
        </p:txBody>
      </p:sp>
      <p:sp>
        <p:nvSpPr>
          <p:cNvPr id="59396" name="Text Box 5"/>
          <p:cNvSpPr txBox="1">
            <a:spLocks noChangeArrowheads="1"/>
          </p:cNvSpPr>
          <p:nvPr/>
        </p:nvSpPr>
        <p:spPr bwMode="auto">
          <a:xfrm>
            <a:off x="884238" y="765175"/>
            <a:ext cx="8259762" cy="650875"/>
          </a:xfrm>
          <a:prstGeom prst="rect">
            <a:avLst/>
          </a:prstGeom>
          <a:noFill/>
          <a:ln>
            <a:noFill/>
          </a:ln>
          <a:extLst/>
        </p:spPr>
        <p:txBody>
          <a:bodyPr lIns="89986" tIns="44993" rIns="89986" bIns="44993"/>
          <a:lstStyle>
            <a:lvl1pPr defTabSz="455613">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cs typeface="ＭＳ Ｐゴシック" charset="0"/>
              </a:defRPr>
            </a:lvl1pPr>
            <a:lvl2pPr marL="742950" indent="-285750" defTabSz="455613">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2pPr>
            <a:lvl3pPr marL="1143000" indent="-228600" defTabSz="455613">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3pPr>
            <a:lvl4pPr marL="1600200" indent="-228600" defTabSz="455613">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4pPr>
            <a:lvl5pPr marL="2057400" indent="-228600" defTabSz="455613">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tx1"/>
                </a:solidFill>
                <a:latin typeface="Arial" charset="0"/>
                <a:ea typeface="ＭＳ Ｐゴシック" charset="0"/>
              </a:defRPr>
            </a:lvl9pPr>
          </a:lstStyle>
          <a:p>
            <a:pPr eaLnBrk="1" hangingPunct="1">
              <a:lnSpc>
                <a:spcPct val="116000"/>
              </a:lnSpc>
              <a:buClr>
                <a:srgbClr val="000000"/>
              </a:buClr>
              <a:buSzPct val="100000"/>
              <a:defRPr/>
            </a:pPr>
            <a:r>
              <a:rPr lang="en-US" dirty="0" smtClean="0">
                <a:solidFill>
                  <a:srgbClr val="000090"/>
                </a:solidFill>
                <a:latin typeface="+mj-lt"/>
              </a:rPr>
              <a:t>Although the survey is designed and optimized for DE, many other science topics could be addressed </a:t>
            </a:r>
          </a:p>
        </p:txBody>
      </p:sp>
      <p:sp>
        <p:nvSpPr>
          <p:cNvPr id="60422" name="Text Box 6"/>
          <p:cNvSpPr txBox="1">
            <a:spLocks noChangeArrowheads="1"/>
          </p:cNvSpPr>
          <p:nvPr/>
        </p:nvSpPr>
        <p:spPr bwMode="auto">
          <a:xfrm>
            <a:off x="4867275" y="1981200"/>
            <a:ext cx="4308475" cy="2840038"/>
          </a:xfrm>
          <a:prstGeom prst="rect">
            <a:avLst/>
          </a:prstGeom>
          <a:noFill/>
          <a:ln w="9525">
            <a:noFill/>
            <a:miter lim="800000"/>
            <a:headEnd/>
            <a:tailEnd/>
          </a:ln>
        </p:spPr>
        <p:txBody>
          <a:bodyPr lIns="89986" tIns="46793" rIns="89986" bIns="46793">
            <a:prstTxWarp prst="textNoShape">
              <a:avLst/>
            </a:prstTxWarp>
            <a:spAutoFit/>
          </a:bodyPr>
          <a:lstStyle/>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Galactic astronomy</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Stellar populations</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Halo stars</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Local group galaxies</a:t>
            </a:r>
          </a:p>
          <a:p>
            <a:pPr defTabSz="455613" eaLnBrk="1" hangingPunct="1">
              <a:spcBef>
                <a:spcPts val="1750"/>
              </a:spcBef>
              <a:buClr>
                <a:srgbClr val="CCFF99"/>
              </a:buClr>
              <a:buSzPct val="100000"/>
              <a:buFont typeface="Times New Roman"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dirty="0">
                <a:solidFill>
                  <a:srgbClr val="000000"/>
                </a:solidFill>
              </a:rPr>
              <a:t> Serendipitous discoveries</a:t>
            </a:r>
          </a:p>
        </p:txBody>
      </p:sp>
      <p:sp>
        <p:nvSpPr>
          <p:cNvPr id="7"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0424"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066800" y="3124200"/>
            <a:ext cx="7543800" cy="457200"/>
          </a:xfrm>
          <a:prstGeom prst="rect">
            <a:avLst/>
          </a:prstGeom>
          <a:noFill/>
          <a:ln w="9525">
            <a:noFill/>
            <a:round/>
            <a:headEnd/>
            <a:tailEnd/>
          </a:ln>
        </p:spPr>
        <p:txBody>
          <a:bodyPr wrap="none" lIns="91426" tIns="45713" rIns="91426" bIns="45713" anchor="ctr">
            <a:prstTxWarp prst="textNoShape">
              <a:avLst/>
            </a:prstTxWarp>
          </a:bodyPr>
          <a:lstStyle/>
          <a:p>
            <a:pPr eaLnBrk="1" hangingPunct="1"/>
            <a:endParaRPr lang="es-ES_tradnl" sz="1800" baseline="30000"/>
          </a:p>
        </p:txBody>
      </p:sp>
      <p:sp>
        <p:nvSpPr>
          <p:cNvPr id="7" name="Rectangle 22"/>
          <p:cNvSpPr/>
          <p:nvPr/>
        </p:nvSpPr>
        <p:spPr>
          <a:xfrm>
            <a:off x="0" y="4763"/>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0424" name="Picture 3" descr="LogoPAUtransp.png"/>
          <p:cNvPicPr>
            <a:picLocks noChangeAspect="1"/>
          </p:cNvPicPr>
          <p:nvPr/>
        </p:nvPicPr>
        <p:blipFill>
          <a:blip r:embed="rId3"/>
          <a:srcRect/>
          <a:stretch>
            <a:fillRect/>
          </a:stretch>
        </p:blipFill>
        <p:spPr bwMode="auto">
          <a:xfrm>
            <a:off x="7924800" y="0"/>
            <a:ext cx="990600" cy="690563"/>
          </a:xfrm>
          <a:prstGeom prst="rect">
            <a:avLst/>
          </a:prstGeom>
          <a:noFill/>
          <a:ln w="9525">
            <a:noFill/>
            <a:miter lim="800000"/>
            <a:headEnd/>
            <a:tailEnd/>
          </a:ln>
        </p:spPr>
      </p:pic>
      <p:sp>
        <p:nvSpPr>
          <p:cNvPr id="9" name="TextBox 8"/>
          <p:cNvSpPr txBox="1"/>
          <p:nvPr/>
        </p:nvSpPr>
        <p:spPr>
          <a:xfrm>
            <a:off x="1748692" y="1719385"/>
            <a:ext cx="4826000" cy="707886"/>
          </a:xfrm>
          <a:prstGeom prst="rect">
            <a:avLst/>
          </a:prstGeom>
          <a:noFill/>
        </p:spPr>
        <p:txBody>
          <a:bodyPr wrap="square" rtlCol="0">
            <a:spAutoFit/>
          </a:bodyPr>
          <a:lstStyle/>
          <a:p>
            <a:pPr algn="ctr"/>
            <a:r>
              <a:rPr lang="en-US" sz="4000" dirty="0" smtClean="0"/>
              <a:t>Thank you</a:t>
            </a:r>
            <a:endParaRPr lang="en-US" sz="4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9" name="Rectangle 1"/>
          <p:cNvSpPr txBox="1">
            <a:spLocks noChangeArrowheads="1"/>
          </p:cNvSpPr>
          <p:nvPr/>
        </p:nvSpPr>
        <p:spPr bwMode="auto">
          <a:xfrm>
            <a:off x="152400" y="937846"/>
            <a:ext cx="8737600" cy="5412154"/>
          </a:xfrm>
          <a:prstGeom prst="rect">
            <a:avLst/>
          </a:prstGeom>
          <a:noFill/>
          <a:ln w="12700">
            <a:noFill/>
            <a:miter lim="800000"/>
            <a:headEnd/>
            <a:tailEnd/>
          </a:ln>
          <a:effectLst/>
        </p:spPr>
        <p:txBody>
          <a:bodyPr vert="horz" wrap="square" lIns="50800" tIns="50800" rIns="132080" bIns="50800" numCol="1" anchor="t" anchorCtr="0" compatLnSpc="1">
            <a:prstTxWarp prst="textNoShape">
              <a:avLst/>
            </a:prstTxWarp>
          </a:bodyPr>
          <a:lstStyle/>
          <a:p>
            <a:pPr marL="342900" marR="0" lvl="0" indent="-342900" algn="just" defTabSz="914400" rtl="0" eaLnBrk="1" fontAlgn="base" latinLnBrk="0" hangingPunct="1">
              <a:lnSpc>
                <a:spcPct val="100000"/>
              </a:lnSpc>
              <a:spcBef>
                <a:spcPct val="0"/>
              </a:spcBef>
              <a:spcAft>
                <a:spcPct val="0"/>
              </a:spcAft>
              <a:buClr>
                <a:srgbClr val="333399"/>
              </a:buClr>
              <a:buSzPct val="124000"/>
              <a:buFont typeface="Arial" pitchFamily="1" charset="0"/>
              <a:buChar char="•"/>
              <a:tabLst/>
              <a:defRPr/>
            </a:pP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Fall 2009:</a:t>
            </a:r>
            <a:r>
              <a:rPr kumimoji="0" lang="en-US" sz="2800" b="0" i="0" u="none" strike="noStrike" kern="0" cap="none" spc="0" normalizeH="0" noProof="0" dirty="0" smtClean="0">
                <a:ln>
                  <a:noFill/>
                </a:ln>
                <a:solidFill>
                  <a:srgbClr val="333399"/>
                </a:solidFill>
                <a:effectLst/>
                <a:uLnTx/>
                <a:uFillTx/>
                <a:ea typeface="Arial" pitchFamily="1" charset="0"/>
                <a:cs typeface="Arial" pitchFamily="1" charset="0"/>
                <a:sym typeface="Arial" pitchFamily="1" charset="0"/>
              </a:rPr>
              <a:t> </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approached the ING management about the possibility of installing </a:t>
            </a:r>
            <a:r>
              <a:rPr kumimoji="0" lang="en-US" sz="2800" b="0" i="0" u="none" strike="noStrike" kern="0" cap="none" spc="0" normalizeH="0" baseline="0" noProof="0" dirty="0" err="1" smtClean="0">
                <a:ln>
                  <a:noFill/>
                </a:ln>
                <a:solidFill>
                  <a:srgbClr val="333399"/>
                </a:solidFill>
                <a:effectLst/>
                <a:uLnTx/>
                <a:uFillTx/>
                <a:ea typeface="Arial" pitchFamily="1" charset="0"/>
                <a:cs typeface="Arial" pitchFamily="1" charset="0"/>
                <a:sym typeface="Arial" pitchFamily="1" charset="0"/>
              </a:rPr>
              <a:t>PAUCam</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 </a:t>
            </a:r>
            <a:r>
              <a:rPr lang="en-US" sz="2800" kern="0" dirty="0" smtClean="0">
                <a:solidFill>
                  <a:srgbClr val="333399"/>
                </a:solidFill>
                <a:ea typeface="Arial" pitchFamily="1" charset="0"/>
                <a:cs typeface="Arial" pitchFamily="1" charset="0"/>
                <a:sym typeface="Arial" pitchFamily="1" charset="0"/>
              </a:rPr>
              <a:t>at</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 the prime focus of WHT (4.2</a:t>
            </a:r>
            <a:r>
              <a:rPr kumimoji="0" lang="en-US" sz="2800" b="0" i="0" u="none" strike="noStrike" kern="0" cap="none" spc="0" normalizeH="0" noProof="0" dirty="0" smtClean="0">
                <a:ln>
                  <a:noFill/>
                </a:ln>
                <a:solidFill>
                  <a:srgbClr val="333399"/>
                </a:solidFill>
                <a:effectLst/>
                <a:uLnTx/>
                <a:uFillTx/>
                <a:ea typeface="Arial" pitchFamily="1" charset="0"/>
                <a:cs typeface="Arial" pitchFamily="1" charset="0"/>
                <a:sym typeface="Arial" pitchFamily="1" charset="0"/>
              </a:rPr>
              <a:t> </a:t>
            </a:r>
            <a:r>
              <a:rPr kumimoji="0" lang="en-US" sz="2800" b="0" i="0" u="none" strike="noStrike" kern="0" cap="none" spc="0" normalizeH="0" baseline="0" noProof="0" dirty="0" err="1" smtClean="0">
                <a:ln>
                  <a:noFill/>
                </a:ln>
                <a:solidFill>
                  <a:srgbClr val="333399"/>
                </a:solidFill>
                <a:effectLst/>
                <a:uLnTx/>
                <a:uFillTx/>
                <a:ea typeface="Arial" pitchFamily="1" charset="0"/>
                <a:cs typeface="Arial" pitchFamily="1" charset="0"/>
                <a:sym typeface="Arial" pitchFamily="1" charset="0"/>
              </a:rPr>
              <a:t>m</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 </a:t>
            </a:r>
            <a:r>
              <a:rPr lang="en-US" sz="2800" kern="0" noProof="0" dirty="0" smtClean="0">
                <a:solidFill>
                  <a:srgbClr val="333399"/>
                </a:solidFill>
                <a:ea typeface="Arial" pitchFamily="1" charset="0"/>
                <a:cs typeface="Arial" pitchFamily="1" charset="0"/>
                <a:sym typeface="Arial" pitchFamily="1" charset="0"/>
              </a:rPr>
              <a:t>E</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ncouraged to pursue the idea.</a:t>
            </a:r>
            <a:endParaRPr kumimoji="0" lang="en-US" sz="2800" b="0" i="0" u="none" strike="noStrike" kern="0" cap="none" spc="0" normalizeH="0" baseline="0" noProof="0" dirty="0" smtClean="0">
              <a:ln>
                <a:noFill/>
              </a:ln>
              <a:solidFill>
                <a:srgbClr val="333399"/>
              </a:solidFill>
              <a:effectLst/>
              <a:uLnTx/>
              <a:uFillTx/>
              <a:ea typeface="ヒラギノ角ゴ ProN W3" pitchFamily="1" charset="-128"/>
              <a:cs typeface="ヒラギノ角ゴ ProN W3" pitchFamily="1" charset="-128"/>
              <a:sym typeface="Arial" pitchFamily="1" charset="0"/>
            </a:endParaRPr>
          </a:p>
          <a:p>
            <a:pPr marL="342900" marR="0" lvl="0" indent="-342900" algn="just" defTabSz="914400" rtl="0" eaLnBrk="1" fontAlgn="base" latinLnBrk="0" hangingPunct="1">
              <a:lnSpc>
                <a:spcPct val="100000"/>
              </a:lnSpc>
              <a:spcBef>
                <a:spcPts val="1100"/>
              </a:spcBef>
              <a:spcAft>
                <a:spcPct val="0"/>
              </a:spcAft>
              <a:buClr>
                <a:srgbClr val="333399"/>
              </a:buClr>
              <a:buSzPct val="124000"/>
              <a:buFont typeface="Arial" pitchFamily="1" charset="0"/>
              <a:buChar char="•"/>
              <a:tabLst/>
              <a:defRPr/>
            </a:pP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April 2010:</a:t>
            </a:r>
            <a:r>
              <a:rPr lang="en-US" sz="2800" kern="0" dirty="0" smtClean="0">
                <a:solidFill>
                  <a:srgbClr val="333399"/>
                </a:solidFill>
                <a:ea typeface="Arial" pitchFamily="1" charset="0"/>
                <a:cs typeface="Arial" pitchFamily="1" charset="0"/>
                <a:sym typeface="Arial" pitchFamily="1" charset="0"/>
              </a:rPr>
              <a:t> </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submitted detailed proposal to ING board for wide-field camera, equipped with large number of narrow-band filters.</a:t>
            </a:r>
            <a:endParaRPr kumimoji="0" lang="en-US" sz="2800" b="0" i="0" u="none" strike="noStrike" kern="0" cap="none" spc="0" normalizeH="0" baseline="0" noProof="0" dirty="0" smtClean="0">
              <a:ln>
                <a:noFill/>
              </a:ln>
              <a:solidFill>
                <a:srgbClr val="333399"/>
              </a:solidFill>
              <a:effectLst/>
              <a:uLnTx/>
              <a:uFillTx/>
              <a:ea typeface="ヒラギノ角ゴ ProN W3" pitchFamily="1" charset="-128"/>
              <a:cs typeface="ヒラギノ角ゴ ProN W3" pitchFamily="1" charset="-128"/>
              <a:sym typeface="Arial" pitchFamily="1" charset="0"/>
            </a:endParaRPr>
          </a:p>
          <a:p>
            <a:pPr marL="342900" marR="0" lvl="0" indent="-342900" algn="just" defTabSz="914400" rtl="0" eaLnBrk="1" fontAlgn="base" latinLnBrk="0" hangingPunct="1">
              <a:lnSpc>
                <a:spcPct val="100000"/>
              </a:lnSpc>
              <a:spcBef>
                <a:spcPts val="1100"/>
              </a:spcBef>
              <a:spcAft>
                <a:spcPct val="0"/>
              </a:spcAft>
              <a:buClr>
                <a:srgbClr val="333399"/>
              </a:buClr>
              <a:buSzPct val="124000"/>
              <a:buFont typeface="Arial" pitchFamily="1" charset="0"/>
              <a:buChar char="•"/>
              <a:tabLst/>
              <a:defRPr/>
            </a:pP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June 2010: we got further </a:t>
            </a:r>
            <a:r>
              <a:rPr lang="en-US" sz="2800" kern="0" dirty="0" smtClean="0">
                <a:solidFill>
                  <a:srgbClr val="333399"/>
                </a:solidFill>
                <a:ea typeface="Arial" pitchFamily="1" charset="0"/>
                <a:cs typeface="Arial" pitchFamily="1" charset="0"/>
                <a:sym typeface="Arial" pitchFamily="1" charset="0"/>
              </a:rPr>
              <a:t>encouragement </a:t>
            </a:r>
            <a:r>
              <a:rPr kumimoji="0" lang="en-US" sz="2800" b="0" i="0" u="none" strike="noStrike" kern="0" cap="none" spc="0" normalizeH="0" baseline="0" noProof="0" dirty="0" smtClean="0">
                <a:ln>
                  <a:noFill/>
                </a:ln>
                <a:solidFill>
                  <a:srgbClr val="333399"/>
                </a:solidFill>
                <a:effectLst/>
                <a:uLnTx/>
                <a:uFillTx/>
                <a:ea typeface="Arial" pitchFamily="1" charset="0"/>
                <a:cs typeface="Arial" pitchFamily="1" charset="0"/>
                <a:sym typeface="Arial" pitchFamily="1" charset="0"/>
              </a:rPr>
              <a:t>from the ING board as a visiting instrument:</a:t>
            </a:r>
            <a:endParaRPr kumimoji="0" lang="en-US" sz="2800" b="0" i="0" u="none" strike="noStrike" kern="0" cap="none" spc="0" normalizeH="0" baseline="0" noProof="0" dirty="0" smtClean="0">
              <a:ln>
                <a:noFill/>
              </a:ln>
              <a:solidFill>
                <a:srgbClr val="333399"/>
              </a:solidFill>
              <a:effectLst/>
              <a:uLnTx/>
              <a:uFillTx/>
              <a:ea typeface="ヒラギノ角ゴ ProN W3" pitchFamily="1" charset="-128"/>
              <a:cs typeface="ヒラギノ角ゴ ProN W3" pitchFamily="1" charset="-128"/>
              <a:sym typeface="Arial" pitchFamily="1" charset="0"/>
            </a:endParaRPr>
          </a:p>
          <a:p>
            <a:pPr marL="342900" marR="0" lvl="0" indent="-342900" algn="just" defTabSz="914400" rtl="0" eaLnBrk="1" fontAlgn="base" latinLnBrk="0" hangingPunct="1">
              <a:lnSpc>
                <a:spcPct val="100000"/>
              </a:lnSpc>
              <a:spcBef>
                <a:spcPts val="1100"/>
              </a:spcBef>
              <a:spcAft>
                <a:spcPct val="0"/>
              </a:spcAft>
              <a:buClrTx/>
              <a:buSzPct val="100000"/>
              <a:buFont typeface="Comic Sans MS" pitchFamily="1" charset="0"/>
              <a:buNone/>
              <a:tabLst/>
              <a:defRPr/>
            </a:pPr>
            <a:r>
              <a:rPr kumimoji="0" lang="en-US" sz="2000" b="0" i="0" u="none" strike="noStrike" kern="0" cap="none" spc="0" normalizeH="0" baseline="0" noProof="0" dirty="0" smtClean="0">
                <a:ln>
                  <a:noFill/>
                </a:ln>
                <a:solidFill>
                  <a:srgbClr val="3F691E"/>
                </a:solidFill>
                <a:effectLst/>
                <a:uLnTx/>
                <a:uFillTx/>
                <a:ea typeface="American Typewriter" pitchFamily="1" charset="0"/>
                <a:cs typeface="American Typewriter" pitchFamily="1" charset="0"/>
                <a:sym typeface="American Typewriter" pitchFamily="1" charset="0"/>
              </a:rPr>
              <a:t>	“The Board has approved the instrument visitor status for now, and is very keen on exploring additional means of access to the telescope that would give you the number of WHT nights needed for the proposed science).</a:t>
            </a:r>
            <a:r>
              <a:rPr lang="en-US" sz="2000" kern="0" dirty="0" smtClean="0">
                <a:solidFill>
                  <a:srgbClr val="3F691E"/>
                </a:solidFill>
                <a:ea typeface="American Typewriter" pitchFamily="1" charset="0"/>
                <a:cs typeface="American Typewriter" pitchFamily="1" charset="0"/>
                <a:sym typeface="American Typewriter" pitchFamily="1" charset="0"/>
              </a:rPr>
              <a:t>”</a:t>
            </a:r>
          </a:p>
          <a:p>
            <a:pPr marL="342900" marR="0" lvl="0" indent="-342900" algn="just" defTabSz="914400" rtl="0" eaLnBrk="1" fontAlgn="base" latinLnBrk="0" hangingPunct="1">
              <a:lnSpc>
                <a:spcPct val="100000"/>
              </a:lnSpc>
              <a:spcBef>
                <a:spcPts val="1100"/>
              </a:spcBef>
              <a:spcAft>
                <a:spcPct val="0"/>
              </a:spcAft>
              <a:buClrTx/>
              <a:buSzPct val="100000"/>
              <a:buFont typeface="Comic Sans MS" pitchFamily="1" charset="0"/>
              <a:buNone/>
              <a:tabLst/>
              <a:defRPr/>
            </a:pPr>
            <a:r>
              <a:rPr lang="en-US" sz="2000" kern="0" dirty="0" smtClean="0">
                <a:solidFill>
                  <a:srgbClr val="3F691E"/>
                </a:solidFill>
                <a:ea typeface="American Typewriter" pitchFamily="1" charset="0"/>
                <a:cs typeface="American Typewriter" pitchFamily="1" charset="0"/>
                <a:sym typeface="American Typewriter" pitchFamily="1" charset="0"/>
              </a:rPr>
              <a:t>	</a:t>
            </a:r>
            <a:r>
              <a:rPr lang="en-US" sz="2400" kern="0" dirty="0" smtClean="0">
                <a:solidFill>
                  <a:schemeClr val="accent1">
                    <a:lumMod val="75000"/>
                  </a:schemeClr>
                </a:solidFill>
                <a:ea typeface="American Typewriter" pitchFamily="1" charset="0"/>
                <a:cs typeface="American Typewriter" pitchFamily="1" charset="0"/>
                <a:sym typeface="American Typewriter" pitchFamily="1" charset="0"/>
              </a:rPr>
              <a:t>PAUS (PAU Survey)</a:t>
            </a:r>
          </a:p>
          <a:p>
            <a:pPr marL="342900" marR="0" lvl="0" indent="-342900" algn="just" defTabSz="914400" rtl="0" eaLnBrk="1" fontAlgn="base" latinLnBrk="0" hangingPunct="1">
              <a:lnSpc>
                <a:spcPct val="100000"/>
              </a:lnSpc>
              <a:spcBef>
                <a:spcPts val="1100"/>
              </a:spcBef>
              <a:spcAft>
                <a:spcPct val="0"/>
              </a:spcAft>
              <a:buClrTx/>
              <a:buSzPct val="100000"/>
              <a:buFont typeface="Comic Sans MS" pitchFamily="1" charset="0"/>
              <a:buNone/>
              <a:tabLst/>
              <a:defRPr/>
            </a:pPr>
            <a:endParaRPr kumimoji="0" lang="en-US" sz="2000" b="0" i="0" u="none" strike="noStrike" kern="0" cap="none" spc="0" normalizeH="0" baseline="0" noProof="0" dirty="0" smtClean="0">
              <a:ln>
                <a:noFill/>
              </a:ln>
              <a:solidFill>
                <a:srgbClr val="3F691E"/>
              </a:solidFill>
              <a:effectLst/>
              <a:uLnTx/>
              <a:uFillTx/>
              <a:ea typeface="+mn-ea"/>
              <a:cs typeface="+mn-cs"/>
              <a:sym typeface="American Typewriter" pitchFamily="1" charset="0"/>
            </a:endParaRPr>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at the WHT</a:t>
            </a:r>
            <a:endParaRPr lang="en-US" sz="2800" dirty="0">
              <a:solidFill>
                <a:srgbClr val="FF0000"/>
              </a:solidFill>
              <a:latin typeface="Helvetica" pitchFamily="34" charset="0"/>
            </a:endParaRPr>
          </a:p>
        </p:txBody>
      </p:sp>
      <p:pic>
        <p:nvPicPr>
          <p:cNvPr id="12"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538" y="263769"/>
            <a:ext cx="8733693" cy="369332"/>
          </a:xfrm>
          <a:prstGeom prst="rect">
            <a:avLst/>
          </a:prstGeom>
          <a:noFill/>
        </p:spPr>
        <p:txBody>
          <a:bodyPr wrap="square" rtlCol="0">
            <a:spAutoFit/>
          </a:bodyPr>
          <a:lstStyle/>
          <a:p>
            <a:endParaRPr lang="en-US" dirty="0"/>
          </a:p>
        </p:txBody>
      </p:sp>
      <p:sp>
        <p:nvSpPr>
          <p:cNvPr id="8" name="TextBox 7"/>
          <p:cNvSpPr txBox="1"/>
          <p:nvPr/>
        </p:nvSpPr>
        <p:spPr>
          <a:xfrm>
            <a:off x="7488422" y="383778"/>
            <a:ext cx="1655578" cy="2000548"/>
          </a:xfrm>
          <a:prstGeom prst="rect">
            <a:avLst/>
          </a:prstGeom>
          <a:noFill/>
        </p:spPr>
        <p:txBody>
          <a:bodyPr wrap="square" rtlCol="0">
            <a:spAutoFit/>
          </a:bodyPr>
          <a:lstStyle/>
          <a:p>
            <a:r>
              <a:rPr lang="en-US" dirty="0" smtClean="0"/>
              <a:t>Color Code</a:t>
            </a:r>
          </a:p>
          <a:p>
            <a:r>
              <a:rPr lang="en-US" sz="1400" dirty="0" smtClean="0">
                <a:solidFill>
                  <a:srgbClr val="FF0000"/>
                </a:solidFill>
              </a:rPr>
              <a:t>Senior Scientists</a:t>
            </a:r>
          </a:p>
          <a:p>
            <a:r>
              <a:rPr lang="en-US" sz="1400" dirty="0" smtClean="0">
                <a:solidFill>
                  <a:srgbClr val="008000"/>
                </a:solidFill>
              </a:rPr>
              <a:t>Post-docs</a:t>
            </a:r>
          </a:p>
          <a:p>
            <a:r>
              <a:rPr lang="en-US" sz="1400" dirty="0" smtClean="0">
                <a:solidFill>
                  <a:srgbClr val="3366FF"/>
                </a:solidFill>
              </a:rPr>
              <a:t>Engineers</a:t>
            </a:r>
          </a:p>
          <a:p>
            <a:r>
              <a:rPr lang="en-US" sz="1400" dirty="0" smtClean="0">
                <a:solidFill>
                  <a:schemeClr val="accent6">
                    <a:lumMod val="75000"/>
                  </a:schemeClr>
                </a:solidFill>
              </a:rPr>
              <a:t>Doctoral Students</a:t>
            </a:r>
          </a:p>
          <a:p>
            <a:r>
              <a:rPr lang="en-US" sz="1400" dirty="0" smtClean="0"/>
              <a:t>Technicians</a:t>
            </a:r>
          </a:p>
          <a:p>
            <a:endParaRPr lang="en-US" dirty="0" smtClean="0"/>
          </a:p>
          <a:p>
            <a:endParaRPr lang="en-US" dirty="0"/>
          </a:p>
        </p:txBody>
      </p:sp>
      <p:sp>
        <p:nvSpPr>
          <p:cNvPr id="9" name="TextBox 8"/>
          <p:cNvSpPr txBox="1"/>
          <p:nvPr/>
        </p:nvSpPr>
        <p:spPr>
          <a:xfrm>
            <a:off x="0" y="0"/>
            <a:ext cx="8997463" cy="7263528"/>
          </a:xfrm>
          <a:prstGeom prst="rect">
            <a:avLst/>
          </a:prstGeom>
          <a:noFill/>
        </p:spPr>
        <p:txBody>
          <a:bodyPr wrap="square" rtlCol="0">
            <a:spAutoFit/>
          </a:bodyPr>
          <a:lstStyle/>
          <a:p>
            <a:pPr algn="ctr">
              <a:spcAft>
                <a:spcPts val="0"/>
              </a:spcAft>
            </a:pPr>
            <a:r>
              <a:rPr lang="en-US" sz="2000" b="1" kern="50" dirty="0" smtClean="0">
                <a:solidFill>
                  <a:srgbClr val="FF0000"/>
                </a:solidFill>
                <a:latin typeface="Arial"/>
                <a:ea typeface="PIGFWJ+Monaco"/>
                <a:cs typeface="PIGFWJ+Monaco"/>
              </a:rPr>
              <a:t>PAUS  Team  (almost 100% correlation with DES-Spain)</a:t>
            </a:r>
            <a:endParaRPr lang="en-US" sz="2000" kern="50" dirty="0" smtClean="0">
              <a:latin typeface="Times New Roman"/>
              <a:ea typeface="Times New Roman"/>
              <a:cs typeface="Times New Roman"/>
            </a:endParaRPr>
          </a:p>
          <a:p>
            <a:pPr algn="just">
              <a:spcAft>
                <a:spcPts val="0"/>
              </a:spcAft>
            </a:pPr>
            <a:r>
              <a:rPr lang="es-ES" b="1" kern="50" dirty="0" smtClean="0">
                <a:latin typeface="Times New Roman"/>
                <a:ea typeface="XEIWLW+ArialMT"/>
                <a:cs typeface="XEIWLW+ArialMT"/>
              </a:rPr>
              <a:t>CIEMAT</a:t>
            </a:r>
            <a:endParaRPr lang="en-US" kern="50" dirty="0" smtClean="0">
              <a:latin typeface="Times New Roman"/>
              <a:ea typeface="Times New Roman"/>
              <a:cs typeface="Times New Roman"/>
            </a:endParaRPr>
          </a:p>
          <a:p>
            <a:pPr>
              <a:spcAft>
                <a:spcPts val="0"/>
              </a:spcAft>
            </a:pPr>
            <a:r>
              <a:rPr lang="es-ES" kern="50" dirty="0" smtClean="0">
                <a:solidFill>
                  <a:srgbClr val="FF0000"/>
                </a:solidFill>
                <a:latin typeface="Times New Roman"/>
                <a:ea typeface="Times New Roman"/>
                <a:cs typeface="Arial"/>
              </a:rPr>
              <a:t>E. Sánchez, F. J. Rodríguez</a:t>
            </a:r>
            <a:r>
              <a:rPr lang="en-US" kern="50" dirty="0" smtClean="0">
                <a:latin typeface="Times New Roman"/>
                <a:ea typeface="Times New Roman"/>
                <a:cs typeface="Times New Roman"/>
              </a:rPr>
              <a:t>, </a:t>
            </a:r>
            <a:r>
              <a:rPr lang="es-ES" kern="50" dirty="0" smtClean="0">
                <a:solidFill>
                  <a:srgbClr val="008000"/>
                </a:solidFill>
                <a:latin typeface="Times New Roman"/>
                <a:ea typeface="Times New Roman"/>
                <a:cs typeface="Lucida Grande"/>
              </a:rPr>
              <a:t>I. Sevilla</a:t>
            </a:r>
            <a:endParaRPr lang="en-US" kern="50" dirty="0" smtClean="0">
              <a:solidFill>
                <a:srgbClr val="008000"/>
              </a:solidFill>
              <a:latin typeface="Times New Roman"/>
              <a:ea typeface="Times New Roman"/>
              <a:cs typeface="Times New Roman"/>
            </a:endParaRPr>
          </a:p>
          <a:p>
            <a:pPr>
              <a:spcAft>
                <a:spcPts val="0"/>
              </a:spcAft>
            </a:pPr>
            <a:r>
              <a:rPr lang="es-ES" kern="50" dirty="0" smtClean="0">
                <a:solidFill>
                  <a:srgbClr val="0000FF"/>
                </a:solidFill>
                <a:latin typeface="Times New Roman"/>
                <a:ea typeface="Times New Roman"/>
                <a:cs typeface="Lucida Grande"/>
              </a:rPr>
              <a:t>J. Castilla, J. de Vicente</a:t>
            </a:r>
            <a:endParaRPr lang="en-US" kern="50" dirty="0" smtClean="0">
              <a:latin typeface="Times New Roman"/>
              <a:ea typeface="Times New Roman"/>
              <a:cs typeface="Times New Roman"/>
            </a:endParaRPr>
          </a:p>
          <a:p>
            <a:pPr>
              <a:spcAft>
                <a:spcPts val="0"/>
              </a:spcAft>
            </a:pPr>
            <a:r>
              <a:rPr lang="es-ES" kern="50" dirty="0" smtClean="0">
                <a:solidFill>
                  <a:srgbClr val="E36C0A"/>
                </a:solidFill>
                <a:latin typeface="Times New Roman"/>
                <a:ea typeface="Times New Roman"/>
                <a:cs typeface="Lucida Grande"/>
              </a:rPr>
              <a:t>R. Ponce, F. J. Sánchez </a:t>
            </a:r>
            <a:endParaRPr lang="en-US" kern="50" dirty="0" smtClean="0">
              <a:latin typeface="Times New Roman"/>
              <a:ea typeface="Times New Roman"/>
              <a:cs typeface="Times New Roman"/>
            </a:endParaRPr>
          </a:p>
          <a:p>
            <a:pPr>
              <a:spcAft>
                <a:spcPts val="0"/>
              </a:spcAft>
            </a:pPr>
            <a:r>
              <a:rPr lang="es-ES" kern="0" dirty="0" smtClean="0">
                <a:latin typeface="Times New Roman"/>
                <a:ea typeface="Times New Roman"/>
                <a:cs typeface="Lucida Grande"/>
              </a:rPr>
              <a:t> </a:t>
            </a:r>
            <a:endParaRPr lang="en-US" kern="50" dirty="0" smtClean="0">
              <a:latin typeface="Times New Roman"/>
              <a:ea typeface="Times New Roman"/>
              <a:cs typeface="Times New Roman"/>
            </a:endParaRPr>
          </a:p>
          <a:p>
            <a:pPr>
              <a:spcAft>
                <a:spcPts val="0"/>
              </a:spcAft>
            </a:pPr>
            <a:r>
              <a:rPr lang="en-US" b="1" kern="50" dirty="0" smtClean="0">
                <a:latin typeface="Times New Roman"/>
                <a:ea typeface="PIGFWJ+Monaco"/>
                <a:cs typeface="Times New Roman"/>
              </a:rPr>
              <a:t>ICE/IEEC</a:t>
            </a:r>
            <a:endParaRPr lang="en-US" kern="50" dirty="0" smtClean="0">
              <a:latin typeface="Times New Roman"/>
              <a:ea typeface="Times New Roman"/>
              <a:cs typeface="Times New Roman"/>
            </a:endParaRPr>
          </a:p>
          <a:p>
            <a:pPr>
              <a:spcAft>
                <a:spcPts val="0"/>
              </a:spcAft>
            </a:pPr>
            <a:r>
              <a:rPr lang="en-US" kern="50" dirty="0" smtClean="0">
                <a:solidFill>
                  <a:srgbClr val="FF0000"/>
                </a:solidFill>
                <a:latin typeface="Times New Roman"/>
                <a:ea typeface="PIGFWJ+Monaco"/>
                <a:cs typeface="Times New Roman"/>
              </a:rPr>
              <a:t>F. J. Castander, E.Gaztañaga, P. Fosalba, </a:t>
            </a:r>
            <a:r>
              <a:rPr lang="en-US" kern="50" dirty="0" smtClean="0">
                <a:latin typeface="Times New Roman"/>
                <a:ea typeface="Times New Roman"/>
                <a:cs typeface="Times New Roman"/>
              </a:rPr>
              <a:t> </a:t>
            </a:r>
            <a:r>
              <a:rPr lang="en-US" kern="50" dirty="0" smtClean="0">
                <a:solidFill>
                  <a:srgbClr val="008000"/>
                </a:solidFill>
                <a:latin typeface="Times New Roman"/>
                <a:ea typeface="PIGFWJ+Monaco"/>
                <a:cs typeface="Times New Roman"/>
              </a:rPr>
              <a:t>A. Bauer, C. Bonnet, </a:t>
            </a:r>
            <a:r>
              <a:rPr lang="en-US" kern="50" dirty="0" err="1" smtClean="0">
                <a:solidFill>
                  <a:srgbClr val="008000"/>
                </a:solidFill>
                <a:latin typeface="Times New Roman"/>
                <a:ea typeface="PIGFWJ+Monaco"/>
                <a:cs typeface="Times New Roman"/>
              </a:rPr>
              <a:t>M.Crocce</a:t>
            </a:r>
            <a:r>
              <a:rPr lang="en-US" kern="50" dirty="0" smtClean="0">
                <a:solidFill>
                  <a:srgbClr val="008000"/>
                </a:solidFill>
                <a:latin typeface="Times New Roman"/>
                <a:ea typeface="PIGFWJ+Monaco"/>
                <a:cs typeface="Times New Roman"/>
              </a:rPr>
              <a:t>, S. Farrens, S.Jouvel</a:t>
            </a:r>
            <a:r>
              <a:rPr lang="en-US" kern="50" dirty="0" smtClean="0">
                <a:solidFill>
                  <a:srgbClr val="76923C"/>
                </a:solidFill>
                <a:latin typeface="Times New Roman"/>
                <a:ea typeface="PIGFWJ+Monaco"/>
                <a:cs typeface="Times New Roman"/>
              </a:rPr>
              <a:t> </a:t>
            </a:r>
            <a:endParaRPr lang="en-US" kern="50" dirty="0" smtClean="0">
              <a:latin typeface="Times New Roman"/>
              <a:ea typeface="Times New Roman"/>
              <a:cs typeface="Times New Roman"/>
            </a:endParaRPr>
          </a:p>
          <a:p>
            <a:pPr>
              <a:spcAft>
                <a:spcPts val="0"/>
              </a:spcAft>
            </a:pPr>
            <a:r>
              <a:rPr lang="en-US" kern="50" dirty="0" smtClean="0">
                <a:solidFill>
                  <a:srgbClr val="0000FF"/>
                </a:solidFill>
                <a:latin typeface="Times New Roman"/>
                <a:ea typeface="PIGFWJ+Monaco"/>
                <a:cs typeface="Times New Roman"/>
              </a:rPr>
              <a:t>R. Casas, J. Jiménez, F. Madrid, S. Serrano</a:t>
            </a:r>
            <a:endParaRPr lang="en-US" kern="50" dirty="0" smtClean="0">
              <a:latin typeface="Times New Roman"/>
              <a:ea typeface="Times New Roman"/>
              <a:cs typeface="Times New Roman"/>
            </a:endParaRPr>
          </a:p>
          <a:p>
            <a:pPr>
              <a:spcAft>
                <a:spcPts val="0"/>
              </a:spcAft>
            </a:pPr>
            <a:r>
              <a:rPr lang="en-US" kern="50" dirty="0" smtClean="0">
                <a:solidFill>
                  <a:srgbClr val="E36C0A"/>
                </a:solidFill>
                <a:latin typeface="Times New Roman"/>
                <a:ea typeface="PIGFWJ+Monaco"/>
                <a:cs typeface="Times New Roman"/>
              </a:rPr>
              <a:t>J. Asorey, M. Eriksen, A. Izard, K. Hoffman, C.López, A. Pujol </a:t>
            </a:r>
            <a:endParaRPr lang="en-US" kern="50" dirty="0" smtClean="0">
              <a:latin typeface="Times New Roman"/>
              <a:ea typeface="Times New Roman"/>
              <a:cs typeface="Times New Roman"/>
            </a:endParaRPr>
          </a:p>
          <a:p>
            <a:pPr>
              <a:spcAft>
                <a:spcPts val="0"/>
              </a:spcAft>
            </a:pPr>
            <a:r>
              <a:rPr lang="en-US" kern="50" dirty="0" smtClean="0">
                <a:solidFill>
                  <a:srgbClr val="CE54FF"/>
                </a:solidFill>
                <a:latin typeface="Times New Roman"/>
                <a:ea typeface="PIGFWJ+Monaco"/>
                <a:cs typeface="Times New Roman"/>
              </a:rPr>
              <a:t> </a:t>
            </a:r>
            <a:endParaRPr lang="en-US" kern="50" dirty="0" smtClean="0">
              <a:latin typeface="Times New Roman"/>
              <a:ea typeface="Times New Roman"/>
              <a:cs typeface="Times New Roman"/>
            </a:endParaRPr>
          </a:p>
          <a:p>
            <a:pPr>
              <a:spcAft>
                <a:spcPts val="0"/>
              </a:spcAft>
            </a:pPr>
            <a:r>
              <a:rPr lang="en-GB" b="1" kern="50" dirty="0" smtClean="0">
                <a:latin typeface="Times New Roman"/>
                <a:ea typeface="FTTORP+Arial-BoldMT"/>
                <a:cs typeface="FTTORP+Arial-BoldMT"/>
              </a:rPr>
              <a:t>IFAE</a:t>
            </a:r>
            <a:endParaRPr lang="en-US" kern="50" dirty="0" smtClean="0">
              <a:latin typeface="Times New Roman"/>
              <a:ea typeface="Times New Roman"/>
              <a:cs typeface="Times New Roman"/>
            </a:endParaRPr>
          </a:p>
          <a:p>
            <a:pPr>
              <a:spcAft>
                <a:spcPts val="0"/>
              </a:spcAft>
            </a:pPr>
            <a:r>
              <a:rPr lang="en-GB" kern="50" dirty="0" smtClean="0">
                <a:solidFill>
                  <a:srgbClr val="FF0000"/>
                </a:solidFill>
                <a:latin typeface="Times New Roman"/>
                <a:ea typeface="PIGFWJ+Monaco"/>
                <a:cs typeface="Times New Roman"/>
              </a:rPr>
              <a:t>E. Fernández, R. Miquel, C. Padilla, A. Pacheco, </a:t>
            </a:r>
            <a:r>
              <a:rPr lang="en-GB" kern="50" dirty="0" smtClean="0">
                <a:solidFill>
                  <a:srgbClr val="008000"/>
                </a:solidFill>
                <a:latin typeface="Times New Roman"/>
                <a:ea typeface="PIGFWJ+Monaco"/>
                <a:cs typeface="Times New Roman"/>
              </a:rPr>
              <a:t>(S. Heinis, starting in September)</a:t>
            </a:r>
            <a:endParaRPr lang="en-US" kern="50" dirty="0" smtClean="0">
              <a:solidFill>
                <a:srgbClr val="008000"/>
              </a:solidFill>
              <a:latin typeface="Times New Roman"/>
              <a:ea typeface="Times New Roman"/>
              <a:cs typeface="Times New Roman"/>
            </a:endParaRPr>
          </a:p>
          <a:p>
            <a:pPr>
              <a:spcAft>
                <a:spcPts val="0"/>
              </a:spcAft>
            </a:pPr>
            <a:r>
              <a:rPr lang="es-ES" kern="50" dirty="0" smtClean="0">
                <a:solidFill>
                  <a:srgbClr val="0000FF"/>
                </a:solidFill>
                <a:latin typeface="Times New Roman"/>
                <a:ea typeface="Times New Roman"/>
                <a:cs typeface="Arial"/>
              </a:rPr>
              <a:t>O. Ballester, L. Cardiel,</a:t>
            </a:r>
            <a:r>
              <a:rPr lang="en-GB" kern="50" dirty="0" smtClean="0">
                <a:solidFill>
                  <a:srgbClr val="0000FF"/>
                </a:solidFill>
                <a:latin typeface="Times New Roman"/>
                <a:ea typeface="PIGFWJ+Monaco"/>
                <a:cs typeface="Times New Roman"/>
              </a:rPr>
              <a:t> F. Grañena, C. Hernández, L. López, M. Maiorino, C. </a:t>
            </a:r>
            <a:r>
              <a:rPr lang="en-GB" kern="50" dirty="0" err="1" smtClean="0">
                <a:solidFill>
                  <a:srgbClr val="0000FF"/>
                </a:solidFill>
                <a:latin typeface="Times New Roman"/>
                <a:ea typeface="PIGFWJ+Monaco"/>
                <a:cs typeface="Times New Roman"/>
              </a:rPr>
              <a:t>Pio</a:t>
            </a:r>
            <a:r>
              <a:rPr lang="en-GB" kern="50" dirty="0" smtClean="0">
                <a:solidFill>
                  <a:srgbClr val="0000FF"/>
                </a:solidFill>
                <a:latin typeface="Times New Roman"/>
                <a:ea typeface="PIGFWJ+Monaco"/>
                <a:cs typeface="Times New Roman"/>
              </a:rPr>
              <a:t> </a:t>
            </a:r>
            <a:endParaRPr lang="en-US" kern="50" dirty="0" smtClean="0">
              <a:latin typeface="Times New Roman"/>
              <a:ea typeface="Times New Roman"/>
              <a:cs typeface="Times New Roman"/>
            </a:endParaRPr>
          </a:p>
          <a:p>
            <a:pPr>
              <a:spcAft>
                <a:spcPts val="0"/>
              </a:spcAft>
            </a:pPr>
            <a:r>
              <a:rPr lang="en-GB" kern="50" dirty="0" smtClean="0">
                <a:solidFill>
                  <a:srgbClr val="E36C0A"/>
                </a:solidFill>
                <a:latin typeface="Times New Roman"/>
                <a:ea typeface="PIGFWJ+Monaco"/>
                <a:cs typeface="Times New Roman"/>
              </a:rPr>
              <a:t>P. Martí, C. Sánchez</a:t>
            </a:r>
            <a:endParaRPr lang="en-US" kern="50" dirty="0" smtClean="0">
              <a:latin typeface="Times New Roman"/>
              <a:ea typeface="Times New Roman"/>
              <a:cs typeface="Times New Roman"/>
            </a:endParaRPr>
          </a:p>
          <a:p>
            <a:pPr>
              <a:spcAft>
                <a:spcPts val="0"/>
              </a:spcAft>
            </a:pPr>
            <a:r>
              <a:rPr lang="es-ES" kern="50" dirty="0" smtClean="0">
                <a:latin typeface="Times New Roman"/>
                <a:ea typeface="Times New Roman"/>
                <a:cs typeface="Arial"/>
              </a:rPr>
              <a:t>C. Arteche, J. Gaweda</a:t>
            </a:r>
            <a:endParaRPr lang="en-US" kern="50" dirty="0" smtClean="0">
              <a:latin typeface="Times New Roman"/>
              <a:ea typeface="Times New Roman"/>
              <a:cs typeface="Times New Roman"/>
            </a:endParaRPr>
          </a:p>
          <a:p>
            <a:pPr>
              <a:spcAft>
                <a:spcPts val="0"/>
              </a:spcAft>
            </a:pPr>
            <a:r>
              <a:rPr lang="en-GB" kern="0" dirty="0" smtClean="0">
                <a:latin typeface="Times New Roman"/>
                <a:ea typeface="Times New Roman"/>
                <a:cs typeface="Arial"/>
              </a:rPr>
              <a:t> </a:t>
            </a:r>
            <a:endParaRPr lang="en-US" kern="50" dirty="0" smtClean="0">
              <a:latin typeface="Times New Roman"/>
              <a:ea typeface="Times New Roman"/>
              <a:cs typeface="Times New Roman"/>
            </a:endParaRPr>
          </a:p>
          <a:p>
            <a:pPr>
              <a:spcAft>
                <a:spcPts val="0"/>
              </a:spcAft>
            </a:pPr>
            <a:r>
              <a:rPr lang="en-US" b="1" kern="50" dirty="0" smtClean="0">
                <a:latin typeface="Times New Roman"/>
                <a:ea typeface="Times New Roman"/>
                <a:cs typeface="Arial"/>
              </a:rPr>
              <a:t>PIC</a:t>
            </a:r>
          </a:p>
          <a:p>
            <a:pPr>
              <a:spcAft>
                <a:spcPts val="0"/>
              </a:spcAft>
            </a:pPr>
            <a:r>
              <a:rPr lang="en-GB" kern="50" dirty="0" smtClean="0">
                <a:solidFill>
                  <a:srgbClr val="FF0000"/>
                </a:solidFill>
                <a:latin typeface="Times New Roman"/>
                <a:ea typeface="PIGFWJ+Monaco"/>
                <a:cs typeface="Times New Roman"/>
              </a:rPr>
              <a:t>M. Delfino,, </a:t>
            </a:r>
            <a:r>
              <a:rPr lang="en-GB" kern="50" dirty="0" smtClean="0">
                <a:solidFill>
                  <a:srgbClr val="0000FF"/>
                </a:solidFill>
                <a:latin typeface="Times New Roman"/>
                <a:ea typeface="Times New Roman"/>
                <a:cs typeface="Arial"/>
              </a:rPr>
              <a:t>V. Acín, </a:t>
            </a:r>
            <a:r>
              <a:rPr lang="en-US" kern="50" dirty="0" smtClean="0">
                <a:solidFill>
                  <a:srgbClr val="0000FF"/>
                </a:solidFill>
                <a:latin typeface="Times New Roman"/>
                <a:ea typeface="Times New Roman"/>
                <a:cs typeface="Arial"/>
              </a:rPr>
              <a:t>J. Carretero, M. Caubet, J.Flix, </a:t>
            </a:r>
            <a:r>
              <a:rPr lang="en-GB" kern="50" dirty="0" smtClean="0">
                <a:solidFill>
                  <a:srgbClr val="0000FF"/>
                </a:solidFill>
                <a:latin typeface="Times New Roman"/>
                <a:ea typeface="Times New Roman"/>
                <a:cs typeface="Arial"/>
              </a:rPr>
              <a:t>C. Neissner, P. Tallada, N. Tonello, E. Planas</a:t>
            </a:r>
            <a:endParaRPr lang="en-US" kern="50" dirty="0" smtClean="0">
              <a:latin typeface="Times New Roman"/>
              <a:ea typeface="Times New Roman"/>
              <a:cs typeface="Times New Roman"/>
            </a:endParaRPr>
          </a:p>
          <a:p>
            <a:pPr>
              <a:spcAft>
                <a:spcPts val="0"/>
              </a:spcAft>
            </a:pPr>
            <a:r>
              <a:rPr lang="en-US" kern="50" dirty="0" smtClean="0">
                <a:latin typeface="Times New Roman"/>
                <a:ea typeface="Times New Roman"/>
                <a:cs typeface="Arial"/>
              </a:rPr>
              <a:t> </a:t>
            </a:r>
            <a:endParaRPr lang="en-US" kern="50" dirty="0" smtClean="0">
              <a:latin typeface="Times New Roman"/>
              <a:ea typeface="Times New Roman"/>
              <a:cs typeface="Times New Roman"/>
            </a:endParaRPr>
          </a:p>
          <a:p>
            <a:pPr>
              <a:spcAft>
                <a:spcPts val="0"/>
              </a:spcAft>
            </a:pPr>
            <a:r>
              <a:rPr lang="es-ES" b="1" kern="50" dirty="0" smtClean="0">
                <a:latin typeface="Times New Roman"/>
                <a:ea typeface="XEIWLW+ArialMT"/>
                <a:cs typeface="XEIWLW+ArialMT"/>
              </a:rPr>
              <a:t>UAM</a:t>
            </a:r>
            <a:endParaRPr lang="en-US" kern="50" dirty="0" smtClean="0">
              <a:latin typeface="Times New Roman"/>
              <a:ea typeface="Times New Roman"/>
              <a:cs typeface="Times New Roman"/>
            </a:endParaRPr>
          </a:p>
          <a:p>
            <a:pPr>
              <a:spcAft>
                <a:spcPts val="0"/>
              </a:spcAft>
            </a:pPr>
            <a:r>
              <a:rPr lang="es-ES" kern="0" dirty="0" smtClean="0">
                <a:solidFill>
                  <a:srgbClr val="FF0000"/>
                </a:solidFill>
                <a:latin typeface="Times New Roman"/>
                <a:ea typeface="Times New Roman"/>
                <a:cs typeface="Arial"/>
              </a:rPr>
              <a:t>J. García-Bellido</a:t>
            </a:r>
            <a:r>
              <a:rPr lang="en-US" kern="50" dirty="0" smtClean="0">
                <a:latin typeface="Times New Roman"/>
                <a:ea typeface="Times New Roman"/>
                <a:cs typeface="Times New Roman"/>
              </a:rPr>
              <a:t>, </a:t>
            </a:r>
            <a:r>
              <a:rPr lang="es-ES" kern="0" dirty="0" smtClean="0">
                <a:solidFill>
                  <a:srgbClr val="008000"/>
                </a:solidFill>
                <a:latin typeface="Times New Roman"/>
                <a:ea typeface="Times New Roman"/>
                <a:cs typeface="Arial"/>
              </a:rPr>
              <a:t>D. Sapone, S. </a:t>
            </a:r>
            <a:r>
              <a:rPr lang="en-GB" kern="0" dirty="0" smtClean="0">
                <a:solidFill>
                  <a:srgbClr val="008000"/>
                </a:solidFill>
                <a:latin typeface="Times New Roman"/>
                <a:ea typeface="Times New Roman"/>
                <a:cs typeface="Arial"/>
              </a:rPr>
              <a:t>Nesseris</a:t>
            </a:r>
            <a:endParaRPr lang="en-US" kern="50" dirty="0" smtClean="0">
              <a:solidFill>
                <a:srgbClr val="008000"/>
              </a:solidFill>
              <a:latin typeface="Times New Roman"/>
              <a:ea typeface="Times New Roman"/>
              <a:cs typeface="Times New Roman"/>
            </a:endParaRPr>
          </a:p>
          <a:p>
            <a:pPr>
              <a:spcAft>
                <a:spcPts val="0"/>
              </a:spcAft>
            </a:pPr>
            <a:r>
              <a:rPr lang="es-ES" kern="0" dirty="0" smtClean="0">
                <a:solidFill>
                  <a:srgbClr val="E36C0A"/>
                </a:solidFill>
                <a:latin typeface="Times New Roman"/>
                <a:ea typeface="Times New Roman"/>
                <a:cs typeface="Arial"/>
              </a:rPr>
              <a:t>Alicia Bueno, David Alonso</a:t>
            </a:r>
            <a:endParaRPr lang="en-US" kern="50" dirty="0" smtClean="0">
              <a:latin typeface="Times New Roman"/>
              <a:ea typeface="Times New Roman"/>
              <a:cs typeface="Times New Roman"/>
            </a:endParaRPr>
          </a:p>
          <a:p>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4" name="TextBox 13"/>
          <p:cNvSpPr txBox="1"/>
          <p:nvPr/>
        </p:nvSpPr>
        <p:spPr>
          <a:xfrm>
            <a:off x="19570" y="991613"/>
            <a:ext cx="9124429" cy="5016757"/>
          </a:xfrm>
          <a:prstGeom prst="rect">
            <a:avLst/>
          </a:prstGeom>
          <a:noFill/>
        </p:spPr>
        <p:txBody>
          <a:bodyPr wrap="square" rtlCol="0">
            <a:spAutoFit/>
          </a:bodyPr>
          <a:lstStyle/>
          <a:p>
            <a:pPr marL="514350" indent="-514350">
              <a:buFont typeface="Arial"/>
              <a:buChar char="•"/>
            </a:pPr>
            <a:r>
              <a:rPr lang="en-US" sz="3200" b="1" dirty="0" smtClean="0">
                <a:solidFill>
                  <a:srgbClr val="FF0000"/>
                </a:solidFill>
              </a:rPr>
              <a:t>Interactions with WHT (technical/administrative).</a:t>
            </a:r>
          </a:p>
          <a:p>
            <a:pPr marL="514350" indent="-514350"/>
            <a:endParaRPr lang="en-US" sz="3200" b="1" dirty="0" smtClean="0">
              <a:solidFill>
                <a:srgbClr val="FF0000"/>
              </a:solidFill>
            </a:endParaRPr>
          </a:p>
          <a:p>
            <a:pPr marL="514350" indent="-514350">
              <a:buFont typeface="Arial"/>
              <a:buChar char="•"/>
            </a:pPr>
            <a:r>
              <a:rPr lang="en-US" sz="3200" b="1" dirty="0" smtClean="0">
                <a:solidFill>
                  <a:srgbClr val="0000FF"/>
                </a:solidFill>
              </a:rPr>
              <a:t>Preparation of the science of PAUS (PAU-Survey).</a:t>
            </a:r>
          </a:p>
          <a:p>
            <a:pPr marL="514350" indent="-514350"/>
            <a:endParaRPr lang="en-US" sz="3200" b="1" dirty="0" smtClean="0">
              <a:solidFill>
                <a:srgbClr val="FF0000"/>
              </a:solidFill>
            </a:endParaRPr>
          </a:p>
          <a:p>
            <a:pPr marL="514350" indent="-514350">
              <a:buFont typeface="Arial"/>
              <a:buChar char="•"/>
            </a:pPr>
            <a:r>
              <a:rPr lang="en-US" sz="3200" b="1" dirty="0" smtClean="0">
                <a:solidFill>
                  <a:srgbClr val="FF0000"/>
                </a:solidFill>
              </a:rPr>
              <a:t>Design and construction of </a:t>
            </a:r>
            <a:r>
              <a:rPr lang="en-US" sz="3200" b="1" dirty="0" err="1" smtClean="0">
                <a:solidFill>
                  <a:srgbClr val="FF0000"/>
                </a:solidFill>
              </a:rPr>
              <a:t>PAUCam</a:t>
            </a:r>
            <a:r>
              <a:rPr lang="en-US" sz="3200" b="1" dirty="0" smtClean="0">
                <a:solidFill>
                  <a:srgbClr val="FF0000"/>
                </a:solidFill>
              </a:rPr>
              <a:t>.</a:t>
            </a:r>
          </a:p>
          <a:p>
            <a:pPr marL="457200" indent="-457200"/>
            <a:endParaRPr lang="en-US" sz="3200" b="1" dirty="0" smtClean="0"/>
          </a:p>
          <a:p>
            <a:pPr marL="514350" indent="-514350">
              <a:buFont typeface="Arial"/>
              <a:buChar char="•"/>
            </a:pPr>
            <a:r>
              <a:rPr lang="en-US" sz="3200" b="1" dirty="0" smtClean="0">
                <a:solidFill>
                  <a:srgbClr val="0000FF"/>
                </a:solidFill>
              </a:rPr>
              <a:t>Design and construction of the </a:t>
            </a:r>
            <a:r>
              <a:rPr lang="en-US" sz="3200" b="1" dirty="0" err="1" smtClean="0">
                <a:solidFill>
                  <a:srgbClr val="0000FF"/>
                </a:solidFill>
              </a:rPr>
              <a:t>PAUCam</a:t>
            </a:r>
            <a:r>
              <a:rPr lang="en-US" sz="3200" b="1" dirty="0" smtClean="0">
                <a:solidFill>
                  <a:srgbClr val="0000FF"/>
                </a:solidFill>
              </a:rPr>
              <a:t> data management system.</a:t>
            </a:r>
          </a:p>
          <a:p>
            <a:pPr marL="514350" indent="-514350"/>
            <a:endParaRPr lang="en-US" sz="3200" b="1" dirty="0" smtClean="0">
              <a:solidFill>
                <a:srgbClr val="FF0000"/>
              </a:solidFill>
            </a:endParaRPr>
          </a:p>
          <a:p>
            <a:pPr marL="514350" indent="-514350">
              <a:buFont typeface="Arial"/>
              <a:buChar char="•"/>
            </a:pPr>
            <a:r>
              <a:rPr lang="en-US" sz="3200" b="1" dirty="0" smtClean="0">
                <a:solidFill>
                  <a:srgbClr val="008000"/>
                </a:solidFill>
              </a:rPr>
              <a:t>Interactions with </a:t>
            </a:r>
            <a:r>
              <a:rPr lang="en-US" sz="3200" b="1" dirty="0" err="1" smtClean="0">
                <a:solidFill>
                  <a:srgbClr val="008000"/>
                </a:solidFill>
              </a:rPr>
              <a:t>Consolider</a:t>
            </a:r>
            <a:r>
              <a:rPr lang="en-US" sz="3200" b="1" dirty="0" smtClean="0">
                <a:solidFill>
                  <a:srgbClr val="008000"/>
                </a:solidFill>
              </a:rPr>
              <a:t> Program (political).</a:t>
            </a:r>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defRPr/>
            </a:pPr>
            <a:r>
              <a:rPr lang="en-US" sz="2800" dirty="0" smtClean="0">
                <a:solidFill>
                  <a:srgbClr val="0000FF"/>
                </a:solidFill>
                <a:latin typeface="Helvetica" pitchFamily="34" charset="0"/>
              </a:rPr>
              <a:t>PAU at the WHT: work for the last 2 years:</a:t>
            </a:r>
            <a:endParaRPr lang="en-US" sz="2800" dirty="0">
              <a:solidFill>
                <a:srgbClr val="0000FF"/>
              </a:solidFill>
              <a:latin typeface="Helvetica" pitchFamily="34" charset="0"/>
            </a:endParaRPr>
          </a:p>
        </p:txBody>
      </p:sp>
      <p:pic>
        <p:nvPicPr>
          <p:cNvPr id="10"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2" name="TextBox 11"/>
          <p:cNvSpPr txBox="1"/>
          <p:nvPr/>
        </p:nvSpPr>
        <p:spPr>
          <a:xfrm>
            <a:off x="248171" y="1083748"/>
            <a:ext cx="8895829" cy="954107"/>
          </a:xfrm>
          <a:prstGeom prst="rect">
            <a:avLst/>
          </a:prstGeom>
          <a:noFill/>
        </p:spPr>
        <p:txBody>
          <a:bodyPr wrap="square" rtlCol="0">
            <a:spAutoFit/>
          </a:bodyPr>
          <a:lstStyle/>
          <a:p>
            <a:r>
              <a:rPr lang="en-US" sz="2800" dirty="0" smtClean="0"/>
              <a:t>An MOU has been signed recently </a:t>
            </a:r>
          </a:p>
          <a:p>
            <a:r>
              <a:rPr lang="en-US" sz="2800" dirty="0" smtClean="0"/>
              <a:t>between the ING and IFAE directors.</a:t>
            </a:r>
            <a:endParaRPr lang="en-US" sz="2800" dirty="0"/>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at the WHT (administrative)</a:t>
            </a:r>
            <a:endParaRPr lang="en-US" sz="2800" dirty="0">
              <a:solidFill>
                <a:srgbClr val="FF0000"/>
              </a:solidFill>
              <a:latin typeface="Helvetica" pitchFamily="34" charset="0"/>
            </a:endParaRPr>
          </a:p>
        </p:txBody>
      </p:sp>
      <p:pic>
        <p:nvPicPr>
          <p:cNvPr id="15"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pic>
        <p:nvPicPr>
          <p:cNvPr id="11" name="Picture 10"/>
          <p:cNvPicPr>
            <a:picLocks noChangeAspect="1"/>
          </p:cNvPicPr>
          <p:nvPr/>
        </p:nvPicPr>
        <p:blipFill>
          <a:blip r:embed="rId3"/>
          <a:stretch>
            <a:fillRect/>
          </a:stretch>
        </p:blipFill>
        <p:spPr>
          <a:xfrm>
            <a:off x="248171" y="690563"/>
            <a:ext cx="5289404" cy="6167437"/>
          </a:xfrm>
          <a:prstGeom prst="rect">
            <a:avLst/>
          </a:prstGeom>
        </p:spPr>
      </p:pic>
      <p:pic>
        <p:nvPicPr>
          <p:cNvPr id="14" name="Picture 13"/>
          <p:cNvPicPr>
            <a:picLocks noChangeAspect="1"/>
          </p:cNvPicPr>
          <p:nvPr/>
        </p:nvPicPr>
        <p:blipFill>
          <a:blip r:embed="rId4"/>
          <a:stretch>
            <a:fillRect/>
          </a:stretch>
        </p:blipFill>
        <p:spPr>
          <a:xfrm>
            <a:off x="378871" y="4082013"/>
            <a:ext cx="5845249" cy="260113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2" name="TextBox 11"/>
          <p:cNvSpPr txBox="1"/>
          <p:nvPr/>
        </p:nvSpPr>
        <p:spPr>
          <a:xfrm>
            <a:off x="0" y="1083748"/>
            <a:ext cx="8895829" cy="523220"/>
          </a:xfrm>
          <a:prstGeom prst="rect">
            <a:avLst/>
          </a:prstGeom>
          <a:noFill/>
        </p:spPr>
        <p:txBody>
          <a:bodyPr wrap="square" rtlCol="0">
            <a:spAutoFit/>
          </a:bodyPr>
          <a:lstStyle/>
          <a:p>
            <a:r>
              <a:rPr lang="en-US" sz="2800" dirty="0" smtClean="0"/>
              <a:t>Among other things the MOU establishes that:</a:t>
            </a:r>
            <a:endParaRPr lang="en-US" sz="2800" dirty="0"/>
          </a:p>
        </p:txBody>
      </p:sp>
      <p:sp>
        <p:nvSpPr>
          <p:cNvPr id="14" name="TextBox 13"/>
          <p:cNvSpPr txBox="1"/>
          <p:nvPr/>
        </p:nvSpPr>
        <p:spPr>
          <a:xfrm>
            <a:off x="497283" y="1953846"/>
            <a:ext cx="8443282" cy="3539431"/>
          </a:xfrm>
          <a:prstGeom prst="rect">
            <a:avLst/>
          </a:prstGeom>
          <a:noFill/>
        </p:spPr>
        <p:txBody>
          <a:bodyPr wrap="square" rtlCol="0">
            <a:spAutoFit/>
          </a:bodyPr>
          <a:lstStyle/>
          <a:p>
            <a:pPr marL="174625" indent="-174625">
              <a:buFont typeface="Arial"/>
              <a:buChar char="•"/>
            </a:pPr>
            <a:r>
              <a:rPr lang="en-US" sz="2800" dirty="0" smtClean="0"/>
              <a:t>PAUCam will be a visitor instrument </a:t>
            </a:r>
            <a:r>
              <a:rPr lang="en-US" sz="2800" b="1" dirty="0" smtClean="0"/>
              <a:t>also available for public use</a:t>
            </a:r>
            <a:r>
              <a:rPr lang="en-US" sz="2800" dirty="0" smtClean="0"/>
              <a:t>. The camera will have 42 narrow-band filters </a:t>
            </a:r>
            <a:r>
              <a:rPr lang="en-US" sz="2800" dirty="0" smtClean="0">
                <a:solidFill>
                  <a:srgbClr val="3366FF"/>
                </a:solidFill>
              </a:rPr>
              <a:t>and 6 wide-band filters (</a:t>
            </a:r>
            <a:r>
              <a:rPr lang="en-US" sz="2800" dirty="0" err="1" smtClean="0">
                <a:solidFill>
                  <a:srgbClr val="3366FF"/>
                </a:solidFill>
              </a:rPr>
              <a:t>u.g.r.i.z.Y</a:t>
            </a:r>
            <a:r>
              <a:rPr lang="en-US" sz="2800" dirty="0" smtClean="0">
                <a:solidFill>
                  <a:srgbClr val="3366FF"/>
                </a:solidFill>
              </a:rPr>
              <a:t>)</a:t>
            </a:r>
            <a:r>
              <a:rPr lang="en-US" sz="2800" dirty="0" smtClean="0"/>
              <a:t>.</a:t>
            </a:r>
          </a:p>
          <a:p>
            <a:pPr marL="174625" indent="-174625"/>
            <a:endParaRPr lang="en-US" sz="2800" dirty="0" smtClean="0"/>
          </a:p>
          <a:p>
            <a:pPr marL="174625" indent="-174625">
              <a:buFont typeface="Arial"/>
              <a:buChar char="•"/>
            </a:pPr>
            <a:r>
              <a:rPr lang="en-US" sz="2800" dirty="0" smtClean="0"/>
              <a:t>We will station a “scientific </a:t>
            </a:r>
            <a:r>
              <a:rPr lang="en-US" sz="2800" dirty="0" err="1" smtClean="0"/>
              <a:t>postdoc</a:t>
            </a:r>
            <a:r>
              <a:rPr lang="en-US" sz="2800" dirty="0" smtClean="0"/>
              <a:t>” at La Palma integrated with the WHT personnel.</a:t>
            </a:r>
            <a:br>
              <a:rPr lang="en-US" sz="2800" dirty="0" smtClean="0"/>
            </a:br>
            <a:endParaRPr lang="en-US" sz="2800" dirty="0" smtClean="0"/>
          </a:p>
          <a:p>
            <a:pPr marL="174625" indent="-174625">
              <a:buFont typeface="Arial"/>
              <a:buChar char="•"/>
            </a:pPr>
            <a:r>
              <a:rPr lang="en-US" sz="2800" dirty="0" smtClean="0"/>
              <a:t>We will also provide a public data-reduction pipeline.</a:t>
            </a:r>
          </a:p>
        </p:txBody>
      </p:sp>
      <p:sp>
        <p:nvSpPr>
          <p:cNvPr id="9"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at the WHT</a:t>
            </a:r>
            <a:endParaRPr lang="en-US" sz="2800" dirty="0">
              <a:solidFill>
                <a:srgbClr val="FF0000"/>
              </a:solidFill>
              <a:latin typeface="Helvetica" pitchFamily="34" charset="0"/>
            </a:endParaRPr>
          </a:p>
        </p:txBody>
      </p:sp>
      <p:pic>
        <p:nvPicPr>
          <p:cNvPr id="10" name="Picture 3" descr="LogoPAUtransp.png"/>
          <p:cNvPicPr>
            <a:picLocks noChangeAspect="1"/>
          </p:cNvPicPr>
          <p:nvPr/>
        </p:nvPicPr>
        <p:blipFill>
          <a:blip r:embed="rId2"/>
          <a:srcRect/>
          <a:stretch>
            <a:fillRect/>
          </a:stretch>
        </p:blipFill>
        <p:spPr bwMode="auto">
          <a:xfrm>
            <a:off x="7924800" y="0"/>
            <a:ext cx="990600" cy="69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00813"/>
            <a:ext cx="9144000" cy="35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Helvetica" pitchFamily="34" charset="0"/>
            </a:endParaRPr>
          </a:p>
        </p:txBody>
      </p:sp>
      <p:sp>
        <p:nvSpPr>
          <p:cNvPr id="8" name="Rectangle 7"/>
          <p:cNvSpPr/>
          <p:nvPr/>
        </p:nvSpPr>
        <p:spPr>
          <a:xfrm>
            <a:off x="0" y="0"/>
            <a:ext cx="9144000" cy="108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latin typeface="Helvetica" pitchFamily="34" charset="0"/>
            </a:endParaRPr>
          </a:p>
        </p:txBody>
      </p:sp>
      <p:sp>
        <p:nvSpPr>
          <p:cNvPr id="13" name="TextBox 12"/>
          <p:cNvSpPr txBox="1"/>
          <p:nvPr/>
        </p:nvSpPr>
        <p:spPr>
          <a:xfrm>
            <a:off x="3735294" y="5259294"/>
            <a:ext cx="184666" cy="369332"/>
          </a:xfrm>
          <a:prstGeom prst="rect">
            <a:avLst/>
          </a:prstGeom>
          <a:noFill/>
        </p:spPr>
        <p:txBody>
          <a:bodyPr wrap="none" rtlCol="0">
            <a:spAutoFit/>
          </a:bodyPr>
          <a:lstStyle/>
          <a:p>
            <a:endParaRPr lang="en-US" dirty="0"/>
          </a:p>
        </p:txBody>
      </p:sp>
      <p:sp>
        <p:nvSpPr>
          <p:cNvPr id="12" name="TextBox 11"/>
          <p:cNvSpPr txBox="1"/>
          <p:nvPr/>
        </p:nvSpPr>
        <p:spPr>
          <a:xfrm>
            <a:off x="248171" y="1083748"/>
            <a:ext cx="8895829" cy="1815882"/>
          </a:xfrm>
          <a:prstGeom prst="rect">
            <a:avLst/>
          </a:prstGeom>
          <a:noFill/>
        </p:spPr>
        <p:txBody>
          <a:bodyPr wrap="square" rtlCol="0">
            <a:spAutoFit/>
          </a:bodyPr>
          <a:lstStyle/>
          <a:p>
            <a:r>
              <a:rPr lang="en-US" sz="2400" dirty="0" smtClean="0"/>
              <a:t>We have appointed an External Review Panel, of the design of PAUCam (193 pg. document), which convened in Dec. of 2010.</a:t>
            </a:r>
          </a:p>
          <a:p>
            <a:endParaRPr lang="en-US" sz="2400" dirty="0" smtClean="0"/>
          </a:p>
          <a:p>
            <a:r>
              <a:rPr lang="en-US" sz="2000" dirty="0" smtClean="0"/>
              <a:t>Members: 		D. Baade, O. </a:t>
            </a:r>
            <a:r>
              <a:rPr lang="en-US" sz="2000" dirty="0" err="1" smtClean="0"/>
              <a:t>Boulade</a:t>
            </a:r>
            <a:r>
              <a:rPr lang="en-US" sz="2000" dirty="0" smtClean="0"/>
              <a:t>, M. Riva, O. </a:t>
            </a:r>
            <a:r>
              <a:rPr lang="en-US" sz="2000" dirty="0" err="1" smtClean="0"/>
              <a:t>Iwert</a:t>
            </a:r>
            <a:r>
              <a:rPr lang="en-US" sz="2000" dirty="0" smtClean="0"/>
              <a:t>, R. </a:t>
            </a:r>
            <a:r>
              <a:rPr lang="en-US" sz="2000" dirty="0" err="1" smtClean="0"/>
              <a:t>Sharples</a:t>
            </a:r>
            <a:r>
              <a:rPr lang="en-US" sz="2000" dirty="0" smtClean="0"/>
              <a:t>, F. </a:t>
            </a:r>
            <a:r>
              <a:rPr lang="en-US" sz="2000" dirty="0" err="1" smtClean="0"/>
              <a:t>Zerbi</a:t>
            </a:r>
            <a:r>
              <a:rPr lang="en-US" sz="2000" dirty="0" smtClean="0"/>
              <a:t>.</a:t>
            </a:r>
          </a:p>
          <a:p>
            <a:r>
              <a:rPr lang="en-US" sz="2000" dirty="0" smtClean="0"/>
              <a:t>Also attended: 	M. </a:t>
            </a:r>
            <a:r>
              <a:rPr lang="en-US" sz="2000" dirty="0" err="1" smtClean="0"/>
              <a:t>Balcells</a:t>
            </a:r>
            <a:r>
              <a:rPr lang="en-US" sz="2000" dirty="0" smtClean="0"/>
              <a:t> (ING Director) and D. Cano (WHT chief engineer).</a:t>
            </a:r>
            <a:endParaRPr lang="en-US" sz="2000" dirty="0"/>
          </a:p>
        </p:txBody>
      </p:sp>
      <p:pic>
        <p:nvPicPr>
          <p:cNvPr id="16" name="Picture 15"/>
          <p:cNvPicPr>
            <a:picLocks noChangeAspect="1"/>
          </p:cNvPicPr>
          <p:nvPr/>
        </p:nvPicPr>
        <p:blipFill>
          <a:blip r:embed="rId3"/>
          <a:stretch>
            <a:fillRect/>
          </a:stretch>
        </p:blipFill>
        <p:spPr>
          <a:xfrm>
            <a:off x="746401" y="3779594"/>
            <a:ext cx="7995243" cy="2721219"/>
          </a:xfrm>
          <a:prstGeom prst="rect">
            <a:avLst/>
          </a:prstGeom>
          <a:solidFill>
            <a:schemeClr val="accent5">
              <a:lumMod val="40000"/>
              <a:lumOff val="60000"/>
            </a:schemeClr>
          </a:solidFill>
          <a:ln>
            <a:solidFill>
              <a:schemeClr val="accent3"/>
            </a:solidFill>
          </a:ln>
        </p:spPr>
      </p:pic>
      <p:sp>
        <p:nvSpPr>
          <p:cNvPr id="17" name="TextBox 16"/>
          <p:cNvSpPr txBox="1"/>
          <p:nvPr/>
        </p:nvSpPr>
        <p:spPr>
          <a:xfrm>
            <a:off x="248171" y="3022321"/>
            <a:ext cx="7010367" cy="461665"/>
          </a:xfrm>
          <a:prstGeom prst="rect">
            <a:avLst/>
          </a:prstGeom>
          <a:noFill/>
        </p:spPr>
        <p:txBody>
          <a:bodyPr wrap="square" rtlCol="0">
            <a:spAutoFit/>
          </a:bodyPr>
          <a:lstStyle/>
          <a:p>
            <a:r>
              <a:rPr lang="en-US" sz="2400" dirty="0" smtClean="0"/>
              <a:t>From the report:</a:t>
            </a:r>
            <a:endParaRPr lang="en-US" sz="2400" dirty="0"/>
          </a:p>
        </p:txBody>
      </p:sp>
      <p:sp>
        <p:nvSpPr>
          <p:cNvPr id="10" name="Rectangle 22"/>
          <p:cNvSpPr/>
          <p:nvPr/>
        </p:nvSpPr>
        <p:spPr>
          <a:xfrm>
            <a:off x="0" y="0"/>
            <a:ext cx="9144000" cy="685800"/>
          </a:xfrm>
          <a:prstGeom prst="rect">
            <a:avLst/>
          </a:prstGeom>
          <a:solidFill>
            <a:schemeClr val="accent6">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n-US" sz="2800" dirty="0" smtClean="0">
                <a:solidFill>
                  <a:srgbClr val="FF0000"/>
                </a:solidFill>
                <a:latin typeface="Helvetica" pitchFamily="34" charset="0"/>
              </a:rPr>
              <a:t>PAU at the WHT (administrative-technical)</a:t>
            </a:r>
            <a:endParaRPr lang="en-US" sz="2800" dirty="0">
              <a:solidFill>
                <a:srgbClr val="FF0000"/>
              </a:solidFill>
              <a:latin typeface="Helvetica" pitchFamily="34" charset="0"/>
            </a:endParaRPr>
          </a:p>
        </p:txBody>
      </p:sp>
      <p:pic>
        <p:nvPicPr>
          <p:cNvPr id="14" name="Picture 3" descr="LogoPAUtransp.png"/>
          <p:cNvPicPr>
            <a:picLocks noChangeAspect="1"/>
          </p:cNvPicPr>
          <p:nvPr/>
        </p:nvPicPr>
        <p:blipFill>
          <a:blip r:embed="rId4"/>
          <a:srcRect/>
          <a:stretch>
            <a:fillRect/>
          </a:stretch>
        </p:blipFill>
        <p:spPr bwMode="auto">
          <a:xfrm>
            <a:off x="7924800" y="0"/>
            <a:ext cx="990600" cy="690563"/>
          </a:xfrm>
          <a:prstGeom prst="rect">
            <a:avLst/>
          </a:prstGeom>
          <a:noFill/>
          <a:ln w="9525">
            <a:noFill/>
            <a:miter lim="800000"/>
            <a:headEnd/>
            <a:tailEnd/>
          </a:ln>
        </p:spPr>
      </p:pic>
      <p:sp>
        <p:nvSpPr>
          <p:cNvPr id="11" name="TextBox 10"/>
          <p:cNvSpPr txBox="1"/>
          <p:nvPr/>
        </p:nvSpPr>
        <p:spPr>
          <a:xfrm>
            <a:off x="4861228" y="5628626"/>
            <a:ext cx="3678768" cy="369332"/>
          </a:xfrm>
          <a:prstGeom prst="rect">
            <a:avLst/>
          </a:prstGeom>
          <a:solidFill>
            <a:srgbClr val="FFFF00">
              <a:alpha val="25000"/>
            </a:srgbClr>
          </a:solidFill>
        </p:spPr>
        <p:txBody>
          <a:bodyPr wrap="square" rtlCol="0">
            <a:spAutoFit/>
          </a:bodyPr>
          <a:lstStyle/>
          <a:p>
            <a:endParaRPr lang="en-US" dirty="0"/>
          </a:p>
        </p:txBody>
      </p:sp>
      <p:sp>
        <p:nvSpPr>
          <p:cNvPr id="19" name="TextBox 18"/>
          <p:cNvSpPr txBox="1"/>
          <p:nvPr/>
        </p:nvSpPr>
        <p:spPr>
          <a:xfrm>
            <a:off x="746401" y="5997958"/>
            <a:ext cx="7793595" cy="369332"/>
          </a:xfrm>
          <a:prstGeom prst="rect">
            <a:avLst/>
          </a:prstGeom>
          <a:solidFill>
            <a:srgbClr val="FFFF00">
              <a:alpha val="25000"/>
            </a:srgbClr>
          </a:solid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3326</TotalTime>
  <Words>1152</Words>
  <Application>Microsoft Macintosh PowerPoint</Application>
  <PresentationFormat>On-screen Show (4:3)</PresentationFormat>
  <Paragraphs>234</Paragraphs>
  <Slides>33</Slides>
  <Notes>6</Notes>
  <HiddenSlides>0</HiddenSlides>
  <MMClips>0</MMClips>
  <ScaleCrop>false</ScaleCrop>
  <HeadingPairs>
    <vt:vector size="6" baseType="variant">
      <vt:variant>
        <vt:lpstr>Theme</vt:lpstr>
      </vt:variant>
      <vt:variant>
        <vt:i4>1</vt:i4>
      </vt:variant>
      <vt:variant>
        <vt:lpstr>Links</vt:lpstr>
      </vt:variant>
      <vt:variant>
        <vt:i4>3</vt:i4>
      </vt:variant>
      <vt:variant>
        <vt:lpstr>Slide Titles</vt:lpstr>
      </vt:variant>
      <vt:variant>
        <vt:i4>33</vt:i4>
      </vt:variant>
    </vt:vector>
  </HeadingPairs>
  <TitlesOfParts>
    <vt:vector size="37" baseType="lpstr">
      <vt:lpstr>Office Theme</vt:lpstr>
      <vt:lpstr>???</vt:lpstr>
      <vt:lpstr>???</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UAB/IFAE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Enrique Fernandez</dc:creator>
  <cp:lastModifiedBy>Cristobal Padilla</cp:lastModifiedBy>
  <cp:revision>23</cp:revision>
  <dcterms:created xsi:type="dcterms:W3CDTF">2012-05-23T12:40:04Z</dcterms:created>
  <dcterms:modified xsi:type="dcterms:W3CDTF">2012-05-31T07:15:19Z</dcterms:modified>
</cp:coreProperties>
</file>