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6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0B5D-6824-3C48-90CA-D53F86DFB3C9}" type="datetimeFigureOut">
              <a:rPr lang="en-US" smtClean="0"/>
              <a:t>7/30/12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2EC8-745D-BF4A-8AFA-C5D339316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8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0B5D-6824-3C48-90CA-D53F86DFB3C9}" type="datetimeFigureOut">
              <a:rPr lang="en-US" smtClean="0"/>
              <a:t>7/30/12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2EC8-745D-BF4A-8AFA-C5D339316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6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0B5D-6824-3C48-90CA-D53F86DFB3C9}" type="datetimeFigureOut">
              <a:rPr lang="en-US" smtClean="0"/>
              <a:t>7/30/12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2EC8-745D-BF4A-8AFA-C5D339316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6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0B5D-6824-3C48-90CA-D53F86DFB3C9}" type="datetimeFigureOut">
              <a:rPr lang="en-US" smtClean="0"/>
              <a:t>7/30/12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2EC8-745D-BF4A-8AFA-C5D339316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0B5D-6824-3C48-90CA-D53F86DFB3C9}" type="datetimeFigureOut">
              <a:rPr lang="en-US" smtClean="0"/>
              <a:t>7/30/12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2EC8-745D-BF4A-8AFA-C5D339316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0B5D-6824-3C48-90CA-D53F86DFB3C9}" type="datetimeFigureOut">
              <a:rPr lang="en-US" smtClean="0"/>
              <a:t>7/30/12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2EC8-745D-BF4A-8AFA-C5D339316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18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0B5D-6824-3C48-90CA-D53F86DFB3C9}" type="datetimeFigureOut">
              <a:rPr lang="en-US" smtClean="0"/>
              <a:t>7/30/12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2EC8-745D-BF4A-8AFA-C5D339316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0B5D-6824-3C48-90CA-D53F86DFB3C9}" type="datetimeFigureOut">
              <a:rPr lang="en-US" smtClean="0"/>
              <a:t>7/30/12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2EC8-745D-BF4A-8AFA-C5D339316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2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0B5D-6824-3C48-90CA-D53F86DFB3C9}" type="datetimeFigureOut">
              <a:rPr lang="en-US" smtClean="0"/>
              <a:t>7/30/12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2EC8-745D-BF4A-8AFA-C5D339316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10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0B5D-6824-3C48-90CA-D53F86DFB3C9}" type="datetimeFigureOut">
              <a:rPr lang="en-US" smtClean="0"/>
              <a:t>7/30/12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2EC8-745D-BF4A-8AFA-C5D339316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7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0B5D-6824-3C48-90CA-D53F86DFB3C9}" type="datetimeFigureOut">
              <a:rPr lang="en-US" smtClean="0"/>
              <a:t>7/30/12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2EC8-745D-BF4A-8AFA-C5D339316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A0B5D-6824-3C48-90CA-D53F86DFB3C9}" type="datetimeFigureOut">
              <a:rPr lang="en-US" smtClean="0"/>
              <a:t>7/30/12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A2EC8-745D-BF4A-8AFA-C5D339316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92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50" y="2130425"/>
            <a:ext cx="8698186" cy="1470025"/>
          </a:xfrm>
        </p:spPr>
        <p:txBody>
          <a:bodyPr/>
          <a:lstStyle/>
          <a:p>
            <a:r>
              <a:rPr lang="en-US" dirty="0" smtClean="0"/>
              <a:t>RNASTAR, </a:t>
            </a:r>
            <a:r>
              <a:rPr lang="en-US" dirty="0" err="1" smtClean="0"/>
              <a:t>Greengenes</a:t>
            </a:r>
            <a:r>
              <a:rPr lang="en-US" dirty="0" smtClean="0"/>
              <a:t>, and </a:t>
            </a:r>
            <a:r>
              <a:rPr lang="en-US" dirty="0" err="1" smtClean="0"/>
              <a:t>QIIMEdb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Rob Knight</a:t>
            </a:r>
          </a:p>
          <a:p>
            <a:r>
              <a:rPr lang="en-US" dirty="0" smtClean="0"/>
              <a:t>HHMI/CU Boulder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117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974"/>
            <a:ext cx="9144000" cy="14281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18884"/>
            <a:ext cx="9144000" cy="737419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2308982"/>
            <a:ext cx="9144000" cy="4549017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What: </a:t>
            </a:r>
            <a:r>
              <a:rPr lang="en-US" dirty="0" smtClean="0"/>
              <a:t>collection of RNA alignments backed by crystal or NMR structures (148 alignments, 9600 unique </a:t>
            </a:r>
            <a:r>
              <a:rPr lang="en-US" dirty="0" err="1" smtClean="0"/>
              <a:t>seqs</a:t>
            </a:r>
            <a:r>
              <a:rPr lang="en-US" dirty="0" smtClean="0"/>
              <a:t>), cleaned up for </a:t>
            </a:r>
            <a:r>
              <a:rPr lang="en-US" dirty="0" err="1" smtClean="0"/>
              <a:t>isostericity</a:t>
            </a:r>
            <a:r>
              <a:rPr lang="en-US" dirty="0" smtClean="0"/>
              <a:t> (83% -&gt; 94 </a:t>
            </a:r>
            <a:r>
              <a:rPr lang="en-US" dirty="0" err="1" smtClean="0"/>
              <a:t>isosteric</a:t>
            </a:r>
            <a:r>
              <a:rPr lang="en-US" dirty="0" smtClean="0"/>
              <a:t> </a:t>
            </a:r>
            <a:r>
              <a:rPr lang="en-US" dirty="0" err="1" smtClean="0"/>
              <a:t>bp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Why: </a:t>
            </a:r>
            <a:r>
              <a:rPr lang="en-US" dirty="0" smtClean="0"/>
              <a:t>Provide training set for secondary structure and motif prediction, include both natural and artificial RNA</a:t>
            </a:r>
          </a:p>
          <a:p>
            <a:r>
              <a:rPr lang="en-US" b="1" dirty="0" smtClean="0"/>
              <a:t>How: </a:t>
            </a:r>
            <a:r>
              <a:rPr lang="en-US" dirty="0" smtClean="0"/>
              <a:t>Align with </a:t>
            </a:r>
            <a:r>
              <a:rPr lang="en-US" dirty="0" err="1" smtClean="0"/>
              <a:t>BoulderALE</a:t>
            </a:r>
            <a:endParaRPr lang="en-US" dirty="0" smtClean="0"/>
          </a:p>
          <a:p>
            <a:r>
              <a:rPr lang="en-US" b="1" dirty="0" smtClean="0"/>
              <a:t>Who:</a:t>
            </a:r>
            <a:r>
              <a:rPr lang="en-US" dirty="0" smtClean="0"/>
              <a:t> My lab + Paul Gardner + ROC Alignment Ontology group; Eric </a:t>
            </a:r>
            <a:r>
              <a:rPr lang="en-US" dirty="0" err="1" smtClean="0"/>
              <a:t>Nawrocki</a:t>
            </a:r>
            <a:r>
              <a:rPr lang="en-US" dirty="0" smtClean="0"/>
              <a:t>; Craig </a:t>
            </a:r>
            <a:r>
              <a:rPr lang="en-US" dirty="0" err="1" smtClean="0"/>
              <a:t>Zirbel</a:t>
            </a:r>
            <a:r>
              <a:rPr lang="en-US" dirty="0" smtClean="0"/>
              <a:t>; NASA/HHMI/ROC ($)</a:t>
            </a:r>
          </a:p>
          <a:p>
            <a:r>
              <a:rPr lang="en-US" b="1" dirty="0" smtClean="0"/>
              <a:t>Where: </a:t>
            </a:r>
            <a:r>
              <a:rPr lang="en-US" dirty="0" smtClean="0"/>
              <a:t>Alignments available from RNA web site with article,</a:t>
            </a:r>
            <a:r>
              <a:rPr lang="sv-SE" dirty="0"/>
              <a:t> doi:10.1261/rna.032052.111 </a:t>
            </a:r>
            <a:r>
              <a:rPr lang="sv-SE" dirty="0" smtClean="0"/>
              <a:t>. </a:t>
            </a:r>
            <a:r>
              <a:rPr lang="sv-SE" dirty="0" err="1" smtClean="0"/>
              <a:t>Adding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Rfam</a:t>
            </a:r>
            <a:r>
              <a:rPr lang="sv-SE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2230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279721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25513"/>
            <a:ext cx="9144000" cy="326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112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3155610"/>
            <a:ext cx="9144000" cy="370238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What: </a:t>
            </a:r>
            <a:r>
              <a:rPr lang="en-US" dirty="0" smtClean="0"/>
              <a:t>408,315 (&gt;1 million for Aug 1 release) near-full-length SSU rRNA sequences with tree and taxonomy</a:t>
            </a:r>
          </a:p>
          <a:p>
            <a:r>
              <a:rPr lang="en-US" b="1" dirty="0" smtClean="0"/>
              <a:t>Why: </a:t>
            </a:r>
            <a:r>
              <a:rPr lang="en-US" dirty="0" smtClean="0"/>
              <a:t>Match environmental </a:t>
            </a:r>
            <a:r>
              <a:rPr lang="en-US" dirty="0" err="1" smtClean="0"/>
              <a:t>seqs</a:t>
            </a:r>
            <a:r>
              <a:rPr lang="en-US" dirty="0" smtClean="0"/>
              <a:t> to known SSU rRNA</a:t>
            </a:r>
          </a:p>
          <a:p>
            <a:r>
              <a:rPr lang="en-US" b="1" dirty="0" smtClean="0"/>
              <a:t>How: </a:t>
            </a:r>
            <a:r>
              <a:rPr lang="en-US" dirty="0" smtClean="0"/>
              <a:t>Download </a:t>
            </a:r>
            <a:r>
              <a:rPr lang="en-US" dirty="0" err="1" smtClean="0"/>
              <a:t>seqs</a:t>
            </a:r>
            <a:r>
              <a:rPr lang="en-US" dirty="0" smtClean="0"/>
              <a:t> from INSDC; align to good seed model with infernal; transfer names from previous taxonomy; manual cleanup</a:t>
            </a:r>
          </a:p>
          <a:p>
            <a:r>
              <a:rPr lang="en-US" b="1" dirty="0" smtClean="0"/>
              <a:t>Who:</a:t>
            </a:r>
            <a:r>
              <a:rPr lang="en-US" dirty="0" smtClean="0"/>
              <a:t> Authors; Adam </a:t>
            </a:r>
            <a:r>
              <a:rPr lang="en-US" dirty="0" err="1" smtClean="0"/>
              <a:t>Arkin</a:t>
            </a:r>
            <a:r>
              <a:rPr lang="en-US" dirty="0" smtClean="0"/>
              <a:t>, Sean Eddy; DOE/Sloan/HHMI/Gates ($)</a:t>
            </a:r>
          </a:p>
          <a:p>
            <a:r>
              <a:rPr lang="en-US" b="1" dirty="0" smtClean="0"/>
              <a:t>Where: </a:t>
            </a:r>
            <a:r>
              <a:rPr lang="en-US" dirty="0" smtClean="0"/>
              <a:t>http://</a:t>
            </a:r>
            <a:r>
              <a:rPr lang="sv-SE" dirty="0" err="1" smtClean="0"/>
              <a:t>greengenes.lbl.gov</a:t>
            </a:r>
            <a:r>
              <a:rPr lang="sv-SE" dirty="0" smtClean="0"/>
              <a:t>/</a:t>
            </a:r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302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538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0" y="3997427"/>
            <a:ext cx="9144000" cy="286057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What: </a:t>
            </a:r>
            <a:r>
              <a:rPr lang="en-US" dirty="0" smtClean="0"/>
              <a:t>&gt;4 billion 16S rRNA fragments from well-characterized environments</a:t>
            </a:r>
          </a:p>
          <a:p>
            <a:r>
              <a:rPr lang="en-US" b="1" dirty="0" smtClean="0"/>
              <a:t>Why: </a:t>
            </a:r>
            <a:r>
              <a:rPr lang="en-US" dirty="0" smtClean="0"/>
              <a:t>Understand distribution of organisms in environment through meta-analyses across studies</a:t>
            </a:r>
          </a:p>
          <a:p>
            <a:r>
              <a:rPr lang="en-US" b="1" dirty="0" smtClean="0"/>
              <a:t>How: </a:t>
            </a:r>
            <a:r>
              <a:rPr lang="en-US" dirty="0" smtClean="0"/>
              <a:t>Use QIIME (Quantitative Insights Into Microbial Ecology) to process next-gen amplicon data with consistent protocol; annotate with </a:t>
            </a:r>
            <a:r>
              <a:rPr lang="en-US" dirty="0" err="1" smtClean="0"/>
              <a:t>MIxS</a:t>
            </a:r>
            <a:r>
              <a:rPr lang="en-US" dirty="0" smtClean="0"/>
              <a:t> standard for metadata</a:t>
            </a:r>
          </a:p>
          <a:p>
            <a:r>
              <a:rPr lang="en-US" b="1" dirty="0" smtClean="0"/>
              <a:t>Who:</a:t>
            </a:r>
            <a:r>
              <a:rPr lang="en-US" dirty="0" smtClean="0"/>
              <a:t> Jesse </a:t>
            </a:r>
            <a:r>
              <a:rPr lang="en-US" dirty="0" err="1" smtClean="0"/>
              <a:t>Stombaugh</a:t>
            </a:r>
            <a:r>
              <a:rPr lang="en-US" dirty="0" smtClean="0"/>
              <a:t>, Doug </a:t>
            </a:r>
            <a:r>
              <a:rPr lang="en-US" dirty="0" err="1" smtClean="0"/>
              <a:t>Wendel</a:t>
            </a:r>
            <a:r>
              <a:rPr lang="en-US" dirty="0" smtClean="0"/>
              <a:t>, Gail Ackermann; Jeff Gordon; Greg </a:t>
            </a:r>
            <a:r>
              <a:rPr lang="en-US" dirty="0" err="1" smtClean="0"/>
              <a:t>Caporaso</a:t>
            </a:r>
            <a:r>
              <a:rPr lang="en-US" dirty="0" smtClean="0"/>
              <a:t>; GSC; EMP Steering Committee; DOE/NIH/Sloan/HHMI/Gates ($)</a:t>
            </a:r>
          </a:p>
          <a:p>
            <a:r>
              <a:rPr lang="en-US" b="1" dirty="0" smtClean="0"/>
              <a:t>Where: </a:t>
            </a:r>
            <a:r>
              <a:rPr lang="en-US" dirty="0" smtClean="0"/>
              <a:t>http://</a:t>
            </a:r>
            <a:r>
              <a:rPr lang="sv-SE" dirty="0" err="1" smtClean="0"/>
              <a:t>www.microbio.me</a:t>
            </a:r>
            <a:r>
              <a:rPr lang="sv-SE" dirty="0" smtClean="0"/>
              <a:t>/</a:t>
            </a:r>
            <a:r>
              <a:rPr lang="sv-SE" dirty="0" err="1" smtClean="0"/>
              <a:t>qiime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286" y="0"/>
            <a:ext cx="6709662" cy="407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377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Move from 16S/shotgun to complete genomes (this is happening now, theoretically 1000/</a:t>
            </a:r>
            <a:r>
              <a:rPr lang="en-US" dirty="0" err="1" smtClean="0"/>
              <a:t>HiSeq</a:t>
            </a:r>
            <a:r>
              <a:rPr lang="en-US" dirty="0" smtClean="0"/>
              <a:t> run)</a:t>
            </a:r>
          </a:p>
          <a:p>
            <a:r>
              <a:rPr lang="en-US" dirty="0" smtClean="0"/>
              <a:t>Will be able to link all RNAs, not just 16S, to environment they come from</a:t>
            </a:r>
          </a:p>
          <a:p>
            <a:r>
              <a:rPr lang="en-US" dirty="0" smtClean="0"/>
              <a:t>Challenges: find RNAs given very large numbers of incomplete but homologous genomes, align them efficiently, relate to environmental parameters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110" y="1282699"/>
            <a:ext cx="5873619" cy="5592347"/>
          </a:xfrm>
          <a:prstGeom prst="rect">
            <a:avLst/>
          </a:prstGeom>
        </p:spPr>
      </p:pic>
      <p:pic>
        <p:nvPicPr>
          <p:cNvPr id="5" name="Picture 4" descr="a11_outlook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511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363</Words>
  <Application>Microsoft Macintosh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RNASTAR, Greengenes, and QIIMEdb</vt:lpstr>
      <vt:lpstr>PowerPoint Presentation</vt:lpstr>
      <vt:lpstr>PowerPoint Presentation</vt:lpstr>
      <vt:lpstr>PowerPoint Presentation</vt:lpstr>
      <vt:lpstr>PowerPoint Presentation</vt:lpstr>
      <vt:lpstr>The Future</vt:lpstr>
    </vt:vector>
  </TitlesOfParts>
  <Company>University of Colorado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RNASTAR, Greengenes, and QIIMEdb</dc:title>
  <dc:creator>Rob Knight</dc:creator>
  <cp:lastModifiedBy>Rob Knight</cp:lastModifiedBy>
  <cp:revision>6</cp:revision>
  <dcterms:created xsi:type="dcterms:W3CDTF">2012-07-30T09:11:11Z</dcterms:created>
  <dcterms:modified xsi:type="dcterms:W3CDTF">2012-07-30T10:13:02Z</dcterms:modified>
</cp:coreProperties>
</file>