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59" r:id="rId4"/>
    <p:sldId id="288" r:id="rId5"/>
    <p:sldId id="289" r:id="rId6"/>
    <p:sldId id="291" r:id="rId7"/>
    <p:sldId id="262" r:id="rId8"/>
    <p:sldId id="290" r:id="rId9"/>
    <p:sldId id="263" r:id="rId10"/>
    <p:sldId id="264" r:id="rId11"/>
    <p:sldId id="265" r:id="rId12"/>
    <p:sldId id="266" r:id="rId13"/>
    <p:sldId id="295" r:id="rId14"/>
    <p:sldId id="267" r:id="rId15"/>
    <p:sldId id="268" r:id="rId16"/>
    <p:sldId id="278" r:id="rId17"/>
    <p:sldId id="279" r:id="rId18"/>
    <p:sldId id="269" r:id="rId19"/>
    <p:sldId id="283" r:id="rId20"/>
    <p:sldId id="270" r:id="rId21"/>
    <p:sldId id="271" r:id="rId22"/>
    <p:sldId id="272" r:id="rId23"/>
    <p:sldId id="294" r:id="rId24"/>
    <p:sldId id="273" r:id="rId25"/>
    <p:sldId id="284" r:id="rId26"/>
    <p:sldId id="274" r:id="rId27"/>
    <p:sldId id="287" r:id="rId28"/>
    <p:sldId id="29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0000"/>
    <a:srgbClr val="FFFF00"/>
    <a:srgbClr val="FFCC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FDAEE-C901-4035-A461-A10011728A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7D36D-4368-4A55-88E8-746A92B99494}" type="slidenum">
              <a:rPr lang="en-US"/>
              <a:pPr/>
              <a:t>10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 – more explanation of example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31890C-3B45-4852-AABE-055365C352F5}" type="slidenum">
              <a:rPr lang="en-US"/>
              <a:pPr/>
              <a:t>14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73F2F-B6EF-4DE1-9292-A5859A48CBC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AEAF0-7D5B-4267-9ABA-A25585B80F03}" type="slidenum">
              <a:rPr lang="en-US"/>
              <a:pPr/>
              <a:t>6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Fix – more explanation of example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5EBBB-F0DF-40EA-9593-C3941F9701B4}" type="slidenum">
              <a:rPr lang="en-US"/>
              <a:pPr/>
              <a:t>7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Surface term zero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FDAEE-C901-4035-A461-A10011728A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193E8-1DFF-4655-ABB5-BE7F9E1968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24752-3C14-455A-A89F-49C200343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D88AC-988E-4836-98F9-0332B06B77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CD78746-9582-489E-9B6C-47A351776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C586A-FDC0-47AB-BE21-4AD553F41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6E5AF-AAD6-4EE6-8A15-9AAFCA8A7D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5268A-FC90-45E3-B3F2-52F24D0A2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C1116-9F0B-4EAD-8D83-9DEFB584B0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28A42-897C-4A5A-B6CC-33ADCAC0FB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483B6-4E4C-4B40-9B81-9356BA0E39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2FBB7-E048-4280-966E-539B0549D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0CE2E-36B5-4D6F-A41F-7D26CD185C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2A46FC-824B-4759-91A9-61F5492494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wmf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w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png"/><Relationship Id="rId7" Type="http://schemas.openxmlformats.org/officeDocument/2006/relationships/image" Target="../media/image15.wmf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>
                <a:solidFill>
                  <a:srgbClr val="6600CC"/>
                </a:solidFill>
                <a:latin typeface="Comic Sans MS" pitchFamily="66" charset="0"/>
              </a:rPr>
              <a:t>Advanced </a:t>
            </a:r>
            <a:r>
              <a:rPr lang="en-US" sz="3200" b="1" i="1" dirty="0" smtClean="0">
                <a:solidFill>
                  <a:srgbClr val="6600CC"/>
                </a:solidFill>
                <a:latin typeface="Comic Sans MS" pitchFamily="66" charset="0"/>
              </a:rPr>
              <a:t>TDDFT I: </a:t>
            </a:r>
            <a:endParaRPr lang="en-US" sz="3200" b="1" i="1" dirty="0">
              <a:solidFill>
                <a:srgbClr val="6600CC"/>
              </a:solidFill>
              <a:latin typeface="Comic Sans MS" pitchFamily="66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981200" y="5562600"/>
            <a:ext cx="5029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 dirty="0" err="1">
                <a:solidFill>
                  <a:srgbClr val="7030A0"/>
                </a:solidFill>
                <a:latin typeface="Times New Roman" pitchFamily="18" charset="0"/>
              </a:rPr>
              <a:t>Neepa</a:t>
            </a:r>
            <a:r>
              <a:rPr lang="en-US" sz="2000" i="1" dirty="0">
                <a:solidFill>
                  <a:srgbClr val="7030A0"/>
                </a:solidFill>
                <a:latin typeface="Times New Roman" pitchFamily="18" charset="0"/>
              </a:rPr>
              <a:t> T. </a:t>
            </a:r>
            <a:r>
              <a:rPr lang="en-US" sz="2000" i="1" dirty="0" err="1">
                <a:solidFill>
                  <a:srgbClr val="7030A0"/>
                </a:solidFill>
                <a:latin typeface="Times New Roman" pitchFamily="18" charset="0"/>
              </a:rPr>
              <a:t>Maitra</a:t>
            </a:r>
            <a:endParaRPr lang="en-US" sz="2000" i="1" dirty="0">
              <a:solidFill>
                <a:srgbClr val="7030A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i="1" dirty="0">
                <a:solidFill>
                  <a:srgbClr val="7030A0"/>
                </a:solidFill>
                <a:latin typeface="Times New Roman" pitchFamily="18" charset="0"/>
              </a:rPr>
              <a:t>Hunter College and the Graduate Center of the City University of New York</a:t>
            </a:r>
          </a:p>
        </p:txBody>
      </p:sp>
      <p:pic>
        <p:nvPicPr>
          <p:cNvPr id="3077" name="Picture 5" descr="Hunte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1" y="5638800"/>
            <a:ext cx="926496" cy="1219200"/>
          </a:xfrm>
          <a:prstGeom prst="rect">
            <a:avLst/>
          </a:prstGeom>
          <a:noFill/>
        </p:spPr>
      </p:pic>
      <p:pic>
        <p:nvPicPr>
          <p:cNvPr id="3078" name="Picture 6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8999" y="5702966"/>
            <a:ext cx="1066801" cy="1155033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57200" y="1066800"/>
            <a:ext cx="80772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" y="1143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Memory and Initial-State Dependence </a:t>
            </a:r>
            <a:endParaRPr lang="en-US" sz="3200" b="1" dirty="0">
              <a:solidFill>
                <a:srgbClr val="7030A0"/>
              </a:solidFill>
            </a:endParaRPr>
          </a:p>
        </p:txBody>
      </p:sp>
      <p:pic>
        <p:nvPicPr>
          <p:cNvPr id="8" name="Picture 7" descr="SherlockSmall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3200400"/>
            <a:ext cx="1269527" cy="2338387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-152400" y="2514600"/>
            <a:ext cx="2286000" cy="1600200"/>
          </a:xfrm>
          <a:prstGeom prst="wedgeEllipseCallout">
            <a:avLst>
              <a:gd name="adj1" fmla="val 59552"/>
              <a:gd name="adj2" fmla="val 187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Where were you at the time the photon was annihilated?</a:t>
            </a:r>
            <a:endParaRPr lang="en-U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4419600"/>
            <a:ext cx="990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V</a:t>
            </a:r>
            <a:r>
              <a:rPr lang="en-US" sz="2400" baseline="-25000" dirty="0" err="1" smtClean="0"/>
              <a:t>xc</a:t>
            </a:r>
            <a:r>
              <a:rPr lang="en-US" sz="2400" baseline="-25000" dirty="0" smtClean="0"/>
              <a:t>(</a:t>
            </a:r>
            <a:r>
              <a:rPr lang="en-US" sz="2400" dirty="0" err="1" smtClean="0"/>
              <a:t>r,t</a:t>
            </a:r>
            <a:r>
              <a:rPr lang="en-US" sz="2400" baseline="-25000" dirty="0" smtClean="0"/>
              <a:t>)</a:t>
            </a:r>
            <a:endParaRPr lang="en-US" sz="2400" baseline="-25000" dirty="0"/>
          </a:p>
        </p:txBody>
      </p:sp>
      <p:pic>
        <p:nvPicPr>
          <p:cNvPr id="11" name="Picture 10" descr="5683-004-1BA01A0E.jpg"/>
          <p:cNvPicPr>
            <a:picLocks noChangeAspect="1"/>
          </p:cNvPicPr>
          <p:nvPr/>
        </p:nvPicPr>
        <p:blipFill>
          <a:blip r:embed="rId6"/>
          <a:srcRect l="53061" r="7908" b="63633"/>
          <a:stretch>
            <a:fillRect/>
          </a:stretch>
        </p:blipFill>
        <p:spPr>
          <a:xfrm>
            <a:off x="3429000" y="4066116"/>
            <a:ext cx="2362200" cy="1115483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5029200" y="2895600"/>
            <a:ext cx="1905000" cy="9144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  <a:latin typeface="Comic Sans MS" pitchFamily="66" charset="0"/>
              </a:rPr>
              <a:t>I..um…I just can’t remember!</a:t>
            </a:r>
            <a:endParaRPr lang="en-U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4724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n(</a:t>
            </a:r>
            <a:r>
              <a:rPr lang="en-US" sz="2400" dirty="0" err="1" smtClean="0">
                <a:solidFill>
                  <a:schemeClr val="bg1"/>
                </a:solidFill>
              </a:rPr>
              <a:t>r,t</a:t>
            </a:r>
            <a:r>
              <a:rPr lang="en-US" sz="2400" dirty="0" smtClean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2133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… when the adiabatic approximation commits a crime …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 r="10222"/>
          <a:stretch>
            <a:fillRect/>
          </a:stretch>
        </p:blipFill>
        <p:spPr>
          <a:xfrm>
            <a:off x="5334000" y="1066800"/>
            <a:ext cx="3546475" cy="4783138"/>
          </a:xfrm>
          <a:noFill/>
          <a:ln/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262063" y="6521450"/>
            <a:ext cx="78819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cs typeface="Arial" charset="0"/>
              </a:rPr>
              <a:t>N.T. Maitra &amp; K. Burke, Chem. Phys. Lett. </a:t>
            </a:r>
            <a:r>
              <a:rPr lang="en-US" sz="1600" b="1" i="1">
                <a:cs typeface="Arial" charset="0"/>
              </a:rPr>
              <a:t>359</a:t>
            </a:r>
            <a:r>
              <a:rPr lang="en-US" sz="1600" i="1">
                <a:cs typeface="Arial" charset="0"/>
              </a:rPr>
              <a:t>, 237 (2002); ibid. </a:t>
            </a:r>
            <a:r>
              <a:rPr lang="en-US" sz="1600" b="1" i="1">
                <a:cs typeface="Arial" charset="0"/>
              </a:rPr>
              <a:t>441</a:t>
            </a:r>
            <a:r>
              <a:rPr lang="en-US" sz="1600" i="1">
                <a:cs typeface="Arial" charset="0"/>
              </a:rPr>
              <a:t>, 167 (2007)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04800" y="621665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70C0"/>
                </a:solidFill>
                <a:cs typeface="Arial" charset="0"/>
              </a:rPr>
              <a:t>Floquet</a:t>
            </a:r>
            <a:r>
              <a:rPr lang="en-US" dirty="0">
                <a:solidFill>
                  <a:srgbClr val="0070C0"/>
                </a:solidFill>
                <a:cs typeface="Arial" charset="0"/>
              </a:rPr>
              <a:t> DFT: No 1-1 mapping between densities and time-periodic potentials – need ISD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105400" y="744538"/>
            <a:ext cx="403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cs typeface="Arial" charset="0"/>
              </a:rPr>
              <a:t>Another 2-e non-interacting example: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 rot="-902783">
            <a:off x="3200400" y="16764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cs typeface="Arial" charset="0"/>
              </a:rPr>
              <a:t>Re and Im parts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57400" y="152400"/>
            <a:ext cx="5640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/>
              <a:t>More than one electron: ISD in Floquet states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81000" y="8382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Reference system:</a:t>
            </a:r>
          </a:p>
        </p:txBody>
      </p:sp>
      <p:grpSp>
        <p:nvGrpSpPr>
          <p:cNvPr id="14345" name="Group 9"/>
          <p:cNvGrpSpPr>
            <a:grpSpLocks/>
          </p:cNvGrpSpPr>
          <p:nvPr/>
        </p:nvGrpSpPr>
        <p:grpSpPr bwMode="auto">
          <a:xfrm>
            <a:off x="533400" y="1219200"/>
            <a:ext cx="2484438" cy="630238"/>
            <a:chOff x="288" y="1392"/>
            <a:chExt cx="1565" cy="397"/>
          </a:xfrm>
        </p:grpSpPr>
        <p:pic>
          <p:nvPicPr>
            <p:cNvPr id="14346" name="Picture 1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8" y="1392"/>
              <a:ext cx="1325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288" y="1440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v=</a:t>
              </a:r>
            </a:p>
          </p:txBody>
        </p:sp>
      </p:grp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457200" y="1828800"/>
            <a:ext cx="2743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f</a:t>
            </a:r>
            <a:r>
              <a:rPr lang="en-US" sz="2000" baseline="-25000">
                <a:solidFill>
                  <a:schemeClr val="accent2"/>
                </a:solidFill>
              </a:rPr>
              <a:t>1</a:t>
            </a:r>
            <a:r>
              <a:rPr lang="en-US">
                <a:solidFill>
                  <a:schemeClr val="accent2"/>
                </a:solidFill>
              </a:rPr>
              <a:t>,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f</a:t>
            </a:r>
            <a:r>
              <a:rPr lang="en-US" sz="2000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 are lowest Floquet orbitals (top panel);        </a:t>
            </a:r>
            <a:r>
              <a:rPr lang="en-US" sz="2000" i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chemeClr val="accent2"/>
                </a:solidFill>
              </a:rPr>
              <a:t> their density</a:t>
            </a: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V="1">
            <a:off x="2895600" y="1752600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V="1">
            <a:off x="3200400" y="3048000"/>
            <a:ext cx="2286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 rot="-902783">
            <a:off x="3505200" y="29718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cs typeface="Arial" charset="0"/>
              </a:rPr>
              <a:t>Re and Im parts</a:t>
            </a:r>
          </a:p>
        </p:txBody>
      </p:sp>
      <p:grpSp>
        <p:nvGrpSpPr>
          <p:cNvPr id="14352" name="Group 16"/>
          <p:cNvGrpSpPr>
            <a:grpSpLocks/>
          </p:cNvGrpSpPr>
          <p:nvPr/>
        </p:nvGrpSpPr>
        <p:grpSpPr bwMode="auto">
          <a:xfrm>
            <a:off x="304800" y="2819400"/>
            <a:ext cx="3352800" cy="1328738"/>
            <a:chOff x="192" y="2112"/>
            <a:chExt cx="2112" cy="837"/>
          </a:xfrm>
        </p:grpSpPr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192" y="2112"/>
              <a:ext cx="2112" cy="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u="sng"/>
                <a:t>Alternate system:</a:t>
              </a:r>
            </a:p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accent2"/>
                  </a:solidFill>
                </a:rPr>
                <a:t>Same n, but with a doubly-occupied Floquet orbital (middle panel), living in v</a:t>
              </a:r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1680" y="264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accent2"/>
                  </a:solidFill>
                </a:rPr>
                <a:t>~</a:t>
              </a:r>
            </a:p>
          </p:txBody>
        </p: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304800" y="4419600"/>
            <a:ext cx="4876800" cy="1098550"/>
            <a:chOff x="144" y="2880"/>
            <a:chExt cx="3072" cy="692"/>
          </a:xfrm>
        </p:grpSpPr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144" y="2880"/>
              <a:ext cx="3072" cy="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FontTx/>
                <a:buChar char="•"/>
              </a:pPr>
              <a:r>
                <a:rPr lang="en-US">
                  <a:cs typeface="Arial" charset="0"/>
                </a:rPr>
                <a:t> Say this is the density of an interacting system. Both are possible KS systems, and</a:t>
              </a:r>
            </a:p>
            <a:p>
              <a:pPr>
                <a:spcBef>
                  <a:spcPct val="50000"/>
                </a:spcBef>
                <a:buClr>
                  <a:schemeClr val="tx1"/>
                </a:buClr>
              </a:pPr>
              <a:r>
                <a:rPr lang="en-US">
                  <a:solidFill>
                    <a:schemeClr val="accent2"/>
                  </a:solidFill>
                  <a:cs typeface="Arial" charset="0"/>
                </a:rPr>
                <a:t>v</a:t>
              </a:r>
              <a:r>
                <a:rPr lang="en-US" sz="2000" baseline="-25000">
                  <a:solidFill>
                    <a:schemeClr val="accent2"/>
                  </a:solidFill>
                  <a:cs typeface="Arial" charset="0"/>
                </a:rPr>
                <a:t>s</a:t>
              </a:r>
              <a:r>
                <a:rPr lang="en-US">
                  <a:solidFill>
                    <a:schemeClr val="accent2"/>
                  </a:solidFill>
                  <a:cs typeface="Arial" charset="0"/>
                </a:rPr>
                <a:t>– v</a:t>
              </a:r>
              <a:r>
                <a:rPr lang="en-US" sz="2000" baseline="-25000">
                  <a:solidFill>
                    <a:schemeClr val="accent2"/>
                  </a:solidFill>
                  <a:cs typeface="Arial" charset="0"/>
                </a:rPr>
                <a:t>s</a:t>
              </a:r>
              <a:r>
                <a:rPr lang="en-US">
                  <a:solidFill>
                    <a:schemeClr val="accent2"/>
                  </a:solidFill>
                  <a:cs typeface="Arial" charset="0"/>
                </a:rPr>
                <a:t> = v</a:t>
              </a:r>
              <a:r>
                <a:rPr lang="en-US" sz="2000" baseline="-25000">
                  <a:solidFill>
                    <a:schemeClr val="accent2"/>
                  </a:solidFill>
                  <a:cs typeface="Arial" charset="0"/>
                </a:rPr>
                <a:t>xc</a:t>
              </a:r>
              <a:r>
                <a:rPr lang="en-US">
                  <a:solidFill>
                    <a:schemeClr val="accent2"/>
                  </a:solidFill>
                  <a:cs typeface="Arial" charset="0"/>
                </a:rPr>
                <a:t> -v</a:t>
              </a:r>
              <a:r>
                <a:rPr lang="en-US" sz="2000" baseline="-25000">
                  <a:solidFill>
                    <a:schemeClr val="accent2"/>
                  </a:solidFill>
                  <a:cs typeface="Arial" charset="0"/>
                </a:rPr>
                <a:t>xc</a:t>
              </a:r>
              <a:endParaRPr lang="en-US">
                <a:cs typeface="Arial" charset="0"/>
              </a:endParaRPr>
            </a:p>
          </p:txBody>
        </p:sp>
        <p:sp>
          <p:nvSpPr>
            <p:cNvPr id="14357" name="Text Box 21"/>
            <p:cNvSpPr txBox="1">
              <a:spLocks noChangeArrowheads="1"/>
            </p:cNvSpPr>
            <p:nvPr/>
          </p:nvSpPr>
          <p:spPr bwMode="auto">
            <a:xfrm>
              <a:off x="384" y="321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accent2"/>
                  </a:solidFill>
                </a:rPr>
                <a:t>~</a:t>
              </a:r>
            </a:p>
          </p:txBody>
        </p:sp>
        <p:sp>
          <p:nvSpPr>
            <p:cNvPr id="14358" name="Text Box 22"/>
            <p:cNvSpPr txBox="1">
              <a:spLocks noChangeArrowheads="1"/>
            </p:cNvSpPr>
            <p:nvPr/>
          </p:nvSpPr>
          <p:spPr bwMode="auto">
            <a:xfrm>
              <a:off x="912" y="321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accent2"/>
                  </a:solidFill>
                </a:rPr>
                <a:t>~</a:t>
              </a:r>
            </a:p>
          </p:txBody>
        </p:sp>
      </p:grp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304800" y="56388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i="1"/>
              <a:t>v</a:t>
            </a:r>
            <a:r>
              <a:rPr lang="en-US" sz="2000" baseline="-25000"/>
              <a:t>xc</a:t>
            </a:r>
            <a:r>
              <a:rPr lang="en-US"/>
              <a:t> different for each. Cannot be captured by any adiabatic approximation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2" grpId="0"/>
      <p:bldP spid="14344" grpId="0"/>
      <p:bldP spid="14348" grpId="0"/>
      <p:bldP spid="14349" grpId="0" animBg="1"/>
      <p:bldP spid="14350" grpId="0" animBg="1"/>
      <p:bldP spid="14351" grpId="0"/>
      <p:bldP spid="143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 </a:t>
            </a:r>
            <a:r>
              <a:rPr lang="en-US" sz="2000"/>
              <a:t>So initial-state-dependence is important for 2 or more electrons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0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2000" u="sng"/>
              <a:t>Special case of much practical interest</a:t>
            </a:r>
            <a:r>
              <a:rPr lang="en-US" sz="2000"/>
              <a:t>: start in a ground-state. </a:t>
            </a:r>
          </a:p>
          <a:p>
            <a:pPr>
              <a:spcBef>
                <a:spcPct val="50000"/>
              </a:spcBef>
            </a:pPr>
            <a:r>
              <a:rPr lang="en-US" sz="2000"/>
              <a:t>Then, by the Hohenberg-Kohn thm, </a:t>
            </a:r>
            <a:r>
              <a:rPr lang="en-US" sz="2000">
                <a:latin typeface="Symbol" pitchFamily="18" charset="2"/>
              </a:rPr>
              <a:t>Y</a:t>
            </a:r>
            <a:r>
              <a:rPr lang="en-US" sz="2000" baseline="-25000"/>
              <a:t>0 </a:t>
            </a:r>
            <a:r>
              <a:rPr lang="en-US" sz="2000"/>
              <a:t>= </a:t>
            </a:r>
            <a:r>
              <a:rPr lang="en-US" sz="2000">
                <a:latin typeface="Symbol" pitchFamily="18" charset="2"/>
              </a:rPr>
              <a:t>Y</a:t>
            </a:r>
            <a:r>
              <a:rPr lang="en-US" sz="2000" baseline="-25000"/>
              <a:t>0</a:t>
            </a:r>
            <a:r>
              <a:rPr lang="en-US" sz="2000"/>
              <a:t>[n(0)] and </a:t>
            </a:r>
            <a:r>
              <a:rPr lang="en-US" sz="2000">
                <a:latin typeface="Symbol" pitchFamily="18" charset="2"/>
              </a:rPr>
              <a:t>F</a:t>
            </a:r>
            <a:r>
              <a:rPr lang="en-US" sz="2000" baseline="-25000"/>
              <a:t>0 </a:t>
            </a:r>
            <a:r>
              <a:rPr lang="en-US" sz="2000"/>
              <a:t>= </a:t>
            </a:r>
            <a:r>
              <a:rPr lang="en-US" sz="2000">
                <a:latin typeface="Symbol" pitchFamily="18" charset="2"/>
              </a:rPr>
              <a:t>F</a:t>
            </a:r>
            <a:r>
              <a:rPr lang="en-US" sz="2000" baseline="-25000"/>
              <a:t>0 </a:t>
            </a:r>
            <a:r>
              <a:rPr lang="en-US" sz="2000"/>
              <a:t>[n(0)]  </a:t>
            </a:r>
          </a:p>
          <a:p>
            <a:pPr>
              <a:spcBef>
                <a:spcPct val="50000"/>
              </a:spcBef>
            </a:pPr>
            <a:r>
              <a:rPr lang="en-US" sz="2000"/>
              <a:t>-- no explicit ISD needed!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/>
              <a:t> But there’s still history-dependence, and we’ll look at this now for the </a:t>
            </a:r>
            <a:r>
              <a:rPr lang="en-US" sz="2000" u="sng"/>
              <a:t>two-electron</a:t>
            </a:r>
            <a:r>
              <a:rPr lang="en-US" sz="2000"/>
              <a:t> case, starting in ground-state:</a:t>
            </a:r>
          </a:p>
          <a:p>
            <a:pPr>
              <a:spcBef>
                <a:spcPct val="50000"/>
              </a:spcBef>
            </a:pPr>
            <a:r>
              <a:rPr lang="en-US" sz="2000"/>
              <a:t>KS gs is doubly-occupied spatial orbital, </a:t>
            </a:r>
            <a:r>
              <a:rPr lang="en-US" sz="2000">
                <a:latin typeface="Symbol" pitchFamily="18" charset="2"/>
              </a:rPr>
              <a:t>f</a:t>
            </a:r>
            <a:r>
              <a:rPr lang="en-US" sz="2000" baseline="-25000"/>
              <a:t>0</a:t>
            </a:r>
            <a:r>
              <a:rPr lang="en-US" sz="2000"/>
              <a:t>(r)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/>
              <a:t>History-dependence:</a:t>
            </a:r>
            <a:r>
              <a:rPr lang="en-US" sz="2400" b="1" dirty="0"/>
              <a:t> studying it via numerically solvable 2-electron systems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If somehow we can solve the many-electron problem exactly, can we find the exact </a:t>
            </a:r>
            <a:r>
              <a:rPr lang="en-US" dirty="0" err="1"/>
              <a:t>xc</a:t>
            </a:r>
            <a:r>
              <a:rPr lang="en-US" dirty="0"/>
              <a:t> potential, and study its features?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4724400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>
                <a:solidFill>
                  <a:srgbClr val="002060"/>
                </a:solidFill>
              </a:rPr>
              <a:t>Two electrons in spin-singlet</a:t>
            </a:r>
          </a:p>
          <a:p>
            <a:pPr>
              <a:spcBef>
                <a:spcPct val="50000"/>
              </a:spcBef>
            </a:pPr>
            <a:r>
              <a:rPr lang="en-US" dirty="0"/>
              <a:t>Assume </a:t>
            </a:r>
            <a:r>
              <a:rPr lang="en-US" sz="2000" i="1" dirty="0">
                <a:latin typeface="Times New Roman" pitchFamily="18" charset="0"/>
              </a:rPr>
              <a:t>n</a:t>
            </a:r>
            <a:r>
              <a:rPr lang="en-US" dirty="0"/>
              <a:t>(</a:t>
            </a:r>
            <a:r>
              <a:rPr lang="en-US" i="1" dirty="0" err="1"/>
              <a:t>r,t</a:t>
            </a:r>
            <a:r>
              <a:rPr lang="en-US" dirty="0"/>
              <a:t>) known. What is </a:t>
            </a:r>
            <a:r>
              <a:rPr lang="en-US" dirty="0" err="1"/>
              <a:t>v</a:t>
            </a:r>
            <a:r>
              <a:rPr lang="en-US" sz="2000" baseline="-25000" dirty="0" err="1"/>
              <a:t>s</a:t>
            </a:r>
            <a:r>
              <a:rPr lang="en-US" dirty="0" smtClean="0"/>
              <a:t>?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The KS orbital is doubly-occupied, &amp; of form</a:t>
            </a:r>
            <a:r>
              <a:rPr lang="en-US" dirty="0" smtClean="0"/>
              <a:t>: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Substitute </a:t>
            </a:r>
            <a:r>
              <a:rPr lang="en-US" dirty="0"/>
              <a:t>into TDKS </a:t>
            </a:r>
            <a:r>
              <a:rPr lang="en-US" dirty="0" err="1"/>
              <a:t>eqn</a:t>
            </a:r>
            <a:r>
              <a:rPr lang="en-US" dirty="0"/>
              <a:t> 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and </a:t>
            </a:r>
            <a:r>
              <a:rPr lang="en-US" dirty="0"/>
              <a:t>invert to get: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6208713"/>
            <a:ext cx="3429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5257800" y="2590800"/>
          <a:ext cx="2971800" cy="727075"/>
        </p:xfrm>
        <a:graphic>
          <a:graphicData uri="http://schemas.openxmlformats.org/presentationml/2006/ole">
            <p:oleObj spid="_x0000_s17414" name="Equation" r:id="rId5" imgW="1815840" imgH="444240" progId="Equation.3">
              <p:embed/>
            </p:oleObj>
          </a:graphicData>
        </a:graphic>
      </p:graphicFrame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04800" y="56388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</a:t>
            </a:r>
            <a:r>
              <a:rPr lang="en-US" sz="2000">
                <a:latin typeface="Symbol" pitchFamily="18" charset="2"/>
              </a:rPr>
              <a:t>a</a:t>
            </a:r>
            <a:r>
              <a:rPr lang="en-US"/>
              <a:t> is determined by eqn of continuity,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6"/>
          <a:srcRect l="3334" t="10573"/>
          <a:stretch>
            <a:fillRect/>
          </a:stretch>
        </p:blipFill>
        <p:spPr bwMode="auto">
          <a:xfrm>
            <a:off x="304800" y="4267200"/>
            <a:ext cx="441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4876800" y="4267200"/>
            <a:ext cx="4267200" cy="914400"/>
            <a:chOff x="3072" y="2688"/>
            <a:chExt cx="2688" cy="576"/>
          </a:xfrm>
        </p:grpSpPr>
        <p:pic>
          <p:nvPicPr>
            <p:cNvPr id="17418" name="Picture 10"/>
            <p:cNvPicPr>
              <a:picLocks noChangeAspect="1" noChangeArrowheads="1"/>
            </p:cNvPicPr>
            <p:nvPr/>
          </p:nvPicPr>
          <p:blipFill>
            <a:blip r:embed="rId7"/>
            <a:srcRect l="24474" t="73570" r="28648" b="-279"/>
            <a:stretch>
              <a:fillRect/>
            </a:stretch>
          </p:blipFill>
          <p:spPr bwMode="auto">
            <a:xfrm>
              <a:off x="3072" y="2688"/>
              <a:ext cx="235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419" name="Picture 11"/>
            <p:cNvPicPr>
              <a:picLocks noChangeAspect="1" noChangeArrowheads="1"/>
            </p:cNvPicPr>
            <p:nvPr/>
          </p:nvPicPr>
          <p:blipFill>
            <a:blip r:embed="rId7"/>
            <a:srcRect l="87663" t="78021" r="5692" b="4173"/>
            <a:stretch>
              <a:fillRect/>
            </a:stretch>
          </p:blipFill>
          <p:spPr bwMode="auto">
            <a:xfrm>
              <a:off x="5424" y="2784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7420" name="AutoShape 12"/>
          <p:cNvSpPr>
            <a:spLocks/>
          </p:cNvSpPr>
          <p:nvPr/>
        </p:nvSpPr>
        <p:spPr bwMode="auto">
          <a:xfrm>
            <a:off x="4876800" y="4191000"/>
            <a:ext cx="304800" cy="990600"/>
          </a:xfrm>
          <a:prstGeom prst="leftBracket">
            <a:avLst>
              <a:gd name="adj" fmla="val 27083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AutoShape 13"/>
          <p:cNvSpPr>
            <a:spLocks/>
          </p:cNvSpPr>
          <p:nvPr/>
        </p:nvSpPr>
        <p:spPr bwMode="auto">
          <a:xfrm>
            <a:off x="8991600" y="4191000"/>
            <a:ext cx="152400" cy="1066800"/>
          </a:xfrm>
          <a:prstGeom prst="rightBracket">
            <a:avLst>
              <a:gd name="adj" fmla="val 58333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781800" y="5715000"/>
            <a:ext cx="2362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  <a:r>
              <a:rPr lang="en-US" sz="2000" baseline="-25000"/>
              <a:t>x </a:t>
            </a:r>
            <a:r>
              <a:rPr lang="en-US"/>
              <a:t>= -v</a:t>
            </a:r>
            <a:r>
              <a:rPr lang="en-US" sz="2000" baseline="-25000"/>
              <a:t>H</a:t>
            </a:r>
            <a:r>
              <a:rPr lang="en-US"/>
              <a:t>/2</a:t>
            </a:r>
          </a:p>
          <a:p>
            <a:pPr>
              <a:spcBef>
                <a:spcPct val="50000"/>
              </a:spcBef>
            </a:pPr>
            <a:r>
              <a:rPr lang="en-US"/>
              <a:t>v</a:t>
            </a:r>
            <a:r>
              <a:rPr lang="en-US" sz="2000" baseline="-25000"/>
              <a:t>c</a:t>
            </a:r>
            <a:r>
              <a:rPr lang="en-US"/>
              <a:t> = v</a:t>
            </a:r>
            <a:r>
              <a:rPr lang="en-US" sz="2000" baseline="-25000"/>
              <a:t>xc</a:t>
            </a:r>
            <a:r>
              <a:rPr lang="en-US"/>
              <a:t> - v</a:t>
            </a:r>
            <a:r>
              <a:rPr lang="en-US" sz="2000" baseline="-25000"/>
              <a:t>x</a:t>
            </a: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7924800" y="5029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6705600" y="6019800"/>
            <a:ext cx="1524000" cy="6096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00400" y="3276600"/>
            <a:ext cx="4495800" cy="376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5" grpId="0"/>
      <p:bldP spid="17420" grpId="0" animBg="1"/>
      <p:bldP spid="17422" grpId="0"/>
      <p:bldP spid="17423" grpId="0" animBg="1"/>
      <p:bldP spid="174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History-dependence in 2 e systems</a:t>
            </a:r>
            <a:endParaRPr lang="en-US" sz="2400" b="1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81000" y="1143000"/>
            <a:ext cx="472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We found for two </a:t>
            </a:r>
            <a:r>
              <a:rPr lang="en-US" dirty="0"/>
              <a:t>electrons in </a:t>
            </a:r>
            <a:r>
              <a:rPr lang="en-US" dirty="0" smtClean="0"/>
              <a:t>spin-singlet:</a:t>
            </a:r>
            <a:endParaRPr lang="en-US" dirty="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733800"/>
            <a:ext cx="34290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0" y="32004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where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dirty="0"/>
              <a:t> is determined by </a:t>
            </a:r>
            <a:r>
              <a:rPr lang="en-US" dirty="0" err="1"/>
              <a:t>eqn</a:t>
            </a:r>
            <a:r>
              <a:rPr lang="en-US" dirty="0"/>
              <a:t> of continuity,</a:t>
            </a: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5"/>
          <a:srcRect l="3334" t="10573"/>
          <a:stretch>
            <a:fillRect/>
          </a:stretch>
        </p:blipFill>
        <p:spPr bwMode="auto">
          <a:xfrm>
            <a:off x="0" y="1828800"/>
            <a:ext cx="441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0" y="1828800"/>
            <a:ext cx="4267200" cy="914400"/>
            <a:chOff x="3072" y="2688"/>
            <a:chExt cx="2688" cy="576"/>
          </a:xfrm>
        </p:grpSpPr>
        <p:pic>
          <p:nvPicPr>
            <p:cNvPr id="17418" name="Picture 10"/>
            <p:cNvPicPr>
              <a:picLocks noChangeAspect="1" noChangeArrowheads="1"/>
            </p:cNvPicPr>
            <p:nvPr/>
          </p:nvPicPr>
          <p:blipFill>
            <a:blip r:embed="rId6"/>
            <a:srcRect l="24474" t="73570" r="28648" b="-279"/>
            <a:stretch>
              <a:fillRect/>
            </a:stretch>
          </p:blipFill>
          <p:spPr bwMode="auto">
            <a:xfrm>
              <a:off x="3072" y="2688"/>
              <a:ext cx="235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419" name="Picture 11"/>
            <p:cNvPicPr>
              <a:picLocks noChangeAspect="1" noChangeArrowheads="1"/>
            </p:cNvPicPr>
            <p:nvPr/>
          </p:nvPicPr>
          <p:blipFill>
            <a:blip r:embed="rId6"/>
            <a:srcRect l="87663" t="78021" r="5692" b="4173"/>
            <a:stretch>
              <a:fillRect/>
            </a:stretch>
          </p:blipFill>
          <p:spPr bwMode="auto">
            <a:xfrm>
              <a:off x="5424" y="2784"/>
              <a:ext cx="33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7420" name="AutoShape 12"/>
          <p:cNvSpPr>
            <a:spLocks/>
          </p:cNvSpPr>
          <p:nvPr/>
        </p:nvSpPr>
        <p:spPr bwMode="auto">
          <a:xfrm>
            <a:off x="4572000" y="1752600"/>
            <a:ext cx="304800" cy="990600"/>
          </a:xfrm>
          <a:prstGeom prst="leftBracket">
            <a:avLst>
              <a:gd name="adj" fmla="val 27083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AutoShape 13"/>
          <p:cNvSpPr>
            <a:spLocks/>
          </p:cNvSpPr>
          <p:nvPr/>
        </p:nvSpPr>
        <p:spPr bwMode="auto">
          <a:xfrm>
            <a:off x="8686800" y="1752600"/>
            <a:ext cx="152400" cy="1066800"/>
          </a:xfrm>
          <a:prstGeom prst="rightBracket">
            <a:avLst>
              <a:gd name="adj" fmla="val 58333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477000" y="3276600"/>
            <a:ext cx="2362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v</a:t>
            </a:r>
            <a:r>
              <a:rPr lang="en-US" sz="2000" baseline="-25000" dirty="0" err="1"/>
              <a:t>x</a:t>
            </a:r>
            <a:r>
              <a:rPr lang="en-US" sz="2000" baseline="-25000" dirty="0"/>
              <a:t> </a:t>
            </a:r>
            <a:r>
              <a:rPr lang="en-US" dirty="0"/>
              <a:t>= -</a:t>
            </a:r>
            <a:r>
              <a:rPr lang="en-US" dirty="0" err="1"/>
              <a:t>v</a:t>
            </a:r>
            <a:r>
              <a:rPr lang="en-US" sz="2000" baseline="-25000" dirty="0" err="1"/>
              <a:t>H</a:t>
            </a:r>
            <a:r>
              <a:rPr lang="en-US" dirty="0"/>
              <a:t>/2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v</a:t>
            </a:r>
            <a:r>
              <a:rPr lang="en-US" sz="2000" baseline="-25000" dirty="0" err="1"/>
              <a:t>c</a:t>
            </a:r>
            <a:r>
              <a:rPr lang="en-US" dirty="0"/>
              <a:t> = </a:t>
            </a:r>
            <a:r>
              <a:rPr lang="en-US" dirty="0" err="1"/>
              <a:t>v</a:t>
            </a:r>
            <a:r>
              <a:rPr lang="en-US" sz="2000" baseline="-25000" dirty="0" err="1"/>
              <a:t>xc</a:t>
            </a:r>
            <a:r>
              <a:rPr lang="en-US" dirty="0"/>
              <a:t> - </a:t>
            </a:r>
            <a:r>
              <a:rPr lang="en-US" dirty="0" err="1"/>
              <a:t>v</a:t>
            </a:r>
            <a:r>
              <a:rPr lang="en-US" sz="2000" baseline="-25000" dirty="0" err="1"/>
              <a:t>x</a:t>
            </a:r>
            <a:endParaRPr lang="en-US" sz="2000" baseline="-25000" dirty="0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7620000" y="2590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6400800" y="3581400"/>
            <a:ext cx="1524000" cy="609600"/>
          </a:xfrm>
          <a:prstGeom prst="ellips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362200" y="1828800"/>
            <a:ext cx="2743200" cy="1281113"/>
            <a:chOff x="1680" y="2688"/>
            <a:chExt cx="1728" cy="807"/>
          </a:xfrm>
        </p:grpSpPr>
        <p:sp>
          <p:nvSpPr>
            <p:cNvPr id="17426" name="Oval 18"/>
            <p:cNvSpPr>
              <a:spLocks noChangeArrowheads="1"/>
            </p:cNvSpPr>
            <p:nvPr/>
          </p:nvSpPr>
          <p:spPr bwMode="auto">
            <a:xfrm>
              <a:off x="1872" y="2688"/>
              <a:ext cx="1104" cy="624"/>
            </a:xfrm>
            <a:prstGeom prst="ellipse">
              <a:avLst/>
            </a:prstGeom>
            <a:noFill/>
            <a:ln w="952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1680" y="3264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009900"/>
                  </a:solidFill>
                </a:rPr>
                <a:t>non-adiabatic (memory)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09600" y="4648200"/>
            <a:ext cx="800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sz="2000" baseline="-25000" dirty="0" smtClean="0"/>
              <a:t>s</a:t>
            </a:r>
            <a:r>
              <a:rPr lang="en-US" dirty="0" smtClean="0"/>
              <a:t> appears not very non-local in time then – depends only on  </a:t>
            </a:r>
          </a:p>
          <a:p>
            <a:endParaRPr lang="en-US" dirty="0" smtClean="0"/>
          </a:p>
          <a:p>
            <a:r>
              <a:rPr lang="en-US" dirty="0" smtClean="0"/>
              <a:t>But it is not </a:t>
            </a:r>
            <a:r>
              <a:rPr lang="en-US" i="1" dirty="0" smtClean="0"/>
              <a:t>V</a:t>
            </a:r>
            <a:r>
              <a:rPr lang="en-US" sz="2000" baseline="-25000" dirty="0" smtClean="0"/>
              <a:t>s</a:t>
            </a:r>
            <a:r>
              <a:rPr lang="en-US" dirty="0" smtClean="0"/>
              <a:t> that we need approximate – it is </a:t>
            </a:r>
            <a:r>
              <a:rPr lang="en-US" i="1" dirty="0" err="1" smtClean="0"/>
              <a:t>V</a:t>
            </a:r>
            <a:r>
              <a:rPr lang="en-US" sz="2000" baseline="-25000" dirty="0" err="1" smtClean="0"/>
              <a:t>xc</a:t>
            </a:r>
            <a:r>
              <a:rPr lang="en-US" dirty="0" smtClean="0"/>
              <a:t>, because </a:t>
            </a:r>
            <a:r>
              <a:rPr lang="en-US" i="1" dirty="0" err="1" smtClean="0"/>
              <a:t>V</a:t>
            </a:r>
            <a:r>
              <a:rPr lang="en-US" sz="2000" baseline="-25000" dirty="0" err="1" smtClean="0"/>
              <a:t>ext</a:t>
            </a:r>
            <a:r>
              <a:rPr lang="en-US" dirty="0" smtClean="0"/>
              <a:t> is given in </a:t>
            </a:r>
            <a:r>
              <a:rPr lang="en-US" dirty="0" err="1" smtClean="0"/>
              <a:t>practise</a:t>
            </a:r>
            <a:r>
              <a:rPr lang="en-US" dirty="0" smtClean="0"/>
              <a:t> </a:t>
            </a:r>
            <a:r>
              <a:rPr lang="en-US" dirty="0" smtClean="0"/>
              <a:t>by the problem at hand.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In fact </a:t>
            </a:r>
            <a:r>
              <a:rPr lang="en-US" i="1" dirty="0" err="1" smtClean="0">
                <a:solidFill>
                  <a:srgbClr val="0070C0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xc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>
                <a:solidFill>
                  <a:srgbClr val="0070C0"/>
                </a:solidFill>
              </a:rPr>
              <a:t>does </a:t>
            </a:r>
            <a:r>
              <a:rPr lang="en-US" dirty="0" smtClean="0">
                <a:solidFill>
                  <a:srgbClr val="0070C0"/>
                </a:solidFill>
              </a:rPr>
              <a:t>depend very non-locally in time on the density, in general, and this is what we will now look at…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934200" y="4648200"/>
          <a:ext cx="1797844" cy="381000"/>
        </p:xfrm>
        <a:graphic>
          <a:graphicData uri="http://schemas.openxmlformats.org/presentationml/2006/ole">
            <p:oleObj spid="_x0000_s57347" name="Equation" r:id="rId7" imgW="1079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362200" y="53340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 </a:t>
            </a:r>
            <a:endParaRPr lang="en-US">
              <a:latin typeface="Symbol" pitchFamily="18" charset="2"/>
              <a:cs typeface="Arial" charset="0"/>
            </a:endParaRPr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954713" y="587375"/>
            <a:ext cx="2686050" cy="742950"/>
          </a:xfrm>
          <a:noFill/>
          <a:ln/>
        </p:spPr>
      </p:pic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6453188" y="779463"/>
            <a:ext cx="2157412" cy="820737"/>
            <a:chOff x="3456" y="1200"/>
            <a:chExt cx="1297" cy="504"/>
          </a:xfrm>
        </p:grpSpPr>
        <p:sp>
          <p:nvSpPr>
            <p:cNvPr id="18437" name="Oval 5"/>
            <p:cNvSpPr>
              <a:spLocks noChangeArrowheads="1"/>
            </p:cNvSpPr>
            <p:nvPr/>
          </p:nvSpPr>
          <p:spPr bwMode="auto">
            <a:xfrm>
              <a:off x="3456" y="1200"/>
              <a:ext cx="144" cy="24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8438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87" y="1502"/>
              <a:ext cx="966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 flipH="1" flipV="1">
              <a:off x="3628" y="1446"/>
              <a:ext cx="138" cy="13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1295400" y="4221163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0" y="2744788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parametrizesdensity 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1295400" y="3048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2016125" y="2276475"/>
            <a:ext cx="4049713" cy="3379788"/>
            <a:chOff x="1248" y="1488"/>
            <a:chExt cx="2016" cy="1901"/>
          </a:xfrm>
        </p:grpSpPr>
        <p:pic>
          <p:nvPicPr>
            <p:cNvPr id="18444" name="Picture 1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48" y="1488"/>
              <a:ext cx="2016" cy="19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1776" y="1536"/>
              <a:ext cx="0" cy="16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2614" y="1531"/>
              <a:ext cx="0" cy="16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>
              <a:off x="2711" y="1531"/>
              <a:ext cx="0" cy="16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1864" y="1531"/>
              <a:ext cx="0" cy="168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0" y="6521450"/>
            <a:ext cx="731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cs typeface="Arial" charset="0"/>
              </a:rPr>
              <a:t>P. Hessler, N.T. Maitra, K. Burke, J. Chem. Phys, </a:t>
            </a:r>
            <a:r>
              <a:rPr lang="en-US" sz="1600" b="1" i="1"/>
              <a:t>117</a:t>
            </a:r>
            <a:r>
              <a:rPr lang="en-US" sz="1600" i="1"/>
              <a:t>, 72 (2002)</a:t>
            </a:r>
            <a:endParaRPr lang="en-US" sz="1600" i="1">
              <a:cs typeface="Arial" charset="0"/>
            </a:endParaRP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6030913" y="3408363"/>
            <a:ext cx="261143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cs typeface="Arial" charset="0"/>
              </a:rPr>
              <a:t>Any adiabatic (or even semi-local-in-time) approximation would incorrectly predict the same </a:t>
            </a:r>
            <a:r>
              <a:rPr lang="en-US" sz="2000" i="1">
                <a:cs typeface="Arial" charset="0"/>
              </a:rPr>
              <a:t>v</a:t>
            </a:r>
            <a:r>
              <a:rPr lang="en-US" sz="2000" baseline="-25000">
                <a:cs typeface="Arial" charset="0"/>
              </a:rPr>
              <a:t>c</a:t>
            </a:r>
            <a:r>
              <a:rPr lang="en-US" sz="2000">
                <a:cs typeface="Arial" charset="0"/>
              </a:rPr>
              <a:t> at both times.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93675" y="1031875"/>
            <a:ext cx="5976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cs typeface="Arial" charset="0"/>
              </a:rPr>
              <a:t>Eg. Time-dependent Hooke’s atom –exactly numerically solvable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4195763" y="1517650"/>
            <a:ext cx="3095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cs typeface="Arial" charset="0"/>
              </a:rPr>
              <a:t>2 electrons in parabolic well, time-varying force constant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 flipH="1" flipV="1">
            <a:off x="3611563" y="1393825"/>
            <a:ext cx="539750" cy="1809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5800725" y="2563813"/>
            <a:ext cx="3025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cs typeface="Arial" charset="0"/>
              </a:rPr>
              <a:t>k(t) =0.25 – 0.1*cos(0.75 t)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47675" y="228600"/>
            <a:ext cx="765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dirty="0"/>
              <a:t>	</a:t>
            </a:r>
            <a:r>
              <a:rPr lang="en-US" sz="2400" b="1" dirty="0"/>
              <a:t>Two-electron example of history-dependence</a:t>
            </a:r>
            <a:endParaRPr lang="en-US" sz="2400" b="1" dirty="0">
              <a:solidFill>
                <a:srgbClr val="0000FF"/>
              </a:solidFill>
            </a:endParaRPr>
          </a:p>
        </p:txBody>
      </p:sp>
      <p:pic>
        <p:nvPicPr>
          <p:cNvPr id="18456" name="Picture 24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193675" y="4503738"/>
            <a:ext cx="2192338" cy="654050"/>
          </a:xfrm>
          <a:noFill/>
          <a:ln/>
        </p:spPr>
      </p:pic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304800" y="55626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6600CC"/>
                </a:solidFill>
              </a:rPr>
              <a:t>Time-slices where n(t) is locally and semi-locally identical but </a:t>
            </a:r>
            <a:r>
              <a:rPr lang="en-US" sz="2000" i="1" dirty="0" err="1">
                <a:solidFill>
                  <a:srgbClr val="6600CC"/>
                </a:solidFill>
              </a:rPr>
              <a:t>v</a:t>
            </a:r>
            <a:r>
              <a:rPr lang="en-US" sz="2000" baseline="-25000" dirty="0" err="1">
                <a:solidFill>
                  <a:srgbClr val="6600CC"/>
                </a:solidFill>
              </a:rPr>
              <a:t>c</a:t>
            </a:r>
            <a:r>
              <a:rPr lang="en-US" sz="2000" dirty="0">
                <a:solidFill>
                  <a:srgbClr val="6600CC"/>
                </a:solidFill>
              </a:rPr>
              <a:t> is quite distinct </a:t>
            </a:r>
            <a:r>
              <a:rPr lang="en-US" sz="2000" dirty="0">
                <a:solidFill>
                  <a:srgbClr val="6600CC"/>
                </a:solidFill>
                <a:sym typeface="Wingdings" pitchFamily="2" charset="2"/>
              </a:rPr>
              <a:t> </a:t>
            </a:r>
            <a:r>
              <a:rPr lang="en-US" sz="2000" i="1" dirty="0" err="1">
                <a:solidFill>
                  <a:srgbClr val="6600CC"/>
                </a:solidFill>
                <a:sym typeface="Wingdings" pitchFamily="2" charset="2"/>
              </a:rPr>
              <a:t>v</a:t>
            </a:r>
            <a:r>
              <a:rPr lang="en-US" sz="2000" baseline="-25000" dirty="0" err="1">
                <a:solidFill>
                  <a:srgbClr val="6600CC"/>
                </a:solidFill>
                <a:sym typeface="Wingdings" pitchFamily="2" charset="2"/>
              </a:rPr>
              <a:t>c</a:t>
            </a:r>
            <a:r>
              <a:rPr lang="en-US" sz="2000" dirty="0">
                <a:solidFill>
                  <a:srgbClr val="6600CC"/>
                </a:solidFill>
                <a:sym typeface="Wingdings" pitchFamily="2" charset="2"/>
              </a:rPr>
              <a:t> is generally a very non-local functional in time of the density</a:t>
            </a:r>
            <a:endParaRPr lang="en-US" sz="2000" dirty="0">
              <a:solidFill>
                <a:srgbClr val="6600CC"/>
              </a:solidFill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1371600" y="6172200"/>
            <a:ext cx="563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See also examples in </a:t>
            </a:r>
            <a:r>
              <a:rPr lang="en-US" dirty="0" err="1">
                <a:solidFill>
                  <a:schemeClr val="accent2"/>
                </a:solidFill>
              </a:rPr>
              <a:t>Carsten’s</a:t>
            </a:r>
            <a:r>
              <a:rPr lang="en-US" dirty="0">
                <a:solidFill>
                  <a:schemeClr val="accent2"/>
                </a:solidFill>
              </a:rPr>
              <a:t> talk!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  <p:bldP spid="18441" grpId="0"/>
      <p:bldP spid="18442" grpId="0" animBg="1"/>
      <p:bldP spid="18449" grpId="0"/>
      <p:bldP spid="18450" grpId="0"/>
      <p:bldP spid="18454" grpId="0"/>
      <p:bldP spid="184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69875" y="733246"/>
            <a:ext cx="8874125" cy="61247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i="1" dirty="0"/>
              <a:t> </a:t>
            </a:r>
            <a:r>
              <a:rPr lang="en-US" sz="2000" dirty="0"/>
              <a:t>First exploration of memory-dependence in real-time, using 2e in 2D parabolic well,</a:t>
            </a:r>
            <a:r>
              <a:rPr lang="en-US" dirty="0"/>
              <a:t> </a:t>
            </a:r>
            <a:r>
              <a:rPr lang="en-US" i="1" dirty="0"/>
              <a:t>I. </a:t>
            </a:r>
            <a:r>
              <a:rPr lang="en-US" i="1" dirty="0" err="1"/>
              <a:t>d’Amico</a:t>
            </a:r>
            <a:r>
              <a:rPr lang="en-US" i="1" dirty="0"/>
              <a:t> &amp; G. </a:t>
            </a:r>
            <a:r>
              <a:rPr lang="en-US" i="1" dirty="0" err="1"/>
              <a:t>Vignale</a:t>
            </a:r>
            <a:r>
              <a:rPr lang="en-US" i="1" dirty="0"/>
              <a:t>, PRB </a:t>
            </a:r>
            <a:r>
              <a:rPr lang="en-US" b="1" i="1" dirty="0"/>
              <a:t>59</a:t>
            </a:r>
            <a:r>
              <a:rPr lang="en-US" i="1" dirty="0"/>
              <a:t>, 7876 (1999).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i="1" dirty="0"/>
              <a:t> </a:t>
            </a:r>
            <a:r>
              <a:rPr lang="en-US" sz="2000" dirty="0"/>
              <a:t>Demonstrating memory in VUC for charge-density oscillations in quantum wells,</a:t>
            </a:r>
            <a:r>
              <a:rPr lang="en-US" dirty="0"/>
              <a:t>  </a:t>
            </a:r>
            <a:r>
              <a:rPr lang="en-US" i="1" dirty="0"/>
              <a:t>H.O. </a:t>
            </a:r>
            <a:r>
              <a:rPr lang="en-US" i="1" dirty="0" err="1"/>
              <a:t>Wijewardane</a:t>
            </a:r>
            <a:r>
              <a:rPr lang="en-US" i="1" dirty="0"/>
              <a:t> and C.A. </a:t>
            </a:r>
            <a:r>
              <a:rPr lang="en-US" i="1" dirty="0" err="1"/>
              <a:t>Ullrich</a:t>
            </a:r>
            <a:r>
              <a:rPr lang="en-US" i="1" dirty="0"/>
              <a:t>, Phys. Rev. </a:t>
            </a:r>
            <a:r>
              <a:rPr lang="en-US" i="1" dirty="0" err="1"/>
              <a:t>Lett</a:t>
            </a:r>
            <a:r>
              <a:rPr lang="en-US" i="1" dirty="0"/>
              <a:t>. </a:t>
            </a:r>
            <a:r>
              <a:rPr lang="en-US" b="1" i="1" dirty="0"/>
              <a:t>95</a:t>
            </a:r>
            <a:r>
              <a:rPr lang="en-US" i="1" dirty="0"/>
              <a:t>, 086401 (2005)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i="1" dirty="0"/>
              <a:t> </a:t>
            </a:r>
            <a:r>
              <a:rPr lang="en-US" sz="2000" dirty="0"/>
              <a:t>Comparing exact, ALDA, and VK approximations for 2e in a 2D quantum strip,</a:t>
            </a:r>
            <a:r>
              <a:rPr lang="en-US" dirty="0"/>
              <a:t>  </a:t>
            </a:r>
            <a:r>
              <a:rPr lang="en-US" i="1" dirty="0"/>
              <a:t>C.A. </a:t>
            </a:r>
            <a:r>
              <a:rPr lang="en-US" i="1" dirty="0" err="1"/>
              <a:t>Ullrich</a:t>
            </a:r>
            <a:r>
              <a:rPr lang="en-US" i="1" dirty="0"/>
              <a:t>, JCP  </a:t>
            </a:r>
            <a:r>
              <a:rPr lang="en-US" b="1" dirty="0"/>
              <a:t>125</a:t>
            </a:r>
            <a:r>
              <a:rPr lang="en-US" dirty="0"/>
              <a:t>, 234108, (2006)</a:t>
            </a:r>
            <a:r>
              <a:rPr lang="en-US" i="1" dirty="0"/>
              <a:t>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i="1" dirty="0"/>
              <a:t> </a:t>
            </a:r>
            <a:r>
              <a:rPr lang="en-US" sz="2000" dirty="0"/>
              <a:t>Demonstrating memory-dependence using an orbital-dependent functional – exact-exchange via TDOEP in quantum wells</a:t>
            </a:r>
            <a:r>
              <a:rPr lang="en-US" dirty="0"/>
              <a:t>, </a:t>
            </a:r>
            <a:r>
              <a:rPr lang="en-US" i="1" dirty="0"/>
              <a:t>H. </a:t>
            </a:r>
            <a:r>
              <a:rPr lang="en-US" i="1" dirty="0" err="1"/>
              <a:t>Wijewardane</a:t>
            </a:r>
            <a:r>
              <a:rPr lang="en-US" i="1" dirty="0"/>
              <a:t> &amp; C.A. </a:t>
            </a:r>
            <a:r>
              <a:rPr lang="en-US" i="1" dirty="0" err="1"/>
              <a:t>Ullrich</a:t>
            </a:r>
            <a:r>
              <a:rPr lang="en-US" i="1" dirty="0"/>
              <a:t>, PRL </a:t>
            </a:r>
            <a:r>
              <a:rPr lang="en-US" b="1" i="1" dirty="0"/>
              <a:t>100</a:t>
            </a:r>
            <a:r>
              <a:rPr lang="en-US" i="1" dirty="0"/>
              <a:t>, 056404 (2008)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i="1" dirty="0"/>
              <a:t> </a:t>
            </a:r>
            <a:r>
              <a:rPr lang="en-US" sz="2000" dirty="0"/>
              <a:t>Strong-field double-ionization of atoms, at intensities/frequencies usually used, memory effects are minimal,</a:t>
            </a:r>
            <a:r>
              <a:rPr lang="en-US" dirty="0"/>
              <a:t> </a:t>
            </a:r>
            <a:r>
              <a:rPr lang="en-US" i="1" dirty="0"/>
              <a:t>M. Thiele, E.K.U. Gross, S. </a:t>
            </a:r>
            <a:r>
              <a:rPr lang="en-US" i="1" dirty="0" err="1" smtClean="0"/>
              <a:t>Kümmel</a:t>
            </a:r>
            <a:r>
              <a:rPr lang="en-US" i="1" dirty="0"/>
              <a:t>, Phys. Rev. </a:t>
            </a:r>
            <a:r>
              <a:rPr lang="en-US" i="1" dirty="0" err="1"/>
              <a:t>Lett</a:t>
            </a:r>
            <a:r>
              <a:rPr lang="en-US" i="1" dirty="0"/>
              <a:t>. </a:t>
            </a:r>
            <a:r>
              <a:rPr lang="en-US" b="1" i="1" dirty="0"/>
              <a:t>100</a:t>
            </a:r>
            <a:r>
              <a:rPr lang="en-US" i="1" dirty="0"/>
              <a:t>, 153004 (2008).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i="1" dirty="0"/>
              <a:t> </a:t>
            </a:r>
            <a:r>
              <a:rPr lang="en-US" sz="2000" dirty="0"/>
              <a:t>Analytical demonstration that ATDDFT exact for atoms in infinitely-slowly ramped up high-frequency, intense fields,</a:t>
            </a:r>
            <a:r>
              <a:rPr lang="en-US" dirty="0"/>
              <a:t> </a:t>
            </a:r>
            <a:r>
              <a:rPr lang="en-US" i="1" dirty="0"/>
              <a:t>R. Baer, J. Mol. Structure: THEOCHEM </a:t>
            </a:r>
            <a:r>
              <a:rPr lang="en-US" b="1" i="1" dirty="0"/>
              <a:t>914</a:t>
            </a:r>
            <a:r>
              <a:rPr lang="en-US" i="1" dirty="0"/>
              <a:t>, 19 (2009</a:t>
            </a:r>
            <a:r>
              <a:rPr lang="en-US" i="1" dirty="0" smtClean="0"/>
              <a:t>).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i="1" dirty="0" smtClean="0"/>
              <a:t> </a:t>
            </a:r>
            <a:r>
              <a:rPr lang="en-US" sz="2000" dirty="0" smtClean="0"/>
              <a:t>Rabi oscillations get dynamically detuned in ATDDFT,  </a:t>
            </a:r>
            <a:r>
              <a:rPr lang="en-US" i="1" dirty="0" smtClean="0"/>
              <a:t>J. I </a:t>
            </a:r>
            <a:r>
              <a:rPr lang="en-US" i="1" dirty="0" err="1" smtClean="0"/>
              <a:t>Fuks</a:t>
            </a:r>
            <a:r>
              <a:rPr lang="en-US" i="1" dirty="0" smtClean="0"/>
              <a:t>, N. </a:t>
            </a:r>
            <a:r>
              <a:rPr lang="en-US" i="1" dirty="0" err="1" smtClean="0"/>
              <a:t>Helbig</a:t>
            </a:r>
            <a:r>
              <a:rPr lang="en-US" i="1" dirty="0" smtClean="0"/>
              <a:t>, I. </a:t>
            </a:r>
            <a:r>
              <a:rPr lang="en-US" i="1" dirty="0" err="1" smtClean="0"/>
              <a:t>Tokatly</a:t>
            </a:r>
            <a:r>
              <a:rPr lang="en-US" i="1" dirty="0" smtClean="0"/>
              <a:t>, A. Rubio, Phys. Rev. B. </a:t>
            </a:r>
            <a:r>
              <a:rPr lang="en-US" b="1" i="1" dirty="0" smtClean="0"/>
              <a:t>84</a:t>
            </a:r>
            <a:r>
              <a:rPr lang="en-US" i="1" dirty="0" smtClean="0"/>
              <a:t>, 075107 (2011)</a:t>
            </a:r>
            <a:endParaRPr lang="en-US" i="1" dirty="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04800" y="22860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Other Explorations of Memory-Dependence in Real-Time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sz="2800" b="1"/>
              <a:t>Development of Memory-Dependent Functionals…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chemeClr val="accent2"/>
                </a:solidFill>
              </a:rPr>
              <a:t>Gross-Kohn (1985)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i="1" dirty="0"/>
              <a:t>Phys. Rev. </a:t>
            </a:r>
            <a:r>
              <a:rPr lang="en-US" sz="1800" i="1" dirty="0" err="1"/>
              <a:t>Lett</a:t>
            </a:r>
            <a:r>
              <a:rPr lang="en-US" sz="1800" i="1" dirty="0"/>
              <a:t>. </a:t>
            </a:r>
            <a:r>
              <a:rPr lang="en-US" sz="1800" b="1" i="1" dirty="0"/>
              <a:t>55,</a:t>
            </a:r>
            <a:r>
              <a:rPr lang="en-US" sz="1800" i="1" dirty="0"/>
              <a:t> 2850 (1985)</a:t>
            </a:r>
          </a:p>
          <a:p>
            <a:pPr>
              <a:buFont typeface="Wingdings" pitchFamily="2" charset="2"/>
              <a:buNone/>
            </a:pPr>
            <a:endParaRPr lang="en-US" sz="1800" i="1" dirty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914400"/>
            <a:ext cx="54864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181600" y="1524000"/>
            <a:ext cx="358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from t-dep linear-response of the homogeneous electron gas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28600" y="1600200"/>
            <a:ext cx="51054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Spatially local but time-non-local</a:t>
            </a:r>
          </a:p>
          <a:p>
            <a:pPr>
              <a:spcBef>
                <a:spcPct val="50000"/>
              </a:spcBef>
            </a:pPr>
            <a:r>
              <a:rPr lang="en-US" dirty="0"/>
              <a:t>Violates </a:t>
            </a:r>
            <a:r>
              <a:rPr lang="en-US" dirty="0" smtClean="0"/>
              <a:t>zero-force, harmonic </a:t>
            </a:r>
            <a:r>
              <a:rPr lang="en-US" dirty="0"/>
              <a:t>potential </a:t>
            </a:r>
            <a:r>
              <a:rPr lang="en-US" dirty="0" smtClean="0"/>
              <a:t>theorems</a:t>
            </a:r>
            <a:endParaRPr lang="en-US" dirty="0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04800" y="5029200"/>
            <a:ext cx="76962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>
                <a:solidFill>
                  <a:schemeClr val="accent2"/>
                </a:solidFill>
              </a:rPr>
              <a:t>Vignale</a:t>
            </a:r>
            <a:r>
              <a:rPr lang="en-US" sz="2000" dirty="0">
                <a:solidFill>
                  <a:schemeClr val="accent2"/>
                </a:solidFill>
              </a:rPr>
              <a:t>-Kohn (VK) (1996)</a:t>
            </a:r>
            <a:r>
              <a:rPr lang="en-US" sz="2000" dirty="0"/>
              <a:t> </a:t>
            </a:r>
            <a:r>
              <a:rPr lang="en-US" dirty="0"/>
              <a:t>– TD-current-density-FT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dirty="0"/>
              <a:t> </a:t>
            </a:r>
            <a:r>
              <a:rPr lang="en-US" i="1" dirty="0"/>
              <a:t>Phys. Rev. </a:t>
            </a:r>
            <a:r>
              <a:rPr lang="en-US" i="1" dirty="0" err="1"/>
              <a:t>Lett</a:t>
            </a:r>
            <a:r>
              <a:rPr lang="en-US" i="1" dirty="0"/>
              <a:t>. </a:t>
            </a:r>
            <a:r>
              <a:rPr lang="en-US" b="1" i="1" dirty="0"/>
              <a:t>77</a:t>
            </a:r>
            <a:r>
              <a:rPr lang="en-US" i="1" dirty="0"/>
              <a:t>, 2037 (1996)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dirty="0"/>
              <a:t>			      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/>
              <a:t>Carsten’s</a:t>
            </a:r>
            <a:r>
              <a:rPr lang="en-US" dirty="0" smtClean="0"/>
              <a:t> </a:t>
            </a:r>
            <a:r>
              <a:rPr lang="en-US" dirty="0"/>
              <a:t>lectures!</a:t>
            </a:r>
          </a:p>
          <a:p>
            <a:pPr>
              <a:spcBef>
                <a:spcPct val="50000"/>
              </a:spcBef>
            </a:pPr>
            <a:r>
              <a:rPr lang="en-US" dirty="0"/>
              <a:t>   </a:t>
            </a:r>
            <a:r>
              <a:rPr lang="en-US" sz="2000" dirty="0"/>
              <a:t> Spatially local in current </a:t>
            </a:r>
            <a:r>
              <a:rPr lang="en-US" sz="2000" b="1" i="1" dirty="0"/>
              <a:t>j </a:t>
            </a:r>
            <a:r>
              <a:rPr lang="en-US" sz="2000" dirty="0">
                <a:sym typeface="Wingdings" pitchFamily="2" charset="2"/>
              </a:rPr>
              <a:t> spatially ultra-nonlocal in </a:t>
            </a:r>
            <a:r>
              <a:rPr lang="en-US" sz="2000" dirty="0"/>
              <a:t>density </a:t>
            </a:r>
            <a:r>
              <a:rPr lang="en-US" sz="2000" i="1" dirty="0"/>
              <a:t>n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28600" y="2362200"/>
            <a:ext cx="861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In fact, </a:t>
            </a:r>
            <a:r>
              <a:rPr lang="en-US" dirty="0" smtClean="0"/>
              <a:t>Dobson </a:t>
            </a:r>
            <a:r>
              <a:rPr lang="en-US" dirty="0"/>
              <a:t>(</a:t>
            </a:r>
            <a:r>
              <a:rPr lang="en-US" i="1" dirty="0"/>
              <a:t>PRL </a:t>
            </a:r>
            <a:r>
              <a:rPr lang="en-US" b="1" i="1" dirty="0"/>
              <a:t>73</a:t>
            </a:r>
            <a:r>
              <a:rPr lang="en-US" i="1" dirty="0"/>
              <a:t>, 2244, 1994</a:t>
            </a:r>
            <a:r>
              <a:rPr lang="en-US" dirty="0"/>
              <a:t>) showed that </a:t>
            </a:r>
            <a:r>
              <a:rPr lang="en-US" i="1" dirty="0" smtClean="0"/>
              <a:t>time-non-locality </a:t>
            </a:r>
            <a:r>
              <a:rPr lang="en-US" i="1" dirty="0">
                <a:sym typeface="Wingdings" pitchFamily="2" charset="2"/>
              </a:rPr>
              <a:t> spatial non-local n- dependence </a:t>
            </a:r>
            <a:r>
              <a:rPr lang="en-US" sz="1600" dirty="0" smtClean="0">
                <a:sym typeface="Wingdings" pitchFamily="2" charset="2"/>
              </a:rPr>
              <a:t>(…more in </a:t>
            </a:r>
            <a:r>
              <a:rPr lang="en-US" sz="1600" dirty="0" err="1" smtClean="0">
                <a:sym typeface="Wingdings" pitchFamily="2" charset="2"/>
              </a:rPr>
              <a:t>Carsten’s</a:t>
            </a:r>
            <a:r>
              <a:rPr lang="en-US" sz="1600" dirty="0" smtClean="0">
                <a:sym typeface="Wingdings" pitchFamily="2" charset="2"/>
              </a:rPr>
              <a:t> lectures)</a:t>
            </a:r>
            <a:endParaRPr lang="en-US" dirty="0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28600" y="3200400"/>
            <a:ext cx="8915400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Dobson-</a:t>
            </a:r>
            <a:r>
              <a:rPr lang="en-US" sz="2000" dirty="0" err="1">
                <a:solidFill>
                  <a:schemeClr val="accent2"/>
                </a:solidFill>
              </a:rPr>
              <a:t>B</a:t>
            </a:r>
            <a:r>
              <a:rPr lang="en-US" sz="2000" dirty="0" err="1">
                <a:solidFill>
                  <a:schemeClr val="accent2"/>
                </a:solidFill>
                <a:cs typeface="Arial" charset="0"/>
              </a:rPr>
              <a:t>ü</a:t>
            </a:r>
            <a:r>
              <a:rPr lang="en-US" sz="2000" dirty="0" err="1">
                <a:solidFill>
                  <a:schemeClr val="accent2"/>
                </a:solidFill>
              </a:rPr>
              <a:t>nner</a:t>
            </a:r>
            <a:r>
              <a:rPr lang="en-US" sz="2000" dirty="0">
                <a:solidFill>
                  <a:schemeClr val="accent2"/>
                </a:solidFill>
              </a:rPr>
              <a:t>-Gross (1997)</a:t>
            </a:r>
          </a:p>
          <a:p>
            <a:r>
              <a:rPr lang="en-US" i="1" dirty="0"/>
              <a:t>Phys. Rev. </a:t>
            </a:r>
            <a:r>
              <a:rPr lang="en-US" i="1" dirty="0" err="1"/>
              <a:t>Lett</a:t>
            </a:r>
            <a:r>
              <a:rPr lang="en-US" i="1" dirty="0"/>
              <a:t>. </a:t>
            </a:r>
            <a:r>
              <a:rPr lang="en-US" b="1" i="1" dirty="0"/>
              <a:t>79</a:t>
            </a:r>
            <a:r>
              <a:rPr lang="en-US" i="1" dirty="0"/>
              <a:t>, 1905 (1997)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dirty="0"/>
              <a:t>Apply Gross-Kohn in frame that moves along with local velocity of electron fluid.</a:t>
            </a:r>
          </a:p>
          <a:p>
            <a:pPr>
              <a:spcBef>
                <a:spcPct val="50000"/>
              </a:spcBef>
            </a:pPr>
            <a:r>
              <a:rPr lang="en-US" dirty="0"/>
              <a:t>Spatially-local relative to where a fluid element at (</a:t>
            </a:r>
            <a:r>
              <a:rPr lang="en-US" dirty="0" err="1"/>
              <a:t>r,t</a:t>
            </a:r>
            <a:r>
              <a:rPr lang="en-US" dirty="0"/>
              <a:t>) was at earlier times t’, R’(</a:t>
            </a:r>
            <a:r>
              <a:rPr lang="en-US" dirty="0" err="1"/>
              <a:t>t’|r,t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  <p:bldP spid="30725" grpId="0"/>
      <p:bldP spid="30726" grpId="0"/>
      <p:bldP spid="30728" grpId="0"/>
      <p:bldP spid="30731" grpId="0"/>
      <p:bldP spid="307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>
                <a:solidFill>
                  <a:schemeClr val="tx2"/>
                </a:solidFill>
              </a:rPr>
              <a:t>… Development of Memory-Dependent Functionals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04800" y="2667000"/>
            <a:ext cx="83820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/>
              <a:t> </a:t>
            </a:r>
            <a:r>
              <a:rPr lang="en-US" sz="2000" dirty="0" err="1">
                <a:solidFill>
                  <a:schemeClr val="accent2"/>
                </a:solidFill>
              </a:rPr>
              <a:t>Tokatly</a:t>
            </a:r>
            <a:r>
              <a:rPr lang="en-US" sz="2000" dirty="0">
                <a:solidFill>
                  <a:schemeClr val="accent2"/>
                </a:solidFill>
              </a:rPr>
              <a:t> (2005, 2007</a:t>
            </a:r>
            <a:r>
              <a:rPr lang="en-US" sz="2000" dirty="0"/>
              <a:t>) –TD-deformation-FT</a:t>
            </a:r>
          </a:p>
          <a:p>
            <a:r>
              <a:rPr lang="en-US" i="1" dirty="0" smtClean="0"/>
              <a:t>Ch. 25 in “Fundamentals of TDDFT” book, I.V</a:t>
            </a:r>
            <a:r>
              <a:rPr lang="en-US" i="1" dirty="0"/>
              <a:t>. </a:t>
            </a:r>
            <a:r>
              <a:rPr lang="en-US" i="1" dirty="0" err="1"/>
              <a:t>Tokatly</a:t>
            </a:r>
            <a:r>
              <a:rPr lang="en-US" i="1" dirty="0"/>
              <a:t>, PRB </a:t>
            </a:r>
            <a:r>
              <a:rPr lang="en-US" b="1" i="1" dirty="0"/>
              <a:t>71</a:t>
            </a:r>
            <a:r>
              <a:rPr lang="en-US" i="1" dirty="0"/>
              <a:t>, 165104 and 165105 (2005); PRB </a:t>
            </a:r>
            <a:r>
              <a:rPr lang="en-US" b="1" dirty="0"/>
              <a:t>75</a:t>
            </a:r>
            <a:r>
              <a:rPr lang="en-US" dirty="0"/>
              <a:t>, </a:t>
            </a:r>
            <a:r>
              <a:rPr lang="en-US" i="1" dirty="0"/>
              <a:t>125105 (2007)</a:t>
            </a:r>
            <a:endParaRPr lang="en-US" sz="2000" i="1" dirty="0"/>
          </a:p>
          <a:p>
            <a:pPr>
              <a:spcBef>
                <a:spcPct val="50000"/>
              </a:spcBef>
            </a:pPr>
            <a:r>
              <a:rPr lang="en-US" dirty="0" smtClean="0"/>
              <a:t>Formulate density &amp; current dynamics in a </a:t>
            </a:r>
            <a:r>
              <a:rPr lang="en-US" dirty="0" err="1"/>
              <a:t>Lagrangian</a:t>
            </a:r>
            <a:r>
              <a:rPr lang="en-US" dirty="0"/>
              <a:t> frame. Since going with the flow, spatially local </a:t>
            </a:r>
            <a:r>
              <a:rPr lang="en-US" dirty="0" err="1"/>
              <a:t>xc</a:t>
            </a:r>
            <a:r>
              <a:rPr lang="en-US" dirty="0"/>
              <a:t> </a:t>
            </a:r>
            <a:r>
              <a:rPr lang="en-US" dirty="0" smtClean="0"/>
              <a:t>is sensible </a:t>
            </a:r>
            <a:r>
              <a:rPr lang="en-US" dirty="0"/>
              <a:t>&amp; all complications including memory are contained in Green’s deformation tensor </a:t>
            </a:r>
            <a:r>
              <a:rPr lang="en-US" i="1" dirty="0" err="1"/>
              <a:t>g</a:t>
            </a:r>
            <a:r>
              <a:rPr lang="en-US" i="1" baseline="-25000" dirty="0" err="1"/>
              <a:t>i</a:t>
            </a:r>
            <a:r>
              <a:rPr lang="en-US" i="1" baseline="-25000" dirty="0"/>
              <a:t> </a:t>
            </a:r>
            <a:r>
              <a:rPr lang="en-US" i="1" baseline="-25000" dirty="0" smtClean="0"/>
              <a:t>j </a:t>
            </a:r>
            <a:r>
              <a:rPr lang="en-US" i="1" baseline="-25000" dirty="0" smtClean="0"/>
              <a:t>  </a:t>
            </a:r>
            <a:endParaRPr lang="en-US" i="1" baseline="-25000" dirty="0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69875" y="4648200"/>
            <a:ext cx="8874125" cy="19697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2"/>
                </a:solidFill>
              </a:rPr>
              <a:t> Orbital </a:t>
            </a:r>
            <a:r>
              <a:rPr lang="en-US" sz="2000" dirty="0" err="1">
                <a:solidFill>
                  <a:schemeClr val="accent2"/>
                </a:solidFill>
              </a:rPr>
              <a:t>functionals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/>
              <a:t>– as </a:t>
            </a:r>
            <a:r>
              <a:rPr lang="en-US" dirty="0" err="1"/>
              <a:t>orbitals</a:t>
            </a:r>
            <a:r>
              <a:rPr lang="en-US" dirty="0"/>
              <a:t> incorporate “infinite KS memory”, so may be most promising approach in many </a:t>
            </a:r>
            <a:r>
              <a:rPr lang="en-US" dirty="0" smtClean="0"/>
              <a:t>situations </a:t>
            </a:r>
            <a:endParaRPr lang="en-US" dirty="0"/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000" dirty="0">
                <a:solidFill>
                  <a:schemeClr val="accent2"/>
                </a:solidFill>
              </a:rPr>
              <a:t>Development of true ISD-</a:t>
            </a:r>
            <a:r>
              <a:rPr lang="en-US" sz="2000" dirty="0" err="1">
                <a:solidFill>
                  <a:schemeClr val="accent2"/>
                </a:solidFill>
              </a:rPr>
              <a:t>Functionals</a:t>
            </a:r>
            <a:r>
              <a:rPr lang="en-US" sz="2000" dirty="0">
                <a:solidFill>
                  <a:schemeClr val="accent2"/>
                </a:solidFill>
              </a:rPr>
              <a:t>?</a:t>
            </a:r>
            <a:r>
              <a:rPr lang="en-US" sz="2000" dirty="0"/>
              <a:t>  none yet! 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/>
              <a:t>Nevertheless, ISD and history-dependence are intimately entangled….next slide..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04800" y="838200"/>
            <a:ext cx="8458200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/>
              <a:t> </a:t>
            </a:r>
            <a:r>
              <a:rPr lang="en-US" sz="2000">
                <a:solidFill>
                  <a:schemeClr val="accent2"/>
                </a:solidFill>
              </a:rPr>
              <a:t>Vignale-Ullrich-Conti (1997)</a:t>
            </a:r>
            <a:r>
              <a:rPr lang="en-US"/>
              <a:t> – extend VK to non-linear regime.  </a:t>
            </a:r>
          </a:p>
          <a:p>
            <a:r>
              <a:rPr lang="en-US" i="1"/>
              <a:t>G. Vignale, C.A. Ullrich, and S. Conti, PRL </a:t>
            </a:r>
            <a:r>
              <a:rPr lang="en-US" b="1" i="1"/>
              <a:t>79</a:t>
            </a:r>
            <a:r>
              <a:rPr lang="en-US" i="1"/>
              <a:t>, 4878 (1997)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i="1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81000" y="1676400"/>
            <a:ext cx="8763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000" dirty="0" err="1">
                <a:solidFill>
                  <a:schemeClr val="accent2"/>
                </a:solidFill>
              </a:rPr>
              <a:t>Kurzweil</a:t>
            </a:r>
            <a:r>
              <a:rPr lang="en-US" sz="2000" dirty="0">
                <a:solidFill>
                  <a:schemeClr val="accent2"/>
                </a:solidFill>
              </a:rPr>
              <a:t> &amp; Baer (2004, 2005, 2006)</a:t>
            </a:r>
            <a:r>
              <a:rPr lang="en-US" dirty="0"/>
              <a:t> – </a:t>
            </a:r>
            <a:r>
              <a:rPr lang="en-US" dirty="0" smtClean="0"/>
              <a:t>Galilean- invariant  “memory action functional”, </a:t>
            </a:r>
            <a:r>
              <a:rPr lang="en-US" i="1" dirty="0"/>
              <a:t>J. Chem. Phys. </a:t>
            </a:r>
            <a:r>
              <a:rPr lang="en-US" b="1" i="1" dirty="0"/>
              <a:t>121</a:t>
            </a:r>
            <a:r>
              <a:rPr lang="en-US" i="1" dirty="0"/>
              <a:t>, 8731 (2004).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2800" b="1" u="sng"/>
              <a:t>Trading ISD for more history</a:t>
            </a:r>
            <a:r>
              <a:rPr lang="en-US"/>
              <a:t>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763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Evolve initial states backward in time, in some potential, to a </a:t>
            </a:r>
            <a:r>
              <a:rPr lang="en-US" i="1">
                <a:cs typeface="Arial" charset="0"/>
              </a:rPr>
              <a:t>ground-state</a:t>
            </a:r>
            <a:r>
              <a:rPr lang="en-US">
                <a:cs typeface="Arial" charset="0"/>
              </a:rPr>
              <a:t> </a:t>
            </a:r>
            <a:r>
              <a:rPr lang="en-US">
                <a:cs typeface="Arial" charset="0"/>
                <a:sym typeface="Wingdings" pitchFamily="2" charset="2"/>
              </a:rPr>
              <a:t> no ISD due to Hohenberg-Kohn DFT  instead, must tack on extra piece of “pseudo pre-history”</a:t>
            </a:r>
            <a:endParaRPr lang="en-US">
              <a:cs typeface="Arial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V="1">
            <a:off x="6324600" y="3429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5029200" y="46482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2057400" y="1828800"/>
            <a:ext cx="5943600" cy="671513"/>
            <a:chOff x="1056" y="1152"/>
            <a:chExt cx="3744" cy="423"/>
          </a:xfrm>
        </p:grpSpPr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1056" y="1248"/>
              <a:ext cx="37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9900"/>
                  </a:solidFill>
                  <a:cs typeface="Arial" charset="0"/>
                </a:rPr>
                <a:t>V</a:t>
              </a:r>
              <a:r>
                <a:rPr lang="en-US" sz="2800" baseline="-25000">
                  <a:solidFill>
                    <a:srgbClr val="009900"/>
                  </a:solidFill>
                  <a:cs typeface="Arial" charset="0"/>
                </a:rPr>
                <a:t>xc</a:t>
              </a:r>
              <a:r>
                <a:rPr lang="en-US" sz="2800">
                  <a:solidFill>
                    <a:srgbClr val="009900"/>
                  </a:solidFill>
                  <a:cs typeface="Arial" charset="0"/>
                </a:rPr>
                <a:t>[n;</a:t>
              </a:r>
              <a:r>
                <a:rPr lang="en-US" sz="2800">
                  <a:solidFill>
                    <a:srgbClr val="009900"/>
                  </a:solidFill>
                  <a:latin typeface="Symbol" pitchFamily="18" charset="2"/>
                  <a:cs typeface="Arial" charset="0"/>
                </a:rPr>
                <a:t>Y</a:t>
              </a:r>
              <a:r>
                <a:rPr lang="en-US" sz="2800" baseline="-25000">
                  <a:solidFill>
                    <a:srgbClr val="009900"/>
                  </a:solidFill>
                  <a:cs typeface="Arial" charset="0"/>
                </a:rPr>
                <a:t>0</a:t>
              </a:r>
              <a:r>
                <a:rPr lang="en-US" sz="2800">
                  <a:solidFill>
                    <a:srgbClr val="009900"/>
                  </a:solidFill>
                  <a:cs typeface="Arial" charset="0"/>
                </a:rPr>
                <a:t>,</a:t>
              </a:r>
              <a:r>
                <a:rPr lang="en-US" sz="2800">
                  <a:solidFill>
                    <a:srgbClr val="009900"/>
                  </a:solidFill>
                  <a:latin typeface="Symbol" pitchFamily="18" charset="2"/>
                  <a:cs typeface="Arial" charset="0"/>
                </a:rPr>
                <a:t>F</a:t>
              </a:r>
              <a:r>
                <a:rPr lang="en-US" sz="2800" baseline="-25000">
                  <a:solidFill>
                    <a:srgbClr val="009900"/>
                  </a:solidFill>
                  <a:cs typeface="Arial" charset="0"/>
                </a:rPr>
                <a:t>0</a:t>
              </a:r>
              <a:r>
                <a:rPr lang="en-US" sz="2800">
                  <a:solidFill>
                    <a:srgbClr val="009900"/>
                  </a:solidFill>
                  <a:cs typeface="Arial" charset="0"/>
                </a:rPr>
                <a:t>](</a:t>
              </a:r>
              <a:r>
                <a:rPr lang="en-US" sz="2800" b="1">
                  <a:solidFill>
                    <a:srgbClr val="009900"/>
                  </a:solidFill>
                  <a:cs typeface="Arial" charset="0"/>
                </a:rPr>
                <a:t>r</a:t>
              </a:r>
              <a:r>
                <a:rPr lang="en-US" sz="2800">
                  <a:solidFill>
                    <a:srgbClr val="009900"/>
                  </a:solidFill>
                  <a:cs typeface="Arial" charset="0"/>
                </a:rPr>
                <a:t> t)</a:t>
              </a:r>
              <a:r>
                <a:rPr lang="en-US" sz="2800">
                  <a:solidFill>
                    <a:schemeClr val="accent2"/>
                  </a:solidFill>
                  <a:cs typeface="Arial" charset="0"/>
                </a:rPr>
                <a:t> = </a:t>
              </a:r>
              <a:r>
                <a:rPr lang="en-US" sz="2800">
                  <a:solidFill>
                    <a:srgbClr val="CC0099"/>
                  </a:solidFill>
                  <a:cs typeface="Arial" charset="0"/>
                </a:rPr>
                <a:t>V</a:t>
              </a:r>
              <a:r>
                <a:rPr lang="en-US" sz="2800" baseline="-25000">
                  <a:solidFill>
                    <a:srgbClr val="CC0099"/>
                  </a:solidFill>
                  <a:cs typeface="Arial" charset="0"/>
                </a:rPr>
                <a:t>xc</a:t>
              </a:r>
              <a:r>
                <a:rPr lang="en-US" sz="2800">
                  <a:solidFill>
                    <a:srgbClr val="CC0099"/>
                  </a:solidFill>
                  <a:cs typeface="Arial" charset="0"/>
                </a:rPr>
                <a:t>[n](</a:t>
              </a:r>
              <a:r>
                <a:rPr lang="en-US" sz="2800" b="1">
                  <a:solidFill>
                    <a:srgbClr val="CC0099"/>
                  </a:solidFill>
                  <a:cs typeface="Arial" charset="0"/>
                </a:rPr>
                <a:t>r</a:t>
              </a:r>
              <a:r>
                <a:rPr lang="en-US" sz="2800">
                  <a:solidFill>
                    <a:srgbClr val="CC0099"/>
                  </a:solidFill>
                  <a:cs typeface="Arial" charset="0"/>
                </a:rPr>
                <a:t> t)</a:t>
              </a:r>
              <a:endParaRPr lang="en-US" sz="2400">
                <a:solidFill>
                  <a:srgbClr val="CC0099"/>
                </a:solidFill>
                <a:cs typeface="Arial" charset="0"/>
              </a:endParaRPr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3216" y="115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>
                  <a:solidFill>
                    <a:srgbClr val="CC0099"/>
                  </a:solidFill>
                  <a:cs typeface="Arial" charset="0"/>
                </a:rPr>
                <a:t>~</a:t>
              </a:r>
            </a:p>
          </p:txBody>
        </p:sp>
      </p:grpSp>
      <p:sp>
        <p:nvSpPr>
          <p:cNvPr id="21513" name="Freeform 9"/>
          <p:cNvSpPr>
            <a:spLocks/>
          </p:cNvSpPr>
          <p:nvPr/>
        </p:nvSpPr>
        <p:spPr bwMode="auto">
          <a:xfrm>
            <a:off x="6400800" y="3619500"/>
            <a:ext cx="2286000" cy="660400"/>
          </a:xfrm>
          <a:custGeom>
            <a:avLst/>
            <a:gdLst/>
            <a:ahLst/>
            <a:cxnLst>
              <a:cxn ang="0">
                <a:pos x="0" y="216"/>
              </a:cxn>
              <a:cxn ang="0">
                <a:pos x="144" y="72"/>
              </a:cxn>
              <a:cxn ang="0">
                <a:pos x="240" y="24"/>
              </a:cxn>
              <a:cxn ang="0">
                <a:pos x="384" y="24"/>
              </a:cxn>
              <a:cxn ang="0">
                <a:pos x="576" y="168"/>
              </a:cxn>
              <a:cxn ang="0">
                <a:pos x="672" y="264"/>
              </a:cxn>
              <a:cxn ang="0">
                <a:pos x="864" y="360"/>
              </a:cxn>
              <a:cxn ang="0">
                <a:pos x="1056" y="408"/>
              </a:cxn>
              <a:cxn ang="0">
                <a:pos x="1152" y="408"/>
              </a:cxn>
              <a:cxn ang="0">
                <a:pos x="1248" y="408"/>
              </a:cxn>
              <a:cxn ang="0">
                <a:pos x="1344" y="360"/>
              </a:cxn>
              <a:cxn ang="0">
                <a:pos x="1440" y="264"/>
              </a:cxn>
            </a:cxnLst>
            <a:rect l="0" t="0" r="r" b="b"/>
            <a:pathLst>
              <a:path w="1440" h="416">
                <a:moveTo>
                  <a:pt x="0" y="216"/>
                </a:moveTo>
                <a:cubicBezTo>
                  <a:pt x="52" y="160"/>
                  <a:pt x="104" y="104"/>
                  <a:pt x="144" y="72"/>
                </a:cubicBezTo>
                <a:cubicBezTo>
                  <a:pt x="184" y="40"/>
                  <a:pt x="200" y="32"/>
                  <a:pt x="240" y="24"/>
                </a:cubicBezTo>
                <a:cubicBezTo>
                  <a:pt x="280" y="16"/>
                  <a:pt x="328" y="0"/>
                  <a:pt x="384" y="24"/>
                </a:cubicBezTo>
                <a:cubicBezTo>
                  <a:pt x="440" y="48"/>
                  <a:pt x="528" y="128"/>
                  <a:pt x="576" y="168"/>
                </a:cubicBezTo>
                <a:cubicBezTo>
                  <a:pt x="624" y="208"/>
                  <a:pt x="624" y="232"/>
                  <a:pt x="672" y="264"/>
                </a:cubicBezTo>
                <a:cubicBezTo>
                  <a:pt x="720" y="296"/>
                  <a:pt x="800" y="336"/>
                  <a:pt x="864" y="360"/>
                </a:cubicBezTo>
                <a:cubicBezTo>
                  <a:pt x="928" y="384"/>
                  <a:pt x="1008" y="400"/>
                  <a:pt x="1056" y="408"/>
                </a:cubicBezTo>
                <a:cubicBezTo>
                  <a:pt x="1104" y="416"/>
                  <a:pt x="1120" y="408"/>
                  <a:pt x="1152" y="408"/>
                </a:cubicBezTo>
                <a:cubicBezTo>
                  <a:pt x="1184" y="408"/>
                  <a:pt x="1216" y="416"/>
                  <a:pt x="1248" y="408"/>
                </a:cubicBezTo>
                <a:cubicBezTo>
                  <a:pt x="1280" y="400"/>
                  <a:pt x="1312" y="384"/>
                  <a:pt x="1344" y="360"/>
                </a:cubicBezTo>
                <a:cubicBezTo>
                  <a:pt x="1376" y="336"/>
                  <a:pt x="1408" y="300"/>
                  <a:pt x="1440" y="2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629400" y="3276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n (r t)</a:t>
            </a:r>
          </a:p>
        </p:txBody>
      </p:sp>
      <p:sp>
        <p:nvSpPr>
          <p:cNvPr id="21515" name="Freeform 11"/>
          <p:cNvSpPr>
            <a:spLocks/>
          </p:cNvSpPr>
          <p:nvPr/>
        </p:nvSpPr>
        <p:spPr bwMode="auto">
          <a:xfrm>
            <a:off x="5181600" y="3962400"/>
            <a:ext cx="1219200" cy="609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672" y="48"/>
              </a:cxn>
              <a:cxn ang="0">
                <a:pos x="528" y="48"/>
              </a:cxn>
              <a:cxn ang="0">
                <a:pos x="432" y="96"/>
              </a:cxn>
              <a:cxn ang="0">
                <a:pos x="336" y="144"/>
              </a:cxn>
              <a:cxn ang="0">
                <a:pos x="192" y="144"/>
              </a:cxn>
              <a:cxn ang="0">
                <a:pos x="48" y="240"/>
              </a:cxn>
              <a:cxn ang="0">
                <a:pos x="0" y="384"/>
              </a:cxn>
            </a:cxnLst>
            <a:rect l="0" t="0" r="r" b="b"/>
            <a:pathLst>
              <a:path w="768" h="384">
                <a:moveTo>
                  <a:pt x="768" y="0"/>
                </a:moveTo>
                <a:cubicBezTo>
                  <a:pt x="740" y="20"/>
                  <a:pt x="712" y="40"/>
                  <a:pt x="672" y="48"/>
                </a:cubicBezTo>
                <a:cubicBezTo>
                  <a:pt x="632" y="56"/>
                  <a:pt x="568" y="40"/>
                  <a:pt x="528" y="48"/>
                </a:cubicBezTo>
                <a:cubicBezTo>
                  <a:pt x="488" y="56"/>
                  <a:pt x="464" y="80"/>
                  <a:pt x="432" y="96"/>
                </a:cubicBezTo>
                <a:cubicBezTo>
                  <a:pt x="400" y="112"/>
                  <a:pt x="376" y="136"/>
                  <a:pt x="336" y="144"/>
                </a:cubicBezTo>
                <a:cubicBezTo>
                  <a:pt x="296" y="152"/>
                  <a:pt x="240" y="128"/>
                  <a:pt x="192" y="144"/>
                </a:cubicBezTo>
                <a:cubicBezTo>
                  <a:pt x="144" y="160"/>
                  <a:pt x="80" y="200"/>
                  <a:pt x="48" y="240"/>
                </a:cubicBezTo>
                <a:cubicBezTo>
                  <a:pt x="16" y="280"/>
                  <a:pt x="16" y="352"/>
                  <a:pt x="0" y="38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6" name="Freeform 12"/>
          <p:cNvSpPr>
            <a:spLocks/>
          </p:cNvSpPr>
          <p:nvPr/>
        </p:nvSpPr>
        <p:spPr bwMode="auto">
          <a:xfrm>
            <a:off x="5715000" y="3962400"/>
            <a:ext cx="685800" cy="762000"/>
          </a:xfrm>
          <a:custGeom>
            <a:avLst/>
            <a:gdLst/>
            <a:ahLst/>
            <a:cxnLst>
              <a:cxn ang="0">
                <a:pos x="432" y="0"/>
              </a:cxn>
              <a:cxn ang="0">
                <a:pos x="384" y="48"/>
              </a:cxn>
              <a:cxn ang="0">
                <a:pos x="336" y="144"/>
              </a:cxn>
              <a:cxn ang="0">
                <a:pos x="192" y="192"/>
              </a:cxn>
              <a:cxn ang="0">
                <a:pos x="96" y="288"/>
              </a:cxn>
              <a:cxn ang="0">
                <a:pos x="0" y="480"/>
              </a:cxn>
            </a:cxnLst>
            <a:rect l="0" t="0" r="r" b="b"/>
            <a:pathLst>
              <a:path w="432" h="480">
                <a:moveTo>
                  <a:pt x="432" y="0"/>
                </a:moveTo>
                <a:cubicBezTo>
                  <a:pt x="416" y="12"/>
                  <a:pt x="400" y="24"/>
                  <a:pt x="384" y="48"/>
                </a:cubicBezTo>
                <a:cubicBezTo>
                  <a:pt x="368" y="72"/>
                  <a:pt x="368" y="120"/>
                  <a:pt x="336" y="144"/>
                </a:cubicBezTo>
                <a:cubicBezTo>
                  <a:pt x="304" y="168"/>
                  <a:pt x="232" y="168"/>
                  <a:pt x="192" y="192"/>
                </a:cubicBezTo>
                <a:cubicBezTo>
                  <a:pt x="152" y="216"/>
                  <a:pt x="128" y="240"/>
                  <a:pt x="96" y="288"/>
                </a:cubicBezTo>
                <a:cubicBezTo>
                  <a:pt x="64" y="336"/>
                  <a:pt x="16" y="456"/>
                  <a:pt x="0" y="480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8610600" y="4343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t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4864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-T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4876800" y="4724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-T’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V="1">
            <a:off x="1752600" y="35052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304800" y="45720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2" name="Freeform 18"/>
          <p:cNvSpPr>
            <a:spLocks/>
          </p:cNvSpPr>
          <p:nvPr/>
        </p:nvSpPr>
        <p:spPr bwMode="auto">
          <a:xfrm>
            <a:off x="1752600" y="3657600"/>
            <a:ext cx="2286000" cy="660400"/>
          </a:xfrm>
          <a:custGeom>
            <a:avLst/>
            <a:gdLst/>
            <a:ahLst/>
            <a:cxnLst>
              <a:cxn ang="0">
                <a:pos x="0" y="216"/>
              </a:cxn>
              <a:cxn ang="0">
                <a:pos x="144" y="72"/>
              </a:cxn>
              <a:cxn ang="0">
                <a:pos x="240" y="24"/>
              </a:cxn>
              <a:cxn ang="0">
                <a:pos x="384" y="24"/>
              </a:cxn>
              <a:cxn ang="0">
                <a:pos x="576" y="168"/>
              </a:cxn>
              <a:cxn ang="0">
                <a:pos x="672" y="264"/>
              </a:cxn>
              <a:cxn ang="0">
                <a:pos x="864" y="360"/>
              </a:cxn>
              <a:cxn ang="0">
                <a:pos x="1056" y="408"/>
              </a:cxn>
              <a:cxn ang="0">
                <a:pos x="1152" y="408"/>
              </a:cxn>
              <a:cxn ang="0">
                <a:pos x="1248" y="408"/>
              </a:cxn>
              <a:cxn ang="0">
                <a:pos x="1344" y="360"/>
              </a:cxn>
              <a:cxn ang="0">
                <a:pos x="1440" y="264"/>
              </a:cxn>
            </a:cxnLst>
            <a:rect l="0" t="0" r="r" b="b"/>
            <a:pathLst>
              <a:path w="1440" h="416">
                <a:moveTo>
                  <a:pt x="0" y="216"/>
                </a:moveTo>
                <a:cubicBezTo>
                  <a:pt x="52" y="160"/>
                  <a:pt x="104" y="104"/>
                  <a:pt x="144" y="72"/>
                </a:cubicBezTo>
                <a:cubicBezTo>
                  <a:pt x="184" y="40"/>
                  <a:pt x="200" y="32"/>
                  <a:pt x="240" y="24"/>
                </a:cubicBezTo>
                <a:cubicBezTo>
                  <a:pt x="280" y="16"/>
                  <a:pt x="328" y="0"/>
                  <a:pt x="384" y="24"/>
                </a:cubicBezTo>
                <a:cubicBezTo>
                  <a:pt x="440" y="48"/>
                  <a:pt x="528" y="128"/>
                  <a:pt x="576" y="168"/>
                </a:cubicBezTo>
                <a:cubicBezTo>
                  <a:pt x="624" y="208"/>
                  <a:pt x="624" y="232"/>
                  <a:pt x="672" y="264"/>
                </a:cubicBezTo>
                <a:cubicBezTo>
                  <a:pt x="720" y="296"/>
                  <a:pt x="800" y="336"/>
                  <a:pt x="864" y="360"/>
                </a:cubicBezTo>
                <a:cubicBezTo>
                  <a:pt x="928" y="384"/>
                  <a:pt x="1008" y="400"/>
                  <a:pt x="1056" y="408"/>
                </a:cubicBezTo>
                <a:cubicBezTo>
                  <a:pt x="1104" y="416"/>
                  <a:pt x="1120" y="408"/>
                  <a:pt x="1152" y="408"/>
                </a:cubicBezTo>
                <a:cubicBezTo>
                  <a:pt x="1184" y="408"/>
                  <a:pt x="1216" y="416"/>
                  <a:pt x="1248" y="408"/>
                </a:cubicBezTo>
                <a:cubicBezTo>
                  <a:pt x="1280" y="400"/>
                  <a:pt x="1312" y="384"/>
                  <a:pt x="1344" y="360"/>
                </a:cubicBezTo>
                <a:cubicBezTo>
                  <a:pt x="1376" y="336"/>
                  <a:pt x="1408" y="300"/>
                  <a:pt x="1440" y="2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38862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t</a:t>
            </a: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2438400" y="34290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n (r t)</a:t>
            </a: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V="1">
            <a:off x="1828800" y="3276600"/>
            <a:ext cx="228600" cy="30480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1295400" y="2667000"/>
            <a:ext cx="3429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9900"/>
                </a:solidFill>
                <a:cs typeface="Arial" charset="0"/>
              </a:rPr>
              <a:t>Starts at t=0 in initial true state </a:t>
            </a:r>
            <a:r>
              <a:rPr lang="en-US" sz="1600">
                <a:solidFill>
                  <a:srgbClr val="009900"/>
                </a:solidFill>
                <a:latin typeface="Symbol" pitchFamily="18" charset="2"/>
                <a:cs typeface="Arial" charset="0"/>
              </a:rPr>
              <a:t>Y</a:t>
            </a:r>
            <a:r>
              <a:rPr lang="en-US" sz="1600" baseline="-25000">
                <a:solidFill>
                  <a:srgbClr val="009900"/>
                </a:solidFill>
                <a:cs typeface="Arial" charset="0"/>
              </a:rPr>
              <a:t>0 </a:t>
            </a:r>
            <a:r>
              <a:rPr lang="en-US" sz="1600">
                <a:solidFill>
                  <a:srgbClr val="009900"/>
                </a:solidFill>
                <a:cs typeface="Arial" charset="0"/>
              </a:rPr>
              <a:t>and KS evolves from initial state </a:t>
            </a:r>
            <a:r>
              <a:rPr lang="en-US" sz="1600">
                <a:solidFill>
                  <a:srgbClr val="009900"/>
                </a:solidFill>
                <a:latin typeface="Symbol" pitchFamily="18" charset="2"/>
                <a:cs typeface="Arial" charset="0"/>
              </a:rPr>
              <a:t>F</a:t>
            </a:r>
            <a:r>
              <a:rPr lang="en-US" sz="1600" baseline="-25000">
                <a:solidFill>
                  <a:srgbClr val="009900"/>
                </a:solidFill>
                <a:cs typeface="Arial" charset="0"/>
              </a:rPr>
              <a:t>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629400" y="3124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cs typeface="Arial" charset="0"/>
              </a:rPr>
              <a:t>~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6324600" y="2667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993366"/>
                </a:solidFill>
                <a:cs typeface="Arial" charset="0"/>
              </a:rPr>
              <a:t>Starts at some time –T from some ground state: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6096000" y="48006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993366"/>
                </a:solidFill>
                <a:cs typeface="Arial" charset="0"/>
              </a:rPr>
              <a:t>“initial” ground-state (any)</a:t>
            </a: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 flipV="1">
            <a:off x="5791200" y="4724400"/>
            <a:ext cx="457200" cy="76200"/>
          </a:xfrm>
          <a:prstGeom prst="line">
            <a:avLst/>
          </a:prstGeom>
          <a:noFill/>
          <a:ln w="9525">
            <a:solidFill>
              <a:srgbClr val="9933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4724400" y="36576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993366"/>
                </a:solidFill>
                <a:cs typeface="Arial" charset="0"/>
              </a:rPr>
              <a:t>pseudoprehistory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228600" y="5241925"/>
            <a:ext cx="8915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The pseudoprehistory is not unique – may find many ground-states that evolve to the same state at t=0, in different amounts of time, in different v’s. </a:t>
            </a:r>
          </a:p>
          <a:p>
            <a:endParaRPr lang="en-US" sz="2000">
              <a:cs typeface="Arial" charset="0"/>
            </a:endParaRPr>
          </a:p>
          <a:p>
            <a:pPr>
              <a:buFontTx/>
              <a:buChar char="•"/>
            </a:pPr>
            <a:r>
              <a:rPr lang="en-US" sz="2000">
                <a:cs typeface="Arial" charset="0"/>
              </a:rPr>
              <a:t> Eqn applies to all – and gives a strict exact test for approximate history-dependent functionals. 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457200" y="1905000"/>
            <a:ext cx="152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“memory condition”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 animBg="1"/>
      <p:bldP spid="21509" grpId="0" animBg="1"/>
      <p:bldP spid="21513" grpId="0" animBg="1"/>
      <p:bldP spid="21514" grpId="0"/>
      <p:bldP spid="21515" grpId="0" animBg="1"/>
      <p:bldP spid="21516" grpId="0" animBg="1"/>
      <p:bldP spid="21518" grpId="0"/>
      <p:bldP spid="21519" grpId="0"/>
      <p:bldP spid="21527" grpId="0"/>
      <p:bldP spid="21528" grpId="0"/>
      <p:bldP spid="21529" grpId="0"/>
      <p:bldP spid="21530" grpId="0" animBg="1"/>
      <p:bldP spid="21531" grpId="0"/>
      <p:bldP spid="21532" grpId="0"/>
      <p:bldP spid="215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85800" y="4572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>
                <a:solidFill>
                  <a:srgbClr val="990099"/>
                </a:solidFill>
              </a:rPr>
              <a:t>A couple of small exercises!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8153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/>
              <a:t>Does ALDA satisfy the “memory condition”?</a:t>
            </a:r>
          </a:p>
          <a:p>
            <a:pPr marL="342900" indent="-342900">
              <a:spcBef>
                <a:spcPct val="50000"/>
              </a:spcBef>
            </a:pPr>
            <a:endParaRPr lang="en-US" sz="2000"/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 b) Will a functional with history-dependence but no initial-state dependence (such as Vignale-Kohn, or VUC – see Carsten’s lectures), satisfy the “memory condition”?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Plan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733800" y="304800"/>
            <a:ext cx="1524000" cy="609600"/>
          </a:xfrm>
          <a:prstGeom prst="rect">
            <a:avLst/>
          </a:prstGeom>
          <a:noFill/>
          <a:ln w="38100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990099"/>
              </a:solidFill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7200" y="1447800"/>
            <a:ext cx="8229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 </a:t>
            </a:r>
            <a:r>
              <a:rPr lang="en-US" sz="2000" dirty="0"/>
              <a:t>– </a:t>
            </a:r>
            <a:r>
              <a:rPr lang="en-US" sz="2000" dirty="0" smtClean="0"/>
              <a:t>introduction </a:t>
            </a:r>
            <a:r>
              <a:rPr lang="en-US" sz="2000" dirty="0"/>
              <a:t>to what is memory and some </a:t>
            </a:r>
            <a:r>
              <a:rPr lang="en-US" sz="2000" dirty="0" smtClean="0"/>
              <a:t>general properties</a:t>
            </a:r>
          </a:p>
          <a:p>
            <a:pPr>
              <a:spcBef>
                <a:spcPct val="50000"/>
              </a:spcBef>
            </a:pPr>
            <a:r>
              <a:rPr lang="en-US" sz="2000" dirty="0" smtClean="0"/>
              <a:t> </a:t>
            </a:r>
            <a:r>
              <a:rPr lang="en-US" sz="2000" dirty="0"/>
              <a:t>-- initial-state </a:t>
            </a:r>
            <a:r>
              <a:rPr lang="en-US" sz="2000" dirty="0" smtClean="0"/>
              <a:t>dependence</a:t>
            </a:r>
          </a:p>
          <a:p>
            <a:pPr>
              <a:spcBef>
                <a:spcPct val="50000"/>
              </a:spcBef>
            </a:pPr>
            <a:r>
              <a:rPr lang="en-US" sz="2000" dirty="0" smtClean="0"/>
              <a:t> </a:t>
            </a:r>
            <a:r>
              <a:rPr lang="en-US" sz="2000" dirty="0"/>
              <a:t>-- </a:t>
            </a:r>
            <a:r>
              <a:rPr lang="en-US" sz="2000" dirty="0" smtClean="0"/>
              <a:t>history-dependence</a:t>
            </a:r>
          </a:p>
          <a:p>
            <a:pPr>
              <a:spcBef>
                <a:spcPct val="50000"/>
              </a:spcBef>
            </a:pPr>
            <a:r>
              <a:rPr lang="en-US" sz="2000" dirty="0" smtClean="0"/>
              <a:t> -- </a:t>
            </a:r>
            <a:r>
              <a:rPr lang="en-US" sz="2000" dirty="0"/>
              <a:t>“</a:t>
            </a:r>
            <a:r>
              <a:rPr lang="en-US" sz="2000" dirty="0" err="1"/>
              <a:t>gedanken</a:t>
            </a:r>
            <a:r>
              <a:rPr lang="en-US" sz="2000" dirty="0"/>
              <a:t>” </a:t>
            </a:r>
            <a:r>
              <a:rPr lang="en-US" sz="2000" dirty="0" smtClean="0"/>
              <a:t>calculation of electronic </a:t>
            </a:r>
            <a:r>
              <a:rPr lang="en-US" sz="2000" dirty="0"/>
              <a:t>quantum control 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60198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See also Ch. 8 in your “Fundamentals of TDDFT” book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smtClean="0"/>
              <a:t>Memory </a:t>
            </a:r>
            <a:r>
              <a:rPr lang="en-US" sz="2800" b="1" u="sng" dirty="0"/>
              <a:t>in Electronic Quantum Control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716088"/>
            <a:ext cx="27432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1066800"/>
            <a:ext cx="571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 dirty="0"/>
              <a:t>Interacting (true) </a:t>
            </a:r>
            <a:r>
              <a:rPr lang="en-US" sz="2000" u="sng" dirty="0" smtClean="0"/>
              <a:t>system: state-to-state control</a:t>
            </a:r>
            <a:endParaRPr lang="en-US" sz="2000" u="sng" dirty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200400" y="2133600"/>
            <a:ext cx="236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Density of desired target state – </a:t>
            </a:r>
            <a:r>
              <a:rPr lang="en-US" sz="2000" i="1"/>
              <a:t>m</a:t>
            </a:r>
            <a:r>
              <a:rPr lang="en-US" sz="2000"/>
              <a:t>th excited state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971800" y="3429000"/>
            <a:ext cx="1905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Density of initial ground state</a:t>
            </a:r>
          </a:p>
        </p:txBody>
      </p:sp>
      <p:cxnSp>
        <p:nvCxnSpPr>
          <p:cNvPr id="22535" name="AutoShape 7"/>
          <p:cNvCxnSpPr>
            <a:cxnSpLocks noChangeShapeType="1"/>
            <a:endCxn id="22533" idx="3"/>
          </p:cNvCxnSpPr>
          <p:nvPr/>
        </p:nvCxnSpPr>
        <p:spPr bwMode="auto">
          <a:xfrm rot="16200000">
            <a:off x="4763294" y="2978944"/>
            <a:ext cx="1141412" cy="457200"/>
          </a:xfrm>
          <a:prstGeom prst="curvedConnector4">
            <a:avLst>
              <a:gd name="adj1" fmla="val 30042"/>
              <a:gd name="adj2" fmla="val 150000"/>
            </a:avLst>
          </a:prstGeom>
          <a:noFill/>
          <a:ln w="38100">
            <a:solidFill>
              <a:srgbClr val="6600CC"/>
            </a:solidFill>
            <a:round/>
            <a:headEnd/>
            <a:tailEnd type="triangle" w="med" len="med"/>
          </a:ln>
          <a:effectLst/>
        </p:spPr>
      </p:cxn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867400" y="2362200"/>
            <a:ext cx="3276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Achieve this by turning on some laser field for some time until </a:t>
            </a:r>
            <a:r>
              <a:rPr lang="en-US" sz="2000" i="1" dirty="0" err="1"/>
              <a:t>m</a:t>
            </a:r>
            <a:r>
              <a:rPr lang="en-US" sz="2000" dirty="0" err="1"/>
              <a:t>th</a:t>
            </a:r>
            <a:r>
              <a:rPr lang="en-US" sz="2000" dirty="0"/>
              <a:t> state reached, at time t*, say,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 i.e. evolve in a given </a:t>
            </a:r>
            <a:r>
              <a:rPr lang="en-US" sz="2000" dirty="0" err="1"/>
              <a:t>v</a:t>
            </a:r>
            <a:r>
              <a:rPr lang="en-US" sz="2000" baseline="-25000" dirty="0" err="1"/>
              <a:t>ext</a:t>
            </a:r>
            <a:r>
              <a:rPr lang="en-US" sz="2000" dirty="0"/>
              <a:t>(t), </a:t>
            </a:r>
            <a:r>
              <a:rPr lang="en-US" sz="2000" dirty="0" err="1"/>
              <a:t>s.t</a:t>
            </a:r>
            <a:r>
              <a:rPr lang="en-US" sz="2000" dirty="0"/>
              <a:t>.  </a:t>
            </a:r>
          </a:p>
          <a:p>
            <a:pPr>
              <a:spcBef>
                <a:spcPct val="50000"/>
              </a:spcBef>
            </a:pPr>
            <a:r>
              <a:rPr lang="en-US" sz="2000" dirty="0" err="1"/>
              <a:t>v</a:t>
            </a:r>
            <a:r>
              <a:rPr lang="en-US" sz="2000" baseline="-25000" dirty="0" err="1"/>
              <a:t>ext</a:t>
            </a:r>
            <a:r>
              <a:rPr lang="en-US" sz="2000" baseline="-25000" dirty="0"/>
              <a:t> </a:t>
            </a:r>
            <a:r>
              <a:rPr lang="en-US" sz="2000" dirty="0"/>
              <a:t>(t*) = </a:t>
            </a:r>
            <a:r>
              <a:rPr lang="en-US" sz="2000" dirty="0" err="1"/>
              <a:t>v</a:t>
            </a:r>
            <a:r>
              <a:rPr lang="en-US" sz="2000" baseline="-25000" dirty="0" err="1"/>
              <a:t>ext</a:t>
            </a:r>
            <a:r>
              <a:rPr lang="en-US" sz="2000" baseline="-25000" dirty="0"/>
              <a:t> </a:t>
            </a:r>
            <a:r>
              <a:rPr lang="en-US" sz="2000" dirty="0"/>
              <a:t>(0)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57200" y="5181600"/>
            <a:ext cx="8229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 dirty="0"/>
              <a:t>Kohn-Sham description of dynamics: </a:t>
            </a:r>
            <a:endParaRPr lang="en-US" sz="2000" dirty="0"/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6600CC"/>
                </a:solidFill>
              </a:rPr>
              <a:t>? Does </a:t>
            </a:r>
            <a:r>
              <a:rPr lang="en-US" sz="2000" dirty="0" smtClean="0">
                <a:solidFill>
                  <a:srgbClr val="6600CC"/>
                </a:solidFill>
              </a:rPr>
              <a:t>th</a:t>
            </a:r>
            <a:r>
              <a:rPr lang="en-US" sz="2000" dirty="0" smtClean="0">
                <a:solidFill>
                  <a:srgbClr val="6600CC"/>
                </a:solidFill>
              </a:rPr>
              <a:t>e exact </a:t>
            </a:r>
            <a:r>
              <a:rPr lang="en-US" sz="2000" dirty="0" err="1" smtClean="0">
                <a:solidFill>
                  <a:srgbClr val="6600CC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6600CC"/>
                </a:solidFill>
              </a:rPr>
              <a:t>s</a:t>
            </a:r>
            <a:r>
              <a:rPr lang="en-US" sz="2000" dirty="0" smtClean="0">
                <a:solidFill>
                  <a:srgbClr val="6600CC"/>
                </a:solidFill>
              </a:rPr>
              <a:t> </a:t>
            </a:r>
            <a:r>
              <a:rPr lang="en-US" sz="2000" dirty="0">
                <a:solidFill>
                  <a:srgbClr val="6600CC"/>
                </a:solidFill>
              </a:rPr>
              <a:t>also return to its initial value ?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6600CC"/>
                </a:solidFill>
              </a:rPr>
              <a:t>? Is an adiabatic approx adequate ?</a:t>
            </a:r>
          </a:p>
        </p:txBody>
      </p:sp>
      <p:pic>
        <p:nvPicPr>
          <p:cNvPr id="22538" name="Picture 10" descr="puls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601987">
            <a:off x="5791200" y="990600"/>
            <a:ext cx="1606550" cy="1130300"/>
          </a:xfrm>
          <a:prstGeom prst="rect">
            <a:avLst/>
          </a:prstGeom>
          <a:noFill/>
        </p:spPr>
      </p:pic>
      <p:sp>
        <p:nvSpPr>
          <p:cNvPr id="22539" name="Line 11"/>
          <p:cNvSpPr>
            <a:spLocks noChangeShapeType="1"/>
          </p:cNvSpPr>
          <p:nvPr/>
        </p:nvSpPr>
        <p:spPr bwMode="auto">
          <a:xfrm rot="8100000">
            <a:off x="5638800" y="1066800"/>
            <a:ext cx="738188" cy="184150"/>
          </a:xfrm>
          <a:prstGeom prst="line">
            <a:avLst/>
          </a:prstGeom>
          <a:noFill/>
          <a:ln w="19050">
            <a:solidFill>
              <a:srgbClr val="6600CC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6491288"/>
            <a:ext cx="87174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 dirty="0" err="1"/>
              <a:t>Maitra</a:t>
            </a:r>
            <a:r>
              <a:rPr lang="en-US" sz="1600" i="1" dirty="0"/>
              <a:t>, Burke, &amp; Woodward PRL, </a:t>
            </a:r>
            <a:r>
              <a:rPr lang="en-US" sz="1600" b="1" i="1" dirty="0"/>
              <a:t>89</a:t>
            </a:r>
            <a:r>
              <a:rPr lang="en-US" sz="1600" i="1" dirty="0"/>
              <a:t>, 023002 (2002); </a:t>
            </a:r>
            <a:r>
              <a:rPr lang="en-US" sz="1600" i="1" dirty="0" smtClean="0"/>
              <a:t>Ch. 8 in “Fundamentals of TDDFT” book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2954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6600CC"/>
                </a:solidFill>
              </a:rPr>
              <a:t>? Does </a:t>
            </a:r>
            <a:r>
              <a:rPr lang="en-US" sz="2000" dirty="0" smtClean="0">
                <a:solidFill>
                  <a:srgbClr val="6600CC"/>
                </a:solidFill>
              </a:rPr>
              <a:t>th</a:t>
            </a:r>
            <a:r>
              <a:rPr lang="en-US" sz="2000" dirty="0" smtClean="0">
                <a:solidFill>
                  <a:srgbClr val="6600CC"/>
                </a:solidFill>
              </a:rPr>
              <a:t>e exact </a:t>
            </a:r>
            <a:r>
              <a:rPr lang="en-US" sz="2000" dirty="0" err="1" smtClean="0">
                <a:solidFill>
                  <a:srgbClr val="6600CC"/>
                </a:solidFill>
              </a:rPr>
              <a:t>v</a:t>
            </a:r>
            <a:r>
              <a:rPr lang="en-US" sz="2000" baseline="-25000" dirty="0" err="1" smtClean="0">
                <a:solidFill>
                  <a:srgbClr val="6600CC"/>
                </a:solidFill>
              </a:rPr>
              <a:t>s</a:t>
            </a:r>
            <a:r>
              <a:rPr lang="en-US" sz="2000" dirty="0" smtClean="0">
                <a:solidFill>
                  <a:srgbClr val="6600CC"/>
                </a:solidFill>
              </a:rPr>
              <a:t> </a:t>
            </a:r>
            <a:r>
              <a:rPr lang="en-US" sz="2000" dirty="0">
                <a:solidFill>
                  <a:srgbClr val="6600CC"/>
                </a:solidFill>
              </a:rPr>
              <a:t>also return to its initial value ?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57200" y="2133600"/>
            <a:ext cx="83058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5050"/>
                </a:solidFill>
              </a:rPr>
              <a:t>No, it cannot! </a:t>
            </a:r>
          </a:p>
          <a:p>
            <a:pPr>
              <a:spcBef>
                <a:spcPct val="50000"/>
              </a:spcBef>
            </a:pPr>
            <a:endParaRPr lang="en-US" sz="2000" dirty="0">
              <a:solidFill>
                <a:srgbClr val="FF505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000" dirty="0"/>
              <a:t>First note that the </a:t>
            </a:r>
            <a:r>
              <a:rPr lang="en-US" sz="2000" dirty="0" smtClean="0"/>
              <a:t>KS density </a:t>
            </a:r>
            <a:r>
              <a:rPr lang="en-US" sz="2000" i="1" dirty="0" smtClean="0"/>
              <a:t>n(t </a:t>
            </a:r>
            <a:r>
              <a:rPr lang="en-US" sz="2000" i="1" dirty="0"/>
              <a:t>&gt;t*) =n</a:t>
            </a:r>
            <a:r>
              <a:rPr lang="en-US" sz="2000" i="1" baseline="-25000" dirty="0"/>
              <a:t>m 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IF </a:t>
            </a:r>
            <a:r>
              <a:rPr lang="en-US" sz="2000" dirty="0" err="1"/>
              <a:t>v</a:t>
            </a:r>
            <a:r>
              <a:rPr lang="en-US" sz="2000" baseline="-25000" dirty="0" err="1"/>
              <a:t>s</a:t>
            </a:r>
            <a:r>
              <a:rPr lang="en-US" sz="2000" dirty="0"/>
              <a:t>(</a:t>
            </a:r>
            <a:r>
              <a:rPr lang="en-US" sz="2000" i="1" dirty="0"/>
              <a:t>t&gt; t</a:t>
            </a:r>
            <a:r>
              <a:rPr lang="en-US" sz="2000" dirty="0"/>
              <a:t>*) = </a:t>
            </a:r>
            <a:r>
              <a:rPr lang="en-US" sz="2000" dirty="0" err="1"/>
              <a:t>v</a:t>
            </a:r>
            <a:r>
              <a:rPr lang="en-US" sz="2000" baseline="-25000" dirty="0" err="1"/>
              <a:t>s</a:t>
            </a:r>
            <a:r>
              <a:rPr lang="en-US" sz="2000" dirty="0"/>
              <a:t>(0), then </a:t>
            </a:r>
            <a:r>
              <a:rPr lang="en-US" sz="2000" i="1" dirty="0"/>
              <a:t>n</a:t>
            </a:r>
            <a:r>
              <a:rPr lang="en-US" sz="2000" i="1" baseline="-25000" dirty="0"/>
              <a:t>m</a:t>
            </a:r>
            <a:r>
              <a:rPr lang="en-US" sz="2000" dirty="0"/>
              <a:t> would have to be an excited-state density of </a:t>
            </a:r>
            <a:r>
              <a:rPr lang="en-US" sz="2000" dirty="0" err="1"/>
              <a:t>v</a:t>
            </a:r>
            <a:r>
              <a:rPr lang="en-US" sz="2000" baseline="-25000" dirty="0" err="1"/>
              <a:t>s</a:t>
            </a:r>
            <a:r>
              <a:rPr lang="en-US" sz="2000" dirty="0"/>
              <a:t>(0).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 But </a:t>
            </a:r>
            <a:r>
              <a:rPr lang="en-US" sz="2000" dirty="0" err="1"/>
              <a:t>v</a:t>
            </a:r>
            <a:r>
              <a:rPr lang="en-US" sz="2000" baseline="-25000" dirty="0" err="1"/>
              <a:t>s</a:t>
            </a:r>
            <a:r>
              <a:rPr lang="en-US" sz="2000" dirty="0"/>
              <a:t>(0) is the KS potential whose </a:t>
            </a:r>
            <a:r>
              <a:rPr lang="en-US" sz="2000" i="1" dirty="0"/>
              <a:t>ground-state</a:t>
            </a:r>
            <a:r>
              <a:rPr lang="en-US" sz="2000" dirty="0"/>
              <a:t> has the same density as interacting ground-state of </a:t>
            </a:r>
            <a:r>
              <a:rPr lang="en-US" sz="2000" dirty="0" err="1"/>
              <a:t>v</a:t>
            </a:r>
            <a:r>
              <a:rPr lang="en-US" sz="2000" baseline="-25000" dirty="0" err="1"/>
              <a:t>ext</a:t>
            </a:r>
            <a:r>
              <a:rPr lang="en-US" sz="2000" dirty="0"/>
              <a:t>(0). 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Excited KS states do </a:t>
            </a:r>
            <a:r>
              <a:rPr lang="en-US" sz="2400" i="1" dirty="0">
                <a:latin typeface="Times New Roman" pitchFamily="18" charset="0"/>
              </a:rPr>
              <a:t>not</a:t>
            </a:r>
            <a:r>
              <a:rPr lang="en-US" sz="2000" i="1" dirty="0">
                <a:latin typeface="Times New Roman" pitchFamily="18" charset="0"/>
              </a:rPr>
              <a:t> </a:t>
            </a:r>
            <a:r>
              <a:rPr lang="en-US" sz="2000" dirty="0"/>
              <a:t>have the same density as the excited states of the corresponding </a:t>
            </a:r>
            <a:r>
              <a:rPr lang="en-US" sz="2000" dirty="0" err="1"/>
              <a:t>v</a:t>
            </a:r>
            <a:r>
              <a:rPr lang="en-US" sz="2000" baseline="-25000" dirty="0" err="1"/>
              <a:t>ext</a:t>
            </a:r>
            <a:r>
              <a:rPr lang="en-US" sz="2000" baseline="-25000" dirty="0"/>
              <a:t>  </a:t>
            </a:r>
            <a:endParaRPr lang="en-US" sz="2000" dirty="0"/>
          </a:p>
          <a:p>
            <a:pPr>
              <a:spcBef>
                <a:spcPct val="50000"/>
              </a:spcBef>
            </a:pPr>
            <a:r>
              <a:rPr lang="en-US" sz="2000" dirty="0">
                <a:sym typeface="Wingdings" pitchFamily="2" charset="2"/>
              </a:rPr>
              <a:t>                          </a:t>
            </a:r>
            <a:r>
              <a:rPr lang="en-US" sz="2000" dirty="0" err="1">
                <a:sym typeface="Wingdings" pitchFamily="2" charset="2"/>
              </a:rPr>
              <a:t>v</a:t>
            </a:r>
            <a:r>
              <a:rPr lang="en-US" sz="2000" baseline="-25000" dirty="0" err="1">
                <a:sym typeface="Wingdings" pitchFamily="2" charset="2"/>
              </a:rPr>
              <a:t>s</a:t>
            </a:r>
            <a:r>
              <a:rPr lang="en-US" sz="2000" dirty="0">
                <a:sym typeface="Wingdings" pitchFamily="2" charset="2"/>
              </a:rPr>
              <a:t>(0) = </a:t>
            </a:r>
            <a:r>
              <a:rPr lang="en-US" sz="2000" dirty="0" err="1">
                <a:sym typeface="Wingdings" pitchFamily="2" charset="2"/>
              </a:rPr>
              <a:t>v</a:t>
            </a:r>
            <a:r>
              <a:rPr lang="en-US" sz="2000" baseline="-25000" dirty="0" err="1">
                <a:sym typeface="Wingdings" pitchFamily="2" charset="2"/>
              </a:rPr>
              <a:t>s</a:t>
            </a:r>
            <a:r>
              <a:rPr lang="en-US" sz="2000" dirty="0">
                <a:sym typeface="Wingdings" pitchFamily="2" charset="2"/>
              </a:rPr>
              <a:t>(t*)</a:t>
            </a:r>
            <a:endParaRPr lang="en-US" sz="2000" baseline="-25000" dirty="0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3200400" y="5791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“</a:t>
            </a:r>
            <a:r>
              <a:rPr lang="en-US" sz="2400" b="1" dirty="0" err="1"/>
              <a:t>Gedanken</a:t>
            </a:r>
            <a:r>
              <a:rPr lang="en-US" sz="2400" b="1" dirty="0"/>
              <a:t>” </a:t>
            </a:r>
            <a:r>
              <a:rPr lang="en-US" sz="2400" b="1" dirty="0" smtClean="0"/>
              <a:t>Calculation of Quantum </a:t>
            </a:r>
            <a:r>
              <a:rPr lang="en-US" sz="2400" b="1" dirty="0"/>
              <a:t>Control…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4800" y="3048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CC"/>
                </a:solidFill>
              </a:rPr>
              <a:t>? Is an adiabatic approx adequate 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534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1475" indent="-371475">
              <a:spcBef>
                <a:spcPct val="50000"/>
              </a:spcBef>
            </a:pPr>
            <a:r>
              <a:rPr lang="en-US" sz="2000">
                <a:solidFill>
                  <a:srgbClr val="FF5050"/>
                </a:solidFill>
              </a:rPr>
              <a:t>No!</a:t>
            </a:r>
          </a:p>
          <a:p>
            <a:pPr marL="371475" indent="-371475">
              <a:spcBef>
                <a:spcPct val="50000"/>
              </a:spcBef>
            </a:pPr>
            <a:r>
              <a:rPr lang="en-US" sz="2000"/>
              <a:t>2 possibilities:</a:t>
            </a:r>
          </a:p>
          <a:p>
            <a:pPr marL="371475" indent="-371475">
              <a:spcBef>
                <a:spcPct val="50000"/>
              </a:spcBef>
              <a:buFontTx/>
              <a:buAutoNum type="romanLcParenBoth"/>
            </a:pPr>
            <a:r>
              <a:rPr lang="en-US" sz="2000"/>
              <a:t>exact KS potential becomes static, with</a:t>
            </a:r>
            <a:r>
              <a:rPr lang="en-US" sz="2000">
                <a:latin typeface="Symbol" pitchFamily="18" charset="2"/>
              </a:rPr>
              <a:t> F</a:t>
            </a:r>
            <a:r>
              <a:rPr lang="en-US" sz="2000"/>
              <a:t>(t&gt;t*) = </a:t>
            </a:r>
            <a:r>
              <a:rPr lang="en-US" sz="2000">
                <a:latin typeface="Symbol" pitchFamily="18" charset="2"/>
              </a:rPr>
              <a:t>F</a:t>
            </a:r>
            <a:r>
              <a:rPr lang="en-US" sz="2000" baseline="-25000"/>
              <a:t>m’</a:t>
            </a:r>
            <a:r>
              <a:rPr lang="en-US" sz="2000"/>
              <a:t> -- an excited state of v</a:t>
            </a:r>
            <a:r>
              <a:rPr lang="en-US" sz="2000" baseline="-25000"/>
              <a:t>s</a:t>
            </a:r>
            <a:r>
              <a:rPr lang="en-US" sz="2000"/>
              <a:t>(t*). But ATDDFT instead finds KS potential which has</a:t>
            </a:r>
            <a:r>
              <a:rPr lang="en-US" sz="2000" i="1"/>
              <a:t> n</a:t>
            </a:r>
            <a:r>
              <a:rPr lang="en-US" sz="2000" i="1" baseline="-25000"/>
              <a:t>m</a:t>
            </a:r>
            <a:r>
              <a:rPr lang="en-US" sz="2000"/>
              <a:t> as </a:t>
            </a:r>
            <a:r>
              <a:rPr lang="en-US" sz="2000" i="1"/>
              <a:t>ground-state</a:t>
            </a:r>
            <a:r>
              <a:rPr lang="en-US" sz="2000"/>
              <a:t> density.</a:t>
            </a:r>
          </a:p>
          <a:p>
            <a:pPr marL="371475" indent="-371475">
              <a:spcBef>
                <a:spcPct val="50000"/>
              </a:spcBef>
            </a:pPr>
            <a:r>
              <a:rPr lang="en-US" sz="2000"/>
              <a:t>	The excited state info is encoded in the memory-dependence of the exact KS potential, lacking in ATDDFT. </a:t>
            </a:r>
          </a:p>
          <a:p>
            <a:pPr marL="371475" indent="-371475">
              <a:spcBef>
                <a:spcPct val="50000"/>
              </a:spcBef>
            </a:pPr>
            <a:endParaRPr lang="en-US" sz="2000"/>
          </a:p>
          <a:p>
            <a:pPr marL="371475" indent="-371475">
              <a:spcBef>
                <a:spcPct val="50000"/>
              </a:spcBef>
            </a:pPr>
            <a:r>
              <a:rPr lang="en-US" sz="2000"/>
              <a:t>(ii) exact KS (and xc potential) continue to change in time after t*, with densities of KS orbitals evolving such that their sum remains static, and equal to</a:t>
            </a:r>
            <a:r>
              <a:rPr lang="en-US" sz="2000" i="1"/>
              <a:t> n</a:t>
            </a:r>
            <a:r>
              <a:rPr lang="en-US" sz="2000" i="1" baseline="-25000"/>
              <a:t>m</a:t>
            </a:r>
            <a:r>
              <a:rPr lang="en-US" sz="2000"/>
              <a:t>.  ATDDFT clearly fails, as static </a:t>
            </a:r>
            <a:r>
              <a:rPr lang="en-US" sz="2000" i="1"/>
              <a:t>n</a:t>
            </a:r>
            <a:r>
              <a:rPr lang="en-US" sz="2000"/>
              <a:t> </a:t>
            </a:r>
            <a:r>
              <a:rPr lang="en-US" sz="2000">
                <a:sym typeface="Wingdings" pitchFamily="2" charset="2"/>
              </a:rPr>
              <a:t> ATDDFT v</a:t>
            </a:r>
            <a:r>
              <a:rPr lang="en-US" sz="2000" baseline="-25000">
                <a:sym typeface="Wingdings" pitchFamily="2" charset="2"/>
              </a:rPr>
              <a:t>xc</a:t>
            </a:r>
            <a:r>
              <a:rPr lang="en-US" sz="2000">
                <a:sym typeface="Wingdings" pitchFamily="2" charset="2"/>
              </a:rPr>
              <a:t> static too. </a:t>
            </a:r>
          </a:p>
          <a:p>
            <a:pPr marL="371475" indent="-371475">
              <a:spcBef>
                <a:spcPct val="5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82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How important is this problem in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practise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Should we give up on doing electronic control until we have good non-adiabatic </a:t>
            </a:r>
            <a:r>
              <a:rPr lang="en-US" dirty="0" err="1" smtClean="0"/>
              <a:t>functionals</a:t>
            </a:r>
            <a:r>
              <a:rPr lang="en-US" dirty="0" smtClean="0"/>
              <a:t>?  </a:t>
            </a:r>
            <a:endParaRPr lang="en-US" i="1" dirty="0" smtClean="0">
              <a:solidFill>
                <a:srgbClr val="0070C0"/>
              </a:solidFill>
            </a:endParaRPr>
          </a:p>
          <a:p>
            <a:r>
              <a:rPr lang="en-US" i="1" dirty="0" smtClean="0">
                <a:solidFill>
                  <a:srgbClr val="0070C0"/>
                </a:solidFill>
              </a:rPr>
              <a:t>			</a:t>
            </a:r>
            <a:r>
              <a:rPr lang="en-US" b="1" i="1" dirty="0" smtClean="0">
                <a:solidFill>
                  <a:srgbClr val="990099"/>
                </a:solidFill>
              </a:rPr>
              <a:t>No!</a:t>
            </a:r>
            <a:endParaRPr lang="en-US" b="1" dirty="0">
              <a:solidFill>
                <a:srgbClr val="9900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Choose a target functional other than the true excited-state density: e.g. optimize instead the corresponding</a:t>
            </a:r>
            <a:r>
              <a:rPr lang="en-US" i="1" dirty="0" smtClean="0"/>
              <a:t> KS </a:t>
            </a:r>
            <a:r>
              <a:rPr lang="en-US" dirty="0" smtClean="0"/>
              <a:t>excited state density, or an overlap with it. The optimal field found for the KS system may also achieve a good outcome for the true system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581400"/>
            <a:ext cx="8458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State-control is perhaps the hardest:  control of other observables, directly related to the density, is less problematic and also interesting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e.g. transfer of density between quantum wells, bond-cleavage…</a:t>
            </a:r>
          </a:p>
          <a:p>
            <a:pPr marL="342900" indent="-342900"/>
            <a:endParaRPr lang="en-US" i="1" dirty="0" smtClean="0"/>
          </a:p>
          <a:p>
            <a:pPr marL="342900" indent="-342900"/>
            <a:r>
              <a:rPr lang="en-US" i="1" dirty="0" smtClean="0"/>
              <a:t>Ch. 13 in “Fundamentals of TDDFT” book;</a:t>
            </a:r>
          </a:p>
          <a:p>
            <a:pPr marL="342900" indent="-342900"/>
            <a:r>
              <a:rPr lang="en-US" i="1" dirty="0" smtClean="0"/>
              <a:t>A. Castro, J. </a:t>
            </a:r>
            <a:r>
              <a:rPr lang="en-US" i="1" dirty="0" err="1" smtClean="0"/>
              <a:t>Werschnik</a:t>
            </a:r>
            <a:r>
              <a:rPr lang="en-US" i="1" dirty="0" smtClean="0"/>
              <a:t>, E.K.U. Gross arXiv:1009.2241v1; K. Krieger, A. Castro, E. K. U. Gross, Chem. Phys. </a:t>
            </a:r>
            <a:r>
              <a:rPr lang="en-US" b="1" i="1" dirty="0" smtClean="0"/>
              <a:t>391</a:t>
            </a:r>
            <a:r>
              <a:rPr lang="en-US" i="1" dirty="0" smtClean="0"/>
              <a:t>, 50 (2011)</a:t>
            </a:r>
          </a:p>
          <a:p>
            <a:pPr marL="342900" indent="-34290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228600" y="2819400"/>
            <a:ext cx="8610600" cy="2751138"/>
            <a:chOff x="0" y="2347"/>
            <a:chExt cx="5760" cy="1973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/>
            <a:srcRect r="6250" b="1535"/>
            <a:stretch>
              <a:fillRect/>
            </a:stretch>
          </p:blipFill>
          <p:spPr bwMode="auto">
            <a:xfrm>
              <a:off x="0" y="2347"/>
              <a:ext cx="5760" cy="1973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4536" y="3929"/>
              <a:ext cx="590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cs typeface="Arial" charset="0"/>
                </a:rPr>
                <a:t>TDKS</a:t>
              </a:r>
            </a:p>
          </p:txBody>
        </p:sp>
      </p:grp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04800" y="0"/>
            <a:ext cx="86106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cs typeface="Arial" charset="0"/>
              </a:rPr>
              <a:t>A particularly </a:t>
            </a:r>
            <a:r>
              <a:rPr lang="en-US" sz="2400" b="1" dirty="0" smtClean="0">
                <a:cs typeface="Arial" charset="0"/>
              </a:rPr>
              <a:t>challenging </a:t>
            </a:r>
            <a:r>
              <a:rPr lang="en-US" sz="2400" b="1" dirty="0">
                <a:cs typeface="Arial" charset="0"/>
              </a:rPr>
              <a:t>problem for </a:t>
            </a:r>
            <a:r>
              <a:rPr lang="en-US" sz="2400" b="1" i="1" dirty="0" smtClean="0">
                <a:cs typeface="Arial" charset="0"/>
              </a:rPr>
              <a:t>exact </a:t>
            </a:r>
            <a:r>
              <a:rPr lang="en-US" sz="2400" b="1" dirty="0" smtClean="0">
                <a:cs typeface="Arial" charset="0"/>
              </a:rPr>
              <a:t>TDDFT</a:t>
            </a:r>
            <a:r>
              <a:rPr lang="en-US" sz="2400" b="1" dirty="0">
                <a:cs typeface="Arial" charset="0"/>
              </a:rPr>
              <a:t>:</a:t>
            </a:r>
          </a:p>
          <a:p>
            <a:pPr algn="ctr"/>
            <a:endParaRPr lang="en-US" sz="2400" b="1" dirty="0">
              <a:cs typeface="Arial" charset="0"/>
            </a:endParaRPr>
          </a:p>
          <a:p>
            <a:r>
              <a:rPr lang="en-US" dirty="0">
                <a:cs typeface="Arial" charset="0"/>
              </a:rPr>
              <a:t>Consider pumping He from ground (1s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dirty="0">
                <a:cs typeface="Arial" charset="0"/>
              </a:rPr>
              <a:t>) to first accessible excited state (1s2p).</a:t>
            </a:r>
          </a:p>
          <a:p>
            <a:endParaRPr lang="en-US" dirty="0">
              <a:cs typeface="Arial" charset="0"/>
            </a:endParaRPr>
          </a:p>
          <a:p>
            <a:r>
              <a:rPr lang="en-US" dirty="0">
                <a:solidFill>
                  <a:srgbClr val="FF0000"/>
                </a:solidFill>
                <a:cs typeface="Arial" charset="0"/>
              </a:rPr>
              <a:t>Problem!!</a:t>
            </a:r>
            <a:r>
              <a:rPr lang="en-US" dirty="0">
                <a:cs typeface="Arial" charset="0"/>
              </a:rPr>
              <a:t> The KS state remains doubly-occupied throughout –</a:t>
            </a:r>
            <a:r>
              <a:rPr lang="en-US" i="1" dirty="0">
                <a:cs typeface="Arial" charset="0"/>
              </a:rPr>
              <a:t> cannot </a:t>
            </a:r>
            <a:r>
              <a:rPr lang="en-US" dirty="0">
                <a:cs typeface="Arial" charset="0"/>
              </a:rPr>
              <a:t>evolve into a singly-excited KS state. </a:t>
            </a:r>
          </a:p>
          <a:p>
            <a:r>
              <a:rPr lang="en-US" dirty="0">
                <a:cs typeface="Arial" charset="0"/>
              </a:rPr>
              <a:t>     </a:t>
            </a:r>
          </a:p>
          <a:p>
            <a:r>
              <a:rPr lang="en-US" u="sng" dirty="0">
                <a:cs typeface="Arial" charset="0"/>
              </a:rPr>
              <a:t>Simple model:</a:t>
            </a:r>
            <a:r>
              <a:rPr lang="en-US" dirty="0">
                <a:cs typeface="Arial" charset="0"/>
              </a:rPr>
              <a:t> evolve two electrons in a harmonic potential from ground-state </a:t>
            </a:r>
          </a:p>
          <a:p>
            <a:r>
              <a:rPr lang="en-US" dirty="0">
                <a:cs typeface="Arial" charset="0"/>
              </a:rPr>
              <a:t> (KS doubly-occupied </a:t>
            </a:r>
            <a:r>
              <a:rPr lang="en-US" sz="2000" dirty="0">
                <a:latin typeface="Symbol" pitchFamily="18" charset="2"/>
                <a:cs typeface="Arial" charset="0"/>
              </a:rPr>
              <a:t>f</a:t>
            </a:r>
            <a:r>
              <a:rPr lang="en-US" sz="2000" baseline="-25000" dirty="0">
                <a:cs typeface="Arial" charset="0"/>
              </a:rPr>
              <a:t>0</a:t>
            </a:r>
            <a:r>
              <a:rPr lang="en-US" dirty="0">
                <a:cs typeface="Arial" charset="0"/>
              </a:rPr>
              <a:t>) to the first excited state (</a:t>
            </a:r>
            <a:r>
              <a:rPr lang="en-US" sz="2000" dirty="0">
                <a:latin typeface="Symbol" pitchFamily="18" charset="2"/>
                <a:cs typeface="Arial" charset="0"/>
              </a:rPr>
              <a:t>f</a:t>
            </a:r>
            <a:r>
              <a:rPr lang="en-US" sz="2000" baseline="-25000" dirty="0">
                <a:cs typeface="Arial" charset="0"/>
              </a:rPr>
              <a:t>0</a:t>
            </a:r>
            <a:r>
              <a:rPr lang="en-US" dirty="0">
                <a:cs typeface="Arial" charset="0"/>
              </a:rPr>
              <a:t>,</a:t>
            </a:r>
            <a:r>
              <a:rPr lang="en-US" sz="2000" dirty="0">
                <a:latin typeface="Symbol" pitchFamily="18" charset="2"/>
                <a:cs typeface="Arial" charset="0"/>
              </a:rPr>
              <a:t>f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dirty="0">
                <a:cs typeface="Arial" charset="0"/>
              </a:rPr>
              <a:t>) :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5667375"/>
            <a:ext cx="9144000" cy="1190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  <a:cs typeface="Arial" charset="0"/>
              </a:rPr>
              <a:t>-- KS achieves target  excited density, but with a doubly-occupied </a:t>
            </a:r>
            <a:r>
              <a:rPr lang="en-US" i="1">
                <a:solidFill>
                  <a:schemeClr val="accent2"/>
                </a:solidFill>
                <a:cs typeface="Arial" charset="0"/>
              </a:rPr>
              <a:t>ground-state</a:t>
            </a:r>
            <a:r>
              <a:rPr lang="en-US">
                <a:solidFill>
                  <a:schemeClr val="accent2"/>
                </a:solidFill>
                <a:cs typeface="Arial" charset="0"/>
              </a:rPr>
              <a:t> orbital !</a:t>
            </a:r>
          </a:p>
          <a:p>
            <a:endParaRPr lang="en-US">
              <a:solidFill>
                <a:schemeClr val="accent2"/>
              </a:solidFill>
              <a:cs typeface="Arial" charset="0"/>
            </a:endParaRPr>
          </a:p>
          <a:p>
            <a:r>
              <a:rPr lang="en-US">
                <a:solidFill>
                  <a:schemeClr val="accent2"/>
                </a:solidFill>
                <a:cs typeface="Arial" charset="0"/>
              </a:rPr>
              <a:t> -- Yet this is how </a:t>
            </a:r>
            <a:r>
              <a:rPr lang="en-US" i="1">
                <a:solidFill>
                  <a:schemeClr val="accent2"/>
                </a:solidFill>
                <a:cs typeface="Arial" charset="0"/>
              </a:rPr>
              <a:t>exact TDDFT</a:t>
            </a:r>
            <a:r>
              <a:rPr lang="en-US">
                <a:solidFill>
                  <a:schemeClr val="accent2"/>
                </a:solidFill>
                <a:cs typeface="Arial" charset="0"/>
              </a:rPr>
              <a:t> describes the dynamics – the exact </a:t>
            </a:r>
            <a:r>
              <a:rPr lang="en-US" i="1">
                <a:solidFill>
                  <a:schemeClr val="accent2"/>
                </a:solidFill>
                <a:cs typeface="Arial" charset="0"/>
              </a:rPr>
              <a:t>v</a:t>
            </a:r>
            <a:r>
              <a:rPr lang="en-US" sz="2000" baseline="-25000">
                <a:solidFill>
                  <a:schemeClr val="accent2"/>
                </a:solidFill>
                <a:cs typeface="Arial" charset="0"/>
              </a:rPr>
              <a:t>xc</a:t>
            </a:r>
            <a:r>
              <a:rPr lang="en-US">
                <a:solidFill>
                  <a:schemeClr val="accent2"/>
                </a:solidFill>
                <a:cs typeface="Arial" charset="0"/>
              </a:rPr>
              <a:t> is unnatural and difficult to approximate, as are observable-functionals of the final state…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077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Different control targets? </a:t>
            </a:r>
            <a:r>
              <a:rPr lang="en-US" dirty="0"/>
              <a:t>Instead of </a:t>
            </a:r>
            <a:r>
              <a:rPr lang="en-US" dirty="0" smtClean="0"/>
              <a:t>targeting </a:t>
            </a:r>
            <a:r>
              <a:rPr lang="en-US" dirty="0"/>
              <a:t>the density, what about trying to optimize &lt;</a:t>
            </a:r>
            <a:r>
              <a:rPr lang="en-US" dirty="0">
                <a:latin typeface="Symbol" pitchFamily="18" charset="2"/>
              </a:rPr>
              <a:t>F</a:t>
            </a:r>
            <a:r>
              <a:rPr lang="en-US" dirty="0"/>
              <a:t>(T) |1s2p&gt;?</a:t>
            </a:r>
          </a:p>
          <a:p>
            <a:r>
              <a:rPr lang="en-US" dirty="0"/>
              <a:t>   - max would be ½  </a:t>
            </a:r>
          </a:p>
          <a:p>
            <a:r>
              <a:rPr lang="en-US" dirty="0"/>
              <a:t>	(c.f. close to 100% in the interacting He problem – </a:t>
            </a:r>
            <a:r>
              <a:rPr lang="en-US" i="1" dirty="0" err="1"/>
              <a:t>Werschnik</a:t>
            </a:r>
            <a:r>
              <a:rPr lang="en-US" i="1" dirty="0"/>
              <a:t> &amp; Gross (2005))</a:t>
            </a:r>
          </a:p>
          <a:p>
            <a:r>
              <a:rPr lang="en-US" dirty="0"/>
              <a:t>      i.e. the interacting system is controllable in this sense, but the non-interacting is </a:t>
            </a:r>
            <a:r>
              <a:rPr lang="en-US" dirty="0" smtClean="0"/>
              <a:t>not</a:t>
            </a:r>
          </a:p>
          <a:p>
            <a:endParaRPr lang="en-US" dirty="0" smtClean="0"/>
          </a:p>
          <a:p>
            <a:r>
              <a:rPr lang="en-US" dirty="0" smtClean="0"/>
              <a:t>  -- </a:t>
            </a:r>
            <a:r>
              <a:rPr lang="en-US" dirty="0" smtClean="0">
                <a:solidFill>
                  <a:srgbClr val="0070C0"/>
                </a:solidFill>
              </a:rPr>
              <a:t>But again, the optimist speaks! </a:t>
            </a:r>
            <a:r>
              <a:rPr lang="en-US" dirty="0" smtClean="0"/>
              <a:t>A clever choice of target functional may yet be found, for which the optimal field found from KS evolution yields a large overlap with the target in the interacting system.  </a:t>
            </a:r>
            <a:endParaRPr lang="en-US" dirty="0"/>
          </a:p>
          <a:p>
            <a:endParaRPr lang="en-US" dirty="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3058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990099"/>
                </a:solidFill>
              </a:rPr>
              <a:t>Another Exercise!</a:t>
            </a:r>
          </a:p>
          <a:p>
            <a:pPr>
              <a:spcBef>
                <a:spcPct val="50000"/>
              </a:spcBef>
            </a:pPr>
            <a:r>
              <a:rPr lang="en-US"/>
              <a:t>Consider exciting a two electron non-interacting ground-state into its first excited state. Pretend that you have found a laser field that gets the target density exactly. Find an expression for the overlap of the state that is reached and the desired state. Evaluate this for a simple potential (eg. Harmonic oscillator, or hydrogen atom). 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… Quantum Control Difficulty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3048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/>
              <a:t>Summary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80010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dirty="0"/>
              <a:t> </a:t>
            </a:r>
            <a:r>
              <a:rPr lang="en-US" sz="2000" dirty="0"/>
              <a:t>Exact </a:t>
            </a:r>
            <a:r>
              <a:rPr lang="en-US" sz="2000" dirty="0" err="1"/>
              <a:t>xc</a:t>
            </a:r>
            <a:r>
              <a:rPr lang="en-US" sz="2000" dirty="0"/>
              <a:t> </a:t>
            </a:r>
            <a:r>
              <a:rPr lang="en-US" sz="2000" dirty="0" err="1"/>
              <a:t>functionals</a:t>
            </a:r>
            <a:r>
              <a:rPr lang="en-US" sz="2000" dirty="0"/>
              <a:t> in TDDFT are generally memory-dependent – but adiabatic approximations are not.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</a:t>
            </a:r>
            <a:r>
              <a:rPr lang="en-US" sz="2000" dirty="0" err="1"/>
              <a:t>Functionals</a:t>
            </a:r>
            <a:r>
              <a:rPr lang="en-US" sz="2000" dirty="0"/>
              <a:t> for more than one electron depend on the initial-state.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Several recent attempts to develop history-dependent </a:t>
            </a:r>
            <a:r>
              <a:rPr lang="en-US" sz="2000" dirty="0" err="1"/>
              <a:t>functionals</a:t>
            </a:r>
            <a:r>
              <a:rPr lang="en-US" sz="2000" dirty="0"/>
              <a:t>, none commonly used.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History-dependence and initial-state dependence are entangled with each other.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Memory appears to be an important feature to capture in many applications, like electronic quantum control processes – orbital </a:t>
            </a:r>
            <a:r>
              <a:rPr lang="en-US" sz="2000" dirty="0" err="1"/>
              <a:t>functionals</a:t>
            </a:r>
            <a:r>
              <a:rPr lang="en-US" sz="2000" dirty="0"/>
              <a:t> may be a good approach – but more study needed.</a:t>
            </a:r>
          </a:p>
          <a:p>
            <a:pPr>
              <a:spcBef>
                <a:spcPct val="50000"/>
              </a:spcBef>
            </a:pPr>
            <a:endParaRPr lang="en-US" sz="2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</a:t>
            </a:r>
            <a:r>
              <a:rPr lang="en-US" sz="2400" i="1" u="sng" dirty="0">
                <a:solidFill>
                  <a:srgbClr val="0070C0"/>
                </a:solidFill>
                <a:latin typeface="Times New Roman" pitchFamily="18" charset="0"/>
              </a:rPr>
              <a:t>Next time:</a:t>
            </a:r>
            <a:r>
              <a:rPr lang="en-US" sz="2000" u="sng" dirty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</a:rPr>
              <a:t>memory in linear response – frequency-dependent kernels in double-excitations.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990600"/>
            <a:ext cx="807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990099"/>
                </a:solidFill>
              </a:rPr>
              <a:t>A Final Exercise!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dirty="0"/>
              <a:t>For a one-electron ground-state, the KS </a:t>
            </a:r>
            <a:r>
              <a:rPr lang="en-US" sz="2000" dirty="0" smtClean="0"/>
              <a:t>potential-functional, </a:t>
            </a:r>
            <a:r>
              <a:rPr lang="en-US" sz="2000" dirty="0"/>
              <a:t>determined by inversion of the TDKS </a:t>
            </a:r>
            <a:r>
              <a:rPr lang="en-US" sz="2000" dirty="0" err="1" smtClean="0"/>
              <a:t>eqn</a:t>
            </a:r>
            <a:r>
              <a:rPr lang="en-US" sz="2000" dirty="0" smtClean="0"/>
              <a:t>, defines an exact adiabatic KS potential, which could be written as:</a:t>
            </a:r>
            <a:endParaRPr lang="en-US" sz="2000" dirty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04800" y="3411538"/>
            <a:ext cx="8534400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Now consider beginning an adiabatic calculation in the first excited state of the 1-d harmonic oscillator. What would the initial exact </a:t>
            </a:r>
            <a:r>
              <a:rPr lang="en-US" sz="2000" i="1" dirty="0"/>
              <a:t>adiabatic </a:t>
            </a:r>
            <a:r>
              <a:rPr lang="en-US" sz="2000" dirty="0"/>
              <a:t>KS potential be at this time be? </a:t>
            </a:r>
          </a:p>
          <a:p>
            <a:pPr>
              <a:spcBef>
                <a:spcPct val="50000"/>
              </a:spcBef>
            </a:pPr>
            <a:r>
              <a:rPr lang="en-US" sz="2000" i="1" dirty="0">
                <a:latin typeface="Times New Roman" pitchFamily="18" charset="0"/>
              </a:rPr>
              <a:t>(Hint: Inserting its density into the </a:t>
            </a:r>
            <a:r>
              <a:rPr lang="en-US" sz="2000" i="1" dirty="0" err="1">
                <a:latin typeface="Times New Roman" pitchFamily="18" charset="0"/>
              </a:rPr>
              <a:t>eqn</a:t>
            </a:r>
            <a:r>
              <a:rPr lang="en-US" sz="2000" i="1" dirty="0">
                <a:latin typeface="Times New Roman" pitchFamily="18" charset="0"/>
              </a:rPr>
              <a:t> above, you should find a singularity  in the adiabatic potential at the origin of the form</a:t>
            </a:r>
            <a:r>
              <a:rPr lang="en-US" sz="2000" i="1" dirty="0">
                <a:latin typeface="Symbol" pitchFamily="18" charset="2"/>
              </a:rPr>
              <a:t> </a:t>
            </a:r>
            <a:r>
              <a:rPr lang="en-US" sz="2400" i="1" dirty="0">
                <a:latin typeface="Symbol" pitchFamily="18" charset="2"/>
              </a:rPr>
              <a:t>d</a:t>
            </a:r>
            <a:r>
              <a:rPr lang="en-US" sz="2000" i="1" dirty="0">
                <a:latin typeface="Times New Roman" pitchFamily="18" charset="0"/>
              </a:rPr>
              <a:t>(x)/|x| -- unphysical and not allowed! )</a:t>
            </a:r>
          </a:p>
          <a:p>
            <a:pPr>
              <a:spcBef>
                <a:spcPct val="50000"/>
              </a:spcBef>
            </a:pPr>
            <a:endParaRPr lang="en-US" sz="2000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/>
              <a:t>(Note that we wouldn’t usually use a density-</a:t>
            </a:r>
            <a:r>
              <a:rPr lang="en-US" sz="1600" dirty="0" err="1"/>
              <a:t>fnal</a:t>
            </a:r>
            <a:r>
              <a:rPr lang="en-US" sz="1600" dirty="0"/>
              <a:t> for </a:t>
            </a:r>
            <a:r>
              <a:rPr lang="en-US" sz="1600" dirty="0" err="1"/>
              <a:t>v</a:t>
            </a:r>
            <a:r>
              <a:rPr lang="en-US" sz="1600" baseline="-25000" dirty="0" err="1"/>
              <a:t>s</a:t>
            </a:r>
            <a:r>
              <a:rPr lang="en-US" sz="1600" dirty="0"/>
              <a:t> – we only use a </a:t>
            </a:r>
            <a:r>
              <a:rPr lang="en-US" sz="1600" dirty="0" err="1"/>
              <a:t>fnal</a:t>
            </a:r>
            <a:r>
              <a:rPr lang="en-US" sz="1600" dirty="0"/>
              <a:t> for </a:t>
            </a:r>
            <a:r>
              <a:rPr lang="en-US" sz="1600" dirty="0" err="1"/>
              <a:t>v</a:t>
            </a:r>
            <a:r>
              <a:rPr lang="en-US" sz="1600" baseline="-25000" dirty="0" err="1"/>
              <a:t>xc</a:t>
            </a:r>
            <a:r>
              <a:rPr lang="en-US" sz="1600" dirty="0"/>
              <a:t>, as </a:t>
            </a:r>
            <a:r>
              <a:rPr lang="en-US" sz="1600" dirty="0" err="1"/>
              <a:t>v</a:t>
            </a:r>
            <a:r>
              <a:rPr lang="en-US" sz="1600" baseline="-25000" dirty="0" err="1"/>
              <a:t>ext</a:t>
            </a:r>
            <a:r>
              <a:rPr lang="en-US" sz="1600" dirty="0"/>
              <a:t> is given by problem at hand. But for the purposes of this exercise, treat </a:t>
            </a:r>
            <a:r>
              <a:rPr lang="en-US" sz="1600" dirty="0" err="1"/>
              <a:t>v</a:t>
            </a:r>
            <a:r>
              <a:rPr lang="en-US" sz="1600" baseline="-25000" dirty="0" err="1"/>
              <a:t>s</a:t>
            </a:r>
            <a:r>
              <a:rPr lang="en-US" sz="1600" dirty="0"/>
              <a:t> as a density </a:t>
            </a:r>
            <a:r>
              <a:rPr lang="en-US" sz="1600" dirty="0" err="1"/>
              <a:t>fnal</a:t>
            </a:r>
            <a:r>
              <a:rPr lang="en-US" sz="1600" dirty="0"/>
              <a:t> as above)</a:t>
            </a:r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2514600"/>
            <a:ext cx="29067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81000" y="228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To illustrate how the adiabatic approx can go wrong, can even just consider a </a:t>
            </a:r>
            <a:r>
              <a:rPr lang="en-US" sz="2000" b="1" i="1"/>
              <a:t>stationary excited state</a:t>
            </a:r>
            <a:r>
              <a:rPr lang="en-US" sz="2000" b="1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2133600" y="2819400"/>
            <a:ext cx="4953000" cy="1828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1676400" y="914400"/>
            <a:ext cx="28956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Oval 6"/>
          <p:cNvSpPr>
            <a:spLocks noChangeArrowheads="1"/>
          </p:cNvSpPr>
          <p:nvPr/>
        </p:nvSpPr>
        <p:spPr bwMode="auto">
          <a:xfrm>
            <a:off x="6019800" y="1143000"/>
            <a:ext cx="2819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5029200" y="4953000"/>
            <a:ext cx="31242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581400" y="3429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●</a:t>
            </a:r>
            <a:endParaRPr lang="ar-SA">
              <a:cs typeface="Arial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648200" y="3505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ar-SA">
              <a:cs typeface="Arial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286000" y="3429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477000" y="3429000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…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590800" y="3962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Vext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676400" y="68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Y</a:t>
            </a:r>
            <a:r>
              <a:rPr lang="en-US" sz="2400" baseline="-25000"/>
              <a:t>0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7772400" y="76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Y</a:t>
            </a:r>
            <a:r>
              <a:rPr lang="en-US" sz="2400" baseline="-25000"/>
              <a:t>0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7772400" y="4800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Y</a:t>
            </a:r>
            <a:r>
              <a:rPr lang="en-US" sz="2400" baseline="-25000"/>
              <a:t>0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7772400" y="533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cs typeface="Arial" charset="0"/>
              </a:rPr>
              <a:t>~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7772400" y="4572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cs typeface="Arial" charset="0"/>
              </a:rPr>
              <a:t>~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7772400" y="4495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cs typeface="Arial" charset="0"/>
              </a:rPr>
              <a:t>~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905000" y="13716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981200" y="1295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       ○   ■    ♣    ◊    ♦ 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6553200" y="1524000"/>
            <a:ext cx="1828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cs typeface="Arial" charset="0"/>
              </a:rPr>
              <a:t>♠    </a:t>
            </a:r>
            <a:r>
              <a:rPr lang="en-US"/>
              <a:t>    ▲   ○ </a:t>
            </a:r>
            <a:r>
              <a:rPr lang="en-US">
                <a:cs typeface="Arial" charset="0"/>
              </a:rPr>
              <a:t> </a:t>
            </a:r>
            <a:endParaRPr lang="en-US"/>
          </a:p>
          <a:p>
            <a:pPr algn="l"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381000" y="3810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5715000" y="5486400"/>
            <a:ext cx="152400" cy="228600"/>
          </a:xfrm>
          <a:prstGeom prst="moon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6248400" y="1676400"/>
            <a:ext cx="152400" cy="152400"/>
          </a:xfrm>
          <a:prstGeom prst="star4">
            <a:avLst>
              <a:gd name="adj" fmla="val 125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1981200" y="1447800"/>
            <a:ext cx="152400" cy="152400"/>
          </a:xfrm>
          <a:prstGeom prst="star5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AutoShape 35"/>
          <p:cNvSpPr>
            <a:spLocks noChangeArrowheads="1"/>
          </p:cNvSpPr>
          <p:nvPr/>
        </p:nvSpPr>
        <p:spPr bwMode="auto">
          <a:xfrm>
            <a:off x="7391400" y="5562600"/>
            <a:ext cx="228600" cy="152400"/>
          </a:xfrm>
          <a:prstGeom prst="star8">
            <a:avLst>
              <a:gd name="adj" fmla="val 3825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6172200" y="5410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□  ▼   ♫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6400800" y="5943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n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2895600" y="838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n</a:t>
            </a: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7086600" y="1066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n</a:t>
            </a:r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8077200" y="1676400"/>
            <a:ext cx="152400" cy="152400"/>
          </a:xfrm>
          <a:prstGeom prst="star5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AutoShape 43"/>
          <p:cNvSpPr>
            <a:spLocks noChangeArrowheads="1"/>
          </p:cNvSpPr>
          <p:nvPr/>
        </p:nvSpPr>
        <p:spPr bwMode="auto">
          <a:xfrm>
            <a:off x="8458200" y="1676400"/>
            <a:ext cx="152400" cy="152400"/>
          </a:xfrm>
          <a:prstGeom prst="star8">
            <a:avLst>
              <a:gd name="adj" fmla="val 3825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4191000" y="16002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 flipH="1">
            <a:off x="5562600" y="18288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4495800" y="25146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 flipH="1">
            <a:off x="4800600" y="26670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3429000" y="16764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>
            <a:off x="3886200" y="26670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>
            <a:off x="2971800" y="16002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9" name="Line 51"/>
          <p:cNvSpPr>
            <a:spLocks noChangeShapeType="1"/>
          </p:cNvSpPr>
          <p:nvPr/>
        </p:nvSpPr>
        <p:spPr bwMode="auto">
          <a:xfrm>
            <a:off x="3429000" y="27432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 flipH="1">
            <a:off x="7010400" y="1905000"/>
            <a:ext cx="1066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 flipH="1">
            <a:off x="6324600" y="28194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 flipH="1">
            <a:off x="6172200" y="1905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3" name="Line 55"/>
          <p:cNvSpPr>
            <a:spLocks noChangeShapeType="1"/>
          </p:cNvSpPr>
          <p:nvPr/>
        </p:nvSpPr>
        <p:spPr bwMode="auto">
          <a:xfrm flipH="1">
            <a:off x="5410200" y="26670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5638800" y="4038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ar-SA">
              <a:cs typeface="Arial" charset="0"/>
            </a:endParaRPr>
          </a:p>
        </p:txBody>
      </p:sp>
      <p:sp>
        <p:nvSpPr>
          <p:cNvPr id="2108" name="Line 60"/>
          <p:cNvSpPr>
            <a:spLocks noChangeShapeType="1"/>
          </p:cNvSpPr>
          <p:nvPr/>
        </p:nvSpPr>
        <p:spPr bwMode="auto">
          <a:xfrm flipH="1">
            <a:off x="6705600" y="1828800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 flipH="1">
            <a:off x="5867400" y="2819400"/>
            <a:ext cx="838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0" name="Line 62"/>
          <p:cNvSpPr>
            <a:spLocks noChangeShapeType="1"/>
          </p:cNvSpPr>
          <p:nvPr/>
        </p:nvSpPr>
        <p:spPr bwMode="auto">
          <a:xfrm flipH="1" flipV="1">
            <a:off x="66294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 flipH="1" flipV="1">
            <a:off x="5867400" y="41910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flipH="1" flipV="1">
            <a:off x="4800600" y="4876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flipH="1" flipV="1">
            <a:off x="3886200" y="41910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flipH="1" flipV="1">
            <a:off x="6096000" y="4876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7" name="Line 69"/>
          <p:cNvSpPr>
            <a:spLocks noChangeShapeType="1"/>
          </p:cNvSpPr>
          <p:nvPr/>
        </p:nvSpPr>
        <p:spPr bwMode="auto">
          <a:xfrm flipH="1" flipV="1">
            <a:off x="5257800" y="42672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8" name="Line 70"/>
          <p:cNvSpPr>
            <a:spLocks noChangeShapeType="1"/>
          </p:cNvSpPr>
          <p:nvPr/>
        </p:nvSpPr>
        <p:spPr bwMode="auto">
          <a:xfrm flipH="1" flipV="1">
            <a:off x="5486400" y="48006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" name="Line 71"/>
          <p:cNvSpPr>
            <a:spLocks noChangeShapeType="1"/>
          </p:cNvSpPr>
          <p:nvPr/>
        </p:nvSpPr>
        <p:spPr bwMode="auto">
          <a:xfrm flipH="1" flipV="1">
            <a:off x="4648200" y="4267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0" name="Line 72"/>
          <p:cNvSpPr>
            <a:spLocks noChangeShapeType="1"/>
          </p:cNvSpPr>
          <p:nvPr/>
        </p:nvSpPr>
        <p:spPr bwMode="auto">
          <a:xfrm>
            <a:off x="2057400" y="16764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1" name="Line 73"/>
          <p:cNvSpPr>
            <a:spLocks noChangeShapeType="1"/>
          </p:cNvSpPr>
          <p:nvPr/>
        </p:nvSpPr>
        <p:spPr bwMode="auto">
          <a:xfrm>
            <a:off x="2514600" y="28194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4114800" y="34290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2667000" y="34290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3124200" y="34290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29" name="Rectangle 81"/>
          <p:cNvSpPr>
            <a:spLocks noChangeArrowheads="1"/>
          </p:cNvSpPr>
          <p:nvPr/>
        </p:nvSpPr>
        <p:spPr bwMode="auto">
          <a:xfrm>
            <a:off x="3657600" y="39624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30" name="Rectangle 82"/>
          <p:cNvSpPr>
            <a:spLocks noChangeArrowheads="1"/>
          </p:cNvSpPr>
          <p:nvPr/>
        </p:nvSpPr>
        <p:spPr bwMode="auto">
          <a:xfrm>
            <a:off x="5638800" y="38862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31" name="Rectangle 83"/>
          <p:cNvSpPr>
            <a:spLocks noChangeArrowheads="1"/>
          </p:cNvSpPr>
          <p:nvPr/>
        </p:nvSpPr>
        <p:spPr bwMode="auto">
          <a:xfrm>
            <a:off x="5029200" y="39624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4648200" y="34290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6096000" y="34290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34" name="Rectangle 86"/>
          <p:cNvSpPr>
            <a:spLocks noChangeArrowheads="1"/>
          </p:cNvSpPr>
          <p:nvPr/>
        </p:nvSpPr>
        <p:spPr bwMode="auto">
          <a:xfrm>
            <a:off x="4419600" y="39624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5181600" y="3429000"/>
            <a:ext cx="322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●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743200" y="2286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err="1" smtClean="0"/>
              <a:t>Runge</a:t>
            </a:r>
            <a:r>
              <a:rPr lang="en-US" sz="2000" b="1" u="sng" dirty="0" smtClean="0"/>
              <a:t>-Gross Theorem</a:t>
            </a:r>
            <a:endParaRPr lang="en-US" sz="2000" b="1" u="sng" dirty="0"/>
          </a:p>
        </p:txBody>
      </p:sp>
      <p:sp>
        <p:nvSpPr>
          <p:cNvPr id="67" name="TextBox 66"/>
          <p:cNvSpPr txBox="1"/>
          <p:nvPr/>
        </p:nvSpPr>
        <p:spPr>
          <a:xfrm>
            <a:off x="0" y="4549676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Lines from same outer ellipse must point to different points in inner ellipse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Lines from different ellipses may point to same or different points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	-- if from identical symbols, must point to different points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Non-v-</a:t>
            </a:r>
            <a:r>
              <a:rPr lang="en-US" dirty="0" err="1" smtClean="0">
                <a:solidFill>
                  <a:srgbClr val="0070C0"/>
                </a:solidFill>
              </a:rPr>
              <a:t>representable</a:t>
            </a:r>
            <a:r>
              <a:rPr lang="en-US" dirty="0" smtClean="0">
                <a:solidFill>
                  <a:srgbClr val="0070C0"/>
                </a:solidFill>
              </a:rPr>
              <a:t> densities are open symbols – no lines emanate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0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/>
              <a:t>Memory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 l="4124" t="76723" r="6186"/>
          <a:stretch>
            <a:fillRect/>
          </a:stretch>
        </p:blipFill>
        <p:spPr bwMode="auto">
          <a:xfrm>
            <a:off x="1295400" y="3048000"/>
            <a:ext cx="714375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6705600" y="3124200"/>
            <a:ext cx="1228725" cy="614363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140325" y="4343400"/>
            <a:ext cx="4003675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33CC33"/>
                </a:solidFill>
              </a:rPr>
              <a:t>functional dependence on history, </a:t>
            </a:r>
            <a:r>
              <a:rPr lang="en-US" sz="2400" b="1" i="1" dirty="0">
                <a:solidFill>
                  <a:srgbClr val="33CC33"/>
                </a:solidFill>
                <a:latin typeface="Times New Roman" pitchFamily="18" charset="0"/>
              </a:rPr>
              <a:t>n(r t’&lt;t),</a:t>
            </a:r>
            <a:r>
              <a:rPr lang="en-US" sz="2000" b="1" dirty="0">
                <a:solidFill>
                  <a:srgbClr val="33CC33"/>
                </a:solidFill>
              </a:rPr>
              <a:t> and on initial states</a:t>
            </a:r>
            <a:r>
              <a:rPr lang="en-US" sz="2000" dirty="0">
                <a:solidFill>
                  <a:srgbClr val="33CC33"/>
                </a:solidFill>
              </a:rPr>
              <a:t> </a:t>
            </a:r>
            <a:r>
              <a:rPr lang="en-US" sz="2000" b="1" dirty="0">
                <a:solidFill>
                  <a:srgbClr val="33CC33"/>
                </a:solidFill>
              </a:rPr>
              <a:t>of true and KS systems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5562600" y="2514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019800" y="2133600"/>
            <a:ext cx="3124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70C0"/>
                </a:solidFill>
              </a:rPr>
              <a:t>Hartree</a:t>
            </a:r>
            <a:r>
              <a:rPr lang="en-US" dirty="0">
                <a:solidFill>
                  <a:srgbClr val="0070C0"/>
                </a:solidFill>
              </a:rPr>
              <a:t> is naturally </a:t>
            </a:r>
            <a:r>
              <a:rPr lang="en-US" i="1" dirty="0">
                <a:solidFill>
                  <a:srgbClr val="0070C0"/>
                </a:solidFill>
              </a:rPr>
              <a:t>adiabatic</a:t>
            </a:r>
            <a:r>
              <a:rPr lang="en-US" dirty="0">
                <a:solidFill>
                  <a:srgbClr val="0070C0"/>
                </a:solidFill>
              </a:rPr>
              <a:t> – depends only on instantaneous density 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flipV="1">
            <a:off x="6019800" y="3810000"/>
            <a:ext cx="838200" cy="3810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2286000" y="37338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160" name="Group 40"/>
          <p:cNvGrpSpPr>
            <a:grpSpLocks/>
          </p:cNvGrpSpPr>
          <p:nvPr/>
        </p:nvGrpSpPr>
        <p:grpSpPr bwMode="auto">
          <a:xfrm>
            <a:off x="381000" y="4114800"/>
            <a:ext cx="4114800" cy="1027113"/>
            <a:chOff x="240" y="2304"/>
            <a:chExt cx="2592" cy="647"/>
          </a:xfrm>
        </p:grpSpPr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240" y="2304"/>
              <a:ext cx="16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70C0"/>
                  </a:solidFill>
                </a:rPr>
                <a:t>Actually, </a:t>
              </a:r>
              <a:r>
                <a:rPr lang="en-US" dirty="0" err="1">
                  <a:solidFill>
                    <a:srgbClr val="0070C0"/>
                  </a:solidFill>
                </a:rPr>
                <a:t>v</a:t>
              </a:r>
              <a:r>
                <a:rPr lang="en-US" sz="2000" baseline="-25000" dirty="0" err="1">
                  <a:solidFill>
                    <a:srgbClr val="0070C0"/>
                  </a:solidFill>
                </a:rPr>
                <a:t>ext</a:t>
              </a:r>
              <a:r>
                <a:rPr lang="en-US" dirty="0">
                  <a:solidFill>
                    <a:srgbClr val="0070C0"/>
                  </a:solidFill>
                </a:rPr>
                <a:t> [n,</a:t>
              </a:r>
              <a:r>
                <a:rPr lang="en-US" dirty="0">
                  <a:solidFill>
                    <a:srgbClr val="0070C0"/>
                  </a:solidFill>
                  <a:latin typeface="Symbol" pitchFamily="18" charset="2"/>
                </a:rPr>
                <a:t>Y</a:t>
              </a:r>
              <a:r>
                <a:rPr lang="en-US" sz="2000" baseline="-25000" dirty="0">
                  <a:solidFill>
                    <a:srgbClr val="0070C0"/>
                  </a:solidFill>
                </a:rPr>
                <a:t>0</a:t>
              </a:r>
              <a:r>
                <a:rPr lang="en-US" dirty="0">
                  <a:solidFill>
                    <a:srgbClr val="0070C0"/>
                  </a:solidFill>
                </a:rPr>
                <a:t>] (</a:t>
              </a:r>
              <a:r>
                <a:rPr lang="en-US" dirty="0" err="1">
                  <a:solidFill>
                    <a:srgbClr val="0070C0"/>
                  </a:solidFill>
                </a:rPr>
                <a:t>rt</a:t>
              </a:r>
              <a:r>
                <a:rPr lang="en-US" dirty="0">
                  <a:solidFill>
                    <a:srgbClr val="0070C0"/>
                  </a:solidFill>
                </a:rPr>
                <a:t>)</a:t>
              </a:r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240" y="2544"/>
              <a:ext cx="259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70C0"/>
                  </a:solidFill>
                </a:rPr>
                <a:t>but as </a:t>
              </a:r>
              <a:r>
                <a:rPr lang="en-US" dirty="0" err="1">
                  <a:solidFill>
                    <a:srgbClr val="0070C0"/>
                  </a:solidFill>
                </a:rPr>
                <a:t>v</a:t>
              </a:r>
              <a:r>
                <a:rPr lang="en-US" sz="2000" baseline="-25000" dirty="0" err="1">
                  <a:solidFill>
                    <a:srgbClr val="0070C0"/>
                  </a:solidFill>
                </a:rPr>
                <a:t>ext</a:t>
              </a:r>
              <a:r>
                <a:rPr lang="en-US" dirty="0">
                  <a:solidFill>
                    <a:srgbClr val="0070C0"/>
                  </a:solidFill>
                </a:rPr>
                <a:t> is usually </a:t>
              </a:r>
              <a:r>
                <a:rPr lang="en-US" dirty="0" smtClean="0">
                  <a:solidFill>
                    <a:srgbClr val="0070C0"/>
                  </a:solidFill>
                </a:rPr>
                <a:t>prescribed</a:t>
              </a:r>
              <a:r>
                <a:rPr lang="en-US" dirty="0" smtClean="0">
                  <a:solidFill>
                    <a:srgbClr val="0070C0"/>
                  </a:solidFill>
                </a:rPr>
                <a:t>, </a:t>
              </a:r>
              <a:r>
                <a:rPr lang="en-US" dirty="0">
                  <a:solidFill>
                    <a:srgbClr val="0070C0"/>
                  </a:solidFill>
                </a:rPr>
                <a:t>functional dependence not considered.</a:t>
              </a:r>
            </a:p>
          </p:txBody>
        </p:sp>
      </p:grp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2514600" y="685800"/>
            <a:ext cx="475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/>
              <a:t>n(</a:t>
            </a:r>
            <a:r>
              <a:rPr lang="en-US" sz="2400" b="1" i="1" dirty="0"/>
              <a:t>r</a:t>
            </a:r>
            <a:r>
              <a:rPr lang="en-US" sz="2400" i="1" dirty="0"/>
              <a:t> t) </a:t>
            </a:r>
            <a:r>
              <a:rPr lang="en-US" sz="2400" dirty="0"/>
              <a:t>  		  </a:t>
            </a:r>
            <a:r>
              <a:rPr lang="en-US" sz="2400" i="1" dirty="0" err="1"/>
              <a:t>v</a:t>
            </a:r>
            <a:r>
              <a:rPr lang="en-US" sz="2400" baseline="-25000" dirty="0" err="1"/>
              <a:t>ext</a:t>
            </a:r>
            <a:r>
              <a:rPr lang="en-US" sz="2400" i="1" dirty="0"/>
              <a:t>(</a:t>
            </a:r>
            <a:r>
              <a:rPr lang="en-US" sz="2400" b="1" i="1" dirty="0"/>
              <a:t>r</a:t>
            </a:r>
            <a:r>
              <a:rPr lang="en-US" sz="2400" i="1" dirty="0"/>
              <a:t> t)</a:t>
            </a:r>
            <a:r>
              <a:rPr lang="en-US" sz="2400" dirty="0"/>
              <a:t>		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3581400" y="914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1-1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228600" y="685800"/>
            <a:ext cx="2133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 smtClean="0"/>
              <a:t>Runge</a:t>
            </a:r>
            <a:r>
              <a:rPr lang="en-US" sz="2000" dirty="0" smtClean="0"/>
              <a:t>-Gross:</a:t>
            </a:r>
            <a:endParaRPr lang="en-US" sz="2000" dirty="0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3276600" y="914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3581400" y="457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Symbol" pitchFamily="18" charset="2"/>
                <a:cs typeface="Arial" charset="0"/>
              </a:rPr>
              <a:t>Y</a:t>
            </a:r>
            <a:r>
              <a:rPr lang="en-US" sz="2400" baseline="-25000" dirty="0">
                <a:latin typeface="Symbol" pitchFamily="18" charset="2"/>
                <a:cs typeface="Arial" charset="0"/>
              </a:rPr>
              <a:t>0</a:t>
            </a:r>
          </a:p>
        </p:txBody>
      </p:sp>
      <p:grpSp>
        <p:nvGrpSpPr>
          <p:cNvPr id="5154" name="Group 34"/>
          <p:cNvGrpSpPr>
            <a:grpSpLocks/>
          </p:cNvGrpSpPr>
          <p:nvPr/>
        </p:nvGrpSpPr>
        <p:grpSpPr bwMode="auto">
          <a:xfrm>
            <a:off x="457200" y="5334002"/>
            <a:ext cx="8686800" cy="1384301"/>
            <a:chOff x="288" y="3360"/>
            <a:chExt cx="5472" cy="872"/>
          </a:xfrm>
        </p:grpSpPr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288" y="3360"/>
              <a:ext cx="5472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>
                  <a:latin typeface="Symbol" pitchFamily="18" charset="2"/>
                </a:rPr>
                <a:t>Y</a:t>
              </a:r>
              <a:r>
                <a:rPr lang="en-US" sz="2400" baseline="-25000" dirty="0">
                  <a:latin typeface="Symbol" pitchFamily="18" charset="2"/>
                </a:rPr>
                <a:t>0</a:t>
              </a:r>
              <a:r>
                <a:rPr lang="en-US" sz="2400" dirty="0">
                  <a:latin typeface="Symbol" pitchFamily="18" charset="2"/>
                </a:rPr>
                <a:t>: </a:t>
              </a:r>
              <a:r>
                <a:rPr lang="en-US" dirty="0"/>
                <a:t>the true initial state</a:t>
              </a:r>
            </a:p>
            <a:p>
              <a:pPr>
                <a:spcBef>
                  <a:spcPct val="50000"/>
                </a:spcBef>
              </a:pPr>
              <a:r>
                <a:rPr lang="en-US" sz="2400" dirty="0">
                  <a:latin typeface="Symbol" pitchFamily="18" charset="2"/>
                </a:rPr>
                <a:t>F</a:t>
              </a:r>
              <a:r>
                <a:rPr lang="en-US" sz="2400" baseline="-25000" dirty="0"/>
                <a:t>0</a:t>
              </a:r>
              <a:r>
                <a:rPr lang="en-US" dirty="0"/>
                <a:t>: the initial state to start the KS calculation in  -- essentially any (SSD) that has same </a:t>
              </a:r>
              <a:r>
                <a:rPr lang="en-US" i="1" dirty="0"/>
                <a:t>n(r,0</a:t>
              </a:r>
              <a:r>
                <a:rPr lang="en-US" dirty="0"/>
                <a:t>) and </a:t>
              </a:r>
              <a:r>
                <a:rPr lang="en-US" i="1" dirty="0" smtClean="0"/>
                <a:t>n(r,0)</a:t>
              </a:r>
              <a:r>
                <a:rPr lang="en-US" dirty="0" smtClean="0"/>
                <a:t> as </a:t>
              </a:r>
              <a:r>
                <a:rPr lang="en-US" sz="2400" dirty="0">
                  <a:latin typeface="Symbol" pitchFamily="18" charset="2"/>
                </a:rPr>
                <a:t>Y</a:t>
              </a:r>
              <a:r>
                <a:rPr lang="en-US" sz="2400" baseline="-25000" dirty="0"/>
                <a:t>0</a:t>
              </a:r>
              <a:r>
                <a:rPr lang="en-US" dirty="0"/>
                <a:t>  </a:t>
              </a:r>
              <a:r>
                <a:rPr lang="en-US" dirty="0" smtClean="0"/>
                <a:t>   (</a:t>
              </a:r>
              <a:r>
                <a:rPr lang="en-US" i="1" dirty="0" smtClean="0"/>
                <a:t>R</a:t>
              </a:r>
              <a:r>
                <a:rPr lang="en-US" i="1" dirty="0"/>
                <a:t>. van </a:t>
              </a:r>
              <a:r>
                <a:rPr lang="en-US" i="1" dirty="0" err="1"/>
                <a:t>Leeuwen</a:t>
              </a:r>
              <a:r>
                <a:rPr lang="en-US" i="1" dirty="0"/>
                <a:t> PRL </a:t>
              </a:r>
              <a:r>
                <a:rPr lang="en-US" b="1" i="1" dirty="0"/>
                <a:t>82</a:t>
              </a:r>
              <a:r>
                <a:rPr lang="en-US" i="1" dirty="0"/>
                <a:t>, 3863 (1999</a:t>
              </a:r>
              <a:r>
                <a:rPr lang="en-US" i="1" dirty="0" smtClean="0"/>
                <a:t>) )</a:t>
              </a:r>
              <a:endParaRPr lang="en-US" i="1" dirty="0"/>
            </a:p>
          </p:txBody>
        </p:sp>
        <p:sp>
          <p:nvSpPr>
            <p:cNvPr id="5153" name="Text Box 33"/>
            <p:cNvSpPr txBox="1">
              <a:spLocks noChangeArrowheads="1"/>
            </p:cNvSpPr>
            <p:nvPr/>
          </p:nvSpPr>
          <p:spPr bwMode="auto">
            <a:xfrm>
              <a:off x="1344" y="3840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 smtClean="0"/>
                <a:t>.</a:t>
              </a:r>
              <a:endParaRPr lang="en-US" sz="2400" b="1" dirty="0"/>
            </a:p>
          </p:txBody>
        </p:sp>
      </p:grp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2362200" y="4114800"/>
            <a:ext cx="762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2514600" y="1600200"/>
            <a:ext cx="38779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/>
              <a:t>n(</a:t>
            </a:r>
            <a:r>
              <a:rPr lang="en-US" sz="2400" b="1" i="1" dirty="0"/>
              <a:t>r</a:t>
            </a:r>
            <a:r>
              <a:rPr lang="en-US" sz="2400" i="1" dirty="0"/>
              <a:t> t) </a:t>
            </a:r>
            <a:r>
              <a:rPr lang="en-US" sz="2400" dirty="0"/>
              <a:t>  		 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s</a:t>
            </a:r>
            <a:r>
              <a:rPr lang="en-US" sz="2400" i="1" dirty="0" smtClean="0"/>
              <a:t>(</a:t>
            </a:r>
            <a:r>
              <a:rPr lang="en-US" sz="2400" b="1" i="1" dirty="0" smtClean="0"/>
              <a:t>r</a:t>
            </a:r>
            <a:r>
              <a:rPr lang="en-US" sz="2400" i="1" dirty="0" smtClean="0"/>
              <a:t> </a:t>
            </a:r>
            <a:r>
              <a:rPr lang="en-US" sz="2400" i="1" dirty="0"/>
              <a:t>t)</a:t>
            </a:r>
            <a:r>
              <a:rPr lang="en-US" sz="2400" dirty="0"/>
              <a:t>		</a:t>
            </a: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581400" y="18288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1-1</a:t>
            </a:r>
          </a:p>
        </p:txBody>
      </p:sp>
      <p:sp>
        <p:nvSpPr>
          <p:cNvPr id="24" name="Line 31"/>
          <p:cNvSpPr>
            <a:spLocks noChangeShapeType="1"/>
          </p:cNvSpPr>
          <p:nvPr/>
        </p:nvSpPr>
        <p:spPr bwMode="auto">
          <a:xfrm>
            <a:off x="3352800" y="1828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3581400" y="13716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Symbol" pitchFamily="18" charset="2"/>
                <a:cs typeface="Arial" charset="0"/>
              </a:rPr>
              <a:t>F</a:t>
            </a:r>
            <a:r>
              <a:rPr lang="en-US" sz="2400" baseline="-25000" dirty="0" smtClean="0">
                <a:latin typeface="Symbol" pitchFamily="18" charset="2"/>
                <a:cs typeface="Arial" charset="0"/>
              </a:rPr>
              <a:t>0</a:t>
            </a:r>
            <a:endParaRPr lang="en-US" sz="2400" baseline="-25000" dirty="0">
              <a:latin typeface="Symbol" pitchFamily="18" charset="2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67400" y="762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dirty="0" smtClean="0"/>
              <a:t>rue system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867400" y="1676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KS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/>
      <p:bldP spid="5131" grpId="0" animBg="1"/>
      <p:bldP spid="5132" grpId="0"/>
      <p:bldP spid="5133" grpId="0" animBg="1"/>
      <p:bldP spid="5140" grpId="0" animBg="1"/>
      <p:bldP spid="22" grpId="0"/>
      <p:bldP spid="23" grpId="0"/>
      <p:bldP spid="24" grpId="0" animBg="1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/>
              <a:t>Memory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2590800"/>
            <a:ext cx="838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Memory can be thought to arise from</a:t>
            </a:r>
            <a:r>
              <a:rPr lang="en-US" sz="2000" dirty="0" smtClean="0"/>
              <a:t> </a:t>
            </a:r>
            <a:r>
              <a:rPr lang="en-US" sz="2000" dirty="0" smtClean="0"/>
              <a:t>using </a:t>
            </a:r>
            <a:r>
              <a:rPr lang="en-US" sz="2000" dirty="0"/>
              <a:t>a </a:t>
            </a:r>
            <a:r>
              <a:rPr lang="en-US" sz="2000" i="1" dirty="0"/>
              <a:t>reduced </a:t>
            </a:r>
            <a:r>
              <a:rPr lang="en-US" sz="2000" dirty="0"/>
              <a:t>variable, </a:t>
            </a:r>
            <a:r>
              <a:rPr lang="en-US" sz="2000" i="1" dirty="0"/>
              <a:t>n</a:t>
            </a:r>
            <a:r>
              <a:rPr lang="en-US" sz="2000" dirty="0"/>
              <a:t>(</a:t>
            </a:r>
            <a:r>
              <a:rPr lang="en-US" sz="2000" dirty="0" err="1"/>
              <a:t>r,t</a:t>
            </a:r>
            <a:r>
              <a:rPr lang="en-US" sz="2000" dirty="0"/>
              <a:t>), which traces over N-1 spatial variables </a:t>
            </a:r>
            <a:r>
              <a:rPr lang="en-US" sz="2000" dirty="0">
                <a:sym typeface="Wingdings" pitchFamily="2" charset="2"/>
              </a:rPr>
              <a:t> memory-dependence</a:t>
            </a:r>
            <a:r>
              <a:rPr lang="en-US" dirty="0">
                <a:sym typeface="Wingdings" pitchFamily="2" charset="2"/>
              </a:rPr>
              <a:t>.</a:t>
            </a:r>
            <a:endParaRPr lang="en-US" dirty="0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/>
          <a:srcRect l="66568" t="78415" r="5246" b="4099"/>
          <a:stretch>
            <a:fillRect/>
          </a:stretch>
        </p:blipFill>
        <p:spPr bwMode="auto">
          <a:xfrm>
            <a:off x="609600" y="990600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1066800" y="914400"/>
            <a:ext cx="1304925" cy="762000"/>
          </a:xfrm>
          <a:prstGeom prst="ellipse">
            <a:avLst/>
          </a:prstGeom>
          <a:noFill/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429000" y="838200"/>
            <a:ext cx="57150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33CC33"/>
                </a:solidFill>
              </a:rPr>
              <a:t>functional dependence on history, </a:t>
            </a:r>
            <a:r>
              <a:rPr lang="en-US" sz="2400" b="1" i="1">
                <a:solidFill>
                  <a:srgbClr val="33CC33"/>
                </a:solidFill>
                <a:latin typeface="Times New Roman" pitchFamily="18" charset="0"/>
              </a:rPr>
              <a:t>n(r t’&lt;t),</a:t>
            </a:r>
            <a:r>
              <a:rPr lang="en-US" sz="2000" b="1">
                <a:solidFill>
                  <a:srgbClr val="33CC33"/>
                </a:solidFill>
              </a:rPr>
              <a:t> and on initial states</a:t>
            </a:r>
            <a:r>
              <a:rPr lang="en-US" sz="2000">
                <a:solidFill>
                  <a:srgbClr val="33CC33"/>
                </a:solidFill>
              </a:rPr>
              <a:t> </a:t>
            </a:r>
            <a:r>
              <a:rPr lang="en-US" sz="2000" b="1">
                <a:solidFill>
                  <a:srgbClr val="33CC33"/>
                </a:solidFill>
              </a:rPr>
              <a:t>of true and KS systems</a:t>
            </a:r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>
            <a:off x="2362200" y="990600"/>
            <a:ext cx="990600" cy="762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4114800"/>
            <a:ext cx="9144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>
                <a:solidFill>
                  <a:schemeClr val="tx2"/>
                </a:solidFill>
              </a:rPr>
              <a:t>But almost all calculations ignore this, and use an </a:t>
            </a:r>
            <a:r>
              <a:rPr lang="en-US" sz="2000" b="1">
                <a:solidFill>
                  <a:schemeClr val="accent2"/>
                </a:solidFill>
              </a:rPr>
              <a:t>adiabatic approximation:</a:t>
            </a:r>
            <a:endParaRPr lang="en-US" sz="2000"/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4648200"/>
            <a:ext cx="50704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0970" name="Group 10"/>
          <p:cNvGrpSpPr>
            <a:grpSpLocks/>
          </p:cNvGrpSpPr>
          <p:nvPr/>
        </p:nvGrpSpPr>
        <p:grpSpPr bwMode="auto">
          <a:xfrm>
            <a:off x="381000" y="5365750"/>
            <a:ext cx="6875463" cy="1492250"/>
            <a:chOff x="920" y="2208"/>
            <a:chExt cx="4331" cy="940"/>
          </a:xfrm>
        </p:grpSpPr>
        <p:pic>
          <p:nvPicPr>
            <p:cNvPr id="40971" name="Picture 1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20" y="2208"/>
              <a:ext cx="3823" cy="500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40972" name="Picture 1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211" y="2620"/>
              <a:ext cx="4040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304800" y="19812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dirty="0"/>
              <a:t> Also, for general observable </a:t>
            </a:r>
            <a:r>
              <a:rPr lang="en-US" sz="2000" dirty="0" smtClean="0"/>
              <a:t>A[</a:t>
            </a:r>
            <a:r>
              <a:rPr lang="en-US" sz="2000" i="1" dirty="0" smtClean="0"/>
              <a:t>n</a:t>
            </a:r>
            <a:r>
              <a:rPr lang="en-US" sz="2000" dirty="0" smtClean="0"/>
              <a:t>; </a:t>
            </a:r>
            <a:r>
              <a:rPr lang="en-US" sz="2000" dirty="0" smtClean="0">
                <a:latin typeface="Symbol" pitchFamily="18" charset="2"/>
              </a:rPr>
              <a:t>F</a:t>
            </a:r>
            <a:r>
              <a:rPr lang="en-US" sz="2000" baseline="-25000" dirty="0" smtClean="0">
                <a:latin typeface="Symbol" pitchFamily="18" charset="2"/>
              </a:rPr>
              <a:t>0</a:t>
            </a:r>
            <a:r>
              <a:rPr lang="en-US" sz="2000" dirty="0"/>
              <a:t>] </a:t>
            </a: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4191000" y="1676400"/>
            <a:ext cx="609600" cy="304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8229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Now, will play with some examples, clarify what is meant by memory, and uncover some exact properties of memory-dependence.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Let’s start with initial-state dependence.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1419022"/>
            <a:ext cx="2514600" cy="695528"/>
          </a:xfrm>
          <a:noFill/>
          <a:ln/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04800" y="2819400"/>
            <a:ext cx="85344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70C0"/>
                </a:solidFill>
                <a:cs typeface="Arial" charset="0"/>
              </a:rPr>
              <a:t>But </a:t>
            </a:r>
            <a:r>
              <a:rPr lang="en-US" sz="2000" b="1" i="1" dirty="0">
                <a:solidFill>
                  <a:srgbClr val="0070C0"/>
                </a:solidFill>
                <a:latin typeface="Times New Roman" pitchFamily="18" charset="0"/>
                <a:cs typeface="Arial" charset="0"/>
              </a:rPr>
              <a:t>is </a:t>
            </a:r>
            <a:r>
              <a:rPr lang="en-US" sz="2000" b="1" dirty="0">
                <a:solidFill>
                  <a:srgbClr val="0070C0"/>
                </a:solidFill>
                <a:cs typeface="Arial" charset="0"/>
              </a:rPr>
              <a:t>there </a:t>
            </a:r>
            <a:r>
              <a:rPr lang="en-US" sz="2000" b="1" dirty="0" smtClean="0">
                <a:solidFill>
                  <a:srgbClr val="0070C0"/>
                </a:solidFill>
                <a:cs typeface="Arial" charset="0"/>
              </a:rPr>
              <a:t>ISD in actuality?</a:t>
            </a:r>
            <a:r>
              <a:rPr lang="en-US" sz="2000" dirty="0" smtClean="0">
                <a:solidFill>
                  <a:srgbClr val="0070C0"/>
                </a:solidFill>
                <a:cs typeface="Arial" charset="0"/>
              </a:rPr>
              <a:t> </a:t>
            </a:r>
            <a:r>
              <a:rPr lang="en-US" sz="2000" dirty="0" smtClean="0">
                <a:cs typeface="Arial" charset="0"/>
              </a:rPr>
              <a:t>I</a:t>
            </a:r>
            <a:r>
              <a:rPr lang="en-US" sz="2000" dirty="0" smtClean="0">
                <a:cs typeface="Arial" charset="0"/>
              </a:rPr>
              <a:t>f </a:t>
            </a:r>
            <a:r>
              <a:rPr lang="en-US" sz="2000" dirty="0">
                <a:cs typeface="Arial" charset="0"/>
              </a:rPr>
              <a:t>we start in </a:t>
            </a:r>
            <a:r>
              <a:rPr lang="en-US" sz="2000" dirty="0" smtClean="0">
                <a:cs typeface="Arial" charset="0"/>
              </a:rPr>
              <a:t>different </a:t>
            </a:r>
            <a:r>
              <a:rPr lang="en-US" sz="2000" dirty="0" smtClean="0">
                <a:latin typeface="Symbol" pitchFamily="18" charset="2"/>
                <a:cs typeface="Arial" charset="0"/>
              </a:rPr>
              <a:t>Y</a:t>
            </a:r>
            <a:r>
              <a:rPr lang="en-US" sz="2000" baseline="-25000" dirty="0" smtClean="0">
                <a:cs typeface="Arial" charset="0"/>
              </a:rPr>
              <a:t>0</a:t>
            </a:r>
            <a:r>
              <a:rPr lang="en-US" sz="2000" dirty="0" smtClean="0">
                <a:cs typeface="Arial" charset="0"/>
              </a:rPr>
              <a:t>’s, </a:t>
            </a:r>
            <a:r>
              <a:rPr lang="en-US" sz="2000" i="1" dirty="0">
                <a:cs typeface="Arial" charset="0"/>
              </a:rPr>
              <a:t>can</a:t>
            </a:r>
            <a:r>
              <a:rPr lang="en-US" sz="2000" dirty="0">
                <a:cs typeface="Arial" charset="0"/>
              </a:rPr>
              <a:t> we get the same</a:t>
            </a:r>
            <a:r>
              <a:rPr lang="en-US" sz="2000" i="1" dirty="0">
                <a:cs typeface="Arial" charset="0"/>
              </a:rPr>
              <a:t> n(</a:t>
            </a:r>
            <a:r>
              <a:rPr lang="en-US" sz="2000" b="1" i="1" dirty="0">
                <a:cs typeface="Arial" charset="0"/>
              </a:rPr>
              <a:t>r </a:t>
            </a:r>
            <a:r>
              <a:rPr lang="en-US" sz="2000" i="1" dirty="0">
                <a:cs typeface="Arial" charset="0"/>
              </a:rPr>
              <a:t>t)</a:t>
            </a:r>
            <a:r>
              <a:rPr lang="en-US" sz="2000" dirty="0">
                <a:cs typeface="Arial" charset="0"/>
              </a:rPr>
              <a:t>, for </a:t>
            </a:r>
            <a:r>
              <a:rPr lang="en-US" sz="2000" i="1" dirty="0">
                <a:cs typeface="Arial" charset="0"/>
              </a:rPr>
              <a:t>all t</a:t>
            </a:r>
            <a:r>
              <a:rPr lang="en-US" sz="2000" dirty="0">
                <a:cs typeface="Arial" charset="0"/>
              </a:rPr>
              <a:t>, by evolving in different </a:t>
            </a:r>
            <a:r>
              <a:rPr lang="en-US" sz="2000" dirty="0" smtClean="0">
                <a:cs typeface="Arial" charset="0"/>
              </a:rPr>
              <a:t>potential? </a:t>
            </a:r>
          </a:p>
          <a:p>
            <a:pPr>
              <a:spcBef>
                <a:spcPct val="50000"/>
              </a:spcBef>
            </a:pPr>
            <a:r>
              <a:rPr lang="en-US" sz="2000" dirty="0" smtClean="0">
                <a:cs typeface="Arial" charset="0"/>
              </a:rPr>
              <a:t>i.e</a:t>
            </a:r>
            <a:r>
              <a:rPr lang="en-US" sz="2000" dirty="0">
                <a:cs typeface="Arial" charset="0"/>
              </a:rPr>
              <a:t>. </a:t>
            </a:r>
            <a:endParaRPr lang="en-US" sz="2000" dirty="0">
              <a:solidFill>
                <a:srgbClr val="993366"/>
              </a:solidFill>
              <a:cs typeface="Arial" charset="0"/>
            </a:endParaRP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1295400" y="1371600"/>
            <a:ext cx="1066800" cy="762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133600" y="0"/>
            <a:ext cx="5172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 u="sng"/>
              <a:t>Initial-state dependence (ISD)</a:t>
            </a:r>
          </a:p>
        </p:txBody>
      </p:sp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4"/>
          <a:srcRect l="4124" t="76723" r="76512" b="3386"/>
          <a:stretch>
            <a:fillRect/>
          </a:stretch>
        </p:blipFill>
        <p:spPr bwMode="auto">
          <a:xfrm>
            <a:off x="6629400" y="1331850"/>
            <a:ext cx="1905000" cy="9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7391400" y="1600200"/>
            <a:ext cx="533400" cy="457200"/>
          </a:xfrm>
          <a:prstGeom prst="ellips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0" name="Group 8"/>
          <p:cNvGrpSpPr>
            <a:grpSpLocks/>
          </p:cNvGrpSpPr>
          <p:nvPr/>
        </p:nvGrpSpPr>
        <p:grpSpPr bwMode="auto">
          <a:xfrm>
            <a:off x="3581400" y="1524000"/>
            <a:ext cx="2362200" cy="685800"/>
            <a:chOff x="2256" y="624"/>
            <a:chExt cx="1488" cy="432"/>
          </a:xfrm>
        </p:grpSpPr>
        <p:pic>
          <p:nvPicPr>
            <p:cNvPr id="44041" name="Picture 9"/>
            <p:cNvPicPr>
              <a:picLocks noChangeAspect="1" noChangeArrowheads="1"/>
            </p:cNvPicPr>
            <p:nvPr/>
          </p:nvPicPr>
          <p:blipFill>
            <a:blip r:embed="rId5"/>
            <a:srcRect r="44118" b="-1819"/>
            <a:stretch>
              <a:fillRect/>
            </a:stretch>
          </p:blipFill>
          <p:spPr bwMode="auto">
            <a:xfrm>
              <a:off x="2256" y="624"/>
              <a:ext cx="91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4042" name="Picture 10"/>
            <p:cNvPicPr>
              <a:picLocks noChangeAspect="1" noChangeArrowheads="1"/>
            </p:cNvPicPr>
            <p:nvPr/>
          </p:nvPicPr>
          <p:blipFill>
            <a:blip r:embed="rId3"/>
            <a:srcRect l="68085" t="20512" r="-2127" b="-2563"/>
            <a:stretch>
              <a:fillRect/>
            </a:stretch>
          </p:blipFill>
          <p:spPr bwMode="auto">
            <a:xfrm>
              <a:off x="3168" y="672"/>
              <a:ext cx="57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4495800" y="1676400"/>
            <a:ext cx="76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Oval 20"/>
          <p:cNvSpPr>
            <a:spLocks noChangeArrowheads="1"/>
          </p:cNvSpPr>
          <p:nvPr/>
        </p:nvSpPr>
        <p:spPr bwMode="auto">
          <a:xfrm>
            <a:off x="4572000" y="1524000"/>
            <a:ext cx="685800" cy="609600"/>
          </a:xfrm>
          <a:prstGeom prst="ellips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1752600" y="4114800"/>
            <a:ext cx="4038600" cy="1371600"/>
            <a:chOff x="192" y="2160"/>
            <a:chExt cx="2544" cy="864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 flipV="1">
              <a:off x="1104" y="2208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56" name="Line 24"/>
            <p:cNvSpPr>
              <a:spLocks noChangeShapeType="1"/>
            </p:cNvSpPr>
            <p:nvPr/>
          </p:nvSpPr>
          <p:spPr bwMode="auto">
            <a:xfrm>
              <a:off x="192" y="2880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Freeform 25"/>
            <p:cNvSpPr>
              <a:spLocks/>
            </p:cNvSpPr>
            <p:nvPr/>
          </p:nvSpPr>
          <p:spPr bwMode="auto">
            <a:xfrm>
              <a:off x="1104" y="2304"/>
              <a:ext cx="1440" cy="416"/>
            </a:xfrm>
            <a:custGeom>
              <a:avLst/>
              <a:gdLst/>
              <a:ahLst/>
              <a:cxnLst>
                <a:cxn ang="0">
                  <a:pos x="0" y="216"/>
                </a:cxn>
                <a:cxn ang="0">
                  <a:pos x="144" y="72"/>
                </a:cxn>
                <a:cxn ang="0">
                  <a:pos x="240" y="24"/>
                </a:cxn>
                <a:cxn ang="0">
                  <a:pos x="384" y="24"/>
                </a:cxn>
                <a:cxn ang="0">
                  <a:pos x="576" y="168"/>
                </a:cxn>
                <a:cxn ang="0">
                  <a:pos x="672" y="264"/>
                </a:cxn>
                <a:cxn ang="0">
                  <a:pos x="864" y="360"/>
                </a:cxn>
                <a:cxn ang="0">
                  <a:pos x="1056" y="408"/>
                </a:cxn>
                <a:cxn ang="0">
                  <a:pos x="1152" y="408"/>
                </a:cxn>
                <a:cxn ang="0">
                  <a:pos x="1248" y="408"/>
                </a:cxn>
                <a:cxn ang="0">
                  <a:pos x="1344" y="360"/>
                </a:cxn>
                <a:cxn ang="0">
                  <a:pos x="1440" y="264"/>
                </a:cxn>
              </a:cxnLst>
              <a:rect l="0" t="0" r="r" b="b"/>
              <a:pathLst>
                <a:path w="1440" h="416">
                  <a:moveTo>
                    <a:pt x="0" y="216"/>
                  </a:moveTo>
                  <a:cubicBezTo>
                    <a:pt x="52" y="160"/>
                    <a:pt x="104" y="104"/>
                    <a:pt x="144" y="72"/>
                  </a:cubicBezTo>
                  <a:cubicBezTo>
                    <a:pt x="184" y="40"/>
                    <a:pt x="200" y="32"/>
                    <a:pt x="240" y="24"/>
                  </a:cubicBezTo>
                  <a:cubicBezTo>
                    <a:pt x="280" y="16"/>
                    <a:pt x="328" y="0"/>
                    <a:pt x="384" y="24"/>
                  </a:cubicBezTo>
                  <a:cubicBezTo>
                    <a:pt x="440" y="48"/>
                    <a:pt x="528" y="128"/>
                    <a:pt x="576" y="168"/>
                  </a:cubicBezTo>
                  <a:cubicBezTo>
                    <a:pt x="624" y="208"/>
                    <a:pt x="624" y="232"/>
                    <a:pt x="672" y="264"/>
                  </a:cubicBezTo>
                  <a:cubicBezTo>
                    <a:pt x="720" y="296"/>
                    <a:pt x="800" y="336"/>
                    <a:pt x="864" y="360"/>
                  </a:cubicBezTo>
                  <a:cubicBezTo>
                    <a:pt x="928" y="384"/>
                    <a:pt x="1008" y="400"/>
                    <a:pt x="1056" y="408"/>
                  </a:cubicBezTo>
                  <a:cubicBezTo>
                    <a:pt x="1104" y="416"/>
                    <a:pt x="1120" y="408"/>
                    <a:pt x="1152" y="408"/>
                  </a:cubicBezTo>
                  <a:cubicBezTo>
                    <a:pt x="1184" y="408"/>
                    <a:pt x="1216" y="416"/>
                    <a:pt x="1248" y="408"/>
                  </a:cubicBezTo>
                  <a:cubicBezTo>
                    <a:pt x="1280" y="400"/>
                    <a:pt x="1312" y="384"/>
                    <a:pt x="1344" y="360"/>
                  </a:cubicBezTo>
                  <a:cubicBezTo>
                    <a:pt x="1376" y="336"/>
                    <a:pt x="1408" y="300"/>
                    <a:pt x="1440" y="2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Rectangle 26"/>
            <p:cNvSpPr>
              <a:spLocks noChangeArrowheads="1"/>
            </p:cNvSpPr>
            <p:nvPr/>
          </p:nvSpPr>
          <p:spPr bwMode="auto">
            <a:xfrm>
              <a:off x="1536" y="2160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n (r t)</a:t>
              </a:r>
            </a:p>
          </p:txBody>
        </p:sp>
      </p:grp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381000" y="3962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Evolve </a:t>
            </a:r>
            <a:r>
              <a:rPr lang="en-US" sz="2000" b="1">
                <a:latin typeface="Symbol" pitchFamily="18" charset="2"/>
              </a:rPr>
              <a:t>Y</a:t>
            </a:r>
            <a:r>
              <a:rPr lang="en-US" sz="2000" b="1" baseline="-25000"/>
              <a:t>0</a:t>
            </a:r>
            <a:r>
              <a:rPr lang="en-US" sz="2000" b="1"/>
              <a:t> in v(t)</a:t>
            </a:r>
            <a:r>
              <a:rPr lang="en-US" sz="2400" b="1"/>
              <a:t> </a:t>
            </a:r>
            <a:r>
              <a:rPr lang="en-US" sz="2400" b="1">
                <a:sym typeface="Wingdings" pitchFamily="2" charset="2"/>
              </a:rPr>
              <a:t></a:t>
            </a:r>
            <a:endParaRPr lang="en-US" sz="2400" b="1"/>
          </a:p>
        </p:txBody>
      </p:sp>
      <p:grpSp>
        <p:nvGrpSpPr>
          <p:cNvPr id="44064" name="Group 32"/>
          <p:cNvGrpSpPr>
            <a:grpSpLocks/>
          </p:cNvGrpSpPr>
          <p:nvPr/>
        </p:nvGrpSpPr>
        <p:grpSpPr bwMode="auto">
          <a:xfrm>
            <a:off x="2971800" y="5410200"/>
            <a:ext cx="4845050" cy="581025"/>
            <a:chOff x="1824" y="3744"/>
            <a:chExt cx="3052" cy="366"/>
          </a:xfrm>
        </p:grpSpPr>
        <p:sp>
          <p:nvSpPr>
            <p:cNvPr id="44061" name="Text Box 29"/>
            <p:cNvSpPr txBox="1">
              <a:spLocks noChangeArrowheads="1"/>
            </p:cNvSpPr>
            <p:nvPr/>
          </p:nvSpPr>
          <p:spPr bwMode="auto">
            <a:xfrm>
              <a:off x="1824" y="3860"/>
              <a:ext cx="305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chemeClr val="accent2"/>
                  </a:solidFill>
                </a:rPr>
                <a:t>? Evolve </a:t>
              </a:r>
              <a:r>
                <a:rPr lang="en-US" sz="2000" b="1">
                  <a:solidFill>
                    <a:schemeClr val="accent2"/>
                  </a:solidFill>
                  <a:latin typeface="Symbol" pitchFamily="18" charset="2"/>
                </a:rPr>
                <a:t>Y</a:t>
              </a:r>
              <a:r>
                <a:rPr lang="en-US" sz="2000" b="1" baseline="-25000">
                  <a:solidFill>
                    <a:schemeClr val="accent2"/>
                  </a:solidFill>
                </a:rPr>
                <a:t>0</a:t>
              </a:r>
              <a:r>
                <a:rPr lang="en-US" sz="2000" b="1">
                  <a:solidFill>
                    <a:schemeClr val="accent2"/>
                  </a:solidFill>
                </a:rPr>
                <a:t> in v (t) </a:t>
              </a:r>
              <a:r>
                <a:rPr lang="en-US" sz="2000" b="1">
                  <a:solidFill>
                    <a:schemeClr val="accent2"/>
                  </a:solidFill>
                  <a:sym typeface="Wingdings" pitchFamily="2" charset="2"/>
                </a:rPr>
                <a:t> same n ?</a:t>
              </a:r>
              <a:endParaRPr lang="en-US" sz="2000" b="1">
                <a:solidFill>
                  <a:schemeClr val="accent2"/>
                </a:solidFill>
              </a:endParaRPr>
            </a:p>
          </p:txBody>
        </p:sp>
        <p:sp>
          <p:nvSpPr>
            <p:cNvPr id="44062" name="Text Box 30"/>
            <p:cNvSpPr txBox="1">
              <a:spLocks noChangeArrowheads="1"/>
            </p:cNvSpPr>
            <p:nvPr/>
          </p:nvSpPr>
          <p:spPr bwMode="auto">
            <a:xfrm rot="21215103" flipH="1">
              <a:off x="2928" y="3744"/>
              <a:ext cx="495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accent2"/>
                  </a:solidFill>
                </a:rPr>
                <a:t>~</a:t>
              </a:r>
              <a:r>
                <a:rPr lang="en-US" sz="2400"/>
                <a:t> </a:t>
              </a:r>
            </a:p>
          </p:txBody>
        </p:sp>
        <p:sp>
          <p:nvSpPr>
            <p:cNvPr id="44063" name="Text Box 31"/>
            <p:cNvSpPr txBox="1">
              <a:spLocks noChangeArrowheads="1"/>
            </p:cNvSpPr>
            <p:nvPr/>
          </p:nvSpPr>
          <p:spPr bwMode="auto">
            <a:xfrm rot="-122674">
              <a:off x="2496" y="3744"/>
              <a:ext cx="6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accent2"/>
                  </a:solidFill>
                </a:rPr>
                <a:t>~</a:t>
              </a:r>
            </a:p>
          </p:txBody>
        </p:sp>
      </p:grpSp>
      <p:sp>
        <p:nvSpPr>
          <p:cNvPr id="44065" name="Text Box 33"/>
          <p:cNvSpPr txBox="1">
            <a:spLocks noChangeArrowheads="1"/>
          </p:cNvSpPr>
          <p:nvPr/>
        </p:nvSpPr>
        <p:spPr bwMode="auto">
          <a:xfrm>
            <a:off x="152400" y="6019800"/>
            <a:ext cx="876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If no, then  ISD redundant, i.e. the functional dependence on the density is enough. </a:t>
            </a:r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6553200" y="3962400"/>
            <a:ext cx="2590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993366"/>
                </a:solidFill>
              </a:rPr>
              <a:t>The answer is</a:t>
            </a:r>
            <a:r>
              <a:rPr lang="en-US" sz="2000">
                <a:solidFill>
                  <a:srgbClr val="993366"/>
                </a:solidFill>
              </a:rPr>
              <a:t>:     </a:t>
            </a:r>
          </a:p>
          <a:p>
            <a:r>
              <a:rPr lang="en-US" sz="2000">
                <a:solidFill>
                  <a:srgbClr val="993366"/>
                </a:solidFill>
              </a:rPr>
              <a:t>No! for one electron, but,  </a:t>
            </a:r>
          </a:p>
          <a:p>
            <a:r>
              <a:rPr lang="en-US" sz="2000">
                <a:solidFill>
                  <a:srgbClr val="993366"/>
                </a:solidFill>
              </a:rPr>
              <a:t>Yes! for 2 or more electrons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5334000" y="52578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00200" y="1066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57200" y="7620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1-1 n-v mapping formally depends on the initial-state.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9" grpId="0"/>
      <p:bldP spid="44065" grpId="0"/>
      <p:bldP spid="44066" grpId="0"/>
      <p:bldP spid="440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04800" y="304800"/>
            <a:ext cx="8839200" cy="823913"/>
            <a:chOff x="192" y="2976"/>
            <a:chExt cx="5568" cy="519"/>
          </a:xfrm>
        </p:grpSpPr>
        <p:sp>
          <p:nvSpPr>
            <p:cNvPr id="11267" name="Text Box 3"/>
            <p:cNvSpPr txBox="1">
              <a:spLocks noChangeArrowheads="1"/>
            </p:cNvSpPr>
            <p:nvPr/>
          </p:nvSpPr>
          <p:spPr bwMode="auto">
            <a:xfrm>
              <a:off x="192" y="2976"/>
              <a:ext cx="4224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u="sng"/>
                <a:t>ISD? One electron case: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Can                 and</a:t>
              </a:r>
            </a:p>
          </p:txBody>
        </p:sp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2208" y="3264"/>
              <a:ext cx="35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be found, that evolve with the same density for all </a:t>
              </a:r>
              <a:r>
                <a:rPr lang="en-US" i="1"/>
                <a:t>t </a:t>
              </a:r>
              <a:r>
                <a:rPr lang="en-US"/>
                <a:t>?</a:t>
              </a:r>
            </a:p>
          </p:txBody>
        </p:sp>
        <p:pic>
          <p:nvPicPr>
            <p:cNvPr id="1126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6" y="3264"/>
              <a:ext cx="528" cy="2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11270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36" y="3264"/>
              <a:ext cx="576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191000" y="1371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means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4953000" y="1066800"/>
            <a:ext cx="2057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1371600"/>
            <a:ext cx="34290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819400" y="19812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where </a:t>
            </a:r>
            <a:r>
              <a:rPr lang="en-US">
                <a:latin typeface="Symbol" pitchFamily="18" charset="2"/>
              </a:rPr>
              <a:t>a </a:t>
            </a:r>
            <a:r>
              <a:rPr lang="en-US"/>
              <a:t>is a real phase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81000" y="24384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Also, must have</a:t>
            </a:r>
          </a:p>
        </p:txBody>
      </p:sp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2895600"/>
            <a:ext cx="34290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2900363"/>
            <a:ext cx="3505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447800" y="3733800"/>
            <a:ext cx="2743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using eqn of continuity, </a:t>
            </a:r>
          </a:p>
          <a:p>
            <a:pPr>
              <a:spcBef>
                <a:spcPct val="50000"/>
              </a:spcBef>
            </a:pPr>
            <a:r>
              <a:rPr lang="en-US"/>
              <a:t>with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4419600" y="3352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1280" name="Picture 1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91000" y="3733800"/>
            <a:ext cx="3087688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81" name="Picture 1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362200" y="4114800"/>
            <a:ext cx="5715000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283" name="Group 19"/>
          <p:cNvGrpSpPr>
            <a:grpSpLocks/>
          </p:cNvGrpSpPr>
          <p:nvPr/>
        </p:nvGrpSpPr>
        <p:grpSpPr bwMode="auto">
          <a:xfrm>
            <a:off x="762000" y="6248400"/>
            <a:ext cx="2425700" cy="366713"/>
            <a:chOff x="480" y="3888"/>
            <a:chExt cx="1528" cy="231"/>
          </a:xfrm>
        </p:grpSpPr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480" y="3888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>
                  <a:sym typeface="Wingdings" pitchFamily="2" charset="2"/>
                </a:rPr>
                <a:t></a:t>
              </a:r>
              <a:r>
                <a:rPr lang="en-US"/>
                <a:t> </a:t>
              </a:r>
            </a:p>
          </p:txBody>
        </p:sp>
        <p:pic>
          <p:nvPicPr>
            <p:cNvPr id="11285" name="Picture 21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768" y="3888"/>
              <a:ext cx="1240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286" name="Group 22"/>
          <p:cNvGrpSpPr>
            <a:grpSpLocks/>
          </p:cNvGrpSpPr>
          <p:nvPr/>
        </p:nvGrpSpPr>
        <p:grpSpPr bwMode="auto">
          <a:xfrm>
            <a:off x="3505200" y="6216650"/>
            <a:ext cx="5638800" cy="382588"/>
            <a:chOff x="2208" y="3916"/>
            <a:chExt cx="3552" cy="241"/>
          </a:xfrm>
        </p:grpSpPr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2208" y="3916"/>
              <a:ext cx="35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>
                  <a:sym typeface="Wingdings" pitchFamily="2" charset="2"/>
                </a:rPr>
                <a:t> </a:t>
              </a:r>
              <a:r>
                <a:rPr lang="en-US"/>
                <a:t>        and         differ only by irrelevant t-dep phase</a:t>
              </a:r>
            </a:p>
          </p:txBody>
        </p:sp>
        <p:pic>
          <p:nvPicPr>
            <p:cNvPr id="11288" name="Picture 24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2496" y="3964"/>
              <a:ext cx="177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289" name="Picture 25"/>
            <p:cNvPicPr>
              <a:picLocks noChangeAspect="1" noChangeArrowheads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3096" y="3916"/>
              <a:ext cx="19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290" name="Group 26"/>
          <p:cNvGrpSpPr>
            <a:grpSpLocks/>
          </p:cNvGrpSpPr>
          <p:nvPr/>
        </p:nvGrpSpPr>
        <p:grpSpPr bwMode="auto">
          <a:xfrm>
            <a:off x="0" y="5029200"/>
            <a:ext cx="9144000" cy="1052513"/>
            <a:chOff x="0" y="3168"/>
            <a:chExt cx="5760" cy="663"/>
          </a:xfrm>
        </p:grpSpPr>
        <p:grpSp>
          <p:nvGrpSpPr>
            <p:cNvPr id="11291" name="Group 27"/>
            <p:cNvGrpSpPr>
              <a:grpSpLocks/>
            </p:cNvGrpSpPr>
            <p:nvPr/>
          </p:nvGrpSpPr>
          <p:grpSpPr bwMode="auto">
            <a:xfrm>
              <a:off x="0" y="3216"/>
              <a:ext cx="5520" cy="615"/>
              <a:chOff x="240" y="3264"/>
              <a:chExt cx="5520" cy="615"/>
            </a:xfrm>
          </p:grpSpPr>
          <p:pic>
            <p:nvPicPr>
              <p:cNvPr id="11292" name="Picture 28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240" y="3264"/>
                <a:ext cx="5074" cy="4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1293" name="Text Box 29"/>
              <p:cNvSpPr txBox="1">
                <a:spLocks noChangeArrowheads="1"/>
              </p:cNvSpPr>
              <p:nvPr/>
            </p:nvSpPr>
            <p:spPr bwMode="auto">
              <a:xfrm>
                <a:off x="3888" y="3648"/>
                <a:ext cx="18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solidFill>
                      <a:schemeClr val="accent2"/>
                    </a:solidFill>
                  </a:rPr>
                  <a:t>everywhere non-negative</a:t>
                </a:r>
                <a:r>
                  <a:rPr lang="en-US"/>
                  <a:t> </a:t>
                </a:r>
              </a:p>
            </p:txBody>
          </p:sp>
          <p:sp>
            <p:nvSpPr>
              <p:cNvPr id="11294" name="AutoShape 30"/>
              <p:cNvSpPr>
                <a:spLocks/>
              </p:cNvSpPr>
              <p:nvPr/>
            </p:nvSpPr>
            <p:spPr bwMode="auto">
              <a:xfrm rot="16200000" flipH="1">
                <a:off x="4560" y="2976"/>
                <a:ext cx="144" cy="1296"/>
              </a:xfrm>
              <a:prstGeom prst="rightBrace">
                <a:avLst>
                  <a:gd name="adj1" fmla="val 75000"/>
                  <a:gd name="adj2" fmla="val 52708"/>
                </a:avLst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95" name="Text Box 31"/>
            <p:cNvSpPr txBox="1">
              <a:spLocks noChangeArrowheads="1"/>
            </p:cNvSpPr>
            <p:nvPr/>
          </p:nvSpPr>
          <p:spPr bwMode="auto">
            <a:xfrm>
              <a:off x="5136" y="3312"/>
              <a:ext cx="62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+ surface term</a:t>
              </a:r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 flipV="1">
              <a:off x="5280" y="3168"/>
              <a:ext cx="192" cy="480"/>
            </a:xfrm>
            <a:prstGeom prst="line">
              <a:avLst/>
            </a:prstGeom>
            <a:noFill/>
            <a:ln w="9525">
              <a:solidFill>
                <a:srgbClr val="FF505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304800" y="3200400"/>
            <a:ext cx="381000" cy="2133600"/>
          </a:xfrm>
          <a:prstGeom prst="curvedRightArrow">
            <a:avLst>
              <a:gd name="adj1" fmla="val 124000"/>
              <a:gd name="adj2" fmla="val 248000"/>
              <a:gd name="adj3" fmla="val 33333"/>
            </a:avLst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u="sng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1066800" y="3352800"/>
            <a:ext cx="7010400" cy="1588"/>
          </a:xfrm>
          <a:prstGeom prst="line">
            <a:avLst/>
          </a:prstGeom>
          <a:ln w="28575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 animBg="1"/>
      <p:bldP spid="11274" grpId="0"/>
      <p:bldP spid="11275" grpId="0"/>
      <p:bldP spid="11278" grpId="0"/>
      <p:bldP spid="11279" grpId="0" animBg="1"/>
      <p:bldP spid="112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09600" y="9144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So, for one electron:</a:t>
            </a:r>
          </a:p>
        </p:txBody>
      </p:sp>
      <p:grpSp>
        <p:nvGrpSpPr>
          <p:cNvPr id="43017" name="Group 9"/>
          <p:cNvGrpSpPr>
            <a:grpSpLocks/>
          </p:cNvGrpSpPr>
          <p:nvPr/>
        </p:nvGrpSpPr>
        <p:grpSpPr bwMode="auto">
          <a:xfrm>
            <a:off x="2743200" y="1905000"/>
            <a:ext cx="4038600" cy="1371600"/>
            <a:chOff x="192" y="2160"/>
            <a:chExt cx="2544" cy="864"/>
          </a:xfrm>
        </p:grpSpPr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 flipV="1">
              <a:off x="1104" y="2208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192" y="2880"/>
              <a:ext cx="2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15" name="Freeform 7"/>
            <p:cNvSpPr>
              <a:spLocks/>
            </p:cNvSpPr>
            <p:nvPr/>
          </p:nvSpPr>
          <p:spPr bwMode="auto">
            <a:xfrm>
              <a:off x="1104" y="2304"/>
              <a:ext cx="1440" cy="416"/>
            </a:xfrm>
            <a:custGeom>
              <a:avLst/>
              <a:gdLst/>
              <a:ahLst/>
              <a:cxnLst>
                <a:cxn ang="0">
                  <a:pos x="0" y="216"/>
                </a:cxn>
                <a:cxn ang="0">
                  <a:pos x="144" y="72"/>
                </a:cxn>
                <a:cxn ang="0">
                  <a:pos x="240" y="24"/>
                </a:cxn>
                <a:cxn ang="0">
                  <a:pos x="384" y="24"/>
                </a:cxn>
                <a:cxn ang="0">
                  <a:pos x="576" y="168"/>
                </a:cxn>
                <a:cxn ang="0">
                  <a:pos x="672" y="264"/>
                </a:cxn>
                <a:cxn ang="0">
                  <a:pos x="864" y="360"/>
                </a:cxn>
                <a:cxn ang="0">
                  <a:pos x="1056" y="408"/>
                </a:cxn>
                <a:cxn ang="0">
                  <a:pos x="1152" y="408"/>
                </a:cxn>
                <a:cxn ang="0">
                  <a:pos x="1248" y="408"/>
                </a:cxn>
                <a:cxn ang="0">
                  <a:pos x="1344" y="360"/>
                </a:cxn>
                <a:cxn ang="0">
                  <a:pos x="1440" y="264"/>
                </a:cxn>
              </a:cxnLst>
              <a:rect l="0" t="0" r="r" b="b"/>
              <a:pathLst>
                <a:path w="1440" h="416">
                  <a:moveTo>
                    <a:pt x="0" y="216"/>
                  </a:moveTo>
                  <a:cubicBezTo>
                    <a:pt x="52" y="160"/>
                    <a:pt x="104" y="104"/>
                    <a:pt x="144" y="72"/>
                  </a:cubicBezTo>
                  <a:cubicBezTo>
                    <a:pt x="184" y="40"/>
                    <a:pt x="200" y="32"/>
                    <a:pt x="240" y="24"/>
                  </a:cubicBezTo>
                  <a:cubicBezTo>
                    <a:pt x="280" y="16"/>
                    <a:pt x="328" y="0"/>
                    <a:pt x="384" y="24"/>
                  </a:cubicBezTo>
                  <a:cubicBezTo>
                    <a:pt x="440" y="48"/>
                    <a:pt x="528" y="128"/>
                    <a:pt x="576" y="168"/>
                  </a:cubicBezTo>
                  <a:cubicBezTo>
                    <a:pt x="624" y="208"/>
                    <a:pt x="624" y="232"/>
                    <a:pt x="672" y="264"/>
                  </a:cubicBezTo>
                  <a:cubicBezTo>
                    <a:pt x="720" y="296"/>
                    <a:pt x="800" y="336"/>
                    <a:pt x="864" y="360"/>
                  </a:cubicBezTo>
                  <a:cubicBezTo>
                    <a:pt x="928" y="384"/>
                    <a:pt x="1008" y="400"/>
                    <a:pt x="1056" y="408"/>
                  </a:cubicBezTo>
                  <a:cubicBezTo>
                    <a:pt x="1104" y="416"/>
                    <a:pt x="1120" y="408"/>
                    <a:pt x="1152" y="408"/>
                  </a:cubicBezTo>
                  <a:cubicBezTo>
                    <a:pt x="1184" y="408"/>
                    <a:pt x="1216" y="416"/>
                    <a:pt x="1248" y="408"/>
                  </a:cubicBezTo>
                  <a:cubicBezTo>
                    <a:pt x="1280" y="400"/>
                    <a:pt x="1312" y="384"/>
                    <a:pt x="1344" y="360"/>
                  </a:cubicBezTo>
                  <a:cubicBezTo>
                    <a:pt x="1376" y="336"/>
                    <a:pt x="1408" y="300"/>
                    <a:pt x="1440" y="2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1536" y="2160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n (r t)</a:t>
              </a:r>
            </a:p>
          </p:txBody>
        </p:sp>
      </p:grp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85800" y="1676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Evolve </a:t>
            </a:r>
            <a:r>
              <a:rPr lang="en-US" sz="2400" b="1">
                <a:latin typeface="Symbol" pitchFamily="18" charset="2"/>
              </a:rPr>
              <a:t>Y</a:t>
            </a:r>
            <a:r>
              <a:rPr lang="en-US" sz="2400" b="1" baseline="-25000"/>
              <a:t>0</a:t>
            </a:r>
            <a:r>
              <a:rPr lang="en-US" sz="2400" b="1"/>
              <a:t> in v(t) </a:t>
            </a:r>
            <a:r>
              <a:rPr lang="en-US" sz="2400" b="1">
                <a:sym typeface="Wingdings" pitchFamily="2" charset="2"/>
              </a:rPr>
              <a:t></a:t>
            </a:r>
            <a:endParaRPr lang="en-US" sz="2400" b="1"/>
          </a:p>
        </p:txBody>
      </p:sp>
      <p:grpSp>
        <p:nvGrpSpPr>
          <p:cNvPr id="43028" name="Group 20"/>
          <p:cNvGrpSpPr>
            <a:grpSpLocks/>
          </p:cNvGrpSpPr>
          <p:nvPr/>
        </p:nvGrpSpPr>
        <p:grpSpPr bwMode="auto">
          <a:xfrm>
            <a:off x="3200400" y="3505200"/>
            <a:ext cx="4845050" cy="914400"/>
            <a:chOff x="2064" y="3024"/>
            <a:chExt cx="3052" cy="576"/>
          </a:xfrm>
        </p:grpSpPr>
        <p:grpSp>
          <p:nvGrpSpPr>
            <p:cNvPr id="43024" name="Group 16"/>
            <p:cNvGrpSpPr>
              <a:grpSpLocks/>
            </p:cNvGrpSpPr>
            <p:nvPr/>
          </p:nvGrpSpPr>
          <p:grpSpPr bwMode="auto">
            <a:xfrm>
              <a:off x="2064" y="3024"/>
              <a:ext cx="3052" cy="452"/>
              <a:chOff x="1124" y="2976"/>
              <a:chExt cx="3052" cy="452"/>
            </a:xfrm>
          </p:grpSpPr>
          <p:sp>
            <p:nvSpPr>
              <p:cNvPr id="43019" name="Text Box 11"/>
              <p:cNvSpPr txBox="1">
                <a:spLocks noChangeArrowheads="1"/>
              </p:cNvSpPr>
              <p:nvPr/>
            </p:nvSpPr>
            <p:spPr bwMode="auto">
              <a:xfrm>
                <a:off x="1124" y="3140"/>
                <a:ext cx="305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accent2"/>
                    </a:solidFill>
                  </a:rPr>
                  <a:t>  Evolve </a:t>
                </a:r>
                <a:r>
                  <a:rPr lang="en-US" sz="2400" b="1">
                    <a:solidFill>
                      <a:schemeClr val="accent2"/>
                    </a:solidFill>
                    <a:latin typeface="Symbol" pitchFamily="18" charset="2"/>
                  </a:rPr>
                  <a:t>Y</a:t>
                </a:r>
                <a:r>
                  <a:rPr lang="en-US" sz="2400" b="1" baseline="-25000">
                    <a:solidFill>
                      <a:schemeClr val="accent2"/>
                    </a:solidFill>
                  </a:rPr>
                  <a:t>0</a:t>
                </a:r>
                <a:r>
                  <a:rPr lang="en-US" sz="2400" b="1">
                    <a:solidFill>
                      <a:schemeClr val="accent2"/>
                    </a:solidFill>
                  </a:rPr>
                  <a:t> in v (t) </a:t>
                </a:r>
                <a:r>
                  <a:rPr lang="en-US" sz="2400" b="1">
                    <a:solidFill>
                      <a:schemeClr val="accent2"/>
                    </a:solidFill>
                    <a:sym typeface="Wingdings" pitchFamily="2" charset="2"/>
                  </a:rPr>
                  <a:t> same n </a:t>
                </a:r>
                <a:endParaRPr lang="en-US" sz="24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3020" name="Text Box 12"/>
              <p:cNvSpPr txBox="1">
                <a:spLocks noChangeArrowheads="1"/>
              </p:cNvSpPr>
              <p:nvPr/>
            </p:nvSpPr>
            <p:spPr bwMode="auto">
              <a:xfrm rot="21215103" flipH="1">
                <a:off x="2448" y="3024"/>
                <a:ext cx="495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accent2"/>
                    </a:solidFill>
                  </a:rPr>
                  <a:t>~</a:t>
                </a:r>
                <a:r>
                  <a:rPr lang="en-US" sz="2400"/>
                  <a:t> </a:t>
                </a:r>
              </a:p>
            </p:txBody>
          </p:sp>
          <p:sp>
            <p:nvSpPr>
              <p:cNvPr id="43021" name="Text Box 13"/>
              <p:cNvSpPr txBox="1">
                <a:spLocks noChangeArrowheads="1"/>
              </p:cNvSpPr>
              <p:nvPr/>
            </p:nvSpPr>
            <p:spPr bwMode="auto">
              <a:xfrm rot="-122674">
                <a:off x="1968" y="2976"/>
                <a:ext cx="65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chemeClr val="accent2"/>
                    </a:solidFill>
                  </a:rPr>
                  <a:t>~</a:t>
                </a:r>
              </a:p>
            </p:txBody>
          </p:sp>
        </p:grp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 flipH="1">
              <a:off x="3744" y="3024"/>
              <a:ext cx="336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219200" y="5122863"/>
            <a:ext cx="6629400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No ISD needed in functionals since the time-evolving density itself contains the information about the initial state. 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1239838" y="6521450"/>
            <a:ext cx="7904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N.T. Maitra and K. Burke, Phys. Rev. A. </a:t>
            </a:r>
            <a:r>
              <a:rPr lang="en-US" sz="1600" b="1" i="1"/>
              <a:t>63</a:t>
            </a:r>
            <a:r>
              <a:rPr lang="en-US" sz="1600" i="1"/>
              <a:t> 042501 (2001); ibid. </a:t>
            </a:r>
            <a:r>
              <a:rPr lang="en-US" sz="1600" b="1" i="1"/>
              <a:t>64</a:t>
            </a:r>
            <a:r>
              <a:rPr lang="en-US" sz="1600" i="1"/>
              <a:t> 039901 (E) (2001)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More than one electron:</a:t>
            </a:r>
          </a:p>
          <a:p>
            <a:pPr>
              <a:spcBef>
                <a:spcPct val="50000"/>
              </a:spcBef>
            </a:pPr>
            <a:r>
              <a:rPr lang="en-US"/>
              <a:t>The time-evolving density does </a:t>
            </a:r>
            <a:r>
              <a:rPr lang="en-US" sz="2000" i="1">
                <a:latin typeface="Times New Roman" pitchFamily="18" charset="0"/>
              </a:rPr>
              <a:t>not </a:t>
            </a:r>
            <a:r>
              <a:rPr lang="en-US"/>
              <a:t>uniquely define the potential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2590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Example: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two </a:t>
            </a:r>
            <a:r>
              <a:rPr lang="en-US" dirty="0"/>
              <a:t>non-interacting </a:t>
            </a:r>
            <a:r>
              <a:rPr lang="en-US" dirty="0" smtClean="0"/>
              <a:t>electrons </a:t>
            </a:r>
            <a:r>
              <a:rPr lang="en-US" dirty="0"/>
              <a:t>in </a:t>
            </a:r>
            <a:r>
              <a:rPr lang="en-US" dirty="0" smtClean="0"/>
              <a:t>1d</a:t>
            </a:r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9175" y="1219200"/>
            <a:ext cx="291782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0" y="1524000"/>
            <a:ext cx="808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n(x,t)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114800" y="1828800"/>
            <a:ext cx="296863" cy="68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6553200" y="1981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7010400" y="17526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f</a:t>
            </a:r>
            <a:r>
              <a:rPr lang="en-US" sz="2000" baseline="-25000"/>
              <a:t>1</a:t>
            </a:r>
            <a:r>
              <a:rPr lang="en-US"/>
              <a:t>,</a:t>
            </a:r>
            <a:r>
              <a:rPr lang="en-US">
                <a:latin typeface="Symbol" pitchFamily="18" charset="2"/>
              </a:rPr>
              <a:t>f</a:t>
            </a:r>
            <a:r>
              <a:rPr lang="en-US" sz="2000" baseline="-25000"/>
              <a:t>2</a:t>
            </a:r>
            <a:r>
              <a:rPr lang="en-US"/>
              <a:t>  orbitals of </a:t>
            </a:r>
            <a:r>
              <a:rPr lang="en-US" sz="2000">
                <a:latin typeface="Symbol" pitchFamily="18" charset="2"/>
              </a:rPr>
              <a:t>F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6553200" y="243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7010400" y="2057400"/>
            <a:ext cx="2133600" cy="549275"/>
            <a:chOff x="4416" y="1296"/>
            <a:chExt cx="1344" cy="346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4416" y="129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~</a:t>
              </a:r>
            </a:p>
          </p:txBody>
        </p:sp>
        <p:grpSp>
          <p:nvGrpSpPr>
            <p:cNvPr id="13324" name="Group 12"/>
            <p:cNvGrpSpPr>
              <a:grpSpLocks/>
            </p:cNvGrpSpPr>
            <p:nvPr/>
          </p:nvGrpSpPr>
          <p:grpSpPr bwMode="auto">
            <a:xfrm>
              <a:off x="4416" y="1296"/>
              <a:ext cx="1344" cy="346"/>
              <a:chOff x="4416" y="1728"/>
              <a:chExt cx="1344" cy="346"/>
            </a:xfrm>
          </p:grpSpPr>
          <p:sp>
            <p:nvSpPr>
              <p:cNvPr id="13325" name="Text Box 13"/>
              <p:cNvSpPr txBox="1">
                <a:spLocks noChangeArrowheads="1"/>
              </p:cNvSpPr>
              <p:nvPr/>
            </p:nvSpPr>
            <p:spPr bwMode="auto">
              <a:xfrm>
                <a:off x="4416" y="1824"/>
                <a:ext cx="13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Symbol" pitchFamily="18" charset="2"/>
                  </a:rPr>
                  <a:t>f</a:t>
                </a:r>
                <a:r>
                  <a:rPr lang="en-US" sz="2000" baseline="-25000"/>
                  <a:t>1</a:t>
                </a:r>
                <a:r>
                  <a:rPr lang="en-US"/>
                  <a:t>,</a:t>
                </a:r>
                <a:r>
                  <a:rPr lang="en-US">
                    <a:latin typeface="Symbol" pitchFamily="18" charset="2"/>
                  </a:rPr>
                  <a:t>f</a:t>
                </a:r>
                <a:r>
                  <a:rPr lang="en-US" sz="2000" baseline="-25000"/>
                  <a:t>2</a:t>
                </a:r>
                <a:r>
                  <a:rPr lang="en-US"/>
                  <a:t>  orbitals of </a:t>
                </a:r>
                <a:r>
                  <a:rPr lang="en-US" sz="2000">
                    <a:latin typeface="Symbol" pitchFamily="18" charset="2"/>
                  </a:rPr>
                  <a:t>F</a:t>
                </a:r>
              </a:p>
            </p:txBody>
          </p:sp>
          <p:sp>
            <p:nvSpPr>
              <p:cNvPr id="13326" name="Text Box 14"/>
              <p:cNvSpPr txBox="1">
                <a:spLocks noChangeArrowheads="1"/>
              </p:cNvSpPr>
              <p:nvPr/>
            </p:nvSpPr>
            <p:spPr bwMode="auto">
              <a:xfrm>
                <a:off x="5520" y="172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~</a:t>
                </a:r>
              </a:p>
            </p:txBody>
          </p:sp>
          <p:sp>
            <p:nvSpPr>
              <p:cNvPr id="13327" name="Text Box 15"/>
              <p:cNvSpPr txBox="1">
                <a:spLocks noChangeArrowheads="1"/>
              </p:cNvSpPr>
              <p:nvPr/>
            </p:nvSpPr>
            <p:spPr bwMode="auto">
              <a:xfrm>
                <a:off x="4608" y="172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/>
                  <a:t>~</a:t>
                </a:r>
              </a:p>
            </p:txBody>
          </p:sp>
        </p:grpSp>
      </p:grp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6781800" y="4419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67818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7315200" y="41910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</a:p>
        </p:txBody>
      </p: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7315200" y="4572000"/>
            <a:ext cx="381000" cy="519113"/>
            <a:chOff x="4704" y="3168"/>
            <a:chExt cx="240" cy="327"/>
          </a:xfrm>
        </p:grpSpPr>
        <p:sp>
          <p:nvSpPr>
            <p:cNvPr id="13332" name="Text Box 20"/>
            <p:cNvSpPr txBox="1">
              <a:spLocks noChangeArrowheads="1"/>
            </p:cNvSpPr>
            <p:nvPr/>
          </p:nvSpPr>
          <p:spPr bwMode="auto">
            <a:xfrm>
              <a:off x="4704" y="326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</a:t>
              </a:r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4704" y="316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~</a:t>
              </a:r>
            </a:p>
          </p:txBody>
        </p:sp>
      </p:grp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381000" y="3657600"/>
            <a:ext cx="2819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initial KS potentials in which these two different initial-states evolve with the same </a:t>
            </a:r>
            <a:r>
              <a:rPr lang="en-US" i="1" dirty="0"/>
              <a:t>n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304800" y="5562600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n-US" dirty="0">
                <a:cs typeface="Arial" charset="0"/>
              </a:rPr>
              <a:t> Say this is the density of an interacting system. Both are possible KS systems. 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>
                <a:cs typeface="Arial" charset="0"/>
              </a:rPr>
              <a:t> </a:t>
            </a:r>
            <a:r>
              <a:rPr lang="en-US" sz="2000" i="1" dirty="0" err="1">
                <a:latin typeface="Times New Roman" pitchFamily="18" charset="0"/>
                <a:cs typeface="Arial" charset="0"/>
              </a:rPr>
              <a:t>v</a:t>
            </a:r>
            <a:r>
              <a:rPr lang="en-US" sz="2000" baseline="-25000" dirty="0" err="1">
                <a:cs typeface="Arial" charset="0"/>
              </a:rPr>
              <a:t>xc</a:t>
            </a:r>
            <a:r>
              <a:rPr lang="en-US" dirty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 different </a:t>
            </a:r>
            <a:r>
              <a:rPr lang="en-US" dirty="0">
                <a:cs typeface="Arial" charset="0"/>
              </a:rPr>
              <a:t>for each. Cannot be captured by any adiabatic approximation</a:t>
            </a: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1239838" y="6521450"/>
            <a:ext cx="7904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N.T. Maitra and K. Burke, Phys. Rev. A. </a:t>
            </a:r>
            <a:r>
              <a:rPr lang="en-US" sz="1600" b="1" i="1"/>
              <a:t>63</a:t>
            </a:r>
            <a:r>
              <a:rPr lang="en-US" sz="1600" i="1"/>
              <a:t> 042501 (2001); ibid. </a:t>
            </a:r>
            <a:r>
              <a:rPr lang="en-US" sz="1600" b="1" i="1"/>
              <a:t>64</a:t>
            </a:r>
            <a:r>
              <a:rPr lang="en-US" sz="1600" i="1"/>
              <a:t> 039901 (E) (2001)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1524000" y="5867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5" grpId="0"/>
      <p:bldP spid="2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9704</TotalTime>
  <Words>2900</Words>
  <Application>Microsoft Office PowerPoint</Application>
  <PresentationFormat>On-screen Show (4:3)</PresentationFormat>
  <Paragraphs>340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Development of Memory-Dependent Functionals…</vt:lpstr>
      <vt:lpstr>Slide 17</vt:lpstr>
      <vt:lpstr>Trading ISD for more history 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Neepa</dc:creator>
  <cp:lastModifiedBy>workStation</cp:lastModifiedBy>
  <cp:revision>411</cp:revision>
  <dcterms:created xsi:type="dcterms:W3CDTF">2008-09-04T15:58:00Z</dcterms:created>
  <dcterms:modified xsi:type="dcterms:W3CDTF">2012-01-08T23:55:21Z</dcterms:modified>
</cp:coreProperties>
</file>