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9" r:id="rId2"/>
    <p:sldId id="309" r:id="rId3"/>
    <p:sldId id="300" r:id="rId4"/>
    <p:sldId id="285" r:id="rId5"/>
    <p:sldId id="258" r:id="rId6"/>
    <p:sldId id="261" r:id="rId7"/>
    <p:sldId id="286" r:id="rId8"/>
    <p:sldId id="264" r:id="rId9"/>
    <p:sldId id="263" r:id="rId10"/>
    <p:sldId id="298" r:id="rId11"/>
    <p:sldId id="265" r:id="rId12"/>
    <p:sldId id="292" r:id="rId13"/>
    <p:sldId id="266" r:id="rId14"/>
    <p:sldId id="267" r:id="rId15"/>
    <p:sldId id="268" r:id="rId16"/>
    <p:sldId id="307" r:id="rId17"/>
    <p:sldId id="272" r:id="rId18"/>
    <p:sldId id="273" r:id="rId19"/>
    <p:sldId id="282" r:id="rId20"/>
    <p:sldId id="283" r:id="rId21"/>
    <p:sldId id="306" r:id="rId22"/>
    <p:sldId id="297" r:id="rId23"/>
    <p:sldId id="296" r:id="rId24"/>
    <p:sldId id="278" r:id="rId25"/>
    <p:sldId id="295" r:id="rId26"/>
    <p:sldId id="304" r:id="rId27"/>
    <p:sldId id="305" r:id="rId28"/>
    <p:sldId id="269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99CC00"/>
    <a:srgbClr val="FF0000"/>
    <a:srgbClr val="33CC33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39.wmf"/><Relationship Id="rId1" Type="http://schemas.openxmlformats.org/officeDocument/2006/relationships/image" Target="../media/image49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0.wmf"/><Relationship Id="rId5" Type="http://schemas.openxmlformats.org/officeDocument/2006/relationships/image" Target="../media/image51.wmf"/><Relationship Id="rId4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2548A0F6-D7DB-48B2-8C4F-1643E0CC24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2BD39-EABE-480D-A0FE-2B3CA1D9C945}" type="slidenum">
              <a:rPr lang="en-US"/>
              <a:pPr/>
              <a:t>13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1122E-DE7A-4E9F-B1F8-EC33DC7DCD02}" type="slidenum">
              <a:rPr lang="en-US"/>
              <a:pPr/>
              <a:t>14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10542-E14C-4E97-AD78-4DA5875007D0}" type="slidenum">
              <a:rPr lang="en-US"/>
              <a:pPr/>
              <a:t>15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03BCB-FD5E-4240-BB32-96268325C0A6}" type="slidenum">
              <a:rPr lang="en-US"/>
              <a:pPr/>
              <a:t>20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D7FEA-48AE-4D73-8086-D75952C8021C}" type="slidenum">
              <a:rPr lang="en-US"/>
              <a:pPr/>
              <a:t>21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ADF83-C588-416A-A09F-5714A2FDD193}" type="slidenum">
              <a:rPr lang="en-US"/>
              <a:pPr/>
              <a:t>23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1BBF72-08D7-4C2E-9DE2-86FE68D9FA80}" type="slidenum">
              <a:rPr lang="en-US"/>
              <a:pPr/>
              <a:t>24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 ..</a:t>
            </a:r>
            <a:r>
              <a:rPr lang="en-US" baseline="0" dirty="0" smtClean="0"/>
              <a:t> ] don’t vanish everywhere since </a:t>
            </a:r>
            <a:r>
              <a:rPr lang="en-US" baseline="0" dirty="0" err="1" smtClean="0"/>
              <a:t>fHxc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chis</a:t>
            </a:r>
            <a:r>
              <a:rPr lang="en-US" baseline="0" dirty="0" smtClean="0"/>
              <a:t>^-1  - chi ^-1 and reality assumption in each case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5C4A1-28D9-4F42-B9E2-E50A1A818FC6}" type="slidenum">
              <a:rPr lang="en-US"/>
              <a:pPr/>
              <a:t>3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Actually, poles of chi and zeros of chi_inverse etc. </a:t>
            </a:r>
          </a:p>
          <a:p>
            <a:endParaRPr lang="en-US"/>
          </a:p>
          <a:p>
            <a:r>
              <a:rPr lang="en-US"/>
              <a:t>Approxs – in particular, adiabatic, where memory dep negelected entirely, or, in freq domain, this fhxc is constant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EFF75-1464-4DA8-A5FF-D1C5BD093A5F}" type="slidenum">
              <a:rPr lang="en-US"/>
              <a:pPr/>
              <a:t>7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an eqn for Psi i.t.o Phi?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A0F6-D7DB-48B2-8C4F-1643E0CC24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FF874-E8DE-4DC6-B1EB-2A5393969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60DB8-6174-48E4-83A2-8F4EFFEFC1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0FBB8-8FC6-4546-9C1B-777110D584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1F8F91-5E04-45B2-B52C-730EB269DB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6C8A8-596B-4EF6-9413-B429F9361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19C85-3C96-4473-8C36-AC4AB7C01F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157C4-682B-4F9C-87DF-5645D98F0F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EF059-3DED-402E-9521-CFDC5F3362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2996C-EC4B-4D15-AC35-4F3EF36F4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75433-26DE-4A4E-AA8B-9863E9D62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B4EE1-54A3-46F5-9BCA-FA9E7D83AF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06654-3B11-45EC-93C5-9C551F889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98B342-2345-4885-9E8B-173CC9E0D4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62.png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w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6600CC"/>
                </a:solidFill>
                <a:latin typeface="Comic Sans MS" pitchFamily="66" charset="0"/>
              </a:rPr>
              <a:t>Advanced </a:t>
            </a:r>
            <a:r>
              <a:rPr lang="en-US" sz="3200" b="1" i="1" dirty="0" smtClean="0">
                <a:solidFill>
                  <a:srgbClr val="6600CC"/>
                </a:solidFill>
                <a:latin typeface="Comic Sans MS" pitchFamily="66" charset="0"/>
              </a:rPr>
              <a:t>TDDFT II  </a:t>
            </a:r>
            <a:endParaRPr lang="en-US" sz="3200" b="1" i="1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981200" y="5410200"/>
            <a:ext cx="5029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>
                <a:latin typeface="Times New Roman" pitchFamily="18" charset="0"/>
              </a:rPr>
              <a:t>Neepa T. Maitra</a:t>
            </a:r>
          </a:p>
          <a:p>
            <a:pPr algn="ctr">
              <a:spcBef>
                <a:spcPct val="50000"/>
              </a:spcBef>
            </a:pPr>
            <a:r>
              <a:rPr lang="en-US" sz="2000" i="1">
                <a:latin typeface="Times New Roman" pitchFamily="18" charset="0"/>
              </a:rPr>
              <a:t>Hunter College and the Graduate Center of the City University of New York</a:t>
            </a:r>
          </a:p>
        </p:txBody>
      </p:sp>
      <p:pic>
        <p:nvPicPr>
          <p:cNvPr id="61444" name="Picture 4" descr="Hunt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57800"/>
            <a:ext cx="1216025" cy="1600200"/>
          </a:xfrm>
          <a:prstGeom prst="rect">
            <a:avLst/>
          </a:prstGeom>
          <a:noFill/>
        </p:spPr>
      </p:pic>
      <p:pic>
        <p:nvPicPr>
          <p:cNvPr id="61445" name="Picture 5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3913" y="5257800"/>
            <a:ext cx="1477962" cy="1600200"/>
          </a:xfrm>
          <a:prstGeom prst="rect">
            <a:avLst/>
          </a:prstGeom>
          <a:noFill/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838200" y="15240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838200" y="1219200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II. Frequency-Dependent Kernels: Double Excitations </a:t>
            </a:r>
          </a:p>
        </p:txBody>
      </p: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3276600" y="3505200"/>
            <a:ext cx="2438400" cy="1555750"/>
            <a:chOff x="2064" y="1920"/>
            <a:chExt cx="1536" cy="980"/>
          </a:xfrm>
        </p:grpSpPr>
        <p:sp>
          <p:nvSpPr>
            <p:cNvPr id="61453" name="Text Box 13"/>
            <p:cNvSpPr txBox="1">
              <a:spLocks noChangeArrowheads="1"/>
            </p:cNvSpPr>
            <p:nvPr/>
          </p:nvSpPr>
          <p:spPr bwMode="auto">
            <a:xfrm>
              <a:off x="2640" y="1920"/>
              <a:ext cx="960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 i="1">
                  <a:latin typeface="Times New Roman" pitchFamily="18" charset="0"/>
                </a:rPr>
                <a:t>f</a:t>
              </a:r>
              <a:r>
                <a:rPr lang="en-US" sz="9600" i="1" baseline="-25000">
                  <a:latin typeface="Times New Roman" pitchFamily="18" charset="0"/>
                </a:rPr>
                <a:t>xc</a:t>
              </a:r>
            </a:p>
          </p:txBody>
        </p:sp>
        <p:sp>
          <p:nvSpPr>
            <p:cNvPr id="61454" name="Line 14"/>
            <p:cNvSpPr>
              <a:spLocks noChangeShapeType="1"/>
            </p:cNvSpPr>
            <p:nvPr/>
          </p:nvSpPr>
          <p:spPr bwMode="auto">
            <a:xfrm>
              <a:off x="2064" y="2304"/>
              <a:ext cx="14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55" name="AutoShape 15"/>
          <p:cNvSpPr>
            <a:spLocks noChangeArrowheads="1"/>
          </p:cNvSpPr>
          <p:nvPr/>
        </p:nvSpPr>
        <p:spPr bwMode="auto">
          <a:xfrm rot="392198">
            <a:off x="5181600" y="4191000"/>
            <a:ext cx="1447800" cy="228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56" name="Picture 16" descr="j02997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2514600"/>
            <a:ext cx="1066800" cy="877888"/>
          </a:xfrm>
          <a:prstGeom prst="rect">
            <a:avLst/>
          </a:prstGeom>
          <a:noFill/>
        </p:spPr>
      </p:pic>
      <p:pic>
        <p:nvPicPr>
          <p:cNvPr id="61457" name="Picture 17" descr="j02997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2819400"/>
            <a:ext cx="1066800" cy="877888"/>
          </a:xfrm>
          <a:prstGeom prst="rect">
            <a:avLst/>
          </a:prstGeom>
          <a:noFill/>
        </p:spPr>
      </p:pic>
      <p:sp>
        <p:nvSpPr>
          <p:cNvPr id="61458" name="AutoShape 18"/>
          <p:cNvSpPr>
            <a:spLocks noChangeArrowheads="1"/>
          </p:cNvSpPr>
          <p:nvPr/>
        </p:nvSpPr>
        <p:spPr bwMode="auto">
          <a:xfrm rot="309513" flipH="1">
            <a:off x="2362200" y="3886200"/>
            <a:ext cx="1447800" cy="2286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1143000"/>
            <a:ext cx="7315200" cy="114300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993300"/>
                </a:solidFill>
              </a:rPr>
              <a:t>An Exercise!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79248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/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/>
          </a:p>
          <a:p>
            <a:pPr marL="342900" indent="-342900">
              <a:spcBef>
                <a:spcPct val="50000"/>
              </a:spcBef>
            </a:pPr>
            <a:r>
              <a:rPr lang="en-US"/>
              <a:t> </a:t>
            </a:r>
            <a:r>
              <a:rPr lang="en-US" sz="2000"/>
              <a:t>Deduce something about the frequency-dependence required for capturing states of triple excitation character – say, one triple excitation coupled to a single excitation.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General case</a:t>
            </a:r>
            <a:r>
              <a:rPr lang="en-US" sz="2000" dirty="0"/>
              <a:t>: </a:t>
            </a:r>
            <a:r>
              <a:rPr lang="en-US" sz="2000" dirty="0" err="1"/>
              <a:t>Diagonalize</a:t>
            </a:r>
            <a:r>
              <a:rPr lang="en-US" sz="2000" dirty="0"/>
              <a:t> many-body H in KS subspace near the </a:t>
            </a:r>
            <a:r>
              <a:rPr lang="en-US" sz="2000" dirty="0" smtClean="0"/>
              <a:t>double-ex </a:t>
            </a:r>
            <a:r>
              <a:rPr lang="en-US" sz="2000" dirty="0"/>
              <a:t>of interest, and require reduction to adiabatic TDDFT in the limit of weak coupling of the single to the double: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0" y="57150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/>
              <a:t>N.T. </a:t>
            </a:r>
            <a:r>
              <a:rPr lang="en-US" i="1" dirty="0" err="1"/>
              <a:t>Maitra</a:t>
            </a:r>
            <a:r>
              <a:rPr lang="en-US" i="1" dirty="0"/>
              <a:t>, F. Zhang, R. Cave, &amp; K. Burke JCP </a:t>
            </a:r>
            <a:r>
              <a:rPr lang="en-US" b="1" i="1" dirty="0"/>
              <a:t>120</a:t>
            </a:r>
            <a:r>
              <a:rPr lang="en-US" i="1" dirty="0"/>
              <a:t>, 5932 (2004)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438400"/>
            <a:ext cx="73739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4038600" y="2286000"/>
            <a:ext cx="654050" cy="3444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065463" y="1939925"/>
            <a:ext cx="5003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</a:rPr>
              <a:t>usual adiabatic matrix element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32413" y="3897313"/>
            <a:ext cx="303371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</a:rPr>
              <a:t>dynamical (non-adiabatic) correction</a:t>
            </a:r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 rot="16200000">
            <a:off x="6599237" y="2400301"/>
            <a:ext cx="307975" cy="2533650"/>
          </a:xfrm>
          <a:prstGeom prst="leftBrace">
            <a:avLst>
              <a:gd name="adj1" fmla="val 68557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04800" y="3048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Practical Approximation for the Dressed Kernel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04800" y="4267200"/>
            <a:ext cx="41148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So: (i) scan KS orbital energies to see if a double lies near a single, </a:t>
            </a:r>
          </a:p>
          <a:p>
            <a:pPr marL="371475" indent="-371475">
              <a:spcBef>
                <a:spcPct val="50000"/>
              </a:spcBef>
              <a:buFontTx/>
              <a:buAutoNum type="romanLcParenBoth" startAt="2"/>
            </a:pPr>
            <a:r>
              <a:rPr lang="en-US">
                <a:solidFill>
                  <a:schemeClr val="accent2"/>
                </a:solidFill>
              </a:rPr>
              <a:t>apply this kernel just to that pair</a:t>
            </a:r>
          </a:p>
          <a:p>
            <a:pPr marL="371475" indent="-371475">
              <a:spcBef>
                <a:spcPct val="50000"/>
              </a:spcBef>
              <a:buFontTx/>
              <a:buAutoNum type="romanLcParenBoth" startAt="2"/>
            </a:pPr>
            <a:r>
              <a:rPr lang="en-US">
                <a:solidFill>
                  <a:schemeClr val="accent2"/>
                </a:solidFill>
              </a:rPr>
              <a:t>apply usual ATDDFT to all other excitations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0" y="1600200"/>
            <a:ext cx="304800" cy="1524000"/>
          </a:xfrm>
          <a:prstGeom prst="curvedRightArrow">
            <a:avLst>
              <a:gd name="adj1" fmla="val 100000"/>
              <a:gd name="adj2" fmla="val 200000"/>
              <a:gd name="adj3" fmla="val 33333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Alternate Derivations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57200" y="762000"/>
            <a:ext cx="8534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2"/>
                </a:solidFill>
              </a:rPr>
              <a:t> M.E</a:t>
            </a:r>
            <a:r>
              <a:rPr lang="en-US" sz="2000" dirty="0">
                <a:solidFill>
                  <a:schemeClr val="accent2"/>
                </a:solidFill>
              </a:rPr>
              <a:t>. </a:t>
            </a:r>
            <a:r>
              <a:rPr lang="en-US" sz="2000" dirty="0" err="1" smtClean="0">
                <a:solidFill>
                  <a:schemeClr val="accent2"/>
                </a:solidFill>
              </a:rPr>
              <a:t>Casida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i="1" dirty="0" smtClean="0"/>
              <a:t>JCP </a:t>
            </a:r>
            <a:r>
              <a:rPr lang="en-US" b="1" i="1" dirty="0"/>
              <a:t>122</a:t>
            </a:r>
            <a:r>
              <a:rPr lang="en-US" i="1" dirty="0"/>
              <a:t>, 054111 (2005)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    M. </a:t>
            </a:r>
            <a:r>
              <a:rPr lang="en-US" sz="2000" dirty="0" err="1" smtClean="0">
                <a:solidFill>
                  <a:schemeClr val="accent2"/>
                </a:solidFill>
              </a:rPr>
              <a:t>Huix-Rotllant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&amp; M.E. </a:t>
            </a:r>
            <a:r>
              <a:rPr lang="en-US" sz="2000" dirty="0" err="1" smtClean="0">
                <a:solidFill>
                  <a:schemeClr val="accent2"/>
                </a:solidFill>
              </a:rPr>
              <a:t>Casida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sz="2000" i="1" dirty="0" err="1" smtClean="0"/>
              <a:t>arXiv</a:t>
            </a:r>
            <a:r>
              <a:rPr lang="en-US" sz="2000" i="1" dirty="0" smtClean="0"/>
              <a:t>: 1008.1478v1</a:t>
            </a:r>
          </a:p>
          <a:p>
            <a:pPr>
              <a:spcBef>
                <a:spcPct val="50000"/>
              </a:spcBef>
            </a:pPr>
            <a:r>
              <a:rPr lang="en-US" sz="2000" dirty="0" smtClean="0"/>
              <a:t>-- from second-order polarization propagator (SOPPA) correction to ATDDFT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2"/>
                </a:solidFill>
              </a:rPr>
              <a:t> P</a:t>
            </a:r>
            <a:r>
              <a:rPr lang="en-US" sz="2000" dirty="0">
                <a:solidFill>
                  <a:schemeClr val="accent2"/>
                </a:solidFill>
              </a:rPr>
              <a:t>. </a:t>
            </a:r>
            <a:r>
              <a:rPr lang="en-US" sz="2000" dirty="0" err="1">
                <a:solidFill>
                  <a:schemeClr val="accent2"/>
                </a:solidFill>
              </a:rPr>
              <a:t>Romaniello</a:t>
            </a:r>
            <a:r>
              <a:rPr lang="en-US" sz="2000" dirty="0">
                <a:solidFill>
                  <a:schemeClr val="accent2"/>
                </a:solidFill>
              </a:rPr>
              <a:t>, </a:t>
            </a:r>
            <a:r>
              <a:rPr lang="en-US" sz="2000" dirty="0" smtClean="0">
                <a:solidFill>
                  <a:schemeClr val="accent2"/>
                </a:solidFill>
              </a:rPr>
              <a:t>D. </a:t>
            </a:r>
            <a:r>
              <a:rPr lang="en-US" sz="2000" dirty="0" err="1" smtClean="0">
                <a:solidFill>
                  <a:schemeClr val="accent2"/>
                </a:solidFill>
              </a:rPr>
              <a:t>Sangalli</a:t>
            </a:r>
            <a:r>
              <a:rPr lang="en-US" sz="2000" dirty="0" smtClean="0">
                <a:solidFill>
                  <a:schemeClr val="accent2"/>
                </a:solidFill>
              </a:rPr>
              <a:t>, J. A. Berger, F. </a:t>
            </a:r>
            <a:r>
              <a:rPr lang="en-US" sz="2000" dirty="0" err="1" smtClean="0">
                <a:solidFill>
                  <a:schemeClr val="accent2"/>
                </a:solidFill>
              </a:rPr>
              <a:t>Sottile</a:t>
            </a:r>
            <a:r>
              <a:rPr lang="en-US" sz="2000" dirty="0" smtClean="0">
                <a:solidFill>
                  <a:schemeClr val="accent2"/>
                </a:solidFill>
              </a:rPr>
              <a:t>, L. G. Molinari, L. Reining, and G. </a:t>
            </a:r>
            <a:r>
              <a:rPr lang="en-US" sz="2000" dirty="0" err="1" smtClean="0">
                <a:solidFill>
                  <a:schemeClr val="accent2"/>
                </a:solidFill>
              </a:rPr>
              <a:t>Onida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i="1" dirty="0" smtClean="0"/>
              <a:t>JCP </a:t>
            </a:r>
            <a:r>
              <a:rPr lang="en-US" b="1" i="1" dirty="0"/>
              <a:t>130</a:t>
            </a:r>
            <a:r>
              <a:rPr lang="en-US" i="1" dirty="0"/>
              <a:t>, 044108 (2009)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-- </a:t>
            </a:r>
            <a:r>
              <a:rPr lang="en-US" sz="2000" dirty="0" smtClean="0"/>
              <a:t>from Bethe-</a:t>
            </a:r>
            <a:r>
              <a:rPr lang="en-US" sz="2000" dirty="0" err="1" smtClean="0"/>
              <a:t>Salpeter</a:t>
            </a:r>
            <a:r>
              <a:rPr lang="en-US" sz="2000" dirty="0" smtClean="0"/>
              <a:t> </a:t>
            </a:r>
            <a:r>
              <a:rPr lang="en-US" sz="2000" dirty="0"/>
              <a:t>equation with dynamically screened interaction W(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 smtClean="0"/>
              <a:t>)</a:t>
            </a:r>
          </a:p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2"/>
                </a:solidFill>
              </a:rPr>
              <a:t> O</a:t>
            </a:r>
            <a:r>
              <a:rPr lang="en-US" sz="2000" dirty="0">
                <a:solidFill>
                  <a:schemeClr val="accent2"/>
                </a:solidFill>
              </a:rPr>
              <a:t>. </a:t>
            </a:r>
            <a:r>
              <a:rPr lang="en-US" sz="2000" dirty="0" err="1">
                <a:solidFill>
                  <a:schemeClr val="accent2"/>
                </a:solidFill>
              </a:rPr>
              <a:t>Gritsenko</a:t>
            </a:r>
            <a:r>
              <a:rPr lang="en-US" sz="2000" dirty="0">
                <a:solidFill>
                  <a:schemeClr val="accent2"/>
                </a:solidFill>
              </a:rPr>
              <a:t> &amp; E.J. </a:t>
            </a:r>
            <a:r>
              <a:rPr lang="en-US" sz="2000" dirty="0" err="1" smtClean="0">
                <a:solidFill>
                  <a:schemeClr val="accent2"/>
                </a:solidFill>
              </a:rPr>
              <a:t>Baerends</a:t>
            </a:r>
            <a:r>
              <a:rPr lang="en-US" sz="2000" dirty="0" smtClean="0">
                <a:solidFill>
                  <a:schemeClr val="accent2"/>
                </a:solidFill>
              </a:rPr>
              <a:t>, </a:t>
            </a:r>
            <a:r>
              <a:rPr lang="en-US" i="1" dirty="0" smtClean="0"/>
              <a:t>PCCP </a:t>
            </a:r>
            <a:r>
              <a:rPr lang="en-US" b="1" i="1" dirty="0"/>
              <a:t>11</a:t>
            </a:r>
            <a:r>
              <a:rPr lang="en-US" i="1" dirty="0"/>
              <a:t>, 4640, (2009).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-- </a:t>
            </a:r>
            <a:r>
              <a:rPr lang="en-US" sz="2000" dirty="0" smtClean="0"/>
              <a:t>use </a:t>
            </a:r>
            <a:r>
              <a:rPr lang="en-US" sz="2000" dirty="0"/>
              <a:t>CEDA (Common Energy Denominator Approximation) to account for the effect of the other states on the inverse kernels, and obtain spatial dependence of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 err="1"/>
              <a:t>xc</a:t>
            </a:r>
            <a:r>
              <a:rPr lang="en-US" sz="2000" dirty="0"/>
              <a:t>-kernel as well.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Simple Model System: 2 el. in 1d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438400" y="1219200"/>
            <a:ext cx="1066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495800" y="838200"/>
            <a:ext cx="198120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Vext = </a:t>
            </a:r>
            <a:r>
              <a:rPr lang="en-US" sz="2000"/>
              <a:t>x</a:t>
            </a:r>
            <a:r>
              <a:rPr lang="en-US" sz="2000" baseline="30000"/>
              <a:t>2</a:t>
            </a:r>
            <a:r>
              <a:rPr lang="en-US" sz="2000"/>
              <a:t>/2</a:t>
            </a:r>
          </a:p>
          <a:p>
            <a:pPr>
              <a:spcBef>
                <a:spcPct val="50000"/>
              </a:spcBef>
            </a:pPr>
            <a:r>
              <a:rPr lang="en-US"/>
              <a:t>Vee = </a:t>
            </a:r>
            <a:r>
              <a:rPr lang="en-US" sz="2000">
                <a:latin typeface="Symbol" pitchFamily="18" charset="2"/>
              </a:rPr>
              <a:t>l d</a:t>
            </a:r>
            <a:r>
              <a:rPr lang="en-US" sz="2000"/>
              <a:t>(x-x’)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 l="41417" t="20110" r="6509" b="57742"/>
          <a:stretch>
            <a:fillRect/>
          </a:stretch>
        </p:blipFill>
        <p:spPr bwMode="auto">
          <a:xfrm>
            <a:off x="0" y="1066800"/>
            <a:ext cx="403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6324600" y="304800"/>
            <a:ext cx="2819400" cy="2430463"/>
            <a:chOff x="3984" y="192"/>
            <a:chExt cx="1776" cy="1531"/>
          </a:xfrm>
        </p:grpSpPr>
        <p:pic>
          <p:nvPicPr>
            <p:cNvPr id="14344" name="Picture 8"/>
            <p:cNvPicPr>
              <a:picLocks noChangeAspect="1" noChangeArrowheads="1"/>
            </p:cNvPicPr>
            <p:nvPr/>
          </p:nvPicPr>
          <p:blipFill>
            <a:blip r:embed="rId3"/>
            <a:srcRect t="20110" r="58583" b="53917"/>
            <a:stretch>
              <a:fillRect/>
            </a:stretch>
          </p:blipFill>
          <p:spPr bwMode="auto">
            <a:xfrm>
              <a:off x="3984" y="192"/>
              <a:ext cx="1776" cy="1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4128" y="1008"/>
              <a:ext cx="384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4560" y="432"/>
              <a:ext cx="864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4608" y="1440"/>
              <a:ext cx="57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953000" y="30480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Symbol" pitchFamily="18" charset="2"/>
              </a:rPr>
              <a:t>l</a:t>
            </a:r>
            <a:r>
              <a:rPr lang="en-US"/>
              <a:t> = 0.2</a:t>
            </a:r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6232525"/>
            <a:ext cx="2971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239000" y="615632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Dressed TDDFT</a:t>
            </a:r>
            <a:r>
              <a:rPr lang="en-US" sz="2000" i="1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in SPA,</a:t>
            </a:r>
            <a:r>
              <a:rPr lang="en-US" sz="2000" i="1">
                <a:latin typeface="Times New Roman" pitchFamily="18" charset="0"/>
              </a:rPr>
              <a:t>   f</a:t>
            </a:r>
            <a:r>
              <a:rPr lang="en-US" sz="2000" baseline="-25000"/>
              <a:t>xc</a:t>
            </a:r>
            <a:r>
              <a:rPr lang="en-US"/>
              <a:t>(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)</a:t>
            </a:r>
          </a:p>
        </p:txBody>
      </p:sp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4038600" y="3429000"/>
            <a:ext cx="5562600" cy="2727325"/>
            <a:chOff x="2304" y="1728"/>
            <a:chExt cx="3456" cy="1680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/>
            <a:srcRect t="46056" b="19586"/>
            <a:stretch>
              <a:fillRect/>
            </a:stretch>
          </p:blipFill>
          <p:spPr bwMode="auto">
            <a:xfrm>
              <a:off x="2304" y="1728"/>
              <a:ext cx="3456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 flipV="1">
              <a:off x="3888" y="3360"/>
              <a:ext cx="48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3429000" y="36576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286000" y="3505200"/>
            <a:ext cx="1752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Exact: 1/3: 2/3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           2/3: 1/3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5105400" y="2286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304800" y="3505200"/>
            <a:ext cx="1676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Exact: ½ : ½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           ½: ½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62" name="AutoShape 26"/>
          <p:cNvSpPr>
            <a:spLocks/>
          </p:cNvSpPr>
          <p:nvPr/>
        </p:nvSpPr>
        <p:spPr bwMode="auto">
          <a:xfrm>
            <a:off x="914400" y="3581400"/>
            <a:ext cx="228600" cy="609600"/>
          </a:xfrm>
          <a:prstGeom prst="lef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AutoShape 27"/>
          <p:cNvSpPr>
            <a:spLocks/>
          </p:cNvSpPr>
          <p:nvPr/>
        </p:nvSpPr>
        <p:spPr bwMode="auto">
          <a:xfrm>
            <a:off x="2895600" y="3581400"/>
            <a:ext cx="228600" cy="609600"/>
          </a:xfrm>
          <a:prstGeom prst="leftBrace">
            <a:avLst>
              <a:gd name="adj1" fmla="val 22222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err="1">
                <a:solidFill>
                  <a:srgbClr val="FF0000"/>
                </a:solidFill>
              </a:rPr>
              <a:t>i</a:t>
            </a:r>
            <a:r>
              <a:rPr lang="en-US" sz="2000" b="1" dirty="0">
                <a:solidFill>
                  <a:srgbClr val="FF0000"/>
                </a:solidFill>
              </a:rPr>
              <a:t>) Some molecules </a:t>
            </a:r>
            <a:r>
              <a:rPr lang="en-US" sz="2000" b="1" dirty="0" err="1">
                <a:solidFill>
                  <a:srgbClr val="FF0000"/>
                </a:solidFill>
              </a:rPr>
              <a:t>eg</a:t>
            </a:r>
            <a:r>
              <a:rPr lang="en-US" sz="2000" b="1" dirty="0">
                <a:solidFill>
                  <a:srgbClr val="FF0000"/>
                </a:solidFill>
              </a:rPr>
              <a:t> short-chain </a:t>
            </a:r>
            <a:r>
              <a:rPr lang="en-US" sz="2000" b="1" dirty="0" err="1">
                <a:solidFill>
                  <a:srgbClr val="FF0000"/>
                </a:solidFill>
              </a:rPr>
              <a:t>polyenes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Lowest-lying excitations notoriously difficult to calculate due to significant double-excitation character.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533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/>
              <a:t>When are states of double-excitation character important?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752600"/>
            <a:ext cx="350520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667000" y="4800600"/>
            <a:ext cx="6934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/>
              <a:t>R. Cave, F. Zhang, N.T. </a:t>
            </a:r>
            <a:r>
              <a:rPr lang="en-US" sz="1600" i="1" dirty="0" err="1"/>
              <a:t>Maitra</a:t>
            </a:r>
            <a:r>
              <a:rPr lang="en-US" sz="1600" i="1" dirty="0"/>
              <a:t>, K. Burke, CPL </a:t>
            </a:r>
            <a:r>
              <a:rPr lang="en-US" sz="1600" b="1" i="1" dirty="0"/>
              <a:t>389</a:t>
            </a:r>
            <a:r>
              <a:rPr lang="en-US" sz="1600" i="1" dirty="0"/>
              <a:t>, 39 (2004</a:t>
            </a:r>
            <a:r>
              <a:rPr lang="en-US" sz="1600" i="1" dirty="0" smtClean="0"/>
              <a:t>);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556260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G. Mazur, R. </a:t>
            </a:r>
            <a:r>
              <a:rPr lang="en-US" i="1" dirty="0" err="1"/>
              <a:t>Wlodarczyk</a:t>
            </a:r>
            <a:r>
              <a:rPr lang="en-US" i="1" dirty="0"/>
              <a:t>, J. Comp. Chem. </a:t>
            </a:r>
            <a:r>
              <a:rPr lang="en-US" b="1" i="1" dirty="0"/>
              <a:t>30</a:t>
            </a:r>
            <a:r>
              <a:rPr lang="en-US" i="1" dirty="0"/>
              <a:t>, 811, (</a:t>
            </a:r>
            <a:r>
              <a:rPr lang="en-US" i="1" dirty="0" smtClean="0"/>
              <a:t>2008);</a:t>
            </a:r>
            <a:r>
              <a:rPr lang="pl-PL" dirty="0" smtClean="0"/>
              <a:t> </a:t>
            </a:r>
            <a:r>
              <a:rPr lang="pl-PL" i="1" dirty="0" smtClean="0"/>
              <a:t>Mazur, G., M. Makowski, R. Wlodarcyk, Y. Aoki, </a:t>
            </a:r>
            <a:r>
              <a:rPr lang="en-US" i="1" dirty="0" smtClean="0"/>
              <a:t>IJQC </a:t>
            </a:r>
            <a:r>
              <a:rPr lang="en-US" b="1" i="1" dirty="0" smtClean="0"/>
              <a:t>111</a:t>
            </a:r>
            <a:r>
              <a:rPr lang="en-US" i="1" dirty="0" smtClean="0"/>
              <a:t>, 819 (2010);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2116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M. </a:t>
            </a:r>
            <a:r>
              <a:rPr lang="en-US" i="1" dirty="0" err="1" smtClean="0"/>
              <a:t>Huix-Rotllant</a:t>
            </a:r>
            <a:r>
              <a:rPr lang="en-US" i="1" dirty="0" smtClean="0"/>
              <a:t>, A. </a:t>
            </a:r>
            <a:r>
              <a:rPr lang="en-US" i="1" dirty="0" err="1" smtClean="0"/>
              <a:t>Ipatov</a:t>
            </a:r>
            <a:r>
              <a:rPr lang="en-US" i="1" dirty="0" smtClean="0"/>
              <a:t>, A. Rubio, M. E. </a:t>
            </a:r>
            <a:r>
              <a:rPr lang="en-US" i="1" dirty="0" err="1" smtClean="0"/>
              <a:t>Casida</a:t>
            </a:r>
            <a:r>
              <a:rPr lang="en-US" i="1" dirty="0" smtClean="0"/>
              <a:t>, Chem. Phys.  (2011) – extensive testing on 28 organic molecules, discussion of what’s best for adiabatic part…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1816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Other implementations and tests:</a:t>
            </a:r>
            <a:endParaRPr lang="en-US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91" grpId="0"/>
      <p:bldP spid="16392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762001"/>
            <a:ext cx="81534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6600"/>
                </a:solidFill>
              </a:rPr>
              <a:t>(ii) Coupled electron-ion dynamics </a:t>
            </a:r>
            <a:endParaRPr lang="en-US" sz="2000" b="1" dirty="0" smtClean="0">
              <a:solidFill>
                <a:srgbClr val="FF66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6600"/>
                </a:solidFill>
              </a:rPr>
              <a:t>		- </a:t>
            </a:r>
            <a:r>
              <a:rPr lang="en-US" sz="2000" dirty="0" smtClean="0"/>
              <a:t>propensity </a:t>
            </a:r>
            <a:r>
              <a:rPr lang="en-US" sz="2000" dirty="0"/>
              <a:t>for curve-crossing means need accurate double-excitation description for global </a:t>
            </a:r>
            <a:r>
              <a:rPr lang="en-US" sz="2000" dirty="0" smtClean="0"/>
              <a:t>potential energy surfaces 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1600" i="1" dirty="0"/>
              <a:t>	</a:t>
            </a:r>
            <a:r>
              <a:rPr lang="en-US" i="1" dirty="0"/>
              <a:t>Levine, </a:t>
            </a:r>
            <a:r>
              <a:rPr lang="en-US" i="1" dirty="0" err="1"/>
              <a:t>Ko</a:t>
            </a:r>
            <a:r>
              <a:rPr lang="en-US" i="1" dirty="0"/>
              <a:t>, </a:t>
            </a:r>
            <a:r>
              <a:rPr lang="en-US" i="1" dirty="0" err="1"/>
              <a:t>Quenneville</a:t>
            </a:r>
            <a:r>
              <a:rPr lang="en-US" i="1" dirty="0"/>
              <a:t>, Martinez, Mol. Phys. </a:t>
            </a:r>
            <a:r>
              <a:rPr lang="en-US" b="1" i="1" dirty="0"/>
              <a:t>104,</a:t>
            </a:r>
            <a:r>
              <a:rPr lang="en-US" i="1" dirty="0"/>
              <a:t> 1039 (2006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3810000"/>
            <a:ext cx="8915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(iv</a:t>
            </a:r>
            <a:r>
              <a:rPr lang="en-US" b="1" dirty="0" smtClean="0">
                <a:solidFill>
                  <a:schemeClr val="accent2"/>
                </a:solidFill>
              </a:rPr>
              <a:t>) </a:t>
            </a:r>
            <a:r>
              <a:rPr lang="en-US" sz="2000" b="1" dirty="0" smtClean="0">
                <a:solidFill>
                  <a:schemeClr val="accent2"/>
                </a:solidFill>
              </a:rPr>
              <a:t>Near conical intersections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</a:rPr>
              <a:t>		- </a:t>
            </a:r>
            <a:r>
              <a:rPr lang="en-US" sz="2000" dirty="0" smtClean="0"/>
              <a:t>near-degeneracy with ground-state (static correlation) gives double-excitation character to all excitations		</a:t>
            </a:r>
            <a:r>
              <a:rPr lang="en-US" dirty="0"/>
              <a:t>	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" y="2743200"/>
            <a:ext cx="8305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9900"/>
                </a:solidFill>
              </a:rPr>
              <a:t>(iii) Certain long-range charge transfer states! </a:t>
            </a:r>
          </a:p>
          <a:p>
            <a:pPr>
              <a:spcBef>
                <a:spcPct val="50000"/>
              </a:spcBef>
            </a:pPr>
            <a:r>
              <a:rPr lang="en-US" dirty="0"/>
              <a:t>			</a:t>
            </a:r>
            <a:r>
              <a:rPr lang="en-US" i="1" dirty="0"/>
              <a:t>Stay tuned for next lecture!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52400" y="228600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/>
              <a:t>When are states of double-excitation character important?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28600" y="5181600"/>
            <a:ext cx="4648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993300"/>
                </a:solidFill>
              </a:rPr>
              <a:t>(v) Certain </a:t>
            </a:r>
            <a:r>
              <a:rPr lang="en-US" sz="2000" b="1" dirty="0" err="1">
                <a:solidFill>
                  <a:srgbClr val="993300"/>
                </a:solidFill>
              </a:rPr>
              <a:t>autoionizing</a:t>
            </a:r>
            <a:r>
              <a:rPr lang="en-US" sz="2000" b="1" dirty="0">
                <a:solidFill>
                  <a:srgbClr val="993300"/>
                </a:solidFill>
              </a:rPr>
              <a:t> resonances </a:t>
            </a:r>
          </a:p>
          <a:p>
            <a:pPr>
              <a:spcBef>
                <a:spcPct val="50000"/>
              </a:spcBef>
            </a:pPr>
            <a:r>
              <a:rPr lang="en-US" dirty="0"/>
              <a:t>                         </a:t>
            </a:r>
            <a:r>
              <a:rPr lang="en-US" sz="2000" i="1" dirty="0" smtClean="0">
                <a:latin typeface="Times New Roman" pitchFamily="18" charset="0"/>
              </a:rPr>
              <a:t>Coming up shortly!</a:t>
            </a:r>
            <a:endParaRPr lang="en-US" sz="2000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184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about Doubles in Adiabatic </a:t>
            </a:r>
            <a:r>
              <a:rPr lang="en-US" sz="2400" b="1" i="1" dirty="0" smtClean="0"/>
              <a:t>Quadratic</a:t>
            </a:r>
            <a:r>
              <a:rPr lang="en-US" sz="2400" b="1" dirty="0" smtClean="0"/>
              <a:t> Response?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784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two photons are required to excite two electrons, can we get away with the adiabatic approx in quadratic response? 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i="1" dirty="0" smtClean="0">
                <a:solidFill>
                  <a:srgbClr val="0070C0"/>
                </a:solidFill>
              </a:rPr>
              <a:t>Not really:</a:t>
            </a:r>
          </a:p>
          <a:p>
            <a:r>
              <a:rPr lang="en-US" dirty="0" smtClean="0"/>
              <a:t> The </a:t>
            </a:r>
            <a:r>
              <a:rPr lang="en-US" dirty="0" smtClean="0"/>
              <a:t>adiabatic quadratic </a:t>
            </a:r>
            <a:r>
              <a:rPr lang="en-US" dirty="0" smtClean="0"/>
              <a:t>response function does have poles at double excitations but they’re simply sums of linear-response-corrected single excitations, </a:t>
            </a:r>
          </a:p>
          <a:p>
            <a:r>
              <a:rPr lang="en-US" dirty="0" smtClean="0"/>
              <a:t>i.e. no mixing between singly-excited states lying near a double-excitation</a:t>
            </a:r>
          </a:p>
          <a:p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81000" y="34290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See analyses in </a:t>
            </a:r>
          </a:p>
          <a:p>
            <a:r>
              <a:rPr lang="en-US" i="1" dirty="0" smtClean="0"/>
              <a:t>P. Elliott, S. </a:t>
            </a:r>
            <a:r>
              <a:rPr lang="en-US" i="1" dirty="0" err="1" smtClean="0"/>
              <a:t>Goldson</a:t>
            </a:r>
            <a:r>
              <a:rPr lang="en-US" i="1" dirty="0" smtClean="0"/>
              <a:t>, C. </a:t>
            </a:r>
            <a:r>
              <a:rPr lang="en-US" i="1" dirty="0" err="1" smtClean="0"/>
              <a:t>Canahui</a:t>
            </a:r>
            <a:r>
              <a:rPr lang="en-US" i="1" dirty="0" smtClean="0"/>
              <a:t>, N. T. </a:t>
            </a:r>
            <a:r>
              <a:rPr lang="en-US" i="1" dirty="0" err="1" smtClean="0"/>
              <a:t>Maitra</a:t>
            </a:r>
            <a:r>
              <a:rPr lang="en-US" i="1" dirty="0" smtClean="0"/>
              <a:t>, Chem. Phys. </a:t>
            </a:r>
            <a:r>
              <a:rPr lang="en-US" b="1" dirty="0" smtClean="0"/>
              <a:t>135,</a:t>
            </a:r>
            <a:r>
              <a:rPr lang="en-US" dirty="0" smtClean="0"/>
              <a:t>  104110 (2011), and</a:t>
            </a:r>
          </a:p>
          <a:p>
            <a:r>
              <a:rPr lang="en-US" i="1" dirty="0" smtClean="0"/>
              <a:t>S. </a:t>
            </a:r>
            <a:r>
              <a:rPr lang="en-US" i="1" dirty="0" err="1" smtClean="0"/>
              <a:t>Tretiak</a:t>
            </a:r>
            <a:r>
              <a:rPr lang="en-US" i="1" dirty="0" smtClean="0"/>
              <a:t> and V. </a:t>
            </a:r>
            <a:r>
              <a:rPr lang="en-US" i="1" dirty="0" err="1" smtClean="0"/>
              <a:t>Chernyak</a:t>
            </a:r>
            <a:r>
              <a:rPr lang="en-US" i="1" dirty="0" smtClean="0"/>
              <a:t>, JCP </a:t>
            </a:r>
            <a:r>
              <a:rPr lang="en-US" b="1" i="1" dirty="0" smtClean="0"/>
              <a:t>119</a:t>
            </a:r>
            <a:r>
              <a:rPr lang="en-US" i="1" dirty="0" smtClean="0"/>
              <a:t>, 8809 (2003).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/>
              <a:t>Autoionizing</a:t>
            </a:r>
            <a:r>
              <a:rPr lang="en-US" sz="3200" b="1" u="sng" dirty="0"/>
              <a:t> Resonances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1905000" y="1905000"/>
            <a:ext cx="2133600" cy="1905000"/>
            <a:chOff x="960" y="1536"/>
            <a:chExt cx="1344" cy="1200"/>
          </a:xfrm>
        </p:grpSpPr>
        <p:grpSp>
          <p:nvGrpSpPr>
            <p:cNvPr id="23556" name="Group 4"/>
            <p:cNvGrpSpPr>
              <a:grpSpLocks/>
            </p:cNvGrpSpPr>
            <p:nvPr/>
          </p:nvGrpSpPr>
          <p:grpSpPr bwMode="auto">
            <a:xfrm>
              <a:off x="960" y="1536"/>
              <a:ext cx="1344" cy="1200"/>
              <a:chOff x="960" y="1536"/>
              <a:chExt cx="1344" cy="1200"/>
            </a:xfrm>
          </p:grpSpPr>
          <p:sp>
            <p:nvSpPr>
              <p:cNvPr id="23557" name="Freeform 5"/>
              <p:cNvSpPr>
                <a:spLocks/>
              </p:cNvSpPr>
              <p:nvPr/>
            </p:nvSpPr>
            <p:spPr bwMode="auto">
              <a:xfrm>
                <a:off x="960" y="1536"/>
                <a:ext cx="1344" cy="1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288"/>
                  </a:cxn>
                  <a:cxn ang="0">
                    <a:pos x="96" y="576"/>
                  </a:cxn>
                  <a:cxn ang="0">
                    <a:pos x="144" y="672"/>
                  </a:cxn>
                  <a:cxn ang="0">
                    <a:pos x="192" y="864"/>
                  </a:cxn>
                  <a:cxn ang="0">
                    <a:pos x="336" y="960"/>
                  </a:cxn>
                  <a:cxn ang="0">
                    <a:pos x="528" y="960"/>
                  </a:cxn>
                  <a:cxn ang="0">
                    <a:pos x="720" y="768"/>
                  </a:cxn>
                  <a:cxn ang="0">
                    <a:pos x="816" y="672"/>
                  </a:cxn>
                  <a:cxn ang="0">
                    <a:pos x="1104" y="432"/>
                  </a:cxn>
                  <a:cxn ang="0">
                    <a:pos x="1728" y="384"/>
                  </a:cxn>
                </a:cxnLst>
                <a:rect l="0" t="0" r="r" b="b"/>
                <a:pathLst>
                  <a:path w="1728" h="992">
                    <a:moveTo>
                      <a:pt x="0" y="0"/>
                    </a:moveTo>
                    <a:cubicBezTo>
                      <a:pt x="16" y="96"/>
                      <a:pt x="32" y="192"/>
                      <a:pt x="48" y="288"/>
                    </a:cubicBezTo>
                    <a:cubicBezTo>
                      <a:pt x="64" y="384"/>
                      <a:pt x="80" y="512"/>
                      <a:pt x="96" y="576"/>
                    </a:cubicBezTo>
                    <a:cubicBezTo>
                      <a:pt x="112" y="640"/>
                      <a:pt x="128" y="624"/>
                      <a:pt x="144" y="672"/>
                    </a:cubicBezTo>
                    <a:cubicBezTo>
                      <a:pt x="160" y="720"/>
                      <a:pt x="160" y="816"/>
                      <a:pt x="192" y="864"/>
                    </a:cubicBezTo>
                    <a:cubicBezTo>
                      <a:pt x="224" y="912"/>
                      <a:pt x="280" y="944"/>
                      <a:pt x="336" y="960"/>
                    </a:cubicBezTo>
                    <a:cubicBezTo>
                      <a:pt x="392" y="976"/>
                      <a:pt x="464" y="992"/>
                      <a:pt x="528" y="960"/>
                    </a:cubicBezTo>
                    <a:cubicBezTo>
                      <a:pt x="592" y="928"/>
                      <a:pt x="672" y="816"/>
                      <a:pt x="720" y="768"/>
                    </a:cubicBezTo>
                    <a:cubicBezTo>
                      <a:pt x="768" y="720"/>
                      <a:pt x="752" y="728"/>
                      <a:pt x="816" y="672"/>
                    </a:cubicBezTo>
                    <a:cubicBezTo>
                      <a:pt x="880" y="616"/>
                      <a:pt x="952" y="480"/>
                      <a:pt x="1104" y="432"/>
                    </a:cubicBezTo>
                    <a:cubicBezTo>
                      <a:pt x="1256" y="384"/>
                      <a:pt x="1624" y="392"/>
                      <a:pt x="1728" y="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8" name="Line 6"/>
              <p:cNvSpPr>
                <a:spLocks noChangeShapeType="1"/>
              </p:cNvSpPr>
              <p:nvPr/>
            </p:nvSpPr>
            <p:spPr bwMode="auto">
              <a:xfrm>
                <a:off x="1104" y="259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9" name="Line 7"/>
              <p:cNvSpPr>
                <a:spLocks noChangeShapeType="1"/>
              </p:cNvSpPr>
              <p:nvPr/>
            </p:nvSpPr>
            <p:spPr bwMode="auto">
              <a:xfrm>
                <a:off x="1056" y="2064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0" name="Line 8"/>
              <p:cNvSpPr>
                <a:spLocks noChangeShapeType="1"/>
              </p:cNvSpPr>
              <p:nvPr/>
            </p:nvSpPr>
            <p:spPr bwMode="auto">
              <a:xfrm>
                <a:off x="1104" y="235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 flipV="1">
              <a:off x="1248" y="24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 flipV="1">
              <a:off x="1248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1440" y="23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1344" y="1968"/>
              <a:ext cx="0" cy="192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Oval 13"/>
            <p:cNvSpPr>
              <a:spLocks noChangeArrowheads="1"/>
            </p:cNvSpPr>
            <p:nvPr/>
          </p:nvSpPr>
          <p:spPr bwMode="auto">
            <a:xfrm>
              <a:off x="1296" y="2448"/>
              <a:ext cx="96" cy="240"/>
            </a:xfrm>
            <a:prstGeom prst="ellips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6858000" y="22098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81000" y="9144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When energy of a bound excitation lies in the continuum:</a:t>
            </a:r>
          </a:p>
        </p:txBody>
      </p:sp>
      <p:grpSp>
        <p:nvGrpSpPr>
          <p:cNvPr id="23568" name="Group 16"/>
          <p:cNvGrpSpPr>
            <a:grpSpLocks/>
          </p:cNvGrpSpPr>
          <p:nvPr/>
        </p:nvGrpSpPr>
        <p:grpSpPr bwMode="auto">
          <a:xfrm>
            <a:off x="5943600" y="1905000"/>
            <a:ext cx="2133600" cy="1905000"/>
            <a:chOff x="960" y="1536"/>
            <a:chExt cx="1344" cy="1200"/>
          </a:xfrm>
        </p:grpSpPr>
        <p:sp>
          <p:nvSpPr>
            <p:cNvPr id="23569" name="Freeform 17"/>
            <p:cNvSpPr>
              <a:spLocks/>
            </p:cNvSpPr>
            <p:nvPr/>
          </p:nvSpPr>
          <p:spPr bwMode="auto">
            <a:xfrm>
              <a:off x="960" y="1536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1104" y="25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1056" y="206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1104" y="235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3" name="Line 21"/>
          <p:cNvSpPr>
            <a:spLocks noChangeShapeType="1"/>
          </p:cNvSpPr>
          <p:nvPr/>
        </p:nvSpPr>
        <p:spPr bwMode="auto">
          <a:xfrm flipV="1">
            <a:off x="64008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 flipV="1">
            <a:off x="6324600" y="3048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65532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6477000" y="2971800"/>
            <a:ext cx="152400" cy="4572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6096000" y="2362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914400" y="39624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bound, localized excitation 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5257800" y="3962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continuum excitation</a:t>
            </a:r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H="1">
            <a:off x="3657600" y="2743200"/>
            <a:ext cx="0" cy="914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 flipH="1">
            <a:off x="5715000" y="2362200"/>
            <a:ext cx="0" cy="914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5257800" y="2590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3657600" y="2971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2133600" y="4343400"/>
            <a:ext cx="609600" cy="30480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H="1">
            <a:off x="5562600" y="4419600"/>
            <a:ext cx="685800" cy="15240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1600200" y="46482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>
                <a:solidFill>
                  <a:srgbClr val="6600CC"/>
                </a:solidFill>
              </a:rPr>
              <a:t>Electron-interaction mixes these states </a:t>
            </a:r>
            <a:r>
              <a:rPr lang="en-US" u="sng" dirty="0">
                <a:solidFill>
                  <a:srgbClr val="6600CC"/>
                </a:solidFill>
                <a:sym typeface="Wingdings" pitchFamily="2" charset="2"/>
              </a:rPr>
              <a:t> </a:t>
            </a:r>
            <a:r>
              <a:rPr lang="en-US" u="sng" dirty="0" err="1">
                <a:solidFill>
                  <a:srgbClr val="6600CC"/>
                </a:solidFill>
                <a:sym typeface="Wingdings" pitchFamily="2" charset="2"/>
              </a:rPr>
              <a:t>Fano</a:t>
            </a:r>
            <a:r>
              <a:rPr lang="en-US" u="sng" dirty="0">
                <a:solidFill>
                  <a:srgbClr val="6600CC"/>
                </a:solidFill>
                <a:sym typeface="Wingdings" pitchFamily="2" charset="2"/>
              </a:rPr>
              <a:t> resonance </a:t>
            </a:r>
            <a:endParaRPr lang="en-US" u="sng" dirty="0">
              <a:solidFill>
                <a:srgbClr val="6600CC"/>
              </a:solidFill>
            </a:endParaRP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6019800" y="2286000"/>
            <a:ext cx="2209800" cy="152400"/>
          </a:xfrm>
          <a:prstGeom prst="rect">
            <a:avLst/>
          </a:prstGeom>
          <a:solidFill>
            <a:srgbClr val="009999">
              <a:alpha val="1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304800" y="13716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KS (or another orbital) picture</a:t>
            </a: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2955925" y="5029200"/>
            <a:ext cx="6188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FF5050"/>
                </a:solidFill>
              </a:rPr>
              <a:t> ATDDFT gets these – mixtures of single-ex’s</a:t>
            </a: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0" y="4648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True system:</a:t>
            </a:r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152400" y="5486400"/>
            <a:ext cx="876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i="1" dirty="0" smtClean="0"/>
              <a:t> M</a:t>
            </a:r>
            <a:r>
              <a:rPr lang="en-US" i="1" dirty="0"/>
              <a:t>. </a:t>
            </a:r>
            <a:r>
              <a:rPr lang="en-US" i="1" dirty="0" err="1"/>
              <a:t>Hellgren</a:t>
            </a:r>
            <a:r>
              <a:rPr lang="en-US" i="1" dirty="0"/>
              <a:t> </a:t>
            </a:r>
            <a:r>
              <a:rPr lang="en-US" i="1" dirty="0" smtClean="0"/>
              <a:t>&amp; </a:t>
            </a:r>
            <a:r>
              <a:rPr lang="en-US" i="1" dirty="0"/>
              <a:t>U. van Barth, JCP </a:t>
            </a:r>
            <a:r>
              <a:rPr lang="en-US" b="1" i="1" dirty="0"/>
              <a:t>131</a:t>
            </a:r>
            <a:r>
              <a:rPr lang="en-US" i="1" dirty="0"/>
              <a:t>, 044110 (2009)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/>
              <a:t>Fano</a:t>
            </a:r>
            <a:r>
              <a:rPr lang="en-US" dirty="0"/>
              <a:t> parameters directly implied by Adiabatic TDDFT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2400" y="60592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(Also note </a:t>
            </a:r>
            <a:r>
              <a:rPr lang="en-US" i="1" dirty="0" smtClean="0"/>
              <a:t>Wasserman &amp; </a:t>
            </a:r>
            <a:r>
              <a:rPr lang="en-US" i="1" dirty="0" err="1" smtClean="0"/>
              <a:t>Moiseyev</a:t>
            </a:r>
            <a:r>
              <a:rPr lang="en-US" i="1" dirty="0" smtClean="0"/>
              <a:t>, PRL </a:t>
            </a:r>
            <a:r>
              <a:rPr lang="en-US" b="1" i="1" dirty="0" smtClean="0"/>
              <a:t>98,</a:t>
            </a:r>
            <a:r>
              <a:rPr lang="en-US" i="1" dirty="0" smtClean="0"/>
              <a:t>093003 (2007), </a:t>
            </a:r>
            <a:r>
              <a:rPr lang="en-US" i="1" dirty="0" err="1" smtClean="0"/>
              <a:t>Whitenack</a:t>
            </a:r>
            <a:r>
              <a:rPr lang="en-US" i="1" dirty="0" smtClean="0"/>
              <a:t> &amp; Wasserman, PRL </a:t>
            </a:r>
            <a:r>
              <a:rPr lang="en-US" b="1" i="1" dirty="0" smtClean="0"/>
              <a:t>107,</a:t>
            </a:r>
            <a:r>
              <a:rPr lang="en-US" i="1" dirty="0" smtClean="0"/>
              <a:t>163002 (2011)</a:t>
            </a:r>
            <a:r>
              <a:rPr lang="en-US" dirty="0" smtClean="0"/>
              <a:t> -- complex-scaled DFT for lowest-energy resonance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1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Auto-ionizing Resonances in TDDFT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838200" y="1143000"/>
            <a:ext cx="7315200" cy="3352800"/>
            <a:chOff x="2010" y="1629"/>
            <a:chExt cx="1740" cy="1083"/>
          </a:xfrm>
        </p:grpSpPr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0" y="1629"/>
              <a:ext cx="1740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15" y="2661"/>
              <a:ext cx="1378" cy="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57200" y="7620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/>
              <a:t>Eg. Acetylene: G. Fronzoni, M. Stener, P. Decleva, Chem. Phys. </a:t>
            </a:r>
            <a:r>
              <a:rPr lang="en-US" b="1" i="1"/>
              <a:t>298</a:t>
            </a:r>
            <a:r>
              <a:rPr lang="en-US" i="1"/>
              <a:t>, 141 (2004)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28600" y="49530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But here’s a resonance that ATDDFT misses:</a:t>
            </a:r>
          </a:p>
        </p:txBody>
      </p:sp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3810000" y="3962400"/>
            <a:ext cx="5334000" cy="2895600"/>
            <a:chOff x="768" y="-384"/>
            <a:chExt cx="2352" cy="1632"/>
          </a:xfrm>
        </p:grpSpPr>
        <p:grpSp>
          <p:nvGrpSpPr>
            <p:cNvPr id="24593" name="Group 17"/>
            <p:cNvGrpSpPr>
              <a:grpSpLocks/>
            </p:cNvGrpSpPr>
            <p:nvPr/>
          </p:nvGrpSpPr>
          <p:grpSpPr bwMode="auto">
            <a:xfrm>
              <a:off x="768" y="-384"/>
              <a:ext cx="2352" cy="1632"/>
              <a:chOff x="3026" y="960"/>
              <a:chExt cx="1582" cy="1264"/>
            </a:xfrm>
          </p:grpSpPr>
          <p:pic>
            <p:nvPicPr>
              <p:cNvPr id="24594" name="Picture 1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026" y="960"/>
                <a:ext cx="1582" cy="1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595" name="Picture 1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185" y="2167"/>
                <a:ext cx="1423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4596" name="Oval 20"/>
            <p:cNvSpPr>
              <a:spLocks noChangeArrowheads="1"/>
            </p:cNvSpPr>
            <p:nvPr/>
          </p:nvSpPr>
          <p:spPr bwMode="auto">
            <a:xfrm>
              <a:off x="1104" y="48"/>
              <a:ext cx="240" cy="624"/>
            </a:xfrm>
            <a:prstGeom prst="ellipse">
              <a:avLst/>
            </a:prstGeom>
            <a:noFill/>
            <a:ln w="9525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228600" y="5791200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Why? It is due to a double excitation.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/>
      <p:bldP spid="245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5638800" y="1371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04800" y="30480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bound, localized</a:t>
            </a:r>
            <a:r>
              <a:rPr lang="en-US" b="1"/>
              <a:t> double </a:t>
            </a:r>
            <a:r>
              <a:rPr lang="en-US"/>
              <a:t>excitation with energy in the continuum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5257800" y="3124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single excitation to continuum</a:t>
            </a:r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2133600" y="3795713"/>
            <a:ext cx="533400" cy="166687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H="1">
            <a:off x="5029200" y="3505200"/>
            <a:ext cx="762000" cy="457200"/>
          </a:xfrm>
          <a:prstGeom prst="line">
            <a:avLst/>
          </a:prstGeom>
          <a:noFill/>
          <a:ln w="9525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1295400" y="39624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6600CC"/>
                </a:solidFill>
              </a:rPr>
              <a:t>Electron-interaction mixes these states </a:t>
            </a:r>
            <a:r>
              <a:rPr lang="en-US">
                <a:solidFill>
                  <a:srgbClr val="6600CC"/>
                </a:solidFill>
                <a:sym typeface="Wingdings" pitchFamily="2" charset="2"/>
              </a:rPr>
              <a:t> Fano resonance </a:t>
            </a:r>
            <a:endParaRPr lang="en-US">
              <a:solidFill>
                <a:srgbClr val="6600CC"/>
              </a:solidFill>
            </a:endParaRPr>
          </a:p>
        </p:txBody>
      </p:sp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6324600" y="12192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5562600" y="1066800"/>
            <a:ext cx="2133600" cy="1905000"/>
            <a:chOff x="960" y="1536"/>
            <a:chExt cx="1344" cy="1200"/>
          </a:xfrm>
        </p:grpSpPr>
        <p:sp>
          <p:nvSpPr>
            <p:cNvPr id="38916" name="Freeform 4"/>
            <p:cNvSpPr>
              <a:spLocks/>
            </p:cNvSpPr>
            <p:nvPr/>
          </p:nvSpPr>
          <p:spPr bwMode="auto">
            <a:xfrm>
              <a:off x="960" y="1536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>
              <a:off x="1104" y="25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1056" y="206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>
              <a:off x="1104" y="235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59436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6019800" y="213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61722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6172200" y="2133600"/>
            <a:ext cx="152400" cy="4572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>
            <a:off x="5334000" y="1371600"/>
            <a:ext cx="0" cy="990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4724400" y="1600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5638800" y="1295400"/>
            <a:ext cx="2209800" cy="152400"/>
          </a:xfrm>
          <a:prstGeom prst="rect">
            <a:avLst/>
          </a:prstGeom>
          <a:solidFill>
            <a:srgbClr val="009999">
              <a:alpha val="1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2209800" y="4495800"/>
            <a:ext cx="6188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Blip>
                <a:blip r:embed="rId3"/>
              </a:buBlip>
            </a:pPr>
            <a:r>
              <a:rPr lang="en-US" dirty="0">
                <a:solidFill>
                  <a:srgbClr val="FF5050"/>
                </a:solidFill>
              </a:rPr>
              <a:t> ATDDFT does not get these – </a:t>
            </a:r>
            <a:r>
              <a:rPr lang="en-US" dirty="0" smtClean="0">
                <a:solidFill>
                  <a:srgbClr val="FF5050"/>
                </a:solidFill>
              </a:rPr>
              <a:t>double-excitation</a:t>
            </a:r>
            <a:endParaRPr lang="en-US" dirty="0">
              <a:solidFill>
                <a:srgbClr val="FF5050"/>
              </a:solidFill>
            </a:endParaRPr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 flipH="1">
            <a:off x="2133600" y="1371600"/>
            <a:ext cx="0" cy="1066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2209800" y="19050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w = 2(e</a:t>
            </a:r>
            <a:r>
              <a:rPr lang="en-US" sz="2000" baseline="-25000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-e</a:t>
            </a:r>
            <a:r>
              <a:rPr lang="en-US" sz="2000" baseline="-2500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)</a:t>
            </a:r>
          </a:p>
        </p:txBody>
      </p:sp>
      <p:grpSp>
        <p:nvGrpSpPr>
          <p:cNvPr id="38944" name="Group 32"/>
          <p:cNvGrpSpPr>
            <a:grpSpLocks/>
          </p:cNvGrpSpPr>
          <p:nvPr/>
        </p:nvGrpSpPr>
        <p:grpSpPr bwMode="auto">
          <a:xfrm>
            <a:off x="685800" y="1066800"/>
            <a:ext cx="2133600" cy="1905000"/>
            <a:chOff x="384" y="2256"/>
            <a:chExt cx="1344" cy="1200"/>
          </a:xfrm>
        </p:grpSpPr>
        <p:grpSp>
          <p:nvGrpSpPr>
            <p:cNvPr id="38945" name="Group 33"/>
            <p:cNvGrpSpPr>
              <a:grpSpLocks/>
            </p:cNvGrpSpPr>
            <p:nvPr/>
          </p:nvGrpSpPr>
          <p:grpSpPr bwMode="auto">
            <a:xfrm>
              <a:off x="384" y="2256"/>
              <a:ext cx="1344" cy="1200"/>
              <a:chOff x="960" y="1536"/>
              <a:chExt cx="1344" cy="1200"/>
            </a:xfrm>
          </p:grpSpPr>
          <p:sp>
            <p:nvSpPr>
              <p:cNvPr id="38946" name="Freeform 34"/>
              <p:cNvSpPr>
                <a:spLocks/>
              </p:cNvSpPr>
              <p:nvPr/>
            </p:nvSpPr>
            <p:spPr bwMode="auto">
              <a:xfrm>
                <a:off x="960" y="1536"/>
                <a:ext cx="1344" cy="1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288"/>
                  </a:cxn>
                  <a:cxn ang="0">
                    <a:pos x="96" y="576"/>
                  </a:cxn>
                  <a:cxn ang="0">
                    <a:pos x="144" y="672"/>
                  </a:cxn>
                  <a:cxn ang="0">
                    <a:pos x="192" y="864"/>
                  </a:cxn>
                  <a:cxn ang="0">
                    <a:pos x="336" y="960"/>
                  </a:cxn>
                  <a:cxn ang="0">
                    <a:pos x="528" y="960"/>
                  </a:cxn>
                  <a:cxn ang="0">
                    <a:pos x="720" y="768"/>
                  </a:cxn>
                  <a:cxn ang="0">
                    <a:pos x="816" y="672"/>
                  </a:cxn>
                  <a:cxn ang="0">
                    <a:pos x="1104" y="432"/>
                  </a:cxn>
                  <a:cxn ang="0">
                    <a:pos x="1728" y="384"/>
                  </a:cxn>
                </a:cxnLst>
                <a:rect l="0" t="0" r="r" b="b"/>
                <a:pathLst>
                  <a:path w="1728" h="992">
                    <a:moveTo>
                      <a:pt x="0" y="0"/>
                    </a:moveTo>
                    <a:cubicBezTo>
                      <a:pt x="16" y="96"/>
                      <a:pt x="32" y="192"/>
                      <a:pt x="48" y="288"/>
                    </a:cubicBezTo>
                    <a:cubicBezTo>
                      <a:pt x="64" y="384"/>
                      <a:pt x="80" y="512"/>
                      <a:pt x="96" y="576"/>
                    </a:cubicBezTo>
                    <a:cubicBezTo>
                      <a:pt x="112" y="640"/>
                      <a:pt x="128" y="624"/>
                      <a:pt x="144" y="672"/>
                    </a:cubicBezTo>
                    <a:cubicBezTo>
                      <a:pt x="160" y="720"/>
                      <a:pt x="160" y="816"/>
                      <a:pt x="192" y="864"/>
                    </a:cubicBezTo>
                    <a:cubicBezTo>
                      <a:pt x="224" y="912"/>
                      <a:pt x="280" y="944"/>
                      <a:pt x="336" y="960"/>
                    </a:cubicBezTo>
                    <a:cubicBezTo>
                      <a:pt x="392" y="976"/>
                      <a:pt x="464" y="992"/>
                      <a:pt x="528" y="960"/>
                    </a:cubicBezTo>
                    <a:cubicBezTo>
                      <a:pt x="592" y="928"/>
                      <a:pt x="672" y="816"/>
                      <a:pt x="720" y="768"/>
                    </a:cubicBezTo>
                    <a:cubicBezTo>
                      <a:pt x="768" y="720"/>
                      <a:pt x="752" y="728"/>
                      <a:pt x="816" y="672"/>
                    </a:cubicBezTo>
                    <a:cubicBezTo>
                      <a:pt x="880" y="616"/>
                      <a:pt x="952" y="480"/>
                      <a:pt x="1104" y="432"/>
                    </a:cubicBezTo>
                    <a:cubicBezTo>
                      <a:pt x="1256" y="384"/>
                      <a:pt x="1624" y="392"/>
                      <a:pt x="1728" y="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7" name="Line 35"/>
              <p:cNvSpPr>
                <a:spLocks noChangeShapeType="1"/>
              </p:cNvSpPr>
              <p:nvPr/>
            </p:nvSpPr>
            <p:spPr bwMode="auto">
              <a:xfrm>
                <a:off x="1104" y="259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" name="Line 36"/>
              <p:cNvSpPr>
                <a:spLocks noChangeShapeType="1"/>
              </p:cNvSpPr>
              <p:nvPr/>
            </p:nvSpPr>
            <p:spPr bwMode="auto">
              <a:xfrm>
                <a:off x="1056" y="2064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9" name="Line 37"/>
              <p:cNvSpPr>
                <a:spLocks noChangeShapeType="1"/>
              </p:cNvSpPr>
              <p:nvPr/>
            </p:nvSpPr>
            <p:spPr bwMode="auto">
              <a:xfrm>
                <a:off x="1104" y="235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50" name="Line 38"/>
            <p:cNvSpPr>
              <a:spLocks noChangeShapeType="1"/>
            </p:cNvSpPr>
            <p:nvPr/>
          </p:nvSpPr>
          <p:spPr bwMode="auto">
            <a:xfrm flipV="1">
              <a:off x="624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Line 39"/>
            <p:cNvSpPr>
              <a:spLocks noChangeShapeType="1"/>
            </p:cNvSpPr>
            <p:nvPr/>
          </p:nvSpPr>
          <p:spPr bwMode="auto">
            <a:xfrm flipV="1">
              <a:off x="624" y="2688"/>
              <a:ext cx="0" cy="192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52" name="Line 40"/>
            <p:cNvSpPr>
              <a:spLocks noChangeShapeType="1"/>
            </p:cNvSpPr>
            <p:nvPr/>
          </p:nvSpPr>
          <p:spPr bwMode="auto">
            <a:xfrm>
              <a:off x="768" y="32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53" name="Line 41"/>
            <p:cNvSpPr>
              <a:spLocks noChangeShapeType="1"/>
            </p:cNvSpPr>
            <p:nvPr/>
          </p:nvSpPr>
          <p:spPr bwMode="auto">
            <a:xfrm>
              <a:off x="864" y="2688"/>
              <a:ext cx="0" cy="192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Oval 42"/>
            <p:cNvSpPr>
              <a:spLocks noChangeArrowheads="1"/>
            </p:cNvSpPr>
            <p:nvPr/>
          </p:nvSpPr>
          <p:spPr bwMode="auto">
            <a:xfrm>
              <a:off x="768" y="2928"/>
              <a:ext cx="96" cy="240"/>
            </a:xfrm>
            <a:prstGeom prst="ellips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5" name="Oval 43"/>
            <p:cNvSpPr>
              <a:spLocks noChangeArrowheads="1"/>
            </p:cNvSpPr>
            <p:nvPr/>
          </p:nvSpPr>
          <p:spPr bwMode="auto">
            <a:xfrm>
              <a:off x="576" y="2928"/>
              <a:ext cx="96" cy="240"/>
            </a:xfrm>
            <a:prstGeom prst="ellips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62" name="Text Box 50"/>
          <p:cNvSpPr txBox="1">
            <a:spLocks noChangeArrowheads="1"/>
          </p:cNvSpPr>
          <p:nvPr/>
        </p:nvSpPr>
        <p:spPr bwMode="auto">
          <a:xfrm>
            <a:off x="381000" y="1752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38963" name="Text Box 51"/>
          <p:cNvSpPr txBox="1">
            <a:spLocks noChangeArrowheads="1"/>
          </p:cNvSpPr>
          <p:nvPr/>
        </p:nvSpPr>
        <p:spPr bwMode="auto">
          <a:xfrm>
            <a:off x="457200" y="2209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90600" y="5410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 the lowest double-excitation in the He atom (1s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2s</a:t>
            </a:r>
            <a:r>
              <a:rPr lang="en-US" baseline="30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)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09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Plan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581400" y="609600"/>
            <a:ext cx="1828800" cy="609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9050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-- Double-Excitations in TDDFT</a:t>
            </a:r>
          </a:p>
          <a:p>
            <a:endParaRPr lang="en-US" dirty="0" smtClean="0"/>
          </a:p>
          <a:p>
            <a:r>
              <a:rPr lang="en-US" dirty="0" smtClean="0"/>
              <a:t>  --  </a:t>
            </a:r>
            <a:r>
              <a:rPr lang="en-US" dirty="0" err="1" smtClean="0"/>
              <a:t>Autoionizing</a:t>
            </a:r>
            <a:r>
              <a:rPr lang="en-US" dirty="0" smtClean="0"/>
              <a:t> Resonances </a:t>
            </a:r>
          </a:p>
          <a:p>
            <a:endParaRPr lang="en-US" dirty="0" smtClean="0"/>
          </a:p>
          <a:p>
            <a:r>
              <a:rPr lang="en-US" dirty="0" smtClean="0"/>
              <a:t>-- Opening the optical gap – also needs a frequency-dependent kernel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6200" y="1001713"/>
            <a:ext cx="3738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800000"/>
                </a:solidFill>
              </a:rPr>
              <a:t>Photo-absorption cross section: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175125" y="1027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6200" y="1865313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Where ,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584325" y="1941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990600" y="3429000"/>
          <a:ext cx="6296025" cy="585788"/>
        </p:xfrm>
        <a:graphic>
          <a:graphicData uri="http://schemas.openxmlformats.org/presentationml/2006/ole">
            <p:oleObj spid="_x0000_s39943" name="Equation" r:id="rId4" imgW="2590560" imgH="241200" progId="Equation.3">
              <p:embed/>
            </p:oleObj>
          </a:graphicData>
        </a:graphic>
      </p:graphicFrame>
      <p:grpSp>
        <p:nvGrpSpPr>
          <p:cNvPr id="39945" name="Group 9"/>
          <p:cNvGrpSpPr>
            <a:grpSpLocks/>
          </p:cNvGrpSpPr>
          <p:nvPr/>
        </p:nvGrpSpPr>
        <p:grpSpPr bwMode="auto">
          <a:xfrm>
            <a:off x="65088" y="2286000"/>
            <a:ext cx="9218612" cy="733425"/>
            <a:chOff x="41" y="1440"/>
            <a:chExt cx="5807" cy="462"/>
          </a:xfrm>
        </p:grpSpPr>
        <p:graphicFrame>
          <p:nvGraphicFramePr>
            <p:cNvPr id="39946" name="Object 10"/>
            <p:cNvGraphicFramePr>
              <a:graphicFrameLocks noChangeAspect="1"/>
            </p:cNvGraphicFramePr>
            <p:nvPr/>
          </p:nvGraphicFramePr>
          <p:xfrm>
            <a:off x="41" y="1471"/>
            <a:ext cx="5807" cy="431"/>
          </p:xfrm>
          <a:graphic>
            <a:graphicData uri="http://schemas.openxmlformats.org/presentationml/2006/ole">
              <p:oleObj spid="_x0000_s39946" name="Equation" r:id="rId5" imgW="4622760" imgH="342720" progId="Equation.3">
                <p:embed/>
              </p:oleObj>
            </a:graphicData>
          </a:graphic>
        </p:graphicFrame>
        <p:sp>
          <p:nvSpPr>
            <p:cNvPr id="39947" name="Text Box 11"/>
            <p:cNvSpPr txBox="1">
              <a:spLocks noChangeArrowheads="1"/>
            </p:cNvSpPr>
            <p:nvPr/>
          </p:nvSpPr>
          <p:spPr bwMode="auto">
            <a:xfrm>
              <a:off x="2016" y="1440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^</a:t>
              </a:r>
            </a:p>
          </p:txBody>
        </p:sp>
        <p:sp>
          <p:nvSpPr>
            <p:cNvPr id="39948" name="Text Box 12"/>
            <p:cNvSpPr txBox="1">
              <a:spLocks noChangeArrowheads="1"/>
            </p:cNvSpPr>
            <p:nvPr/>
          </p:nvSpPr>
          <p:spPr bwMode="auto">
            <a:xfrm>
              <a:off x="3072" y="1440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^</a:t>
              </a:r>
            </a:p>
          </p:txBody>
        </p:sp>
      </p:grp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457200" y="3048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Getting the cross-section in TDDFT</a:t>
            </a:r>
          </a:p>
        </p:txBody>
      </p:sp>
      <p:graphicFrame>
        <p:nvGraphicFramePr>
          <p:cNvPr id="39958" name="Object 2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9958" name="Equation" r:id="rId6" imgW="114120" imgH="215640" progId="Equation.3">
              <p:embed/>
            </p:oleObj>
          </a:graphicData>
        </a:graphic>
      </p:graphicFrame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4876800" y="44196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B050"/>
                </a:solidFill>
              </a:rPr>
              <a:t>How does the exact kernel add the resonant bump to</a:t>
            </a:r>
            <a:r>
              <a:rPr lang="en-US" sz="2400" dirty="0">
                <a:solidFill>
                  <a:srgbClr val="00B050"/>
                </a:solidFill>
                <a:latin typeface="Symbol" pitchFamily="18" charset="2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ymbol" pitchFamily="18" charset="2"/>
              </a:rPr>
              <a:t>c</a:t>
            </a:r>
            <a:r>
              <a:rPr lang="en-US" sz="2000" baseline="-25000" dirty="0" err="1">
                <a:solidFill>
                  <a:srgbClr val="00B050"/>
                </a:solidFill>
              </a:rPr>
              <a:t>s</a:t>
            </a:r>
            <a:r>
              <a:rPr lang="en-US" dirty="0">
                <a:solidFill>
                  <a:srgbClr val="00B050"/>
                </a:solidFill>
              </a:rPr>
              <a:t> ?</a:t>
            </a:r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H="1" flipV="1">
            <a:off x="5715000" y="40386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304800" y="5486400"/>
            <a:ext cx="8839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Need </a:t>
            </a:r>
            <a:r>
              <a:rPr lang="en-US" sz="2000" dirty="0"/>
              <a:t>a degenerate perturbation theory analysis  in the continuum, </a:t>
            </a:r>
            <a:r>
              <a:rPr lang="en-US" sz="2000" dirty="0" err="1"/>
              <a:t>diagonalizing</a:t>
            </a:r>
            <a:r>
              <a:rPr lang="en-US" sz="2000" dirty="0"/>
              <a:t> the bound double-excitation with the </a:t>
            </a:r>
            <a:r>
              <a:rPr lang="en-US" sz="2000" dirty="0" smtClean="0"/>
              <a:t>continuum </a:t>
            </a:r>
            <a:r>
              <a:rPr lang="en-US" sz="2000" dirty="0"/>
              <a:t>states.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Aha! Luckily this is closely along the lines of what </a:t>
            </a:r>
            <a:r>
              <a:rPr lang="en-US" sz="2000" dirty="0" err="1">
                <a:solidFill>
                  <a:schemeClr val="accent2"/>
                </a:solidFill>
              </a:rPr>
              <a:t>Fano</a:t>
            </a:r>
            <a:r>
              <a:rPr lang="en-US" sz="2000" dirty="0">
                <a:solidFill>
                  <a:schemeClr val="accent2"/>
                </a:solidFill>
              </a:rPr>
              <a:t> did in 1961…</a:t>
            </a:r>
          </a:p>
        </p:txBody>
      </p:sp>
      <p:pic>
        <p:nvPicPr>
          <p:cNvPr id="39962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914400"/>
            <a:ext cx="50292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5048250" y="533400"/>
            <a:ext cx="409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990000"/>
                </a:solidFill>
              </a:rPr>
              <a:t>U. </a:t>
            </a:r>
            <a:r>
              <a:rPr lang="en-US" i="1" dirty="0" err="1">
                <a:solidFill>
                  <a:srgbClr val="990000"/>
                </a:solidFill>
              </a:rPr>
              <a:t>Fano</a:t>
            </a:r>
            <a:r>
              <a:rPr lang="en-US" i="1" dirty="0">
                <a:solidFill>
                  <a:srgbClr val="990000"/>
                </a:solidFill>
              </a:rPr>
              <a:t>, Phys. Rev. </a:t>
            </a:r>
            <a:r>
              <a:rPr lang="en-US" b="1" i="1" dirty="0">
                <a:solidFill>
                  <a:srgbClr val="990000"/>
                </a:solidFill>
              </a:rPr>
              <a:t>124</a:t>
            </a:r>
            <a:r>
              <a:rPr lang="en-US" i="1" dirty="0">
                <a:solidFill>
                  <a:srgbClr val="990000"/>
                </a:solidFill>
              </a:rPr>
              <a:t> , 1866 (1961)</a:t>
            </a: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685800" y="1524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/>
              <a:t>Fano’s</a:t>
            </a:r>
            <a:r>
              <a:rPr lang="en-US" sz="2400" b="1" dirty="0"/>
              <a:t> Universal Resonance Formula</a:t>
            </a:r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4343400" y="403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dirty="0"/>
              <a:t>asymmetry parameter…next slide</a:t>
            </a:r>
          </a:p>
        </p:txBody>
      </p:sp>
      <p:sp>
        <p:nvSpPr>
          <p:cNvPr id="65727" name="Text Box 191"/>
          <p:cNvSpPr txBox="1">
            <a:spLocks noChangeArrowheads="1"/>
          </p:cNvSpPr>
          <p:nvPr/>
        </p:nvSpPr>
        <p:spPr bwMode="auto">
          <a:xfrm>
            <a:off x="228600" y="46482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Symbol" pitchFamily="18" charset="2"/>
              </a:rPr>
              <a:t>Y</a:t>
            </a:r>
            <a:r>
              <a:rPr lang="en-US" sz="2000" i="1" baseline="-25000" dirty="0"/>
              <a:t>E</a:t>
            </a:r>
            <a:r>
              <a:rPr lang="en-US" dirty="0"/>
              <a:t> is the </a:t>
            </a:r>
            <a:r>
              <a:rPr lang="en-US" dirty="0" smtClean="0"/>
              <a:t>resonance-modified continuum </a:t>
            </a:r>
            <a:r>
              <a:rPr lang="en-US" dirty="0"/>
              <a:t>state at energy </a:t>
            </a:r>
            <a:r>
              <a:rPr lang="en-US" i="1" dirty="0"/>
              <a:t>E</a:t>
            </a:r>
            <a:r>
              <a:rPr lang="en-US" dirty="0"/>
              <a:t> = </a:t>
            </a:r>
            <a:r>
              <a:rPr lang="en-US" sz="2000" dirty="0">
                <a:latin typeface="Symbol" pitchFamily="18" charset="2"/>
              </a:rPr>
              <a:t>w </a:t>
            </a:r>
            <a:r>
              <a:rPr lang="en-US" dirty="0"/>
              <a:t>+</a:t>
            </a:r>
            <a:r>
              <a:rPr lang="en-US" i="1" dirty="0" err="1"/>
              <a:t>E</a:t>
            </a:r>
            <a:r>
              <a:rPr lang="en-US" sz="2000" i="1" baseline="-25000" dirty="0" err="1"/>
              <a:t>i</a:t>
            </a:r>
            <a:endParaRPr lang="en-US" sz="2000" i="1" baseline="-25000" dirty="0"/>
          </a:p>
          <a:p>
            <a:pPr>
              <a:spcBef>
                <a:spcPct val="50000"/>
              </a:spcBef>
            </a:pPr>
            <a:r>
              <a:rPr lang="en-US" sz="2400" dirty="0">
                <a:latin typeface="Symbol" pitchFamily="18" charset="2"/>
              </a:rPr>
              <a:t>F</a:t>
            </a:r>
            <a:r>
              <a:rPr lang="en-US" sz="2000" i="1" baseline="-25000" dirty="0"/>
              <a:t>E  </a:t>
            </a:r>
            <a:r>
              <a:rPr lang="en-US" dirty="0"/>
              <a:t>is the </a:t>
            </a:r>
            <a:r>
              <a:rPr lang="en-US" dirty="0" smtClean="0"/>
              <a:t>unmodified </a:t>
            </a:r>
            <a:r>
              <a:rPr lang="en-US" dirty="0"/>
              <a:t>continuum state at energy </a:t>
            </a:r>
            <a:r>
              <a:rPr lang="en-US" i="1" dirty="0"/>
              <a:t>E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 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i="1" dirty="0" err="1"/>
              <a:t>E</a:t>
            </a:r>
            <a:r>
              <a:rPr lang="en-US" sz="2000" i="1" baseline="-25000" dirty="0" err="1"/>
              <a:t>i</a:t>
            </a:r>
            <a:endParaRPr lang="en-US" sz="2000" i="1" baseline="-25000" dirty="0"/>
          </a:p>
          <a:p>
            <a:pPr>
              <a:spcBef>
                <a:spcPct val="50000"/>
              </a:spcBef>
            </a:pPr>
            <a:r>
              <a:rPr lang="en-US" sz="2000" dirty="0"/>
              <a:t>|</a:t>
            </a:r>
            <a:r>
              <a:rPr lang="en-US" sz="2000" i="1" dirty="0" err="1"/>
              <a:t>i</a:t>
            </a:r>
            <a:r>
              <a:rPr lang="en-US" sz="2000" dirty="0"/>
              <a:t>&gt; </a:t>
            </a:r>
            <a:r>
              <a:rPr lang="en-US" dirty="0"/>
              <a:t>is the initial (ground) state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dirty="0" smtClean="0"/>
              <a:t>is </a:t>
            </a:r>
            <a:r>
              <a:rPr lang="en-US" dirty="0"/>
              <a:t>a transition </a:t>
            </a:r>
            <a:r>
              <a:rPr lang="en-US" dirty="0" smtClean="0"/>
              <a:t>operator</a:t>
            </a:r>
            <a:endParaRPr lang="en-US" sz="2000" baseline="-25000" dirty="0"/>
          </a:p>
        </p:txBody>
      </p:sp>
      <p:sp>
        <p:nvSpPr>
          <p:cNvPr id="65728" name="Text Box 192"/>
          <p:cNvSpPr txBox="1">
            <a:spLocks noChangeArrowheads="1"/>
          </p:cNvSpPr>
          <p:nvPr/>
        </p:nvSpPr>
        <p:spPr bwMode="auto">
          <a:xfrm>
            <a:off x="381000" y="1066800"/>
            <a:ext cx="838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</a:t>
            </a:r>
            <a:r>
              <a:rPr lang="en-US" sz="2000" dirty="0" smtClean="0"/>
              <a:t>Transition </a:t>
            </a:r>
            <a:r>
              <a:rPr lang="en-US" sz="2000" dirty="0"/>
              <a:t>probability to continuum modified by the </a:t>
            </a:r>
            <a:r>
              <a:rPr lang="en-US" sz="2000" dirty="0" smtClean="0"/>
              <a:t>resonance due to 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/>
              <a:t>b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5729" name="Picture 1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172200"/>
            <a:ext cx="2095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733" name="Text Box 197"/>
          <p:cNvSpPr txBox="1">
            <a:spLocks noChangeArrowheads="1"/>
          </p:cNvSpPr>
          <p:nvPr/>
        </p:nvSpPr>
        <p:spPr bwMode="auto">
          <a:xfrm>
            <a:off x="2590800" y="58674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209800"/>
            <a:ext cx="276577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1600200"/>
            <a:ext cx="11620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2209800"/>
            <a:ext cx="2686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3048000"/>
            <a:ext cx="36099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7848600" y="2209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r</a:t>
            </a:r>
            <a:r>
              <a:rPr lang="en-US" sz="1600" dirty="0" smtClean="0">
                <a:solidFill>
                  <a:srgbClr val="0070C0"/>
                </a:solidFill>
              </a:rPr>
              <a:t>esonance position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01000" y="3048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r</a:t>
            </a:r>
            <a:r>
              <a:rPr lang="en-US" sz="1600" dirty="0" smtClean="0">
                <a:solidFill>
                  <a:srgbClr val="0070C0"/>
                </a:solidFill>
              </a:rPr>
              <a:t>esonance width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4800" y="2057400"/>
            <a:ext cx="3505200" cy="1143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438400" y="685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0070C0"/>
                </a:solidFill>
              </a:rPr>
              <a:t>pre-</a:t>
            </a:r>
            <a:r>
              <a:rPr lang="en-US" dirty="0" err="1" smtClean="0">
                <a:solidFill>
                  <a:srgbClr val="0070C0"/>
                </a:solidFill>
              </a:rPr>
              <a:t>diagonalized</a:t>
            </a:r>
            <a:r>
              <a:rPr lang="en-US" dirty="0" smtClean="0">
                <a:solidFill>
                  <a:srgbClr val="0070C0"/>
                </a:solidFill>
              </a:rPr>
              <a:t>”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505200" y="1066800"/>
            <a:ext cx="304800" cy="762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724400" y="35814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coupling Hamiltonian</a:t>
            </a:r>
            <a:endParaRPr lang="en-US" sz="1600" dirty="0"/>
          </a:p>
        </p:txBody>
      </p:sp>
      <p:cxnSp>
        <p:nvCxnSpPr>
          <p:cNvPr id="46" name="Straight Arrow Connector 45"/>
          <p:cNvCxnSpPr/>
          <p:nvPr/>
        </p:nvCxnSpPr>
        <p:spPr>
          <a:xfrm rot="5400000" flipH="1" flipV="1">
            <a:off x="5257800" y="3429000"/>
            <a:ext cx="228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47180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0" y="63246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Figure from U. </a:t>
            </a:r>
            <a:r>
              <a:rPr lang="en-US" dirty="0" err="1"/>
              <a:t>Fano</a:t>
            </a:r>
            <a:r>
              <a:rPr lang="en-US" dirty="0"/>
              <a:t>, Phys. Rev.  </a:t>
            </a:r>
            <a:r>
              <a:rPr lang="en-US" b="1" dirty="0"/>
              <a:t>124</a:t>
            </a:r>
            <a:r>
              <a:rPr lang="en-US" dirty="0"/>
              <a:t>,1866 (1961)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724400" y="5791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Symbol" pitchFamily="18" charset="2"/>
              </a:rPr>
              <a:t>e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676400" y="1219200"/>
            <a:ext cx="144780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 flipH="1" flipV="1">
            <a:off x="2971800" y="4648200"/>
            <a:ext cx="762000" cy="198118"/>
          </a:xfrm>
          <a:prstGeom prst="ellipse">
            <a:avLst/>
          </a:prstGeom>
          <a:noFill/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9408" name="Picture 16"/>
          <p:cNvPicPr>
            <a:picLocks noChangeAspect="1" noChangeArrowheads="1"/>
          </p:cNvPicPr>
          <p:nvPr/>
        </p:nvPicPr>
        <p:blipFill>
          <a:blip r:embed="rId4"/>
          <a:srcRect l="1572" r="4126"/>
          <a:stretch>
            <a:fillRect/>
          </a:stretch>
        </p:blipFill>
        <p:spPr bwMode="auto">
          <a:xfrm>
            <a:off x="4572000" y="1524000"/>
            <a:ext cx="45720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5486400" y="3733800"/>
            <a:ext cx="3657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i="1" dirty="0" smtClean="0">
                <a:solidFill>
                  <a:schemeClr val="accent2"/>
                </a:solidFill>
              </a:rPr>
              <a:t>This is the case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when dressing the KS system with a resonance from a bound double-excitation!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3810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7030A0"/>
                </a:solidFill>
              </a:rPr>
              <a:t>Fano</a:t>
            </a:r>
            <a:r>
              <a:rPr lang="en-US" sz="2000" b="1" u="sng" dirty="0" smtClean="0">
                <a:solidFill>
                  <a:srgbClr val="7030A0"/>
                </a:solidFill>
              </a:rPr>
              <a:t> </a:t>
            </a:r>
            <a:r>
              <a:rPr lang="en-US" sz="2000" b="1" u="sng" dirty="0" err="1" smtClean="0">
                <a:solidFill>
                  <a:srgbClr val="7030A0"/>
                </a:solidFill>
              </a:rPr>
              <a:t>Lineshapes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95400"/>
            <a:ext cx="207433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410200" y="1066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Asymmetry parameter: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2667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Note </a:t>
            </a:r>
            <a:r>
              <a:rPr lang="en-US" i="1" dirty="0" smtClean="0">
                <a:solidFill>
                  <a:srgbClr val="7030A0"/>
                </a:solidFill>
              </a:rPr>
              <a:t>q</a:t>
            </a:r>
            <a:r>
              <a:rPr lang="en-US" dirty="0" smtClean="0">
                <a:solidFill>
                  <a:srgbClr val="7030A0"/>
                </a:solidFill>
              </a:rPr>
              <a:t> = ± 1 means total integrated oscillator strength unchanged by resonance 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9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971800" y="228600"/>
            <a:ext cx="263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Fano into TDDFT</a:t>
            </a:r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533400" y="762001"/>
            <a:ext cx="8131178" cy="400050"/>
            <a:chOff x="662" y="472"/>
            <a:chExt cx="5122" cy="252"/>
          </a:xfrm>
        </p:grpSpPr>
        <p:sp>
          <p:nvSpPr>
            <p:cNvPr id="57348" name="Text Box 4"/>
            <p:cNvSpPr txBox="1">
              <a:spLocks noChangeArrowheads="1"/>
            </p:cNvSpPr>
            <p:nvPr/>
          </p:nvSpPr>
          <p:spPr bwMode="auto">
            <a:xfrm>
              <a:off x="662" y="472"/>
              <a:ext cx="254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 smtClean="0"/>
                <a:t>Consider |</a:t>
              </a:r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/>
                <a:t>&gt;, </a:t>
              </a:r>
              <a:r>
                <a:rPr lang="en-US" sz="2000" dirty="0" smtClean="0">
                  <a:latin typeface="Symbol" pitchFamily="18" charset="2"/>
                </a:rPr>
                <a:t>F</a:t>
              </a:r>
              <a:r>
                <a:rPr lang="en-US" sz="2000" baseline="-25000" dirty="0" smtClean="0"/>
                <a:t>E</a:t>
              </a:r>
              <a:r>
                <a:rPr lang="en-US" dirty="0" smtClean="0"/>
                <a:t> and </a:t>
              </a:r>
              <a:r>
                <a:rPr lang="en-US" sz="2000" dirty="0" err="1" smtClean="0">
                  <a:latin typeface="Symbol" pitchFamily="18" charset="2"/>
                </a:rPr>
                <a:t>F</a:t>
              </a:r>
              <a:r>
                <a:rPr lang="en-US" sz="2000" baseline="-25000" dirty="0" err="1" smtClean="0"/>
                <a:t>b</a:t>
              </a:r>
              <a:r>
                <a:rPr lang="en-US" dirty="0" smtClean="0"/>
                <a:t> (double-ex)  </a:t>
              </a:r>
              <a:endParaRPr lang="en-US" dirty="0"/>
            </a:p>
          </p:txBody>
        </p:sp>
        <p:sp>
          <p:nvSpPr>
            <p:cNvPr id="57350" name="Text Box 6"/>
            <p:cNvSpPr txBox="1">
              <a:spLocks noChangeArrowheads="1"/>
            </p:cNvSpPr>
            <p:nvPr/>
          </p:nvSpPr>
          <p:spPr bwMode="auto">
            <a:xfrm>
              <a:off x="3062" y="472"/>
              <a:ext cx="27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 to be </a:t>
              </a:r>
              <a:r>
                <a:rPr lang="en-US" i="1" dirty="0" smtClean="0"/>
                <a:t>Kohn-Sham</a:t>
              </a:r>
              <a:r>
                <a:rPr lang="en-US" dirty="0" smtClean="0"/>
                <a:t> states, and </a:t>
              </a:r>
              <a:r>
                <a:rPr lang="en-US" i="1" dirty="0" smtClean="0"/>
                <a:t>T = n(r), </a:t>
              </a:r>
              <a:r>
                <a:rPr lang="en-US" dirty="0" smtClean="0"/>
                <a:t>  </a:t>
              </a:r>
              <a:endParaRPr lang="en-US" dirty="0"/>
            </a:p>
          </p:txBody>
        </p:sp>
      </p:grp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2795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2819400" y="1143000"/>
          <a:ext cx="5773738" cy="811213"/>
        </p:xfrm>
        <a:graphic>
          <a:graphicData uri="http://schemas.openxmlformats.org/presentationml/2006/ole">
            <p:oleObj spid="_x0000_s57352" name="Equation" r:id="rId4" imgW="2984400" imgH="419040" progId="Equation.3">
              <p:embed/>
            </p:oleObj>
          </a:graphicData>
        </a:graphic>
      </p:graphicFrame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7353" name="Equation" r:id="rId5" imgW="114120" imgH="215640" progId="Equation.3">
              <p:embed/>
            </p:oleObj>
          </a:graphicData>
        </a:graphic>
      </p:graphicFrame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685800" y="2133600"/>
            <a:ext cx="7772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1609725" y="2200275"/>
          <a:ext cx="5946775" cy="885825"/>
        </p:xfrm>
        <a:graphic>
          <a:graphicData uri="http://schemas.openxmlformats.org/presentationml/2006/ole">
            <p:oleObj spid="_x0000_s57355" name="Equation" r:id="rId6" imgW="3073320" imgH="457200" progId="Equation.3">
              <p:embed/>
            </p:oleObj>
          </a:graphicData>
        </a:graphic>
      </p:graphicFrame>
      <p:grpSp>
        <p:nvGrpSpPr>
          <p:cNvPr id="57356" name="Group 12"/>
          <p:cNvGrpSpPr>
            <a:grpSpLocks/>
          </p:cNvGrpSpPr>
          <p:nvPr/>
        </p:nvGrpSpPr>
        <p:grpSpPr bwMode="auto">
          <a:xfrm>
            <a:off x="5810250" y="3124200"/>
            <a:ext cx="2495550" cy="376238"/>
            <a:chOff x="3206" y="2273"/>
            <a:chExt cx="1572" cy="237"/>
          </a:xfrm>
        </p:grpSpPr>
        <p:sp>
          <p:nvSpPr>
            <p:cNvPr id="57357" name="Text Box 13"/>
            <p:cNvSpPr txBox="1">
              <a:spLocks noChangeArrowheads="1"/>
            </p:cNvSpPr>
            <p:nvPr/>
          </p:nvSpPr>
          <p:spPr bwMode="auto">
            <a:xfrm>
              <a:off x="3206" y="2279"/>
              <a:ext cx="3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For </a:t>
              </a:r>
            </a:p>
          </p:txBody>
        </p:sp>
        <p:graphicFrame>
          <p:nvGraphicFramePr>
            <p:cNvPr id="57358" name="Object 14"/>
            <p:cNvGraphicFramePr>
              <a:graphicFrameLocks noChangeAspect="1"/>
            </p:cNvGraphicFramePr>
            <p:nvPr/>
          </p:nvGraphicFramePr>
          <p:xfrm>
            <a:off x="3504" y="2312"/>
            <a:ext cx="192" cy="176"/>
          </p:xfrm>
          <a:graphic>
            <a:graphicData uri="http://schemas.openxmlformats.org/presentationml/2006/ole">
              <p:oleObj spid="_x0000_s57358" name="Equation" r:id="rId7" imgW="152280" imgH="139680" progId="Equation.3">
                <p:embed/>
              </p:oleObj>
            </a:graphicData>
          </a:graphic>
        </p:graphicFrame>
        <p:sp>
          <p:nvSpPr>
            <p:cNvPr id="57359" name="Text Box 15"/>
            <p:cNvSpPr txBox="1">
              <a:spLocks noChangeArrowheads="1"/>
            </p:cNvSpPr>
            <p:nvPr/>
          </p:nvSpPr>
          <p:spPr bwMode="auto">
            <a:xfrm>
              <a:off x="3662" y="2273"/>
              <a:ext cx="1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near resonance</a:t>
              </a:r>
            </a:p>
          </p:txBody>
        </p:sp>
      </p:grp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7223125" y="407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57361" name="Group 17"/>
          <p:cNvGrpSpPr>
            <a:grpSpLocks/>
          </p:cNvGrpSpPr>
          <p:nvPr/>
        </p:nvGrpSpPr>
        <p:grpSpPr bwMode="auto">
          <a:xfrm>
            <a:off x="4191000" y="3429000"/>
            <a:ext cx="4419600" cy="2913063"/>
            <a:chOff x="1488" y="2306"/>
            <a:chExt cx="2784" cy="1835"/>
          </a:xfrm>
        </p:grpSpPr>
        <p:pic>
          <p:nvPicPr>
            <p:cNvPr id="57362" name="Picture 1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88" y="2306"/>
              <a:ext cx="2784" cy="1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57363" name="Object 19"/>
            <p:cNvGraphicFramePr>
              <a:graphicFrameLocks noChangeAspect="1"/>
            </p:cNvGraphicFramePr>
            <p:nvPr/>
          </p:nvGraphicFramePr>
          <p:xfrm>
            <a:off x="3168" y="3593"/>
            <a:ext cx="384" cy="223"/>
          </p:xfrm>
          <a:graphic>
            <a:graphicData uri="http://schemas.openxmlformats.org/presentationml/2006/ole">
              <p:oleObj spid="_x0000_s57363" name="Equation" r:id="rId9" imgW="393480" imgH="228600" progId="Equation.3">
                <p:embed/>
              </p:oleObj>
            </a:graphicData>
          </a:graphic>
        </p:graphicFrame>
        <p:graphicFrame>
          <p:nvGraphicFramePr>
            <p:cNvPr id="57364" name="Object 20"/>
            <p:cNvGraphicFramePr>
              <a:graphicFrameLocks noChangeAspect="1"/>
            </p:cNvGraphicFramePr>
            <p:nvPr/>
          </p:nvGraphicFramePr>
          <p:xfrm>
            <a:off x="3036" y="2770"/>
            <a:ext cx="348" cy="206"/>
          </p:xfrm>
          <a:graphic>
            <a:graphicData uri="http://schemas.openxmlformats.org/presentationml/2006/ole">
              <p:oleObj spid="_x0000_s57364" name="Equation" r:id="rId10" imgW="342720" imgH="203040" progId="Equation.3">
                <p:embed/>
              </p:oleObj>
            </a:graphicData>
          </a:graphic>
        </p:graphicFrame>
        <p:sp>
          <p:nvSpPr>
            <p:cNvPr id="57365" name="Line 21"/>
            <p:cNvSpPr>
              <a:spLocks noChangeShapeType="1"/>
            </p:cNvSpPr>
            <p:nvPr/>
          </p:nvSpPr>
          <p:spPr bwMode="auto">
            <a:xfrm flipH="1">
              <a:off x="2880" y="2880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Line 22"/>
            <p:cNvSpPr>
              <a:spLocks noChangeShapeType="1"/>
            </p:cNvSpPr>
            <p:nvPr/>
          </p:nvSpPr>
          <p:spPr bwMode="auto">
            <a:xfrm flipH="1" flipV="1">
              <a:off x="3120" y="3432"/>
              <a:ext cx="144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7367" name="Object 23"/>
          <p:cNvGraphicFramePr>
            <a:graphicFrameLocks noChangeAspect="1"/>
          </p:cNvGraphicFramePr>
          <p:nvPr/>
        </p:nvGraphicFramePr>
        <p:xfrm>
          <a:off x="5791200" y="6324600"/>
          <a:ext cx="1371600" cy="336550"/>
        </p:xfrm>
        <a:graphic>
          <a:graphicData uri="http://schemas.openxmlformats.org/presentationml/2006/ole">
            <p:oleObj spid="_x0000_s57367" name="Equation" r:id="rId11" imgW="825480" imgH="203040" progId="Equation.3">
              <p:embed/>
            </p:oleObj>
          </a:graphicData>
        </a:graphic>
      </p:graphicFrame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381000" y="14478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into </a:t>
            </a:r>
            <a:r>
              <a:rPr lang="en-US" dirty="0" err="1"/>
              <a:t>Fano</a:t>
            </a:r>
            <a:r>
              <a:rPr lang="en-US" dirty="0"/>
              <a:t> analysis:</a:t>
            </a: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457200" y="3581400"/>
            <a:ext cx="33528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 dirty="0" smtClean="0">
                <a:solidFill>
                  <a:srgbClr val="800000"/>
                </a:solidFill>
              </a:rPr>
              <a:t>Approximations:</a:t>
            </a:r>
          </a:p>
          <a:p>
            <a:r>
              <a:rPr lang="en-US" dirty="0">
                <a:solidFill>
                  <a:srgbClr val="800000"/>
                </a:solidFill>
              </a:rPr>
              <a:t>  </a:t>
            </a:r>
            <a:r>
              <a:rPr lang="en-US" dirty="0" smtClean="0">
                <a:solidFill>
                  <a:srgbClr val="800000"/>
                </a:solidFill>
              </a:rPr>
              <a:t>-- </a:t>
            </a:r>
            <a:r>
              <a:rPr lang="en-US" dirty="0">
                <a:solidFill>
                  <a:srgbClr val="800000"/>
                </a:solidFill>
              </a:rPr>
              <a:t>considered coupling </a:t>
            </a:r>
            <a:r>
              <a:rPr lang="en-US" dirty="0" smtClean="0">
                <a:solidFill>
                  <a:srgbClr val="800000"/>
                </a:solidFill>
              </a:rPr>
              <a:t>between doubly-excited bound-state and </a:t>
            </a:r>
            <a:r>
              <a:rPr lang="en-US" dirty="0">
                <a:solidFill>
                  <a:srgbClr val="800000"/>
                </a:solidFill>
              </a:rPr>
              <a:t>continuum </a:t>
            </a:r>
            <a:r>
              <a:rPr lang="en-US" dirty="0" smtClean="0">
                <a:solidFill>
                  <a:srgbClr val="800000"/>
                </a:solidFill>
              </a:rPr>
              <a:t>only</a:t>
            </a:r>
            <a:endParaRPr lang="en-US" dirty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-- took </a:t>
            </a:r>
            <a:r>
              <a:rPr lang="en-US" sz="2000" dirty="0">
                <a:solidFill>
                  <a:srgbClr val="800000"/>
                </a:solidFill>
                <a:latin typeface="Symbol" pitchFamily="18" charset="2"/>
              </a:rPr>
              <a:t>G </a:t>
            </a:r>
            <a:r>
              <a:rPr lang="en-US" dirty="0">
                <a:solidFill>
                  <a:srgbClr val="800000"/>
                </a:solidFill>
              </a:rPr>
              <a:t>as the smallest energy scale in the system</a:t>
            </a:r>
            <a:r>
              <a:rPr lang="en-US" dirty="0" smtClean="0">
                <a:solidFill>
                  <a:srgbClr val="800000"/>
                </a:solidFill>
              </a:rPr>
              <a:t>.</a:t>
            </a:r>
          </a:p>
          <a:p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7370" name="Line 26"/>
          <p:cNvSpPr>
            <a:spLocks noChangeShapeType="1"/>
          </p:cNvSpPr>
          <p:nvPr/>
        </p:nvSpPr>
        <p:spPr bwMode="auto">
          <a:xfrm flipV="1">
            <a:off x="1600200" y="3200400"/>
            <a:ext cx="685800" cy="3810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7371" name="Equation" r:id="rId12" imgW="114120" imgH="21564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467600" y="609600"/>
            <a:ext cx="2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^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848600" y="685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^</a:t>
            </a:r>
            <a:endParaRPr lang="en-US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7372" name="Equation" r:id="rId13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09600" y="457200"/>
            <a:ext cx="94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To find </a:t>
            </a: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1752600" y="457200"/>
          <a:ext cx="3013075" cy="474662"/>
        </p:xfrm>
        <a:graphic>
          <a:graphicData uri="http://schemas.openxmlformats.org/presentationml/2006/ole">
            <p:oleObj spid="_x0000_s32775" name="Equation" r:id="rId4" imgW="1523880" imgH="241200" progId="Equation.3">
              <p:embed/>
            </p:oleObj>
          </a:graphicData>
        </a:graphic>
      </p:graphicFrame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181600" y="53340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we need </a:t>
            </a:r>
          </a:p>
        </p:txBody>
      </p:sp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6477000" y="533400"/>
          <a:ext cx="781050" cy="463550"/>
        </p:xfrm>
        <a:graphic>
          <a:graphicData uri="http://schemas.openxmlformats.org/presentationml/2006/ole">
            <p:oleObj spid="_x0000_s32778" name="Equation" r:id="rId5" imgW="342720" imgH="203040" progId="Equation.3">
              <p:embed/>
            </p:oleObj>
          </a:graphicData>
        </a:graphic>
      </p:graphicFrame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505200" y="1295400"/>
            <a:ext cx="3095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 err="1" smtClean="0"/>
              <a:t>Kramers-Kronig</a:t>
            </a:r>
            <a:r>
              <a:rPr lang="en-US" dirty="0" smtClean="0"/>
              <a:t> </a:t>
            </a:r>
            <a:r>
              <a:rPr lang="en-US" dirty="0"/>
              <a:t>relation</a:t>
            </a:r>
          </a:p>
        </p:txBody>
      </p:sp>
      <p:graphicFrame>
        <p:nvGraphicFramePr>
          <p:cNvPr id="32780" name="Object 12"/>
          <p:cNvGraphicFramePr>
            <a:graphicFrameLocks noChangeAspect="1"/>
          </p:cNvGraphicFramePr>
          <p:nvPr/>
        </p:nvGraphicFramePr>
        <p:xfrm>
          <a:off x="5403850" y="1600200"/>
          <a:ext cx="3740150" cy="903288"/>
        </p:xfrm>
        <a:graphic>
          <a:graphicData uri="http://schemas.openxmlformats.org/presentationml/2006/ole">
            <p:oleObj spid="_x0000_s32780" name="Equation" r:id="rId6" imgW="1993680" imgH="482400" progId="Equation.3">
              <p:embed/>
            </p:oleObj>
          </a:graphicData>
        </a:graphic>
      </p:graphicFrame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736725" y="5370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8600" y="2971800"/>
            <a:ext cx="16764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736725" y="178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8" name="Object 14"/>
          <p:cNvGraphicFramePr>
            <a:graphicFrameLocks noChangeAspect="1"/>
          </p:cNvGraphicFramePr>
          <p:nvPr/>
        </p:nvGraphicFramePr>
        <p:xfrm>
          <a:off x="381000" y="3810000"/>
          <a:ext cx="1241425" cy="876300"/>
        </p:xfrm>
        <a:graphic>
          <a:graphicData uri="http://schemas.openxmlformats.org/presentationml/2006/ole">
            <p:oleObj spid="_x0000_s32789" name="Equation" r:id="rId7" imgW="647640" imgH="457200" progId="Equation.3">
              <p:embed/>
            </p:oleObj>
          </a:graphicData>
        </a:graphic>
      </p:graphicFrame>
      <p:grpSp>
        <p:nvGrpSpPr>
          <p:cNvPr id="22" name="Group 29"/>
          <p:cNvGrpSpPr>
            <a:grpSpLocks/>
          </p:cNvGrpSpPr>
          <p:nvPr/>
        </p:nvGrpSpPr>
        <p:grpSpPr bwMode="auto">
          <a:xfrm>
            <a:off x="4724400" y="4311650"/>
            <a:ext cx="4114800" cy="2546350"/>
            <a:chOff x="1968" y="2160"/>
            <a:chExt cx="2592" cy="1604"/>
          </a:xfrm>
        </p:grpSpPr>
        <p:grpSp>
          <p:nvGrpSpPr>
            <p:cNvPr id="23" name="Group 28"/>
            <p:cNvGrpSpPr>
              <a:grpSpLocks/>
            </p:cNvGrpSpPr>
            <p:nvPr/>
          </p:nvGrpSpPr>
          <p:grpSpPr bwMode="auto">
            <a:xfrm>
              <a:off x="1968" y="2160"/>
              <a:ext cx="2592" cy="1490"/>
              <a:chOff x="1968" y="2160"/>
              <a:chExt cx="2592" cy="1490"/>
            </a:xfrm>
          </p:grpSpPr>
          <p:pic>
            <p:nvPicPr>
              <p:cNvPr id="25" name="Picture 24" descr="b902787d-ga"/>
              <p:cNvPicPr>
                <a:picLocks noChangeAspect="1" noChangeArrowheads="1"/>
              </p:cNvPicPr>
              <p:nvPr/>
            </p:nvPicPr>
            <p:blipFill>
              <a:blip r:embed="rId8"/>
              <a:srcRect l="9267" t="46739" r="25868"/>
              <a:stretch>
                <a:fillRect/>
              </a:stretch>
            </p:blipFill>
            <p:spPr bwMode="auto">
              <a:xfrm>
                <a:off x="1968" y="2160"/>
                <a:ext cx="2592" cy="149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2400" y="230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4" name="Object 9"/>
            <p:cNvGraphicFramePr>
              <a:graphicFrameLocks noChangeAspect="1"/>
            </p:cNvGraphicFramePr>
            <p:nvPr/>
          </p:nvGraphicFramePr>
          <p:xfrm>
            <a:off x="3600" y="3552"/>
            <a:ext cx="864" cy="212"/>
          </p:xfrm>
          <a:graphic>
            <a:graphicData uri="http://schemas.openxmlformats.org/presentationml/2006/ole">
              <p:oleObj spid="_x0000_s32791" name="Equation" r:id="rId9" imgW="825480" imgH="203040" progId="Equation.3">
                <p:embed/>
              </p:oleObj>
            </a:graphicData>
          </a:graphic>
        </p:graphicFrame>
      </p:grpSp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3962400" y="4572000"/>
          <a:ext cx="1079500" cy="450850"/>
        </p:xfrm>
        <a:graphic>
          <a:graphicData uri="http://schemas.openxmlformats.org/presentationml/2006/ole">
            <p:oleObj spid="_x0000_s32792" name="Equation" r:id="rId10" imgW="545760" imgH="228600" progId="Equation.3">
              <p:embed/>
            </p:oleObj>
          </a:graphicData>
        </a:graphic>
      </p:graphicFrame>
      <p:pic>
        <p:nvPicPr>
          <p:cNvPr id="32793" name="Picture 2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81200" y="3429000"/>
            <a:ext cx="6800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Straight Arrow Connector 31"/>
          <p:cNvCxnSpPr/>
          <p:nvPr/>
        </p:nvCxnSpPr>
        <p:spPr>
          <a:xfrm flipV="1">
            <a:off x="5867400" y="990600"/>
            <a:ext cx="762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9600" y="24384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eventually get…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981200" y="3352800"/>
            <a:ext cx="6934200" cy="990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0" y="5903893"/>
            <a:ext cx="495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600" i="1" dirty="0" smtClean="0"/>
              <a:t> A. Krueger </a:t>
            </a:r>
            <a:r>
              <a:rPr lang="en-US" sz="1600" i="1" dirty="0"/>
              <a:t>&amp; N. T. </a:t>
            </a:r>
            <a:r>
              <a:rPr lang="en-US" sz="1600" i="1" dirty="0" err="1"/>
              <a:t>Maitra</a:t>
            </a:r>
            <a:r>
              <a:rPr lang="en-US" sz="1600" i="1" dirty="0"/>
              <a:t>, PCCP </a:t>
            </a:r>
            <a:r>
              <a:rPr lang="en-US" sz="1600" b="1" i="1" dirty="0"/>
              <a:t>11</a:t>
            </a:r>
            <a:r>
              <a:rPr lang="en-US" sz="1600" i="1" dirty="0"/>
              <a:t>, </a:t>
            </a:r>
            <a:r>
              <a:rPr lang="en-US" sz="1600" i="1" dirty="0" smtClean="0"/>
              <a:t>4655 (2009); </a:t>
            </a:r>
          </a:p>
          <a:p>
            <a:pPr marL="342900" indent="-342900">
              <a:spcBef>
                <a:spcPct val="50000"/>
              </a:spcBef>
            </a:pPr>
            <a:r>
              <a:rPr lang="en-US" sz="1600" i="1" dirty="0" smtClean="0"/>
              <a:t>P. Elliott, S. </a:t>
            </a:r>
            <a:r>
              <a:rPr lang="en-US" sz="1600" i="1" dirty="0" err="1" smtClean="0"/>
              <a:t>Goldson</a:t>
            </a:r>
            <a:r>
              <a:rPr lang="en-US" sz="1600" i="1" dirty="0" smtClean="0"/>
              <a:t>, C. </a:t>
            </a:r>
            <a:r>
              <a:rPr lang="en-US" sz="1600" i="1" dirty="0" err="1" smtClean="0"/>
              <a:t>Canahui</a:t>
            </a:r>
            <a:r>
              <a:rPr lang="en-US" sz="1600" i="1" dirty="0" smtClean="0"/>
              <a:t>, N. T. </a:t>
            </a:r>
            <a:r>
              <a:rPr lang="en-US" sz="1600" i="1" dirty="0" err="1" smtClean="0"/>
              <a:t>Maitra</a:t>
            </a:r>
            <a:r>
              <a:rPr lang="en-US" sz="1600" i="1" dirty="0" smtClean="0"/>
              <a:t>, Chem. Phys. </a:t>
            </a:r>
            <a:r>
              <a:rPr lang="en-US" sz="1600" b="1" dirty="0" smtClean="0"/>
              <a:t>135,</a:t>
            </a:r>
            <a:r>
              <a:rPr lang="en-US" sz="1600" dirty="0" smtClean="0"/>
              <a:t>  104110 (2011).</a:t>
            </a:r>
            <a:endParaRPr lang="en-US" sz="16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304800" y="3124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eak-interaction limit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15963"/>
          </a:xfrm>
        </p:spPr>
        <p:txBody>
          <a:bodyPr/>
          <a:lstStyle/>
          <a:p>
            <a:r>
              <a:rPr lang="en-US" sz="2800" b="1" u="sng"/>
              <a:t>Frequency-Dependent Kernels, more generally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81000" y="685800"/>
            <a:ext cx="836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Note some other recent 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-</a:t>
            </a:r>
            <a:r>
              <a:rPr lang="en-US" sz="2000" dirty="0" err="1"/>
              <a:t>dep</a:t>
            </a:r>
            <a:r>
              <a:rPr lang="en-US" sz="2000" dirty="0"/>
              <a:t> kernels have been developed for calculations of spectra </a:t>
            </a:r>
            <a:r>
              <a:rPr lang="en-US" sz="2000" i="1" dirty="0"/>
              <a:t>(but not for capturing </a:t>
            </a:r>
            <a:r>
              <a:rPr lang="en-US" sz="2000" i="1" dirty="0" smtClean="0"/>
              <a:t>doubles):</a:t>
            </a:r>
            <a:endParaRPr lang="en-US" sz="2000" i="1" dirty="0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04800" y="1447800"/>
            <a:ext cx="88392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-- Exact-exchange kernel,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/>
              <a:t>A. </a:t>
            </a:r>
            <a:r>
              <a:rPr lang="en-US" i="1" dirty="0" err="1"/>
              <a:t>Görling</a:t>
            </a:r>
            <a:r>
              <a:rPr lang="en-US" i="1" dirty="0"/>
              <a:t>, PRA</a:t>
            </a:r>
            <a:r>
              <a:rPr lang="en-US" dirty="0"/>
              <a:t> </a:t>
            </a:r>
            <a:r>
              <a:rPr lang="en-US" b="1" i="1" dirty="0"/>
              <a:t>57</a:t>
            </a:r>
            <a:r>
              <a:rPr lang="en-US" i="1" dirty="0"/>
              <a:t>, 3433 (1998); </a:t>
            </a:r>
            <a:r>
              <a:rPr lang="en-US" i="1" dirty="0" smtClean="0"/>
              <a:t>Y</a:t>
            </a:r>
            <a:r>
              <a:rPr lang="en-US" i="1" dirty="0"/>
              <a:t>. </a:t>
            </a:r>
            <a:r>
              <a:rPr lang="en-US" i="1" dirty="0" err="1"/>
              <a:t>Shigeta</a:t>
            </a:r>
            <a:r>
              <a:rPr lang="en-US" i="1" dirty="0"/>
              <a:t>, K. </a:t>
            </a:r>
            <a:r>
              <a:rPr lang="en-US" i="1" dirty="0" err="1"/>
              <a:t>Hirao</a:t>
            </a:r>
            <a:r>
              <a:rPr lang="en-US" i="1" dirty="0"/>
              <a:t>, and S. Hirata,</a:t>
            </a:r>
            <a:r>
              <a:rPr lang="en-US" dirty="0"/>
              <a:t> </a:t>
            </a:r>
            <a:r>
              <a:rPr lang="en-US" i="1" dirty="0"/>
              <a:t>PRA </a:t>
            </a:r>
            <a:r>
              <a:rPr lang="en-US" b="1" i="1" dirty="0"/>
              <a:t>73</a:t>
            </a:r>
            <a:r>
              <a:rPr lang="en-US" i="1" dirty="0"/>
              <a:t>, 010502(R) (2006);</a:t>
            </a:r>
            <a:r>
              <a:rPr lang="en-US" dirty="0"/>
              <a:t> </a:t>
            </a:r>
            <a:r>
              <a:rPr lang="en-US" i="1" dirty="0"/>
              <a:t>M. </a:t>
            </a:r>
            <a:r>
              <a:rPr lang="en-US" i="1" dirty="0" err="1"/>
              <a:t>Hellgren</a:t>
            </a:r>
            <a:r>
              <a:rPr lang="en-US" i="1" dirty="0"/>
              <a:t> &amp; U. von Barth JCP </a:t>
            </a:r>
            <a:r>
              <a:rPr lang="en-US" b="1" i="1" dirty="0"/>
              <a:t>131</a:t>
            </a:r>
            <a:r>
              <a:rPr lang="en-US" i="1" dirty="0"/>
              <a:t> 044110 (2009) </a:t>
            </a:r>
          </a:p>
          <a:p>
            <a:endParaRPr lang="en-US" i="1" dirty="0"/>
          </a:p>
          <a:p>
            <a:r>
              <a:rPr lang="en-US" sz="2000" dirty="0">
                <a:solidFill>
                  <a:schemeClr val="accent2"/>
                </a:solidFill>
              </a:rPr>
              <a:t>-- VK kernel of TDCDFT,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/>
              <a:t>G. </a:t>
            </a:r>
            <a:r>
              <a:rPr lang="en-US" i="1" dirty="0" err="1"/>
              <a:t>Vignale</a:t>
            </a:r>
            <a:r>
              <a:rPr lang="en-US" i="1" dirty="0"/>
              <a:t> &amp; W. Kohn (PRL </a:t>
            </a:r>
            <a:r>
              <a:rPr lang="en-US" dirty="0"/>
              <a:t> </a:t>
            </a:r>
            <a:r>
              <a:rPr lang="en-US" b="1" i="1" dirty="0"/>
              <a:t>77</a:t>
            </a:r>
            <a:r>
              <a:rPr lang="en-US" i="1" dirty="0"/>
              <a:t>, 20371996); C. A. </a:t>
            </a:r>
            <a:r>
              <a:rPr lang="en-US" i="1" dirty="0" err="1"/>
              <a:t>Ullrich</a:t>
            </a:r>
            <a:r>
              <a:rPr lang="en-US" i="1" dirty="0"/>
              <a:t> &amp; K. Burke JCP </a:t>
            </a:r>
            <a:r>
              <a:rPr lang="en-US" b="1" i="1" dirty="0"/>
              <a:t>121</a:t>
            </a:r>
            <a:r>
              <a:rPr lang="en-US" i="1" dirty="0"/>
              <a:t>, 28 (2004), and M. van </a:t>
            </a:r>
            <a:r>
              <a:rPr lang="en-US" i="1" dirty="0" err="1"/>
              <a:t>Faassen</a:t>
            </a:r>
            <a:r>
              <a:rPr lang="en-US" i="1" dirty="0"/>
              <a:t> &amp; P. L. de </a:t>
            </a:r>
            <a:r>
              <a:rPr lang="en-US" i="1" dirty="0" err="1"/>
              <a:t>Boeij</a:t>
            </a:r>
            <a:r>
              <a:rPr lang="en-US" i="1" dirty="0"/>
              <a:t> JCP </a:t>
            </a:r>
            <a:r>
              <a:rPr lang="en-US" b="1" i="1" dirty="0"/>
              <a:t>120</a:t>
            </a:r>
            <a:r>
              <a:rPr lang="en-US" i="1" dirty="0"/>
              <a:t>, 8353 (2004)  </a:t>
            </a:r>
          </a:p>
          <a:p>
            <a:endParaRPr lang="en-US" i="1" dirty="0"/>
          </a:p>
          <a:p>
            <a:r>
              <a:rPr lang="en-US" sz="2000" dirty="0">
                <a:solidFill>
                  <a:schemeClr val="accent2"/>
                </a:solidFill>
              </a:rPr>
              <a:t> -- “</a:t>
            </a:r>
            <a:r>
              <a:rPr lang="en-US" sz="2000" dirty="0" err="1">
                <a:solidFill>
                  <a:schemeClr val="accent2"/>
                </a:solidFill>
              </a:rPr>
              <a:t>Nanoquanta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kernel”,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i="1" dirty="0" smtClean="0"/>
              <a:t> M. </a:t>
            </a:r>
            <a:r>
              <a:rPr lang="en-US" i="1" dirty="0" err="1" smtClean="0"/>
              <a:t>Gatti</a:t>
            </a:r>
            <a:r>
              <a:rPr lang="en-US" i="1" dirty="0" smtClean="0"/>
              <a:t>, V. </a:t>
            </a:r>
            <a:r>
              <a:rPr lang="en-US" i="1" dirty="0" err="1" smtClean="0"/>
              <a:t>Olevano</a:t>
            </a:r>
            <a:r>
              <a:rPr lang="en-US" i="1" dirty="0" smtClean="0"/>
              <a:t>, L. Reining, I. V. </a:t>
            </a:r>
            <a:r>
              <a:rPr lang="en-US" i="1" dirty="0" err="1" smtClean="0"/>
              <a:t>Tokatly</a:t>
            </a:r>
            <a:r>
              <a:rPr lang="en-US" i="1" dirty="0" smtClean="0"/>
              <a:t>, PRL </a:t>
            </a:r>
            <a:r>
              <a:rPr lang="en-US" b="1" dirty="0" smtClean="0"/>
              <a:t>99, </a:t>
            </a:r>
            <a:r>
              <a:rPr lang="en-US" i="1" dirty="0" smtClean="0"/>
              <a:t>057401 (2007),  </a:t>
            </a:r>
            <a:r>
              <a:rPr lang="en-US" i="1" dirty="0" err="1" smtClean="0"/>
              <a:t>S.Botti</a:t>
            </a:r>
            <a:r>
              <a:rPr lang="en-US" i="1" dirty="0" smtClean="0"/>
              <a:t>, A. </a:t>
            </a:r>
            <a:r>
              <a:rPr lang="en-US" i="1" dirty="0" err="1" smtClean="0"/>
              <a:t>Schindlmayr</a:t>
            </a:r>
            <a:r>
              <a:rPr lang="en-US" i="1" dirty="0" smtClean="0"/>
              <a:t>, R. Del Sole, L. Reining, Rep. </a:t>
            </a:r>
            <a:r>
              <a:rPr lang="en-US" i="1" dirty="0" err="1" smtClean="0"/>
              <a:t>Prog</a:t>
            </a:r>
            <a:r>
              <a:rPr lang="en-US" i="1" dirty="0" smtClean="0"/>
              <a:t>. Phys. </a:t>
            </a:r>
            <a:r>
              <a:rPr lang="en-US" b="1" i="1" dirty="0" smtClean="0"/>
              <a:t>70</a:t>
            </a:r>
            <a:r>
              <a:rPr lang="en-US" i="1" dirty="0" smtClean="0"/>
              <a:t>, 357 (2007), and </a:t>
            </a:r>
            <a:r>
              <a:rPr lang="en-US" i="1" dirty="0"/>
              <a:t>citations therein – </a:t>
            </a:r>
            <a:r>
              <a:rPr lang="en-US" dirty="0" smtClean="0"/>
              <a:t>derive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kern="0" baseline="-25000" dirty="0" err="1">
                <a:cs typeface="Arial" charset="0"/>
              </a:rPr>
              <a:t>xc</a:t>
            </a:r>
            <a:r>
              <a:rPr lang="en-US" i="1" kern="0" dirty="0">
                <a:cs typeface="Arial" charset="0"/>
              </a:rPr>
              <a:t> </a:t>
            </a:r>
            <a:r>
              <a:rPr lang="en-US" dirty="0" smtClean="0"/>
              <a:t> from Bethe-</a:t>
            </a:r>
            <a:r>
              <a:rPr lang="en-US" dirty="0" err="1" smtClean="0"/>
              <a:t>Salpeter</a:t>
            </a:r>
            <a:r>
              <a:rPr lang="en-US" dirty="0" smtClean="0"/>
              <a:t> equation.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04800" y="51054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Main motivation behind these is capturing spatial </a:t>
            </a:r>
            <a:r>
              <a:rPr lang="en-US" sz="2000" dirty="0" err="1"/>
              <a:t>ultranonlocality</a:t>
            </a:r>
            <a:r>
              <a:rPr lang="en-US" sz="2000" dirty="0"/>
              <a:t> </a:t>
            </a:r>
            <a:r>
              <a:rPr lang="en-US" sz="2000" dirty="0" smtClean="0"/>
              <a:t>(this implies </a:t>
            </a:r>
            <a:r>
              <a:rPr lang="en-US" sz="2000" dirty="0" smtClean="0">
                <a:sym typeface="Wingdings" pitchFamily="2" charset="2"/>
              </a:rPr>
              <a:t>time-</a:t>
            </a:r>
            <a:r>
              <a:rPr lang="en-US" sz="2000" dirty="0" err="1" smtClean="0">
                <a:sym typeface="Wingdings" pitchFamily="2" charset="2"/>
              </a:rPr>
              <a:t>nonlocality</a:t>
            </a:r>
            <a:r>
              <a:rPr lang="en-US" sz="2000" dirty="0">
                <a:sym typeface="Wingdings" pitchFamily="2" charset="2"/>
              </a:rPr>
              <a:t>)</a:t>
            </a:r>
            <a:endParaRPr lang="en-US" sz="2000" dirty="0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04800" y="58674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Another place where the adiabatic approximation fails is the optical gap in semi-conductors – next slide!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optical gap: Another place where adiabatic approx fundamentally fails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Meaning, onset of continuous absorption in spectrum ( </a:t>
            </a:r>
            <a:r>
              <a:rPr lang="en-US" sz="1600" kern="0" dirty="0" err="1" smtClean="0">
                <a:solidFill>
                  <a:srgbClr val="0070C0"/>
                </a:solidFill>
                <a:cs typeface="Arial" charset="0"/>
              </a:rPr>
              <a:t>Im</a:t>
            </a:r>
            <a:r>
              <a:rPr lang="en-US" sz="1600" kern="0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c(w)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 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95400" y="457200"/>
            <a:ext cx="838200" cy="3810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Typically KS gap &lt;&lt; true gap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>
                <a:latin typeface="+mn-lt"/>
                <a:cs typeface="Arial" charset="0"/>
              </a:rPr>
              <a:t> </a:t>
            </a:r>
            <a:r>
              <a:rPr lang="en-US" sz="2000" kern="0" dirty="0" smtClean="0">
                <a:latin typeface="+mn-lt"/>
                <a:cs typeface="Arial" charset="0"/>
              </a:rPr>
              <a:t>      --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even with the exact ground-state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cs typeface="Times New Roman" pitchFamily="18" charset="0"/>
              </a:rPr>
              <a:t>v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xc</a:t>
            </a:r>
            <a:endParaRPr kumimoji="0" lang="en-US" sz="20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Opening the gap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requires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to have an imaginary part.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Why?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kern="0" dirty="0" smtClean="0">
                <a:latin typeface="+mn-lt"/>
                <a:cs typeface="Arial" charset="0"/>
              </a:rPr>
              <a:t>Consider what happens if take a </a:t>
            </a:r>
            <a:r>
              <a:rPr lang="en-US" i="1" kern="0" dirty="0" smtClean="0">
                <a:latin typeface="+mn-lt"/>
                <a:cs typeface="Arial" charset="0"/>
              </a:rPr>
              <a:t>real </a:t>
            </a:r>
            <a:r>
              <a:rPr lang="en-US" kern="0" dirty="0" smtClean="0">
                <a:latin typeface="+mn-lt"/>
                <a:cs typeface="Arial" charset="0"/>
              </a:rPr>
              <a:t>approximate</a:t>
            </a:r>
            <a:r>
              <a:rPr lang="en-US" kern="0" dirty="0" smtClean="0">
                <a:cs typeface="Arial" charset="0"/>
              </a:rPr>
              <a:t> </a:t>
            </a:r>
            <a:r>
              <a:rPr kumimoji="0" lang="en-US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kern="0" baseline="-25000" dirty="0" err="1" smtClean="0">
                <a:cs typeface="Arial" charset="0"/>
              </a:rPr>
              <a:t>xc</a:t>
            </a:r>
            <a:r>
              <a:rPr lang="en-US" kern="0" dirty="0" smtClean="0">
                <a:latin typeface="+mn-lt"/>
                <a:cs typeface="Arial" charset="0"/>
              </a:rPr>
              <a:t> in imaginary part of</a:t>
            </a:r>
            <a:r>
              <a:rPr lang="en-US" sz="2000" kern="0" dirty="0" smtClean="0">
                <a:latin typeface="+mn-lt"/>
                <a:cs typeface="Arial" charset="0"/>
              </a:rPr>
              <a:t>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 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581400"/>
            <a:ext cx="5438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3400" y="40386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inside the KS gap, </a:t>
            </a:r>
            <a:endParaRPr lang="en-US" dirty="0"/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495800"/>
            <a:ext cx="78676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3400" y="4953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While, analogously for 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dirty="0" smtClean="0"/>
              <a:t> inside the true gap, </a:t>
            </a:r>
            <a:endParaRPr lang="en-US" dirty="0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410200"/>
            <a:ext cx="7581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81000" y="5867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[….]’s above cannot vanish identically in the </a:t>
            </a:r>
            <a:r>
              <a:rPr lang="en-US" i="1" dirty="0" smtClean="0"/>
              <a:t>whole</a:t>
            </a:r>
            <a:r>
              <a:rPr lang="en-US" dirty="0" smtClean="0"/>
              <a:t> true and KS gap regions </a:t>
            </a:r>
            <a:r>
              <a:rPr lang="en-US" dirty="0" smtClean="0">
                <a:sym typeface="Wingdings" pitchFamily="2" charset="2"/>
              </a:rPr>
              <a:t> 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09800" y="6324600"/>
            <a:ext cx="4475285" cy="381000"/>
            <a:chOff x="1371600" y="6324600"/>
            <a:chExt cx="4475285" cy="381000"/>
          </a:xfrm>
        </p:grpSpPr>
        <p:pic>
          <p:nvPicPr>
            <p:cNvPr id="68615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71600" y="6324600"/>
              <a:ext cx="1828800" cy="35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8616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91000" y="6324600"/>
              <a:ext cx="165588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3352800" y="6477000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990600" y="6324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wherever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38200" y="6324600"/>
            <a:ext cx="6172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8288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Having an imaginary part means </a:t>
            </a:r>
            <a:r>
              <a:rPr lang="en-US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</a:t>
            </a:r>
            <a:r>
              <a:rPr lang="en-US" sz="2000" baseline="-25000" dirty="0" err="1" smtClean="0">
                <a:solidFill>
                  <a:srgbClr val="7030A0"/>
                </a:solidFill>
                <a:sym typeface="Wingdings" pitchFamily="2" charset="2"/>
              </a:rPr>
              <a:t>xc</a:t>
            </a:r>
            <a:r>
              <a:rPr lang="en-US" sz="2000" dirty="0" smtClean="0">
                <a:solidFill>
                  <a:srgbClr val="7030A0"/>
                </a:solidFill>
              </a:rPr>
              <a:t> cannot be frequency-independent.</a:t>
            </a:r>
          </a:p>
          <a:p>
            <a:endParaRPr lang="en-US" dirty="0"/>
          </a:p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2667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ust be real, since  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743200"/>
            <a:ext cx="1447799" cy="30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3505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its Fourier transform to 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dirty="0" smtClean="0"/>
              <a:t>-domain must then satisfy</a:t>
            </a:r>
            <a:endParaRPr lang="en-US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962400"/>
            <a:ext cx="2971800" cy="31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adiabatic approx means </a:t>
            </a:r>
            <a:r>
              <a:rPr lang="en-US" sz="2400" dirty="0" smtClean="0">
                <a:latin typeface="Symbol" pitchFamily="18" charset="2"/>
                <a:sym typeface="Wingdings" pitchFamily="2" charset="2"/>
              </a:rPr>
              <a:t>w</a:t>
            </a:r>
            <a:r>
              <a:rPr lang="en-US" dirty="0" smtClean="0">
                <a:sym typeface="Wingdings" pitchFamily="2" charset="2"/>
              </a:rPr>
              <a:t>-independent (=                    ) and therefore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</a:t>
            </a:r>
            <a:r>
              <a:rPr lang="en-US" sz="2000" baseline="-25000" dirty="0" err="1" smtClean="0">
                <a:sym typeface="Wingdings" pitchFamily="2" charset="2"/>
              </a:rPr>
              <a:t>xc</a:t>
            </a:r>
            <a:r>
              <a:rPr lang="en-US" dirty="0" smtClean="0">
                <a:sym typeface="Wingdings" pitchFamily="2" charset="2"/>
              </a:rPr>
              <a:t> real </a:t>
            </a:r>
          </a:p>
          <a:p>
            <a:endParaRPr lang="en-US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7030A0"/>
                </a:solidFill>
                <a:sym typeface="Wingdings" pitchFamily="2" charset="2"/>
              </a:rPr>
              <a:t>adiabatic 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</a:t>
            </a:r>
            <a:r>
              <a:rPr lang="en-US" baseline="-25000" dirty="0" err="1" smtClean="0">
                <a:solidFill>
                  <a:srgbClr val="7030A0"/>
                </a:solidFill>
                <a:sym typeface="Wingdings" pitchFamily="2" charset="2"/>
              </a:rPr>
              <a:t>xc</a:t>
            </a:r>
            <a:r>
              <a:rPr lang="en-US" dirty="0" smtClean="0">
                <a:solidFill>
                  <a:srgbClr val="7030A0"/>
                </a:solidFill>
              </a:rPr>
              <a:t> ca</a:t>
            </a:r>
            <a:r>
              <a:rPr lang="en-US" dirty="0" smtClean="0">
                <a:solidFill>
                  <a:srgbClr val="7030A0"/>
                </a:solidFill>
                <a:sym typeface="Wingdings" pitchFamily="2" charset="2"/>
              </a:rPr>
              <a:t>nnot open the gap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838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i.e. the KS system and the true system have the same gap when a purely-real approximation for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</a:t>
            </a:r>
            <a:r>
              <a:rPr lang="en-US" b="1" baseline="-25000" dirty="0" err="1" smtClean="0">
                <a:solidFill>
                  <a:srgbClr val="0070C0"/>
                </a:solidFill>
                <a:sym typeface="Wingdings" pitchFamily="2" charset="2"/>
              </a:rPr>
              <a:t>xc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is used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57200" y="5486400"/>
            <a:ext cx="807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Note that also a </a:t>
            </a:r>
            <a:r>
              <a:rPr lang="en-US" sz="2000" dirty="0">
                <a:solidFill>
                  <a:srgbClr val="7030A0"/>
                </a:solidFill>
              </a:rPr>
              <a:t>long-ranged </a:t>
            </a:r>
            <a:r>
              <a:rPr lang="en-US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</a:t>
            </a:r>
            <a:r>
              <a:rPr lang="en-US" sz="2000" baseline="-25000" dirty="0" err="1" smtClean="0">
                <a:solidFill>
                  <a:srgbClr val="7030A0"/>
                </a:solidFill>
                <a:sym typeface="Wingdings" pitchFamily="2" charset="2"/>
              </a:rPr>
              <a:t>xc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~ 1/q</a:t>
            </a:r>
            <a:r>
              <a:rPr lang="en-US" sz="2000" baseline="30000" dirty="0">
                <a:solidFill>
                  <a:srgbClr val="7030A0"/>
                </a:solidFill>
              </a:rPr>
              <a:t>2</a:t>
            </a:r>
            <a:r>
              <a:rPr lang="en-US" sz="2000" dirty="0">
                <a:solidFill>
                  <a:srgbClr val="7030A0"/>
                </a:solidFill>
              </a:rPr>
              <a:t> is also required.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52600" y="381000"/>
            <a:ext cx="4475285" cy="381000"/>
            <a:chOff x="1371600" y="6324600"/>
            <a:chExt cx="4475285" cy="381000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71600" y="6324600"/>
              <a:ext cx="1828800" cy="35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91000" y="6324600"/>
              <a:ext cx="165588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3352800" y="6477000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2514600"/>
            <a:ext cx="3810000" cy="69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04800" y="5943600"/>
            <a:ext cx="868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See more in 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i="1" dirty="0"/>
              <a:t>“Quantum Theory of the Electron Liquid” by G.F. </a:t>
            </a:r>
            <a:r>
              <a:rPr lang="en-US" i="1" dirty="0" err="1"/>
              <a:t>Guiliani</a:t>
            </a:r>
            <a:r>
              <a:rPr lang="en-US" i="1" dirty="0"/>
              <a:t> and G. </a:t>
            </a:r>
            <a:r>
              <a:rPr lang="en-US" i="1" dirty="0" err="1"/>
              <a:t>Vignale</a:t>
            </a:r>
            <a:r>
              <a:rPr lang="en-US" i="1" dirty="0"/>
              <a:t> (Cambridge, 2005</a:t>
            </a:r>
            <a:r>
              <a:rPr lang="en-US" i="1" dirty="0" smtClean="0"/>
              <a:t>); also some discussion in Ch. 4 of your “Fundamentals of TDDFT” book.</a:t>
            </a:r>
            <a:endParaRPr lang="en-US" i="1" dirty="0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419600"/>
            <a:ext cx="1228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04800" y="1066800"/>
            <a:ext cx="8534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dirty="0"/>
              <a:t>ATDDFT fundamentally fails to describe </a:t>
            </a:r>
            <a:r>
              <a:rPr lang="en-US" sz="2000" dirty="0" smtClean="0"/>
              <a:t>double-excitations: </a:t>
            </a:r>
            <a:r>
              <a:rPr lang="en-US" sz="2000" dirty="0"/>
              <a:t>strong frequency-dependence is essential.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4"/>
              </a:buBlip>
            </a:pPr>
            <a:endParaRPr lang="en-US" sz="2000" dirty="0"/>
          </a:p>
          <a:p>
            <a:pPr marL="342900" indent="-342900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dirty="0" err="1"/>
              <a:t>Diagonalizing</a:t>
            </a:r>
            <a:r>
              <a:rPr lang="en-US" sz="2000" dirty="0"/>
              <a:t> in the (small) subspace where double excitations mix with singles, we can derive a practical frequency-dependent kernel that does the job. Shown to work well for simple model systems, as well as real </a:t>
            </a:r>
            <a:r>
              <a:rPr lang="en-US" sz="2000" dirty="0" smtClean="0"/>
              <a:t>molecules. </a:t>
            </a:r>
            <a:endParaRPr lang="en-US" sz="2000" dirty="0"/>
          </a:p>
          <a:p>
            <a:pPr marL="342900" indent="-342900">
              <a:spcBef>
                <a:spcPct val="50000"/>
              </a:spcBef>
            </a:pPr>
            <a:endParaRPr lang="en-US" sz="2000" dirty="0"/>
          </a:p>
          <a:p>
            <a:pPr marL="342900" indent="-342900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 dirty="0"/>
              <a:t> Likewise, in </a:t>
            </a:r>
            <a:r>
              <a:rPr lang="en-US" sz="2000" dirty="0" err="1"/>
              <a:t>autoionization</a:t>
            </a:r>
            <a:r>
              <a:rPr lang="en-US" sz="2000" dirty="0"/>
              <a:t>, resonances due </a:t>
            </a:r>
            <a:r>
              <a:rPr lang="en-US" sz="2000"/>
              <a:t>to </a:t>
            </a:r>
            <a:r>
              <a:rPr lang="en-US" sz="2000" smtClean="0"/>
              <a:t>double-excitations </a:t>
            </a:r>
            <a:r>
              <a:rPr lang="en-US" sz="2000" dirty="0"/>
              <a:t>are missed in ATDDFT.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708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Summary 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484" name="Equation" r:id="rId5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 t="7465" r="2899" b="64508"/>
          <a:stretch>
            <a:fillRect/>
          </a:stretch>
        </p:blipFill>
        <p:spPr bwMode="auto">
          <a:xfrm>
            <a:off x="693738" y="2852738"/>
            <a:ext cx="4648200" cy="7620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</p:spPr>
      </p:pic>
      <p:grpSp>
        <p:nvGrpSpPr>
          <p:cNvPr id="62467" name="Group 3"/>
          <p:cNvGrpSpPr>
            <a:grpSpLocks/>
          </p:cNvGrpSpPr>
          <p:nvPr/>
        </p:nvGrpSpPr>
        <p:grpSpPr bwMode="auto">
          <a:xfrm>
            <a:off x="4313238" y="2433638"/>
            <a:ext cx="2743200" cy="457200"/>
            <a:chOff x="3552" y="1632"/>
            <a:chExt cx="1728" cy="288"/>
          </a:xfrm>
        </p:grpSpPr>
        <p:grpSp>
          <p:nvGrpSpPr>
            <p:cNvPr id="62468" name="Group 4"/>
            <p:cNvGrpSpPr>
              <a:grpSpLocks/>
            </p:cNvGrpSpPr>
            <p:nvPr/>
          </p:nvGrpSpPr>
          <p:grpSpPr bwMode="auto">
            <a:xfrm>
              <a:off x="3552" y="1632"/>
              <a:ext cx="1728" cy="172"/>
              <a:chOff x="3552" y="1632"/>
              <a:chExt cx="1728" cy="172"/>
            </a:xfrm>
          </p:grpSpPr>
          <p:pic>
            <p:nvPicPr>
              <p:cNvPr id="62469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2" y="1632"/>
                <a:ext cx="528" cy="163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470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28" y="1632"/>
                <a:ext cx="1152" cy="172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62471" name="Line 7"/>
            <p:cNvSpPr>
              <a:spLocks noChangeShapeType="1"/>
            </p:cNvSpPr>
            <p:nvPr/>
          </p:nvSpPr>
          <p:spPr bwMode="auto">
            <a:xfrm flipH="1">
              <a:off x="3696" y="1824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2472" name="Group 8"/>
          <p:cNvGrpSpPr>
            <a:grpSpLocks/>
          </p:cNvGrpSpPr>
          <p:nvPr/>
        </p:nvGrpSpPr>
        <p:grpSpPr bwMode="auto">
          <a:xfrm>
            <a:off x="2547938" y="2238375"/>
            <a:ext cx="1524000" cy="762000"/>
            <a:chOff x="2304" y="624"/>
            <a:chExt cx="960" cy="480"/>
          </a:xfrm>
        </p:grpSpPr>
        <p:sp>
          <p:nvSpPr>
            <p:cNvPr id="62473" name="Rectangle 9"/>
            <p:cNvSpPr>
              <a:spLocks noChangeArrowheads="1"/>
            </p:cNvSpPr>
            <p:nvPr/>
          </p:nvSpPr>
          <p:spPr bwMode="auto">
            <a:xfrm>
              <a:off x="2304" y="624"/>
              <a:ext cx="960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400">
                  <a:solidFill>
                    <a:srgbClr val="800080"/>
                  </a:solidFill>
                  <a:cs typeface="Arial" charset="0"/>
                </a:rPr>
                <a:t>Poles at KS excitations</a:t>
              </a:r>
              <a:endParaRPr lang="en-US" sz="1400">
                <a:cs typeface="Arial" charset="0"/>
              </a:endParaRPr>
            </a:p>
          </p:txBody>
        </p:sp>
        <p:sp>
          <p:nvSpPr>
            <p:cNvPr id="62474" name="Line 10"/>
            <p:cNvSpPr>
              <a:spLocks noChangeShapeType="1"/>
            </p:cNvSpPr>
            <p:nvPr/>
          </p:nvSpPr>
          <p:spPr bwMode="auto">
            <a:xfrm flipH="1">
              <a:off x="2496" y="91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2475" name="Group 11"/>
          <p:cNvGrpSpPr>
            <a:grpSpLocks/>
          </p:cNvGrpSpPr>
          <p:nvPr/>
        </p:nvGrpSpPr>
        <p:grpSpPr bwMode="auto">
          <a:xfrm>
            <a:off x="319088" y="2238375"/>
            <a:ext cx="1447800" cy="762000"/>
            <a:chOff x="912" y="624"/>
            <a:chExt cx="912" cy="480"/>
          </a:xfrm>
        </p:grpSpPr>
        <p:sp>
          <p:nvSpPr>
            <p:cNvPr id="62476" name="Rectangle 12"/>
            <p:cNvSpPr>
              <a:spLocks noChangeArrowheads="1"/>
            </p:cNvSpPr>
            <p:nvPr/>
          </p:nvSpPr>
          <p:spPr bwMode="auto">
            <a:xfrm>
              <a:off x="912" y="624"/>
              <a:ext cx="912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en-US" sz="1400">
                  <a:solidFill>
                    <a:srgbClr val="800080"/>
                  </a:solidFill>
                  <a:cs typeface="Arial" charset="0"/>
                </a:rPr>
                <a:t>Poles at true excitations</a:t>
              </a:r>
            </a:p>
          </p:txBody>
        </p:sp>
        <p:sp>
          <p:nvSpPr>
            <p:cNvPr id="62477" name="Line 13"/>
            <p:cNvSpPr>
              <a:spLocks noChangeShapeType="1"/>
            </p:cNvSpPr>
            <p:nvPr/>
          </p:nvSpPr>
          <p:spPr bwMode="auto">
            <a:xfrm>
              <a:off x="1392" y="91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539750" y="3929063"/>
            <a:ext cx="66992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  <a:cs typeface="Arial" charset="0"/>
              </a:rPr>
              <a:t>Need (1) ground-state </a:t>
            </a:r>
            <a:r>
              <a:rPr lang="en-US" sz="2000" i="1">
                <a:solidFill>
                  <a:srgbClr val="3333CC"/>
                </a:solidFill>
                <a:latin typeface="Times New Roman" pitchFamily="18" charset="0"/>
                <a:cs typeface="Arial" charset="0"/>
              </a:rPr>
              <a:t>v</a:t>
            </a:r>
            <a:r>
              <a:rPr lang="en-US" sz="2000" i="1" baseline="-25000">
                <a:solidFill>
                  <a:srgbClr val="3333CC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sz="2000" i="1" baseline="-25000">
                <a:solidFill>
                  <a:srgbClr val="3333CC"/>
                </a:solidFill>
                <a:cs typeface="Arial" charset="0"/>
              </a:rPr>
              <a:t>,0</a:t>
            </a:r>
            <a:r>
              <a:rPr lang="en-US" sz="2000" i="1">
                <a:solidFill>
                  <a:srgbClr val="3333CC"/>
                </a:solidFill>
                <a:cs typeface="Arial" charset="0"/>
              </a:rPr>
              <a:t>[n</a:t>
            </a:r>
            <a:r>
              <a:rPr lang="en-US" sz="2000" i="1" baseline="-25000">
                <a:solidFill>
                  <a:srgbClr val="3333CC"/>
                </a:solidFill>
                <a:cs typeface="Arial" charset="0"/>
              </a:rPr>
              <a:t>0</a:t>
            </a:r>
            <a:r>
              <a:rPr lang="en-US" sz="2000" i="1">
                <a:solidFill>
                  <a:srgbClr val="3333CC"/>
                </a:solidFill>
                <a:cs typeface="Arial" charset="0"/>
              </a:rPr>
              <a:t>](r), </a:t>
            </a:r>
            <a:r>
              <a:rPr lang="en-US" sz="2000">
                <a:solidFill>
                  <a:srgbClr val="3333CC"/>
                </a:solidFill>
                <a:cs typeface="Arial" charset="0"/>
              </a:rPr>
              <a:t>and its bare excitations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3333CC"/>
                </a:solidFill>
                <a:cs typeface="Arial" charset="0"/>
              </a:rPr>
              <a:t>          (2) XC kernel </a:t>
            </a:r>
          </a:p>
        </p:txBody>
      </p:sp>
      <p:sp>
        <p:nvSpPr>
          <p:cNvPr id="62479" name="AutoShape 15"/>
          <p:cNvSpPr>
            <a:spLocks noChangeArrowheads="1"/>
          </p:cNvSpPr>
          <p:nvPr/>
        </p:nvSpPr>
        <p:spPr bwMode="auto">
          <a:xfrm>
            <a:off x="269875" y="3505200"/>
            <a:ext cx="307975" cy="576263"/>
          </a:xfrm>
          <a:prstGeom prst="curvedRightArrow">
            <a:avLst>
              <a:gd name="adj1" fmla="val 37423"/>
              <a:gd name="adj2" fmla="val 74845"/>
              <a:gd name="adj3" fmla="val 33333"/>
            </a:avLst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3505200" y="4876800"/>
            <a:ext cx="5105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993366"/>
                </a:solidFill>
                <a:cs typeface="Arial" charset="0"/>
              </a:rPr>
              <a:t>Yields exact spectra in principle; in practice, approxs needed in (1) and (2). </a:t>
            </a:r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V="1">
            <a:off x="1905000" y="5334000"/>
            <a:ext cx="2209800" cy="228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2482" name="Group 18"/>
          <p:cNvGrpSpPr>
            <a:grpSpLocks/>
          </p:cNvGrpSpPr>
          <p:nvPr/>
        </p:nvGrpSpPr>
        <p:grpSpPr bwMode="auto">
          <a:xfrm>
            <a:off x="5638800" y="2438400"/>
            <a:ext cx="3200400" cy="747713"/>
            <a:chOff x="3744" y="816"/>
            <a:chExt cx="2016" cy="471"/>
          </a:xfrm>
        </p:grpSpPr>
        <p:sp>
          <p:nvSpPr>
            <p:cNvPr id="62483" name="Text Box 19"/>
            <p:cNvSpPr txBox="1">
              <a:spLocks noChangeArrowheads="1"/>
            </p:cNvSpPr>
            <p:nvPr/>
          </p:nvSpPr>
          <p:spPr bwMode="auto">
            <a:xfrm>
              <a:off x="3744" y="1056"/>
              <a:ext cx="20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33CC33"/>
                  </a:solidFill>
                  <a:cs typeface="Arial" charset="0"/>
                </a:rPr>
                <a:t> adiabatic approx: no </a:t>
              </a:r>
              <a:r>
                <a:rPr lang="en-US" b="1">
                  <a:solidFill>
                    <a:srgbClr val="33CC33"/>
                  </a:solidFill>
                  <a:latin typeface="Symbol" pitchFamily="18" charset="2"/>
                  <a:cs typeface="Arial" charset="0"/>
                </a:rPr>
                <a:t>w</a:t>
              </a:r>
              <a:r>
                <a:rPr lang="en-US" b="1">
                  <a:solidFill>
                    <a:srgbClr val="33CC33"/>
                  </a:solidFill>
                  <a:cs typeface="Arial" charset="0"/>
                </a:rPr>
                <a:t>-dep </a:t>
              </a:r>
            </a:p>
          </p:txBody>
        </p:sp>
        <p:sp>
          <p:nvSpPr>
            <p:cNvPr id="62484" name="Line 20"/>
            <p:cNvSpPr>
              <a:spLocks noChangeShapeType="1"/>
            </p:cNvSpPr>
            <p:nvPr/>
          </p:nvSpPr>
          <p:spPr bwMode="auto">
            <a:xfrm>
              <a:off x="4464" y="816"/>
              <a:ext cx="240" cy="288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62485" name="Picture 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2819400" y="4495800"/>
            <a:ext cx="3962400" cy="252413"/>
          </a:xfrm>
          <a:noFill/>
          <a:ln/>
        </p:spPr>
      </p:pic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6858000" y="44196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CC00"/>
                </a:solidFill>
                <a:cs typeface="Arial" charset="0"/>
              </a:rPr>
              <a:t>~  </a:t>
            </a:r>
            <a:r>
              <a:rPr lang="en-US" sz="2000">
                <a:solidFill>
                  <a:srgbClr val="00CC00"/>
                </a:solidFill>
                <a:latin typeface="Symbol" pitchFamily="18" charset="2"/>
                <a:cs typeface="Arial" charset="0"/>
              </a:rPr>
              <a:t>d</a:t>
            </a:r>
            <a:r>
              <a:rPr lang="en-US">
                <a:solidFill>
                  <a:srgbClr val="00CC00"/>
                </a:solidFill>
                <a:cs typeface="Arial" charset="0"/>
              </a:rPr>
              <a:t>(t-t’)</a:t>
            </a:r>
          </a:p>
        </p:txBody>
      </p:sp>
      <p:sp>
        <p:nvSpPr>
          <p:cNvPr id="62487" name="Line 23"/>
          <p:cNvSpPr>
            <a:spLocks noChangeShapeType="1"/>
          </p:cNvSpPr>
          <p:nvPr/>
        </p:nvSpPr>
        <p:spPr bwMode="auto">
          <a:xfrm flipH="1">
            <a:off x="7315200" y="3352800"/>
            <a:ext cx="76200" cy="8382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228600" y="228600"/>
            <a:ext cx="86106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cs typeface="Arial" charset="0"/>
              </a:rPr>
              <a:t>First, quick recall of how we get excitations in TDDFT: Linear response</a:t>
            </a:r>
          </a:p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	</a:t>
            </a:r>
            <a:r>
              <a:rPr lang="en-US" i="1" dirty="0" err="1">
                <a:cs typeface="Arial" charset="0"/>
              </a:rPr>
              <a:t>Petersilka</a:t>
            </a:r>
            <a:r>
              <a:rPr lang="en-US" i="1" dirty="0">
                <a:cs typeface="Arial" charset="0"/>
              </a:rPr>
              <a:t>, </a:t>
            </a:r>
            <a:r>
              <a:rPr lang="en-US" i="1" dirty="0" err="1">
                <a:cs typeface="Arial" charset="0"/>
              </a:rPr>
              <a:t>Gossmann</a:t>
            </a:r>
            <a:r>
              <a:rPr lang="en-US" i="1" dirty="0">
                <a:cs typeface="Arial" charset="0"/>
              </a:rPr>
              <a:t> &amp; </a:t>
            </a:r>
            <a:r>
              <a:rPr lang="en-US" i="1" dirty="0" smtClean="0">
                <a:cs typeface="Arial" charset="0"/>
              </a:rPr>
              <a:t>Gross, PRL </a:t>
            </a:r>
            <a:r>
              <a:rPr lang="en-US" b="1" i="1" dirty="0">
                <a:cs typeface="Arial" charset="0"/>
              </a:rPr>
              <a:t>76</a:t>
            </a:r>
            <a:r>
              <a:rPr lang="en-US" i="1" dirty="0">
                <a:cs typeface="Arial" charset="0"/>
              </a:rPr>
              <a:t>, 1212 (1996)</a:t>
            </a:r>
          </a:p>
          <a:p>
            <a:pPr>
              <a:spcBef>
                <a:spcPct val="50000"/>
              </a:spcBef>
            </a:pPr>
            <a:r>
              <a:rPr lang="en-US" i="1" dirty="0">
                <a:cs typeface="Arial" charset="0"/>
              </a:rPr>
              <a:t>	</a:t>
            </a:r>
            <a:r>
              <a:rPr lang="en-US" i="1" dirty="0" err="1">
                <a:cs typeface="Arial" charset="0"/>
              </a:rPr>
              <a:t>Casida</a:t>
            </a:r>
            <a:r>
              <a:rPr lang="en-US" i="1" dirty="0">
                <a:cs typeface="Arial" charset="0"/>
              </a:rPr>
              <a:t>, in </a:t>
            </a:r>
            <a:r>
              <a:rPr lang="en-US" i="1" dirty="0" smtClean="0">
                <a:cs typeface="Arial" charset="0"/>
              </a:rPr>
              <a:t>Recent Advances in </a:t>
            </a:r>
            <a:r>
              <a:rPr lang="en-US" i="1" dirty="0" err="1" smtClean="0">
                <a:cs typeface="Arial" charset="0"/>
              </a:rPr>
              <a:t>Comput</a:t>
            </a:r>
            <a:r>
              <a:rPr lang="en-US" i="1" dirty="0" smtClean="0">
                <a:cs typeface="Arial" charset="0"/>
              </a:rPr>
              <a:t>. Chem. </a:t>
            </a:r>
            <a:r>
              <a:rPr lang="en-US" b="1" i="1" dirty="0" smtClean="0">
                <a:cs typeface="Arial" charset="0"/>
              </a:rPr>
              <a:t>1</a:t>
            </a:r>
            <a:r>
              <a:rPr lang="en-US" i="1" dirty="0" smtClean="0">
                <a:cs typeface="Arial" charset="0"/>
              </a:rPr>
              <a:t>,155, ed. Chong (1995)</a:t>
            </a:r>
            <a:endParaRPr lang="en-US" i="1" dirty="0">
              <a:cs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315200" y="2286000"/>
            <a:ext cx="1828800" cy="647700"/>
            <a:chOff x="7315200" y="2286000"/>
            <a:chExt cx="1828800" cy="647700"/>
          </a:xfrm>
        </p:grpSpPr>
        <p:pic>
          <p:nvPicPr>
            <p:cNvPr id="76801" name="Picture 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315200" y="2286000"/>
              <a:ext cx="1571625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8610600" y="2590800"/>
              <a:ext cx="533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i="1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400" baseline="-25000" dirty="0"/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740400"/>
            <a:ext cx="58435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6324600"/>
            <a:ext cx="2533650" cy="35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8" grpId="0"/>
      <p:bldP spid="62479" grpId="0" animBg="1"/>
      <p:bldP spid="62480" grpId="0"/>
      <p:bldP spid="62486" grpId="0"/>
      <p:bldP spid="624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57200" y="5562600"/>
            <a:ext cx="4648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 Well-separated single excitations: SMA</a:t>
            </a:r>
          </a:p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When shift from bare KS small:        SPA 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562600"/>
            <a:ext cx="3657600" cy="588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6324600"/>
            <a:ext cx="3352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038600" y="5486400"/>
            <a:ext cx="47244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990600" y="2590800"/>
            <a:ext cx="8153400" cy="609600"/>
            <a:chOff x="144" y="2064"/>
            <a:chExt cx="5472" cy="441"/>
          </a:xfrm>
        </p:grpSpPr>
        <p:pic>
          <p:nvPicPr>
            <p:cNvPr id="44039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" y="2064"/>
              <a:ext cx="3072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040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16" y="2112"/>
              <a:ext cx="240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533400" y="4419600"/>
            <a:ext cx="655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/>
              <a:t>Useful tool for analysis</a:t>
            </a:r>
          </a:p>
          <a:p>
            <a:endParaRPr lang="en-US" u="sng"/>
          </a:p>
          <a:p>
            <a:r>
              <a:rPr lang="en-US"/>
              <a:t>Zoom in on a single KS excitation, q = i</a:t>
            </a:r>
            <a:r>
              <a:rPr lang="en-US">
                <a:sym typeface="Wingdings" pitchFamily="2" charset="2"/>
              </a:rPr>
              <a:t> a</a:t>
            </a:r>
            <a:endParaRPr lang="en-US"/>
          </a:p>
        </p:txBody>
      </p: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609600"/>
            <a:ext cx="67056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57200" y="228600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TDDFT linear response  in quantum chemistry codes: 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838200" y="16764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Times New Roman" pitchFamily="18" charset="0"/>
                <a:cs typeface="Arial" charset="0"/>
              </a:rPr>
              <a:t>q</a:t>
            </a:r>
            <a:r>
              <a:rPr lang="en-US" i="1">
                <a:latin typeface="Times New Roman" pitchFamily="18" charset="0"/>
                <a:cs typeface="Arial" charset="0"/>
              </a:rPr>
              <a:t> </a:t>
            </a:r>
            <a:r>
              <a:rPr lang="en-US">
                <a:cs typeface="Arial" charset="0"/>
              </a:rPr>
              <a:t>=(</a:t>
            </a:r>
            <a:r>
              <a:rPr lang="en-US" i="1">
                <a:cs typeface="Arial" charset="0"/>
              </a:rPr>
              <a:t>i</a:t>
            </a:r>
            <a:r>
              <a:rPr lang="en-US" i="1">
                <a:cs typeface="Arial" charset="0"/>
                <a:sym typeface="Wingdings" pitchFamily="2" charset="2"/>
              </a:rPr>
              <a:t> </a:t>
            </a:r>
            <a:r>
              <a:rPr lang="en-US" i="1">
                <a:cs typeface="Arial" charset="0"/>
              </a:rPr>
              <a:t>a</a:t>
            </a:r>
            <a:r>
              <a:rPr lang="en-US">
                <a:cs typeface="Arial" charset="0"/>
              </a:rPr>
              <a:t>) labels a </a:t>
            </a:r>
            <a:r>
              <a:rPr lang="en-US">
                <a:solidFill>
                  <a:schemeClr val="accent2"/>
                </a:solidFill>
                <a:cs typeface="Arial" charset="0"/>
              </a:rPr>
              <a:t>single</a:t>
            </a:r>
            <a:r>
              <a:rPr lang="en-US">
                <a:cs typeface="Arial" charset="0"/>
              </a:rPr>
              <a:t> excitation of the KS system, with transition frequency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w</a:t>
            </a:r>
            <a:r>
              <a:rPr lang="en-US" sz="2000" i="1" baseline="-25000">
                <a:solidFill>
                  <a:schemeClr val="accent2"/>
                </a:solidFill>
                <a:cs typeface="Arial" charset="0"/>
              </a:rPr>
              <a:t>q</a:t>
            </a:r>
            <a:r>
              <a:rPr lang="en-US">
                <a:solidFill>
                  <a:schemeClr val="accent2"/>
                </a:solidFill>
                <a:cs typeface="Arial" charset="0"/>
              </a:rPr>
              <a:t> =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e</a:t>
            </a:r>
            <a:r>
              <a:rPr lang="en-US" sz="2000" baseline="-25000">
                <a:solidFill>
                  <a:schemeClr val="accent2"/>
                </a:solidFill>
                <a:cs typeface="Arial" charset="0"/>
              </a:rPr>
              <a:t>a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 -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e</a:t>
            </a:r>
            <a:r>
              <a:rPr lang="en-US" sz="2000" baseline="-25000">
                <a:solidFill>
                  <a:schemeClr val="accent2"/>
                </a:solidFill>
                <a:cs typeface="Arial" charset="0"/>
              </a:rPr>
              <a:t>i</a:t>
            </a:r>
            <a:r>
              <a:rPr lang="en-US">
                <a:cs typeface="Arial" charset="0"/>
              </a:rPr>
              <a:t> , and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81000" y="3276600"/>
            <a:ext cx="7010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Eigenvalues </a:t>
            </a:r>
            <a:r>
              <a:rPr lang="en-US">
                <a:cs typeface="Arial" charset="0"/>
                <a:sym typeface="Wingdings" pitchFamily="2" charset="2"/>
              </a:rPr>
              <a:t> true frequencies of interacting system</a:t>
            </a:r>
          </a:p>
          <a:p>
            <a:pPr>
              <a:spcBef>
                <a:spcPct val="50000"/>
              </a:spcBef>
            </a:pPr>
            <a:r>
              <a:rPr lang="en-US">
                <a:cs typeface="Arial" charset="0"/>
                <a:sym typeface="Wingdings" pitchFamily="2" charset="2"/>
              </a:rPr>
              <a:t>Eigenvectors  oscillator strengths</a:t>
            </a:r>
          </a:p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0" y="990600"/>
            <a:ext cx="381000" cy="3124200"/>
          </a:xfrm>
          <a:prstGeom prst="curvedRightArrow">
            <a:avLst>
              <a:gd name="adj1" fmla="val 164000"/>
              <a:gd name="adj2" fmla="val 328000"/>
              <a:gd name="adj3" fmla="val 3333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7" grpId="0" animBg="1"/>
      <p:bldP spid="440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5715000"/>
            <a:ext cx="8534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/>
              <a:t>Interacting systems:</a:t>
            </a:r>
            <a:r>
              <a:rPr lang="en-US" sz="2000"/>
              <a:t> generally involve mixtures of (KS) SSD’s that may have  1,2,3…electrons in excited orbitals.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09600" y="6521450"/>
            <a:ext cx="3571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single-, double-, triple- excitations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1066800" y="6324600"/>
            <a:ext cx="152400" cy="227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 flipV="1">
            <a:off x="1447800" y="6324600"/>
            <a:ext cx="20638" cy="227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 flipV="1">
            <a:off x="1828800" y="6324600"/>
            <a:ext cx="323850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57200" y="6096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/>
              <a:t>Non-interacting systems </a:t>
            </a:r>
            <a:r>
              <a:rPr lang="en-US" sz="2000"/>
              <a:t>eg. 4-electron atom</a:t>
            </a:r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609600" y="1676400"/>
            <a:ext cx="2133600" cy="1905000"/>
            <a:chOff x="480" y="624"/>
            <a:chExt cx="1344" cy="1200"/>
          </a:xfrm>
        </p:grpSpPr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80" y="624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624" y="16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528" y="12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>
              <a:off x="624" y="144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Line 13"/>
          <p:cNvSpPr>
            <a:spLocks noChangeShapeType="1"/>
          </p:cNvSpPr>
          <p:nvPr/>
        </p:nvSpPr>
        <p:spPr bwMode="auto">
          <a:xfrm flipV="1">
            <a:off x="10668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12192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V="1">
            <a:off x="990600" y="28400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371600" y="2459038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1143000" y="28194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04800" y="1219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Eg. single excitations</a:t>
            </a: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5486400" y="1752600"/>
            <a:ext cx="2133600" cy="1905000"/>
            <a:chOff x="480" y="624"/>
            <a:chExt cx="1344" cy="1200"/>
          </a:xfrm>
        </p:grpSpPr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480" y="624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624" y="16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>
              <a:off x="528" y="12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624" y="144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0" name="Group 24"/>
          <p:cNvGrpSpPr>
            <a:grpSpLocks/>
          </p:cNvGrpSpPr>
          <p:nvPr/>
        </p:nvGrpSpPr>
        <p:grpSpPr bwMode="auto">
          <a:xfrm>
            <a:off x="5486400" y="3733800"/>
            <a:ext cx="2133600" cy="1905000"/>
            <a:chOff x="480" y="624"/>
            <a:chExt cx="1344" cy="1200"/>
          </a:xfrm>
        </p:grpSpPr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480" y="624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288"/>
                </a:cxn>
                <a:cxn ang="0">
                  <a:pos x="96" y="576"/>
                </a:cxn>
                <a:cxn ang="0">
                  <a:pos x="144" y="672"/>
                </a:cxn>
                <a:cxn ang="0">
                  <a:pos x="192" y="864"/>
                </a:cxn>
                <a:cxn ang="0">
                  <a:pos x="336" y="960"/>
                </a:cxn>
                <a:cxn ang="0">
                  <a:pos x="528" y="960"/>
                </a:cxn>
                <a:cxn ang="0">
                  <a:pos x="720" y="768"/>
                </a:cxn>
                <a:cxn ang="0">
                  <a:pos x="816" y="672"/>
                </a:cxn>
                <a:cxn ang="0">
                  <a:pos x="1104" y="432"/>
                </a:cxn>
                <a:cxn ang="0">
                  <a:pos x="1728" y="384"/>
                </a:cxn>
              </a:cxnLst>
              <a:rect l="0" t="0" r="r" b="b"/>
              <a:pathLst>
                <a:path w="1728" h="992">
                  <a:moveTo>
                    <a:pt x="0" y="0"/>
                  </a:moveTo>
                  <a:cubicBezTo>
                    <a:pt x="16" y="96"/>
                    <a:pt x="32" y="192"/>
                    <a:pt x="48" y="288"/>
                  </a:cubicBezTo>
                  <a:cubicBezTo>
                    <a:pt x="64" y="384"/>
                    <a:pt x="80" y="512"/>
                    <a:pt x="96" y="576"/>
                  </a:cubicBezTo>
                  <a:cubicBezTo>
                    <a:pt x="112" y="640"/>
                    <a:pt x="128" y="624"/>
                    <a:pt x="144" y="672"/>
                  </a:cubicBezTo>
                  <a:cubicBezTo>
                    <a:pt x="160" y="720"/>
                    <a:pt x="160" y="816"/>
                    <a:pt x="192" y="864"/>
                  </a:cubicBezTo>
                  <a:cubicBezTo>
                    <a:pt x="224" y="912"/>
                    <a:pt x="280" y="944"/>
                    <a:pt x="336" y="960"/>
                  </a:cubicBezTo>
                  <a:cubicBezTo>
                    <a:pt x="392" y="976"/>
                    <a:pt x="464" y="992"/>
                    <a:pt x="528" y="960"/>
                  </a:cubicBezTo>
                  <a:cubicBezTo>
                    <a:pt x="592" y="928"/>
                    <a:pt x="672" y="816"/>
                    <a:pt x="720" y="768"/>
                  </a:cubicBezTo>
                  <a:cubicBezTo>
                    <a:pt x="768" y="720"/>
                    <a:pt x="752" y="728"/>
                    <a:pt x="816" y="672"/>
                  </a:cubicBezTo>
                  <a:cubicBezTo>
                    <a:pt x="880" y="616"/>
                    <a:pt x="952" y="480"/>
                    <a:pt x="1104" y="432"/>
                  </a:cubicBezTo>
                  <a:cubicBezTo>
                    <a:pt x="1256" y="384"/>
                    <a:pt x="1624" y="392"/>
                    <a:pt x="1728" y="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624" y="16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>
              <a:off x="528" y="12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>
              <a:off x="624" y="144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5" name="Line 29"/>
          <p:cNvSpPr>
            <a:spLocks noChangeShapeType="1"/>
          </p:cNvSpPr>
          <p:nvPr/>
        </p:nvSpPr>
        <p:spPr bwMode="auto">
          <a:xfrm flipV="1">
            <a:off x="58674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 flipV="1">
            <a:off x="5867400" y="24384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5791200" y="28956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61722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6324600" y="25146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6019800" y="32766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31" name="Group 35"/>
          <p:cNvGrpSpPr>
            <a:grpSpLocks/>
          </p:cNvGrpSpPr>
          <p:nvPr/>
        </p:nvGrpSpPr>
        <p:grpSpPr bwMode="auto">
          <a:xfrm>
            <a:off x="533400" y="3657600"/>
            <a:ext cx="2133600" cy="1905000"/>
            <a:chOff x="288" y="2064"/>
            <a:chExt cx="1344" cy="1200"/>
          </a:xfrm>
        </p:grpSpPr>
        <p:grpSp>
          <p:nvGrpSpPr>
            <p:cNvPr id="4132" name="Group 36"/>
            <p:cNvGrpSpPr>
              <a:grpSpLocks/>
            </p:cNvGrpSpPr>
            <p:nvPr/>
          </p:nvGrpSpPr>
          <p:grpSpPr bwMode="auto">
            <a:xfrm>
              <a:off x="288" y="2064"/>
              <a:ext cx="1344" cy="1200"/>
              <a:chOff x="480" y="624"/>
              <a:chExt cx="1344" cy="1200"/>
            </a:xfrm>
          </p:grpSpPr>
          <p:sp>
            <p:nvSpPr>
              <p:cNvPr id="4133" name="Freeform 37"/>
              <p:cNvSpPr>
                <a:spLocks/>
              </p:cNvSpPr>
              <p:nvPr/>
            </p:nvSpPr>
            <p:spPr bwMode="auto">
              <a:xfrm>
                <a:off x="480" y="624"/>
                <a:ext cx="1344" cy="1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288"/>
                  </a:cxn>
                  <a:cxn ang="0">
                    <a:pos x="96" y="576"/>
                  </a:cxn>
                  <a:cxn ang="0">
                    <a:pos x="144" y="672"/>
                  </a:cxn>
                  <a:cxn ang="0">
                    <a:pos x="192" y="864"/>
                  </a:cxn>
                  <a:cxn ang="0">
                    <a:pos x="336" y="960"/>
                  </a:cxn>
                  <a:cxn ang="0">
                    <a:pos x="528" y="960"/>
                  </a:cxn>
                  <a:cxn ang="0">
                    <a:pos x="720" y="768"/>
                  </a:cxn>
                  <a:cxn ang="0">
                    <a:pos x="816" y="672"/>
                  </a:cxn>
                  <a:cxn ang="0">
                    <a:pos x="1104" y="432"/>
                  </a:cxn>
                  <a:cxn ang="0">
                    <a:pos x="1728" y="384"/>
                  </a:cxn>
                </a:cxnLst>
                <a:rect l="0" t="0" r="r" b="b"/>
                <a:pathLst>
                  <a:path w="1728" h="992">
                    <a:moveTo>
                      <a:pt x="0" y="0"/>
                    </a:moveTo>
                    <a:cubicBezTo>
                      <a:pt x="16" y="96"/>
                      <a:pt x="32" y="192"/>
                      <a:pt x="48" y="288"/>
                    </a:cubicBezTo>
                    <a:cubicBezTo>
                      <a:pt x="64" y="384"/>
                      <a:pt x="80" y="512"/>
                      <a:pt x="96" y="576"/>
                    </a:cubicBezTo>
                    <a:cubicBezTo>
                      <a:pt x="112" y="640"/>
                      <a:pt x="128" y="624"/>
                      <a:pt x="144" y="672"/>
                    </a:cubicBezTo>
                    <a:cubicBezTo>
                      <a:pt x="160" y="720"/>
                      <a:pt x="160" y="816"/>
                      <a:pt x="192" y="864"/>
                    </a:cubicBezTo>
                    <a:cubicBezTo>
                      <a:pt x="224" y="912"/>
                      <a:pt x="280" y="944"/>
                      <a:pt x="336" y="960"/>
                    </a:cubicBezTo>
                    <a:cubicBezTo>
                      <a:pt x="392" y="976"/>
                      <a:pt x="464" y="992"/>
                      <a:pt x="528" y="960"/>
                    </a:cubicBezTo>
                    <a:cubicBezTo>
                      <a:pt x="592" y="928"/>
                      <a:pt x="672" y="816"/>
                      <a:pt x="720" y="768"/>
                    </a:cubicBezTo>
                    <a:cubicBezTo>
                      <a:pt x="768" y="720"/>
                      <a:pt x="752" y="728"/>
                      <a:pt x="816" y="672"/>
                    </a:cubicBezTo>
                    <a:cubicBezTo>
                      <a:pt x="880" y="616"/>
                      <a:pt x="952" y="480"/>
                      <a:pt x="1104" y="432"/>
                    </a:cubicBezTo>
                    <a:cubicBezTo>
                      <a:pt x="1256" y="384"/>
                      <a:pt x="1624" y="392"/>
                      <a:pt x="1728" y="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Line 38"/>
              <p:cNvSpPr>
                <a:spLocks noChangeShapeType="1"/>
              </p:cNvSpPr>
              <p:nvPr/>
            </p:nvSpPr>
            <p:spPr bwMode="auto">
              <a:xfrm>
                <a:off x="624" y="168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Line 39"/>
              <p:cNvSpPr>
                <a:spLocks noChangeShapeType="1"/>
              </p:cNvSpPr>
              <p:nvPr/>
            </p:nvSpPr>
            <p:spPr bwMode="auto">
              <a:xfrm>
                <a:off x="528" y="1200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Line 40"/>
              <p:cNvSpPr>
                <a:spLocks noChangeShapeType="1"/>
              </p:cNvSpPr>
              <p:nvPr/>
            </p:nvSpPr>
            <p:spPr bwMode="auto">
              <a:xfrm>
                <a:off x="624" y="144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37" name="Line 41"/>
            <p:cNvSpPr>
              <a:spLocks noChangeShapeType="1"/>
            </p:cNvSpPr>
            <p:nvPr/>
          </p:nvSpPr>
          <p:spPr bwMode="auto">
            <a:xfrm flipV="1">
              <a:off x="528" y="30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42"/>
            <p:cNvSpPr>
              <a:spLocks noChangeShapeType="1"/>
            </p:cNvSpPr>
            <p:nvPr/>
          </p:nvSpPr>
          <p:spPr bwMode="auto">
            <a:xfrm flipV="1">
              <a:off x="528" y="27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>
              <a:off x="720" y="28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>
              <a:off x="672" y="2544"/>
              <a:ext cx="0" cy="192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Oval 45"/>
            <p:cNvSpPr>
              <a:spLocks noChangeArrowheads="1"/>
            </p:cNvSpPr>
            <p:nvPr/>
          </p:nvSpPr>
          <p:spPr bwMode="auto">
            <a:xfrm>
              <a:off x="576" y="2976"/>
              <a:ext cx="96" cy="240"/>
            </a:xfrm>
            <a:prstGeom prst="ellips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42" name="Line 46"/>
          <p:cNvSpPr>
            <a:spLocks noChangeShapeType="1"/>
          </p:cNvSpPr>
          <p:nvPr/>
        </p:nvSpPr>
        <p:spPr bwMode="auto">
          <a:xfrm>
            <a:off x="3962400" y="13716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>
            <a:off x="2590800" y="4876800"/>
            <a:ext cx="2667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2895600" y="4953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near-degenerate</a:t>
            </a:r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4343400" y="12192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Eg. double excitations</a:t>
            </a:r>
          </a:p>
        </p:txBody>
      </p:sp>
      <p:sp>
        <p:nvSpPr>
          <p:cNvPr id="4146" name="Line 50"/>
          <p:cNvSpPr>
            <a:spLocks noChangeShapeType="1"/>
          </p:cNvSpPr>
          <p:nvPr/>
        </p:nvSpPr>
        <p:spPr bwMode="auto">
          <a:xfrm flipV="1">
            <a:off x="5943600" y="525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 flipV="1">
            <a:off x="5867400" y="44958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>
            <a:off x="6096000" y="525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9" name="Line 53"/>
          <p:cNvSpPr>
            <a:spLocks noChangeShapeType="1"/>
          </p:cNvSpPr>
          <p:nvPr/>
        </p:nvSpPr>
        <p:spPr bwMode="auto">
          <a:xfrm>
            <a:off x="6172200" y="4495800"/>
            <a:ext cx="0" cy="3048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0" name="Oval 54"/>
          <p:cNvSpPr>
            <a:spLocks noChangeArrowheads="1"/>
          </p:cNvSpPr>
          <p:nvPr/>
        </p:nvSpPr>
        <p:spPr bwMode="auto">
          <a:xfrm>
            <a:off x="5867400" y="48768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1" name="Oval 55"/>
          <p:cNvSpPr>
            <a:spLocks noChangeArrowheads="1"/>
          </p:cNvSpPr>
          <p:nvPr/>
        </p:nvSpPr>
        <p:spPr bwMode="auto">
          <a:xfrm>
            <a:off x="6096000" y="4876800"/>
            <a:ext cx="152400" cy="304800"/>
          </a:xfrm>
          <a:prstGeom prst="ellips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>
            <a:off x="39624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838200" y="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/>
              <a:t>Types of Excitations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Double (Or Multiple) Excitations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57400"/>
            <a:ext cx="58435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3429000"/>
            <a:ext cx="88392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2400">
                <a:latin typeface="Symbol" pitchFamily="18" charset="2"/>
              </a:rPr>
              <a:t>c </a:t>
            </a:r>
            <a:r>
              <a:rPr lang="en-US" sz="2000">
                <a:latin typeface="Times New Roman" pitchFamily="18" charset="0"/>
              </a:rPr>
              <a:t>– </a:t>
            </a:r>
            <a:r>
              <a:rPr lang="en-US" sz="2000">
                <a:latin typeface="Arial Unicode MS" pitchFamily="34" charset="-128"/>
              </a:rPr>
              <a:t>poles at true states that are mixtures of singles, doubles, and higher excitations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2400">
                <a:latin typeface="Symbol" pitchFamily="18" charset="2"/>
              </a:rPr>
              <a:t>c</a:t>
            </a:r>
            <a:r>
              <a:rPr lang="en-US" sz="2000" baseline="-25000"/>
              <a:t>S</a:t>
            </a:r>
            <a:r>
              <a:rPr lang="en-US" sz="2000"/>
              <a:t>  --  poles at </a:t>
            </a:r>
            <a:r>
              <a:rPr lang="en-US" sz="2000" i="1"/>
              <a:t>single</a:t>
            </a:r>
            <a:r>
              <a:rPr lang="en-US" sz="2000"/>
              <a:t> KS excitations </a:t>
            </a:r>
            <a:r>
              <a:rPr lang="en-US" sz="2000" i="1"/>
              <a:t>only</a:t>
            </a:r>
            <a:r>
              <a:rPr lang="en-US" sz="2000"/>
              <a:t>, since one-body operator             can’t connect Slater determinants differing by more than one orbital.</a:t>
            </a:r>
            <a:endParaRPr lang="en-US" sz="2000">
              <a:latin typeface="Arial Unicode MS" pitchFamily="34" charset="-128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600200" y="5105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sz="2000">
                <a:latin typeface="Symbol" pitchFamily="18" charset="2"/>
              </a:rPr>
              <a:t> </a:t>
            </a:r>
            <a:r>
              <a:rPr lang="en-US" sz="2400">
                <a:latin typeface="Symbol" pitchFamily="18" charset="2"/>
              </a:rPr>
              <a:t>c</a:t>
            </a:r>
            <a:r>
              <a:rPr lang="en-US" sz="2000">
                <a:latin typeface="Symbol" pitchFamily="18" charset="2"/>
              </a:rPr>
              <a:t> </a:t>
            </a:r>
            <a:r>
              <a:rPr lang="en-US" sz="2000"/>
              <a:t>has more poles than </a:t>
            </a:r>
            <a:r>
              <a:rPr lang="en-US" sz="2400">
                <a:latin typeface="Symbol" pitchFamily="18" charset="2"/>
              </a:rPr>
              <a:t>c</a:t>
            </a:r>
            <a:r>
              <a:rPr lang="en-US" sz="2400" baseline="-25000"/>
              <a:t>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57912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8000"/>
                </a:solidFill>
                <a:latin typeface="Times New Roman" pitchFamily="18" charset="0"/>
              </a:rPr>
              <a:t>   </a:t>
            </a:r>
            <a:r>
              <a:rPr lang="en-US" sz="2400" b="1" i="1">
                <a:solidFill>
                  <a:srgbClr val="33CC33"/>
                </a:solidFill>
                <a:latin typeface="Times New Roman" pitchFamily="18" charset="0"/>
              </a:rPr>
              <a:t>? How does f</a:t>
            </a:r>
            <a:r>
              <a:rPr lang="en-US" sz="2400" b="1" i="1" baseline="-25000">
                <a:solidFill>
                  <a:srgbClr val="33CC33"/>
                </a:solidFill>
                <a:latin typeface="Times New Roman" pitchFamily="18" charset="0"/>
              </a:rPr>
              <a:t>xc</a:t>
            </a:r>
            <a:r>
              <a:rPr lang="en-US" sz="2400" b="1" i="1">
                <a:solidFill>
                  <a:srgbClr val="33CC33"/>
                </a:solidFill>
                <a:latin typeface="Times New Roman" pitchFamily="18" charset="0"/>
              </a:rPr>
              <a:t> generate more poles to get states of multiple excitation character? 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438400"/>
            <a:ext cx="2533650" cy="354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1828800"/>
            <a:ext cx="59515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Consider: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4343400"/>
            <a:ext cx="576263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81000" y="9906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How do these different types of excitations appear in the TDDFT response functions?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81000" y="700088"/>
            <a:ext cx="856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Exactly solve one KS single (q) mixing with a nearby double (D)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39624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648200"/>
            <a:ext cx="3810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4343400" y="3657600"/>
            <a:ext cx="1219200" cy="1600200"/>
          </a:xfrm>
          <a:prstGeom prst="line">
            <a:avLst/>
          </a:prstGeom>
          <a:noFill/>
          <a:ln w="22225">
            <a:solidFill>
              <a:srgbClr val="993366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838200" y="3505200"/>
            <a:ext cx="533400" cy="1066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507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5486400"/>
            <a:ext cx="6019800" cy="996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600200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/>
              <a:t>Simplest Model</a:t>
            </a:r>
            <a:r>
              <a:rPr lang="en-US" sz="2400" u="sng"/>
              <a:t>:</a:t>
            </a:r>
          </a:p>
        </p:txBody>
      </p:sp>
      <p:pic>
        <p:nvPicPr>
          <p:cNvPr id="45075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1922463"/>
            <a:ext cx="40386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438400"/>
            <a:ext cx="3657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51054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This kernel matrix element, by construction, yields the</a:t>
            </a:r>
            <a:r>
              <a:rPr lang="en-US" sz="2000" i="1">
                <a:solidFill>
                  <a:schemeClr val="accent2"/>
                </a:solidFill>
              </a:rPr>
              <a:t> </a:t>
            </a:r>
            <a:r>
              <a:rPr lang="en-US" sz="2000" i="1" u="sng">
                <a:solidFill>
                  <a:schemeClr val="accent2"/>
                </a:solidFill>
              </a:rPr>
              <a:t>exact</a:t>
            </a:r>
            <a:r>
              <a:rPr lang="en-US" sz="2000" i="1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accent2"/>
                </a:solidFill>
              </a:rPr>
              <a:t>true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>
                <a:solidFill>
                  <a:schemeClr val="accent2"/>
                </a:solidFill>
              </a:rPr>
              <a:t>’s when used in the Dressed SPA,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58000" y="33528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accent2"/>
                </a:solidFill>
                <a:latin typeface="Times New Roman" pitchFamily="18" charset="0"/>
              </a:rPr>
              <a:t>strong non-adiabaticity!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5943600"/>
            <a:ext cx="3633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191000"/>
            <a:ext cx="31384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572000"/>
            <a:ext cx="3184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28600" y="457200"/>
            <a:ext cx="86423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Invert and insert into Dyson-like eqn for kernel 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 b="1" i="1"/>
              <a:t>dressed</a:t>
            </a:r>
            <a:r>
              <a:rPr lang="en-US" sz="2000" b="1"/>
              <a:t> SPA</a:t>
            </a:r>
            <a:r>
              <a:rPr lang="en-US" sz="2000"/>
              <a:t> (i.e. </a:t>
            </a:r>
            <a:r>
              <a:rPr lang="en-US" sz="2000">
                <a:latin typeface="Symbol" pitchFamily="18" charset="2"/>
              </a:rPr>
              <a:t>w</a:t>
            </a:r>
            <a:r>
              <a:rPr lang="en-US" sz="2000"/>
              <a:t>-dependent):</a:t>
            </a:r>
          </a:p>
        </p:txBody>
      </p:sp>
      <p:grpSp>
        <p:nvGrpSpPr>
          <p:cNvPr id="12306" name="Group 18"/>
          <p:cNvGrpSpPr>
            <a:grpSpLocks/>
          </p:cNvGrpSpPr>
          <p:nvPr/>
        </p:nvGrpSpPr>
        <p:grpSpPr bwMode="auto">
          <a:xfrm>
            <a:off x="1447800" y="1524000"/>
            <a:ext cx="5638800" cy="457200"/>
            <a:chOff x="768" y="1440"/>
            <a:chExt cx="3552" cy="288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8" y="1440"/>
              <a:ext cx="355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>
              <a:off x="1152" y="1728"/>
              <a:ext cx="52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2640" y="1728"/>
              <a:ext cx="33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3600" y="1728"/>
              <a:ext cx="28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7" name="Line 19"/>
          <p:cNvSpPr>
            <a:spLocks noChangeShapeType="1"/>
          </p:cNvSpPr>
          <p:nvPr/>
        </p:nvSpPr>
        <p:spPr bwMode="auto">
          <a:xfrm flipH="1" flipV="1">
            <a:off x="6019800" y="3276600"/>
            <a:ext cx="6858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581400" y="3352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adiabatic</a:t>
            </a: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V="1">
            <a:off x="4267200" y="29718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307" grpId="0" animBg="1"/>
      <p:bldP spid="12308" grpId="0"/>
      <p:bldP spid="123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838200"/>
            <a:ext cx="5794375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4724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Symbol" pitchFamily="18" charset="2"/>
              </a:rPr>
              <a:t>c </a:t>
            </a:r>
            <a:r>
              <a:rPr lang="en-US" sz="2400" baseline="30000"/>
              <a:t>-1</a:t>
            </a:r>
            <a:r>
              <a:rPr lang="en-US" sz="2400"/>
              <a:t> = </a:t>
            </a:r>
            <a:r>
              <a:rPr lang="en-US" sz="2400">
                <a:latin typeface="Symbol" pitchFamily="18" charset="2"/>
              </a:rPr>
              <a:t>c</a:t>
            </a:r>
            <a:r>
              <a:rPr lang="en-US" sz="2400" baseline="-25000"/>
              <a:t>s</a:t>
            </a:r>
            <a:r>
              <a:rPr lang="en-US" sz="2400" baseline="30000"/>
              <a:t>-1</a:t>
            </a:r>
            <a:r>
              <a:rPr lang="en-US" sz="2400"/>
              <a:t> - </a:t>
            </a:r>
            <a:r>
              <a:rPr lang="en-US" sz="2400" i="1">
                <a:latin typeface="Times New Roman" pitchFamily="18" charset="0"/>
              </a:rPr>
              <a:t>f</a:t>
            </a:r>
            <a:r>
              <a:rPr lang="en-US" sz="2400" baseline="-25000"/>
              <a:t>Hxc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6070600"/>
            <a:ext cx="3657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3505200" y="5562600"/>
            <a:ext cx="5638800" cy="457200"/>
            <a:chOff x="768" y="1440"/>
            <a:chExt cx="3552" cy="288"/>
          </a:xfrm>
        </p:grpSpPr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8" y="1440"/>
              <a:ext cx="3552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1152" y="1728"/>
              <a:ext cx="52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2640" y="1728"/>
              <a:ext cx="33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3600" y="1728"/>
              <a:ext cx="28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12030</TotalTime>
  <Words>2095</Words>
  <Application>Microsoft Office PowerPoint</Application>
  <PresentationFormat>On-screen Show (4:3)</PresentationFormat>
  <Paragraphs>253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Frequency-Dependent Kernels, more generally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Neepa</dc:creator>
  <cp:lastModifiedBy>workStation</cp:lastModifiedBy>
  <cp:revision>464</cp:revision>
  <dcterms:created xsi:type="dcterms:W3CDTF">2008-09-04T16:50:08Z</dcterms:created>
  <dcterms:modified xsi:type="dcterms:W3CDTF">2012-01-09T14:46:16Z</dcterms:modified>
</cp:coreProperties>
</file>