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313" r:id="rId3"/>
    <p:sldId id="287" r:id="rId4"/>
    <p:sldId id="308" r:id="rId5"/>
    <p:sldId id="289" r:id="rId6"/>
    <p:sldId id="290" r:id="rId7"/>
    <p:sldId id="291" r:id="rId8"/>
    <p:sldId id="300" r:id="rId9"/>
    <p:sldId id="292" r:id="rId10"/>
    <p:sldId id="294" r:id="rId11"/>
    <p:sldId id="295" r:id="rId12"/>
    <p:sldId id="296" r:id="rId13"/>
    <p:sldId id="297" r:id="rId14"/>
    <p:sldId id="312" r:id="rId15"/>
    <p:sldId id="258" r:id="rId16"/>
    <p:sldId id="259" r:id="rId17"/>
    <p:sldId id="302" r:id="rId18"/>
    <p:sldId id="273" r:id="rId19"/>
    <p:sldId id="311" r:id="rId20"/>
    <p:sldId id="275" r:id="rId21"/>
    <p:sldId id="276" r:id="rId22"/>
    <p:sldId id="304" r:id="rId23"/>
    <p:sldId id="306" r:id="rId24"/>
    <p:sldId id="307" r:id="rId25"/>
    <p:sldId id="278" r:id="rId26"/>
    <p:sldId id="269" r:id="rId27"/>
    <p:sldId id="270" r:id="rId28"/>
    <p:sldId id="267" r:id="rId29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009900"/>
    <a:srgbClr val="BEA1D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CBD4DA47-4E3B-47AA-A498-9BE73A9AEA6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DA47-4E3B-47AA-A498-9BE73A9AEA6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DA47-4E3B-47AA-A498-9BE73A9AEA6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DA47-4E3B-47AA-A498-9BE73A9AEA6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DF748D-8CE9-497B-844D-C3FCBE516E90}" type="slidenum">
              <a:rPr lang="en-US"/>
              <a:pPr/>
              <a:t>12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DA47-4E3B-47AA-A498-9BE73A9AEA6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DA47-4E3B-47AA-A498-9BE73A9AEA6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92886C-3691-4C1C-B6B1-BC1808C88265}" type="slidenum">
              <a:rPr lang="en-US"/>
              <a:pPr/>
              <a:t>15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Should I put the energies??</a:t>
            </a:r>
          </a:p>
          <a:p>
            <a:r>
              <a:rPr lang="en-US"/>
              <a:t>I(ZnBC) = 5.57eV; A(BC) = -0.42eV;expect w_CT = 2.69eV</a:t>
            </a:r>
          </a:p>
          <a:p>
            <a:r>
              <a:rPr lang="en-US"/>
              <a:t>B3LYP TDDFT gives w = 1.33eV so error at least 1.36 eV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DA47-4E3B-47AA-A498-9BE73A9AEA6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DA47-4E3B-47AA-A498-9BE73A9AEA6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DA47-4E3B-47AA-A498-9BE73A9AEA6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DA47-4E3B-47AA-A498-9BE73A9AEA6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DA47-4E3B-47AA-A498-9BE73A9AEA6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DA47-4E3B-47AA-A498-9BE73A9AEA6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DA47-4E3B-47AA-A498-9BE73A9AEA6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46EE23-344F-4851-8548-68A0C27F3B6F}" type="slidenum">
              <a:rPr lang="en-US"/>
              <a:pPr/>
              <a:t>22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3112" cy="4321175"/>
          </a:xfrm>
        </p:spPr>
        <p:txBody>
          <a:bodyPr/>
          <a:lstStyle/>
          <a:p>
            <a:r>
              <a:rPr lang="en-US"/>
              <a:t>Haven’t define phi_H, or Vee, or Hs…but no time.</a:t>
            </a:r>
          </a:p>
          <a:p>
            <a:r>
              <a:rPr lang="en-US"/>
              <a:t>“States rotate…”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DA47-4E3B-47AA-A498-9BE73A9AEA6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DA47-4E3B-47AA-A498-9BE73A9AEA6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DA47-4E3B-47AA-A498-9BE73A9AEA6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DA47-4E3B-47AA-A498-9BE73A9AEA6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DA47-4E3B-47AA-A498-9BE73A9AEA65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DA47-4E3B-47AA-A498-9BE73A9AEA65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DA47-4E3B-47AA-A498-9BE73A9AEA6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DA47-4E3B-47AA-A498-9BE73A9AEA6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DA47-4E3B-47AA-A498-9BE73A9AEA6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DA47-4E3B-47AA-A498-9BE73A9AEA6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DA47-4E3B-47AA-A498-9BE73A9AEA6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DA47-4E3B-47AA-A498-9BE73A9AEA6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D4DA47-4E3B-47AA-A498-9BE73A9AEA6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974A0-303D-4193-81D9-DEF99A21DD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5FB2EB-FEA7-48D4-8D91-3664B6F38A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7D6C0-ABB8-4501-ABC8-291BCFD34E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2912008-CBC3-45C6-B925-21FDE48455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7F21FA7-9A8F-4532-AAF2-6E4F0B4D0B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C2F2354-B222-4AEE-B281-4424BE2760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D3518D-6220-469A-9A7B-5247FF390D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DD361C-343B-4AD9-94A8-26DA0157CC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7F085E-7CF0-4FD5-B3D2-9A24EEED45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1C81FD-8F80-4787-83D8-39062E5FA0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319246-2EB3-4C00-BBD8-E58D52F74D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1E5D5C-17AB-4221-AFB7-D537EF723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80557-087E-425D-8777-5CE50597AD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34C7F8-9797-4358-BB21-DC06967FA3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904A99A-1C84-4F6A-8E88-228E55F5140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4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7.png"/><Relationship Id="rId5" Type="http://schemas.openxmlformats.org/officeDocument/2006/relationships/image" Target="../media/image28.png"/><Relationship Id="rId4" Type="http://schemas.openxmlformats.org/officeDocument/2006/relationships/image" Target="../media/image4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png"/><Relationship Id="rId7" Type="http://schemas.openxmlformats.org/officeDocument/2006/relationships/image" Target="../media/image1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457200" y="304800"/>
            <a:ext cx="807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 dirty="0">
                <a:solidFill>
                  <a:srgbClr val="6600CC"/>
                </a:solidFill>
                <a:latin typeface="Comic Sans MS" pitchFamily="66" charset="0"/>
              </a:rPr>
              <a:t>Advanced TDDFT III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1981200" y="5699125"/>
            <a:ext cx="50292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Neepa T. Maitra</a:t>
            </a:r>
          </a:p>
          <a:p>
            <a:pPr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Hunter College and the Graduate Center of the City University of New York</a:t>
            </a:r>
          </a:p>
        </p:txBody>
      </p:sp>
      <p:pic>
        <p:nvPicPr>
          <p:cNvPr id="2054" name="Picture 6" descr="Hunter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5257800"/>
            <a:ext cx="1216025" cy="1600200"/>
          </a:xfrm>
          <a:prstGeom prst="rect">
            <a:avLst/>
          </a:prstGeom>
          <a:noFill/>
        </p:spPr>
      </p:pic>
      <p:pic>
        <p:nvPicPr>
          <p:cNvPr id="2055" name="Picture 7" descr="logo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73913" y="5257800"/>
            <a:ext cx="1477962" cy="1600200"/>
          </a:xfrm>
          <a:prstGeom prst="rect">
            <a:avLst/>
          </a:prstGeom>
          <a:noFill/>
        </p:spPr>
      </p:pic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914400" y="1295400"/>
            <a:ext cx="7239000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/>
              <a:t>Molecular Dissociation and Long-Range Charge-Transfer Excitations: </a:t>
            </a:r>
            <a:r>
              <a:rPr lang="en-US" sz="3600" i="1" dirty="0">
                <a:latin typeface="Times New Roman" pitchFamily="18" charset="0"/>
              </a:rPr>
              <a:t>Effect of Ground-State Static Correlation on </a:t>
            </a:r>
            <a:r>
              <a:rPr lang="en-US" sz="3600" i="1" dirty="0" err="1">
                <a:latin typeface="Times New Roman" pitchFamily="18" charset="0"/>
              </a:rPr>
              <a:t>fxc</a:t>
            </a:r>
            <a:endParaRPr lang="en-US" sz="3600" i="1" dirty="0">
              <a:latin typeface="Times New Roman" pitchFamily="18" charset="0"/>
            </a:endParaRPr>
          </a:p>
        </p:txBody>
      </p:sp>
      <p:pic>
        <p:nvPicPr>
          <p:cNvPr id="2081" name="Picture 33" descr="picasso_acroba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0" y="3962400"/>
            <a:ext cx="12795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 bwMode="auto">
          <a:xfrm>
            <a:off x="762000" y="1219200"/>
            <a:ext cx="7620000" cy="2286000"/>
          </a:xfrm>
          <a:prstGeom prst="rect">
            <a:avLst/>
          </a:prstGeom>
          <a:noFill/>
          <a:ln w="381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762000" y="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Capturing the Step and Peak in Approximations: </a:t>
            </a:r>
            <a:r>
              <a:rPr lang="en-US" sz="2000" b="1" i="1" u="sng"/>
              <a:t>Hard! Need non-local n-dependence</a:t>
            </a:r>
            <a:endParaRPr lang="en-US" sz="2000" i="1"/>
          </a:p>
        </p:txBody>
      </p:sp>
      <p:sp>
        <p:nvSpPr>
          <p:cNvPr id="51203" name="Text Box 3"/>
          <p:cNvSpPr txBox="1">
            <a:spLocks noChangeArrowheads="1"/>
          </p:cNvSpPr>
          <p:nvPr/>
        </p:nvSpPr>
        <p:spPr bwMode="auto">
          <a:xfrm>
            <a:off x="381000" y="1752600"/>
            <a:ext cx="83058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 typeface="Arial" pitchFamily="34" charset="0"/>
              <a:buChar char="•"/>
            </a:pPr>
            <a:r>
              <a:rPr lang="en-US" b="1" dirty="0" smtClean="0"/>
              <a:t> </a:t>
            </a:r>
            <a:r>
              <a:rPr lang="en-US" dirty="0" err="1" smtClean="0"/>
              <a:t>Baerends</a:t>
            </a:r>
            <a:r>
              <a:rPr lang="en-US" dirty="0" smtClean="0"/>
              <a:t> </a:t>
            </a:r>
            <a:r>
              <a:rPr lang="en-US" dirty="0"/>
              <a:t>functional </a:t>
            </a:r>
            <a:r>
              <a:rPr lang="en-US" dirty="0" smtClean="0"/>
              <a:t>B01: functional of occupied </a:t>
            </a:r>
            <a:r>
              <a:rPr lang="en-US" dirty="0"/>
              <a:t>and selected virtual </a:t>
            </a:r>
            <a:r>
              <a:rPr lang="en-US" dirty="0" err="1"/>
              <a:t>orbitals</a:t>
            </a:r>
            <a:r>
              <a:rPr lang="en-US" dirty="0"/>
              <a:t>                  </a:t>
            </a:r>
            <a:r>
              <a:rPr lang="en-US" i="1" dirty="0"/>
              <a:t>(</a:t>
            </a:r>
            <a:r>
              <a:rPr lang="en-US" i="1" dirty="0" err="1"/>
              <a:t>Baerends</a:t>
            </a:r>
            <a:r>
              <a:rPr lang="en-US" dirty="0"/>
              <a:t> </a:t>
            </a:r>
            <a:r>
              <a:rPr lang="en-US" i="1" dirty="0"/>
              <a:t>PRL </a:t>
            </a:r>
            <a:r>
              <a:rPr lang="en-US" b="1" i="1" dirty="0"/>
              <a:t>87</a:t>
            </a:r>
            <a:r>
              <a:rPr lang="en-US" i="1" dirty="0"/>
              <a:t> 133004 (2001))</a:t>
            </a:r>
            <a:endParaRPr lang="en-US" dirty="0"/>
          </a:p>
          <a:p>
            <a:pPr algn="l">
              <a:spcBef>
                <a:spcPct val="50000"/>
              </a:spcBef>
            </a:pPr>
            <a:r>
              <a:rPr lang="en-US" dirty="0"/>
              <a:t>Inspired by density-matrix functional theory.</a:t>
            </a:r>
          </a:p>
        </p:txBody>
      </p:sp>
      <p:sp>
        <p:nvSpPr>
          <p:cNvPr id="51207" name="Text Box 7"/>
          <p:cNvSpPr txBox="1">
            <a:spLocks noChangeArrowheads="1"/>
          </p:cNvSpPr>
          <p:nvPr/>
        </p:nvSpPr>
        <p:spPr bwMode="auto">
          <a:xfrm>
            <a:off x="228600" y="2971800"/>
            <a:ext cx="78486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dirty="0">
                <a:solidFill>
                  <a:srgbClr val="993366"/>
                </a:solidFill>
              </a:rPr>
              <a:t>Does the B01 potential have the step and peak?</a:t>
            </a:r>
          </a:p>
          <a:p>
            <a:pPr algn="l">
              <a:spcBef>
                <a:spcPct val="50000"/>
              </a:spcBef>
            </a:pPr>
            <a:r>
              <a:rPr lang="en-US" dirty="0"/>
              <a:t>Step ~ difference in electron affinities, </a:t>
            </a:r>
            <a:r>
              <a:rPr lang="en-US" dirty="0">
                <a:latin typeface="Symbol" pitchFamily="18" charset="2"/>
              </a:rPr>
              <a:t>D</a:t>
            </a:r>
            <a:r>
              <a:rPr lang="en-US" dirty="0"/>
              <a:t>A</a:t>
            </a:r>
            <a:r>
              <a:rPr lang="en-US" baseline="-25000" dirty="0"/>
              <a:t> </a:t>
            </a:r>
            <a:r>
              <a:rPr lang="en-US" dirty="0"/>
              <a:t>&lt; </a:t>
            </a:r>
            <a:r>
              <a:rPr lang="en-US" dirty="0">
                <a:latin typeface="Symbol" pitchFamily="18" charset="2"/>
              </a:rPr>
              <a:t>D</a:t>
            </a:r>
            <a:r>
              <a:rPr lang="en-US" dirty="0"/>
              <a:t>I</a:t>
            </a:r>
            <a:endParaRPr lang="en-US" baseline="-25000" dirty="0"/>
          </a:p>
          <a:p>
            <a:pPr algn="l">
              <a:spcBef>
                <a:spcPct val="50000"/>
              </a:spcBef>
            </a:pPr>
            <a:r>
              <a:rPr lang="en-US" dirty="0"/>
              <a:t>What about the peak? It’s actually a dip!! </a:t>
            </a:r>
            <a:endParaRPr lang="en-US" i="1" dirty="0"/>
          </a:p>
        </p:txBody>
      </p:sp>
      <p:pic>
        <p:nvPicPr>
          <p:cNvPr id="51208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4267200"/>
            <a:ext cx="3962400" cy="232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09" name="Picture 9"/>
          <p:cNvPicPr>
            <a:picLocks noChangeAspect="1" noChangeArrowheads="1"/>
          </p:cNvPicPr>
          <p:nvPr/>
        </p:nvPicPr>
        <p:blipFill>
          <a:blip r:embed="rId4"/>
          <a:srcRect t="636"/>
          <a:stretch>
            <a:fillRect/>
          </a:stretch>
        </p:blipFill>
        <p:spPr bwMode="auto">
          <a:xfrm>
            <a:off x="4953000" y="4191000"/>
            <a:ext cx="3962400" cy="2419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457200" y="9906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 Self-interaction-corrected LDA appears to have step- and peak-like features </a:t>
            </a:r>
            <a:r>
              <a:rPr lang="en-US" sz="1600" i="1" dirty="0" smtClean="0"/>
              <a:t>Vieira, </a:t>
            </a:r>
            <a:r>
              <a:rPr lang="en-US" sz="1600" i="1" dirty="0" err="1" smtClean="0"/>
              <a:t>Capelle</a:t>
            </a:r>
            <a:r>
              <a:rPr lang="en-US" sz="1600" i="1" dirty="0" smtClean="0"/>
              <a:t>, </a:t>
            </a:r>
            <a:r>
              <a:rPr lang="en-US" sz="1600" i="1" dirty="0" err="1" smtClean="0"/>
              <a:t>Ullrich</a:t>
            </a:r>
            <a:r>
              <a:rPr lang="en-US" sz="1600" i="1" dirty="0" smtClean="0"/>
              <a:t>, PCCP 11, 4647 (2009) – quantum well studies) 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4632325" y="6284913"/>
            <a:ext cx="413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4343400" y="3276600"/>
            <a:ext cx="15240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609600" y="228600"/>
            <a:ext cx="7772400" cy="680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u="sng" dirty="0"/>
              <a:t>So far:</a:t>
            </a:r>
          </a:p>
          <a:p>
            <a:endParaRPr lang="en-US" sz="2400" b="1" u="sng" dirty="0"/>
          </a:p>
          <a:p>
            <a:pPr algn="l">
              <a:buFontTx/>
              <a:buChar char="•"/>
            </a:pPr>
            <a:r>
              <a:rPr lang="en-US" sz="2400" dirty="0"/>
              <a:t> Discussed step and peak structures in the ground-state potential of a dissociating molecule</a:t>
            </a:r>
          </a:p>
          <a:p>
            <a:pPr algn="l">
              <a:buFontTx/>
              <a:buChar char="•"/>
            </a:pPr>
            <a:endParaRPr lang="en-US" sz="2400" dirty="0"/>
          </a:p>
          <a:p>
            <a:pPr algn="l">
              <a:buFontTx/>
              <a:buChar char="•"/>
            </a:pPr>
            <a:r>
              <a:rPr lang="en-US" sz="2400" dirty="0"/>
              <a:t> Fundamentally, these stark structures arise due to the </a:t>
            </a:r>
            <a:r>
              <a:rPr lang="en-US" sz="2400" dirty="0" smtClean="0"/>
              <a:t>single-Slater-determinant  </a:t>
            </a:r>
            <a:r>
              <a:rPr lang="en-US" sz="2400" dirty="0"/>
              <a:t>description of KS </a:t>
            </a:r>
            <a:r>
              <a:rPr lang="en-US" sz="2400" dirty="0" smtClean="0"/>
              <a:t>(one doubly-occupied orbital) – </a:t>
            </a:r>
            <a:r>
              <a:rPr lang="en-US" sz="2400" dirty="0"/>
              <a:t>the </a:t>
            </a:r>
            <a:r>
              <a:rPr lang="en-US" sz="2400" i="1" dirty="0"/>
              <a:t>true </a:t>
            </a:r>
            <a:r>
              <a:rPr lang="en-US" sz="2400" dirty="0" err="1"/>
              <a:t>wavefunction</a:t>
            </a:r>
            <a:r>
              <a:rPr lang="en-US" sz="2400" dirty="0"/>
              <a:t>, </a:t>
            </a:r>
            <a:r>
              <a:rPr lang="en-US" sz="2400" dirty="0" smtClean="0"/>
              <a:t> </a:t>
            </a:r>
            <a:r>
              <a:rPr lang="en-US" sz="2400" dirty="0"/>
              <a:t>requires </a:t>
            </a:r>
            <a:r>
              <a:rPr lang="en-US" sz="2400" dirty="0" smtClean="0"/>
              <a:t>minimally 2 determinants (</a:t>
            </a:r>
            <a:r>
              <a:rPr lang="en-US" sz="2400" dirty="0" err="1" smtClean="0"/>
              <a:t>Heitler</a:t>
            </a:r>
            <a:r>
              <a:rPr lang="en-US" sz="2400" dirty="0" smtClean="0"/>
              <a:t>-London form)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</a:t>
            </a:r>
            <a:endParaRPr lang="en-US" sz="2400" dirty="0" smtClean="0"/>
          </a:p>
          <a:p>
            <a:pPr algn="l">
              <a:buFont typeface="Arial" pitchFamily="34" charset="0"/>
              <a:buChar char="•"/>
            </a:pPr>
            <a:r>
              <a:rPr lang="en-US" sz="2400" dirty="0" smtClean="0"/>
              <a:t> In </a:t>
            </a:r>
            <a:r>
              <a:rPr lang="en-US" sz="2400" dirty="0" err="1" smtClean="0"/>
              <a:t>practise</a:t>
            </a:r>
            <a:r>
              <a:rPr lang="en-US" sz="2400" dirty="0" smtClean="0"/>
              <a:t>, could treat ground-state by spin-symmetry breaking</a:t>
            </a:r>
            <a:r>
              <a:rPr lang="en-US" sz="2400" dirty="0" smtClean="0">
                <a:sym typeface="Wingdings" pitchFamily="2" charset="2"/>
              </a:rPr>
              <a:t> good ground-state energies but wrong spin-densities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b="1" i="1" u="sng" dirty="0">
                <a:solidFill>
                  <a:srgbClr val="993366"/>
                </a:solidFill>
                <a:latin typeface="Times New Roman" pitchFamily="18" charset="0"/>
              </a:rPr>
              <a:t>Next: </a:t>
            </a:r>
            <a:r>
              <a:rPr lang="en-US" sz="2400" b="1" i="1" dirty="0">
                <a:solidFill>
                  <a:srgbClr val="993366"/>
                </a:solidFill>
                <a:latin typeface="Times New Roman" pitchFamily="18" charset="0"/>
              </a:rPr>
              <a:t>What are the consequences of the peak and step beyond the ground state</a:t>
            </a:r>
            <a:r>
              <a:rPr lang="en-US" sz="2400" b="1" i="1" dirty="0" smtClean="0">
                <a:solidFill>
                  <a:srgbClr val="993366"/>
                </a:solidFill>
                <a:latin typeface="Times New Roman" pitchFamily="18" charset="0"/>
              </a:rPr>
              <a:t>?</a:t>
            </a:r>
            <a:endParaRPr lang="en-US" sz="2800" b="1" i="1" dirty="0">
              <a:solidFill>
                <a:srgbClr val="993366"/>
              </a:solidFill>
              <a:latin typeface="Times New Roman" pitchFamily="18" charset="0"/>
            </a:endParaRPr>
          </a:p>
          <a:p>
            <a:r>
              <a:rPr lang="en-US" sz="2800" b="1" i="1" dirty="0">
                <a:solidFill>
                  <a:srgbClr val="993366"/>
                </a:solidFill>
                <a:latin typeface="Times New Roman" pitchFamily="18" charset="0"/>
              </a:rPr>
              <a:t>Response and Excitations</a:t>
            </a:r>
          </a:p>
        </p:txBody>
      </p:sp>
      <p:pic>
        <p:nvPicPr>
          <p:cNvPr id="5" name="Picture 20"/>
          <p:cNvPicPr>
            <a:picLocks noChangeAspect="1" noChangeArrowheads="1"/>
          </p:cNvPicPr>
          <p:nvPr/>
        </p:nvPicPr>
        <p:blipFill>
          <a:blip r:embed="rId3"/>
          <a:srcRect t="-6611" b="73554"/>
          <a:stretch>
            <a:fillRect/>
          </a:stretch>
        </p:blipFill>
        <p:spPr>
          <a:xfrm>
            <a:off x="2209800" y="3810000"/>
            <a:ext cx="5735956" cy="457200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228600" y="4495800"/>
            <a:ext cx="89154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dirty="0"/>
              <a:t> But usual functional approximations completely miss this step, and therefore yield fractional charges (global charge transfer)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dirty="0"/>
              <a:t> Related problem: usual </a:t>
            </a:r>
            <a:r>
              <a:rPr lang="en-US" dirty="0" err="1"/>
              <a:t>functionals</a:t>
            </a:r>
            <a:r>
              <a:rPr lang="en-US" dirty="0"/>
              <a:t> </a:t>
            </a:r>
            <a:r>
              <a:rPr lang="en-US" dirty="0" smtClean="0"/>
              <a:t>overestimate </a:t>
            </a:r>
            <a:r>
              <a:rPr lang="en-US" dirty="0" err="1"/>
              <a:t>polarizabilities</a:t>
            </a:r>
            <a:r>
              <a:rPr lang="en-US" dirty="0"/>
              <a:t> of long-chains. </a:t>
            </a:r>
          </a:p>
          <a:p>
            <a:pPr algn="l">
              <a:spcBef>
                <a:spcPct val="50000"/>
              </a:spcBef>
            </a:pPr>
            <a:r>
              <a:rPr lang="en-US" dirty="0"/>
              <a:t> -- Need </a:t>
            </a:r>
            <a:r>
              <a:rPr lang="en-US" i="1" dirty="0"/>
              <a:t>non-local </a:t>
            </a:r>
            <a:r>
              <a:rPr lang="en-US" dirty="0"/>
              <a:t>spatial dependence</a:t>
            </a:r>
          </a:p>
        </p:txBody>
      </p:sp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304800" y="6858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000"/>
              <a:t> </a:t>
            </a:r>
            <a:r>
              <a:rPr lang="en-US" sz="2400" b="1" u="sng">
                <a:solidFill>
                  <a:srgbClr val="993366"/>
                </a:solidFill>
              </a:rPr>
              <a:t>Step:</a:t>
            </a:r>
            <a:r>
              <a:rPr lang="en-US" sz="2000"/>
              <a:t> Similar step structure seen with homo-atomics in electric fields</a:t>
            </a:r>
          </a:p>
        </p:txBody>
      </p:sp>
      <p:grpSp>
        <p:nvGrpSpPr>
          <p:cNvPr id="53252" name="Group 4"/>
          <p:cNvGrpSpPr>
            <a:grpSpLocks/>
          </p:cNvGrpSpPr>
          <p:nvPr/>
        </p:nvGrpSpPr>
        <p:grpSpPr bwMode="auto">
          <a:xfrm>
            <a:off x="5715000" y="1905000"/>
            <a:ext cx="2667000" cy="1423988"/>
            <a:chOff x="3264" y="1536"/>
            <a:chExt cx="1680" cy="897"/>
          </a:xfrm>
        </p:grpSpPr>
        <p:grpSp>
          <p:nvGrpSpPr>
            <p:cNvPr id="53253" name="Group 5"/>
            <p:cNvGrpSpPr>
              <a:grpSpLocks/>
            </p:cNvGrpSpPr>
            <p:nvPr/>
          </p:nvGrpSpPr>
          <p:grpSpPr bwMode="auto">
            <a:xfrm>
              <a:off x="3264" y="1536"/>
              <a:ext cx="1680" cy="897"/>
              <a:chOff x="3264" y="1680"/>
              <a:chExt cx="1680" cy="897"/>
            </a:xfrm>
          </p:grpSpPr>
          <p:pic>
            <p:nvPicPr>
              <p:cNvPr id="53254" name="Picture 6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264" y="1680"/>
                <a:ext cx="1488" cy="8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53255" name="Text Box 7"/>
              <p:cNvSpPr txBox="1">
                <a:spLocks noChangeArrowheads="1"/>
              </p:cNvSpPr>
              <p:nvPr/>
            </p:nvSpPr>
            <p:spPr bwMode="auto">
              <a:xfrm>
                <a:off x="3312" y="1680"/>
                <a:ext cx="720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1400">
                    <a:cs typeface="Arial" charset="0"/>
                  </a:rPr>
                  <a:t>exact v</a:t>
                </a:r>
                <a:r>
                  <a:rPr lang="en-US" sz="1400" baseline="-25000">
                    <a:cs typeface="Arial" charset="0"/>
                  </a:rPr>
                  <a:t>s</a:t>
                </a:r>
                <a:r>
                  <a:rPr lang="en-US" sz="1400" baseline="30000">
                    <a:cs typeface="Arial" charset="0"/>
                  </a:rPr>
                  <a:t>(1)</a:t>
                </a:r>
              </a:p>
            </p:txBody>
          </p:sp>
          <p:sp>
            <p:nvSpPr>
              <p:cNvPr id="53256" name="Text Box 8"/>
              <p:cNvSpPr txBox="1">
                <a:spLocks noChangeArrowheads="1"/>
              </p:cNvSpPr>
              <p:nvPr/>
            </p:nvSpPr>
            <p:spPr bwMode="auto">
              <a:xfrm>
                <a:off x="4080" y="1680"/>
                <a:ext cx="864" cy="4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sz="1200">
                    <a:solidFill>
                      <a:schemeClr val="accent2"/>
                    </a:solidFill>
                    <a:cs typeface="Arial" charset="0"/>
                  </a:rPr>
                  <a:t>Field-counteracting step</a:t>
                </a:r>
              </a:p>
            </p:txBody>
          </p:sp>
        </p:grpSp>
        <p:sp>
          <p:nvSpPr>
            <p:cNvPr id="53257" name="Line 9"/>
            <p:cNvSpPr>
              <a:spLocks noChangeShapeType="1"/>
            </p:cNvSpPr>
            <p:nvPr/>
          </p:nvSpPr>
          <p:spPr bwMode="auto">
            <a:xfrm flipH="1">
              <a:off x="4032" y="1680"/>
              <a:ext cx="96" cy="192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3258" name="Group 10"/>
          <p:cNvGrpSpPr>
            <a:grpSpLocks/>
          </p:cNvGrpSpPr>
          <p:nvPr/>
        </p:nvGrpSpPr>
        <p:grpSpPr bwMode="auto">
          <a:xfrm>
            <a:off x="304800" y="1295400"/>
            <a:ext cx="5105400" cy="457200"/>
            <a:chOff x="336" y="2256"/>
            <a:chExt cx="3216" cy="288"/>
          </a:xfrm>
        </p:grpSpPr>
        <p:sp>
          <p:nvSpPr>
            <p:cNvPr id="53259" name="Text Box 11"/>
            <p:cNvSpPr txBox="1">
              <a:spLocks noChangeArrowheads="1"/>
            </p:cNvSpPr>
            <p:nvPr/>
          </p:nvSpPr>
          <p:spPr bwMode="auto">
            <a:xfrm>
              <a:off x="336" y="2304"/>
              <a:ext cx="21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>
                  <a:cs typeface="Arial" charset="0"/>
                </a:rPr>
                <a:t>Eg</a:t>
              </a:r>
              <a:r>
                <a:rPr lang="en-US" u="sng">
                  <a:cs typeface="Arial" charset="0"/>
                </a:rPr>
                <a:t>: Stretched-H</a:t>
              </a:r>
              <a:r>
                <a:rPr lang="en-US" u="sng" baseline="-25000">
                  <a:cs typeface="Arial" charset="0"/>
                </a:rPr>
                <a:t>2</a:t>
              </a:r>
            </a:p>
          </p:txBody>
        </p:sp>
        <p:sp>
          <p:nvSpPr>
            <p:cNvPr id="53260" name="Text Box 12"/>
            <p:cNvSpPr txBox="1">
              <a:spLocks noChangeArrowheads="1"/>
            </p:cNvSpPr>
            <p:nvPr/>
          </p:nvSpPr>
          <p:spPr bwMode="auto">
            <a:xfrm>
              <a:off x="1488" y="2256"/>
              <a:ext cx="206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u="sng">
                  <a:cs typeface="Arial" charset="0"/>
                </a:rPr>
                <a:t>in E-field, </a:t>
              </a:r>
              <a:r>
                <a:rPr lang="en-US" sz="2400" u="sng">
                  <a:latin typeface="Symbol" pitchFamily="18" charset="2"/>
                  <a:cs typeface="Arial" charset="0"/>
                </a:rPr>
                <a:t>e</a:t>
              </a:r>
              <a:r>
                <a:rPr lang="en-US" sz="2400" u="sng">
                  <a:cs typeface="Arial" charset="0"/>
                </a:rPr>
                <a:t> </a:t>
              </a:r>
              <a:r>
                <a:rPr lang="en-US" u="sng">
                  <a:cs typeface="Arial" charset="0"/>
                </a:rPr>
                <a:t>= 0.001 au</a:t>
              </a:r>
            </a:p>
          </p:txBody>
        </p:sp>
      </p:grpSp>
      <p:sp>
        <p:nvSpPr>
          <p:cNvPr id="53261" name="Text Box 13"/>
          <p:cNvSpPr txBox="1">
            <a:spLocks noChangeArrowheads="1"/>
          </p:cNvSpPr>
          <p:nvPr/>
        </p:nvSpPr>
        <p:spPr bwMode="auto">
          <a:xfrm>
            <a:off x="4114800" y="2743200"/>
            <a:ext cx="914400" cy="61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>
                <a:cs typeface="Arial" charset="0"/>
              </a:rPr>
              <a:t>Step-size </a:t>
            </a:r>
            <a:r>
              <a:rPr lang="en-US">
                <a:latin typeface="Symbol" pitchFamily="18" charset="2"/>
                <a:cs typeface="Arial" charset="0"/>
              </a:rPr>
              <a:t>e</a:t>
            </a:r>
            <a:r>
              <a:rPr lang="en-US" sz="1600">
                <a:cs typeface="Arial" charset="0"/>
              </a:rPr>
              <a:t>R</a:t>
            </a:r>
          </a:p>
        </p:txBody>
      </p:sp>
      <p:sp>
        <p:nvSpPr>
          <p:cNvPr id="53262" name="Text Box 14"/>
          <p:cNvSpPr txBox="1">
            <a:spLocks noChangeArrowheads="1"/>
          </p:cNvSpPr>
          <p:nvPr/>
        </p:nvSpPr>
        <p:spPr bwMode="auto">
          <a:xfrm>
            <a:off x="4114800" y="3381375"/>
            <a:ext cx="4267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>
                <a:cs typeface="Arial" charset="0"/>
              </a:rPr>
              <a:t>exactly compensates the field in exact KS potential. </a:t>
            </a:r>
            <a:endParaRPr lang="en-US">
              <a:cs typeface="Arial" charset="0"/>
            </a:endParaRPr>
          </a:p>
        </p:txBody>
      </p:sp>
      <p:sp>
        <p:nvSpPr>
          <p:cNvPr id="53263" name="Line 15"/>
          <p:cNvSpPr>
            <a:spLocks noChangeShapeType="1"/>
          </p:cNvSpPr>
          <p:nvPr/>
        </p:nvSpPr>
        <p:spPr bwMode="auto">
          <a:xfrm>
            <a:off x="3962400" y="24384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53264" name="Group 16"/>
          <p:cNvGrpSpPr>
            <a:grpSpLocks/>
          </p:cNvGrpSpPr>
          <p:nvPr/>
        </p:nvGrpSpPr>
        <p:grpSpPr bwMode="auto">
          <a:xfrm>
            <a:off x="228600" y="1828800"/>
            <a:ext cx="3627438" cy="2544763"/>
            <a:chOff x="336" y="2592"/>
            <a:chExt cx="2285" cy="1603"/>
          </a:xfrm>
        </p:grpSpPr>
        <p:sp>
          <p:nvSpPr>
            <p:cNvPr id="53265" name="Rectangle 17"/>
            <p:cNvSpPr>
              <a:spLocks noChangeArrowheads="1"/>
            </p:cNvSpPr>
            <p:nvPr/>
          </p:nvSpPr>
          <p:spPr bwMode="auto">
            <a:xfrm>
              <a:off x="912" y="2592"/>
              <a:ext cx="12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>
                  <a:cs typeface="Arial" charset="0"/>
                </a:rPr>
                <a:t>H ------10au------H</a:t>
              </a:r>
            </a:p>
          </p:txBody>
        </p:sp>
        <p:pic>
          <p:nvPicPr>
            <p:cNvPr id="53266" name="Picture 18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36" y="2832"/>
              <a:ext cx="2285" cy="1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3267" name="Text Box 19"/>
            <p:cNvSpPr txBox="1">
              <a:spLocks noChangeArrowheads="1"/>
            </p:cNvSpPr>
            <p:nvPr/>
          </p:nvSpPr>
          <p:spPr bwMode="auto">
            <a:xfrm>
              <a:off x="720" y="3024"/>
              <a:ext cx="816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400">
                  <a:cs typeface="Arial" charset="0"/>
                </a:rPr>
                <a:t>exact v</a:t>
              </a:r>
              <a:r>
                <a:rPr lang="en-US" sz="1600" baseline="-25000">
                  <a:cs typeface="Arial" charset="0"/>
                </a:rPr>
                <a:t>Hxc</a:t>
              </a:r>
              <a:r>
                <a:rPr lang="en-US" sz="1600" baseline="30000">
                  <a:cs typeface="Arial" charset="0"/>
                </a:rPr>
                <a:t>(1)</a:t>
              </a:r>
              <a:r>
                <a:rPr lang="en-US" sz="1400">
                  <a:cs typeface="Arial" charset="0"/>
                </a:rPr>
                <a:t> </a:t>
              </a:r>
            </a:p>
          </p:txBody>
        </p:sp>
        <p:sp>
          <p:nvSpPr>
            <p:cNvPr id="53268" name="Line 20"/>
            <p:cNvSpPr>
              <a:spLocks noChangeShapeType="1"/>
            </p:cNvSpPr>
            <p:nvPr/>
          </p:nvSpPr>
          <p:spPr bwMode="auto">
            <a:xfrm flipV="1">
              <a:off x="1056" y="2976"/>
              <a:ext cx="1056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ot"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3269" name="Text Box 21"/>
            <p:cNvSpPr txBox="1">
              <a:spLocks noChangeArrowheads="1"/>
            </p:cNvSpPr>
            <p:nvPr/>
          </p:nvSpPr>
          <p:spPr bwMode="auto">
            <a:xfrm>
              <a:off x="1872" y="3408"/>
              <a:ext cx="67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400">
                  <a:solidFill>
                    <a:srgbClr val="00FF00"/>
                  </a:solidFill>
                  <a:cs typeface="Arial" charset="0"/>
                </a:rPr>
                <a:t>LDA v</a:t>
              </a:r>
              <a:r>
                <a:rPr lang="en-US" baseline="-25000">
                  <a:solidFill>
                    <a:srgbClr val="00FF00"/>
                  </a:solidFill>
                  <a:cs typeface="Arial" charset="0"/>
                </a:rPr>
                <a:t>xc</a:t>
              </a:r>
              <a:r>
                <a:rPr lang="en-US" baseline="30000">
                  <a:solidFill>
                    <a:srgbClr val="00FF00"/>
                  </a:solidFill>
                  <a:cs typeface="Arial" charset="0"/>
                </a:rPr>
                <a:t>(1)</a:t>
              </a:r>
              <a:endParaRPr lang="en-US" baseline="30000">
                <a:cs typeface="Arial" charset="0"/>
              </a:endParaRPr>
            </a:p>
          </p:txBody>
        </p:sp>
      </p:grpSp>
      <p:sp>
        <p:nvSpPr>
          <p:cNvPr id="53270" name="Text Box 22"/>
          <p:cNvSpPr txBox="1">
            <a:spLocks noChangeArrowheads="1"/>
          </p:cNvSpPr>
          <p:nvPr/>
        </p:nvSpPr>
        <p:spPr bwMode="auto">
          <a:xfrm>
            <a:off x="3048000" y="23622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>
                <a:cs typeface="Arial" charset="0"/>
              </a:rPr>
              <a:t>E-field</a:t>
            </a:r>
          </a:p>
        </p:txBody>
      </p:sp>
      <p:sp>
        <p:nvSpPr>
          <p:cNvPr id="53271" name="Text Box 23"/>
          <p:cNvSpPr txBox="1">
            <a:spLocks noChangeArrowheads="1"/>
          </p:cNvSpPr>
          <p:nvPr/>
        </p:nvSpPr>
        <p:spPr bwMode="auto">
          <a:xfrm>
            <a:off x="457200" y="2286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>
                <a:solidFill>
                  <a:srgbClr val="990099"/>
                </a:solidFill>
              </a:rPr>
              <a:t>Implications for </a:t>
            </a:r>
            <a:r>
              <a:rPr lang="en-US" sz="2400" b="1" u="sng" dirty="0" smtClean="0">
                <a:solidFill>
                  <a:srgbClr val="990099"/>
                </a:solidFill>
              </a:rPr>
              <a:t>Static Response</a:t>
            </a:r>
            <a:endParaRPr lang="en-US" sz="2400" b="1" u="sng" dirty="0">
              <a:solidFill>
                <a:srgbClr val="990099"/>
              </a:solidFill>
            </a:endParaRPr>
          </a:p>
        </p:txBody>
      </p:sp>
      <p:sp>
        <p:nvSpPr>
          <p:cNvPr id="53272" name="Text Box 24"/>
          <p:cNvSpPr txBox="1">
            <a:spLocks noChangeArrowheads="1"/>
          </p:cNvSpPr>
          <p:nvPr/>
        </p:nvSpPr>
        <p:spPr bwMode="auto">
          <a:xfrm>
            <a:off x="304800" y="6126163"/>
            <a:ext cx="8610600" cy="73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u="sng">
                <a:solidFill>
                  <a:srgbClr val="990099"/>
                </a:solidFill>
              </a:rPr>
              <a:t>Peaks:</a:t>
            </a:r>
            <a:r>
              <a:rPr lang="en-US"/>
              <a:t> appear in zero-field potential (not shown), act as barriers to transport – neglected in present-day transport calculations</a:t>
            </a:r>
          </a:p>
        </p:txBody>
      </p:sp>
      <p:sp>
        <p:nvSpPr>
          <p:cNvPr id="53273" name="Text Box 25"/>
          <p:cNvSpPr txBox="1">
            <a:spLocks noChangeArrowheads="1"/>
          </p:cNvSpPr>
          <p:nvPr/>
        </p:nvSpPr>
        <p:spPr bwMode="auto">
          <a:xfrm>
            <a:off x="4572000" y="3962400"/>
            <a:ext cx="373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 typeface="Wingdings" pitchFamily="2" charset="2"/>
              <a:buChar char="ü"/>
            </a:pPr>
            <a:r>
              <a:rPr lang="en-US">
                <a:sym typeface="Wingdings" pitchFamily="2" charset="2"/>
              </a:rPr>
              <a:t> two locally polarized H atoms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61" grpId="0"/>
      <p:bldP spid="53262" grpId="0"/>
      <p:bldP spid="53263" grpId="0" animBg="1"/>
      <p:bldP spid="5327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533400" y="609600"/>
            <a:ext cx="8077200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 dirty="0">
                <a:solidFill>
                  <a:srgbClr val="800080"/>
                </a:solidFill>
              </a:rPr>
              <a:t>What about </a:t>
            </a:r>
            <a:r>
              <a:rPr lang="en-US" sz="2000" b="1" dirty="0" smtClean="0">
                <a:solidFill>
                  <a:srgbClr val="800080"/>
                </a:solidFill>
              </a:rPr>
              <a:t>TDDFT excitations </a:t>
            </a:r>
            <a:r>
              <a:rPr lang="en-US" sz="2000" b="1" dirty="0">
                <a:solidFill>
                  <a:srgbClr val="800080"/>
                </a:solidFill>
              </a:rPr>
              <a:t>of the dissociating molecule?</a:t>
            </a:r>
          </a:p>
          <a:p>
            <a:pPr algn="l">
              <a:spcBef>
                <a:spcPct val="50000"/>
              </a:spcBef>
            </a:pPr>
            <a:r>
              <a:rPr lang="en-US" sz="2000" dirty="0" smtClean="0"/>
              <a:t>Recall </a:t>
            </a:r>
            <a:r>
              <a:rPr lang="en-US" sz="2000" dirty="0"/>
              <a:t>the KS excitations are the starting point; these then get corrected via </a:t>
            </a:r>
            <a:r>
              <a:rPr lang="en-US" sz="2000" i="1" dirty="0" err="1">
                <a:latin typeface="Times New Roman" pitchFamily="18" charset="0"/>
              </a:rPr>
              <a:t>f</a:t>
            </a:r>
            <a:r>
              <a:rPr lang="en-US" sz="2000" baseline="-25000" dirty="0" err="1"/>
              <a:t>xc</a:t>
            </a:r>
            <a:r>
              <a:rPr lang="en-US" sz="2000" dirty="0"/>
              <a:t> to the true ones.</a:t>
            </a:r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3048000" y="2895600"/>
            <a:ext cx="1600200" cy="11922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800080"/>
                </a:solidFill>
                <a:cs typeface="Arial" charset="0"/>
              </a:rPr>
              <a:t>LUMO</a:t>
            </a:r>
          </a:p>
          <a:p>
            <a:pPr algn="l">
              <a:spcBef>
                <a:spcPct val="50000"/>
              </a:spcBef>
            </a:pPr>
            <a:endParaRPr lang="en-US">
              <a:solidFill>
                <a:srgbClr val="800080"/>
              </a:solidFill>
              <a:cs typeface="Arial" charset="0"/>
            </a:endParaRPr>
          </a:p>
          <a:p>
            <a:pPr algn="l">
              <a:spcBef>
                <a:spcPct val="50000"/>
              </a:spcBef>
            </a:pPr>
            <a:r>
              <a:rPr lang="en-US">
                <a:solidFill>
                  <a:srgbClr val="800080"/>
                </a:solidFill>
                <a:cs typeface="Arial" charset="0"/>
              </a:rPr>
              <a:t>HOMO</a:t>
            </a:r>
          </a:p>
        </p:txBody>
      </p:sp>
      <p:pic>
        <p:nvPicPr>
          <p:cNvPr id="553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24400" y="3429000"/>
            <a:ext cx="1981200" cy="10906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pSp>
        <p:nvGrpSpPr>
          <p:cNvPr id="55301" name="Group 5"/>
          <p:cNvGrpSpPr>
            <a:grpSpLocks/>
          </p:cNvGrpSpPr>
          <p:nvPr/>
        </p:nvGrpSpPr>
        <p:grpSpPr bwMode="auto">
          <a:xfrm>
            <a:off x="4800600" y="2667000"/>
            <a:ext cx="1828800" cy="914400"/>
            <a:chOff x="3504" y="2976"/>
            <a:chExt cx="1584" cy="816"/>
          </a:xfrm>
        </p:grpSpPr>
        <p:pic>
          <p:nvPicPr>
            <p:cNvPr id="55302" name="Picture 6"/>
            <p:cNvPicPr>
              <a:picLocks noChangeAspect="1" noChangeArrowheads="1"/>
            </p:cNvPicPr>
            <p:nvPr/>
          </p:nvPicPr>
          <p:blipFill>
            <a:blip r:embed="rId3"/>
            <a:srcRect l="48387" t="-5869"/>
            <a:stretch>
              <a:fillRect/>
            </a:stretch>
          </p:blipFill>
          <p:spPr bwMode="auto">
            <a:xfrm rot="10800000" flipH="1">
              <a:off x="4176" y="3024"/>
              <a:ext cx="912" cy="7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  <p:pic>
          <p:nvPicPr>
            <p:cNvPr id="55303" name="Picture 7"/>
            <p:cNvPicPr>
              <a:picLocks noChangeAspect="1" noChangeArrowheads="1"/>
            </p:cNvPicPr>
            <p:nvPr/>
          </p:nvPicPr>
          <p:blipFill>
            <a:blip r:embed="rId3"/>
            <a:srcRect r="48589" b="6111"/>
            <a:stretch>
              <a:fillRect/>
            </a:stretch>
          </p:blipFill>
          <p:spPr bwMode="auto">
            <a:xfrm>
              <a:off x="3504" y="2976"/>
              <a:ext cx="720" cy="7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55304" name="Text Box 8"/>
          <p:cNvSpPr txBox="1">
            <a:spLocks noChangeArrowheads="1"/>
          </p:cNvSpPr>
          <p:nvPr/>
        </p:nvSpPr>
        <p:spPr bwMode="auto">
          <a:xfrm>
            <a:off x="7162800" y="3048000"/>
            <a:ext cx="2209800" cy="1158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dirty="0">
                <a:solidFill>
                  <a:srgbClr val="800080"/>
                </a:solidFill>
                <a:latin typeface="Symbol" pitchFamily="18" charset="2"/>
                <a:cs typeface="Arial" charset="0"/>
              </a:rPr>
              <a:t>De</a:t>
            </a:r>
            <a:r>
              <a:rPr lang="en-US" sz="2000" dirty="0">
                <a:solidFill>
                  <a:srgbClr val="800080"/>
                </a:solidFill>
                <a:cs typeface="Arial" charset="0"/>
              </a:rPr>
              <a:t>~ e</a:t>
            </a:r>
            <a:r>
              <a:rPr lang="en-US" sz="2000" baseline="30000" dirty="0">
                <a:solidFill>
                  <a:srgbClr val="800080"/>
                </a:solidFill>
                <a:cs typeface="Arial" charset="0"/>
              </a:rPr>
              <a:t>-</a:t>
            </a:r>
            <a:r>
              <a:rPr lang="en-US" sz="2000" baseline="30000" dirty="0" err="1">
                <a:solidFill>
                  <a:srgbClr val="800080"/>
                </a:solidFill>
                <a:cs typeface="Arial" charset="0"/>
              </a:rPr>
              <a:t>cR</a:t>
            </a:r>
            <a:endParaRPr lang="en-US" sz="2000" baseline="30000" dirty="0">
              <a:solidFill>
                <a:srgbClr val="800080"/>
              </a:solidFill>
              <a:cs typeface="Arial" charset="0"/>
            </a:endParaRPr>
          </a:p>
          <a:p>
            <a:pPr algn="l">
              <a:spcBef>
                <a:spcPct val="50000"/>
              </a:spcBef>
            </a:pPr>
            <a:r>
              <a:rPr lang="en-US" sz="2000" dirty="0">
                <a:solidFill>
                  <a:srgbClr val="800080"/>
                </a:solidFill>
                <a:cs typeface="Arial" charset="0"/>
              </a:rPr>
              <a:t>Near-degenerate in KS energy</a:t>
            </a:r>
          </a:p>
        </p:txBody>
      </p:sp>
      <p:sp>
        <p:nvSpPr>
          <p:cNvPr id="55305" name="Text Box 9"/>
          <p:cNvSpPr txBox="1">
            <a:spLocks noChangeArrowheads="1"/>
          </p:cNvSpPr>
          <p:nvPr/>
        </p:nvSpPr>
        <p:spPr bwMode="auto">
          <a:xfrm>
            <a:off x="5029200" y="23622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“Li”</a:t>
            </a:r>
          </a:p>
        </p:txBody>
      </p:sp>
      <p:sp>
        <p:nvSpPr>
          <p:cNvPr id="55306" name="Text Box 10"/>
          <p:cNvSpPr txBox="1">
            <a:spLocks noChangeArrowheads="1"/>
          </p:cNvSpPr>
          <p:nvPr/>
        </p:nvSpPr>
        <p:spPr bwMode="auto">
          <a:xfrm>
            <a:off x="5943600" y="23622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“H”</a:t>
            </a:r>
          </a:p>
        </p:txBody>
      </p:sp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609600" y="2362200"/>
            <a:ext cx="24384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dirty="0"/>
              <a:t>Step </a:t>
            </a:r>
            <a:r>
              <a:rPr lang="en-US" sz="2000" dirty="0">
                <a:sym typeface="Wingdings" pitchFamily="2" charset="2"/>
              </a:rPr>
              <a:t> </a:t>
            </a:r>
            <a:r>
              <a:rPr lang="en-US" sz="2000" dirty="0"/>
              <a:t> KS molecular HOMO and LUMO delocalized and near-degenerate </a:t>
            </a:r>
          </a:p>
          <a:p>
            <a:pPr algn="l">
              <a:spcBef>
                <a:spcPct val="50000"/>
              </a:spcBef>
            </a:pPr>
            <a:r>
              <a:rPr lang="en-US" sz="2000" i="1" dirty="0">
                <a:solidFill>
                  <a:srgbClr val="993366"/>
                </a:solidFill>
              </a:rPr>
              <a:t>But the true excitations are not!</a:t>
            </a:r>
          </a:p>
        </p:txBody>
      </p:sp>
      <p:sp>
        <p:nvSpPr>
          <p:cNvPr id="55308" name="Text Box 12"/>
          <p:cNvSpPr txBox="1">
            <a:spLocks noChangeArrowheads="1"/>
          </p:cNvSpPr>
          <p:nvPr/>
        </p:nvSpPr>
        <p:spPr bwMode="auto">
          <a:xfrm>
            <a:off x="609600" y="5791200"/>
            <a:ext cx="8534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u="sng" dirty="0">
                <a:solidFill>
                  <a:srgbClr val="800080"/>
                </a:solidFill>
              </a:rPr>
              <a:t>Find</a:t>
            </a:r>
            <a:r>
              <a:rPr lang="en-US" sz="2400" dirty="0">
                <a:solidFill>
                  <a:srgbClr val="800080"/>
                </a:solidFill>
              </a:rPr>
              <a:t>: </a:t>
            </a:r>
            <a:r>
              <a:rPr lang="en-US" sz="2400" i="1" dirty="0">
                <a:solidFill>
                  <a:srgbClr val="800080"/>
                </a:solidFill>
              </a:rPr>
              <a:t>The step induces dramatic structure in the exact TDDFT kernel ! Implications for </a:t>
            </a:r>
            <a:r>
              <a:rPr lang="en-US" sz="2400" b="1" i="1" dirty="0">
                <a:solidFill>
                  <a:srgbClr val="800080"/>
                </a:solidFill>
              </a:rPr>
              <a:t>long-range charge-transfer</a:t>
            </a:r>
            <a:r>
              <a:rPr lang="en-US" sz="2400" i="1" dirty="0"/>
              <a:t>.</a:t>
            </a:r>
            <a:endParaRPr lang="en-US" sz="2400" dirty="0"/>
          </a:p>
        </p:txBody>
      </p:sp>
      <p:sp>
        <p:nvSpPr>
          <p:cNvPr id="55309" name="AutoShape 13"/>
          <p:cNvSpPr>
            <a:spLocks/>
          </p:cNvSpPr>
          <p:nvPr/>
        </p:nvSpPr>
        <p:spPr bwMode="auto">
          <a:xfrm>
            <a:off x="6781800" y="2590800"/>
            <a:ext cx="457200" cy="1524000"/>
          </a:xfrm>
          <a:prstGeom prst="rightBrace">
            <a:avLst>
              <a:gd name="adj1" fmla="val 27778"/>
              <a:gd name="adj2" fmla="val 50000"/>
            </a:avLst>
          </a:prstGeom>
          <a:noFill/>
          <a:ln w="9525">
            <a:solidFill>
              <a:srgbClr val="99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310" name="Text Box 14"/>
          <p:cNvSpPr txBox="1">
            <a:spLocks noChangeArrowheads="1"/>
          </p:cNvSpPr>
          <p:nvPr/>
        </p:nvSpPr>
        <p:spPr bwMode="auto">
          <a:xfrm>
            <a:off x="1143000" y="4953000"/>
            <a:ext cx="541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dirty="0">
                <a:solidFill>
                  <a:srgbClr val="FF0000"/>
                </a:solidFill>
              </a:rPr>
              <a:t>Static correlation induced by the step!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/>
      <p:bldP spid="55304" grpId="0"/>
      <p:bldP spid="55305" grpId="0"/>
      <p:bldP spid="55306" grpId="0"/>
      <p:bldP spid="55307" grpId="0"/>
      <p:bldP spid="55308" grpId="0"/>
      <p:bldP spid="55309" grpId="0" animBg="1"/>
      <p:bldP spid="553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600200"/>
            <a:ext cx="762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-- Exact KS potential in molecular dissociation 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-- Long-range charge-transfer excitations 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-- Simplest model of CT to exactly solve to get an idea about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xc</a:t>
            </a:r>
            <a:r>
              <a:rPr lang="en-US" dirty="0" smtClean="0"/>
              <a:t>(</a:t>
            </a:r>
            <a:r>
              <a:rPr lang="en-US" dirty="0" smtClean="0">
                <a:latin typeface="Symbol" pitchFamily="18" charset="2"/>
              </a:rPr>
              <a:t>w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14600" y="68580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Plan</a:t>
            </a:r>
            <a:endParaRPr lang="en-US" sz="2800" b="1" u="sng" dirty="0"/>
          </a:p>
        </p:txBody>
      </p:sp>
      <p:sp>
        <p:nvSpPr>
          <p:cNvPr id="4" name="Oval 3"/>
          <p:cNvSpPr/>
          <p:nvPr/>
        </p:nvSpPr>
        <p:spPr bwMode="auto">
          <a:xfrm>
            <a:off x="609600" y="1981200"/>
            <a:ext cx="5562600" cy="685800"/>
          </a:xfrm>
          <a:prstGeom prst="ellipse">
            <a:avLst/>
          </a:prstGeom>
          <a:noFill/>
          <a:ln w="9525" cap="flat" cmpd="sng" algn="ctr">
            <a:solidFill>
              <a:srgbClr val="9900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376363"/>
            <a:ext cx="8294687" cy="706437"/>
          </a:xfrm>
        </p:spPr>
        <p:txBody>
          <a:bodyPr/>
          <a:lstStyle/>
          <a:p>
            <a:pPr algn="l"/>
            <a:r>
              <a:rPr lang="en-US" sz="1800" dirty="0" err="1"/>
              <a:t>Eg</a:t>
            </a:r>
            <a:r>
              <a:rPr lang="en-US" sz="1800" dirty="0"/>
              <a:t>. </a:t>
            </a:r>
            <a:r>
              <a:rPr lang="en-US" sz="1800" dirty="0" err="1"/>
              <a:t>Zincbacteriochlorin-Bacteriochlorin</a:t>
            </a:r>
            <a:r>
              <a:rPr lang="en-US" sz="1800" dirty="0"/>
              <a:t> complex (light-harvesting in plants and purple bacteria)</a:t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5791200"/>
            <a:ext cx="8305800" cy="762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400" dirty="0"/>
              <a:t> </a:t>
            </a:r>
            <a:r>
              <a:rPr lang="en-US" sz="1800" i="1" dirty="0" err="1"/>
              <a:t>Dreuw</a:t>
            </a:r>
            <a:r>
              <a:rPr lang="en-US" sz="1800" i="1" dirty="0"/>
              <a:t> &amp; Head-Gordon, JACS </a:t>
            </a:r>
            <a:r>
              <a:rPr lang="en-US" sz="1800" b="1" i="1" dirty="0"/>
              <a:t>126</a:t>
            </a:r>
            <a:r>
              <a:rPr lang="en-US" sz="1800" i="1" dirty="0"/>
              <a:t> 4007, (2004).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62000" y="4114800"/>
            <a:ext cx="794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>
              <a:cs typeface="Arial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 rot="10800000" flipV="1">
            <a:off x="838200" y="4419600"/>
            <a:ext cx="7902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>
              <a:cs typeface="Arial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81000" y="4800600"/>
            <a:ext cx="83058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>
                <a:cs typeface="Arial" charset="0"/>
              </a:rPr>
              <a:t>TDDFT predicts CT states energetically well below local fluorescing states. Predicts CT quenching of the fluorescence.</a:t>
            </a:r>
          </a:p>
          <a:p>
            <a:pPr algn="l"/>
            <a:r>
              <a:rPr lang="en-US">
                <a:cs typeface="Arial" charset="0"/>
              </a:rPr>
              <a:t>			</a:t>
            </a:r>
            <a:r>
              <a:rPr lang="en-US">
                <a:solidFill>
                  <a:srgbClr val="FF0000"/>
                </a:solidFill>
                <a:cs typeface="Arial" charset="0"/>
              </a:rPr>
              <a:t>! Not observed !</a:t>
            </a:r>
          </a:p>
          <a:p>
            <a:pPr algn="l"/>
            <a:r>
              <a:rPr lang="en-US" sz="1600">
                <a:solidFill>
                  <a:srgbClr val="000066"/>
                </a:solidFill>
                <a:cs typeface="Arial" charset="0"/>
              </a:rPr>
              <a:t>			TDDFT error ~ 1.4eV</a:t>
            </a:r>
            <a:endParaRPr lang="en-US" sz="1600" i="1">
              <a:cs typeface="Arial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0" y="260350"/>
            <a:ext cx="91440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cs typeface="Arial" charset="0"/>
              </a:rPr>
              <a:t>TDDFT typically severely underestimates Long-Range CT energies</a:t>
            </a:r>
            <a:r>
              <a:rPr lang="en-US" sz="3200" b="1">
                <a:cs typeface="Arial" charset="0"/>
              </a:rPr>
              <a:t> </a:t>
            </a:r>
          </a:p>
        </p:txBody>
      </p:sp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7800" y="1905000"/>
            <a:ext cx="4926013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0" y="6673850"/>
            <a:ext cx="6477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59" name="Text Box 15"/>
          <p:cNvSpPr txBox="1">
            <a:spLocks noChangeArrowheads="1"/>
          </p:cNvSpPr>
          <p:nvPr/>
        </p:nvSpPr>
        <p:spPr bwMode="auto">
          <a:xfrm>
            <a:off x="228600" y="6216650"/>
            <a:ext cx="86868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But also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note</a:t>
            </a:r>
            <a:r>
              <a:rPr lang="en-US" dirty="0" smtClean="0"/>
              <a:t>: </a:t>
            </a:r>
            <a:r>
              <a:rPr lang="en-US" dirty="0"/>
              <a:t>excited state properties (</a:t>
            </a:r>
            <a:r>
              <a:rPr lang="en-US" dirty="0" err="1"/>
              <a:t>eg</a:t>
            </a:r>
            <a:r>
              <a:rPr lang="en-US" dirty="0"/>
              <a:t> </a:t>
            </a:r>
            <a:r>
              <a:rPr lang="en-US" dirty="0" err="1" smtClean="0"/>
              <a:t>vibrational</a:t>
            </a:r>
            <a:r>
              <a:rPr lang="en-US" dirty="0" smtClean="0"/>
              <a:t> </a:t>
            </a:r>
            <a:r>
              <a:rPr lang="en-US" dirty="0" err="1"/>
              <a:t>freqs</a:t>
            </a:r>
            <a:r>
              <a:rPr lang="en-US" dirty="0"/>
              <a:t>) might be quite ok even if absolute energies are </a:t>
            </a:r>
            <a:r>
              <a:rPr lang="en-US" dirty="0" smtClean="0"/>
              <a:t>off (</a:t>
            </a:r>
            <a:r>
              <a:rPr lang="en-US" dirty="0" err="1" smtClean="0"/>
              <a:t>eg</a:t>
            </a:r>
            <a:r>
              <a:rPr lang="en-US" dirty="0" smtClean="0"/>
              <a:t> DMABN, </a:t>
            </a:r>
            <a:r>
              <a:rPr lang="en-US" i="1" dirty="0" err="1" smtClean="0"/>
              <a:t>Rappoport</a:t>
            </a:r>
            <a:r>
              <a:rPr lang="en-US" i="1" dirty="0" smtClean="0"/>
              <a:t> and </a:t>
            </a:r>
            <a:r>
              <a:rPr lang="en-US" i="1" dirty="0" err="1" smtClean="0"/>
              <a:t>Furche</a:t>
            </a:r>
            <a:r>
              <a:rPr lang="en-US" i="1" dirty="0" smtClean="0"/>
              <a:t>, JACS 2005)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  <p:bldP spid="6150" grpId="0"/>
      <p:bldP spid="615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 t="58952"/>
          <a:stretch>
            <a:fillRect/>
          </a:stretch>
        </p:blipFill>
        <p:spPr bwMode="auto">
          <a:xfrm>
            <a:off x="304800" y="1828800"/>
            <a:ext cx="426720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5" name="Freeform 3"/>
          <p:cNvSpPr>
            <a:spLocks/>
          </p:cNvSpPr>
          <p:nvPr/>
        </p:nvSpPr>
        <p:spPr bwMode="auto">
          <a:xfrm>
            <a:off x="1143000" y="1828800"/>
            <a:ext cx="2590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240" y="48"/>
              </a:cxn>
              <a:cxn ang="0">
                <a:pos x="576" y="0"/>
              </a:cxn>
              <a:cxn ang="0">
                <a:pos x="1152" y="48"/>
              </a:cxn>
              <a:cxn ang="0">
                <a:pos x="1632" y="144"/>
              </a:cxn>
            </a:cxnLst>
            <a:rect l="0" t="0" r="r" b="b"/>
            <a:pathLst>
              <a:path w="1632" h="144">
                <a:moveTo>
                  <a:pt x="0" y="144"/>
                </a:moveTo>
                <a:cubicBezTo>
                  <a:pt x="72" y="108"/>
                  <a:pt x="144" y="72"/>
                  <a:pt x="240" y="48"/>
                </a:cubicBezTo>
                <a:cubicBezTo>
                  <a:pt x="336" y="24"/>
                  <a:pt x="424" y="0"/>
                  <a:pt x="576" y="0"/>
                </a:cubicBezTo>
                <a:cubicBezTo>
                  <a:pt x="728" y="0"/>
                  <a:pt x="976" y="24"/>
                  <a:pt x="1152" y="48"/>
                </a:cubicBezTo>
                <a:cubicBezTo>
                  <a:pt x="1328" y="72"/>
                  <a:pt x="1552" y="128"/>
                  <a:pt x="1632" y="144"/>
                </a:cubicBezTo>
              </a:path>
            </a:pathLst>
          </a:custGeom>
          <a:noFill/>
          <a:ln w="9525" cap="flat">
            <a:solidFill>
              <a:srgbClr val="990099"/>
            </a:solidFill>
            <a:prstDash val="dash"/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990600" y="1981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990099"/>
                </a:solidFill>
                <a:cs typeface="Arial" charset="0"/>
              </a:rPr>
              <a:t>e</a:t>
            </a:r>
          </a:p>
        </p:txBody>
      </p:sp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4"/>
          <a:srcRect r="9891" b="13623"/>
          <a:stretch>
            <a:fillRect/>
          </a:stretch>
        </p:blipFill>
        <p:spPr bwMode="auto">
          <a:xfrm>
            <a:off x="4419600" y="1828800"/>
            <a:ext cx="47244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04800" y="892175"/>
            <a:ext cx="8377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cs typeface="Arial" charset="0"/>
              </a:rPr>
              <a:t>First, we know what the </a:t>
            </a:r>
            <a:r>
              <a:rPr lang="en-US" sz="2000" i="1">
                <a:latin typeface="Times New Roman" pitchFamily="18" charset="0"/>
                <a:cs typeface="Arial" charset="0"/>
              </a:rPr>
              <a:t>exact</a:t>
            </a:r>
            <a:r>
              <a:rPr lang="en-US">
                <a:cs typeface="Arial" charset="0"/>
              </a:rPr>
              <a:t> energy for charge transfer at long range should be:</a:t>
            </a:r>
          </a:p>
        </p:txBody>
      </p: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0413" y="4522788"/>
            <a:ext cx="1752600" cy="3746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15900" y="3200400"/>
            <a:ext cx="8928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>
                <a:cs typeface="Arial" charset="0"/>
              </a:rPr>
              <a:t>Now to analyse TDDFT, use single-pole approximation (SPA):</a:t>
            </a:r>
          </a:p>
        </p:txBody>
      </p:sp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600" y="3733800"/>
            <a:ext cx="6553200" cy="838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381000" y="3810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>
                <a:cs typeface="Arial" charset="0"/>
              </a:rPr>
              <a:t>Why usual TDDFT approx’s fail for long-range CT:</a:t>
            </a:r>
          </a:p>
        </p:txBody>
      </p:sp>
      <p:grpSp>
        <p:nvGrpSpPr>
          <p:cNvPr id="8206" name="Group 14"/>
          <p:cNvGrpSpPr>
            <a:grpSpLocks/>
          </p:cNvGrpSpPr>
          <p:nvPr/>
        </p:nvGrpSpPr>
        <p:grpSpPr bwMode="auto">
          <a:xfrm>
            <a:off x="1217613" y="4065588"/>
            <a:ext cx="762000" cy="457200"/>
            <a:chOff x="768" y="3072"/>
            <a:chExt cx="432" cy="288"/>
          </a:xfrm>
        </p:grpSpPr>
        <p:sp>
          <p:nvSpPr>
            <p:cNvPr id="8207" name="Text Box 15"/>
            <p:cNvSpPr txBox="1">
              <a:spLocks noChangeArrowheads="1"/>
            </p:cNvSpPr>
            <p:nvPr/>
          </p:nvSpPr>
          <p:spPr bwMode="auto">
            <a:xfrm>
              <a:off x="768" y="3168"/>
              <a:ext cx="432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solidFill>
                    <a:srgbClr val="800080"/>
                  </a:solidFill>
                  <a:cs typeface="Arial" charset="0"/>
                </a:rPr>
                <a:t>-</a:t>
              </a:r>
              <a:r>
                <a:rPr lang="en-US" sz="1400" b="1" i="1">
                  <a:solidFill>
                    <a:srgbClr val="800080"/>
                  </a:solidFill>
                  <a:cs typeface="Arial" charset="0"/>
                </a:rPr>
                <a:t>A</a:t>
              </a:r>
              <a:r>
                <a:rPr lang="en-US" sz="1400" b="1" i="1" baseline="-25000">
                  <a:solidFill>
                    <a:srgbClr val="800080"/>
                  </a:solidFill>
                  <a:cs typeface="Arial" charset="0"/>
                </a:rPr>
                <a:t>s,2</a:t>
              </a:r>
            </a:p>
          </p:txBody>
        </p:sp>
        <p:sp>
          <p:nvSpPr>
            <p:cNvPr id="8208" name="Line 16"/>
            <p:cNvSpPr>
              <a:spLocks noChangeShapeType="1"/>
            </p:cNvSpPr>
            <p:nvPr/>
          </p:nvSpPr>
          <p:spPr bwMode="auto">
            <a:xfrm flipH="1" flipV="1">
              <a:off x="816" y="3072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grpSp>
        <p:nvGrpSpPr>
          <p:cNvPr id="8209" name="Group 17"/>
          <p:cNvGrpSpPr>
            <a:grpSpLocks/>
          </p:cNvGrpSpPr>
          <p:nvPr/>
        </p:nvGrpSpPr>
        <p:grpSpPr bwMode="auto">
          <a:xfrm>
            <a:off x="1828800" y="4114800"/>
            <a:ext cx="457200" cy="381000"/>
            <a:chOff x="1152" y="3072"/>
            <a:chExt cx="288" cy="240"/>
          </a:xfrm>
        </p:grpSpPr>
        <p:sp>
          <p:nvSpPr>
            <p:cNvPr id="8210" name="Text Box 18"/>
            <p:cNvSpPr txBox="1">
              <a:spLocks noChangeArrowheads="1"/>
            </p:cNvSpPr>
            <p:nvPr/>
          </p:nvSpPr>
          <p:spPr bwMode="auto">
            <a:xfrm>
              <a:off x="1200" y="3120"/>
              <a:ext cx="240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400" b="1">
                  <a:solidFill>
                    <a:srgbClr val="800080"/>
                  </a:solidFill>
                  <a:cs typeface="Arial" charset="0"/>
                </a:rPr>
                <a:t>-</a:t>
              </a:r>
              <a:r>
                <a:rPr lang="en-US" sz="1400" b="1" i="1">
                  <a:solidFill>
                    <a:srgbClr val="800080"/>
                  </a:solidFill>
                  <a:cs typeface="Arial" charset="0"/>
                </a:rPr>
                <a:t>I</a:t>
              </a:r>
              <a:r>
                <a:rPr lang="en-US" sz="1400" b="1" i="1" baseline="-25000">
                  <a:solidFill>
                    <a:srgbClr val="800080"/>
                  </a:solidFill>
                  <a:cs typeface="Arial" charset="0"/>
                </a:rPr>
                <a:t>1</a:t>
              </a:r>
            </a:p>
          </p:txBody>
        </p:sp>
        <p:sp>
          <p:nvSpPr>
            <p:cNvPr id="8211" name="Line 19"/>
            <p:cNvSpPr>
              <a:spLocks noChangeShapeType="1"/>
            </p:cNvSpPr>
            <p:nvPr/>
          </p:nvSpPr>
          <p:spPr bwMode="auto">
            <a:xfrm flipH="1" flipV="1">
              <a:off x="1152" y="3072"/>
              <a:ext cx="9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pic>
        <p:nvPicPr>
          <p:cNvPr id="8213" name="Picture 2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34000" y="2743200"/>
            <a:ext cx="335280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214" name="Line 22"/>
          <p:cNvSpPr>
            <a:spLocks noChangeShapeType="1"/>
          </p:cNvSpPr>
          <p:nvPr/>
        </p:nvSpPr>
        <p:spPr bwMode="auto">
          <a:xfrm flipH="1">
            <a:off x="4724400" y="29718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15" name="Text Box 23"/>
          <p:cNvSpPr txBox="1">
            <a:spLocks noChangeArrowheads="1"/>
          </p:cNvSpPr>
          <p:nvPr/>
        </p:nvSpPr>
        <p:spPr bwMode="auto">
          <a:xfrm>
            <a:off x="7010400" y="1219200"/>
            <a:ext cx="13716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>
                <a:solidFill>
                  <a:schemeClr val="accent2"/>
                </a:solidFill>
              </a:rPr>
              <a:t>Ionization energy of donor</a:t>
            </a:r>
          </a:p>
        </p:txBody>
      </p:sp>
      <p:sp>
        <p:nvSpPr>
          <p:cNvPr id="8216" name="Text Box 24"/>
          <p:cNvSpPr txBox="1">
            <a:spLocks noChangeArrowheads="1"/>
          </p:cNvSpPr>
          <p:nvPr/>
        </p:nvSpPr>
        <p:spPr bwMode="auto">
          <a:xfrm>
            <a:off x="7543800" y="2209800"/>
            <a:ext cx="16002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>
                <a:solidFill>
                  <a:schemeClr val="accent2"/>
                </a:solidFill>
              </a:rPr>
              <a:t>Electron affinity of acceptor</a:t>
            </a:r>
          </a:p>
        </p:txBody>
      </p:sp>
      <p:sp>
        <p:nvSpPr>
          <p:cNvPr id="8217" name="Text Box 25"/>
          <p:cNvSpPr txBox="1">
            <a:spLocks noChangeArrowheads="1"/>
          </p:cNvSpPr>
          <p:nvPr/>
        </p:nvSpPr>
        <p:spPr bwMode="auto">
          <a:xfrm>
            <a:off x="304800" y="6078538"/>
            <a:ext cx="8839200" cy="7794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/>
              <a:t> </a:t>
            </a:r>
            <a:r>
              <a:rPr lang="en-US" i="1" dirty="0" err="1"/>
              <a:t>Dreuw</a:t>
            </a:r>
            <a:r>
              <a:rPr lang="en-US" i="1" dirty="0"/>
              <a:t>, J. Weisman, and M. Head-Gordon, JCP </a:t>
            </a:r>
            <a:r>
              <a:rPr lang="en-US" b="1" i="1" dirty="0"/>
              <a:t>119</a:t>
            </a:r>
            <a:r>
              <a:rPr lang="en-US" i="1" dirty="0"/>
              <a:t>, 2943 (2003)</a:t>
            </a:r>
          </a:p>
          <a:p>
            <a:pPr algn="r">
              <a:spcBef>
                <a:spcPct val="50000"/>
              </a:spcBef>
            </a:pPr>
            <a:r>
              <a:rPr lang="en-US" i="1" dirty="0"/>
              <a:t> </a:t>
            </a:r>
            <a:r>
              <a:rPr lang="en-US" i="1" dirty="0" err="1"/>
              <a:t>Tozer</a:t>
            </a:r>
            <a:r>
              <a:rPr lang="en-US" i="1" dirty="0"/>
              <a:t>, JCP </a:t>
            </a:r>
            <a:r>
              <a:rPr lang="en-US" b="1" i="1" dirty="0"/>
              <a:t>119</a:t>
            </a:r>
            <a:r>
              <a:rPr lang="en-US" i="1" dirty="0"/>
              <a:t>, 12697 (2003)</a:t>
            </a:r>
          </a:p>
        </p:txBody>
      </p:sp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304800" y="5715000"/>
            <a:ext cx="61125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b="1" dirty="0">
                <a:solidFill>
                  <a:srgbClr val="3333CC"/>
                </a:solidFill>
                <a:cs typeface="Arial" charset="0"/>
              </a:rPr>
              <a:t> </a:t>
            </a:r>
            <a:r>
              <a:rPr lang="en-US" dirty="0">
                <a:cs typeface="Arial" charset="0"/>
              </a:rPr>
              <a:t>Also, usual </a:t>
            </a:r>
            <a:r>
              <a:rPr lang="en-US" dirty="0" smtClean="0">
                <a:cs typeface="Arial" charset="0"/>
              </a:rPr>
              <a:t>ground-state approximations </a:t>
            </a:r>
            <a:r>
              <a:rPr lang="en-US" dirty="0">
                <a:cs typeface="Arial" charset="0"/>
              </a:rPr>
              <a:t>underestimate </a:t>
            </a:r>
            <a:r>
              <a:rPr lang="en-US" i="1" dirty="0">
                <a:latin typeface="Times New Roman" pitchFamily="18" charset="0"/>
                <a:cs typeface="Arial" charset="0"/>
              </a:rPr>
              <a:t>I</a:t>
            </a:r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381000" y="5105400"/>
            <a:ext cx="8334375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  <a:buFontTx/>
              <a:buChar char="•"/>
            </a:pP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i.e. get just the bare KS orbital energy difference: </a:t>
            </a:r>
            <a:r>
              <a:rPr lang="en-US" u="sng" dirty="0">
                <a:solidFill>
                  <a:srgbClr val="0070C0"/>
                </a:solidFill>
              </a:rPr>
              <a:t>missing </a:t>
            </a:r>
            <a:r>
              <a:rPr lang="en-US" u="sng" dirty="0" err="1">
                <a:solidFill>
                  <a:srgbClr val="0070C0"/>
                </a:solidFill>
              </a:rPr>
              <a:t>xc</a:t>
            </a:r>
            <a:r>
              <a:rPr lang="en-US" u="sng" dirty="0">
                <a:solidFill>
                  <a:srgbClr val="0070C0"/>
                </a:solidFill>
              </a:rPr>
              <a:t> contribution to acceptor’s electron affinity, A</a:t>
            </a:r>
            <a:r>
              <a:rPr lang="en-US" sz="2400" u="sng" baseline="-25000" dirty="0">
                <a:solidFill>
                  <a:srgbClr val="0070C0"/>
                </a:solidFill>
              </a:rPr>
              <a:t>xc,2</a:t>
            </a:r>
            <a:r>
              <a:rPr lang="en-US" u="sng" dirty="0">
                <a:solidFill>
                  <a:srgbClr val="0070C0"/>
                </a:solidFill>
              </a:rPr>
              <a:t>,  and -1/R</a:t>
            </a:r>
          </a:p>
        </p:txBody>
      </p:sp>
      <p:sp>
        <p:nvSpPr>
          <p:cNvPr id="8220" name="Rectangle 28"/>
          <p:cNvSpPr>
            <a:spLocks noChangeArrowheads="1"/>
          </p:cNvSpPr>
          <p:nvPr/>
        </p:nvSpPr>
        <p:spPr bwMode="auto">
          <a:xfrm>
            <a:off x="6248400" y="1828800"/>
            <a:ext cx="2895600" cy="381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3200400" y="1219200"/>
            <a:ext cx="2971800" cy="6096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/>
      <p:bldP spid="8214" grpId="0" animBg="1"/>
      <p:bldP spid="8218" grpId="0"/>
      <p:bldP spid="8219" grpId="0"/>
      <p:bldP spid="8220" grpId="0" animBg="1"/>
      <p:bldP spid="82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457200" y="1981200"/>
            <a:ext cx="784860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71475" indent="-371475" algn="l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en-US">
                <a:cs typeface="Arial" charset="0"/>
              </a:rPr>
              <a:t>Important difference between (closed-shell) molecules composed of </a:t>
            </a:r>
          </a:p>
          <a:p>
            <a:pPr marL="371475" indent="-371475" algn="l">
              <a:spcBef>
                <a:spcPct val="50000"/>
              </a:spcBef>
              <a:buFontTx/>
              <a:buAutoNum type="romanLcParenBoth"/>
            </a:pPr>
            <a:r>
              <a:rPr lang="en-US">
                <a:cs typeface="Arial" charset="0"/>
              </a:rPr>
              <a:t>open-shell fragments, and </a:t>
            </a:r>
          </a:p>
          <a:p>
            <a:pPr marL="371475" indent="-371475" algn="l">
              <a:spcBef>
                <a:spcPct val="50000"/>
              </a:spcBef>
              <a:buFontTx/>
              <a:buAutoNum type="romanLcParenBoth"/>
            </a:pPr>
            <a:r>
              <a:rPr lang="en-US">
                <a:cs typeface="Arial" charset="0"/>
              </a:rPr>
              <a:t>those composed of closed-shell fragments.</a:t>
            </a:r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5181600" y="2286000"/>
            <a:ext cx="2819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>
                <a:solidFill>
                  <a:schemeClr val="accent2"/>
                </a:solidFill>
                <a:cs typeface="Arial" charset="0"/>
              </a:rPr>
              <a:t>HOMO delocalized over both fragments</a:t>
            </a:r>
          </a:p>
        </p:txBody>
      </p:sp>
      <p:sp>
        <p:nvSpPr>
          <p:cNvPr id="61444" name="Text Box 4"/>
          <p:cNvSpPr txBox="1">
            <a:spLocks noChangeArrowheads="1"/>
          </p:cNvSpPr>
          <p:nvPr/>
        </p:nvSpPr>
        <p:spPr bwMode="auto">
          <a:xfrm>
            <a:off x="5562600" y="2971800"/>
            <a:ext cx="2209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>
                <a:solidFill>
                  <a:schemeClr val="accent2"/>
                </a:solidFill>
                <a:cs typeface="Arial" charset="0"/>
              </a:rPr>
              <a:t>HOMO localized on one or other</a:t>
            </a:r>
          </a:p>
        </p:txBody>
      </p:sp>
      <p:sp>
        <p:nvSpPr>
          <p:cNvPr id="61445" name="Text Box 5"/>
          <p:cNvSpPr txBox="1">
            <a:spLocks noChangeArrowheads="1"/>
          </p:cNvSpPr>
          <p:nvPr/>
        </p:nvSpPr>
        <p:spPr bwMode="auto">
          <a:xfrm>
            <a:off x="304800" y="3810000"/>
            <a:ext cx="822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>
                <a:srgbClr val="660033"/>
              </a:buClr>
              <a:buFont typeface="Wingdings" pitchFamily="2" charset="2"/>
              <a:buChar char="Ø"/>
            </a:pPr>
            <a:r>
              <a:rPr lang="en-US">
                <a:cs typeface="Arial" charset="0"/>
              </a:rPr>
              <a:t>  Revisit the previous analysis of CT problem for open-shell fragments:</a:t>
            </a:r>
          </a:p>
        </p:txBody>
      </p:sp>
      <p:pic>
        <p:nvPicPr>
          <p:cNvPr id="6144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4419600"/>
            <a:ext cx="3657600" cy="588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457200" y="4343400"/>
            <a:ext cx="26670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cs typeface="Arial" charset="0"/>
              </a:rPr>
              <a:t>Eg. apply SMA (or SPA) to </a:t>
            </a:r>
            <a:r>
              <a:rPr lang="en-US">
                <a:solidFill>
                  <a:srgbClr val="009900"/>
                </a:solidFill>
                <a:cs typeface="Arial" charset="0"/>
              </a:rPr>
              <a:t>HOMO</a:t>
            </a:r>
            <a:r>
              <a:rPr lang="en-US">
                <a:solidFill>
                  <a:srgbClr val="009900"/>
                </a:solidFill>
                <a:cs typeface="Arial" charset="0"/>
                <a:sym typeface="Wingdings" pitchFamily="2" charset="2"/>
              </a:rPr>
              <a:t></a:t>
            </a:r>
            <a:r>
              <a:rPr lang="en-US">
                <a:solidFill>
                  <a:srgbClr val="009900"/>
                </a:solidFill>
                <a:cs typeface="Arial" charset="0"/>
              </a:rPr>
              <a:t>LUMO</a:t>
            </a:r>
            <a:r>
              <a:rPr lang="en-US">
                <a:cs typeface="Arial" charset="0"/>
              </a:rPr>
              <a:t> transition</a:t>
            </a: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3657600" y="5181600"/>
            <a:ext cx="144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cs typeface="Arial" charset="0"/>
              </a:rPr>
              <a:t>But this is now zero !</a:t>
            </a:r>
          </a:p>
        </p:txBody>
      </p:sp>
      <p:sp>
        <p:nvSpPr>
          <p:cNvPr id="61449" name="Text Box 9"/>
          <p:cNvSpPr txBox="1">
            <a:spLocks noChangeArrowheads="1"/>
          </p:cNvSpPr>
          <p:nvPr/>
        </p:nvSpPr>
        <p:spPr bwMode="auto">
          <a:xfrm>
            <a:off x="5410200" y="5181600"/>
            <a:ext cx="3352800" cy="135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  <a:cs typeface="Arial" charset="0"/>
              </a:rPr>
              <a:t>q</a:t>
            </a:r>
            <a:r>
              <a:rPr lang="en-US">
                <a:cs typeface="Arial" charset="0"/>
              </a:rPr>
              <a:t>= </a:t>
            </a:r>
            <a:r>
              <a:rPr lang="en-US">
                <a:solidFill>
                  <a:srgbClr val="009900"/>
                </a:solidFill>
                <a:cs typeface="Arial" charset="0"/>
              </a:rPr>
              <a:t>bonding </a:t>
            </a:r>
            <a:r>
              <a:rPr lang="en-US">
                <a:solidFill>
                  <a:srgbClr val="009900"/>
                </a:solidFill>
                <a:cs typeface="Arial" charset="0"/>
                <a:sym typeface="Wingdings" pitchFamily="2" charset="2"/>
              </a:rPr>
              <a:t> antibonding</a:t>
            </a:r>
          </a:p>
          <a:p>
            <a:pPr algn="l">
              <a:spcBef>
                <a:spcPct val="50000"/>
              </a:spcBef>
            </a:pPr>
            <a:r>
              <a:rPr lang="en-US">
                <a:cs typeface="Arial" charset="0"/>
                <a:sym typeface="Wingdings" pitchFamily="2" charset="2"/>
              </a:rPr>
              <a:t>Now no longer zero – substantial overlap on both atoms. But still wrong.</a:t>
            </a:r>
            <a:endParaRPr lang="en-US">
              <a:cs typeface="Arial" charset="0"/>
            </a:endParaRPr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381000" y="6216650"/>
            <a:ext cx="845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>
              <a:cs typeface="Arial" charset="0"/>
            </a:endParaRPr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V="1">
            <a:off x="4267200" y="48768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52" name="Line 12"/>
          <p:cNvSpPr>
            <a:spLocks noChangeShapeType="1"/>
          </p:cNvSpPr>
          <p:nvPr/>
        </p:nvSpPr>
        <p:spPr bwMode="auto">
          <a:xfrm flipH="1">
            <a:off x="4038600" y="2438400"/>
            <a:ext cx="1143000" cy="76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53" name="Line 13"/>
          <p:cNvSpPr>
            <a:spLocks noChangeShapeType="1"/>
          </p:cNvSpPr>
          <p:nvPr/>
        </p:nvSpPr>
        <p:spPr bwMode="auto">
          <a:xfrm flipH="1" flipV="1">
            <a:off x="4038600" y="3124200"/>
            <a:ext cx="1524000" cy="152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54" name="Text Box 14"/>
          <p:cNvSpPr txBox="1">
            <a:spLocks noChangeArrowheads="1"/>
          </p:cNvSpPr>
          <p:nvPr/>
        </p:nvSpPr>
        <p:spPr bwMode="auto">
          <a:xfrm>
            <a:off x="381000" y="304800"/>
            <a:ext cx="87630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i="1" dirty="0">
                <a:solidFill>
                  <a:srgbClr val="CC0000"/>
                </a:solidFill>
                <a:latin typeface="Times New Roman" pitchFamily="18" charset="0"/>
              </a:rPr>
              <a:t>Wait!!</a:t>
            </a:r>
            <a:r>
              <a:rPr lang="en-US" b="1" dirty="0"/>
              <a:t> </a:t>
            </a:r>
          </a:p>
          <a:p>
            <a:pPr algn="l"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</a:rPr>
              <a:t>!!</a:t>
            </a:r>
            <a:r>
              <a:rPr lang="en-US" dirty="0"/>
              <a:t> We just saw that for dissociating </a:t>
            </a:r>
            <a:r>
              <a:rPr lang="en-US" dirty="0" err="1"/>
              <a:t>LiH</a:t>
            </a:r>
            <a:r>
              <a:rPr lang="en-US" dirty="0"/>
              <a:t>-type molecules, the HOMO and LUMO are delocalized over both Li and H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i="1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f</a:t>
            </a:r>
            <a:r>
              <a:rPr lang="en-US" i="1" baseline="-25000" dirty="0" err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xc</a:t>
            </a:r>
            <a:r>
              <a:rPr lang="en-US" dirty="0">
                <a:solidFill>
                  <a:srgbClr val="CC0000"/>
                </a:solidFill>
                <a:sym typeface="Wingdings" pitchFamily="2" charset="2"/>
              </a:rPr>
              <a:t> contribution will </a:t>
            </a:r>
            <a:r>
              <a:rPr lang="en-US" i="1" dirty="0">
                <a:solidFill>
                  <a:srgbClr val="CC0000"/>
                </a:solidFill>
                <a:sym typeface="Wingdings" pitchFamily="2" charset="2"/>
              </a:rPr>
              <a:t>not</a:t>
            </a:r>
            <a:r>
              <a:rPr lang="en-US" dirty="0">
                <a:solidFill>
                  <a:srgbClr val="CC0000"/>
                </a:solidFill>
                <a:sym typeface="Wingdings" pitchFamily="2" charset="2"/>
              </a:rPr>
              <a:t> be zero!</a:t>
            </a:r>
            <a:endParaRPr lang="en-US" dirty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43" grpId="0"/>
      <p:bldP spid="61444" grpId="0"/>
      <p:bldP spid="61445" grpId="0"/>
      <p:bldP spid="61447" grpId="0"/>
      <p:bldP spid="61448" grpId="0"/>
      <p:bldP spid="61449" grpId="0"/>
      <p:bldP spid="61451" grpId="0" animBg="1"/>
      <p:bldP spid="61452" grpId="0" animBg="1"/>
      <p:bldP spid="6145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304800" y="3048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How to get accurate CT from TDDFT?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57200" y="5791200"/>
            <a:ext cx="83058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</a:pPr>
            <a:endParaRPr lang="en-US" i="1"/>
          </a:p>
          <a:p>
            <a:pPr marL="342900" indent="-342900" algn="l">
              <a:spcBef>
                <a:spcPct val="50000"/>
              </a:spcBef>
            </a:pPr>
            <a:r>
              <a:rPr lang="en-US"/>
              <a:t>                                                                  </a:t>
            </a:r>
            <a:r>
              <a:rPr lang="en-US" b="1"/>
              <a:t>So,</a:t>
            </a:r>
            <a:r>
              <a:rPr lang="en-US" b="1" i="1"/>
              <a:t> </a:t>
            </a:r>
            <a:r>
              <a:rPr lang="en-US" b="1"/>
              <a:t>look to other schemes…</a:t>
            </a:r>
            <a:endParaRPr lang="en-US" b="1" i="1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381000" y="914400"/>
            <a:ext cx="84582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/>
              <a:t>Many attempts in the recent literature. </a:t>
            </a:r>
          </a:p>
          <a:p>
            <a:pPr algn="l">
              <a:spcBef>
                <a:spcPct val="50000"/>
              </a:spcBef>
            </a:pPr>
            <a:r>
              <a:rPr lang="en-US" dirty="0" smtClean="0"/>
              <a:t>Earlier ones  </a:t>
            </a:r>
            <a:r>
              <a:rPr lang="en-US" dirty="0"/>
              <a:t>motivated by the fact that CIS (and TDHF) get the correct </a:t>
            </a:r>
            <a:r>
              <a:rPr lang="en-US" i="1" dirty="0"/>
              <a:t>1/R </a:t>
            </a:r>
            <a:r>
              <a:rPr lang="en-US" dirty="0"/>
              <a:t>asymptote, but, having no correlation, absolute energies are off by ~1eV. So what about a hybrid?</a:t>
            </a:r>
          </a:p>
          <a:p>
            <a:pPr algn="l">
              <a:spcBef>
                <a:spcPct val="50000"/>
              </a:spcBef>
            </a:pPr>
            <a:endParaRPr lang="en-US" dirty="0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685800" y="2438400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/>
              <a:t>Pure TDDFT: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0" y="42672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/>
              <a:t>Hybrids with HF: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6629400" y="3581400"/>
            <a:ext cx="1828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>
                <a:solidFill>
                  <a:srgbClr val="009900"/>
                </a:solidFill>
              </a:rPr>
              <a:t>donor-acceptor overlap </a:t>
            </a:r>
            <a:r>
              <a:rPr lang="en-US" dirty="0" smtClean="0">
                <a:solidFill>
                  <a:srgbClr val="009900"/>
                </a:solidFill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009900"/>
                </a:solidFill>
              </a:rPr>
              <a:t>0</a:t>
            </a:r>
            <a:endParaRPr lang="en-US" dirty="0">
              <a:solidFill>
                <a:srgbClr val="009900"/>
              </a:solidFill>
            </a:endParaRP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6019800" y="5334000"/>
            <a:ext cx="3124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>
                <a:solidFill>
                  <a:srgbClr val="009900"/>
                </a:solidFill>
              </a:rPr>
              <a:t>Non-zero correction to bare KS energies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304800" y="5764213"/>
            <a:ext cx="838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But, this asymptotically gives -</a:t>
            </a:r>
            <a:r>
              <a:rPr lang="en-US" i="1"/>
              <a:t>c</a:t>
            </a:r>
            <a:r>
              <a:rPr lang="en-US" sz="2000" i="1" baseline="-25000"/>
              <a:t>HF</a:t>
            </a:r>
            <a:r>
              <a:rPr lang="en-US"/>
              <a:t>/R, not -1/R</a:t>
            </a:r>
          </a:p>
        </p:txBody>
      </p:sp>
      <p:grpSp>
        <p:nvGrpSpPr>
          <p:cNvPr id="26645" name="Group 21"/>
          <p:cNvGrpSpPr>
            <a:grpSpLocks/>
          </p:cNvGrpSpPr>
          <p:nvPr/>
        </p:nvGrpSpPr>
        <p:grpSpPr bwMode="auto">
          <a:xfrm>
            <a:off x="304800" y="2971800"/>
            <a:ext cx="8153400" cy="609600"/>
            <a:chOff x="144" y="2064"/>
            <a:chExt cx="5472" cy="441"/>
          </a:xfrm>
        </p:grpSpPr>
        <p:pic>
          <p:nvPicPr>
            <p:cNvPr id="26646" name="Picture 22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44" y="2064"/>
              <a:ext cx="3072" cy="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26647" name="Picture 2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216" y="2112"/>
              <a:ext cx="2400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26648" name="Picture 2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438400" y="2414588"/>
            <a:ext cx="5410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6656" name="Group 32"/>
          <p:cNvGrpSpPr>
            <a:grpSpLocks/>
          </p:cNvGrpSpPr>
          <p:nvPr/>
        </p:nvGrpSpPr>
        <p:grpSpPr bwMode="auto">
          <a:xfrm>
            <a:off x="2057400" y="4267200"/>
            <a:ext cx="5105400" cy="609600"/>
            <a:chOff x="1392" y="2544"/>
            <a:chExt cx="3216" cy="384"/>
          </a:xfrm>
        </p:grpSpPr>
        <p:pic>
          <p:nvPicPr>
            <p:cNvPr id="26650" name="Picture 26"/>
            <p:cNvPicPr>
              <a:picLocks noChangeAspect="1" noChangeArrowheads="1"/>
            </p:cNvPicPr>
            <p:nvPr/>
          </p:nvPicPr>
          <p:blipFill>
            <a:blip r:embed="rId4"/>
            <a:srcRect r="58377"/>
            <a:stretch>
              <a:fillRect/>
            </a:stretch>
          </p:blipFill>
          <p:spPr bwMode="auto">
            <a:xfrm>
              <a:off x="1392" y="2544"/>
              <a:ext cx="120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6652" name="Line 28"/>
            <p:cNvSpPr>
              <a:spLocks noChangeShapeType="1"/>
            </p:cNvSpPr>
            <p:nvPr/>
          </p:nvSpPr>
          <p:spPr bwMode="auto">
            <a:xfrm>
              <a:off x="2592" y="2736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6655" name="Group 31"/>
            <p:cNvGrpSpPr>
              <a:grpSpLocks/>
            </p:cNvGrpSpPr>
            <p:nvPr/>
          </p:nvGrpSpPr>
          <p:grpSpPr bwMode="auto">
            <a:xfrm>
              <a:off x="2880" y="2544"/>
              <a:ext cx="1728" cy="384"/>
              <a:chOff x="2880" y="2544"/>
              <a:chExt cx="1728" cy="384"/>
            </a:xfrm>
          </p:grpSpPr>
          <p:pic>
            <p:nvPicPr>
              <p:cNvPr id="26653" name="Picture 29"/>
              <p:cNvPicPr>
                <a:picLocks noChangeAspect="1" noChangeArrowheads="1"/>
              </p:cNvPicPr>
              <p:nvPr/>
            </p:nvPicPr>
            <p:blipFill>
              <a:blip r:embed="rId7"/>
              <a:srcRect r="58377"/>
              <a:stretch>
                <a:fillRect/>
              </a:stretch>
            </p:blipFill>
            <p:spPr bwMode="auto">
              <a:xfrm>
                <a:off x="3408" y="2544"/>
                <a:ext cx="1200" cy="3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26654" name="Text Box 30"/>
              <p:cNvSpPr txBox="1">
                <a:spLocks noChangeArrowheads="1"/>
              </p:cNvSpPr>
              <p:nvPr/>
            </p:nvSpPr>
            <p:spPr bwMode="auto">
              <a:xfrm>
                <a:off x="2880" y="2640"/>
                <a:ext cx="72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/>
                  <a:t>(1- </a:t>
                </a:r>
                <a:r>
                  <a:rPr lang="en-US" i="1"/>
                  <a:t>c</a:t>
                </a:r>
                <a:r>
                  <a:rPr lang="en-US" sz="2000" i="1" baseline="-25000"/>
                  <a:t>HF</a:t>
                </a:r>
                <a:r>
                  <a:rPr lang="en-US" i="1"/>
                  <a:t>)</a:t>
                </a:r>
              </a:p>
            </p:txBody>
          </p:sp>
        </p:grpSp>
      </p:grpSp>
      <p:sp>
        <p:nvSpPr>
          <p:cNvPr id="26658" name="Line 34"/>
          <p:cNvSpPr>
            <a:spLocks noChangeShapeType="1"/>
          </p:cNvSpPr>
          <p:nvPr/>
        </p:nvSpPr>
        <p:spPr bwMode="auto">
          <a:xfrm>
            <a:off x="6705600" y="3505200"/>
            <a:ext cx="1600200" cy="0"/>
          </a:xfrm>
          <a:prstGeom prst="line">
            <a:avLst/>
          </a:prstGeom>
          <a:noFill/>
          <a:ln w="9525">
            <a:solidFill>
              <a:srgbClr val="0099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3810000" y="4724400"/>
          <a:ext cx="4038600" cy="669422"/>
        </p:xfrm>
        <a:graphic>
          <a:graphicData uri="http://schemas.openxmlformats.org/presentationml/2006/ole">
            <p:oleObj spid="_x0000_s76801" name="Equation" r:id="rId8" imgW="2527200" imgH="419040" progId="Equation.3">
              <p:embed/>
            </p:oleObj>
          </a:graphicData>
        </a:graphic>
      </p:graphicFrame>
      <p:cxnSp>
        <p:nvCxnSpPr>
          <p:cNvPr id="25" name="Straight Connector 24"/>
          <p:cNvCxnSpPr/>
          <p:nvPr/>
        </p:nvCxnSpPr>
        <p:spPr bwMode="auto">
          <a:xfrm>
            <a:off x="4343400" y="5334000"/>
            <a:ext cx="3429000" cy="1588"/>
          </a:xfrm>
          <a:prstGeom prst="line">
            <a:avLst/>
          </a:prstGeom>
          <a:solidFill>
            <a:srgbClr val="FFBE7D"/>
          </a:solidFill>
          <a:ln w="9525" cap="flat" cmpd="sng" algn="ctr">
            <a:solidFill>
              <a:srgbClr val="0099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  <p:bldP spid="26635" grpId="0"/>
      <p:bldP spid="26636" grpId="0"/>
      <p:bldP spid="26639" grpId="0"/>
      <p:bldP spid="26642" grpId="0"/>
      <p:bldP spid="26643" grpId="0"/>
      <p:bldP spid="2665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04800" y="1524000"/>
            <a:ext cx="838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b="1" dirty="0" smtClean="0"/>
              <a:t>E.g</a:t>
            </a:r>
            <a:r>
              <a:rPr lang="en-US" b="1" dirty="0"/>
              <a:t>.</a:t>
            </a:r>
            <a:r>
              <a:rPr lang="en-US" dirty="0"/>
              <a:t> </a:t>
            </a:r>
            <a:r>
              <a:rPr lang="en-US" i="1" dirty="0" err="1"/>
              <a:t>Tawada</a:t>
            </a:r>
            <a:r>
              <a:rPr lang="en-US" i="1" dirty="0"/>
              <a:t>, </a:t>
            </a:r>
            <a:r>
              <a:rPr lang="en-US" i="1" dirty="0" err="1"/>
              <a:t>Tsuneda</a:t>
            </a:r>
            <a:r>
              <a:rPr lang="en-US" i="1" dirty="0"/>
              <a:t>, S. Yanagisawa, T. </a:t>
            </a:r>
            <a:r>
              <a:rPr lang="en-US" i="1" dirty="0" err="1"/>
              <a:t>Yanai</a:t>
            </a:r>
            <a:r>
              <a:rPr lang="en-US" i="1" dirty="0"/>
              <a:t>, &amp; K. </a:t>
            </a:r>
            <a:r>
              <a:rPr lang="en-US" i="1" dirty="0" err="1"/>
              <a:t>Hirao</a:t>
            </a:r>
            <a:r>
              <a:rPr lang="en-US" i="1" dirty="0"/>
              <a:t>, J. Chem. Phys. (2004):</a:t>
            </a:r>
            <a:r>
              <a:rPr lang="en-US" dirty="0"/>
              <a:t> “</a:t>
            </a:r>
            <a:r>
              <a:rPr lang="en-US" dirty="0" smtClean="0">
                <a:solidFill>
                  <a:srgbClr val="0070C0"/>
                </a:solidFill>
              </a:rPr>
              <a:t>Range-separated hybrid</a:t>
            </a:r>
            <a:r>
              <a:rPr lang="en-US" dirty="0" smtClean="0"/>
              <a:t>” </a:t>
            </a:r>
            <a:r>
              <a:rPr lang="en-US" dirty="0"/>
              <a:t>with </a:t>
            </a:r>
            <a:r>
              <a:rPr lang="en-US" dirty="0" smtClean="0"/>
              <a:t>empirical parameter </a:t>
            </a:r>
            <a:r>
              <a:rPr lang="en-US" dirty="0">
                <a:latin typeface="Symbol" pitchFamily="18" charset="2"/>
              </a:rPr>
              <a:t>m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609600" y="4038600"/>
            <a:ext cx="822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pic>
        <p:nvPicPr>
          <p:cNvPr id="28683" name="Picture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2286000"/>
            <a:ext cx="3733800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684" name="Text Box 12"/>
          <p:cNvSpPr txBox="1">
            <a:spLocks noChangeArrowheads="1"/>
          </p:cNvSpPr>
          <p:nvPr/>
        </p:nvSpPr>
        <p:spPr bwMode="auto">
          <a:xfrm>
            <a:off x="2667000" y="3200400"/>
            <a:ext cx="1600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/>
              <a:t>Short-ranged, use GGA</a:t>
            </a:r>
          </a:p>
        </p:txBody>
      </p:sp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5029200" y="3352800"/>
            <a:ext cx="2743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/>
              <a:t>Long-ranged, use </a:t>
            </a:r>
            <a:r>
              <a:rPr lang="en-US" dirty="0" err="1" smtClean="0"/>
              <a:t>Hartree-Fock</a:t>
            </a:r>
            <a:r>
              <a:rPr lang="en-US" dirty="0" smtClean="0"/>
              <a:t>, </a:t>
            </a:r>
            <a:r>
              <a:rPr lang="en-US" dirty="0"/>
              <a:t>gives -1/R</a:t>
            </a:r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 flipV="1">
            <a:off x="2895600" y="28956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 flipH="1" flipV="1">
            <a:off x="5486400" y="29718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91" name="Text Box 19"/>
          <p:cNvSpPr txBox="1">
            <a:spLocks noChangeArrowheads="1"/>
          </p:cNvSpPr>
          <p:nvPr/>
        </p:nvSpPr>
        <p:spPr bwMode="auto">
          <a:xfrm>
            <a:off x="228600" y="4191000"/>
            <a:ext cx="853440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u="sng" dirty="0" smtClean="0"/>
              <a:t>E.g</a:t>
            </a:r>
            <a:r>
              <a:rPr lang="en-US" b="1" u="sng" dirty="0"/>
              <a:t>.</a:t>
            </a:r>
            <a:r>
              <a:rPr lang="en-US" b="1" i="1" u="sng" dirty="0"/>
              <a:t> </a:t>
            </a:r>
            <a:r>
              <a:rPr lang="en-US" i="1" dirty="0"/>
              <a:t>Stein, </a:t>
            </a:r>
            <a:r>
              <a:rPr lang="en-US" i="1" dirty="0" err="1"/>
              <a:t>Kronik</a:t>
            </a:r>
            <a:r>
              <a:rPr lang="en-US" i="1" dirty="0"/>
              <a:t>, and Baer, JACS </a:t>
            </a:r>
            <a:r>
              <a:rPr lang="en-US" b="1" i="1" dirty="0"/>
              <a:t>131</a:t>
            </a:r>
            <a:r>
              <a:rPr lang="en-US" i="1" dirty="0"/>
              <a:t>, 2818 (2009</a:t>
            </a:r>
            <a:r>
              <a:rPr lang="en-US" i="1" dirty="0" smtClean="0"/>
              <a:t>); Baer, </a:t>
            </a:r>
            <a:r>
              <a:rPr lang="en-US" i="1" dirty="0" err="1" smtClean="0"/>
              <a:t>Livshitz</a:t>
            </a:r>
            <a:r>
              <a:rPr lang="en-US" i="1" dirty="0" smtClean="0"/>
              <a:t>, </a:t>
            </a:r>
            <a:r>
              <a:rPr lang="en-US" i="1" dirty="0" err="1" smtClean="0"/>
              <a:t>Salzner</a:t>
            </a:r>
            <a:r>
              <a:rPr lang="en-US" i="1" dirty="0" smtClean="0"/>
              <a:t>, </a:t>
            </a:r>
            <a:r>
              <a:rPr lang="en-US" i="1" dirty="0" err="1" smtClean="0"/>
              <a:t>Annu</a:t>
            </a:r>
            <a:r>
              <a:rPr lang="en-US" i="1" dirty="0" smtClean="0"/>
              <a:t>. Rev. Phys. Chem. </a:t>
            </a:r>
            <a:r>
              <a:rPr lang="en-US" b="1" i="1" dirty="0" smtClean="0"/>
              <a:t>61</a:t>
            </a:r>
            <a:r>
              <a:rPr lang="en-US" i="1" dirty="0" smtClean="0"/>
              <a:t>, 85 (2010) </a:t>
            </a:r>
            <a:r>
              <a:rPr lang="en-US" dirty="0" smtClean="0"/>
              <a:t>– </a:t>
            </a:r>
            <a:r>
              <a:rPr lang="en-US" dirty="0"/>
              <a:t>range-separated hybrid</a:t>
            </a:r>
            <a:r>
              <a:rPr lang="en-US" dirty="0" smtClean="0"/>
              <a:t>, </a:t>
            </a:r>
            <a:r>
              <a:rPr lang="en-US" dirty="0"/>
              <a:t>with </a:t>
            </a:r>
            <a:r>
              <a:rPr lang="en-US" dirty="0" smtClean="0"/>
              <a:t>non-empirical “optimally tuned” </a:t>
            </a:r>
            <a:r>
              <a:rPr lang="en-US" dirty="0" smtClean="0">
                <a:latin typeface="Symbol" pitchFamily="18" charset="2"/>
              </a:rPr>
              <a:t>m:</a:t>
            </a:r>
          </a:p>
          <a:p>
            <a:pPr algn="l">
              <a:spcBef>
                <a:spcPct val="50000"/>
              </a:spcBef>
            </a:pPr>
            <a:r>
              <a:rPr lang="en-US" dirty="0" smtClean="0">
                <a:latin typeface="+mj-lt"/>
              </a:rPr>
              <a:t>Choose </a:t>
            </a:r>
            <a:r>
              <a:rPr lang="en-US" dirty="0" smtClean="0">
                <a:latin typeface="Symbol" pitchFamily="18" charset="2"/>
              </a:rPr>
              <a:t>m</a:t>
            </a:r>
            <a:r>
              <a:rPr lang="en-US" dirty="0" smtClean="0">
                <a:latin typeface="+mj-lt"/>
              </a:rPr>
              <a:t> to give the closest fit of donor’s HOMO to it’s ionization energy, and acceptor anion’s HOMO to it’s ionization energy. </a:t>
            </a:r>
            <a:r>
              <a:rPr lang="en-US" dirty="0" smtClean="0">
                <a:latin typeface="+mj-lt"/>
                <a:sym typeface="Wingdings" pitchFamily="2" charset="2"/>
              </a:rPr>
              <a:t> </a:t>
            </a:r>
            <a:r>
              <a:rPr lang="en-US" dirty="0" err="1" smtClean="0">
                <a:solidFill>
                  <a:srgbClr val="0070C0"/>
                </a:solidFill>
                <a:latin typeface="+mj-lt"/>
                <a:sym typeface="Wingdings" pitchFamily="2" charset="2"/>
              </a:rPr>
              <a:t>Leeor</a:t>
            </a:r>
            <a:r>
              <a:rPr lang="en-US" dirty="0" smtClean="0">
                <a:solidFill>
                  <a:srgbClr val="0070C0"/>
                </a:solidFill>
                <a:latin typeface="+mj-lt"/>
                <a:sym typeface="Wingdings" pitchFamily="2" charset="2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+mj-lt"/>
                <a:sym typeface="Wingdings" pitchFamily="2" charset="2"/>
              </a:rPr>
              <a:t>Kronik</a:t>
            </a:r>
            <a:r>
              <a:rPr lang="en-US" dirty="0" smtClean="0">
                <a:solidFill>
                  <a:srgbClr val="0070C0"/>
                </a:solidFill>
                <a:latin typeface="+mj-lt"/>
                <a:sym typeface="Wingdings" pitchFamily="2" charset="2"/>
              </a:rPr>
              <a:t> talk next week!</a:t>
            </a:r>
            <a:endParaRPr lang="en-US" dirty="0" smtClean="0">
              <a:solidFill>
                <a:srgbClr val="0070C0"/>
              </a:solidFill>
              <a:latin typeface="+mj-lt"/>
            </a:endParaRPr>
          </a:p>
          <a:p>
            <a:pPr algn="l">
              <a:spcBef>
                <a:spcPct val="50000"/>
              </a:spcBef>
            </a:pPr>
            <a:endParaRPr lang="en-US" i="1" dirty="0">
              <a:latin typeface="Symbol" pitchFamily="18" charset="2"/>
            </a:endParaRPr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381000" y="762000"/>
            <a:ext cx="8763000" cy="108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dirty="0" smtClean="0"/>
              <a:t>E.g</a:t>
            </a:r>
            <a:r>
              <a:rPr lang="en-US" i="1" dirty="0"/>
              <a:t>. </a:t>
            </a:r>
            <a:r>
              <a:rPr lang="en-US" i="1" dirty="0" err="1"/>
              <a:t>Dreuw</a:t>
            </a:r>
            <a:r>
              <a:rPr lang="en-US" i="1" dirty="0"/>
              <a:t>, Weisman, &amp; Head-Gordon, JCP (2003) </a:t>
            </a:r>
            <a:r>
              <a:rPr lang="en-US" dirty="0"/>
              <a:t>– use CIS curve but shifted vertically to match </a:t>
            </a:r>
            <a:r>
              <a:rPr lang="en-US" sz="2000" dirty="0">
                <a:latin typeface="Symbol" pitchFamily="18" charset="2"/>
              </a:rPr>
              <a:t>D</a:t>
            </a:r>
            <a:r>
              <a:rPr lang="en-US" dirty="0"/>
              <a:t>SCF-DFT to account for correlation</a:t>
            </a:r>
          </a:p>
          <a:p>
            <a:pPr algn="l">
              <a:spcBef>
                <a:spcPct val="50000"/>
              </a:spcBef>
            </a:pPr>
            <a:endParaRPr lang="en-US" i="1" dirty="0"/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762000" y="3048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Attempts to fix TDDFT for </a:t>
            </a:r>
            <a:r>
              <a:rPr lang="en-US" sz="2400" b="1" dirty="0" smtClean="0"/>
              <a:t>CT…</a:t>
            </a:r>
            <a:endParaRPr lang="en-US" sz="2400" b="1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rot="16200000" flipH="1">
            <a:off x="1524000" y="2133600"/>
            <a:ext cx="381000" cy="381000"/>
          </a:xfrm>
          <a:prstGeom prst="straightConnector1">
            <a:avLst/>
          </a:prstGeom>
          <a:solidFill>
            <a:srgbClr val="FFBE7D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304800" y="5780782"/>
            <a:ext cx="8610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0070C0"/>
                </a:solidFill>
              </a:rPr>
              <a:t>Note: </a:t>
            </a:r>
            <a:r>
              <a:rPr lang="en-US" sz="1600" dirty="0" smtClean="0"/>
              <a:t>idea of range-separated hybrids in ground-state came from </a:t>
            </a:r>
            <a:r>
              <a:rPr lang="en-US" sz="1600" i="1" dirty="0" err="1" smtClean="0"/>
              <a:t>Leininger</a:t>
            </a:r>
            <a:r>
              <a:rPr lang="en-US" sz="1600" i="1" dirty="0" smtClean="0"/>
              <a:t>, Stoll, Werner, </a:t>
            </a:r>
            <a:r>
              <a:rPr lang="en-US" sz="1600" i="1" dirty="0" err="1" smtClean="0"/>
              <a:t>Savin</a:t>
            </a:r>
            <a:r>
              <a:rPr lang="en-US" sz="1600" i="1" dirty="0" smtClean="0"/>
              <a:t>, Chem. Phys. </a:t>
            </a:r>
            <a:r>
              <a:rPr lang="en-US" sz="1600" i="1" dirty="0" err="1" smtClean="0"/>
              <a:t>Lett</a:t>
            </a:r>
            <a:r>
              <a:rPr lang="en-US" sz="1600" i="1" dirty="0" smtClean="0"/>
              <a:t>. (1997)</a:t>
            </a:r>
          </a:p>
          <a:p>
            <a:pPr algn="l"/>
            <a:r>
              <a:rPr lang="en-US" sz="1600" dirty="0" smtClean="0">
                <a:solidFill>
                  <a:srgbClr val="00B050"/>
                </a:solidFill>
              </a:rPr>
              <a:t>Note also: </a:t>
            </a:r>
            <a:r>
              <a:rPr lang="en-US" sz="1600" dirty="0" smtClean="0"/>
              <a:t>hybrids </a:t>
            </a:r>
            <a:r>
              <a:rPr lang="en-US" sz="1600" i="1" dirty="0" smtClean="0"/>
              <a:t>do</a:t>
            </a:r>
            <a:r>
              <a:rPr lang="en-US" sz="1600" dirty="0" smtClean="0"/>
              <a:t> fall under rigorous “generalized Kohn-Sham theory”, see </a:t>
            </a:r>
            <a:r>
              <a:rPr lang="en-US" sz="1600" i="1" dirty="0" err="1" smtClean="0"/>
              <a:t>Görling</a:t>
            </a:r>
            <a:r>
              <a:rPr lang="en-US" sz="1600" i="1" dirty="0" smtClean="0"/>
              <a:t> and Levy, JCP (1997)</a:t>
            </a:r>
            <a:endParaRPr lang="en-US" sz="16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600200"/>
            <a:ext cx="7620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-- Exact KS potential in molecular dissociation 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-- Long-range charge-transfer excitations 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-- Simplest model of CT to exactly solve to get an idea about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-25000" dirty="0" err="1" smtClean="0">
                <a:latin typeface="Times New Roman" pitchFamily="18" charset="0"/>
                <a:cs typeface="Times New Roman" pitchFamily="18" charset="0"/>
              </a:rPr>
              <a:t>xc</a:t>
            </a:r>
            <a:r>
              <a:rPr lang="en-US" dirty="0" smtClean="0"/>
              <a:t>(</a:t>
            </a:r>
            <a:r>
              <a:rPr lang="en-US" dirty="0" smtClean="0">
                <a:latin typeface="Symbol" pitchFamily="18" charset="2"/>
              </a:rPr>
              <a:t>w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14600" y="685800"/>
            <a:ext cx="381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Plan</a:t>
            </a:r>
            <a:endParaRPr lang="en-US" sz="2800"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609600" y="4038600"/>
            <a:ext cx="822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52400" y="5334000"/>
            <a:ext cx="8610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dirty="0" smtClean="0"/>
              <a:t>E.g</a:t>
            </a:r>
            <a:r>
              <a:rPr lang="en-US" b="1" dirty="0"/>
              <a:t>.</a:t>
            </a:r>
            <a:r>
              <a:rPr lang="en-US" dirty="0"/>
              <a:t>  </a:t>
            </a:r>
            <a:r>
              <a:rPr lang="en-US" i="1" dirty="0" err="1"/>
              <a:t>Vydrov</a:t>
            </a:r>
            <a:r>
              <a:rPr lang="en-US" i="1" dirty="0"/>
              <a:t>,  </a:t>
            </a:r>
            <a:r>
              <a:rPr lang="en-US" i="1" dirty="0" err="1"/>
              <a:t>Heyd</a:t>
            </a:r>
            <a:r>
              <a:rPr lang="en-US" i="1" dirty="0"/>
              <a:t>, </a:t>
            </a:r>
            <a:r>
              <a:rPr lang="en-US" i="1" dirty="0" err="1"/>
              <a:t>Krukau</a:t>
            </a:r>
            <a:r>
              <a:rPr lang="en-US" i="1" dirty="0"/>
              <a:t>, &amp; </a:t>
            </a:r>
            <a:r>
              <a:rPr lang="en-US" i="1" dirty="0" err="1"/>
              <a:t>Scuseria</a:t>
            </a:r>
            <a:r>
              <a:rPr lang="en-US" i="1" dirty="0"/>
              <a:t> (2006),</a:t>
            </a:r>
            <a:r>
              <a:rPr lang="en-US" dirty="0"/>
              <a:t> 3 parameter range-separated, SR/LR decomposition…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152400" y="6096000"/>
            <a:ext cx="830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dirty="0" smtClean="0"/>
              <a:t>E.g</a:t>
            </a:r>
            <a:r>
              <a:rPr lang="en-US" b="1" dirty="0"/>
              <a:t>.</a:t>
            </a:r>
            <a:r>
              <a:rPr lang="en-US" dirty="0"/>
              <a:t> </a:t>
            </a:r>
            <a:r>
              <a:rPr lang="en-US" i="1" dirty="0"/>
              <a:t>Zhao &amp; </a:t>
            </a:r>
            <a:r>
              <a:rPr lang="en-US" i="1" dirty="0" err="1"/>
              <a:t>Truhlar</a:t>
            </a:r>
            <a:r>
              <a:rPr lang="en-US" i="1" dirty="0"/>
              <a:t> (2006)</a:t>
            </a:r>
            <a:r>
              <a:rPr lang="en-US" dirty="0"/>
              <a:t> M06-HF – empirical functional with 35 parameters!!! Ensures -1/R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762000" y="3048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smtClean="0"/>
              <a:t>…attempts </a:t>
            </a:r>
            <a:r>
              <a:rPr lang="en-US" sz="2400" b="1" dirty="0"/>
              <a:t>to fix TDDFT for CT:</a:t>
            </a:r>
          </a:p>
        </p:txBody>
      </p:sp>
      <p:sp>
        <p:nvSpPr>
          <p:cNvPr id="28696" name="Text Box 24"/>
          <p:cNvSpPr txBox="1">
            <a:spLocks noChangeArrowheads="1"/>
          </p:cNvSpPr>
          <p:nvPr/>
        </p:nvSpPr>
        <p:spPr bwMode="auto">
          <a:xfrm>
            <a:off x="304800" y="914400"/>
            <a:ext cx="86106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 dirty="0" smtClean="0"/>
              <a:t>E.g</a:t>
            </a:r>
            <a:r>
              <a:rPr lang="en-US" b="1" dirty="0"/>
              <a:t>.</a:t>
            </a:r>
            <a:r>
              <a:rPr lang="en-US" dirty="0"/>
              <a:t> </a:t>
            </a:r>
            <a:r>
              <a:rPr lang="en-US" i="1" dirty="0" err="1"/>
              <a:t>He</a:t>
            </a:r>
            <a:r>
              <a:rPr lang="en-US" i="1" dirty="0" err="1">
                <a:cs typeface="Arial" charset="0"/>
              </a:rPr>
              <a:t>ßelmann</a:t>
            </a:r>
            <a:r>
              <a:rPr lang="en-US" i="1" dirty="0">
                <a:cs typeface="Arial" charset="0"/>
              </a:rPr>
              <a:t>, </a:t>
            </a:r>
            <a:r>
              <a:rPr lang="en-US" i="1" dirty="0" err="1">
                <a:cs typeface="Arial" charset="0"/>
              </a:rPr>
              <a:t>Ipatov</a:t>
            </a:r>
            <a:r>
              <a:rPr lang="en-US" i="1" dirty="0">
                <a:cs typeface="Arial" charset="0"/>
              </a:rPr>
              <a:t>, </a:t>
            </a:r>
            <a:r>
              <a:rPr lang="en-US" i="1" dirty="0" err="1">
                <a:cs typeface="Arial" charset="0"/>
              </a:rPr>
              <a:t>Görling</a:t>
            </a:r>
            <a:r>
              <a:rPr lang="en-US" i="1" dirty="0">
                <a:cs typeface="Arial" charset="0"/>
              </a:rPr>
              <a:t>, PRA </a:t>
            </a:r>
            <a:r>
              <a:rPr lang="en-US" b="1" i="1" dirty="0"/>
              <a:t>80</a:t>
            </a:r>
            <a:r>
              <a:rPr lang="en-US" i="1" dirty="0"/>
              <a:t>, 012507 (2009) – </a:t>
            </a:r>
            <a:r>
              <a:rPr lang="en-US" dirty="0"/>
              <a:t>exact-exchange </a:t>
            </a:r>
            <a:r>
              <a:rPr lang="en-US" dirty="0" smtClean="0"/>
              <a:t>(EXX)  kernel (non-empirical)</a:t>
            </a:r>
            <a:endParaRPr lang="en-US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" y="18288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/>
              <a:t>E.g</a:t>
            </a:r>
            <a:r>
              <a:rPr lang="en-US" dirty="0" smtClean="0"/>
              <a:t>. </a:t>
            </a:r>
            <a:r>
              <a:rPr lang="en-US" i="1" dirty="0" err="1" smtClean="0"/>
              <a:t>Gritsenko</a:t>
            </a:r>
            <a:r>
              <a:rPr lang="en-US" i="1" dirty="0" smtClean="0"/>
              <a:t> &amp; </a:t>
            </a:r>
            <a:r>
              <a:rPr lang="en-US" i="1" dirty="0" err="1" smtClean="0"/>
              <a:t>Baerends</a:t>
            </a:r>
            <a:r>
              <a:rPr lang="en-US" dirty="0" smtClean="0"/>
              <a:t> </a:t>
            </a:r>
            <a:r>
              <a:rPr lang="en-US" i="1" dirty="0" smtClean="0"/>
              <a:t>JCP </a:t>
            </a:r>
            <a:r>
              <a:rPr lang="en-US" b="1" i="1" dirty="0" smtClean="0"/>
              <a:t>121</a:t>
            </a:r>
            <a:r>
              <a:rPr lang="en-US" i="1" dirty="0" smtClean="0"/>
              <a:t>, 655, (2004) – </a:t>
            </a:r>
            <a:r>
              <a:rPr lang="en-US" dirty="0" smtClean="0"/>
              <a:t>model kernel to get CT excitations correct in the asymptotic limit, switches on when donor-acceptor overlap becomes smaller than a chosen parameter</a:t>
            </a:r>
            <a:endParaRPr lang="en-US" dirty="0"/>
          </a:p>
        </p:txBody>
      </p:sp>
      <p:graphicFrame>
        <p:nvGraphicFramePr>
          <p:cNvPr id="74753" name="Object 1"/>
          <p:cNvGraphicFramePr>
            <a:graphicFrameLocks noChangeAspect="1"/>
          </p:cNvGraphicFramePr>
          <p:nvPr/>
        </p:nvGraphicFramePr>
        <p:xfrm>
          <a:off x="5638800" y="2362200"/>
          <a:ext cx="1811338" cy="603250"/>
        </p:xfrm>
        <a:graphic>
          <a:graphicData uri="http://schemas.openxmlformats.org/presentationml/2006/ole">
            <p:oleObj spid="_x0000_s74753" name="Equation" r:id="rId4" imgW="1295280" imgH="431640" progId="Equation.3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28600" y="4419600"/>
            <a:ext cx="838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/>
              <a:t>E.g. </a:t>
            </a:r>
            <a:r>
              <a:rPr lang="en-US" i="1" dirty="0" err="1" smtClean="0"/>
              <a:t>Fuks</a:t>
            </a:r>
            <a:r>
              <a:rPr lang="en-US" i="1" dirty="0" smtClean="0"/>
              <a:t>, Rubio, &amp; </a:t>
            </a:r>
            <a:r>
              <a:rPr lang="en-US" i="1" dirty="0" err="1" smtClean="0"/>
              <a:t>Maitra</a:t>
            </a:r>
            <a:r>
              <a:rPr lang="en-US" i="1" dirty="0" smtClean="0"/>
              <a:t>, PRA </a:t>
            </a:r>
            <a:r>
              <a:rPr lang="en-US" b="1" i="1" dirty="0" smtClean="0"/>
              <a:t>83, </a:t>
            </a:r>
            <a:r>
              <a:rPr lang="en-US" i="1" dirty="0" smtClean="0"/>
              <a:t>042501</a:t>
            </a:r>
            <a:r>
              <a:rPr lang="en-US" b="1" dirty="0" smtClean="0"/>
              <a:t> </a:t>
            </a:r>
            <a:r>
              <a:rPr lang="en-US" i="1" dirty="0" smtClean="0"/>
              <a:t>(2011) – </a:t>
            </a:r>
            <a:r>
              <a:rPr lang="en-US" dirty="0" smtClean="0"/>
              <a:t>explores use of symmetry-breaking for the case of open-shell fragments, to avoid the static correlation problem.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52400" y="3200400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 smtClean="0"/>
              <a:t>E.g. </a:t>
            </a:r>
            <a:r>
              <a:rPr lang="en-US" i="1" dirty="0" err="1" smtClean="0"/>
              <a:t>Hellgren</a:t>
            </a:r>
            <a:r>
              <a:rPr lang="en-US" i="1" dirty="0" smtClean="0"/>
              <a:t> &amp; Gross, </a:t>
            </a:r>
            <a:r>
              <a:rPr lang="en-US" i="1" dirty="0" err="1" smtClean="0"/>
              <a:t>arXiv</a:t>
            </a:r>
            <a:r>
              <a:rPr lang="en-US" i="1" dirty="0" smtClean="0"/>
              <a:t>: 1108.3100v1 (2011) – </a:t>
            </a:r>
            <a:r>
              <a:rPr lang="en-US" dirty="0" smtClean="0"/>
              <a:t>shows discontinuity in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-25000" dirty="0" err="1" smtClean="0"/>
              <a:t>xc</a:t>
            </a:r>
            <a:r>
              <a:rPr lang="en-US" dirty="0" smtClean="0"/>
              <a:t>  as a function of # electrons; demonstrates relation to a diverging spatial step in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baseline="-25000" dirty="0" err="1" smtClean="0"/>
              <a:t>x</a:t>
            </a:r>
            <a:r>
              <a:rPr lang="en-US" dirty="0" smtClean="0"/>
              <a:t> (using EXX) that grows exponentially with separation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solidFill>
                  <a:srgbClr val="0070C0"/>
                </a:solidFill>
              </a:rPr>
              <a:t>Maria </a:t>
            </a:r>
            <a:r>
              <a:rPr lang="en-US" dirty="0" err="1" smtClean="0">
                <a:solidFill>
                  <a:srgbClr val="0070C0"/>
                </a:solidFill>
              </a:rPr>
              <a:t>Hellgren</a:t>
            </a:r>
            <a:r>
              <a:rPr lang="en-US" dirty="0" smtClean="0">
                <a:solidFill>
                  <a:srgbClr val="0070C0"/>
                </a:solidFill>
              </a:rPr>
              <a:t> talk next week!!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609600" y="762000"/>
            <a:ext cx="792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381000" y="609600"/>
            <a:ext cx="8229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 i="1" dirty="0">
                <a:solidFill>
                  <a:srgbClr val="9900CC"/>
                </a:solidFill>
                <a:latin typeface="Times New Roman" pitchFamily="18" charset="0"/>
              </a:rPr>
              <a:t>? </a:t>
            </a:r>
            <a:r>
              <a:rPr lang="en-US" sz="2400" b="1" i="1" dirty="0">
                <a:solidFill>
                  <a:srgbClr val="9900CC"/>
                </a:solidFill>
                <a:latin typeface="Times New Roman" pitchFamily="18" charset="0"/>
              </a:rPr>
              <a:t>Can we find a simple model to explicitly solve </a:t>
            </a:r>
            <a:r>
              <a:rPr lang="en-US" sz="2400" b="1" i="1" dirty="0" smtClean="0">
                <a:solidFill>
                  <a:srgbClr val="9900CC"/>
                </a:solidFill>
                <a:latin typeface="Times New Roman" pitchFamily="18" charset="0"/>
              </a:rPr>
              <a:t>for </a:t>
            </a:r>
            <a:r>
              <a:rPr lang="en-US" sz="2400" b="1" i="1" dirty="0">
                <a:solidFill>
                  <a:srgbClr val="9900CC"/>
                </a:solidFill>
                <a:latin typeface="Times New Roman" pitchFamily="18" charset="0"/>
              </a:rPr>
              <a:t>the EXACT </a:t>
            </a:r>
            <a:r>
              <a:rPr lang="en-US" sz="2400" b="1" i="1" dirty="0" err="1">
                <a:solidFill>
                  <a:srgbClr val="9900CC"/>
                </a:solidFill>
                <a:latin typeface="Times New Roman" pitchFamily="18" charset="0"/>
              </a:rPr>
              <a:t>xc</a:t>
            </a:r>
            <a:r>
              <a:rPr lang="en-US" sz="2400" b="1" i="1" dirty="0">
                <a:solidFill>
                  <a:srgbClr val="9900CC"/>
                </a:solidFill>
                <a:latin typeface="Times New Roman" pitchFamily="18" charset="0"/>
              </a:rPr>
              <a:t> kernel and understand the origin of </a:t>
            </a:r>
            <a:r>
              <a:rPr lang="en-US" sz="2400" b="1" i="1" dirty="0" err="1">
                <a:solidFill>
                  <a:srgbClr val="9900CC"/>
                </a:solidFill>
                <a:latin typeface="Times New Roman" pitchFamily="18" charset="0"/>
              </a:rPr>
              <a:t>eg</a:t>
            </a:r>
            <a:r>
              <a:rPr lang="en-US" sz="2400" b="1" i="1" dirty="0">
                <a:solidFill>
                  <a:srgbClr val="9900CC"/>
                </a:solidFill>
                <a:latin typeface="Times New Roman" pitchFamily="18" charset="0"/>
              </a:rPr>
              <a:t>. the exp(</a:t>
            </a:r>
            <a:r>
              <a:rPr lang="en-US" sz="2400" b="1" i="1" dirty="0" err="1">
                <a:solidFill>
                  <a:srgbClr val="9900CC"/>
                </a:solidFill>
                <a:latin typeface="Times New Roman" pitchFamily="18" charset="0"/>
              </a:rPr>
              <a:t>cR</a:t>
            </a:r>
            <a:r>
              <a:rPr lang="en-US" sz="2400" b="1" i="1" dirty="0">
                <a:solidFill>
                  <a:srgbClr val="9900CC"/>
                </a:solidFill>
                <a:latin typeface="Times New Roman" pitchFamily="18" charset="0"/>
              </a:rPr>
              <a:t>) behavior better?</a:t>
            </a:r>
          </a:p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rgbClr val="9900CC"/>
                </a:solidFill>
                <a:latin typeface="Times New Roman" pitchFamily="18" charset="0"/>
              </a:rPr>
              <a:t>Try two-electron system – two “1-e atoms “ at large separation. </a:t>
            </a:r>
          </a:p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rgbClr val="9900CC"/>
                </a:solidFill>
                <a:latin typeface="Times New Roman" pitchFamily="18" charset="0"/>
              </a:rPr>
              <a:t>This is two </a:t>
            </a:r>
            <a:r>
              <a:rPr lang="en-US" sz="2400" b="1" dirty="0">
                <a:solidFill>
                  <a:srgbClr val="9900CC"/>
                </a:solidFill>
                <a:latin typeface="Times New Roman" pitchFamily="18" charset="0"/>
              </a:rPr>
              <a:t>open-shells</a:t>
            </a:r>
            <a:r>
              <a:rPr lang="en-US" sz="2400" dirty="0">
                <a:solidFill>
                  <a:srgbClr val="9900CC"/>
                </a:solidFill>
                <a:latin typeface="Times New Roman" pitchFamily="18" charset="0"/>
              </a:rPr>
              <a:t> – recall: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2286000" y="4267200"/>
            <a:ext cx="1600200" cy="11922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800080"/>
                </a:solidFill>
                <a:cs typeface="Arial" charset="0"/>
              </a:rPr>
              <a:t>LUMO</a:t>
            </a:r>
          </a:p>
          <a:p>
            <a:pPr algn="l">
              <a:spcBef>
                <a:spcPct val="50000"/>
              </a:spcBef>
            </a:pPr>
            <a:endParaRPr lang="en-US">
              <a:solidFill>
                <a:srgbClr val="800080"/>
              </a:solidFill>
              <a:cs typeface="Arial" charset="0"/>
            </a:endParaRPr>
          </a:p>
          <a:p>
            <a:pPr algn="l">
              <a:spcBef>
                <a:spcPct val="50000"/>
              </a:spcBef>
            </a:pPr>
            <a:r>
              <a:rPr lang="en-US">
                <a:solidFill>
                  <a:srgbClr val="800080"/>
                </a:solidFill>
                <a:cs typeface="Arial" charset="0"/>
              </a:rPr>
              <a:t>HOMO</a:t>
            </a:r>
          </a:p>
        </p:txBody>
      </p:sp>
      <p:grpSp>
        <p:nvGrpSpPr>
          <p:cNvPr id="29706" name="Group 10"/>
          <p:cNvGrpSpPr>
            <a:grpSpLocks/>
          </p:cNvGrpSpPr>
          <p:nvPr/>
        </p:nvGrpSpPr>
        <p:grpSpPr bwMode="auto">
          <a:xfrm>
            <a:off x="4038600" y="4038600"/>
            <a:ext cx="1828800" cy="914400"/>
            <a:chOff x="3504" y="2976"/>
            <a:chExt cx="1584" cy="816"/>
          </a:xfrm>
        </p:grpSpPr>
        <p:pic>
          <p:nvPicPr>
            <p:cNvPr id="29707" name="Picture 11"/>
            <p:cNvPicPr>
              <a:picLocks noChangeAspect="1" noChangeArrowheads="1"/>
            </p:cNvPicPr>
            <p:nvPr/>
          </p:nvPicPr>
          <p:blipFill>
            <a:blip r:embed="rId3"/>
            <a:srcRect l="48387" t="-5869"/>
            <a:stretch>
              <a:fillRect/>
            </a:stretch>
          </p:blipFill>
          <p:spPr bwMode="auto">
            <a:xfrm rot="10800000" flipH="1">
              <a:off x="4176" y="3024"/>
              <a:ext cx="912" cy="7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  <p:pic>
          <p:nvPicPr>
            <p:cNvPr id="29708" name="Picture 12"/>
            <p:cNvPicPr>
              <a:picLocks noChangeAspect="1" noChangeArrowheads="1"/>
            </p:cNvPicPr>
            <p:nvPr/>
          </p:nvPicPr>
          <p:blipFill>
            <a:blip r:embed="rId3"/>
            <a:srcRect r="48589" b="6111"/>
            <a:stretch>
              <a:fillRect/>
            </a:stretch>
          </p:blipFill>
          <p:spPr bwMode="auto">
            <a:xfrm>
              <a:off x="3504" y="2976"/>
              <a:ext cx="720" cy="7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29709" name="Text Box 13"/>
          <p:cNvSpPr txBox="1">
            <a:spLocks noChangeArrowheads="1"/>
          </p:cNvSpPr>
          <p:nvPr/>
        </p:nvSpPr>
        <p:spPr bwMode="auto">
          <a:xfrm>
            <a:off x="6324600" y="4343400"/>
            <a:ext cx="2209800" cy="1158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800080"/>
                </a:solidFill>
                <a:latin typeface="Symbol" pitchFamily="18" charset="2"/>
                <a:cs typeface="Arial" charset="0"/>
              </a:rPr>
              <a:t>De</a:t>
            </a:r>
            <a:r>
              <a:rPr lang="en-US" sz="2000">
                <a:solidFill>
                  <a:srgbClr val="800080"/>
                </a:solidFill>
                <a:cs typeface="Arial" charset="0"/>
              </a:rPr>
              <a:t>~ e</a:t>
            </a:r>
            <a:r>
              <a:rPr lang="en-US" sz="2000" baseline="30000">
                <a:solidFill>
                  <a:srgbClr val="800080"/>
                </a:solidFill>
                <a:cs typeface="Arial" charset="0"/>
              </a:rPr>
              <a:t>-cR</a:t>
            </a:r>
          </a:p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800080"/>
                </a:solidFill>
                <a:cs typeface="Arial" charset="0"/>
              </a:rPr>
              <a:t>Near-degenerate in KS energy</a:t>
            </a:r>
          </a:p>
        </p:txBody>
      </p:sp>
      <p:sp>
        <p:nvSpPr>
          <p:cNvPr id="29710" name="Text Box 14"/>
          <p:cNvSpPr txBox="1">
            <a:spLocks noChangeArrowheads="1"/>
          </p:cNvSpPr>
          <p:nvPr/>
        </p:nvSpPr>
        <p:spPr bwMode="auto">
          <a:xfrm>
            <a:off x="4267200" y="3733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“Li”</a:t>
            </a:r>
          </a:p>
        </p:txBody>
      </p: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5181600" y="37338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“H”</a:t>
            </a:r>
          </a:p>
        </p:txBody>
      </p:sp>
      <p:sp>
        <p:nvSpPr>
          <p:cNvPr id="29712" name="AutoShape 16"/>
          <p:cNvSpPr>
            <a:spLocks/>
          </p:cNvSpPr>
          <p:nvPr/>
        </p:nvSpPr>
        <p:spPr bwMode="auto">
          <a:xfrm>
            <a:off x="6019800" y="3962400"/>
            <a:ext cx="457200" cy="1524000"/>
          </a:xfrm>
          <a:prstGeom prst="rightBrace">
            <a:avLst>
              <a:gd name="adj1" fmla="val 27778"/>
              <a:gd name="adj2" fmla="val 50000"/>
            </a:avLst>
          </a:prstGeom>
          <a:noFill/>
          <a:ln w="9525">
            <a:solidFill>
              <a:srgbClr val="990099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3124200" y="5638800"/>
            <a:ext cx="5410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Static correlation induced by the step that fxc must undo !</a:t>
            </a:r>
          </a:p>
        </p:txBody>
      </p:sp>
      <p:pic>
        <p:nvPicPr>
          <p:cNvPr id="29714" name="Picture 18"/>
          <p:cNvPicPr>
            <a:picLocks noChangeAspect="1" noChangeArrowheads="1"/>
          </p:cNvPicPr>
          <p:nvPr/>
        </p:nvPicPr>
        <p:blipFill>
          <a:blip r:embed="rId3"/>
          <a:srcRect b="30132"/>
          <a:stretch>
            <a:fillRect/>
          </a:stretch>
        </p:blipFill>
        <p:spPr bwMode="auto">
          <a:xfrm>
            <a:off x="3962400" y="4816475"/>
            <a:ext cx="1981200" cy="762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304800" y="3886200"/>
            <a:ext cx="220980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Step </a:t>
            </a:r>
            <a:r>
              <a:rPr lang="en-US">
                <a:sym typeface="Wingdings" pitchFamily="2" charset="2"/>
              </a:rPr>
              <a:t> </a:t>
            </a:r>
            <a:r>
              <a:rPr lang="en-US"/>
              <a:t> KS molecular HOMO and LUMO delocalized and near-degenerate </a:t>
            </a:r>
          </a:p>
          <a:p>
            <a:pPr algn="l">
              <a:spcBef>
                <a:spcPct val="50000"/>
              </a:spcBef>
            </a:pPr>
            <a:r>
              <a:rPr lang="en-US" i="1">
                <a:solidFill>
                  <a:srgbClr val="993366"/>
                </a:solidFill>
              </a:rPr>
              <a:t>But the true excitations are not!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5" grpId="0"/>
      <p:bldP spid="29709" grpId="0"/>
      <p:bldP spid="29710" grpId="0"/>
      <p:bldP spid="29711" grpId="0"/>
      <p:bldP spid="29712" grpId="0" animBg="1"/>
      <p:bldP spid="29713" grpId="0"/>
      <p:bldP spid="297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0" y="0"/>
            <a:ext cx="5715000" cy="762000"/>
          </a:xfrm>
        </p:spPr>
        <p:txBody>
          <a:bodyPr/>
          <a:lstStyle/>
          <a:p>
            <a:r>
              <a:rPr lang="en-US" sz="2400" b="1" i="1"/>
              <a:t>Undoing KS static correlation…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317500" y="1371600"/>
            <a:ext cx="50990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buFontTx/>
              <a:buBlip>
                <a:blip r:embed="rId3"/>
              </a:buBlip>
            </a:pPr>
            <a:r>
              <a:rPr lang="en-US">
                <a:cs typeface="Arial" charset="0"/>
              </a:rPr>
              <a:t> These three KS states are nearly degenerate: </a:t>
            </a:r>
          </a:p>
        </p:txBody>
      </p:sp>
      <p:pic>
        <p:nvPicPr>
          <p:cNvPr id="6349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5963" y="1803400"/>
            <a:ext cx="5257800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3493" name="Text Box 5"/>
          <p:cNvSpPr txBox="1">
            <a:spLocks noChangeArrowheads="1"/>
          </p:cNvSpPr>
          <p:nvPr/>
        </p:nvSpPr>
        <p:spPr bwMode="auto">
          <a:xfrm>
            <a:off x="533400" y="1752600"/>
            <a:ext cx="1981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>
              <a:solidFill>
                <a:srgbClr val="800080"/>
              </a:solidFill>
              <a:cs typeface="Arial" charset="0"/>
            </a:endParaRPr>
          </a:p>
        </p:txBody>
      </p:sp>
      <p:sp>
        <p:nvSpPr>
          <p:cNvPr id="63494" name="AutoShape 6"/>
          <p:cNvSpPr>
            <a:spLocks/>
          </p:cNvSpPr>
          <p:nvPr/>
        </p:nvSpPr>
        <p:spPr bwMode="auto">
          <a:xfrm>
            <a:off x="2667000" y="2057400"/>
            <a:ext cx="381000" cy="1143000"/>
          </a:xfrm>
          <a:prstGeom prst="rightBrace">
            <a:avLst>
              <a:gd name="adj1" fmla="val 25000"/>
              <a:gd name="adj2" fmla="val 50000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3495" name="AutoShape 7"/>
          <p:cNvSpPr>
            <a:spLocks/>
          </p:cNvSpPr>
          <p:nvPr/>
        </p:nvSpPr>
        <p:spPr bwMode="auto">
          <a:xfrm>
            <a:off x="2819400" y="24384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3496" name="AutoShape 8"/>
          <p:cNvSpPr>
            <a:spLocks/>
          </p:cNvSpPr>
          <p:nvPr/>
        </p:nvSpPr>
        <p:spPr bwMode="auto">
          <a:xfrm>
            <a:off x="2743200" y="2133600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3497" name="AutoShape 9"/>
          <p:cNvSpPr>
            <a:spLocks/>
          </p:cNvSpPr>
          <p:nvPr/>
        </p:nvSpPr>
        <p:spPr bwMode="auto">
          <a:xfrm>
            <a:off x="3124200" y="2514600"/>
            <a:ext cx="76200" cy="76200"/>
          </a:xfrm>
          <a:prstGeom prst="rightBrace">
            <a:avLst>
              <a:gd name="adj1" fmla="val 8333"/>
              <a:gd name="adj2" fmla="val 50000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3498" name="AutoShape 10"/>
          <p:cNvSpPr>
            <a:spLocks noChangeArrowheads="1"/>
          </p:cNvSpPr>
          <p:nvPr/>
        </p:nvSpPr>
        <p:spPr bwMode="auto">
          <a:xfrm>
            <a:off x="2971800" y="52578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3499" name="AutoShape 11"/>
          <p:cNvSpPr>
            <a:spLocks/>
          </p:cNvSpPr>
          <p:nvPr/>
        </p:nvSpPr>
        <p:spPr bwMode="auto">
          <a:xfrm flipH="1">
            <a:off x="3657600" y="3505200"/>
            <a:ext cx="1295400" cy="2133600"/>
          </a:xfrm>
          <a:prstGeom prst="rightBrace">
            <a:avLst>
              <a:gd name="adj1" fmla="val 13725"/>
              <a:gd name="adj2" fmla="val 50000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3500" name="AutoShape 12"/>
          <p:cNvSpPr>
            <a:spLocks/>
          </p:cNvSpPr>
          <p:nvPr/>
        </p:nvSpPr>
        <p:spPr bwMode="auto">
          <a:xfrm>
            <a:off x="4724400" y="5257800"/>
            <a:ext cx="304800" cy="609600"/>
          </a:xfrm>
          <a:prstGeom prst="rightBrace">
            <a:avLst>
              <a:gd name="adj1" fmla="val 16667"/>
              <a:gd name="adj2" fmla="val 50000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3501" name="Oval 13"/>
          <p:cNvSpPr>
            <a:spLocks noChangeArrowheads="1"/>
          </p:cNvSpPr>
          <p:nvPr/>
        </p:nvSpPr>
        <p:spPr bwMode="auto">
          <a:xfrm>
            <a:off x="3200400" y="5029200"/>
            <a:ext cx="914400" cy="91440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3502" name="AutoShape 14"/>
          <p:cNvSpPr>
            <a:spLocks/>
          </p:cNvSpPr>
          <p:nvPr/>
        </p:nvSpPr>
        <p:spPr bwMode="auto">
          <a:xfrm>
            <a:off x="2667000" y="1981200"/>
            <a:ext cx="533400" cy="1143000"/>
          </a:xfrm>
          <a:prstGeom prst="rightBrace">
            <a:avLst>
              <a:gd name="adj1" fmla="val 17857"/>
              <a:gd name="adj2" fmla="val 50000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3503" name="AutoShape 15"/>
          <p:cNvSpPr>
            <a:spLocks/>
          </p:cNvSpPr>
          <p:nvPr/>
        </p:nvSpPr>
        <p:spPr bwMode="auto">
          <a:xfrm>
            <a:off x="2895600" y="4343400"/>
            <a:ext cx="1143000" cy="1600200"/>
          </a:xfrm>
          <a:prstGeom prst="rightBrace">
            <a:avLst>
              <a:gd name="adj1" fmla="val 11667"/>
              <a:gd name="adj2" fmla="val 50000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3504" name="Text Box 16"/>
          <p:cNvSpPr txBox="1">
            <a:spLocks noChangeArrowheads="1"/>
          </p:cNvSpPr>
          <p:nvPr/>
        </p:nvSpPr>
        <p:spPr bwMode="auto">
          <a:xfrm>
            <a:off x="5638800" y="533400"/>
            <a:ext cx="1600200" cy="779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1">
                <a:solidFill>
                  <a:srgbClr val="800080"/>
                </a:solidFill>
                <a:latin typeface="Symbol" pitchFamily="18" charset="2"/>
                <a:cs typeface="Arial" charset="0"/>
              </a:rPr>
              <a:t>f</a:t>
            </a:r>
            <a:r>
              <a:rPr lang="en-US" i="1" baseline="-25000">
                <a:solidFill>
                  <a:srgbClr val="800080"/>
                </a:solidFill>
                <a:cs typeface="Arial" charset="0"/>
              </a:rPr>
              <a:t>0</a:t>
            </a:r>
            <a:r>
              <a:rPr lang="en-US">
                <a:solidFill>
                  <a:srgbClr val="800080"/>
                </a:solidFill>
                <a:cs typeface="Arial" charset="0"/>
              </a:rPr>
              <a:t> LUMO</a:t>
            </a:r>
          </a:p>
          <a:p>
            <a:pPr algn="l">
              <a:spcBef>
                <a:spcPct val="50000"/>
              </a:spcBef>
            </a:pPr>
            <a:r>
              <a:rPr lang="en-US" i="1">
                <a:solidFill>
                  <a:srgbClr val="800080"/>
                </a:solidFill>
                <a:latin typeface="Symbol" pitchFamily="18" charset="2"/>
                <a:cs typeface="Arial" charset="0"/>
              </a:rPr>
              <a:t>f</a:t>
            </a:r>
            <a:r>
              <a:rPr lang="en-US" i="1" baseline="-25000">
                <a:solidFill>
                  <a:srgbClr val="800080"/>
                </a:solidFill>
                <a:cs typeface="Arial" charset="0"/>
              </a:rPr>
              <a:t>0</a:t>
            </a:r>
            <a:r>
              <a:rPr lang="en-US">
                <a:solidFill>
                  <a:srgbClr val="800080"/>
                </a:solidFill>
                <a:cs typeface="Arial" charset="0"/>
              </a:rPr>
              <a:t> HOMO</a:t>
            </a:r>
          </a:p>
        </p:txBody>
      </p:sp>
      <p:sp>
        <p:nvSpPr>
          <p:cNvPr id="63505" name="Line 17"/>
          <p:cNvSpPr>
            <a:spLocks noChangeShapeType="1"/>
          </p:cNvSpPr>
          <p:nvPr/>
        </p:nvSpPr>
        <p:spPr bwMode="auto">
          <a:xfrm flipV="1">
            <a:off x="3124200" y="4953000"/>
            <a:ext cx="914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3506" name="Line 18"/>
          <p:cNvSpPr>
            <a:spLocks noChangeShapeType="1"/>
          </p:cNvSpPr>
          <p:nvPr/>
        </p:nvSpPr>
        <p:spPr bwMode="auto">
          <a:xfrm>
            <a:off x="3200400" y="5181600"/>
            <a:ext cx="914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3507" name="Text Box 19"/>
          <p:cNvSpPr txBox="1">
            <a:spLocks noChangeArrowheads="1"/>
          </p:cNvSpPr>
          <p:nvPr/>
        </p:nvSpPr>
        <p:spPr bwMode="auto">
          <a:xfrm>
            <a:off x="762000" y="3886200"/>
            <a:ext cx="316071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cs typeface="Arial" charset="0"/>
              </a:rPr>
              <a:t>in this basis to get:</a:t>
            </a:r>
          </a:p>
        </p:txBody>
      </p:sp>
      <p:pic>
        <p:nvPicPr>
          <p:cNvPr id="63508" name="Picture 20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/>
          <a:srcRect/>
          <a:stretch>
            <a:fillRect/>
          </a:stretch>
        </p:blipFill>
        <p:spPr>
          <a:xfrm>
            <a:off x="4114800" y="4419600"/>
            <a:ext cx="4779963" cy="1152525"/>
          </a:xfrm>
          <a:noFill/>
          <a:ln/>
        </p:spPr>
      </p:pic>
      <p:sp>
        <p:nvSpPr>
          <p:cNvPr id="63509" name="Line 21"/>
          <p:cNvSpPr>
            <a:spLocks noChangeShapeType="1"/>
          </p:cNvSpPr>
          <p:nvPr/>
        </p:nvSpPr>
        <p:spPr bwMode="auto">
          <a:xfrm>
            <a:off x="3101975" y="5491163"/>
            <a:ext cx="1101725" cy="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3510" name="Text Box 22"/>
          <p:cNvSpPr txBox="1">
            <a:spLocks noChangeArrowheads="1"/>
          </p:cNvSpPr>
          <p:nvPr/>
        </p:nvSpPr>
        <p:spPr bwMode="auto">
          <a:xfrm>
            <a:off x="381000" y="3505200"/>
            <a:ext cx="79406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Blip>
                <a:blip r:embed="rId3"/>
              </a:buBlip>
            </a:pPr>
            <a:r>
              <a:rPr lang="en-US">
                <a:cs typeface="Arial" charset="0"/>
              </a:rPr>
              <a:t> The electron-electron interaction splits the degeneracy: Diagonalize</a:t>
            </a:r>
            <a:r>
              <a:rPr lang="en-US">
                <a:solidFill>
                  <a:srgbClr val="800080"/>
                </a:solidFill>
                <a:cs typeface="Arial" charset="0"/>
              </a:rPr>
              <a:t> </a:t>
            </a:r>
            <a:r>
              <a:rPr lang="en-US">
                <a:cs typeface="Arial" charset="0"/>
              </a:rPr>
              <a:t>true H </a:t>
            </a:r>
          </a:p>
        </p:txBody>
      </p:sp>
      <p:pic>
        <p:nvPicPr>
          <p:cNvPr id="63511" name="Picture 23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6"/>
          <a:srcRect/>
          <a:stretch>
            <a:fillRect/>
          </a:stretch>
        </p:blipFill>
        <p:spPr>
          <a:xfrm>
            <a:off x="2071688" y="5934075"/>
            <a:ext cx="5146675" cy="771525"/>
          </a:xfrm>
          <a:noFill/>
          <a:ln/>
        </p:spPr>
      </p:pic>
      <p:sp>
        <p:nvSpPr>
          <p:cNvPr id="63512" name="Text Box 24"/>
          <p:cNvSpPr txBox="1">
            <a:spLocks noChangeArrowheads="1"/>
          </p:cNvSpPr>
          <p:nvPr/>
        </p:nvSpPr>
        <p:spPr bwMode="auto">
          <a:xfrm>
            <a:off x="5638800" y="3962400"/>
            <a:ext cx="3014663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400">
                <a:solidFill>
                  <a:srgbClr val="800080"/>
                </a:solidFill>
                <a:cs typeface="Arial" charset="0"/>
              </a:rPr>
              <a:t>atomic orbital on atom2 or 1</a:t>
            </a:r>
          </a:p>
        </p:txBody>
      </p:sp>
      <p:sp>
        <p:nvSpPr>
          <p:cNvPr id="63513" name="Line 25"/>
          <p:cNvSpPr>
            <a:spLocks noChangeShapeType="1"/>
          </p:cNvSpPr>
          <p:nvPr/>
        </p:nvSpPr>
        <p:spPr bwMode="auto">
          <a:xfrm flipH="1">
            <a:off x="6300788" y="4283075"/>
            <a:ext cx="1028700" cy="147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3514" name="Line 26"/>
          <p:cNvSpPr>
            <a:spLocks noChangeShapeType="1"/>
          </p:cNvSpPr>
          <p:nvPr/>
        </p:nvSpPr>
        <p:spPr bwMode="auto">
          <a:xfrm flipH="1">
            <a:off x="6815138" y="4357688"/>
            <a:ext cx="955675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3515" name="Text Box 27"/>
          <p:cNvSpPr txBox="1">
            <a:spLocks noChangeArrowheads="1"/>
          </p:cNvSpPr>
          <p:nvPr/>
        </p:nvSpPr>
        <p:spPr bwMode="auto">
          <a:xfrm>
            <a:off x="1778000" y="4391025"/>
            <a:ext cx="36766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800080"/>
                </a:solidFill>
                <a:cs typeface="Arial" charset="0"/>
              </a:rPr>
              <a:t>Heitler-London gs</a:t>
            </a:r>
          </a:p>
        </p:txBody>
      </p:sp>
      <p:sp>
        <p:nvSpPr>
          <p:cNvPr id="63516" name="Text Box 28"/>
          <p:cNvSpPr txBox="1">
            <a:spLocks noChangeArrowheads="1"/>
          </p:cNvSpPr>
          <p:nvPr/>
        </p:nvSpPr>
        <p:spPr bwMode="auto">
          <a:xfrm>
            <a:off x="1849438" y="4905375"/>
            <a:ext cx="19875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800080"/>
                </a:solidFill>
                <a:cs typeface="Arial" charset="0"/>
              </a:rPr>
              <a:t>CT states</a:t>
            </a:r>
          </a:p>
        </p:txBody>
      </p:sp>
      <p:sp>
        <p:nvSpPr>
          <p:cNvPr id="63517" name="Text Box 29"/>
          <p:cNvSpPr txBox="1">
            <a:spLocks noChangeArrowheads="1"/>
          </p:cNvSpPr>
          <p:nvPr/>
        </p:nvSpPr>
        <p:spPr bwMode="auto">
          <a:xfrm>
            <a:off x="1628775" y="5799138"/>
            <a:ext cx="811213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cs typeface="Arial" charset="0"/>
              </a:rPr>
              <a:t>where</a:t>
            </a:r>
          </a:p>
        </p:txBody>
      </p:sp>
      <p:pic>
        <p:nvPicPr>
          <p:cNvPr id="63518" name="Picture 30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7"/>
          <a:srcRect/>
          <a:stretch>
            <a:fillRect/>
          </a:stretch>
        </p:blipFill>
        <p:spPr>
          <a:xfrm>
            <a:off x="6781800" y="990600"/>
            <a:ext cx="762000" cy="419100"/>
          </a:xfrm>
          <a:noFill/>
          <a:ln/>
        </p:spPr>
      </p:pic>
      <p:sp>
        <p:nvSpPr>
          <p:cNvPr id="63519" name="AutoShape 31"/>
          <p:cNvSpPr>
            <a:spLocks/>
          </p:cNvSpPr>
          <p:nvPr/>
        </p:nvSpPr>
        <p:spPr bwMode="auto">
          <a:xfrm>
            <a:off x="1676400" y="4267200"/>
            <a:ext cx="228600" cy="1295400"/>
          </a:xfrm>
          <a:prstGeom prst="leftBrace">
            <a:avLst>
              <a:gd name="adj1" fmla="val 47222"/>
              <a:gd name="adj2" fmla="val 50000"/>
            </a:avLst>
          </a:prstGeom>
          <a:noFill/>
          <a:ln w="9525">
            <a:solidFill>
              <a:srgbClr val="0099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3520" name="Group 32"/>
          <p:cNvGrpSpPr>
            <a:grpSpLocks/>
          </p:cNvGrpSpPr>
          <p:nvPr/>
        </p:nvGrpSpPr>
        <p:grpSpPr bwMode="auto">
          <a:xfrm>
            <a:off x="6781800" y="533400"/>
            <a:ext cx="762000" cy="452438"/>
            <a:chOff x="3504" y="2976"/>
            <a:chExt cx="1584" cy="816"/>
          </a:xfrm>
        </p:grpSpPr>
        <p:pic>
          <p:nvPicPr>
            <p:cNvPr id="63521" name="Picture 33"/>
            <p:cNvPicPr>
              <a:picLocks noChangeAspect="1" noChangeArrowheads="1"/>
            </p:cNvPicPr>
            <p:nvPr/>
          </p:nvPicPr>
          <p:blipFill>
            <a:blip r:embed="rId7"/>
            <a:srcRect l="48387" t="-5869"/>
            <a:stretch>
              <a:fillRect/>
            </a:stretch>
          </p:blipFill>
          <p:spPr bwMode="auto">
            <a:xfrm rot="10800000" flipH="1">
              <a:off x="4176" y="3024"/>
              <a:ext cx="912" cy="7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  <p:pic>
          <p:nvPicPr>
            <p:cNvPr id="63522" name="Picture 34"/>
            <p:cNvPicPr>
              <a:picLocks noChangeAspect="1" noChangeArrowheads="1"/>
            </p:cNvPicPr>
            <p:nvPr/>
          </p:nvPicPr>
          <p:blipFill>
            <a:blip r:embed="rId7"/>
            <a:srcRect r="48589" b="6111"/>
            <a:stretch>
              <a:fillRect/>
            </a:stretch>
          </p:blipFill>
          <p:spPr bwMode="auto">
            <a:xfrm>
              <a:off x="3504" y="2976"/>
              <a:ext cx="720" cy="76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</p:pic>
      </p:grpSp>
      <p:sp>
        <p:nvSpPr>
          <p:cNvPr id="63523" name="Line 35"/>
          <p:cNvSpPr>
            <a:spLocks noChangeShapeType="1"/>
          </p:cNvSpPr>
          <p:nvPr/>
        </p:nvSpPr>
        <p:spPr bwMode="auto">
          <a:xfrm>
            <a:off x="5715000" y="609600"/>
            <a:ext cx="228600" cy="0"/>
          </a:xfrm>
          <a:prstGeom prst="line">
            <a:avLst/>
          </a:prstGeom>
          <a:noFill/>
          <a:ln w="9525">
            <a:solidFill>
              <a:srgbClr val="80008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3524" name="Text Box 36"/>
          <p:cNvSpPr txBox="1">
            <a:spLocks noChangeArrowheads="1"/>
          </p:cNvSpPr>
          <p:nvPr/>
        </p:nvSpPr>
        <p:spPr bwMode="auto">
          <a:xfrm>
            <a:off x="7772400" y="762000"/>
            <a:ext cx="13716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800080"/>
                </a:solidFill>
                <a:latin typeface="Symbol" pitchFamily="18" charset="2"/>
                <a:cs typeface="Arial" charset="0"/>
              </a:rPr>
              <a:t>De</a:t>
            </a:r>
            <a:r>
              <a:rPr lang="en-US">
                <a:solidFill>
                  <a:srgbClr val="800080"/>
                </a:solidFill>
                <a:cs typeface="Arial" charset="0"/>
              </a:rPr>
              <a:t>~ e</a:t>
            </a:r>
            <a:r>
              <a:rPr lang="en-US" baseline="30000">
                <a:solidFill>
                  <a:srgbClr val="800080"/>
                </a:solidFill>
                <a:cs typeface="Arial" charset="0"/>
              </a:rPr>
              <a:t>-cR</a:t>
            </a:r>
          </a:p>
        </p:txBody>
      </p:sp>
      <p:sp>
        <p:nvSpPr>
          <p:cNvPr id="63525" name="AutoShape 37"/>
          <p:cNvSpPr>
            <a:spLocks/>
          </p:cNvSpPr>
          <p:nvPr/>
        </p:nvSpPr>
        <p:spPr bwMode="auto">
          <a:xfrm>
            <a:off x="411163" y="1879600"/>
            <a:ext cx="304800" cy="1143000"/>
          </a:xfrm>
          <a:prstGeom prst="leftBrace">
            <a:avLst>
              <a:gd name="adj1" fmla="val 31250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526" name="Text Box 38"/>
          <p:cNvSpPr txBox="1">
            <a:spLocks noChangeArrowheads="1"/>
          </p:cNvSpPr>
          <p:nvPr/>
        </p:nvSpPr>
        <p:spPr bwMode="auto">
          <a:xfrm>
            <a:off x="6781800" y="228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“Li”</a:t>
            </a:r>
          </a:p>
        </p:txBody>
      </p:sp>
      <p:sp>
        <p:nvSpPr>
          <p:cNvPr id="63527" name="Text Box 39"/>
          <p:cNvSpPr txBox="1">
            <a:spLocks noChangeArrowheads="1"/>
          </p:cNvSpPr>
          <p:nvPr/>
        </p:nvSpPr>
        <p:spPr bwMode="auto">
          <a:xfrm>
            <a:off x="7239000" y="228600"/>
            <a:ext cx="60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“H”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05" grpId="0" animBg="1"/>
      <p:bldP spid="63506" grpId="0" animBg="1"/>
      <p:bldP spid="63507" grpId="0"/>
      <p:bldP spid="63510" grpId="0"/>
      <p:bldP spid="63512" grpId="0"/>
      <p:bldP spid="63513" grpId="0" animBg="1"/>
      <p:bldP spid="63514" grpId="0" animBg="1"/>
      <p:bldP spid="63515" grpId="0"/>
      <p:bldP spid="63516" grpId="0"/>
      <p:bldP spid="63517" grpId="0"/>
      <p:bldP spid="6351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066800" y="228600"/>
            <a:ext cx="7543800" cy="457200"/>
          </a:xfrm>
        </p:spPr>
        <p:txBody>
          <a:bodyPr/>
          <a:lstStyle/>
          <a:p>
            <a:r>
              <a:rPr lang="en-US" sz="2400" b="1" u="sng" dirty="0"/>
              <a:t>What does the exact </a:t>
            </a:r>
            <a:r>
              <a:rPr lang="en-US" sz="2400" b="1" u="sng" dirty="0" err="1"/>
              <a:t>fxc</a:t>
            </a:r>
            <a:r>
              <a:rPr lang="en-US" sz="2400" b="1" u="sng" dirty="0"/>
              <a:t> looks like? </a:t>
            </a:r>
            <a:br>
              <a:rPr lang="en-US" sz="2400" b="1" u="sng" dirty="0"/>
            </a:br>
            <a:endParaRPr lang="en-US" sz="2000" dirty="0"/>
          </a:p>
        </p:txBody>
      </p:sp>
      <p:pic>
        <p:nvPicPr>
          <p:cNvPr id="66563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533400" y="1752600"/>
            <a:ext cx="8001000" cy="785813"/>
          </a:xfrm>
          <a:noFill/>
          <a:ln/>
        </p:spPr>
      </p:pic>
      <p:pic>
        <p:nvPicPr>
          <p:cNvPr id="66564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2057400" y="2514600"/>
            <a:ext cx="3733800" cy="863600"/>
          </a:xfrm>
          <a:noFill/>
          <a:ln/>
        </p:spPr>
      </p:pic>
      <p:pic>
        <p:nvPicPr>
          <p:cNvPr id="66565" name="Picture 5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/>
          <a:srcRect/>
          <a:stretch>
            <a:fillRect/>
          </a:stretch>
        </p:blipFill>
        <p:spPr>
          <a:xfrm>
            <a:off x="457200" y="4810125"/>
            <a:ext cx="7696200" cy="844550"/>
          </a:xfrm>
          <a:noFill/>
          <a:ln/>
        </p:spPr>
      </p:pic>
      <p:sp>
        <p:nvSpPr>
          <p:cNvPr id="66566" name="Text Box 6"/>
          <p:cNvSpPr txBox="1">
            <a:spLocks noChangeArrowheads="1"/>
          </p:cNvSpPr>
          <p:nvPr/>
        </p:nvSpPr>
        <p:spPr bwMode="auto">
          <a:xfrm>
            <a:off x="669925" y="1331913"/>
            <a:ext cx="436245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>
                <a:solidFill>
                  <a:srgbClr val="800080"/>
                </a:solidFill>
                <a:cs typeface="Arial" charset="0"/>
              </a:rPr>
              <a:t>KS density-density response function: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533400" y="4267200"/>
            <a:ext cx="44196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800080"/>
                </a:solidFill>
                <a:cs typeface="Arial" charset="0"/>
              </a:rPr>
              <a:t>Interacting response function:</a:t>
            </a:r>
          </a:p>
        </p:txBody>
      </p:sp>
      <p:grpSp>
        <p:nvGrpSpPr>
          <p:cNvPr id="66568" name="Group 8"/>
          <p:cNvGrpSpPr>
            <a:grpSpLocks/>
          </p:cNvGrpSpPr>
          <p:nvPr/>
        </p:nvGrpSpPr>
        <p:grpSpPr bwMode="auto">
          <a:xfrm>
            <a:off x="4267200" y="3124200"/>
            <a:ext cx="3886200" cy="517525"/>
            <a:chOff x="2640" y="1968"/>
            <a:chExt cx="2448" cy="326"/>
          </a:xfrm>
        </p:grpSpPr>
        <p:sp>
          <p:nvSpPr>
            <p:cNvPr id="66569" name="Line 9"/>
            <p:cNvSpPr>
              <a:spLocks noChangeShapeType="1"/>
            </p:cNvSpPr>
            <p:nvPr/>
          </p:nvSpPr>
          <p:spPr bwMode="auto">
            <a:xfrm>
              <a:off x="2640" y="1968"/>
              <a:ext cx="480" cy="144"/>
            </a:xfrm>
            <a:prstGeom prst="line">
              <a:avLst/>
            </a:prstGeom>
            <a:noFill/>
            <a:ln w="9525">
              <a:solidFill>
                <a:srgbClr val="3333CC"/>
              </a:solidFill>
              <a:round/>
              <a:headEnd type="triangle" w="med" len="med"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6570" name="Text Box 10"/>
            <p:cNvSpPr txBox="1">
              <a:spLocks noChangeArrowheads="1"/>
            </p:cNvSpPr>
            <p:nvPr/>
          </p:nvSpPr>
          <p:spPr bwMode="auto">
            <a:xfrm>
              <a:off x="3072" y="1968"/>
              <a:ext cx="2016" cy="3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400">
                  <a:solidFill>
                    <a:srgbClr val="3333CC"/>
                  </a:solidFill>
                  <a:cs typeface="Arial" charset="0"/>
                </a:rPr>
                <a:t>Finite overlap between occ. (bonding) and unocc. (antibonding)</a:t>
              </a:r>
            </a:p>
          </p:txBody>
        </p:sp>
      </p:grpSp>
      <p:grpSp>
        <p:nvGrpSpPr>
          <p:cNvPr id="66571" name="Group 11"/>
          <p:cNvGrpSpPr>
            <a:grpSpLocks/>
          </p:cNvGrpSpPr>
          <p:nvPr/>
        </p:nvGrpSpPr>
        <p:grpSpPr bwMode="auto">
          <a:xfrm>
            <a:off x="2667000" y="2743200"/>
            <a:ext cx="2743200" cy="1143000"/>
            <a:chOff x="1728" y="1728"/>
            <a:chExt cx="1728" cy="720"/>
          </a:xfrm>
        </p:grpSpPr>
        <p:sp>
          <p:nvSpPr>
            <p:cNvPr id="66572" name="Line 12"/>
            <p:cNvSpPr>
              <a:spLocks noChangeShapeType="1"/>
            </p:cNvSpPr>
            <p:nvPr/>
          </p:nvSpPr>
          <p:spPr bwMode="auto">
            <a:xfrm>
              <a:off x="2160" y="1728"/>
              <a:ext cx="288" cy="52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 type="triangle" w="med" len="med"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6573" name="Text Box 13"/>
            <p:cNvSpPr txBox="1">
              <a:spLocks noChangeArrowheads="1"/>
            </p:cNvSpPr>
            <p:nvPr/>
          </p:nvSpPr>
          <p:spPr bwMode="auto">
            <a:xfrm>
              <a:off x="1728" y="2256"/>
              <a:ext cx="1728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400">
                  <a:solidFill>
                    <a:srgbClr val="FF0000"/>
                  </a:solidFill>
                  <a:cs typeface="Arial" charset="0"/>
                </a:rPr>
                <a:t>Vanishes with separation as </a:t>
              </a:r>
              <a:r>
                <a:rPr lang="en-US" sz="1400" i="1">
                  <a:solidFill>
                    <a:srgbClr val="FF0000"/>
                  </a:solidFill>
                  <a:cs typeface="Arial" charset="0"/>
                </a:rPr>
                <a:t>e</a:t>
              </a:r>
              <a:r>
                <a:rPr lang="en-US" sz="1400" i="1" baseline="30000">
                  <a:solidFill>
                    <a:srgbClr val="FF0000"/>
                  </a:solidFill>
                  <a:cs typeface="Arial" charset="0"/>
                </a:rPr>
                <a:t>-R</a:t>
              </a:r>
            </a:p>
          </p:txBody>
        </p:sp>
      </p:grpSp>
      <p:pic>
        <p:nvPicPr>
          <p:cNvPr id="66574" name="Picture 1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6"/>
          <a:srcRect/>
          <a:stretch>
            <a:fillRect/>
          </a:stretch>
        </p:blipFill>
        <p:spPr>
          <a:xfrm>
            <a:off x="3657600" y="6248400"/>
            <a:ext cx="4038600" cy="420688"/>
          </a:xfrm>
          <a:noFill/>
          <a:ln/>
        </p:spPr>
      </p:pic>
      <p:sp>
        <p:nvSpPr>
          <p:cNvPr id="66575" name="Text Box 15"/>
          <p:cNvSpPr txBox="1">
            <a:spLocks noChangeArrowheads="1"/>
          </p:cNvSpPr>
          <p:nvPr/>
        </p:nvSpPr>
        <p:spPr bwMode="auto">
          <a:xfrm>
            <a:off x="228600" y="6248400"/>
            <a:ext cx="38862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800080"/>
                </a:solidFill>
                <a:cs typeface="Arial" charset="0"/>
              </a:rPr>
              <a:t>   </a:t>
            </a:r>
            <a:r>
              <a:rPr lang="en-US" b="1">
                <a:solidFill>
                  <a:srgbClr val="800080"/>
                </a:solidFill>
                <a:cs typeface="Arial" charset="0"/>
              </a:rPr>
              <a:t>Extract the xc kernel from:</a:t>
            </a:r>
          </a:p>
        </p:txBody>
      </p:sp>
      <p:grpSp>
        <p:nvGrpSpPr>
          <p:cNvPr id="66576" name="Group 16"/>
          <p:cNvGrpSpPr>
            <a:grpSpLocks/>
          </p:cNvGrpSpPr>
          <p:nvPr/>
        </p:nvGrpSpPr>
        <p:grpSpPr bwMode="auto">
          <a:xfrm>
            <a:off x="3733800" y="4419600"/>
            <a:ext cx="5584825" cy="533400"/>
            <a:chOff x="2352" y="2784"/>
            <a:chExt cx="3518" cy="336"/>
          </a:xfrm>
        </p:grpSpPr>
        <p:sp>
          <p:nvSpPr>
            <p:cNvPr id="66577" name="Line 17"/>
            <p:cNvSpPr>
              <a:spLocks noChangeShapeType="1"/>
            </p:cNvSpPr>
            <p:nvPr/>
          </p:nvSpPr>
          <p:spPr bwMode="auto">
            <a:xfrm flipH="1">
              <a:off x="2352" y="2976"/>
              <a:ext cx="624" cy="14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6578" name="Line 18"/>
            <p:cNvSpPr>
              <a:spLocks noChangeShapeType="1"/>
            </p:cNvSpPr>
            <p:nvPr/>
          </p:nvSpPr>
          <p:spPr bwMode="auto">
            <a:xfrm>
              <a:off x="3792" y="2928"/>
              <a:ext cx="384" cy="192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6579" name="Text Box 19"/>
            <p:cNvSpPr txBox="1">
              <a:spLocks noChangeArrowheads="1"/>
            </p:cNvSpPr>
            <p:nvPr/>
          </p:nvSpPr>
          <p:spPr bwMode="auto">
            <a:xfrm>
              <a:off x="2880" y="2784"/>
              <a:ext cx="2990" cy="326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/>
              <a:r>
                <a:rPr lang="en-US" sz="1400">
                  <a:solidFill>
                    <a:srgbClr val="FF0000"/>
                  </a:solidFill>
                  <a:cs typeface="Arial" charset="0"/>
                </a:rPr>
                <a:t>Vanishing overlap between interacting wavefn on donor and acceptor </a:t>
              </a:r>
            </a:p>
          </p:txBody>
        </p:sp>
      </p:grpSp>
      <p:grpSp>
        <p:nvGrpSpPr>
          <p:cNvPr id="66580" name="Group 20"/>
          <p:cNvGrpSpPr>
            <a:grpSpLocks/>
          </p:cNvGrpSpPr>
          <p:nvPr/>
        </p:nvGrpSpPr>
        <p:grpSpPr bwMode="auto">
          <a:xfrm>
            <a:off x="2743200" y="5105400"/>
            <a:ext cx="3048000" cy="990600"/>
            <a:chOff x="1728" y="3216"/>
            <a:chExt cx="1920" cy="624"/>
          </a:xfrm>
        </p:grpSpPr>
        <p:sp>
          <p:nvSpPr>
            <p:cNvPr id="66581" name="Line 21"/>
            <p:cNvSpPr>
              <a:spLocks noChangeShapeType="1"/>
            </p:cNvSpPr>
            <p:nvPr/>
          </p:nvSpPr>
          <p:spPr bwMode="auto">
            <a:xfrm>
              <a:off x="1728" y="3264"/>
              <a:ext cx="528" cy="432"/>
            </a:xfrm>
            <a:prstGeom prst="line">
              <a:avLst/>
            </a:prstGeom>
            <a:noFill/>
            <a:ln w="9525">
              <a:solidFill>
                <a:srgbClr val="3333CC"/>
              </a:solidFill>
              <a:round/>
              <a:headEnd type="triangle" w="med" len="med"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6582" name="Line 22"/>
            <p:cNvSpPr>
              <a:spLocks noChangeShapeType="1"/>
            </p:cNvSpPr>
            <p:nvPr/>
          </p:nvSpPr>
          <p:spPr bwMode="auto">
            <a:xfrm flipH="1">
              <a:off x="3216" y="3216"/>
              <a:ext cx="432" cy="480"/>
            </a:xfrm>
            <a:prstGeom prst="line">
              <a:avLst/>
            </a:prstGeom>
            <a:noFill/>
            <a:ln w="9525">
              <a:solidFill>
                <a:srgbClr val="3333CC"/>
              </a:solidFill>
              <a:round/>
              <a:headEnd type="triangle" w="med" len="med"/>
              <a:tailEnd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66583" name="Text Box 23"/>
            <p:cNvSpPr txBox="1">
              <a:spLocks noChangeArrowheads="1"/>
            </p:cNvSpPr>
            <p:nvPr/>
          </p:nvSpPr>
          <p:spPr bwMode="auto">
            <a:xfrm>
              <a:off x="2160" y="3648"/>
              <a:ext cx="1248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1400">
                  <a:solidFill>
                    <a:srgbClr val="3333CC"/>
                  </a:solidFill>
                  <a:cs typeface="Arial" charset="0"/>
                </a:rPr>
                <a:t>Finite CT frequencies</a:t>
              </a:r>
            </a:p>
          </p:txBody>
        </p:sp>
      </p:grpSp>
      <p:sp>
        <p:nvSpPr>
          <p:cNvPr id="66584" name="Text Box 24"/>
          <p:cNvSpPr txBox="1">
            <a:spLocks noChangeArrowheads="1"/>
          </p:cNvSpPr>
          <p:nvPr/>
        </p:nvSpPr>
        <p:spPr bwMode="auto">
          <a:xfrm>
            <a:off x="381000" y="2438400"/>
            <a:ext cx="16002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i="1">
                <a:cs typeface="Arial" charset="0"/>
              </a:rPr>
              <a:t>only single excitations contribute to this sum</a:t>
            </a:r>
          </a:p>
        </p:txBody>
      </p:sp>
      <p:sp>
        <p:nvSpPr>
          <p:cNvPr id="66585" name="Line 25"/>
          <p:cNvSpPr>
            <a:spLocks noChangeShapeType="1"/>
          </p:cNvSpPr>
          <p:nvPr/>
        </p:nvSpPr>
        <p:spPr bwMode="auto">
          <a:xfrm flipV="1">
            <a:off x="1676400" y="23622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6586" name="Rectangle 26"/>
          <p:cNvSpPr>
            <a:spLocks noChangeArrowheads="1"/>
          </p:cNvSpPr>
          <p:nvPr/>
        </p:nvSpPr>
        <p:spPr bwMode="auto">
          <a:xfrm>
            <a:off x="228600" y="685800"/>
            <a:ext cx="8534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 err="1"/>
              <a:t>Diagonalization</a:t>
            </a:r>
            <a:r>
              <a:rPr lang="en-US" dirty="0"/>
              <a:t> is (thankfully) NOT TDDFT! Rather, mixing of excitations is done via the 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i="1" baseline="-25000" dirty="0" err="1"/>
              <a:t>xc</a:t>
            </a:r>
            <a:r>
              <a:rPr lang="en-US" dirty="0"/>
              <a:t> kernel...recall double excitations lecture…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457200" y="2927350"/>
            <a:ext cx="7391400" cy="860425"/>
          </a:xfrm>
        </p:spPr>
      </p:pic>
      <p:sp>
        <p:nvSpPr>
          <p:cNvPr id="67587" name="Rectangle 3"/>
          <p:cNvSpPr>
            <a:spLocks noChangeArrowheads="1"/>
          </p:cNvSpPr>
          <p:nvPr/>
        </p:nvSpPr>
        <p:spPr bwMode="auto">
          <a:xfrm>
            <a:off x="304800" y="2851150"/>
            <a:ext cx="8153400" cy="1039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884238"/>
          </a:xfrm>
        </p:spPr>
        <p:txBody>
          <a:bodyPr/>
          <a:lstStyle/>
          <a:p>
            <a:r>
              <a:rPr lang="en-US" sz="2400" b="1" u="sng" dirty="0"/>
              <a:t>Exact</a:t>
            </a:r>
            <a:r>
              <a:rPr lang="en-US" b="1" u="sng" dirty="0"/>
              <a:t> </a:t>
            </a:r>
            <a:r>
              <a:rPr lang="en-US" u="sng" dirty="0"/>
              <a:t>     </a:t>
            </a:r>
            <a:r>
              <a:rPr lang="en-US" sz="2400" b="1" u="sng" dirty="0"/>
              <a:t>matrix </a:t>
            </a:r>
            <a:r>
              <a:rPr lang="en-US" sz="2400" b="1" u="sng" dirty="0" err="1"/>
              <a:t>elt</a:t>
            </a:r>
            <a:r>
              <a:rPr lang="en-US" sz="2400" b="1" u="sng" dirty="0"/>
              <a:t> for CT between open-shells</a:t>
            </a:r>
          </a:p>
        </p:txBody>
      </p:sp>
      <p:pic>
        <p:nvPicPr>
          <p:cNvPr id="67589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1981200" y="322263"/>
            <a:ext cx="771525" cy="477837"/>
          </a:xfrm>
          <a:noFill/>
          <a:ln/>
        </p:spPr>
      </p:pic>
      <p:pic>
        <p:nvPicPr>
          <p:cNvPr id="67590" name="Picture 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5"/>
          <a:srcRect/>
          <a:stretch>
            <a:fillRect/>
          </a:stretch>
        </p:blipFill>
        <p:spPr>
          <a:xfrm>
            <a:off x="3352800" y="914400"/>
            <a:ext cx="3886200" cy="625475"/>
          </a:xfrm>
          <a:noFill/>
          <a:ln/>
        </p:spPr>
      </p:pic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152400" y="6248400"/>
            <a:ext cx="3429000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1600" i="1" dirty="0" err="1">
                <a:cs typeface="Arial" charset="0"/>
              </a:rPr>
              <a:t>Maitra</a:t>
            </a:r>
            <a:r>
              <a:rPr lang="en-US" sz="1600" i="1" dirty="0">
                <a:cs typeface="Arial" charset="0"/>
              </a:rPr>
              <a:t> JCP</a:t>
            </a:r>
            <a:r>
              <a:rPr lang="en-US" sz="1600" b="1" i="1" dirty="0">
                <a:cs typeface="Arial" charset="0"/>
              </a:rPr>
              <a:t>  </a:t>
            </a:r>
            <a:r>
              <a:rPr lang="en-US" sz="1600" b="1" dirty="0"/>
              <a:t>122</a:t>
            </a:r>
            <a:r>
              <a:rPr lang="en-US" sz="1600" dirty="0"/>
              <a:t>, 234104</a:t>
            </a:r>
            <a:r>
              <a:rPr lang="en-US" sz="1600" i="1" dirty="0">
                <a:cs typeface="Arial" charset="0"/>
              </a:rPr>
              <a:t> (2005)</a:t>
            </a:r>
          </a:p>
        </p:txBody>
      </p:sp>
      <p:sp>
        <p:nvSpPr>
          <p:cNvPr id="67592" name="Text Box 8"/>
          <p:cNvSpPr txBox="1">
            <a:spLocks noChangeArrowheads="1"/>
          </p:cNvSpPr>
          <p:nvPr/>
        </p:nvSpPr>
        <p:spPr bwMode="auto">
          <a:xfrm>
            <a:off x="2819400" y="1905000"/>
            <a:ext cx="415498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b="1" dirty="0">
                <a:cs typeface="Arial" charset="0"/>
              </a:rPr>
              <a:t>…</a:t>
            </a:r>
          </a:p>
          <a:p>
            <a:pPr algn="l"/>
            <a:r>
              <a:rPr lang="en-US" b="1" dirty="0" smtClean="0">
                <a:cs typeface="Arial" charset="0"/>
              </a:rPr>
              <a:t>…</a:t>
            </a:r>
            <a:endParaRPr lang="en-US" b="1" dirty="0">
              <a:cs typeface="Arial" charset="0"/>
            </a:endParaRP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 flipV="1">
            <a:off x="2743200" y="3689350"/>
            <a:ext cx="479425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67594" name="Group 10"/>
          <p:cNvGrpSpPr>
            <a:grpSpLocks/>
          </p:cNvGrpSpPr>
          <p:nvPr/>
        </p:nvGrpSpPr>
        <p:grpSpPr bwMode="auto">
          <a:xfrm>
            <a:off x="5181600" y="3841750"/>
            <a:ext cx="3657600" cy="519113"/>
            <a:chOff x="3456" y="3312"/>
            <a:chExt cx="2304" cy="327"/>
          </a:xfrm>
        </p:grpSpPr>
        <p:sp>
          <p:nvSpPr>
            <p:cNvPr id="67595" name="Text Box 11"/>
            <p:cNvSpPr txBox="1">
              <a:spLocks noChangeArrowheads="1"/>
            </p:cNvSpPr>
            <p:nvPr/>
          </p:nvSpPr>
          <p:spPr bwMode="auto">
            <a:xfrm>
              <a:off x="3456" y="3408"/>
              <a:ext cx="2304" cy="23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>
                  <a:solidFill>
                    <a:srgbClr val="800080"/>
                  </a:solidFill>
                  <a:cs typeface="Arial" charset="0"/>
                </a:rPr>
                <a:t>Note: </a:t>
              </a:r>
              <a:r>
                <a:rPr lang="en-US" b="1">
                  <a:solidFill>
                    <a:srgbClr val="800080"/>
                  </a:solidFill>
                  <a:cs typeface="Arial" charset="0"/>
                </a:rPr>
                <a:t>strong non-adiabaticity!</a:t>
              </a:r>
            </a:p>
          </p:txBody>
        </p:sp>
        <p:sp>
          <p:nvSpPr>
            <p:cNvPr id="67596" name="Line 12"/>
            <p:cNvSpPr>
              <a:spLocks noChangeShapeType="1"/>
            </p:cNvSpPr>
            <p:nvPr/>
          </p:nvSpPr>
          <p:spPr bwMode="auto">
            <a:xfrm flipH="1" flipV="1">
              <a:off x="4464" y="3312"/>
              <a:ext cx="288" cy="96"/>
            </a:xfrm>
            <a:prstGeom prst="line">
              <a:avLst/>
            </a:prstGeom>
            <a:noFill/>
            <a:ln w="9525">
              <a:solidFill>
                <a:srgbClr val="800080"/>
              </a:solidFill>
              <a:round/>
              <a:headEnd/>
              <a:tailEnd type="triangle" w="med" len="med"/>
            </a:ln>
            <a:effectLst/>
          </p:spPr>
          <p:txBody>
            <a:bodyPr>
              <a:spAutoFit/>
            </a:bodyPr>
            <a:lstStyle/>
            <a:p>
              <a:endParaRPr lang="en-US"/>
            </a:p>
          </p:txBody>
        </p:sp>
      </p:grpSp>
      <p:sp>
        <p:nvSpPr>
          <p:cNvPr id="67597" name="Line 13"/>
          <p:cNvSpPr>
            <a:spLocks noChangeShapeType="1"/>
          </p:cNvSpPr>
          <p:nvPr/>
        </p:nvSpPr>
        <p:spPr bwMode="auto">
          <a:xfrm flipH="1">
            <a:off x="4495800" y="2687638"/>
            <a:ext cx="319088" cy="239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7598" name="Text Box 14"/>
          <p:cNvSpPr txBox="1">
            <a:spLocks noChangeArrowheads="1"/>
          </p:cNvSpPr>
          <p:nvPr/>
        </p:nvSpPr>
        <p:spPr bwMode="auto">
          <a:xfrm>
            <a:off x="5029200" y="2209800"/>
            <a:ext cx="431800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cs typeface="Arial" charset="0"/>
              </a:rPr>
              <a:t>Interacting CT transition from 2 to 1, (eg in the approx  found earlier)</a:t>
            </a:r>
          </a:p>
        </p:txBody>
      </p:sp>
      <p:sp>
        <p:nvSpPr>
          <p:cNvPr id="67599" name="Line 15"/>
          <p:cNvSpPr>
            <a:spLocks noChangeShapeType="1"/>
          </p:cNvSpPr>
          <p:nvPr/>
        </p:nvSpPr>
        <p:spPr bwMode="auto">
          <a:xfrm>
            <a:off x="762000" y="2755900"/>
            <a:ext cx="160338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0" y="3917950"/>
            <a:ext cx="1828800" cy="825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>
                <a:solidFill>
                  <a:srgbClr val="800080"/>
                </a:solidFill>
                <a:cs typeface="Arial" charset="0"/>
              </a:rPr>
              <a:t>KS antibonding transition freq, goes like </a:t>
            </a:r>
            <a:r>
              <a:rPr lang="en-US" sz="1600" i="1">
                <a:solidFill>
                  <a:srgbClr val="800080"/>
                </a:solidFill>
                <a:cs typeface="Arial" charset="0"/>
              </a:rPr>
              <a:t>e</a:t>
            </a:r>
            <a:r>
              <a:rPr lang="en-US" sz="1600" i="1" baseline="30000">
                <a:solidFill>
                  <a:srgbClr val="800080"/>
                </a:solidFill>
                <a:cs typeface="Arial" charset="0"/>
              </a:rPr>
              <a:t>-cR</a:t>
            </a:r>
          </a:p>
        </p:txBody>
      </p:sp>
      <p:sp>
        <p:nvSpPr>
          <p:cNvPr id="67601" name="Text Box 17"/>
          <p:cNvSpPr txBox="1">
            <a:spLocks noChangeArrowheads="1"/>
          </p:cNvSpPr>
          <p:nvPr/>
        </p:nvSpPr>
        <p:spPr bwMode="auto">
          <a:xfrm>
            <a:off x="0" y="2757488"/>
            <a:ext cx="2235200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>
              <a:solidFill>
                <a:srgbClr val="800080"/>
              </a:solidFill>
              <a:cs typeface="Arial" charset="0"/>
            </a:endParaRPr>
          </a:p>
        </p:txBody>
      </p:sp>
      <p:grpSp>
        <p:nvGrpSpPr>
          <p:cNvPr id="67602" name="Group 18"/>
          <p:cNvGrpSpPr>
            <a:grpSpLocks/>
          </p:cNvGrpSpPr>
          <p:nvPr/>
        </p:nvGrpSpPr>
        <p:grpSpPr bwMode="auto">
          <a:xfrm>
            <a:off x="228600" y="2286000"/>
            <a:ext cx="2322513" cy="606425"/>
            <a:chOff x="144" y="2112"/>
            <a:chExt cx="1392" cy="364"/>
          </a:xfrm>
        </p:grpSpPr>
        <p:sp>
          <p:nvSpPr>
            <p:cNvPr id="67603" name="Text Box 19"/>
            <p:cNvSpPr txBox="1">
              <a:spLocks noChangeArrowheads="1"/>
            </p:cNvSpPr>
            <p:nvPr/>
          </p:nvSpPr>
          <p:spPr bwMode="auto">
            <a:xfrm>
              <a:off x="144" y="2256"/>
              <a:ext cx="1392" cy="2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i="1" dirty="0">
                  <a:latin typeface="Symbol" pitchFamily="18" charset="2"/>
                  <a:cs typeface="Arial" charset="0"/>
                </a:rPr>
                <a:t>f</a:t>
              </a:r>
              <a:r>
                <a:rPr lang="en-US" i="1" baseline="-25000" dirty="0">
                  <a:cs typeface="Arial" charset="0"/>
                </a:rPr>
                <a:t>0</a:t>
              </a:r>
              <a:r>
                <a:rPr lang="en-US" i="1" dirty="0">
                  <a:latin typeface="Symbol" pitchFamily="18" charset="2"/>
                  <a:cs typeface="Arial" charset="0"/>
                </a:rPr>
                <a:t>f</a:t>
              </a:r>
              <a:r>
                <a:rPr lang="en-US" i="1" baseline="-25000" dirty="0">
                  <a:cs typeface="Arial" charset="0"/>
                </a:rPr>
                <a:t>0</a:t>
              </a:r>
              <a:r>
                <a:rPr lang="en-US" dirty="0">
                  <a:cs typeface="Arial" charset="0"/>
                </a:rPr>
                <a:t>  - </a:t>
              </a:r>
              <a:r>
                <a:rPr lang="en-US" sz="1400" dirty="0">
                  <a:cs typeface="Arial" charset="0"/>
                </a:rPr>
                <a:t>nonzero overlap</a:t>
              </a:r>
            </a:p>
          </p:txBody>
        </p:sp>
        <p:sp>
          <p:nvSpPr>
            <p:cNvPr id="67604" name="Text Box 20"/>
            <p:cNvSpPr txBox="1">
              <a:spLocks noChangeArrowheads="1"/>
            </p:cNvSpPr>
            <p:nvPr/>
          </p:nvSpPr>
          <p:spPr bwMode="auto">
            <a:xfrm>
              <a:off x="288" y="2112"/>
              <a:ext cx="186" cy="2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US">
                  <a:cs typeface="Arial" charset="0"/>
                </a:rPr>
                <a:t>_</a:t>
              </a:r>
            </a:p>
          </p:txBody>
        </p:sp>
      </p:grpSp>
      <p:sp>
        <p:nvSpPr>
          <p:cNvPr id="67605" name="Text Box 21"/>
          <p:cNvSpPr txBox="1">
            <a:spLocks noChangeArrowheads="1"/>
          </p:cNvSpPr>
          <p:nvPr/>
        </p:nvSpPr>
        <p:spPr bwMode="auto">
          <a:xfrm>
            <a:off x="2133600" y="4048125"/>
            <a:ext cx="3036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i="1">
                <a:latin typeface="Symbol" pitchFamily="18" charset="2"/>
                <a:cs typeface="Arial" charset="0"/>
              </a:rPr>
              <a:t>d</a:t>
            </a:r>
            <a:r>
              <a:rPr lang="en-US" sz="2400" i="1" baseline="-25000">
                <a:latin typeface="Symbol" pitchFamily="18" charset="2"/>
                <a:cs typeface="Arial" charset="0"/>
              </a:rPr>
              <a:t> </a:t>
            </a:r>
            <a:r>
              <a:rPr lang="en-US" i="1">
                <a:latin typeface="Symbol" pitchFamily="18" charset="2"/>
                <a:cs typeface="Arial" charset="0"/>
              </a:rPr>
              <a:t>= </a:t>
            </a:r>
            <a:r>
              <a:rPr lang="en-US" sz="2400" i="1">
                <a:latin typeface="Symbol" pitchFamily="18" charset="2"/>
                <a:cs typeface="Arial" charset="0"/>
              </a:rPr>
              <a:t>(w</a:t>
            </a:r>
            <a:r>
              <a:rPr lang="en-US" sz="2400" i="1" baseline="-25000">
                <a:latin typeface="Symbol" pitchFamily="18" charset="2"/>
                <a:cs typeface="Arial" charset="0"/>
              </a:rPr>
              <a:t>1</a:t>
            </a:r>
            <a:r>
              <a:rPr lang="en-US" sz="2400" i="1">
                <a:latin typeface="Symbol" pitchFamily="18" charset="2"/>
                <a:cs typeface="Arial" charset="0"/>
              </a:rPr>
              <a:t> - w</a:t>
            </a:r>
            <a:r>
              <a:rPr lang="en-US" sz="2400" i="1" baseline="-25000">
                <a:latin typeface="Symbol" pitchFamily="18" charset="2"/>
                <a:cs typeface="Arial" charset="0"/>
              </a:rPr>
              <a:t>2</a:t>
            </a:r>
            <a:r>
              <a:rPr lang="en-US" sz="2400">
                <a:latin typeface="Symbol" pitchFamily="18" charset="2"/>
                <a:cs typeface="Arial" charset="0"/>
              </a:rPr>
              <a:t>)/2</a:t>
            </a:r>
          </a:p>
        </p:txBody>
      </p:sp>
      <p:sp>
        <p:nvSpPr>
          <p:cNvPr id="67606" name="Line 22"/>
          <p:cNvSpPr>
            <a:spLocks noChangeShapeType="1"/>
          </p:cNvSpPr>
          <p:nvPr/>
        </p:nvSpPr>
        <p:spPr bwMode="auto">
          <a:xfrm flipH="1" flipV="1">
            <a:off x="685800" y="3673475"/>
            <a:ext cx="80963" cy="320675"/>
          </a:xfrm>
          <a:prstGeom prst="line">
            <a:avLst/>
          </a:prstGeom>
          <a:noFill/>
          <a:ln w="9525">
            <a:solidFill>
              <a:srgbClr val="660033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7607" name="Text Box 23"/>
          <p:cNvSpPr txBox="1">
            <a:spLocks noChangeArrowheads="1"/>
          </p:cNvSpPr>
          <p:nvPr/>
        </p:nvSpPr>
        <p:spPr bwMode="auto">
          <a:xfrm>
            <a:off x="304800" y="4908550"/>
            <a:ext cx="731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 u="sng" dirty="0">
                <a:solidFill>
                  <a:schemeClr val="accent2"/>
                </a:solidFill>
              </a:rPr>
              <a:t>Upshot:</a:t>
            </a:r>
            <a:r>
              <a:rPr lang="en-US" sz="2000" dirty="0"/>
              <a:t> </a:t>
            </a:r>
            <a:r>
              <a:rPr lang="en-US" sz="2000" b="1" dirty="0"/>
              <a:t>(</a:t>
            </a:r>
            <a:r>
              <a:rPr lang="en-US" sz="2000" b="1" dirty="0" err="1"/>
              <a:t>i</a:t>
            </a:r>
            <a:r>
              <a:rPr lang="en-US" sz="2000" b="1" dirty="0"/>
              <a:t>) </a:t>
            </a:r>
            <a:r>
              <a:rPr lang="en-US" sz="2000" b="1" i="1" dirty="0" err="1">
                <a:latin typeface="Times New Roman" pitchFamily="18" charset="0"/>
              </a:rPr>
              <a:t>f</a:t>
            </a:r>
            <a:r>
              <a:rPr lang="en-US" sz="2000" b="1" baseline="-25000" dirty="0" err="1">
                <a:latin typeface="Times New Roman" pitchFamily="18" charset="0"/>
              </a:rPr>
              <a:t>xc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dirty="0"/>
              <a:t>blows up exponentially with R, </a:t>
            </a:r>
            <a:r>
              <a:rPr lang="en-US" sz="2000" b="1" i="1" dirty="0" err="1">
                <a:latin typeface="Times New Roman" pitchFamily="18" charset="0"/>
              </a:rPr>
              <a:t>fxc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dirty="0"/>
              <a:t>~ exp(</a:t>
            </a:r>
            <a:r>
              <a:rPr lang="en-US" sz="2000" b="1" dirty="0" err="1"/>
              <a:t>cR</a:t>
            </a:r>
            <a:r>
              <a:rPr lang="en-US" sz="2000" b="1" dirty="0"/>
              <a:t>)   (ii) </a:t>
            </a:r>
            <a:r>
              <a:rPr lang="en-US" sz="2000" b="1" i="1" dirty="0" err="1">
                <a:latin typeface="Times New Roman" pitchFamily="18" charset="0"/>
              </a:rPr>
              <a:t>f</a:t>
            </a:r>
            <a:r>
              <a:rPr lang="en-US" sz="2000" b="1" baseline="-25000" dirty="0" err="1">
                <a:latin typeface="Times New Roman" pitchFamily="18" charset="0"/>
              </a:rPr>
              <a:t>xc</a:t>
            </a:r>
            <a:r>
              <a:rPr lang="en-US" sz="2000" b="1" i="1" dirty="0">
                <a:latin typeface="Times New Roman" pitchFamily="18" charset="0"/>
              </a:rPr>
              <a:t> </a:t>
            </a:r>
            <a:r>
              <a:rPr lang="en-US" sz="2000" b="1" dirty="0"/>
              <a:t>strongly frequency-dependent</a:t>
            </a:r>
            <a:r>
              <a:rPr lang="en-US" dirty="0"/>
              <a:t>	</a:t>
            </a:r>
          </a:p>
        </p:txBody>
      </p:sp>
      <p:sp>
        <p:nvSpPr>
          <p:cNvPr id="67608" name="Rectangle 24"/>
          <p:cNvSpPr>
            <a:spLocks noChangeArrowheads="1"/>
          </p:cNvSpPr>
          <p:nvPr/>
        </p:nvSpPr>
        <p:spPr bwMode="auto">
          <a:xfrm>
            <a:off x="152400" y="4953000"/>
            <a:ext cx="7239000" cy="685800"/>
          </a:xfrm>
          <a:prstGeom prst="rect">
            <a:avLst/>
          </a:prstGeom>
          <a:noFill/>
          <a:ln w="28575">
            <a:solidFill>
              <a:srgbClr val="990099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609" name="Text Box 25"/>
          <p:cNvSpPr txBox="1">
            <a:spLocks noChangeArrowheads="1"/>
          </p:cNvSpPr>
          <p:nvPr/>
        </p:nvSpPr>
        <p:spPr bwMode="auto">
          <a:xfrm>
            <a:off x="7467600" y="4451350"/>
            <a:ext cx="190500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 dirty="0"/>
              <a:t>(</a:t>
            </a:r>
            <a:r>
              <a:rPr lang="en-US" sz="1600" dirty="0" err="1"/>
              <a:t>i</a:t>
            </a:r>
            <a:r>
              <a:rPr lang="en-US" sz="1600" dirty="0"/>
              <a:t>)Also for closed-shell CT, and for </a:t>
            </a:r>
            <a:r>
              <a:rPr lang="en-US" sz="1600" dirty="0" err="1" smtClean="0"/>
              <a:t>homoatomics</a:t>
            </a:r>
            <a:r>
              <a:rPr lang="en-US" sz="1600" dirty="0" smtClean="0"/>
              <a:t> </a:t>
            </a:r>
          </a:p>
          <a:p>
            <a:pPr algn="l">
              <a:spcBef>
                <a:spcPct val="50000"/>
              </a:spcBef>
            </a:pPr>
            <a:r>
              <a:rPr lang="en-US" sz="1600" i="1" dirty="0" smtClean="0"/>
              <a:t>(</a:t>
            </a:r>
            <a:r>
              <a:rPr lang="en-US" sz="1600" i="1" dirty="0" err="1" smtClean="0"/>
              <a:t>Gritsenko</a:t>
            </a:r>
            <a:r>
              <a:rPr lang="en-US" sz="1600" i="1" dirty="0" smtClean="0"/>
              <a:t> and </a:t>
            </a:r>
            <a:r>
              <a:rPr lang="en-US" sz="1600" i="1" dirty="0" err="1" smtClean="0"/>
              <a:t>Baerends</a:t>
            </a:r>
            <a:r>
              <a:rPr lang="en-US" sz="1600" i="1" dirty="0" smtClean="0"/>
              <a:t> (JCP 2004))</a:t>
            </a:r>
            <a:endParaRPr lang="en-US" sz="1600" i="1" dirty="0"/>
          </a:p>
        </p:txBody>
      </p:sp>
      <p:sp>
        <p:nvSpPr>
          <p:cNvPr id="67610" name="Line 26"/>
          <p:cNvSpPr>
            <a:spLocks noChangeShapeType="1"/>
          </p:cNvSpPr>
          <p:nvPr/>
        </p:nvSpPr>
        <p:spPr bwMode="auto">
          <a:xfrm flipH="1">
            <a:off x="7010400" y="475615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611" name="Text Box 27"/>
          <p:cNvSpPr txBox="1">
            <a:spLocks noChangeArrowheads="1"/>
          </p:cNvSpPr>
          <p:nvPr/>
        </p:nvSpPr>
        <p:spPr bwMode="auto">
          <a:xfrm>
            <a:off x="228600" y="990600"/>
            <a:ext cx="335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/>
              <a:t>Within the dressed SMA</a:t>
            </a:r>
          </a:p>
        </p:txBody>
      </p:sp>
      <p:sp>
        <p:nvSpPr>
          <p:cNvPr id="67612" name="Text Box 28"/>
          <p:cNvSpPr txBox="1">
            <a:spLocks noChangeArrowheads="1"/>
          </p:cNvSpPr>
          <p:nvPr/>
        </p:nvSpPr>
        <p:spPr bwMode="auto">
          <a:xfrm>
            <a:off x="914400" y="1600200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dirty="0"/>
              <a:t>the exact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err="1"/>
              <a:t>xc</a:t>
            </a:r>
            <a:r>
              <a:rPr lang="en-US" sz="2000" dirty="0"/>
              <a:t> is:…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09" grpId="0"/>
      <p:bldP spid="676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04800" y="304800"/>
            <a:ext cx="8839200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b="1" dirty="0"/>
              <a:t>How about higher excitations of the stretched molecule?</a:t>
            </a:r>
          </a:p>
          <a:p>
            <a:endParaRPr lang="en-US" sz="2400" b="1" dirty="0"/>
          </a:p>
          <a:p>
            <a:pPr algn="l">
              <a:buFontTx/>
              <a:buChar char="•"/>
            </a:pPr>
            <a:r>
              <a:rPr lang="en-US" dirty="0"/>
              <a:t> </a:t>
            </a:r>
            <a:r>
              <a:rPr lang="en-US" sz="2000" dirty="0"/>
              <a:t>Since </a:t>
            </a:r>
            <a:r>
              <a:rPr lang="en-US" sz="2000" dirty="0" err="1"/>
              <a:t>antibonding</a:t>
            </a:r>
            <a:r>
              <a:rPr lang="en-US" sz="2000" dirty="0"/>
              <a:t> KS state is near-degenerate with ground, any single excitation</a:t>
            </a:r>
            <a:r>
              <a:rPr lang="en-US" sz="2000" dirty="0">
                <a:latin typeface="Symbol" pitchFamily="18" charset="2"/>
              </a:rPr>
              <a:t> f</a:t>
            </a:r>
            <a:r>
              <a:rPr lang="en-US" sz="2000" baseline="-25000" dirty="0"/>
              <a:t>0</a:t>
            </a:r>
            <a:r>
              <a:rPr lang="en-US" sz="2000" dirty="0"/>
              <a:t> </a:t>
            </a:r>
            <a:r>
              <a:rPr lang="en-US" sz="2000" dirty="0">
                <a:sym typeface="Wingdings" pitchFamily="2" charset="2"/>
              </a:rPr>
              <a:t> </a:t>
            </a:r>
            <a:r>
              <a:rPr lang="en-US" sz="2000" dirty="0" err="1">
                <a:latin typeface="Symbol" pitchFamily="18" charset="2"/>
                <a:sym typeface="Wingdings" pitchFamily="2" charset="2"/>
              </a:rPr>
              <a:t>f</a:t>
            </a:r>
            <a:r>
              <a:rPr lang="en-US" sz="2000" baseline="-25000" dirty="0" err="1">
                <a:sym typeface="Wingdings" pitchFamily="2" charset="2"/>
              </a:rPr>
              <a:t>a</a:t>
            </a:r>
            <a:r>
              <a:rPr lang="en-US" sz="2000" dirty="0">
                <a:sym typeface="Wingdings" pitchFamily="2" charset="2"/>
              </a:rPr>
              <a:t> is near-generate with double excitation (</a:t>
            </a:r>
            <a:r>
              <a:rPr lang="en-US" dirty="0">
                <a:latin typeface="Symbol" pitchFamily="18" charset="2"/>
              </a:rPr>
              <a:t>f</a:t>
            </a:r>
            <a:r>
              <a:rPr lang="en-US" baseline="-25000" dirty="0"/>
              <a:t>0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sz="2000" dirty="0" err="1">
                <a:latin typeface="Symbol" pitchFamily="18" charset="2"/>
                <a:sym typeface="Wingdings" pitchFamily="2" charset="2"/>
              </a:rPr>
              <a:t>f</a:t>
            </a:r>
            <a:r>
              <a:rPr lang="en-US" sz="2000" baseline="-25000" dirty="0" err="1">
                <a:sym typeface="Wingdings" pitchFamily="2" charset="2"/>
              </a:rPr>
              <a:t>a</a:t>
            </a:r>
            <a:r>
              <a:rPr lang="en-US" dirty="0">
                <a:sym typeface="Wingdings" pitchFamily="2" charset="2"/>
              </a:rPr>
              <a:t>, </a:t>
            </a:r>
            <a:r>
              <a:rPr lang="en-US" dirty="0">
                <a:latin typeface="Symbol" pitchFamily="18" charset="2"/>
              </a:rPr>
              <a:t>f</a:t>
            </a:r>
            <a:r>
              <a:rPr lang="en-US" sz="2000" baseline="-25000" dirty="0"/>
              <a:t>0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err="1">
                <a:latin typeface="Symbol" pitchFamily="18" charset="2"/>
                <a:sym typeface="Wingdings" pitchFamily="2" charset="2"/>
              </a:rPr>
              <a:t>f</a:t>
            </a:r>
            <a:r>
              <a:rPr lang="en-US" sz="2000" baseline="-25000" dirty="0" err="1">
                <a:sym typeface="Wingdings" pitchFamily="2" charset="2"/>
              </a:rPr>
              <a:t>a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pPr algn="l"/>
            <a:endParaRPr lang="en-US" sz="2000" dirty="0"/>
          </a:p>
          <a:p>
            <a:pPr algn="l">
              <a:buFontTx/>
              <a:buChar char="•"/>
            </a:pPr>
            <a:r>
              <a:rPr lang="en-US" sz="2000" dirty="0"/>
              <a:t> Ubiquitous doubles – ubiquitous poles in</a:t>
            </a:r>
            <a:r>
              <a:rPr lang="en-US" sz="2000" i="1" dirty="0"/>
              <a:t> 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baseline="-25000" dirty="0" err="1"/>
              <a:t>xc</a:t>
            </a:r>
            <a:r>
              <a:rPr lang="en-US" sz="2000" dirty="0"/>
              <a:t>(</a:t>
            </a:r>
            <a:r>
              <a:rPr lang="en-US" sz="2000" dirty="0">
                <a:latin typeface="Symbol" pitchFamily="18" charset="2"/>
              </a:rPr>
              <a:t>w</a:t>
            </a:r>
            <a:r>
              <a:rPr lang="en-US" sz="2000" dirty="0"/>
              <a:t>)</a:t>
            </a:r>
          </a:p>
          <a:p>
            <a:pPr algn="l">
              <a:buFontTx/>
              <a:buChar char="•"/>
            </a:pPr>
            <a:endParaRPr lang="en-US" sz="2000" dirty="0"/>
          </a:p>
          <a:p>
            <a:pPr algn="l">
              <a:buFontTx/>
              <a:buChar char="•"/>
            </a:pPr>
            <a:r>
              <a:rPr lang="en-US" sz="2000" dirty="0"/>
              <a:t> Complicated form for kernel for accurate excited molecular dissociation curves </a:t>
            </a:r>
          </a:p>
          <a:p>
            <a:pPr algn="l">
              <a:buFontTx/>
              <a:buChar char="•"/>
            </a:pPr>
            <a:endParaRPr lang="en-US" sz="2000" dirty="0"/>
          </a:p>
          <a:p>
            <a:pPr algn="l">
              <a:buFontTx/>
              <a:buChar char="•"/>
            </a:pPr>
            <a:r>
              <a:rPr lang="en-US" sz="2000" dirty="0"/>
              <a:t> Even </a:t>
            </a:r>
            <a:r>
              <a:rPr lang="en-US" dirty="0"/>
              <a:t>for </a:t>
            </a:r>
            <a:r>
              <a:rPr lang="en-US" b="1" i="1" dirty="0"/>
              <a:t>local </a:t>
            </a:r>
            <a:r>
              <a:rPr lang="en-US" b="1" dirty="0"/>
              <a:t>excitations, need strong frequency-dependence</a:t>
            </a:r>
            <a:r>
              <a:rPr lang="en-US" dirty="0"/>
              <a:t>.</a:t>
            </a:r>
          </a:p>
          <a:p>
            <a:pPr algn="l"/>
            <a:r>
              <a:rPr lang="en-US" dirty="0"/>
              <a:t>				</a:t>
            </a:r>
          </a:p>
        </p:txBody>
      </p:sp>
      <p:pic>
        <p:nvPicPr>
          <p:cNvPr id="31750" name="Picture 6" descr="picasso_acroba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9000" y="4495800"/>
            <a:ext cx="1341438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1905000" y="6248400"/>
            <a:ext cx="69786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i="1"/>
              <a:t>N. T. Maitra and D. G. Tempel, J. Chem. Phys. </a:t>
            </a:r>
            <a:r>
              <a:rPr lang="en-US" b="1" i="1"/>
              <a:t>125 </a:t>
            </a:r>
            <a:r>
              <a:rPr lang="en-US" i="1"/>
              <a:t>184111 (2006).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1143000"/>
          </a:xfrm>
        </p:spPr>
        <p:txBody>
          <a:bodyPr/>
          <a:lstStyle/>
          <a:p>
            <a:pPr algn="l"/>
            <a:r>
              <a:rPr lang="en-US" sz="2400" b="1"/>
              <a:t>But almost no approximate v</a:t>
            </a:r>
            <a:r>
              <a:rPr lang="en-US" sz="2400" b="1" baseline="-25000"/>
              <a:t>s</a:t>
            </a:r>
            <a:r>
              <a:rPr lang="en-US" sz="2400" b="1"/>
              <a:t> has the step, so is static correlation and </a:t>
            </a:r>
            <a:r>
              <a:rPr lang="en-US" sz="2400" b="1">
                <a:latin typeface="Symbol" pitchFamily="18" charset="2"/>
              </a:rPr>
              <a:t>w</a:t>
            </a:r>
            <a:r>
              <a:rPr lang="en-US" sz="2400" b="1"/>
              <a:t>-dep. relevant practically ??	</a:t>
            </a:r>
            <a:endParaRPr lang="en-US" sz="2400" b="1" i="1">
              <a:solidFill>
                <a:schemeClr val="accent2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133600"/>
            <a:ext cx="8763000" cy="762000"/>
          </a:xfrm>
        </p:spPr>
        <p:txBody>
          <a:bodyPr/>
          <a:lstStyle/>
          <a:p>
            <a:pPr algn="ctr"/>
            <a:r>
              <a:rPr lang="en-US" sz="2000">
                <a:solidFill>
                  <a:schemeClr val="accent2"/>
                </a:solidFill>
              </a:rPr>
              <a:t>Static correlation is an important feature of LDA and GGA’s too:</a:t>
            </a: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685800" y="3048000"/>
            <a:ext cx="7924800" cy="3246438"/>
            <a:chOff x="576" y="1536"/>
            <a:chExt cx="4992" cy="2045"/>
          </a:xfrm>
        </p:grpSpPr>
        <p:grpSp>
          <p:nvGrpSpPr>
            <p:cNvPr id="21509" name="Group 5"/>
            <p:cNvGrpSpPr>
              <a:grpSpLocks/>
            </p:cNvGrpSpPr>
            <p:nvPr/>
          </p:nvGrpSpPr>
          <p:grpSpPr bwMode="auto">
            <a:xfrm>
              <a:off x="576" y="1536"/>
              <a:ext cx="4992" cy="2045"/>
              <a:chOff x="576" y="1536"/>
              <a:chExt cx="4992" cy="2045"/>
            </a:xfrm>
          </p:grpSpPr>
          <p:pic>
            <p:nvPicPr>
              <p:cNvPr id="21510" name="Picture 6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20" y="1536"/>
                <a:ext cx="2784" cy="204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</p:pic>
          <p:sp>
            <p:nvSpPr>
              <p:cNvPr id="21511" name="Text Box 7"/>
              <p:cNvSpPr txBox="1">
                <a:spLocks noChangeArrowheads="1"/>
              </p:cNvSpPr>
              <p:nvPr/>
            </p:nvSpPr>
            <p:spPr bwMode="auto">
              <a:xfrm>
                <a:off x="2016" y="2304"/>
                <a:ext cx="91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>
                    <a:solidFill>
                      <a:schemeClr val="accent2"/>
                    </a:solidFill>
                    <a:cs typeface="Arial" charset="0"/>
                  </a:rPr>
                  <a:t>LUMO</a:t>
                </a:r>
              </a:p>
            </p:txBody>
          </p:sp>
          <p:sp>
            <p:nvSpPr>
              <p:cNvPr id="21512" name="Text Box 8"/>
              <p:cNvSpPr txBox="1">
                <a:spLocks noChangeArrowheads="1"/>
              </p:cNvSpPr>
              <p:nvPr/>
            </p:nvSpPr>
            <p:spPr bwMode="auto">
              <a:xfrm>
                <a:off x="2016" y="2928"/>
                <a:ext cx="6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>
                    <a:solidFill>
                      <a:srgbClr val="FF0000"/>
                    </a:solidFill>
                    <a:cs typeface="Arial" charset="0"/>
                  </a:rPr>
                  <a:t>HOMO</a:t>
                </a:r>
              </a:p>
            </p:txBody>
          </p:sp>
          <p:sp>
            <p:nvSpPr>
              <p:cNvPr id="21513" name="Text Box 9"/>
              <p:cNvSpPr txBox="1">
                <a:spLocks noChangeArrowheads="1"/>
              </p:cNvSpPr>
              <p:nvPr/>
            </p:nvSpPr>
            <p:spPr bwMode="auto">
              <a:xfrm rot="16200000">
                <a:off x="116" y="2188"/>
                <a:ext cx="115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>
                    <a:cs typeface="Arial" charset="0"/>
                  </a:rPr>
                  <a:t>Orbital energy</a:t>
                </a:r>
              </a:p>
            </p:txBody>
          </p:sp>
          <p:sp>
            <p:nvSpPr>
              <p:cNvPr id="21514" name="Text Box 10"/>
              <p:cNvSpPr txBox="1">
                <a:spLocks noChangeArrowheads="1"/>
              </p:cNvSpPr>
              <p:nvPr/>
            </p:nvSpPr>
            <p:spPr bwMode="auto">
              <a:xfrm>
                <a:off x="2976" y="3168"/>
                <a:ext cx="1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i="1">
                    <a:cs typeface="Arial" charset="0"/>
                  </a:rPr>
                  <a:t>R</a:t>
                </a:r>
              </a:p>
            </p:txBody>
          </p:sp>
          <p:sp>
            <p:nvSpPr>
              <p:cNvPr id="21515" name="Text Box 11"/>
              <p:cNvSpPr txBox="1">
                <a:spLocks noChangeArrowheads="1"/>
              </p:cNvSpPr>
              <p:nvPr/>
            </p:nvSpPr>
            <p:spPr bwMode="auto">
              <a:xfrm>
                <a:off x="3552" y="2832"/>
                <a:ext cx="2016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>
                    <a:cs typeface="Arial" charset="0"/>
                  </a:rPr>
                  <a:t>HOMO and LUMO become degenerate as the molecule dissociates</a:t>
                </a:r>
              </a:p>
            </p:txBody>
          </p:sp>
          <p:sp>
            <p:nvSpPr>
              <p:cNvPr id="21516" name="Line 12"/>
              <p:cNvSpPr>
                <a:spLocks noChangeShapeType="1"/>
              </p:cNvSpPr>
              <p:nvPr/>
            </p:nvSpPr>
            <p:spPr bwMode="auto">
              <a:xfrm flipH="1" flipV="1">
                <a:off x="3312" y="2880"/>
                <a:ext cx="24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1517" name="Text Box 13"/>
            <p:cNvSpPr txBox="1">
              <a:spLocks noChangeArrowheads="1"/>
            </p:cNvSpPr>
            <p:nvPr/>
          </p:nvSpPr>
          <p:spPr bwMode="auto">
            <a:xfrm>
              <a:off x="2592" y="1776"/>
              <a:ext cx="8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>
                  <a:cs typeface="Arial" charset="0"/>
                </a:rPr>
                <a:t>LiH in LDA</a:t>
              </a:r>
            </a:p>
          </p:txBody>
        </p:sp>
      </p:grpSp>
      <p:sp>
        <p:nvSpPr>
          <p:cNvPr id="21519" name="Text Box 15"/>
          <p:cNvSpPr txBox="1">
            <a:spLocks noChangeArrowheads="1"/>
          </p:cNvSpPr>
          <p:nvPr/>
        </p:nvSpPr>
        <p:spPr bwMode="auto">
          <a:xfrm>
            <a:off x="3733800" y="1447800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i="1">
                <a:solidFill>
                  <a:srgbClr val="990099"/>
                </a:solidFill>
                <a:cs typeface="Arial" charset="0"/>
              </a:rPr>
              <a:t>Yes !</a:t>
            </a: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4191000" y="3200400"/>
            <a:ext cx="9144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>
                <a:solidFill>
                  <a:schemeClr val="bg1"/>
                </a:solidFill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  <p:bldP spid="2151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304800" y="4191000"/>
            <a:ext cx="8610600" cy="229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>
                <a:cs typeface="Arial" charset="0"/>
              </a:rPr>
              <a:t>    As the molecule dissociates into fractional charged species (Li</a:t>
            </a:r>
            <a:r>
              <a:rPr lang="en-US" baseline="30000">
                <a:cs typeface="Arial" charset="0"/>
              </a:rPr>
              <a:t>+0.25</a:t>
            </a:r>
            <a:r>
              <a:rPr lang="en-US">
                <a:cs typeface="Arial" charset="0"/>
              </a:rPr>
              <a:t> H</a:t>
            </a:r>
            <a:r>
              <a:rPr lang="en-US" baseline="30000">
                <a:cs typeface="Arial" charset="0"/>
              </a:rPr>
              <a:t>-0.25</a:t>
            </a:r>
            <a:r>
              <a:rPr lang="en-US">
                <a:cs typeface="Arial" charset="0"/>
              </a:rPr>
              <a:t> ), the atomic potentials distort so as to align the highest levels of Li and H. The LiH molecular HOMO and LUMO are both </a:t>
            </a:r>
            <a:r>
              <a:rPr lang="en-US" b="1">
                <a:cs typeface="Arial" charset="0"/>
              </a:rPr>
              <a:t>delocalized </a:t>
            </a:r>
            <a:r>
              <a:rPr lang="en-US">
                <a:cs typeface="Arial" charset="0"/>
              </a:rPr>
              <a:t>over both atoms.</a:t>
            </a:r>
          </a:p>
          <a:p>
            <a:pPr algn="l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Ø"/>
            </a:pPr>
            <a:r>
              <a:rPr lang="en-US">
                <a:cs typeface="Arial" charset="0"/>
              </a:rPr>
              <a:t> So, again, </a:t>
            </a:r>
            <a:r>
              <a:rPr lang="en-US" i="1">
                <a:cs typeface="Arial" charset="0"/>
              </a:rPr>
              <a:t>any</a:t>
            </a:r>
            <a:r>
              <a:rPr lang="en-US">
                <a:cs typeface="Arial" charset="0"/>
              </a:rPr>
              <a:t> single excitation </a:t>
            </a:r>
            <a:r>
              <a:rPr lang="en-US">
                <a:latin typeface="Symbol" pitchFamily="18" charset="2"/>
                <a:cs typeface="Arial" charset="0"/>
              </a:rPr>
              <a:t>f</a:t>
            </a:r>
            <a:r>
              <a:rPr lang="en-US" baseline="-25000">
                <a:cs typeface="Arial" charset="0"/>
              </a:rPr>
              <a:t>H</a:t>
            </a:r>
            <a:r>
              <a:rPr lang="en-US">
                <a:cs typeface="Arial" charset="0"/>
              </a:rPr>
              <a:t> </a:t>
            </a:r>
            <a:r>
              <a:rPr lang="en-US">
                <a:cs typeface="Arial" charset="0"/>
                <a:sym typeface="Wingdings" pitchFamily="2" charset="2"/>
              </a:rPr>
              <a:t> </a:t>
            </a:r>
            <a:r>
              <a:rPr lang="en-US">
                <a:latin typeface="Symbol" pitchFamily="18" charset="2"/>
                <a:cs typeface="Arial" charset="0"/>
                <a:sym typeface="Wingdings" pitchFamily="2" charset="2"/>
              </a:rPr>
              <a:t>f</a:t>
            </a:r>
            <a:r>
              <a:rPr lang="en-US" baseline="-25000">
                <a:cs typeface="Arial" charset="0"/>
                <a:sym typeface="Wingdings" pitchFamily="2" charset="2"/>
              </a:rPr>
              <a:t>a </a:t>
            </a:r>
            <a:r>
              <a:rPr lang="en-US">
                <a:cs typeface="Arial" charset="0"/>
              </a:rPr>
              <a:t> is near-degenerate with the double (</a:t>
            </a:r>
            <a:r>
              <a:rPr lang="en-US">
                <a:latin typeface="Symbol" pitchFamily="18" charset="2"/>
                <a:cs typeface="Arial" charset="0"/>
              </a:rPr>
              <a:t>f</a:t>
            </a:r>
            <a:r>
              <a:rPr lang="en-US" baseline="-25000">
                <a:cs typeface="Arial" charset="0"/>
              </a:rPr>
              <a:t>H</a:t>
            </a:r>
            <a:r>
              <a:rPr lang="en-US">
                <a:cs typeface="Arial" charset="0"/>
              </a:rPr>
              <a:t>,</a:t>
            </a:r>
            <a:r>
              <a:rPr lang="en-US">
                <a:latin typeface="Symbol" pitchFamily="18" charset="2"/>
                <a:cs typeface="Arial" charset="0"/>
              </a:rPr>
              <a:t>f</a:t>
            </a:r>
            <a:r>
              <a:rPr lang="en-US" baseline="-25000">
                <a:cs typeface="Arial" charset="0"/>
              </a:rPr>
              <a:t>H</a:t>
            </a:r>
            <a:r>
              <a:rPr lang="en-US">
                <a:cs typeface="Arial" charset="0"/>
              </a:rPr>
              <a:t>) </a:t>
            </a:r>
            <a:r>
              <a:rPr lang="en-US">
                <a:cs typeface="Arial" charset="0"/>
                <a:sym typeface="Wingdings" pitchFamily="2" charset="2"/>
              </a:rPr>
              <a:t> (</a:t>
            </a:r>
            <a:r>
              <a:rPr lang="en-US">
                <a:latin typeface="Symbol" pitchFamily="18" charset="2"/>
                <a:cs typeface="Arial" charset="0"/>
                <a:sym typeface="Wingdings" pitchFamily="2" charset="2"/>
              </a:rPr>
              <a:t>f</a:t>
            </a:r>
            <a:r>
              <a:rPr lang="en-US" baseline="-25000">
                <a:cs typeface="Arial" charset="0"/>
                <a:sym typeface="Wingdings" pitchFamily="2" charset="2"/>
              </a:rPr>
              <a:t>a</a:t>
            </a:r>
            <a:r>
              <a:rPr lang="en-US">
                <a:cs typeface="Arial" charset="0"/>
                <a:sym typeface="Wingdings" pitchFamily="2" charset="2"/>
              </a:rPr>
              <a:t>,</a:t>
            </a:r>
            <a:r>
              <a:rPr lang="en-US">
                <a:latin typeface="Symbol" pitchFamily="18" charset="2"/>
                <a:cs typeface="Arial" charset="0"/>
                <a:sym typeface="Wingdings" pitchFamily="2" charset="2"/>
              </a:rPr>
              <a:t>f</a:t>
            </a:r>
            <a:r>
              <a:rPr lang="en-US" baseline="-25000">
                <a:cs typeface="Arial" charset="0"/>
                <a:sym typeface="Wingdings" pitchFamily="2" charset="2"/>
              </a:rPr>
              <a:t>L</a:t>
            </a:r>
            <a:r>
              <a:rPr lang="en-US">
                <a:cs typeface="Arial" charset="0"/>
                <a:sym typeface="Wingdings" pitchFamily="2" charset="2"/>
              </a:rPr>
              <a:t>) </a:t>
            </a:r>
          </a:p>
          <a:p>
            <a:pPr algn="l">
              <a:spcBef>
                <a:spcPct val="50000"/>
              </a:spcBef>
              <a:buClr>
                <a:schemeClr val="accent2"/>
              </a:buClr>
              <a:buFont typeface="Wingdings" pitchFamily="2" charset="2"/>
              <a:buChar char="Ø"/>
            </a:pPr>
            <a:r>
              <a:rPr lang="en-US">
                <a:cs typeface="Arial" charset="0"/>
                <a:sym typeface="Wingdings" pitchFamily="2" charset="2"/>
              </a:rPr>
              <a:t> requiring again strongly frequency-dependent</a:t>
            </a:r>
            <a:r>
              <a:rPr lang="en-US" i="1">
                <a:latin typeface="Times New Roman" pitchFamily="18" charset="0"/>
                <a:cs typeface="Arial" charset="0"/>
                <a:sym typeface="Wingdings" pitchFamily="2" charset="2"/>
              </a:rPr>
              <a:t> f</a:t>
            </a:r>
            <a:r>
              <a:rPr lang="en-US" sz="2000" i="1" baseline="-25000">
                <a:latin typeface="Times New Roman" pitchFamily="18" charset="0"/>
                <a:cs typeface="Arial" charset="0"/>
                <a:sym typeface="Wingdings" pitchFamily="2" charset="2"/>
              </a:rPr>
              <a:t>x</a:t>
            </a:r>
            <a:r>
              <a:rPr lang="en-US" sz="2000" baseline="-25000">
                <a:cs typeface="Arial" charset="0"/>
                <a:sym typeface="Wingdings" pitchFamily="2" charset="2"/>
              </a:rPr>
              <a:t>c</a:t>
            </a:r>
            <a:r>
              <a:rPr lang="en-US">
                <a:cs typeface="Arial" charset="0"/>
                <a:sym typeface="Wingdings" pitchFamily="2" charset="2"/>
              </a:rPr>
              <a:t> for both local and CT excitations. </a:t>
            </a:r>
            <a:endParaRPr lang="en-US">
              <a:cs typeface="Arial" charset="0"/>
            </a:endParaRPr>
          </a:p>
        </p:txBody>
      </p:sp>
      <p:grpSp>
        <p:nvGrpSpPr>
          <p:cNvPr id="22531" name="Group 3"/>
          <p:cNvGrpSpPr>
            <a:grpSpLocks/>
          </p:cNvGrpSpPr>
          <p:nvPr/>
        </p:nvGrpSpPr>
        <p:grpSpPr bwMode="auto">
          <a:xfrm>
            <a:off x="685800" y="457200"/>
            <a:ext cx="7924800" cy="3246438"/>
            <a:chOff x="576" y="1536"/>
            <a:chExt cx="4992" cy="2045"/>
          </a:xfrm>
        </p:grpSpPr>
        <p:grpSp>
          <p:nvGrpSpPr>
            <p:cNvPr id="22532" name="Group 4"/>
            <p:cNvGrpSpPr>
              <a:grpSpLocks/>
            </p:cNvGrpSpPr>
            <p:nvPr/>
          </p:nvGrpSpPr>
          <p:grpSpPr bwMode="auto">
            <a:xfrm>
              <a:off x="576" y="1536"/>
              <a:ext cx="4992" cy="2045"/>
              <a:chOff x="576" y="1536"/>
              <a:chExt cx="4992" cy="2045"/>
            </a:xfrm>
          </p:grpSpPr>
          <p:pic>
            <p:nvPicPr>
              <p:cNvPr id="22533" name="Picture 5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720" y="1536"/>
                <a:ext cx="2784" cy="204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</p:pic>
          <p:sp>
            <p:nvSpPr>
              <p:cNvPr id="22534" name="Text Box 6"/>
              <p:cNvSpPr txBox="1">
                <a:spLocks noChangeArrowheads="1"/>
              </p:cNvSpPr>
              <p:nvPr/>
            </p:nvSpPr>
            <p:spPr bwMode="auto">
              <a:xfrm>
                <a:off x="2016" y="2304"/>
                <a:ext cx="91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>
                    <a:solidFill>
                      <a:schemeClr val="accent2"/>
                    </a:solidFill>
                    <a:cs typeface="Arial" charset="0"/>
                  </a:rPr>
                  <a:t>LUMO</a:t>
                </a:r>
              </a:p>
            </p:txBody>
          </p:sp>
          <p:sp>
            <p:nvSpPr>
              <p:cNvPr id="22535" name="Text Box 7"/>
              <p:cNvSpPr txBox="1">
                <a:spLocks noChangeArrowheads="1"/>
              </p:cNvSpPr>
              <p:nvPr/>
            </p:nvSpPr>
            <p:spPr bwMode="auto">
              <a:xfrm>
                <a:off x="2016" y="2928"/>
                <a:ext cx="67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>
                    <a:solidFill>
                      <a:srgbClr val="FF0000"/>
                    </a:solidFill>
                    <a:cs typeface="Arial" charset="0"/>
                  </a:rPr>
                  <a:t>HOMO</a:t>
                </a:r>
              </a:p>
            </p:txBody>
          </p:sp>
          <p:sp>
            <p:nvSpPr>
              <p:cNvPr id="22536" name="Text Box 8"/>
              <p:cNvSpPr txBox="1">
                <a:spLocks noChangeArrowheads="1"/>
              </p:cNvSpPr>
              <p:nvPr/>
            </p:nvSpPr>
            <p:spPr bwMode="auto">
              <a:xfrm rot="16200000">
                <a:off x="116" y="2188"/>
                <a:ext cx="115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>
                    <a:cs typeface="Arial" charset="0"/>
                  </a:rPr>
                  <a:t>Orbital energy</a:t>
                </a:r>
              </a:p>
            </p:txBody>
          </p:sp>
          <p:sp>
            <p:nvSpPr>
              <p:cNvPr id="22537" name="Text Box 9"/>
              <p:cNvSpPr txBox="1">
                <a:spLocks noChangeArrowheads="1"/>
              </p:cNvSpPr>
              <p:nvPr/>
            </p:nvSpPr>
            <p:spPr bwMode="auto">
              <a:xfrm>
                <a:off x="2976" y="3168"/>
                <a:ext cx="192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i="1">
                    <a:cs typeface="Arial" charset="0"/>
                  </a:rPr>
                  <a:t>R</a:t>
                </a:r>
              </a:p>
            </p:txBody>
          </p:sp>
          <p:sp>
            <p:nvSpPr>
              <p:cNvPr id="22538" name="Text Box 10"/>
              <p:cNvSpPr txBox="1">
                <a:spLocks noChangeArrowheads="1"/>
              </p:cNvSpPr>
              <p:nvPr/>
            </p:nvSpPr>
            <p:spPr bwMode="auto">
              <a:xfrm>
                <a:off x="3552" y="2832"/>
                <a:ext cx="2016" cy="5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>
                    <a:cs typeface="Arial" charset="0"/>
                  </a:rPr>
                  <a:t>HOMO and LUMO become degenerate as the molecule dissociates</a:t>
                </a:r>
              </a:p>
            </p:txBody>
          </p:sp>
          <p:sp>
            <p:nvSpPr>
              <p:cNvPr id="22539" name="Line 11"/>
              <p:cNvSpPr>
                <a:spLocks noChangeShapeType="1"/>
              </p:cNvSpPr>
              <p:nvPr/>
            </p:nvSpPr>
            <p:spPr bwMode="auto">
              <a:xfrm flipH="1" flipV="1">
                <a:off x="3312" y="2880"/>
                <a:ext cx="24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540" name="Text Box 12"/>
            <p:cNvSpPr txBox="1">
              <a:spLocks noChangeArrowheads="1"/>
            </p:cNvSpPr>
            <p:nvPr/>
          </p:nvSpPr>
          <p:spPr bwMode="auto">
            <a:xfrm>
              <a:off x="2592" y="1776"/>
              <a:ext cx="8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>
                  <a:cs typeface="Arial" charset="0"/>
                </a:rPr>
                <a:t>LiH in LDA</a:t>
              </a:r>
            </a:p>
          </p:txBody>
        </p:sp>
      </p:grp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4191000" y="609600"/>
            <a:ext cx="914400" cy="228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n-US" sz="2000" dirty="0"/>
              <a:t> Long-range charge-transfer excitations are particularly challenging for TDDFT approximations to model, due to vanishing overlap between the occupied and unoccupied states.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 dirty="0"/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n-US" sz="2000" dirty="0"/>
              <a:t>Require exponential dependence of the kernel on fragment separation for frequencies near the CT ones.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n-US" sz="1800" i="1" dirty="0"/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n-US" sz="2000" dirty="0"/>
              <a:t>Strong frequency-dependence in the exact </a:t>
            </a:r>
            <a:r>
              <a:rPr lang="en-US" sz="2000" dirty="0" err="1"/>
              <a:t>xc</a:t>
            </a:r>
            <a:r>
              <a:rPr lang="en-US" sz="2000" dirty="0"/>
              <a:t> kernel is needed to accurately capture long-range charge-transfer excitations in a molecule composed of open-shell species</a:t>
            </a:r>
            <a:endParaRPr lang="en-US" sz="1800" i="1" dirty="0"/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n-US" sz="1800" i="1" dirty="0"/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n-US" sz="2000" dirty="0"/>
              <a:t>Origin of complicated </a:t>
            </a:r>
            <a:r>
              <a:rPr lang="en-US" sz="2400" dirty="0">
                <a:latin typeface="Symbol" pitchFamily="18" charset="2"/>
              </a:rPr>
              <a:t>w</a:t>
            </a:r>
            <a:r>
              <a:rPr lang="en-US" sz="2000" dirty="0"/>
              <a:t>-structure of kernel is the step in the ground-state potential – making the bare KS description a poor one. </a:t>
            </a:r>
            <a:r>
              <a:rPr lang="en-US" sz="2000" b="1" dirty="0"/>
              <a:t>Static correlation.</a:t>
            </a:r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endParaRPr lang="en-US" sz="2000" b="1" dirty="0"/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n-US" sz="2000" dirty="0"/>
              <a:t>Static correlation </a:t>
            </a:r>
            <a:r>
              <a:rPr lang="en-US" sz="2000" dirty="0" smtClean="0"/>
              <a:t>problems </a:t>
            </a:r>
            <a:r>
              <a:rPr lang="en-US" sz="2000" dirty="0"/>
              <a:t>also in conical intersections.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 dirty="0"/>
          </a:p>
          <a:p>
            <a:pPr>
              <a:lnSpc>
                <a:spcPct val="80000"/>
              </a:lnSpc>
              <a:buFontTx/>
              <a:buBlip>
                <a:blip r:embed="rId3"/>
              </a:buBlip>
            </a:pPr>
            <a:r>
              <a:rPr lang="en-US" sz="2000" dirty="0"/>
              <a:t>Note also : general problem with non-overlapping occupied-unoccupied transitions, even when no CT, discussed in </a:t>
            </a:r>
            <a:r>
              <a:rPr lang="en-US" sz="2000" i="1" dirty="0" err="1" smtClean="0"/>
              <a:t>Hieringer</a:t>
            </a:r>
            <a:r>
              <a:rPr lang="en-US" sz="2000" i="1" dirty="0" smtClean="0"/>
              <a:t> </a:t>
            </a:r>
            <a:r>
              <a:rPr lang="en-US" sz="2000" i="1" dirty="0"/>
              <a:t>&amp; </a:t>
            </a:r>
            <a:r>
              <a:rPr lang="en-US" sz="2000" i="1" dirty="0" err="1"/>
              <a:t>G</a:t>
            </a:r>
            <a:r>
              <a:rPr lang="en-US" sz="2000" i="1" dirty="0" err="1">
                <a:cs typeface="Arial" charset="0"/>
              </a:rPr>
              <a:t>ö</a:t>
            </a:r>
            <a:r>
              <a:rPr lang="en-US" sz="2000" i="1" dirty="0" err="1"/>
              <a:t>rling</a:t>
            </a:r>
            <a:r>
              <a:rPr lang="en-US" sz="2000" i="1" dirty="0"/>
              <a:t> Chem. Phys. </a:t>
            </a:r>
            <a:r>
              <a:rPr lang="en-US" sz="2000" i="1" dirty="0" err="1"/>
              <a:t>Lett</a:t>
            </a:r>
            <a:r>
              <a:rPr lang="en-US" sz="2000" i="1" dirty="0"/>
              <a:t>.</a:t>
            </a:r>
            <a:r>
              <a:rPr lang="en-US" sz="2000" dirty="0"/>
              <a:t> </a:t>
            </a:r>
            <a:r>
              <a:rPr lang="en-US" sz="2000" b="1" i="1" dirty="0"/>
              <a:t>419</a:t>
            </a:r>
            <a:r>
              <a:rPr lang="en-US" sz="2000" i="1" dirty="0"/>
              <a:t>, 517 (2006)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286000" y="0"/>
            <a:ext cx="4038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cs typeface="Arial" charset="0"/>
              </a:rPr>
              <a:t>Summary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153400" cy="639763"/>
          </a:xfrm>
        </p:spPr>
        <p:txBody>
          <a:bodyPr/>
          <a:lstStyle/>
          <a:p>
            <a:r>
              <a:rPr lang="en-US" sz="2800" b="1"/>
              <a:t>Exact ground-state KS potentials…</a:t>
            </a:r>
          </a:p>
        </p:txBody>
      </p:sp>
      <p:grpSp>
        <p:nvGrpSpPr>
          <p:cNvPr id="44036" name="Group 4"/>
          <p:cNvGrpSpPr>
            <a:grpSpLocks/>
          </p:cNvGrpSpPr>
          <p:nvPr/>
        </p:nvGrpSpPr>
        <p:grpSpPr bwMode="auto">
          <a:xfrm>
            <a:off x="0" y="2438400"/>
            <a:ext cx="4616450" cy="2804636"/>
            <a:chOff x="267" y="822"/>
            <a:chExt cx="3068" cy="2518"/>
          </a:xfrm>
        </p:grpSpPr>
        <p:grpSp>
          <p:nvGrpSpPr>
            <p:cNvPr id="44037" name="Group 5"/>
            <p:cNvGrpSpPr>
              <a:grpSpLocks/>
            </p:cNvGrpSpPr>
            <p:nvPr/>
          </p:nvGrpSpPr>
          <p:grpSpPr bwMode="auto">
            <a:xfrm>
              <a:off x="408" y="822"/>
              <a:ext cx="2927" cy="2518"/>
              <a:chOff x="408" y="822"/>
              <a:chExt cx="2927" cy="2518"/>
            </a:xfrm>
          </p:grpSpPr>
          <p:pic>
            <p:nvPicPr>
              <p:cNvPr id="44038" name="Picture 6"/>
              <p:cNvPicPr>
                <a:picLocks noChangeAspect="1" noChangeArrowheads="1"/>
              </p:cNvPicPr>
              <p:nvPr/>
            </p:nvPicPr>
            <p:blipFill>
              <a:blip r:embed="rId4"/>
              <a:srcRect l="5556" r="14815"/>
              <a:stretch>
                <a:fillRect/>
              </a:stretch>
            </p:blipFill>
            <p:spPr bwMode="auto">
              <a:xfrm>
                <a:off x="408" y="822"/>
                <a:ext cx="2927" cy="2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44039" name="Text Box 7"/>
              <p:cNvSpPr txBox="1">
                <a:spLocks noChangeArrowheads="1"/>
              </p:cNvSpPr>
              <p:nvPr/>
            </p:nvSpPr>
            <p:spPr bwMode="auto">
              <a:xfrm>
                <a:off x="1634" y="3011"/>
                <a:ext cx="718" cy="32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algn="l">
                  <a:spcBef>
                    <a:spcPct val="50000"/>
                  </a:spcBef>
                </a:pPr>
                <a:r>
                  <a:rPr lang="en-US" b="1" i="1" dirty="0">
                    <a:cs typeface="Arial" charset="0"/>
                  </a:rPr>
                  <a:t>r/a</a:t>
                </a:r>
                <a:r>
                  <a:rPr lang="en-US" b="1" i="1" baseline="-25000" dirty="0">
                    <a:cs typeface="Arial" charset="0"/>
                  </a:rPr>
                  <a:t>0</a:t>
                </a:r>
              </a:p>
            </p:txBody>
          </p:sp>
        </p:grpSp>
        <p:sp>
          <p:nvSpPr>
            <p:cNvPr id="44040" name="Text Box 8"/>
            <p:cNvSpPr txBox="1">
              <a:spLocks noChangeArrowheads="1"/>
            </p:cNvSpPr>
            <p:nvPr/>
          </p:nvSpPr>
          <p:spPr bwMode="auto">
            <a:xfrm>
              <a:off x="267" y="2272"/>
              <a:ext cx="302" cy="3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b="1">
                  <a:cs typeface="Arial" charset="0"/>
                </a:rPr>
                <a:t>H</a:t>
              </a:r>
            </a:p>
          </p:txBody>
        </p:sp>
      </p:grp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304800" y="1905000"/>
            <a:ext cx="3581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 i="1">
                <a:solidFill>
                  <a:schemeClr val="accent2"/>
                </a:solidFill>
                <a:latin typeface="Times New Roman" pitchFamily="18" charset="0"/>
              </a:rPr>
              <a:t>Eg. the Helium atom: </a:t>
            </a:r>
          </a:p>
        </p:txBody>
      </p:sp>
      <p:sp>
        <p:nvSpPr>
          <p:cNvPr id="44042" name="Text Box 10"/>
          <p:cNvSpPr txBox="1">
            <a:spLocks noChangeArrowheads="1"/>
          </p:cNvSpPr>
          <p:nvPr/>
        </p:nvSpPr>
        <p:spPr bwMode="auto">
          <a:xfrm>
            <a:off x="2438400" y="1066800"/>
            <a:ext cx="6400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/>
              <a:t>For 2-e systems, easy to find if know the exact density, since</a:t>
            </a:r>
            <a:r>
              <a:rPr lang="en-US" dirty="0">
                <a:latin typeface="Symbol" pitchFamily="18" charset="2"/>
              </a:rPr>
              <a:t> </a:t>
            </a:r>
            <a:r>
              <a:rPr lang="en-US" i="1" dirty="0">
                <a:latin typeface="Symbol" pitchFamily="18" charset="2"/>
              </a:rPr>
              <a:t>f</a:t>
            </a:r>
            <a:r>
              <a:rPr lang="en-US" i="1" dirty="0"/>
              <a:t>(r)</a:t>
            </a:r>
            <a:r>
              <a:rPr lang="en-US" dirty="0"/>
              <a:t> </a:t>
            </a:r>
            <a:r>
              <a:rPr lang="en-US" dirty="0" smtClean="0"/>
              <a:t>=            and so</a:t>
            </a:r>
            <a:endParaRPr lang="en-US" dirty="0">
              <a:cs typeface="Arial" charset="0"/>
            </a:endParaRPr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 flipH="1" flipV="1">
            <a:off x="1676400" y="9144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44044" name="Object 12"/>
          <p:cNvGraphicFramePr>
            <a:graphicFrameLocks noChangeAspect="1"/>
          </p:cNvGraphicFramePr>
          <p:nvPr/>
        </p:nvGraphicFramePr>
        <p:xfrm>
          <a:off x="3111500" y="1371600"/>
          <a:ext cx="571500" cy="381000"/>
        </p:xfrm>
        <a:graphic>
          <a:graphicData uri="http://schemas.openxmlformats.org/presentationml/2006/ole">
            <p:oleObj spid="_x0000_s44044" name="Equation" r:id="rId5" imgW="571320" imgH="380880" progId="Equation.3">
              <p:embed/>
            </p:oleObj>
          </a:graphicData>
        </a:graphic>
      </p:graphicFrame>
      <p:pic>
        <p:nvPicPr>
          <p:cNvPr id="44046" name="Picture 14" descr="helium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05400" y="2362200"/>
            <a:ext cx="3424238" cy="4343400"/>
          </a:xfrm>
          <a:prstGeom prst="rect">
            <a:avLst/>
          </a:prstGeom>
          <a:noFill/>
        </p:spPr>
      </p:pic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6248400" y="2057400"/>
            <a:ext cx="2895600" cy="581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0" hangingPunct="0"/>
            <a:r>
              <a:rPr lang="en-US" sz="1600">
                <a:solidFill>
                  <a:srgbClr val="0000FF"/>
                </a:solidFill>
              </a:rPr>
              <a:t>TDDFT linear response from</a:t>
            </a:r>
          </a:p>
          <a:p>
            <a:pPr algn="l" eaLnBrk="0" hangingPunct="0"/>
            <a:r>
              <a:rPr lang="en-US" sz="1600" i="1">
                <a:solidFill>
                  <a:srgbClr val="0000FF"/>
                </a:solidFill>
              </a:rPr>
              <a:t>exact</a:t>
            </a:r>
            <a:r>
              <a:rPr lang="en-US" sz="1600">
                <a:solidFill>
                  <a:srgbClr val="0000FF"/>
                </a:solidFill>
              </a:rPr>
              <a:t> helium KS ground state:</a:t>
            </a:r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1600200" y="5410200"/>
            <a:ext cx="3581400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</a:rPr>
              <a:t>Already the KS excitations are pretty </a:t>
            </a:r>
            <a:r>
              <a:rPr lang="en-US" dirty="0" smtClean="0">
                <a:solidFill>
                  <a:schemeClr val="accent2"/>
                </a:solidFill>
              </a:rPr>
              <a:t>good, and most </a:t>
            </a:r>
            <a:r>
              <a:rPr lang="en-US" i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fxc</a:t>
            </a:r>
            <a:r>
              <a:rPr lang="en-US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approxs</a:t>
            </a:r>
            <a:r>
              <a:rPr lang="en-US" dirty="0">
                <a:solidFill>
                  <a:schemeClr val="accent2"/>
                </a:solidFill>
              </a:rPr>
              <a:t> give similar corrections</a:t>
            </a:r>
          </a:p>
        </p:txBody>
      </p:sp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8200" y="1371600"/>
            <a:ext cx="1905000" cy="679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4045" name="Text Box 13"/>
          <p:cNvSpPr txBox="1">
            <a:spLocks noChangeArrowheads="1"/>
          </p:cNvSpPr>
          <p:nvPr/>
        </p:nvSpPr>
        <p:spPr bwMode="auto">
          <a:xfrm>
            <a:off x="1524000" y="6400800"/>
            <a:ext cx="44958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US" sz="1600" i="1" dirty="0" err="1" smtClean="0"/>
              <a:t>Petersilka</a:t>
            </a:r>
            <a:r>
              <a:rPr lang="en-US" sz="1600" i="1" dirty="0" smtClean="0"/>
              <a:t>, Burke, </a:t>
            </a:r>
            <a:r>
              <a:rPr lang="en-US" sz="1600" i="1" dirty="0"/>
              <a:t>&amp; Gross </a:t>
            </a:r>
            <a:r>
              <a:rPr lang="en-US" sz="1600" i="1" dirty="0" smtClean="0"/>
              <a:t>IJQC </a:t>
            </a:r>
            <a:r>
              <a:rPr lang="en-US" sz="1600" b="1" i="1" dirty="0" smtClean="0"/>
              <a:t>80</a:t>
            </a:r>
            <a:r>
              <a:rPr lang="en-US" sz="1600" i="1" dirty="0" smtClean="0"/>
              <a:t>, 534 (2000</a:t>
            </a:r>
            <a:r>
              <a:rPr lang="en-US" sz="1600" i="1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41" grpId="0"/>
      <p:bldP spid="44047" grpId="0"/>
      <p:bldP spid="44048" grpId="0"/>
      <p:bldP spid="440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762000" y="3048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How about a  Simple Model of a Diatomic Molecule?</a:t>
            </a: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457200" y="1066800"/>
            <a:ext cx="830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Model a hetero-atomic diatomic molecule composed of open-shell fragments (eg. LiH) with two “one-electron atoms” in 1-d:</a:t>
            </a:r>
          </a:p>
        </p:txBody>
      </p:sp>
      <p:pic>
        <p:nvPicPr>
          <p:cNvPr id="6861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4800600"/>
            <a:ext cx="1758950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861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76400" y="5486400"/>
            <a:ext cx="2667000" cy="950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861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00" y="2286000"/>
            <a:ext cx="30321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8615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14400" y="1828800"/>
            <a:ext cx="615315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8616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38200" y="3733800"/>
            <a:ext cx="3273425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8617" name="Picture 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2000" y="2743200"/>
            <a:ext cx="5343525" cy="87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8618" name="Text Box 10"/>
          <p:cNvSpPr txBox="1">
            <a:spLocks noChangeArrowheads="1"/>
          </p:cNvSpPr>
          <p:nvPr/>
        </p:nvSpPr>
        <p:spPr bwMode="auto">
          <a:xfrm>
            <a:off x="5486400" y="3657600"/>
            <a:ext cx="36576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“softening parameters”</a:t>
            </a:r>
          </a:p>
          <a:p>
            <a:pPr algn="l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(choose to reproduce eg. IP’s of different real atoms…)</a:t>
            </a:r>
          </a:p>
        </p:txBody>
      </p:sp>
      <p:sp>
        <p:nvSpPr>
          <p:cNvPr id="68619" name="Line 11"/>
          <p:cNvSpPr>
            <a:spLocks noChangeShapeType="1"/>
          </p:cNvSpPr>
          <p:nvPr/>
        </p:nvSpPr>
        <p:spPr bwMode="auto">
          <a:xfrm flipH="1" flipV="1">
            <a:off x="4495800" y="3505200"/>
            <a:ext cx="838200" cy="304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20" name="Line 12"/>
          <p:cNvSpPr>
            <a:spLocks noChangeShapeType="1"/>
          </p:cNvSpPr>
          <p:nvPr/>
        </p:nvSpPr>
        <p:spPr bwMode="auto">
          <a:xfrm flipH="1" flipV="1">
            <a:off x="2362200" y="3505200"/>
            <a:ext cx="2971800" cy="381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21" name="Line 13"/>
          <p:cNvSpPr>
            <a:spLocks noChangeShapeType="1"/>
          </p:cNvSpPr>
          <p:nvPr/>
        </p:nvSpPr>
        <p:spPr bwMode="auto">
          <a:xfrm flipH="1">
            <a:off x="2514600" y="3886200"/>
            <a:ext cx="2895600" cy="457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8622" name="Text Box 14"/>
          <p:cNvSpPr txBox="1">
            <a:spLocks noChangeArrowheads="1"/>
          </p:cNvSpPr>
          <p:nvPr/>
        </p:nvSpPr>
        <p:spPr bwMode="auto">
          <a:xfrm>
            <a:off x="304800" y="4953000"/>
            <a:ext cx="8153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/>
              <a:t>Can simply solve exactly numerically </a:t>
            </a:r>
            <a:r>
              <a:rPr lang="en-US" sz="2000" dirty="0">
                <a:latin typeface="Symbol" pitchFamily="18" charset="2"/>
              </a:rPr>
              <a:t>Y</a:t>
            </a:r>
            <a:r>
              <a:rPr lang="en-US" dirty="0"/>
              <a:t>(r</a:t>
            </a:r>
            <a:r>
              <a:rPr lang="en-US" sz="2000" baseline="-25000" dirty="0"/>
              <a:t>1</a:t>
            </a:r>
            <a:r>
              <a:rPr lang="en-US" dirty="0"/>
              <a:t>,r</a:t>
            </a:r>
            <a:r>
              <a:rPr lang="en-US" sz="2000" baseline="-25000" dirty="0"/>
              <a:t>2</a:t>
            </a:r>
            <a:r>
              <a:rPr lang="en-US" dirty="0"/>
              <a:t>) </a:t>
            </a:r>
            <a:r>
              <a:rPr lang="en-US" dirty="0">
                <a:sym typeface="Wingdings" pitchFamily="2" charset="2"/>
              </a:rPr>
              <a:t> extract </a:t>
            </a:r>
            <a:r>
              <a:rPr lang="en-US" sz="2000" dirty="0">
                <a:latin typeface="Symbol" pitchFamily="18" charset="2"/>
                <a:sym typeface="Wingdings" pitchFamily="2" charset="2"/>
              </a:rPr>
              <a:t>r</a:t>
            </a:r>
            <a:r>
              <a:rPr lang="en-US" dirty="0">
                <a:sym typeface="Wingdings" pitchFamily="2" charset="2"/>
              </a:rPr>
              <a:t>(r)  </a:t>
            </a:r>
            <a:endParaRPr lang="en-US" dirty="0"/>
          </a:p>
        </p:txBody>
      </p:sp>
      <p:sp>
        <p:nvSpPr>
          <p:cNvPr id="68623" name="Text Box 15"/>
          <p:cNvSpPr txBox="1">
            <a:spLocks noChangeArrowheads="1"/>
          </p:cNvSpPr>
          <p:nvPr/>
        </p:nvSpPr>
        <p:spPr bwMode="auto">
          <a:xfrm>
            <a:off x="533400" y="57150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ym typeface="Wingdings" pitchFamily="2" charset="2"/>
              </a:rPr>
              <a:t> exact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0" y="533400"/>
            <a:ext cx="868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/>
              <a:t>Molecular Dissociation (1d “LiH”)</a:t>
            </a:r>
            <a:endParaRPr lang="en-US" sz="2400"/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4632325" y="6284913"/>
            <a:ext cx="413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/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7543800" y="3735388"/>
            <a:ext cx="1600200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/>
              <a:t>“</a:t>
            </a:r>
            <a:r>
              <a:rPr lang="en-US" dirty="0">
                <a:solidFill>
                  <a:srgbClr val="FF0000"/>
                </a:solidFill>
              </a:rPr>
              <a:t>Peak</a:t>
            </a:r>
            <a:r>
              <a:rPr lang="en-US" dirty="0"/>
              <a:t>” and “</a:t>
            </a:r>
            <a:r>
              <a:rPr lang="en-US" dirty="0">
                <a:solidFill>
                  <a:srgbClr val="9900CC"/>
                </a:solidFill>
              </a:rPr>
              <a:t>Step</a:t>
            </a:r>
            <a:r>
              <a:rPr lang="en-US" dirty="0"/>
              <a:t>” </a:t>
            </a:r>
            <a:r>
              <a:rPr lang="en-US" dirty="0" smtClean="0"/>
              <a:t>structures. </a:t>
            </a:r>
          </a:p>
          <a:p>
            <a:pPr algn="l">
              <a:spcBef>
                <a:spcPct val="50000"/>
              </a:spcBef>
            </a:pPr>
            <a:r>
              <a:rPr lang="en-US" dirty="0" smtClean="0"/>
              <a:t>(step goes back down at large R)</a:t>
            </a:r>
            <a:endParaRPr lang="en-US" dirty="0"/>
          </a:p>
        </p:txBody>
      </p:sp>
      <p:pic>
        <p:nvPicPr>
          <p:cNvPr id="4608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47800"/>
            <a:ext cx="7315200" cy="437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087" name="Oval 7"/>
          <p:cNvSpPr>
            <a:spLocks noChangeArrowheads="1"/>
          </p:cNvSpPr>
          <p:nvPr/>
        </p:nvSpPr>
        <p:spPr bwMode="auto">
          <a:xfrm>
            <a:off x="5715000" y="3659188"/>
            <a:ext cx="228600" cy="8382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46088" name="Line 8"/>
          <p:cNvSpPr>
            <a:spLocks noChangeShapeType="1"/>
          </p:cNvSpPr>
          <p:nvPr/>
        </p:nvSpPr>
        <p:spPr bwMode="auto">
          <a:xfrm>
            <a:off x="7315200" y="4038600"/>
            <a:ext cx="0" cy="381000"/>
          </a:xfrm>
          <a:prstGeom prst="line">
            <a:avLst/>
          </a:prstGeom>
          <a:noFill/>
          <a:ln w="9525">
            <a:solidFill>
              <a:srgbClr val="9900CC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2133600" y="2439988"/>
            <a:ext cx="762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/>
              <a:t>Vext</a:t>
            </a:r>
          </a:p>
        </p:txBody>
      </p:sp>
      <p:sp>
        <p:nvSpPr>
          <p:cNvPr id="46090" name="Text Box 10"/>
          <p:cNvSpPr txBox="1">
            <a:spLocks noChangeArrowheads="1"/>
          </p:cNvSpPr>
          <p:nvPr/>
        </p:nvSpPr>
        <p:spPr bwMode="auto">
          <a:xfrm>
            <a:off x="2514600" y="16002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chemeClr val="accent2"/>
                </a:solidFill>
              </a:rPr>
              <a:t>Vs</a:t>
            </a: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1600200" y="1676400"/>
            <a:ext cx="45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rgbClr val="009900"/>
                </a:solidFill>
              </a:rPr>
              <a:t>n</a:t>
            </a:r>
          </a:p>
        </p:txBody>
      </p:sp>
      <p:sp>
        <p:nvSpPr>
          <p:cNvPr id="46092" name="Text Box 12"/>
          <p:cNvSpPr txBox="1">
            <a:spLocks noChangeArrowheads="1"/>
          </p:cNvSpPr>
          <p:nvPr/>
        </p:nvSpPr>
        <p:spPr bwMode="auto">
          <a:xfrm>
            <a:off x="6172200" y="4725988"/>
            <a:ext cx="838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Vext</a:t>
            </a: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2514600" y="33528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1"/>
              <a:t>x</a:t>
            </a:r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533400" y="304800"/>
            <a:ext cx="81534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b="1">
                <a:solidFill>
                  <a:schemeClr val="tx2"/>
                </a:solidFill>
              </a:rPr>
              <a:t>Exact ground-state KS potentials…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/>
      <p:bldP spid="46087" grpId="0" animBg="1"/>
      <p:bldP spid="4608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533400"/>
            <a:ext cx="6324600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4953000" y="990600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/>
              <a:t> R=10</a:t>
            </a:r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3581400" y="685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/>
              <a:t>peak</a:t>
            </a:r>
          </a:p>
        </p:txBody>
      </p:sp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7162800" y="2667000"/>
            <a:ext cx="9144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/>
              <a:t>step</a:t>
            </a:r>
          </a:p>
        </p:txBody>
      </p:sp>
      <p:sp>
        <p:nvSpPr>
          <p:cNvPr id="47110" name="Text Box 6"/>
          <p:cNvSpPr txBox="1">
            <a:spLocks noChangeArrowheads="1"/>
          </p:cNvSpPr>
          <p:nvPr/>
        </p:nvSpPr>
        <p:spPr bwMode="auto">
          <a:xfrm>
            <a:off x="2362200" y="4953000"/>
            <a:ext cx="4130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/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4876800" y="25908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/>
              <a:t>asymptotic</a:t>
            </a:r>
          </a:p>
        </p:txBody>
      </p:sp>
      <p:sp>
        <p:nvSpPr>
          <p:cNvPr id="47112" name="Line 8"/>
          <p:cNvSpPr>
            <a:spLocks noChangeShapeType="1"/>
          </p:cNvSpPr>
          <p:nvPr/>
        </p:nvSpPr>
        <p:spPr bwMode="auto">
          <a:xfrm flipH="1">
            <a:off x="4876800" y="13716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3" name="Line 9"/>
          <p:cNvSpPr>
            <a:spLocks noChangeShapeType="1"/>
          </p:cNvSpPr>
          <p:nvPr/>
        </p:nvSpPr>
        <p:spPr bwMode="auto">
          <a:xfrm flipH="1" flipV="1">
            <a:off x="4953000" y="2438400"/>
            <a:ext cx="304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6400800" y="3733800"/>
            <a:ext cx="8382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115" name="Text Box 11"/>
          <p:cNvSpPr txBox="1">
            <a:spLocks noChangeArrowheads="1"/>
          </p:cNvSpPr>
          <p:nvPr/>
        </p:nvSpPr>
        <p:spPr bwMode="auto">
          <a:xfrm>
            <a:off x="5791200" y="3352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x</a:t>
            </a:r>
          </a:p>
        </p:txBody>
      </p:sp>
      <p:sp>
        <p:nvSpPr>
          <p:cNvPr id="47116" name="Text Box 12"/>
          <p:cNvSpPr txBox="1">
            <a:spLocks noChangeArrowheads="1"/>
          </p:cNvSpPr>
          <p:nvPr/>
        </p:nvSpPr>
        <p:spPr bwMode="auto">
          <a:xfrm>
            <a:off x="1676400" y="838200"/>
            <a:ext cx="114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/>
              <a:t>V</a:t>
            </a:r>
            <a:r>
              <a:rPr lang="en-US" sz="3200" baseline="-25000"/>
              <a:t>Hxc</a:t>
            </a:r>
          </a:p>
        </p:txBody>
      </p:sp>
      <p:sp>
        <p:nvSpPr>
          <p:cNvPr id="47117" name="Line 13"/>
          <p:cNvSpPr>
            <a:spLocks noChangeShapeType="1"/>
          </p:cNvSpPr>
          <p:nvPr/>
        </p:nvSpPr>
        <p:spPr bwMode="auto">
          <a:xfrm>
            <a:off x="7162800" y="24384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>
            <a:off x="381000" y="4019550"/>
            <a:ext cx="8001000" cy="2838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i="1" dirty="0"/>
              <a:t>J.P. </a:t>
            </a:r>
            <a:r>
              <a:rPr lang="en-US" i="1" dirty="0" err="1"/>
              <a:t>Perdew</a:t>
            </a:r>
            <a:r>
              <a:rPr lang="en-US" i="1" dirty="0"/>
              <a:t>, in Density Functional Methods in Physics, ed. R.M. </a:t>
            </a:r>
            <a:r>
              <a:rPr lang="en-US" i="1" dirty="0" err="1"/>
              <a:t>Dreizler</a:t>
            </a:r>
            <a:r>
              <a:rPr lang="en-US" i="1" dirty="0"/>
              <a:t> and J. </a:t>
            </a:r>
            <a:r>
              <a:rPr lang="en-US" i="1" dirty="0" err="1"/>
              <a:t>da</a:t>
            </a:r>
            <a:r>
              <a:rPr lang="en-US" i="1" dirty="0"/>
              <a:t> </a:t>
            </a:r>
            <a:r>
              <a:rPr lang="en-US" i="1" dirty="0" err="1"/>
              <a:t>Providencia</a:t>
            </a:r>
            <a:r>
              <a:rPr lang="en-US" i="1" dirty="0"/>
              <a:t> (Plenum, NY, 1985), p. 265. </a:t>
            </a:r>
          </a:p>
          <a:p>
            <a:pPr algn="l"/>
            <a:r>
              <a:rPr lang="en-US" i="1" dirty="0"/>
              <a:t>C-O </a:t>
            </a:r>
            <a:r>
              <a:rPr lang="en-US" i="1" dirty="0" err="1"/>
              <a:t>Almbladh</a:t>
            </a:r>
            <a:r>
              <a:rPr lang="en-US" i="1" dirty="0"/>
              <a:t> and U. von Barth, PRB. </a:t>
            </a:r>
            <a:r>
              <a:rPr lang="en-US" b="1" i="1" dirty="0"/>
              <a:t>31</a:t>
            </a:r>
            <a:r>
              <a:rPr lang="en-US" i="1" dirty="0"/>
              <a:t>, 3231, (1985)</a:t>
            </a:r>
          </a:p>
          <a:p>
            <a:pPr algn="l"/>
            <a:endParaRPr lang="en-US" i="1" dirty="0"/>
          </a:p>
          <a:p>
            <a:pPr algn="l"/>
            <a:r>
              <a:rPr lang="en-US" i="1" dirty="0"/>
              <a:t>O. V. </a:t>
            </a:r>
            <a:r>
              <a:rPr lang="en-US" i="1" dirty="0" err="1"/>
              <a:t>Gritsenko</a:t>
            </a:r>
            <a:r>
              <a:rPr lang="en-US" i="1" dirty="0"/>
              <a:t> &amp; E.J. </a:t>
            </a:r>
            <a:r>
              <a:rPr lang="en-US" i="1" dirty="0" err="1"/>
              <a:t>Baerends</a:t>
            </a:r>
            <a:r>
              <a:rPr lang="en-US" i="1" dirty="0"/>
              <a:t>, PRA </a:t>
            </a:r>
            <a:r>
              <a:rPr lang="en-US" b="1" i="1" dirty="0"/>
              <a:t>54</a:t>
            </a:r>
            <a:r>
              <a:rPr lang="en-US" i="1" dirty="0"/>
              <a:t>, 1957 (1996)</a:t>
            </a:r>
          </a:p>
          <a:p>
            <a:pPr algn="l"/>
            <a:r>
              <a:rPr lang="en-US" i="1" dirty="0" err="1"/>
              <a:t>O.V.Gritsenko</a:t>
            </a:r>
            <a:r>
              <a:rPr lang="en-US" i="1" dirty="0"/>
              <a:t> &amp; E.J. </a:t>
            </a:r>
            <a:r>
              <a:rPr lang="en-US" i="1" dirty="0" err="1"/>
              <a:t>Baerends</a:t>
            </a:r>
            <a:r>
              <a:rPr lang="en-US" i="1" dirty="0"/>
              <a:t>, </a:t>
            </a:r>
            <a:r>
              <a:rPr lang="en-US" i="1" dirty="0" err="1"/>
              <a:t>Theor.Chem</a:t>
            </a:r>
            <a:r>
              <a:rPr lang="en-US" i="1" dirty="0"/>
              <a:t>. Acc. </a:t>
            </a:r>
            <a:r>
              <a:rPr lang="en-US" b="1" i="1" dirty="0"/>
              <a:t>96</a:t>
            </a:r>
            <a:r>
              <a:rPr lang="en-US" i="1" dirty="0"/>
              <a:t> 44 (1997). </a:t>
            </a:r>
          </a:p>
          <a:p>
            <a:pPr algn="l"/>
            <a:endParaRPr lang="en-US" i="1" dirty="0"/>
          </a:p>
          <a:p>
            <a:pPr algn="l"/>
            <a:r>
              <a:rPr lang="en-US" i="1" dirty="0"/>
              <a:t>D. G. </a:t>
            </a:r>
            <a:r>
              <a:rPr lang="en-US" i="1" dirty="0" err="1"/>
              <a:t>Tempel</a:t>
            </a:r>
            <a:r>
              <a:rPr lang="en-US" i="1" dirty="0"/>
              <a:t>, T. J. Martinez, N.T. </a:t>
            </a:r>
            <a:r>
              <a:rPr lang="en-US" i="1" dirty="0" err="1"/>
              <a:t>Maitra</a:t>
            </a:r>
            <a:r>
              <a:rPr lang="en-US" i="1" dirty="0"/>
              <a:t>, J. Chem. Th. Comp. </a:t>
            </a:r>
            <a:r>
              <a:rPr lang="en-US" b="1" i="1" dirty="0"/>
              <a:t>5</a:t>
            </a:r>
            <a:r>
              <a:rPr lang="en-US" i="1" dirty="0"/>
              <a:t>, 770 (2009)     &amp; citations within.       </a:t>
            </a:r>
          </a:p>
          <a:p>
            <a:pPr algn="l"/>
            <a:r>
              <a:rPr lang="en-US" i="1" dirty="0"/>
              <a:t>N. </a:t>
            </a:r>
            <a:r>
              <a:rPr lang="en-US" i="1" dirty="0" err="1"/>
              <a:t>Helbig</a:t>
            </a:r>
            <a:r>
              <a:rPr lang="en-US" i="1" dirty="0"/>
              <a:t>, I. </a:t>
            </a:r>
            <a:r>
              <a:rPr lang="en-US" i="1" dirty="0" err="1"/>
              <a:t>Tokatly</a:t>
            </a:r>
            <a:r>
              <a:rPr lang="en-US" i="1" dirty="0"/>
              <a:t>, A. Rubio, JCP </a:t>
            </a:r>
            <a:r>
              <a:rPr lang="en-US" b="1" i="1" dirty="0"/>
              <a:t>131</a:t>
            </a:r>
            <a:r>
              <a:rPr lang="en-US" i="1" dirty="0"/>
              <a:t>, 224105 (2009).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4267200"/>
            <a:ext cx="4648200" cy="222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627063"/>
            <a:ext cx="5791200" cy="363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4267200" y="24384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009900"/>
                </a:solidFill>
              </a:rPr>
              <a:t>n(r)</a:t>
            </a:r>
          </a:p>
        </p:txBody>
      </p:sp>
      <p:sp>
        <p:nvSpPr>
          <p:cNvPr id="48133" name="Text Box 5"/>
          <p:cNvSpPr txBox="1">
            <a:spLocks noChangeArrowheads="1"/>
          </p:cNvSpPr>
          <p:nvPr/>
        </p:nvSpPr>
        <p:spPr bwMode="auto">
          <a:xfrm>
            <a:off x="4572000" y="14478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v</a:t>
            </a:r>
            <a:r>
              <a:rPr lang="en-US" baseline="-25000">
                <a:solidFill>
                  <a:schemeClr val="accent2"/>
                </a:solidFill>
              </a:rPr>
              <a:t>s</a:t>
            </a:r>
            <a:r>
              <a:rPr lang="en-US">
                <a:solidFill>
                  <a:schemeClr val="accent2"/>
                </a:solidFill>
              </a:rPr>
              <a:t>(r) </a:t>
            </a: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0" y="762000"/>
            <a:ext cx="3733800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/>
              <a:t> </a:t>
            </a:r>
            <a:r>
              <a:rPr lang="en-US" sz="2000"/>
              <a:t>Step has size </a:t>
            </a:r>
            <a:r>
              <a:rPr lang="en-US" sz="2000">
                <a:latin typeface="Symbol" pitchFamily="18" charset="2"/>
              </a:rPr>
              <a:t>D</a:t>
            </a:r>
            <a:r>
              <a:rPr lang="en-US" sz="2000"/>
              <a:t>I and aligns the atomic HOMOs</a:t>
            </a:r>
          </a:p>
          <a:p>
            <a:pPr algn="l">
              <a:spcBef>
                <a:spcPct val="50000"/>
              </a:spcBef>
              <a:buFontTx/>
              <a:buChar char="•"/>
            </a:pPr>
            <a:endParaRPr lang="en-US" sz="2000"/>
          </a:p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000"/>
              <a:t> Prevents dissociation to unphysical fractional charges.</a:t>
            </a:r>
          </a:p>
          <a:p>
            <a:pPr algn="l">
              <a:spcBef>
                <a:spcPct val="50000"/>
              </a:spcBef>
            </a:pPr>
            <a:endParaRPr lang="en-US" sz="2000"/>
          </a:p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6324600" y="25908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8305800" y="1371600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48137" name="Text Box 9"/>
          <p:cNvSpPr txBox="1">
            <a:spLocks noChangeArrowheads="1"/>
          </p:cNvSpPr>
          <p:nvPr/>
        </p:nvSpPr>
        <p:spPr bwMode="auto">
          <a:xfrm>
            <a:off x="5029200" y="533400"/>
            <a:ext cx="1600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>
                <a:solidFill>
                  <a:schemeClr val="accent2"/>
                </a:solidFill>
              </a:rPr>
              <a:t>bond midpoint peak</a:t>
            </a:r>
          </a:p>
        </p:txBody>
      </p:sp>
      <p:sp>
        <p:nvSpPr>
          <p:cNvPr id="48138" name="Line 10"/>
          <p:cNvSpPr>
            <a:spLocks noChangeShapeType="1"/>
          </p:cNvSpPr>
          <p:nvPr/>
        </p:nvSpPr>
        <p:spPr bwMode="auto">
          <a:xfrm>
            <a:off x="5791200" y="1076325"/>
            <a:ext cx="68580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39" name="Text Box 11"/>
          <p:cNvSpPr txBox="1">
            <a:spLocks noChangeArrowheads="1"/>
          </p:cNvSpPr>
          <p:nvPr/>
        </p:nvSpPr>
        <p:spPr bwMode="auto">
          <a:xfrm>
            <a:off x="7467600" y="457200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step, size </a:t>
            </a:r>
            <a:r>
              <a:rPr lang="en-US">
                <a:solidFill>
                  <a:schemeClr val="accent2"/>
                </a:solidFill>
                <a:latin typeface="Symbol" pitchFamily="18" charset="2"/>
              </a:rPr>
              <a:t>D</a:t>
            </a:r>
            <a:r>
              <a:rPr lang="en-US">
                <a:solidFill>
                  <a:schemeClr val="accent2"/>
                </a:solidFill>
              </a:rPr>
              <a:t>I</a:t>
            </a:r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>
            <a:off x="8001000" y="9144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1" name="Text Box 13"/>
          <p:cNvSpPr txBox="1">
            <a:spLocks noChangeArrowheads="1"/>
          </p:cNvSpPr>
          <p:nvPr/>
        </p:nvSpPr>
        <p:spPr bwMode="auto">
          <a:xfrm>
            <a:off x="5334000" y="2905125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/>
              <a:t>“Li”</a:t>
            </a: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7086600" y="35052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/>
              <a:t>“H”</a:t>
            </a:r>
          </a:p>
        </p:txBody>
      </p:sp>
      <p:sp>
        <p:nvSpPr>
          <p:cNvPr id="48143" name="Text Box 15"/>
          <p:cNvSpPr txBox="1">
            <a:spLocks noChangeArrowheads="1"/>
          </p:cNvSpPr>
          <p:nvPr/>
        </p:nvSpPr>
        <p:spPr bwMode="auto">
          <a:xfrm>
            <a:off x="6934200" y="44196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v</a:t>
            </a:r>
            <a:r>
              <a:rPr lang="en-US" baseline="-25000"/>
              <a:t>H</a:t>
            </a:r>
            <a:r>
              <a:rPr lang="en-US" sz="2000" baseline="-25000"/>
              <a:t>xc </a:t>
            </a:r>
            <a:r>
              <a:rPr lang="en-US"/>
              <a:t>at R=10</a:t>
            </a:r>
          </a:p>
        </p:txBody>
      </p:sp>
      <p:sp>
        <p:nvSpPr>
          <p:cNvPr id="48144" name="Text Box 16"/>
          <p:cNvSpPr txBox="1">
            <a:spLocks noChangeArrowheads="1"/>
          </p:cNvSpPr>
          <p:nvPr/>
        </p:nvSpPr>
        <p:spPr bwMode="auto">
          <a:xfrm>
            <a:off x="5943600" y="42672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peak</a:t>
            </a:r>
          </a:p>
        </p:txBody>
      </p:sp>
      <p:sp>
        <p:nvSpPr>
          <p:cNvPr id="48145" name="Text Box 17"/>
          <p:cNvSpPr txBox="1">
            <a:spLocks noChangeArrowheads="1"/>
          </p:cNvSpPr>
          <p:nvPr/>
        </p:nvSpPr>
        <p:spPr bwMode="auto">
          <a:xfrm>
            <a:off x="6934200" y="49530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step</a:t>
            </a:r>
          </a:p>
        </p:txBody>
      </p:sp>
      <p:sp>
        <p:nvSpPr>
          <p:cNvPr id="48146" name="Text Box 18"/>
          <p:cNvSpPr txBox="1">
            <a:spLocks noChangeArrowheads="1"/>
          </p:cNvSpPr>
          <p:nvPr/>
        </p:nvSpPr>
        <p:spPr bwMode="auto">
          <a:xfrm>
            <a:off x="4632325" y="6284913"/>
            <a:ext cx="4130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endParaRPr lang="en-US"/>
          </a:p>
        </p:txBody>
      </p:sp>
      <p:sp>
        <p:nvSpPr>
          <p:cNvPr id="48147" name="Line 19"/>
          <p:cNvSpPr>
            <a:spLocks noChangeShapeType="1"/>
          </p:cNvSpPr>
          <p:nvPr/>
        </p:nvSpPr>
        <p:spPr bwMode="auto">
          <a:xfrm>
            <a:off x="5410200" y="2514600"/>
            <a:ext cx="6858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8" name="Line 20"/>
          <p:cNvSpPr>
            <a:spLocks noChangeShapeType="1"/>
          </p:cNvSpPr>
          <p:nvPr/>
        </p:nvSpPr>
        <p:spPr bwMode="auto">
          <a:xfrm>
            <a:off x="7010400" y="2971800"/>
            <a:ext cx="762000" cy="0"/>
          </a:xfrm>
          <a:prstGeom prst="line">
            <a:avLst/>
          </a:prstGeom>
          <a:noFill/>
          <a:ln w="9525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49" name="Line 21"/>
          <p:cNvSpPr>
            <a:spLocks noChangeShapeType="1"/>
          </p:cNvSpPr>
          <p:nvPr/>
        </p:nvSpPr>
        <p:spPr bwMode="auto">
          <a:xfrm>
            <a:off x="6781800" y="2514600"/>
            <a:ext cx="0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50" name="Line 22"/>
          <p:cNvSpPr>
            <a:spLocks noChangeShapeType="1"/>
          </p:cNvSpPr>
          <p:nvPr/>
        </p:nvSpPr>
        <p:spPr bwMode="auto">
          <a:xfrm>
            <a:off x="8686800" y="1371600"/>
            <a:ext cx="0" cy="457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51" name="Text Box 23"/>
          <p:cNvSpPr txBox="1">
            <a:spLocks noChangeArrowheads="1"/>
          </p:cNvSpPr>
          <p:nvPr/>
        </p:nvSpPr>
        <p:spPr bwMode="auto">
          <a:xfrm>
            <a:off x="1066800" y="2819400"/>
            <a:ext cx="2209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</a:rPr>
              <a:t>LDA/GGA – wrong, because no step!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8152" name="Line 24"/>
          <p:cNvSpPr>
            <a:spLocks noChangeShapeType="1"/>
          </p:cNvSpPr>
          <p:nvPr/>
        </p:nvSpPr>
        <p:spPr bwMode="auto">
          <a:xfrm flipH="1" flipV="1">
            <a:off x="838200" y="2743200"/>
            <a:ext cx="304800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53" name="Rectangle 25"/>
          <p:cNvSpPr>
            <a:spLocks noChangeArrowheads="1"/>
          </p:cNvSpPr>
          <p:nvPr/>
        </p:nvSpPr>
        <p:spPr bwMode="auto">
          <a:xfrm>
            <a:off x="4343400" y="3276600"/>
            <a:ext cx="1524000" cy="381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154" name="Text Box 26"/>
          <p:cNvSpPr txBox="1">
            <a:spLocks noChangeArrowheads="1"/>
          </p:cNvSpPr>
          <p:nvPr/>
        </p:nvSpPr>
        <p:spPr bwMode="auto">
          <a:xfrm>
            <a:off x="6934200" y="5562600"/>
            <a:ext cx="1676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asymptotic</a:t>
            </a:r>
          </a:p>
        </p:txBody>
      </p:sp>
      <p:sp>
        <p:nvSpPr>
          <p:cNvPr id="48155" name="Line 27"/>
          <p:cNvSpPr>
            <a:spLocks noChangeShapeType="1"/>
          </p:cNvSpPr>
          <p:nvPr/>
        </p:nvSpPr>
        <p:spPr bwMode="auto">
          <a:xfrm flipH="1">
            <a:off x="6858000" y="48006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8156" name="Text Box 28"/>
          <p:cNvSpPr txBox="1">
            <a:spLocks noChangeArrowheads="1"/>
          </p:cNvSpPr>
          <p:nvPr/>
        </p:nvSpPr>
        <p:spPr bwMode="auto">
          <a:xfrm>
            <a:off x="7543800" y="2438400"/>
            <a:ext cx="838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Vext</a:t>
            </a:r>
          </a:p>
        </p:txBody>
      </p:sp>
      <p:sp>
        <p:nvSpPr>
          <p:cNvPr id="48157" name="Text Box 29"/>
          <p:cNvSpPr txBox="1">
            <a:spLocks noChangeArrowheads="1"/>
          </p:cNvSpPr>
          <p:nvPr/>
        </p:nvSpPr>
        <p:spPr bwMode="auto">
          <a:xfrm>
            <a:off x="304800" y="2286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u="sng"/>
              <a:t>The Step</a:t>
            </a:r>
          </a:p>
        </p:txBody>
      </p:sp>
      <p:sp>
        <p:nvSpPr>
          <p:cNvPr id="48158" name="Text Box 30"/>
          <p:cNvSpPr txBox="1">
            <a:spLocks noChangeArrowheads="1"/>
          </p:cNvSpPr>
          <p:nvPr/>
        </p:nvSpPr>
        <p:spPr bwMode="auto">
          <a:xfrm>
            <a:off x="304800" y="4343400"/>
            <a:ext cx="3505200" cy="195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 sz="2000" dirty="0"/>
              <a:t> At which separation is the step onset? </a:t>
            </a:r>
          </a:p>
          <a:p>
            <a:pPr algn="l">
              <a:spcBef>
                <a:spcPct val="50000"/>
              </a:spcBef>
            </a:pPr>
            <a:r>
              <a:rPr lang="en-US" dirty="0"/>
              <a:t>Step marks location and sharpness of avoided crossing </a:t>
            </a:r>
            <a:r>
              <a:rPr lang="en-US" dirty="0" smtClean="0"/>
              <a:t>between ground </a:t>
            </a:r>
            <a:r>
              <a:rPr lang="en-US" dirty="0"/>
              <a:t>and lowest CT state..</a:t>
            </a:r>
          </a:p>
        </p:txBody>
      </p:sp>
      <p:sp>
        <p:nvSpPr>
          <p:cNvPr id="48160" name="Text Box 32"/>
          <p:cNvSpPr txBox="1">
            <a:spLocks noChangeArrowheads="1"/>
          </p:cNvSpPr>
          <p:nvPr/>
        </p:nvSpPr>
        <p:spPr bwMode="auto">
          <a:xfrm>
            <a:off x="0" y="6491288"/>
            <a:ext cx="7924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1"/>
              <a:t>Tempel, Martinez, Maitra, J. Chem. Theory Comp. </a:t>
            </a:r>
            <a:r>
              <a:rPr lang="en-US" b="1" i="1"/>
              <a:t>5,</a:t>
            </a:r>
            <a:r>
              <a:rPr lang="en-US" i="1"/>
              <a:t> 770 (2009).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58" grpId="0"/>
      <p:bldP spid="481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381000" y="152400"/>
            <a:ext cx="815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smtClean="0"/>
              <a:t>A Useful </a:t>
            </a:r>
            <a:r>
              <a:rPr lang="en-US" sz="2400" b="1" u="sng" dirty="0"/>
              <a:t>Exercise!</a:t>
            </a:r>
          </a:p>
        </p:txBody>
      </p:sp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11738" y="2681288"/>
            <a:ext cx="1565275" cy="552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381000" y="685800"/>
            <a:ext cx="8763000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dirty="0" smtClean="0"/>
              <a:t>To </a:t>
            </a:r>
            <a:r>
              <a:rPr lang="en-US" dirty="0"/>
              <a:t>deduce the step in the potential in the bonding region between two open-shell fragments at large separation: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Take a model molecule consisting of two different “one-electron atoms</a:t>
            </a:r>
            <a:r>
              <a:rPr lang="en-US" dirty="0" smtClean="0"/>
              <a:t>” (1 and 2) at large separation. </a:t>
            </a:r>
            <a:r>
              <a:rPr lang="en-US" dirty="0"/>
              <a:t>The KS ground-state is the doubly-occupied bonding orbital:</a:t>
            </a:r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dirty="0"/>
              <a:t>where     </a:t>
            </a:r>
            <a:r>
              <a:rPr lang="en-US" sz="2400" i="1" dirty="0">
                <a:latin typeface="Symbol" pitchFamily="18" charset="2"/>
              </a:rPr>
              <a:t>f</a:t>
            </a:r>
            <a:r>
              <a:rPr lang="en-US" sz="2400" baseline="-25000" dirty="0">
                <a:latin typeface="Symbol" pitchFamily="18" charset="2"/>
              </a:rPr>
              <a:t>0</a:t>
            </a:r>
            <a:r>
              <a:rPr lang="en-US" dirty="0">
                <a:latin typeface="Symbol" pitchFamily="18" charset="2"/>
              </a:rPr>
              <a:t>(</a:t>
            </a:r>
            <a:r>
              <a:rPr lang="en-US" dirty="0"/>
              <a:t>r)                         and  </a:t>
            </a:r>
            <a:r>
              <a:rPr lang="en-US" sz="2400" i="1" dirty="0">
                <a:latin typeface="Times New Roman" pitchFamily="18" charset="0"/>
              </a:rPr>
              <a:t>n(r</a:t>
            </a:r>
            <a:r>
              <a:rPr lang="en-US" sz="2400" i="1" dirty="0"/>
              <a:t>) =</a:t>
            </a:r>
            <a:r>
              <a:rPr lang="en-US" dirty="0"/>
              <a:t> </a:t>
            </a:r>
            <a:r>
              <a:rPr lang="en-US" sz="2400" i="1" dirty="0">
                <a:latin typeface="Symbol" pitchFamily="18" charset="2"/>
              </a:rPr>
              <a:t> f</a:t>
            </a:r>
            <a:r>
              <a:rPr lang="en-US" sz="2400" baseline="-25000" dirty="0"/>
              <a:t>1</a:t>
            </a:r>
            <a:r>
              <a:rPr lang="en-US" sz="2400" baseline="30000" dirty="0"/>
              <a:t>2</a:t>
            </a:r>
            <a:r>
              <a:rPr lang="en-US" dirty="0"/>
              <a:t>(r) + </a:t>
            </a:r>
            <a:r>
              <a:rPr lang="en-US" sz="2400" i="1" dirty="0">
                <a:latin typeface="Symbol" pitchFamily="18" charset="2"/>
              </a:rPr>
              <a:t>f</a:t>
            </a:r>
            <a:r>
              <a:rPr lang="en-US" sz="2400" baseline="-25000" dirty="0"/>
              <a:t>2</a:t>
            </a:r>
            <a:r>
              <a:rPr lang="en-US" sz="2400" baseline="30000" dirty="0"/>
              <a:t>2</a:t>
            </a:r>
            <a:r>
              <a:rPr lang="en-US" dirty="0"/>
              <a:t>(r)     is the sum of the 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atomic densities. </a:t>
            </a:r>
            <a:r>
              <a:rPr lang="en-US" dirty="0" smtClean="0"/>
              <a:t>The KS </a:t>
            </a:r>
            <a:r>
              <a:rPr lang="en-US" dirty="0" err="1" smtClean="0"/>
              <a:t>eigenvalue</a:t>
            </a:r>
            <a:r>
              <a:rPr lang="en-US" dirty="0" smtClean="0"/>
              <a:t> </a:t>
            </a:r>
            <a:r>
              <a:rPr lang="en-US" sz="2400" dirty="0" smtClean="0">
                <a:latin typeface="Symbol" pitchFamily="18" charset="2"/>
              </a:rPr>
              <a:t>e</a:t>
            </a:r>
            <a:r>
              <a:rPr lang="en-US" baseline="-25000" dirty="0" smtClean="0"/>
              <a:t>0</a:t>
            </a:r>
            <a:r>
              <a:rPr lang="en-US" dirty="0" smtClean="0"/>
              <a:t> must = </a:t>
            </a:r>
            <a:r>
              <a:rPr lang="en-US" sz="2400" dirty="0" smtClean="0">
                <a:latin typeface="Symbol" pitchFamily="18" charset="2"/>
              </a:rPr>
              <a:t>e</a:t>
            </a:r>
            <a:r>
              <a:rPr lang="en-US" sz="2400" baseline="-25000" dirty="0" smtClean="0">
                <a:latin typeface="Symbol" pitchFamily="18" charset="2"/>
              </a:rPr>
              <a:t>1</a:t>
            </a:r>
            <a:r>
              <a:rPr lang="en-US" dirty="0" smtClean="0"/>
              <a:t> = </a:t>
            </a:r>
            <a:r>
              <a:rPr lang="en-US" dirty="0" smtClean="0">
                <a:latin typeface="Symbol" pitchFamily="18" charset="2"/>
              </a:rPr>
              <a:t>-</a:t>
            </a:r>
            <a:r>
              <a:rPr lang="en-US" i="1" dirty="0" smtClean="0">
                <a:latin typeface="+mj-lt"/>
              </a:rPr>
              <a:t>I</a:t>
            </a:r>
            <a:r>
              <a:rPr lang="en-US" baseline="-25000" dirty="0" smtClean="0">
                <a:latin typeface="Symbol" pitchFamily="18" charset="2"/>
              </a:rPr>
              <a:t>1</a:t>
            </a:r>
            <a:r>
              <a:rPr lang="en-US" dirty="0" smtClean="0"/>
              <a:t> where </a:t>
            </a:r>
            <a:r>
              <a:rPr lang="en-US" i="1" dirty="0" smtClean="0"/>
              <a:t>I</a:t>
            </a:r>
            <a:r>
              <a:rPr lang="en-US" baseline="-25000" dirty="0" smtClean="0"/>
              <a:t>1</a:t>
            </a:r>
            <a:r>
              <a:rPr lang="en-US" dirty="0" smtClean="0"/>
              <a:t> is the smaller ionization potential of the two atoms. </a:t>
            </a:r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dirty="0" smtClean="0"/>
              <a:t>Consider  now the </a:t>
            </a:r>
            <a:r>
              <a:rPr lang="en-US" dirty="0"/>
              <a:t>KS </a:t>
            </a:r>
            <a:r>
              <a:rPr lang="en-US" dirty="0" smtClean="0"/>
              <a:t>equation </a:t>
            </a:r>
          </a:p>
          <a:p>
            <a:pPr algn="l"/>
            <a:r>
              <a:rPr lang="en-US" dirty="0" smtClean="0"/>
              <a:t>for </a:t>
            </a:r>
            <a:r>
              <a:rPr lang="en-US" i="1" dirty="0" smtClean="0"/>
              <a:t>r</a:t>
            </a:r>
            <a:r>
              <a:rPr lang="en-US" dirty="0" smtClean="0"/>
              <a:t> near atom 1, where                      and again for </a:t>
            </a:r>
            <a:r>
              <a:rPr lang="en-US" i="1" dirty="0" smtClean="0"/>
              <a:t>r</a:t>
            </a:r>
            <a:r>
              <a:rPr lang="en-US" dirty="0" smtClean="0"/>
              <a:t> near atom 2, where 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Noting that the KS equation must reduce to the respective atomic KS equations in these regions,  show that </a:t>
            </a:r>
            <a:r>
              <a:rPr lang="en-US" sz="2400" i="1" dirty="0" err="1" smtClean="0"/>
              <a:t>v</a:t>
            </a:r>
            <a:r>
              <a:rPr lang="en-US" sz="2400" baseline="-25000" dirty="0" err="1" smtClean="0"/>
              <a:t>s</a:t>
            </a:r>
            <a:r>
              <a:rPr lang="en-US" dirty="0" smtClean="0"/>
              <a:t>, must </a:t>
            </a:r>
            <a:r>
              <a:rPr lang="en-US" dirty="0"/>
              <a:t>have a  step of size </a:t>
            </a:r>
            <a:r>
              <a:rPr lang="en-US" sz="2400" dirty="0" smtClean="0">
                <a:latin typeface="Symbol" pitchFamily="18" charset="2"/>
              </a:rPr>
              <a:t>e</a:t>
            </a:r>
            <a:r>
              <a:rPr lang="en-US" baseline="-25000" dirty="0" smtClean="0">
                <a:latin typeface="Symbol" pitchFamily="18" charset="2"/>
              </a:rPr>
              <a:t>1</a:t>
            </a:r>
            <a:r>
              <a:rPr lang="en-US" dirty="0" smtClean="0">
                <a:latin typeface="Symbol" pitchFamily="18" charset="2"/>
              </a:rPr>
              <a:t> - </a:t>
            </a:r>
            <a:r>
              <a:rPr lang="en-US" sz="2400" dirty="0" smtClean="0">
                <a:latin typeface="Symbol" pitchFamily="18" charset="2"/>
              </a:rPr>
              <a:t>e</a:t>
            </a:r>
            <a:r>
              <a:rPr lang="en-US" baseline="-25000" dirty="0" smtClean="0">
                <a:latin typeface="Symbol" pitchFamily="18" charset="2"/>
              </a:rPr>
              <a:t>2</a:t>
            </a:r>
            <a:r>
              <a:rPr lang="en-US" dirty="0" smtClean="0">
                <a:latin typeface="Symbol" pitchFamily="18" charset="2"/>
              </a:rPr>
              <a:t> </a:t>
            </a:r>
            <a:r>
              <a:rPr lang="en-US" dirty="0" smtClean="0"/>
              <a:t>= </a:t>
            </a:r>
            <a:r>
              <a:rPr lang="en-US" i="1" dirty="0" smtClean="0"/>
              <a:t>I</a:t>
            </a:r>
            <a:r>
              <a:rPr lang="en-US" sz="2000" i="1" baseline="-25000" dirty="0" smtClean="0"/>
              <a:t>2</a:t>
            </a:r>
            <a:r>
              <a:rPr lang="en-US" i="1" dirty="0" smtClean="0"/>
              <a:t> </a:t>
            </a:r>
            <a:r>
              <a:rPr lang="en-US" i="1" dirty="0"/>
              <a:t>–I</a:t>
            </a:r>
            <a:r>
              <a:rPr lang="en-US" sz="2000" i="1" baseline="-25000" dirty="0"/>
              <a:t>1</a:t>
            </a:r>
            <a:r>
              <a:rPr lang="en-US" dirty="0"/>
              <a:t> between the atoms. </a:t>
            </a:r>
          </a:p>
        </p:txBody>
      </p:sp>
      <p:pic>
        <p:nvPicPr>
          <p:cNvPr id="59397" name="Picture 5"/>
          <p:cNvPicPr>
            <a:picLocks noChangeAspect="1" noChangeArrowheads="1"/>
          </p:cNvPicPr>
          <p:nvPr/>
        </p:nvPicPr>
        <p:blipFill>
          <a:blip r:embed="rId5"/>
          <a:srcRect t="11111"/>
          <a:stretch>
            <a:fillRect/>
          </a:stretch>
        </p:blipFill>
        <p:spPr bwMode="auto">
          <a:xfrm>
            <a:off x="0" y="2362200"/>
            <a:ext cx="4876800" cy="5349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graphicFrame>
        <p:nvGraphicFramePr>
          <p:cNvPr id="59398" name="Object 6"/>
          <p:cNvGraphicFramePr>
            <a:graphicFrameLocks noChangeAspect="1"/>
          </p:cNvGraphicFramePr>
          <p:nvPr/>
        </p:nvGraphicFramePr>
        <p:xfrm>
          <a:off x="1981200" y="3200400"/>
          <a:ext cx="1385888" cy="493713"/>
        </p:xfrm>
        <a:graphic>
          <a:graphicData uri="http://schemas.openxmlformats.org/presentationml/2006/ole">
            <p:oleObj spid="_x0000_s59398" name="Equation" r:id="rId6" imgW="711000" imgH="253800" progId="Equation.3">
              <p:embed/>
            </p:oleObj>
          </a:graphicData>
        </a:graphic>
      </p:graphicFrame>
      <p:pic>
        <p:nvPicPr>
          <p:cNvPr id="59399" name="Picture 7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038600" y="4648200"/>
            <a:ext cx="311996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9400" name="Picture 8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971800" y="5029200"/>
            <a:ext cx="1028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9401" name="Picture 9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924800" y="5029200"/>
            <a:ext cx="10572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457200" y="2286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u="sng"/>
              <a:t>The Peak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381000" y="685800"/>
            <a:ext cx="8534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/>
              <a:t> </a:t>
            </a:r>
            <a:r>
              <a:rPr lang="en-US" sz="2000"/>
              <a:t>A “kinetic correlation” effect </a:t>
            </a:r>
            <a:r>
              <a:rPr lang="en-US" i="1"/>
              <a:t>(Gritsenko, van Leeuwen, Baerends JCP 1996</a:t>
            </a:r>
            <a:r>
              <a:rPr lang="en-US" sz="2000" i="1"/>
              <a:t>). </a:t>
            </a:r>
            <a:r>
              <a:rPr lang="en-US" sz="2000"/>
              <a:t>Also occurs in stretched H</a:t>
            </a:r>
            <a:r>
              <a:rPr lang="en-US" sz="2000" baseline="-25000"/>
              <a:t>2</a:t>
            </a: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304800" y="1371600"/>
            <a:ext cx="883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•"/>
            </a:pPr>
            <a:r>
              <a:rPr lang="en-US"/>
              <a:t> </a:t>
            </a:r>
            <a:r>
              <a:rPr lang="en-US" sz="2000" i="1"/>
              <a:t>Another interpretation</a:t>
            </a:r>
            <a:r>
              <a:rPr lang="en-US" sz="2000"/>
              <a:t>: peak pushes away density from the bonding region</a:t>
            </a:r>
            <a:r>
              <a:rPr lang="en-US"/>
              <a:t>:</a:t>
            </a:r>
          </a:p>
        </p:txBody>
      </p:sp>
      <p:grpSp>
        <p:nvGrpSpPr>
          <p:cNvPr id="49157" name="Group 5"/>
          <p:cNvGrpSpPr>
            <a:grpSpLocks/>
          </p:cNvGrpSpPr>
          <p:nvPr/>
        </p:nvGrpSpPr>
        <p:grpSpPr bwMode="auto">
          <a:xfrm>
            <a:off x="1905000" y="1828800"/>
            <a:ext cx="5257800" cy="528638"/>
            <a:chOff x="288" y="1344"/>
            <a:chExt cx="3312" cy="333"/>
          </a:xfrm>
        </p:grpSpPr>
        <p:sp>
          <p:nvSpPr>
            <p:cNvPr id="49158" name="Text Box 6"/>
            <p:cNvSpPr txBox="1">
              <a:spLocks noChangeArrowheads="1"/>
            </p:cNvSpPr>
            <p:nvPr/>
          </p:nvSpPr>
          <p:spPr bwMode="auto">
            <a:xfrm>
              <a:off x="288" y="1392"/>
              <a:ext cx="11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with</a:t>
              </a:r>
            </a:p>
          </p:txBody>
        </p:sp>
        <p:pic>
          <p:nvPicPr>
            <p:cNvPr id="49159" name="Picture 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720" y="1344"/>
              <a:ext cx="1353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9160" name="Text Box 8"/>
            <p:cNvSpPr txBox="1">
              <a:spLocks noChangeArrowheads="1"/>
            </p:cNvSpPr>
            <p:nvPr/>
          </p:nvSpPr>
          <p:spPr bwMode="auto">
            <a:xfrm>
              <a:off x="2112" y="1392"/>
              <a:ext cx="14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>
                  <a:sym typeface="Wingdings" pitchFamily="2" charset="2"/>
                </a:rPr>
                <a:t> peak in v</a:t>
              </a:r>
              <a:r>
                <a:rPr lang="en-US" baseline="-25000">
                  <a:sym typeface="Wingdings" pitchFamily="2" charset="2"/>
                </a:rPr>
                <a:t>s</a:t>
              </a:r>
              <a:endParaRPr lang="en-US" baseline="-25000"/>
            </a:p>
          </p:txBody>
        </p:sp>
      </p:grpSp>
      <p:grpSp>
        <p:nvGrpSpPr>
          <p:cNvPr id="49161" name="Group 9"/>
          <p:cNvGrpSpPr>
            <a:grpSpLocks/>
          </p:cNvGrpSpPr>
          <p:nvPr/>
        </p:nvGrpSpPr>
        <p:grpSpPr bwMode="auto">
          <a:xfrm>
            <a:off x="457200" y="2438400"/>
            <a:ext cx="7315200" cy="442913"/>
            <a:chOff x="288" y="1776"/>
            <a:chExt cx="4608" cy="279"/>
          </a:xfrm>
        </p:grpSpPr>
        <p:sp>
          <p:nvSpPr>
            <p:cNvPr id="49162" name="Text Box 10"/>
            <p:cNvSpPr txBox="1">
              <a:spLocks noChangeArrowheads="1"/>
            </p:cNvSpPr>
            <p:nvPr/>
          </p:nvSpPr>
          <p:spPr bwMode="auto">
            <a:xfrm>
              <a:off x="288" y="1824"/>
              <a:ext cx="16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/>
                <a:t>but with the LCAO</a:t>
              </a:r>
            </a:p>
          </p:txBody>
        </p:sp>
        <p:pic>
          <p:nvPicPr>
            <p:cNvPr id="49163" name="Picture 1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584" y="1776"/>
              <a:ext cx="1836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9164" name="Text Box 12"/>
            <p:cNvSpPr txBox="1">
              <a:spLocks noChangeArrowheads="1"/>
            </p:cNvSpPr>
            <p:nvPr/>
          </p:nvSpPr>
          <p:spPr bwMode="auto">
            <a:xfrm>
              <a:off x="3552" y="1776"/>
              <a:ext cx="134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>
                  <a:sym typeface="Wingdings" pitchFamily="2" charset="2"/>
                </a:rPr>
                <a:t> no peak in v</a:t>
              </a:r>
              <a:r>
                <a:rPr lang="en-US" sz="2000" baseline="-25000">
                  <a:sym typeface="Wingdings" pitchFamily="2" charset="2"/>
                </a:rPr>
                <a:t>s</a:t>
              </a:r>
              <a:endParaRPr lang="en-US" sz="2000" baseline="-25000"/>
            </a:p>
          </p:txBody>
        </p:sp>
      </p:grpSp>
      <p:pic>
        <p:nvPicPr>
          <p:cNvPr id="49165" name="Picture 1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90800" y="3048000"/>
            <a:ext cx="45339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9166" name="Oval 14"/>
          <p:cNvSpPr>
            <a:spLocks noChangeArrowheads="1"/>
          </p:cNvSpPr>
          <p:nvPr/>
        </p:nvSpPr>
        <p:spPr bwMode="auto">
          <a:xfrm>
            <a:off x="5943600" y="2971800"/>
            <a:ext cx="1447800" cy="533400"/>
          </a:xfrm>
          <a:prstGeom prst="ellips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7315200" y="3048000"/>
            <a:ext cx="2057400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Error – most significant in bonding region</a:t>
            </a:r>
          </a:p>
        </p:txBody>
      </p:sp>
      <p:pic>
        <p:nvPicPr>
          <p:cNvPr id="49168" name="Picture 1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0" y="3733800"/>
            <a:ext cx="3581400" cy="240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5105400" y="3962400"/>
            <a:ext cx="281940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ym typeface="Wingdings" pitchFamily="2" charset="2"/>
              </a:rPr>
              <a:t></a:t>
            </a:r>
            <a:r>
              <a:rPr lang="en-US"/>
              <a:t> peak in </a:t>
            </a:r>
            <a:r>
              <a:rPr lang="en-US" sz="2000"/>
              <a:t>v</a:t>
            </a:r>
            <a:r>
              <a:rPr lang="en-US" sz="2000" baseline="-25000"/>
              <a:t>c </a:t>
            </a:r>
            <a:r>
              <a:rPr lang="en-US"/>
              <a:t>acts as a barrier to push back to the atomic regions this extraneous density. </a:t>
            </a:r>
          </a:p>
        </p:txBody>
      </p:sp>
      <p:sp>
        <p:nvSpPr>
          <p:cNvPr id="49170" name="Text Box 18"/>
          <p:cNvSpPr txBox="1">
            <a:spLocks noChangeArrowheads="1"/>
          </p:cNvSpPr>
          <p:nvPr/>
        </p:nvSpPr>
        <p:spPr bwMode="auto">
          <a:xfrm>
            <a:off x="228600" y="6078538"/>
            <a:ext cx="8610600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i="1"/>
              <a:t>Tempel, Martinez, Maitra, JCTC </a:t>
            </a:r>
            <a:r>
              <a:rPr lang="en-US" b="1" i="1"/>
              <a:t>5</a:t>
            </a:r>
            <a:r>
              <a:rPr lang="en-US" i="1"/>
              <a:t>, 770 (2009)</a:t>
            </a:r>
          </a:p>
          <a:p>
            <a:pPr algn="l">
              <a:spcBef>
                <a:spcPct val="50000"/>
              </a:spcBef>
            </a:pPr>
            <a:r>
              <a:rPr lang="en-US" i="1"/>
              <a:t>Helbig, Tokatly, &amp; Rubio, JCP </a:t>
            </a:r>
            <a:r>
              <a:rPr lang="en-US" b="1" i="1"/>
              <a:t>131</a:t>
            </a:r>
            <a:r>
              <a:rPr lang="en-US" i="1"/>
              <a:t>, 224105 (2009).</a:t>
            </a:r>
            <a:r>
              <a:rPr lang="en-US"/>
              <a:t> </a:t>
            </a:r>
          </a:p>
        </p:txBody>
      </p:sp>
      <p:sp>
        <p:nvSpPr>
          <p:cNvPr id="49171" name="Text Box 19"/>
          <p:cNvSpPr txBox="1">
            <a:spLocks noChangeArrowheads="1"/>
          </p:cNvSpPr>
          <p:nvPr/>
        </p:nvSpPr>
        <p:spPr bwMode="auto">
          <a:xfrm>
            <a:off x="0" y="1905000"/>
            <a:ext cx="1828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Asymptotically,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/>
      <p:bldP spid="49166" grpId="0" animBg="1"/>
      <p:bldP spid="49167" grpId="0"/>
      <p:bldP spid="49169" grpId="0"/>
      <p:bldP spid="49170" grpId="0"/>
      <p:bldP spid="4917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BE7D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>
          <a:outerShdw dist="107763" dir="2700000" algn="ctr" rotWithShape="0">
            <a:srgbClr val="808080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BE7D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>
          <a:outerShdw dist="107763" dir="2700000" algn="ctr" rotWithShape="0">
            <a:srgbClr val="808080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13536</TotalTime>
  <Words>2725</Words>
  <Application>Microsoft Office PowerPoint</Application>
  <PresentationFormat>On-screen Show (4:3)</PresentationFormat>
  <Paragraphs>335</Paragraphs>
  <Slides>28</Slides>
  <Notes>28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Default Design</vt:lpstr>
      <vt:lpstr>Equation</vt:lpstr>
      <vt:lpstr>Slide 1</vt:lpstr>
      <vt:lpstr>Slide 2</vt:lpstr>
      <vt:lpstr>Exact ground-state KS potentials…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Eg. Zincbacteriochlorin-Bacteriochlorin complex (light-harvesting in plants and purple bacteria) </vt:lpstr>
      <vt:lpstr>Slide 16</vt:lpstr>
      <vt:lpstr>Slide 17</vt:lpstr>
      <vt:lpstr>Slide 18</vt:lpstr>
      <vt:lpstr>Slide 19</vt:lpstr>
      <vt:lpstr>Slide 20</vt:lpstr>
      <vt:lpstr>Slide 21</vt:lpstr>
      <vt:lpstr>Undoing KS static correlation…</vt:lpstr>
      <vt:lpstr>What does the exact fxc looks like?  </vt:lpstr>
      <vt:lpstr>Exact      matrix elt for CT between open-shells</vt:lpstr>
      <vt:lpstr>Slide 25</vt:lpstr>
      <vt:lpstr>But almost no approximate vs has the step, so is static correlation and w-dep. relevant practically ?? </vt:lpstr>
      <vt:lpstr>Slide 27</vt:lpstr>
      <vt:lpstr>Slide 28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Neepa</dc:creator>
  <cp:lastModifiedBy>workStation</cp:lastModifiedBy>
  <cp:revision>479</cp:revision>
  <dcterms:created xsi:type="dcterms:W3CDTF">2008-09-07T13:40:34Z</dcterms:created>
  <dcterms:modified xsi:type="dcterms:W3CDTF">2012-01-11T22:47:53Z</dcterms:modified>
</cp:coreProperties>
</file>