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2"/>
  </p:sldMasterIdLst>
  <p:notesMasterIdLst>
    <p:notesMasterId r:id="rId27"/>
  </p:notesMasterIdLst>
  <p:handoutMasterIdLst>
    <p:handoutMasterId r:id="rId28"/>
  </p:handoutMasterIdLst>
  <p:sldIdLst>
    <p:sldId id="256" r:id="rId3"/>
    <p:sldId id="257" r:id="rId4"/>
    <p:sldId id="258" r:id="rId5"/>
    <p:sldId id="259" r:id="rId6"/>
    <p:sldId id="260" r:id="rId7"/>
    <p:sldId id="261" r:id="rId8"/>
    <p:sldId id="264" r:id="rId9"/>
    <p:sldId id="262" r:id="rId10"/>
    <p:sldId id="265" r:id="rId11"/>
    <p:sldId id="270" r:id="rId12"/>
    <p:sldId id="263" r:id="rId13"/>
    <p:sldId id="267" r:id="rId14"/>
    <p:sldId id="269" r:id="rId15"/>
    <p:sldId id="271" r:id="rId16"/>
    <p:sldId id="272" r:id="rId17"/>
    <p:sldId id="273" r:id="rId18"/>
    <p:sldId id="275" r:id="rId19"/>
    <p:sldId id="277" r:id="rId20"/>
    <p:sldId id="276" r:id="rId21"/>
    <p:sldId id="278" r:id="rId22"/>
    <p:sldId id="279" r:id="rId23"/>
    <p:sldId id="280" r:id="rId24"/>
    <p:sldId id="281" r:id="rId25"/>
    <p:sldId id="274" r:id="rId26"/>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 mitjà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18" autoAdjust="0"/>
  </p:normalViewPr>
  <p:slideViewPr>
    <p:cSldViewPr showGuides="1">
      <p:cViewPr>
        <p:scale>
          <a:sx n="90" d="100"/>
          <a:sy n="90" d="100"/>
        </p:scale>
        <p:origin x="-1404" y="-48"/>
      </p:cViewPr>
      <p:guideLst>
        <p:guide orient="horz" pos="2160"/>
        <p:guide pos="2880"/>
        <p:guide pos="144"/>
        <p:guide pos="5616"/>
      </p:guideLst>
    </p:cSldViewPr>
  </p:slideViewPr>
  <p:notesTextViewPr>
    <p:cViewPr>
      <p:scale>
        <a:sx n="1" d="1"/>
        <a:sy n="1" d="1"/>
      </p:scale>
      <p:origin x="0" y="0"/>
    </p:cViewPr>
  </p:notesTextViewPr>
  <p:notesViewPr>
    <p:cSldViewPr>
      <p:cViewPr varScale="1">
        <p:scale>
          <a:sx n="70" d="100"/>
          <a:sy n="70" d="100"/>
        </p:scale>
        <p:origin x="-3234" y="-90"/>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0F6CA8-9E57-48DC-BA04-9AC318C868B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ca-ES"/>
        </a:p>
      </dgm:t>
    </dgm:pt>
    <dgm:pt modelId="{3731034C-1E9E-4383-86C9-DAB63A531BA5}">
      <dgm:prSet phldrT="[Text]"/>
      <dgm:spPr/>
      <dgm:t>
        <a:bodyPr/>
        <a:lstStyle/>
        <a:p>
          <a:r>
            <a:rPr lang="en-GB" noProof="0" dirty="0" smtClean="0"/>
            <a:t>General EE has been developed from a general </a:t>
          </a:r>
          <a:r>
            <a:rPr lang="en-GB" noProof="0" dirty="0" err="1" smtClean="0"/>
            <a:t>variational</a:t>
          </a:r>
          <a:r>
            <a:rPr lang="en-GB" noProof="0" dirty="0" smtClean="0"/>
            <a:t> principle.</a:t>
          </a:r>
          <a:endParaRPr lang="ca-ES" dirty="0"/>
        </a:p>
      </dgm:t>
    </dgm:pt>
    <dgm:pt modelId="{7A6D5DD1-92CA-48B3-B035-BD1BE8EA60B8}" type="parTrans" cxnId="{AE43A073-658E-4473-AD2E-105AB51DF5E2}">
      <dgm:prSet/>
      <dgm:spPr/>
      <dgm:t>
        <a:bodyPr/>
        <a:lstStyle/>
        <a:p>
          <a:endParaRPr lang="ca-ES"/>
        </a:p>
      </dgm:t>
    </dgm:pt>
    <dgm:pt modelId="{707690A3-4F7C-4BCB-86ED-86965A762E77}" type="sibTrans" cxnId="{AE43A073-658E-4473-AD2E-105AB51DF5E2}">
      <dgm:prSet/>
      <dgm:spPr/>
      <dgm:t>
        <a:bodyPr/>
        <a:lstStyle/>
        <a:p>
          <a:endParaRPr lang="ca-ES"/>
        </a:p>
      </dgm:t>
    </dgm:pt>
    <dgm:pt modelId="{59A1EF0E-9919-4B8A-9853-1BAD4AAF66C8}">
      <dgm:prSet phldrT="[Text]"/>
      <dgm:spPr/>
      <dgm:t>
        <a:bodyPr/>
        <a:lstStyle/>
        <a:p>
          <a:r>
            <a:rPr lang="en-GB" noProof="0" dirty="0" smtClean="0"/>
            <a:t>EE theory has been applied to Cosmology using a new uncoupled formalism.</a:t>
          </a:r>
          <a:endParaRPr lang="ca-ES" dirty="0"/>
        </a:p>
      </dgm:t>
    </dgm:pt>
    <dgm:pt modelId="{F370B43E-C5C8-436A-BE01-FB2DBC8FE2E6}" type="parTrans" cxnId="{079AA17A-5D81-42BE-84EC-6CD062347785}">
      <dgm:prSet/>
      <dgm:spPr/>
      <dgm:t>
        <a:bodyPr/>
        <a:lstStyle/>
        <a:p>
          <a:endParaRPr lang="ca-ES"/>
        </a:p>
      </dgm:t>
    </dgm:pt>
    <dgm:pt modelId="{D8AE2820-A1FC-4F45-BA00-F8A3470EAD65}" type="sibTrans" cxnId="{079AA17A-5D81-42BE-84EC-6CD062347785}">
      <dgm:prSet/>
      <dgm:spPr/>
      <dgm:t>
        <a:bodyPr/>
        <a:lstStyle/>
        <a:p>
          <a:endParaRPr lang="ca-ES"/>
        </a:p>
      </dgm:t>
    </dgm:pt>
    <dgm:pt modelId="{16B6EDAD-C212-4F43-B14C-FE8E0B58B962}">
      <dgm:prSet phldrT="[Text]"/>
      <dgm:spPr/>
      <dgm:t>
        <a:bodyPr/>
        <a:lstStyle/>
        <a:p>
          <a:r>
            <a:rPr lang="en-GB" noProof="0" dirty="0" smtClean="0"/>
            <a:t>The statistical code </a:t>
          </a:r>
          <a:r>
            <a:rPr lang="en-GB" noProof="0" dirty="0" err="1" smtClean="0"/>
            <a:t>CosmoMC</a:t>
          </a:r>
          <a:r>
            <a:rPr lang="en-GB" noProof="0" dirty="0" smtClean="0"/>
            <a:t> and </a:t>
          </a:r>
          <a:r>
            <a:rPr lang="en-GB" noProof="0" dirty="0" err="1" smtClean="0"/>
            <a:t>CMBFast</a:t>
          </a:r>
          <a:r>
            <a:rPr lang="en-GB" noProof="0" dirty="0" smtClean="0"/>
            <a:t> cosmological code has been adapted.</a:t>
          </a:r>
          <a:endParaRPr lang="en-GB" noProof="0" dirty="0"/>
        </a:p>
      </dgm:t>
    </dgm:pt>
    <dgm:pt modelId="{E7C4C783-29E3-49F5-9FF4-FCB82ECE762F}" type="parTrans" cxnId="{D12F65C3-2867-4E84-AC2A-EE37F0C7C175}">
      <dgm:prSet/>
      <dgm:spPr/>
      <dgm:t>
        <a:bodyPr/>
        <a:lstStyle/>
        <a:p>
          <a:endParaRPr lang="ca-ES"/>
        </a:p>
      </dgm:t>
    </dgm:pt>
    <dgm:pt modelId="{59C710FA-32C9-4FB3-B6A3-946A24DDC15E}" type="sibTrans" cxnId="{D12F65C3-2867-4E84-AC2A-EE37F0C7C175}">
      <dgm:prSet/>
      <dgm:spPr/>
      <dgm:t>
        <a:bodyPr/>
        <a:lstStyle/>
        <a:p>
          <a:endParaRPr lang="ca-ES"/>
        </a:p>
      </dgm:t>
    </dgm:pt>
    <dgm:pt modelId="{E06FC659-5738-4AA6-A720-F5D8AEDE0346}">
      <dgm:prSet phldrT="[Text]"/>
      <dgm:spPr/>
      <dgm:t>
        <a:bodyPr/>
        <a:lstStyle/>
        <a:p>
          <a:r>
            <a:rPr lang="en-GB" noProof="0" dirty="0" smtClean="0"/>
            <a:t>An exhaustive statistical study has been done using the CMB WMAP 7-years observational data  base.</a:t>
          </a:r>
          <a:endParaRPr lang="ca-ES" dirty="0"/>
        </a:p>
      </dgm:t>
    </dgm:pt>
    <dgm:pt modelId="{78CF81DE-38D0-4F3D-8A1D-F955BC6376A1}" type="parTrans" cxnId="{37B1E719-7886-407E-9B7D-5085D007019F}">
      <dgm:prSet/>
      <dgm:spPr/>
      <dgm:t>
        <a:bodyPr/>
        <a:lstStyle/>
        <a:p>
          <a:endParaRPr lang="ca-ES"/>
        </a:p>
      </dgm:t>
    </dgm:pt>
    <dgm:pt modelId="{3C503E6E-539F-4541-BF4F-8501D82D1F75}" type="sibTrans" cxnId="{37B1E719-7886-407E-9B7D-5085D007019F}">
      <dgm:prSet/>
      <dgm:spPr/>
      <dgm:t>
        <a:bodyPr/>
        <a:lstStyle/>
        <a:p>
          <a:endParaRPr lang="ca-ES"/>
        </a:p>
      </dgm:t>
    </dgm:pt>
    <dgm:pt modelId="{D01AE434-1806-4E60-A3EA-FF8144C60E10}">
      <dgm:prSet phldrT="[Text]"/>
      <dgm:spPr/>
      <dgm:t>
        <a:bodyPr/>
        <a:lstStyle/>
        <a:p>
          <a:r>
            <a:rPr lang="en-GB" noProof="0" smtClean="0"/>
            <a:t>A new testing, now with WMAP9 and Planck Data Base, is runnig and firsts results have been showed.</a:t>
          </a:r>
          <a:endParaRPr lang="en-GB" noProof="0"/>
        </a:p>
      </dgm:t>
    </dgm:pt>
    <dgm:pt modelId="{2356029B-FE4F-4766-8925-091111B874B5}" type="parTrans" cxnId="{07479F5A-26AF-4750-B14A-7836DA06EB74}">
      <dgm:prSet/>
      <dgm:spPr/>
      <dgm:t>
        <a:bodyPr/>
        <a:lstStyle/>
        <a:p>
          <a:endParaRPr lang="ca-ES"/>
        </a:p>
      </dgm:t>
    </dgm:pt>
    <dgm:pt modelId="{FFBAFE99-01DF-4D54-B6A0-205352544D3E}" type="sibTrans" cxnId="{07479F5A-26AF-4750-B14A-7836DA06EB74}">
      <dgm:prSet/>
      <dgm:spPr/>
      <dgm:t>
        <a:bodyPr/>
        <a:lstStyle/>
        <a:p>
          <a:endParaRPr lang="ca-ES"/>
        </a:p>
      </dgm:t>
    </dgm:pt>
    <dgm:pt modelId="{753640BA-9E28-4D85-9C30-F0422E2AD9D6}" type="pres">
      <dgm:prSet presAssocID="{290F6CA8-9E57-48DC-BA04-9AC318C868BA}" presName="Name0" presStyleCnt="0">
        <dgm:presLayoutVars>
          <dgm:dir/>
          <dgm:resizeHandles val="exact"/>
        </dgm:presLayoutVars>
      </dgm:prSet>
      <dgm:spPr/>
      <dgm:t>
        <a:bodyPr/>
        <a:lstStyle/>
        <a:p>
          <a:endParaRPr lang="ca-ES"/>
        </a:p>
      </dgm:t>
    </dgm:pt>
    <dgm:pt modelId="{C542EE63-C0C2-4695-AF7A-E58005F1E065}" type="pres">
      <dgm:prSet presAssocID="{290F6CA8-9E57-48DC-BA04-9AC318C868BA}" presName="cycle" presStyleCnt="0"/>
      <dgm:spPr/>
    </dgm:pt>
    <dgm:pt modelId="{61DDBE14-85B5-4082-B020-AD1CD61F7E6D}" type="pres">
      <dgm:prSet presAssocID="{3731034C-1E9E-4383-86C9-DAB63A531BA5}" presName="nodeFirstNode" presStyleLbl="node1" presStyleIdx="0" presStyleCnt="5">
        <dgm:presLayoutVars>
          <dgm:bulletEnabled val="1"/>
        </dgm:presLayoutVars>
      </dgm:prSet>
      <dgm:spPr/>
      <dgm:t>
        <a:bodyPr/>
        <a:lstStyle/>
        <a:p>
          <a:endParaRPr lang="ca-ES"/>
        </a:p>
      </dgm:t>
    </dgm:pt>
    <dgm:pt modelId="{A6E362C2-CCC6-4773-8E7E-76DBF930E731}" type="pres">
      <dgm:prSet presAssocID="{707690A3-4F7C-4BCB-86ED-86965A762E77}" presName="sibTransFirstNode" presStyleLbl="bgShp" presStyleIdx="0" presStyleCnt="1"/>
      <dgm:spPr/>
      <dgm:t>
        <a:bodyPr/>
        <a:lstStyle/>
        <a:p>
          <a:endParaRPr lang="ca-ES"/>
        </a:p>
      </dgm:t>
    </dgm:pt>
    <dgm:pt modelId="{AAA182F6-741B-4EA1-B4AB-276A0E261615}" type="pres">
      <dgm:prSet presAssocID="{59A1EF0E-9919-4B8A-9853-1BAD4AAF66C8}" presName="nodeFollowingNodes" presStyleLbl="node1" presStyleIdx="1" presStyleCnt="5">
        <dgm:presLayoutVars>
          <dgm:bulletEnabled val="1"/>
        </dgm:presLayoutVars>
      </dgm:prSet>
      <dgm:spPr/>
      <dgm:t>
        <a:bodyPr/>
        <a:lstStyle/>
        <a:p>
          <a:endParaRPr lang="ca-ES"/>
        </a:p>
      </dgm:t>
    </dgm:pt>
    <dgm:pt modelId="{33978B70-6C38-4152-B865-94B0AB822B95}" type="pres">
      <dgm:prSet presAssocID="{16B6EDAD-C212-4F43-B14C-FE8E0B58B962}" presName="nodeFollowingNodes" presStyleLbl="node1" presStyleIdx="2" presStyleCnt="5">
        <dgm:presLayoutVars>
          <dgm:bulletEnabled val="1"/>
        </dgm:presLayoutVars>
      </dgm:prSet>
      <dgm:spPr/>
      <dgm:t>
        <a:bodyPr/>
        <a:lstStyle/>
        <a:p>
          <a:endParaRPr lang="ca-ES"/>
        </a:p>
      </dgm:t>
    </dgm:pt>
    <dgm:pt modelId="{A187B1CE-474E-4C36-901D-9D262A428BD9}" type="pres">
      <dgm:prSet presAssocID="{E06FC659-5738-4AA6-A720-F5D8AEDE0346}" presName="nodeFollowingNodes" presStyleLbl="node1" presStyleIdx="3" presStyleCnt="5">
        <dgm:presLayoutVars>
          <dgm:bulletEnabled val="1"/>
        </dgm:presLayoutVars>
      </dgm:prSet>
      <dgm:spPr/>
      <dgm:t>
        <a:bodyPr/>
        <a:lstStyle/>
        <a:p>
          <a:endParaRPr lang="ca-ES"/>
        </a:p>
      </dgm:t>
    </dgm:pt>
    <dgm:pt modelId="{496E9869-D533-41C4-8C36-04ACC7000931}" type="pres">
      <dgm:prSet presAssocID="{D01AE434-1806-4E60-A3EA-FF8144C60E10}" presName="nodeFollowingNodes" presStyleLbl="node1" presStyleIdx="4" presStyleCnt="5">
        <dgm:presLayoutVars>
          <dgm:bulletEnabled val="1"/>
        </dgm:presLayoutVars>
      </dgm:prSet>
      <dgm:spPr/>
      <dgm:t>
        <a:bodyPr/>
        <a:lstStyle/>
        <a:p>
          <a:endParaRPr lang="ca-ES"/>
        </a:p>
      </dgm:t>
    </dgm:pt>
  </dgm:ptLst>
  <dgm:cxnLst>
    <dgm:cxn modelId="{AC55E877-6E2A-455B-AB72-3671E4A466A0}" type="presOf" srcId="{59A1EF0E-9919-4B8A-9853-1BAD4AAF66C8}" destId="{AAA182F6-741B-4EA1-B4AB-276A0E261615}" srcOrd="0" destOrd="0" presId="urn:microsoft.com/office/officeart/2005/8/layout/cycle3"/>
    <dgm:cxn modelId="{079AA17A-5D81-42BE-84EC-6CD062347785}" srcId="{290F6CA8-9E57-48DC-BA04-9AC318C868BA}" destId="{59A1EF0E-9919-4B8A-9853-1BAD4AAF66C8}" srcOrd="1" destOrd="0" parTransId="{F370B43E-C5C8-436A-BE01-FB2DBC8FE2E6}" sibTransId="{D8AE2820-A1FC-4F45-BA00-F8A3470EAD65}"/>
    <dgm:cxn modelId="{6A82C4A5-B29B-467E-B43D-38700484FC82}" type="presOf" srcId="{707690A3-4F7C-4BCB-86ED-86965A762E77}" destId="{A6E362C2-CCC6-4773-8E7E-76DBF930E731}" srcOrd="0" destOrd="0" presId="urn:microsoft.com/office/officeart/2005/8/layout/cycle3"/>
    <dgm:cxn modelId="{AE43A073-658E-4473-AD2E-105AB51DF5E2}" srcId="{290F6CA8-9E57-48DC-BA04-9AC318C868BA}" destId="{3731034C-1E9E-4383-86C9-DAB63A531BA5}" srcOrd="0" destOrd="0" parTransId="{7A6D5DD1-92CA-48B3-B035-BD1BE8EA60B8}" sibTransId="{707690A3-4F7C-4BCB-86ED-86965A762E77}"/>
    <dgm:cxn modelId="{2BEBA7E2-0EFC-425C-9477-2C9840BB2676}" type="presOf" srcId="{E06FC659-5738-4AA6-A720-F5D8AEDE0346}" destId="{A187B1CE-474E-4C36-901D-9D262A428BD9}" srcOrd="0" destOrd="0" presId="urn:microsoft.com/office/officeart/2005/8/layout/cycle3"/>
    <dgm:cxn modelId="{68FB90E9-C258-4B53-BCAB-9AB0F5B021F3}" type="presOf" srcId="{290F6CA8-9E57-48DC-BA04-9AC318C868BA}" destId="{753640BA-9E28-4D85-9C30-F0422E2AD9D6}" srcOrd="0" destOrd="0" presId="urn:microsoft.com/office/officeart/2005/8/layout/cycle3"/>
    <dgm:cxn modelId="{37B1E719-7886-407E-9B7D-5085D007019F}" srcId="{290F6CA8-9E57-48DC-BA04-9AC318C868BA}" destId="{E06FC659-5738-4AA6-A720-F5D8AEDE0346}" srcOrd="3" destOrd="0" parTransId="{78CF81DE-38D0-4F3D-8A1D-F955BC6376A1}" sibTransId="{3C503E6E-539F-4541-BF4F-8501D82D1F75}"/>
    <dgm:cxn modelId="{5C719FB4-CB41-4B00-8B7D-E1CFB8C28391}" type="presOf" srcId="{16B6EDAD-C212-4F43-B14C-FE8E0B58B962}" destId="{33978B70-6C38-4152-B865-94B0AB822B95}" srcOrd="0" destOrd="0" presId="urn:microsoft.com/office/officeart/2005/8/layout/cycle3"/>
    <dgm:cxn modelId="{E1443A70-4C00-4AE0-BF30-75C38095D074}" type="presOf" srcId="{D01AE434-1806-4E60-A3EA-FF8144C60E10}" destId="{496E9869-D533-41C4-8C36-04ACC7000931}" srcOrd="0" destOrd="0" presId="urn:microsoft.com/office/officeart/2005/8/layout/cycle3"/>
    <dgm:cxn modelId="{07479F5A-26AF-4750-B14A-7836DA06EB74}" srcId="{290F6CA8-9E57-48DC-BA04-9AC318C868BA}" destId="{D01AE434-1806-4E60-A3EA-FF8144C60E10}" srcOrd="4" destOrd="0" parTransId="{2356029B-FE4F-4766-8925-091111B874B5}" sibTransId="{FFBAFE99-01DF-4D54-B6A0-205352544D3E}"/>
    <dgm:cxn modelId="{D28E1951-C1F8-40F4-8095-49A93C8BFB1C}" type="presOf" srcId="{3731034C-1E9E-4383-86C9-DAB63A531BA5}" destId="{61DDBE14-85B5-4082-B020-AD1CD61F7E6D}" srcOrd="0" destOrd="0" presId="urn:microsoft.com/office/officeart/2005/8/layout/cycle3"/>
    <dgm:cxn modelId="{D12F65C3-2867-4E84-AC2A-EE37F0C7C175}" srcId="{290F6CA8-9E57-48DC-BA04-9AC318C868BA}" destId="{16B6EDAD-C212-4F43-B14C-FE8E0B58B962}" srcOrd="2" destOrd="0" parTransId="{E7C4C783-29E3-49F5-9FF4-FCB82ECE762F}" sibTransId="{59C710FA-32C9-4FB3-B6A3-946A24DDC15E}"/>
    <dgm:cxn modelId="{C5826080-082F-429D-9647-D7D106CBD598}" type="presParOf" srcId="{753640BA-9E28-4D85-9C30-F0422E2AD9D6}" destId="{C542EE63-C0C2-4695-AF7A-E58005F1E065}" srcOrd="0" destOrd="0" presId="urn:microsoft.com/office/officeart/2005/8/layout/cycle3"/>
    <dgm:cxn modelId="{8BFF790B-EE74-4E55-BE96-462E345607BA}" type="presParOf" srcId="{C542EE63-C0C2-4695-AF7A-E58005F1E065}" destId="{61DDBE14-85B5-4082-B020-AD1CD61F7E6D}" srcOrd="0" destOrd="0" presId="urn:microsoft.com/office/officeart/2005/8/layout/cycle3"/>
    <dgm:cxn modelId="{C4E00ACE-271D-4D60-94F1-073BCE66FEDF}" type="presParOf" srcId="{C542EE63-C0C2-4695-AF7A-E58005F1E065}" destId="{A6E362C2-CCC6-4773-8E7E-76DBF930E731}" srcOrd="1" destOrd="0" presId="urn:microsoft.com/office/officeart/2005/8/layout/cycle3"/>
    <dgm:cxn modelId="{499F6EC6-37B0-4404-8D6A-26C8F3A09462}" type="presParOf" srcId="{C542EE63-C0C2-4695-AF7A-E58005F1E065}" destId="{AAA182F6-741B-4EA1-B4AB-276A0E261615}" srcOrd="2" destOrd="0" presId="urn:microsoft.com/office/officeart/2005/8/layout/cycle3"/>
    <dgm:cxn modelId="{1FF3078D-3285-4E64-B1E6-347A6C4BCC79}" type="presParOf" srcId="{C542EE63-C0C2-4695-AF7A-E58005F1E065}" destId="{33978B70-6C38-4152-B865-94B0AB822B95}" srcOrd="3" destOrd="0" presId="urn:microsoft.com/office/officeart/2005/8/layout/cycle3"/>
    <dgm:cxn modelId="{D25CE8A8-3054-442E-A2FE-9F7EA4B23F90}" type="presParOf" srcId="{C542EE63-C0C2-4695-AF7A-E58005F1E065}" destId="{A187B1CE-474E-4C36-901D-9D262A428BD9}" srcOrd="4" destOrd="0" presId="urn:microsoft.com/office/officeart/2005/8/layout/cycle3"/>
    <dgm:cxn modelId="{5813C8D4-C2F3-48A1-BD0A-31440015BEAD}" type="presParOf" srcId="{C542EE63-C0C2-4695-AF7A-E58005F1E065}" destId="{496E9869-D533-41C4-8C36-04ACC7000931}"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362C2-CCC6-4773-8E7E-76DBF930E731}">
      <dsp:nvSpPr>
        <dsp:cNvPr id="0" name=""/>
        <dsp:cNvSpPr/>
      </dsp:nvSpPr>
      <dsp:spPr>
        <a:xfrm>
          <a:off x="1020730" y="-22083"/>
          <a:ext cx="4054539" cy="4054539"/>
        </a:xfrm>
        <a:prstGeom prst="circularArrow">
          <a:avLst>
            <a:gd name="adj1" fmla="val 5544"/>
            <a:gd name="adj2" fmla="val 330680"/>
            <a:gd name="adj3" fmla="val 13815233"/>
            <a:gd name="adj4" fmla="val 173620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DBE14-85B5-4082-B020-AD1CD61F7E6D}">
      <dsp:nvSpPr>
        <dsp:cNvPr id="0" name=""/>
        <dsp:cNvSpPr/>
      </dsp:nvSpPr>
      <dsp:spPr>
        <a:xfrm>
          <a:off x="2114847" y="1515"/>
          <a:ext cx="1866304" cy="933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General EE has been developed from a general </a:t>
          </a:r>
          <a:r>
            <a:rPr lang="en-GB" sz="1300" kern="1200" noProof="0" dirty="0" err="1" smtClean="0"/>
            <a:t>variational</a:t>
          </a:r>
          <a:r>
            <a:rPr lang="en-GB" sz="1300" kern="1200" noProof="0" dirty="0" smtClean="0"/>
            <a:t> principle.</a:t>
          </a:r>
          <a:endParaRPr lang="ca-ES" sz="1300" kern="1200" dirty="0"/>
        </a:p>
      </dsp:txBody>
      <dsp:txXfrm>
        <a:off x="2160400" y="47068"/>
        <a:ext cx="1775198" cy="842046"/>
      </dsp:txXfrm>
    </dsp:sp>
    <dsp:sp modelId="{AAA182F6-741B-4EA1-B4AB-276A0E261615}">
      <dsp:nvSpPr>
        <dsp:cNvPr id="0" name=""/>
        <dsp:cNvSpPr/>
      </dsp:nvSpPr>
      <dsp:spPr>
        <a:xfrm>
          <a:off x="3759238" y="1196235"/>
          <a:ext cx="1866304" cy="933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EE theory has been applied to Cosmology using a new uncoupled formalism.</a:t>
          </a:r>
          <a:endParaRPr lang="ca-ES" sz="1300" kern="1200" dirty="0"/>
        </a:p>
      </dsp:txBody>
      <dsp:txXfrm>
        <a:off x="3804791" y="1241788"/>
        <a:ext cx="1775198" cy="842046"/>
      </dsp:txXfrm>
    </dsp:sp>
    <dsp:sp modelId="{33978B70-6C38-4152-B865-94B0AB822B95}">
      <dsp:nvSpPr>
        <dsp:cNvPr id="0" name=""/>
        <dsp:cNvSpPr/>
      </dsp:nvSpPr>
      <dsp:spPr>
        <a:xfrm>
          <a:off x="3131137" y="3129332"/>
          <a:ext cx="1866304" cy="933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The statistical code </a:t>
          </a:r>
          <a:r>
            <a:rPr lang="en-GB" sz="1300" kern="1200" noProof="0" dirty="0" err="1" smtClean="0"/>
            <a:t>CosmoMC</a:t>
          </a:r>
          <a:r>
            <a:rPr lang="en-GB" sz="1300" kern="1200" noProof="0" dirty="0" smtClean="0"/>
            <a:t> and </a:t>
          </a:r>
          <a:r>
            <a:rPr lang="en-GB" sz="1300" kern="1200" noProof="0" dirty="0" err="1" smtClean="0"/>
            <a:t>CMBFast</a:t>
          </a:r>
          <a:r>
            <a:rPr lang="en-GB" sz="1300" kern="1200" noProof="0" dirty="0" smtClean="0"/>
            <a:t> cosmological code has been adapted.</a:t>
          </a:r>
          <a:endParaRPr lang="en-GB" sz="1300" kern="1200" noProof="0" dirty="0"/>
        </a:p>
      </dsp:txBody>
      <dsp:txXfrm>
        <a:off x="3176690" y="3174885"/>
        <a:ext cx="1775198" cy="842046"/>
      </dsp:txXfrm>
    </dsp:sp>
    <dsp:sp modelId="{A187B1CE-474E-4C36-901D-9D262A428BD9}">
      <dsp:nvSpPr>
        <dsp:cNvPr id="0" name=""/>
        <dsp:cNvSpPr/>
      </dsp:nvSpPr>
      <dsp:spPr>
        <a:xfrm>
          <a:off x="1098558" y="3129332"/>
          <a:ext cx="1866304" cy="933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dirty="0" smtClean="0"/>
            <a:t>An exhaustive statistical study has been done using the CMB WMAP 7-years observational data  base.</a:t>
          </a:r>
          <a:endParaRPr lang="ca-ES" sz="1300" kern="1200" dirty="0"/>
        </a:p>
      </dsp:txBody>
      <dsp:txXfrm>
        <a:off x="1144111" y="3174885"/>
        <a:ext cx="1775198" cy="842046"/>
      </dsp:txXfrm>
    </dsp:sp>
    <dsp:sp modelId="{496E9869-D533-41C4-8C36-04ACC7000931}">
      <dsp:nvSpPr>
        <dsp:cNvPr id="0" name=""/>
        <dsp:cNvSpPr/>
      </dsp:nvSpPr>
      <dsp:spPr>
        <a:xfrm>
          <a:off x="470456" y="1196235"/>
          <a:ext cx="1866304" cy="933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noProof="0" smtClean="0"/>
            <a:t>A new testing, now with WMAP9 and Planck Data Base, is runnig and firsts results have been showed.</a:t>
          </a:r>
          <a:endParaRPr lang="en-GB" sz="1300" kern="1200" noProof="0"/>
        </a:p>
      </dsp:txBody>
      <dsp:txXfrm>
        <a:off x="516009" y="1241788"/>
        <a:ext cx="1775198" cy="84204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97363"/>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sz="quarter" idx="1"/>
          </p:nvPr>
        </p:nvSpPr>
        <p:spPr>
          <a:xfrm>
            <a:off x="3884613" y="0"/>
            <a:ext cx="2971800" cy="497363"/>
          </a:xfrm>
          <a:prstGeom prst="rect">
            <a:avLst/>
          </a:prstGeom>
        </p:spPr>
        <p:txBody>
          <a:bodyPr vert="horz" lIns="91440" tIns="45720" rIns="91440" bIns="45720" rtlCol="0"/>
          <a:lstStyle>
            <a:lvl1pPr algn="r">
              <a:defRPr sz="1200"/>
            </a:lvl1pPr>
          </a:lstStyle>
          <a:p>
            <a:fld id="{56CE78A1-95F4-4C29-AEE0-B55572C47900}" type="datetimeFigureOut">
              <a:rPr lang="ca-ES" smtClean="0"/>
              <a:t>13/09/2013</a:t>
            </a:fld>
            <a:endParaRPr lang="ca-ES"/>
          </a:p>
        </p:txBody>
      </p:sp>
      <p:sp>
        <p:nvSpPr>
          <p:cNvPr id="4" name="Contenidor de peu de pàgina 3"/>
          <p:cNvSpPr>
            <a:spLocks noGrp="1"/>
          </p:cNvSpPr>
          <p:nvPr>
            <p:ph type="ftr" sz="quarter" idx="2"/>
          </p:nvPr>
        </p:nvSpPr>
        <p:spPr>
          <a:xfrm>
            <a:off x="0" y="9448186"/>
            <a:ext cx="2971800" cy="497363"/>
          </a:xfrm>
          <a:prstGeom prst="rect">
            <a:avLst/>
          </a:prstGeom>
        </p:spPr>
        <p:txBody>
          <a:bodyPr vert="horz" lIns="91440" tIns="45720" rIns="91440" bIns="45720"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3884613" y="9448186"/>
            <a:ext cx="2971800" cy="497363"/>
          </a:xfrm>
          <a:prstGeom prst="rect">
            <a:avLst/>
          </a:prstGeom>
        </p:spPr>
        <p:txBody>
          <a:bodyPr vert="horz" lIns="91440" tIns="45720" rIns="91440" bIns="45720" rtlCol="0" anchor="b"/>
          <a:lstStyle>
            <a:lvl1pPr algn="r">
              <a:defRPr sz="1200"/>
            </a:lvl1pPr>
          </a:lstStyle>
          <a:p>
            <a:fld id="{6C00BC2C-5539-4C20-BB05-BF98F9400A7C}" type="slidenum">
              <a:rPr lang="ca-ES" smtClean="0"/>
              <a:t>‹#›</a:t>
            </a:fld>
            <a:endParaRPr lang="ca-ES"/>
          </a:p>
        </p:txBody>
      </p:sp>
    </p:spTree>
    <p:extLst>
      <p:ext uri="{BB962C8B-B14F-4D97-AF65-F5344CB8AC3E}">
        <p14:creationId xmlns:p14="http://schemas.microsoft.com/office/powerpoint/2010/main" val="1118408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97363"/>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97363"/>
          </a:xfrm>
          <a:prstGeom prst="rect">
            <a:avLst/>
          </a:prstGeom>
        </p:spPr>
        <p:txBody>
          <a:bodyPr vert="horz" lIns="91440" tIns="45720" rIns="91440" bIns="45720" rtlCol="0"/>
          <a:lstStyle>
            <a:lvl1pPr algn="r">
              <a:defRPr sz="1200"/>
            </a:lvl1pPr>
          </a:lstStyle>
          <a:p>
            <a:fld id="{2A474E30-1506-49DB-9B70-6182071E9F0C}" type="datetimeFigureOut">
              <a:rPr lang="ca-ES" smtClean="0"/>
              <a:t>13/09/2013</a:t>
            </a:fld>
            <a:endParaRPr lang="ca-ES"/>
          </a:p>
        </p:txBody>
      </p:sp>
      <p:sp>
        <p:nvSpPr>
          <p:cNvPr id="4" name="Contenidor d'imatge de diapositiva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724957"/>
            <a:ext cx="5486400" cy="4476273"/>
          </a:xfrm>
          <a:prstGeom prst="rect">
            <a:avLst/>
          </a:prstGeom>
        </p:spPr>
        <p:txBody>
          <a:bodyPr vert="horz" lIns="91440" tIns="45720" rIns="91440" bIns="45720" rtlCol="0"/>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6" name="Contenidor de peu de pàgina 5"/>
          <p:cNvSpPr>
            <a:spLocks noGrp="1"/>
          </p:cNvSpPr>
          <p:nvPr>
            <p:ph type="ftr" sz="quarter" idx="4"/>
          </p:nvPr>
        </p:nvSpPr>
        <p:spPr>
          <a:xfrm>
            <a:off x="0" y="9448186"/>
            <a:ext cx="2971800" cy="497363"/>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9448186"/>
            <a:ext cx="2971800" cy="497363"/>
          </a:xfrm>
          <a:prstGeom prst="rect">
            <a:avLst/>
          </a:prstGeom>
        </p:spPr>
        <p:txBody>
          <a:bodyPr vert="horz" lIns="91440" tIns="45720" rIns="91440" bIns="45720" rtlCol="0" anchor="b"/>
          <a:lstStyle>
            <a:lvl1pPr algn="r">
              <a:defRPr sz="1200"/>
            </a:lvl1pPr>
          </a:lstStyle>
          <a:p>
            <a:fld id="{9242642A-404D-4FB5-9B59-B5A661D69502}" type="slidenum">
              <a:rPr lang="ca-ES" smtClean="0"/>
              <a:t>‹#›</a:t>
            </a:fld>
            <a:endParaRPr lang="ca-ES"/>
          </a:p>
        </p:txBody>
      </p:sp>
    </p:spTree>
    <p:extLst>
      <p:ext uri="{BB962C8B-B14F-4D97-AF65-F5344CB8AC3E}">
        <p14:creationId xmlns:p14="http://schemas.microsoft.com/office/powerpoint/2010/main" val="3448278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a:t>
            </a:fld>
            <a:endParaRPr lang="ca-ES"/>
          </a:p>
        </p:txBody>
      </p:sp>
    </p:spTree>
    <p:extLst>
      <p:ext uri="{BB962C8B-B14F-4D97-AF65-F5344CB8AC3E}">
        <p14:creationId xmlns:p14="http://schemas.microsoft.com/office/powerpoint/2010/main" val="426434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10</a:t>
            </a:fld>
            <a:endParaRPr lang="ca-ES"/>
          </a:p>
        </p:txBody>
      </p:sp>
    </p:spTree>
    <p:extLst>
      <p:ext uri="{BB962C8B-B14F-4D97-AF65-F5344CB8AC3E}">
        <p14:creationId xmlns:p14="http://schemas.microsoft.com/office/powerpoint/2010/main" val="267351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11</a:t>
            </a:fld>
            <a:endParaRPr lang="ca-ES"/>
          </a:p>
        </p:txBody>
      </p:sp>
    </p:spTree>
    <p:extLst>
      <p:ext uri="{BB962C8B-B14F-4D97-AF65-F5344CB8AC3E}">
        <p14:creationId xmlns:p14="http://schemas.microsoft.com/office/powerpoint/2010/main" val="359997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12</a:t>
            </a:fld>
            <a:endParaRPr lang="ca-ES"/>
          </a:p>
        </p:txBody>
      </p:sp>
    </p:spTree>
    <p:extLst>
      <p:ext uri="{BB962C8B-B14F-4D97-AF65-F5344CB8AC3E}">
        <p14:creationId xmlns:p14="http://schemas.microsoft.com/office/powerpoint/2010/main" val="184180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13</a:t>
            </a:fld>
            <a:endParaRPr lang="ca-ES"/>
          </a:p>
        </p:txBody>
      </p:sp>
    </p:spTree>
    <p:extLst>
      <p:ext uri="{BB962C8B-B14F-4D97-AF65-F5344CB8AC3E}">
        <p14:creationId xmlns:p14="http://schemas.microsoft.com/office/powerpoint/2010/main" val="1773774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14</a:t>
            </a:fld>
            <a:endParaRPr lang="ca-ES"/>
          </a:p>
        </p:txBody>
      </p:sp>
    </p:spTree>
    <p:extLst>
      <p:ext uri="{BB962C8B-B14F-4D97-AF65-F5344CB8AC3E}">
        <p14:creationId xmlns:p14="http://schemas.microsoft.com/office/powerpoint/2010/main" val="16486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15</a:t>
            </a:fld>
            <a:endParaRPr lang="ca-ES"/>
          </a:p>
        </p:txBody>
      </p:sp>
    </p:spTree>
    <p:extLst>
      <p:ext uri="{BB962C8B-B14F-4D97-AF65-F5344CB8AC3E}">
        <p14:creationId xmlns:p14="http://schemas.microsoft.com/office/powerpoint/2010/main" val="4281594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baseline="0" noProof="0" dirty="0" smtClean="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16</a:t>
            </a:fld>
            <a:endParaRPr lang="ca-ES"/>
          </a:p>
        </p:txBody>
      </p:sp>
    </p:spTree>
    <p:extLst>
      <p:ext uri="{BB962C8B-B14F-4D97-AF65-F5344CB8AC3E}">
        <p14:creationId xmlns:p14="http://schemas.microsoft.com/office/powerpoint/2010/main" val="208956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17</a:t>
            </a:fld>
            <a:endParaRPr lang="ca-ES"/>
          </a:p>
        </p:txBody>
      </p:sp>
    </p:spTree>
    <p:extLst>
      <p:ext uri="{BB962C8B-B14F-4D97-AF65-F5344CB8AC3E}">
        <p14:creationId xmlns:p14="http://schemas.microsoft.com/office/powerpoint/2010/main" val="356578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18</a:t>
            </a:fld>
            <a:endParaRPr lang="ca-ES"/>
          </a:p>
        </p:txBody>
      </p:sp>
    </p:spTree>
    <p:extLst>
      <p:ext uri="{BB962C8B-B14F-4D97-AF65-F5344CB8AC3E}">
        <p14:creationId xmlns:p14="http://schemas.microsoft.com/office/powerpoint/2010/main" val="78993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19</a:t>
            </a:fld>
            <a:endParaRPr lang="ca-ES"/>
          </a:p>
        </p:txBody>
      </p:sp>
    </p:spTree>
    <p:extLst>
      <p:ext uri="{BB962C8B-B14F-4D97-AF65-F5344CB8AC3E}">
        <p14:creationId xmlns:p14="http://schemas.microsoft.com/office/powerpoint/2010/main" val="131856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2</a:t>
            </a:fld>
            <a:endParaRPr lang="ca-ES"/>
          </a:p>
        </p:txBody>
      </p:sp>
    </p:spTree>
    <p:extLst>
      <p:ext uri="{BB962C8B-B14F-4D97-AF65-F5344CB8AC3E}">
        <p14:creationId xmlns:p14="http://schemas.microsoft.com/office/powerpoint/2010/main" val="1923547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20</a:t>
            </a:fld>
            <a:endParaRPr lang="ca-ES"/>
          </a:p>
        </p:txBody>
      </p:sp>
    </p:spTree>
    <p:extLst>
      <p:ext uri="{BB962C8B-B14F-4D97-AF65-F5344CB8AC3E}">
        <p14:creationId xmlns:p14="http://schemas.microsoft.com/office/powerpoint/2010/main" val="2455203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sz="1200" b="0" i="0" u="none" strike="noStrike" kern="1200" baseline="0" noProof="0" dirty="0" smtClean="0">
              <a:solidFill>
                <a:schemeClr val="tx1"/>
              </a:solidFill>
              <a:latin typeface="+mn-lt"/>
              <a:ea typeface="+mn-ea"/>
              <a:cs typeface="+mn-cs"/>
            </a:endParaRPr>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21</a:t>
            </a:fld>
            <a:endParaRPr lang="ca-ES"/>
          </a:p>
        </p:txBody>
      </p:sp>
    </p:spTree>
    <p:extLst>
      <p:ext uri="{BB962C8B-B14F-4D97-AF65-F5344CB8AC3E}">
        <p14:creationId xmlns:p14="http://schemas.microsoft.com/office/powerpoint/2010/main" val="6323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22</a:t>
            </a:fld>
            <a:endParaRPr lang="ca-ES"/>
          </a:p>
        </p:txBody>
      </p:sp>
    </p:spTree>
    <p:extLst>
      <p:ext uri="{BB962C8B-B14F-4D97-AF65-F5344CB8AC3E}">
        <p14:creationId xmlns:p14="http://schemas.microsoft.com/office/powerpoint/2010/main" val="967800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a-ES"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23</a:t>
            </a:fld>
            <a:endParaRPr lang="ca-ES"/>
          </a:p>
        </p:txBody>
      </p:sp>
    </p:spTree>
    <p:extLst>
      <p:ext uri="{BB962C8B-B14F-4D97-AF65-F5344CB8AC3E}">
        <p14:creationId xmlns:p14="http://schemas.microsoft.com/office/powerpoint/2010/main" val="3701208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solidFill>
                <a:srgbClr val="FF0000"/>
              </a:solidFill>
            </a:endParaRPr>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24</a:t>
            </a:fld>
            <a:endParaRPr lang="ca-ES"/>
          </a:p>
        </p:txBody>
      </p:sp>
    </p:spTree>
    <p:extLst>
      <p:ext uri="{BB962C8B-B14F-4D97-AF65-F5344CB8AC3E}">
        <p14:creationId xmlns:p14="http://schemas.microsoft.com/office/powerpoint/2010/main" val="269535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3</a:t>
            </a:fld>
            <a:endParaRPr lang="ca-ES"/>
          </a:p>
        </p:txBody>
      </p:sp>
    </p:spTree>
    <p:extLst>
      <p:ext uri="{BB962C8B-B14F-4D97-AF65-F5344CB8AC3E}">
        <p14:creationId xmlns:p14="http://schemas.microsoft.com/office/powerpoint/2010/main" val="235953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smtClean="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4</a:t>
            </a:fld>
            <a:endParaRPr lang="ca-ES"/>
          </a:p>
        </p:txBody>
      </p:sp>
    </p:spTree>
    <p:extLst>
      <p:ext uri="{BB962C8B-B14F-4D97-AF65-F5344CB8AC3E}">
        <p14:creationId xmlns:p14="http://schemas.microsoft.com/office/powerpoint/2010/main" val="22701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5</a:t>
            </a:fld>
            <a:endParaRPr lang="ca-ES"/>
          </a:p>
        </p:txBody>
      </p:sp>
    </p:spTree>
    <p:extLst>
      <p:ext uri="{BB962C8B-B14F-4D97-AF65-F5344CB8AC3E}">
        <p14:creationId xmlns:p14="http://schemas.microsoft.com/office/powerpoint/2010/main" val="266378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6</a:t>
            </a:fld>
            <a:endParaRPr lang="ca-ES"/>
          </a:p>
        </p:txBody>
      </p:sp>
    </p:spTree>
    <p:extLst>
      <p:ext uri="{BB962C8B-B14F-4D97-AF65-F5344CB8AC3E}">
        <p14:creationId xmlns:p14="http://schemas.microsoft.com/office/powerpoint/2010/main" val="102969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7</a:t>
            </a:fld>
            <a:endParaRPr lang="ca-ES"/>
          </a:p>
        </p:txBody>
      </p:sp>
    </p:spTree>
    <p:extLst>
      <p:ext uri="{BB962C8B-B14F-4D97-AF65-F5344CB8AC3E}">
        <p14:creationId xmlns:p14="http://schemas.microsoft.com/office/powerpoint/2010/main" val="113527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8</a:t>
            </a:fld>
            <a:endParaRPr lang="ca-ES"/>
          </a:p>
        </p:txBody>
      </p:sp>
    </p:spTree>
    <p:extLst>
      <p:ext uri="{BB962C8B-B14F-4D97-AF65-F5344CB8AC3E}">
        <p14:creationId xmlns:p14="http://schemas.microsoft.com/office/powerpoint/2010/main" val="405886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noProof="0" dirty="0"/>
          </a:p>
        </p:txBody>
      </p:sp>
      <p:sp>
        <p:nvSpPr>
          <p:cNvPr id="4" name="Contenidor de número de diapositiva 3"/>
          <p:cNvSpPr>
            <a:spLocks noGrp="1"/>
          </p:cNvSpPr>
          <p:nvPr>
            <p:ph type="sldNum" sz="quarter" idx="10"/>
          </p:nvPr>
        </p:nvSpPr>
        <p:spPr/>
        <p:txBody>
          <a:bodyPr/>
          <a:lstStyle/>
          <a:p>
            <a:fld id="{9242642A-404D-4FB5-9B59-B5A661D69502}" type="slidenum">
              <a:rPr lang="ca-ES" smtClean="0"/>
              <a:t>9</a:t>
            </a:fld>
            <a:endParaRPr lang="ca-ES"/>
          </a:p>
        </p:txBody>
      </p:sp>
    </p:spTree>
    <p:extLst>
      <p:ext uri="{BB962C8B-B14F-4D97-AF65-F5344CB8AC3E}">
        <p14:creationId xmlns:p14="http://schemas.microsoft.com/office/powerpoint/2010/main" val="40088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ol">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ctangle arrodonit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ítol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a-ES" smtClean="0"/>
              <a:t>Feu clic aquí per editar l'estil de subtítols del patró.</a:t>
            </a:r>
            <a:endParaRPr kumimoji="0" lang="en-US"/>
          </a:p>
        </p:txBody>
      </p:sp>
      <p:sp>
        <p:nvSpPr>
          <p:cNvPr id="28" name="Contenidor de data 27"/>
          <p:cNvSpPr>
            <a:spLocks noGrp="1"/>
          </p:cNvSpPr>
          <p:nvPr>
            <p:ph type="dt" sz="half" idx="10"/>
          </p:nvPr>
        </p:nvSpPr>
        <p:spPr/>
        <p:txBody>
          <a:bodyPr/>
          <a:lstStyle/>
          <a:p>
            <a:fld id="{B82A9109-EA3A-4543-818C-D82DEA578CCC}" type="datetime1">
              <a:rPr lang="en-US" smtClean="0"/>
              <a:t>9/13/2013</a:t>
            </a:fld>
            <a:endParaRPr lang="en-US"/>
          </a:p>
        </p:txBody>
      </p:sp>
      <p:sp>
        <p:nvSpPr>
          <p:cNvPr id="17" name="Contenidor de peu de pàgina 16"/>
          <p:cNvSpPr>
            <a:spLocks noGrp="1"/>
          </p:cNvSpPr>
          <p:nvPr>
            <p:ph type="ftr" sz="quarter" idx="11"/>
          </p:nvPr>
        </p:nvSpPr>
        <p:spPr/>
        <p:txBody>
          <a:bodyPr/>
          <a:lstStyle/>
          <a:p>
            <a:r>
              <a:rPr lang="en-US" smtClean="0"/>
              <a:t>Spanish Relativity Meeting ERE2013 - Benasque</a:t>
            </a:r>
            <a:endParaRPr lang="en-US"/>
          </a:p>
        </p:txBody>
      </p:sp>
      <p:sp>
        <p:nvSpPr>
          <p:cNvPr id="29" name="Contenidor de número de diapositiva 28"/>
          <p:cNvSpPr>
            <a:spLocks noGrp="1"/>
          </p:cNvSpPr>
          <p:nvPr>
            <p:ph type="sldNum" sz="quarter" idx="12"/>
          </p:nvPr>
        </p:nvSpPr>
        <p:spPr/>
        <p:txBody>
          <a:bodyPr lIns="0" tIns="0" rIns="0" bIns="0">
            <a:noAutofit/>
          </a:bodyPr>
          <a:lstStyle>
            <a:lvl1pPr>
              <a:defRPr sz="1400">
                <a:solidFill>
                  <a:srgbClr val="FFFFFF"/>
                </a:solidFill>
              </a:defRPr>
            </a:lvl1pPr>
          </a:lstStyle>
          <a:p>
            <a:fld id="{EDC8AA99-7238-42D3-B68A-A4E1B56FEE73}"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ol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ca-ES" smtClean="0"/>
              <a:t>Feu clic aquí per editar l'estil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kumimoji="0" lang="ca-ES" smtClean="0"/>
              <a:t>Feu clic aquí per editar l'estil</a:t>
            </a:r>
            <a:endParaRPr kumimoji="0" lang="en-US"/>
          </a:p>
        </p:txBody>
      </p:sp>
      <p:sp>
        <p:nvSpPr>
          <p:cNvPr id="3" name="Contenidor de text vertical 2"/>
          <p:cNvSpPr>
            <a:spLocks noGrp="1"/>
          </p:cNvSpPr>
          <p:nvPr>
            <p:ph type="body" orient="vert" idx="1"/>
          </p:nvPr>
        </p:nvSpPr>
        <p:spPr/>
        <p:txBody>
          <a:bodyPr vert="eaVert"/>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
        <p:nvSpPr>
          <p:cNvPr id="4" name="Contenidor de data 3"/>
          <p:cNvSpPr>
            <a:spLocks noGrp="1"/>
          </p:cNvSpPr>
          <p:nvPr>
            <p:ph type="dt" sz="half" idx="10"/>
          </p:nvPr>
        </p:nvSpPr>
        <p:spPr/>
        <p:txBody>
          <a:bodyPr/>
          <a:lstStyle/>
          <a:p>
            <a:fld id="{EA71CA2E-0D71-4DA7-8A07-E7F46F2BD29F}" type="datetime1">
              <a:rPr lang="en-US" smtClean="0"/>
              <a:t>9/13/2013</a:t>
            </a:fld>
            <a:endParaRPr lang="en-US"/>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p:cNvSpPr>
            <a:spLocks noGrp="1"/>
          </p:cNvSpPr>
          <p:nvPr>
            <p:ph type="title" orient="vert"/>
          </p:nvPr>
        </p:nvSpPr>
        <p:spPr>
          <a:xfrm>
            <a:off x="6629400" y="274641"/>
            <a:ext cx="2011680" cy="5851525"/>
          </a:xfrm>
        </p:spPr>
        <p:txBody>
          <a:bodyPr vert="eaVert"/>
          <a:lstStyle/>
          <a:p>
            <a:r>
              <a:rPr kumimoji="0" lang="ca-ES" smtClean="0"/>
              <a:t>Feu clic aquí per editar l'estil</a:t>
            </a:r>
            <a:endParaRPr kumimoji="0" lang="en-US"/>
          </a:p>
        </p:txBody>
      </p:sp>
      <p:sp>
        <p:nvSpPr>
          <p:cNvPr id="3" name="Contenidor de text vertical 2"/>
          <p:cNvSpPr>
            <a:spLocks noGrp="1"/>
          </p:cNvSpPr>
          <p:nvPr>
            <p:ph type="body" orient="vert" idx="1"/>
          </p:nvPr>
        </p:nvSpPr>
        <p:spPr>
          <a:xfrm>
            <a:off x="914400" y="274640"/>
            <a:ext cx="5562600" cy="5851525"/>
          </a:xfrm>
        </p:spPr>
        <p:txBody>
          <a:bodyPr vert="eaVert"/>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
        <p:nvSpPr>
          <p:cNvPr id="4" name="Contenidor de data 3"/>
          <p:cNvSpPr>
            <a:spLocks noGrp="1"/>
          </p:cNvSpPr>
          <p:nvPr>
            <p:ph type="dt" sz="half" idx="10"/>
          </p:nvPr>
        </p:nvSpPr>
        <p:spPr/>
        <p:txBody>
          <a:bodyPr/>
          <a:lstStyle/>
          <a:p>
            <a:fld id="{2FD2DCD0-DDE2-4025-9A33-56709A884C08}" type="datetime1">
              <a:rPr lang="en-US" smtClean="0"/>
              <a:t>9/13/2013</a:t>
            </a:fld>
            <a:endParaRPr lang="en-US"/>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kumimoji="0" lang="ca-ES" smtClean="0"/>
              <a:t>Feu clic aquí per editar l'estil</a:t>
            </a:r>
            <a:endParaRPr kumimoji="0" lang="en-US"/>
          </a:p>
        </p:txBody>
      </p:sp>
      <p:sp>
        <p:nvSpPr>
          <p:cNvPr id="4" name="Contenidor de data 3"/>
          <p:cNvSpPr>
            <a:spLocks noGrp="1"/>
          </p:cNvSpPr>
          <p:nvPr>
            <p:ph type="dt" sz="half" idx="10"/>
          </p:nvPr>
        </p:nvSpPr>
        <p:spPr/>
        <p:txBody>
          <a:bodyPr/>
          <a:lstStyle/>
          <a:p>
            <a:fld id="{97462620-251A-40DF-9BA3-5A1A8AEC1BE4}" type="datetime1">
              <a:rPr lang="en-US" smtClean="0"/>
              <a:t>9/13/2013</a:t>
            </a:fld>
            <a:endParaRPr lang="en-US"/>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a:t>
            </a:fld>
            <a:endParaRPr lang="en-US"/>
          </a:p>
        </p:txBody>
      </p:sp>
      <p:sp>
        <p:nvSpPr>
          <p:cNvPr id="8" name="Contenidor de contingut 7"/>
          <p:cNvSpPr>
            <a:spLocks noGrp="1"/>
          </p:cNvSpPr>
          <p:nvPr>
            <p:ph sz="quarter" idx="1"/>
          </p:nvPr>
        </p:nvSpPr>
        <p:spPr>
          <a:xfrm>
            <a:off x="914400" y="1447800"/>
            <a:ext cx="7772400" cy="4572000"/>
          </a:xfrm>
        </p:spPr>
        <p:txBody>
          <a:bodyPr vert="horz"/>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pçalera de la secció">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ctangle arrodonit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ítol 1"/>
          <p:cNvSpPr>
            <a:spLocks noGrp="1"/>
          </p:cNvSpPr>
          <p:nvPr>
            <p:ph type="title"/>
          </p:nvPr>
        </p:nvSpPr>
        <p:spPr>
          <a:xfrm>
            <a:off x="722313" y="952500"/>
            <a:ext cx="7772400" cy="1362075"/>
          </a:xfrm>
        </p:spPr>
        <p:txBody>
          <a:bodyPr anchor="b" anchorCtr="0"/>
          <a:lstStyle>
            <a:lvl1pPr algn="l">
              <a:buNone/>
              <a:defRPr sz="4000" b="0" cap="none"/>
            </a:lvl1pPr>
          </a:lstStyle>
          <a:p>
            <a:r>
              <a:rPr kumimoji="0" lang="ca-ES" smtClean="0"/>
              <a:t>Feu clic aquí per editar l'estil</a:t>
            </a:r>
            <a:endParaRPr kumimoji="0" lang="en-US"/>
          </a:p>
        </p:txBody>
      </p:sp>
      <p:sp>
        <p:nvSpPr>
          <p:cNvPr id="3" name="Contenidor de tex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a-ES" smtClean="0"/>
              <a:t>Feu clic aquí per editar estils</a:t>
            </a:r>
          </a:p>
        </p:txBody>
      </p:sp>
      <p:sp>
        <p:nvSpPr>
          <p:cNvPr id="4" name="Contenidor de data 3"/>
          <p:cNvSpPr>
            <a:spLocks noGrp="1"/>
          </p:cNvSpPr>
          <p:nvPr>
            <p:ph type="dt" sz="half" idx="10"/>
          </p:nvPr>
        </p:nvSpPr>
        <p:spPr/>
        <p:txBody>
          <a:bodyPr/>
          <a:lstStyle/>
          <a:p>
            <a:fld id="{AE2C2086-4054-4C2B-8EC2-4D231E5C73A0}" type="datetime1">
              <a:rPr lang="en-US" smtClean="0"/>
              <a:t>9/13/2013</a:t>
            </a:fld>
            <a:endParaRPr lang="en-US"/>
          </a:p>
        </p:txBody>
      </p:sp>
      <p:sp>
        <p:nvSpPr>
          <p:cNvPr id="5" name="Contenidor de peu de pàgina 4"/>
          <p:cNvSpPr>
            <a:spLocks noGrp="1"/>
          </p:cNvSpPr>
          <p:nvPr>
            <p:ph type="ftr" sz="quarter" idx="11"/>
          </p:nvPr>
        </p:nvSpPr>
        <p:spPr>
          <a:xfrm>
            <a:off x="800100" y="6172200"/>
            <a:ext cx="4000500" cy="457200"/>
          </a:xfrm>
        </p:spPr>
        <p:txBody>
          <a:bodyPr/>
          <a:lstStyle/>
          <a:p>
            <a:r>
              <a:rPr lang="en-US" smtClean="0"/>
              <a:t>Spanish Relativity Meeting ERE2013 - Benasque</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Contenidor de número de diapositiva 5"/>
          <p:cNvSpPr>
            <a:spLocks noGrp="1"/>
          </p:cNvSpPr>
          <p:nvPr>
            <p:ph type="sldNum" sz="quarter" idx="12"/>
          </p:nvPr>
        </p:nvSpPr>
        <p:spPr>
          <a:xfrm>
            <a:off x="146304" y="6208776"/>
            <a:ext cx="457200" cy="457200"/>
          </a:xfrm>
        </p:spPr>
        <p:txBody>
          <a:bodyPr/>
          <a:lstStyle/>
          <a:p>
            <a:fld id="{EDC8AA99-7238-42D3-B68A-A4E1B56FEE73}" type="slidenum">
              <a:rPr lang="en-US" smtClean="0"/>
              <a:t>‹#›</a:t>
            </a:fld>
            <a:endParaRPr lang="en-US"/>
          </a:p>
        </p:txBody>
      </p:sp>
      <p:pic>
        <p:nvPicPr>
          <p:cNvPr id="12"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kumimoji="0" lang="ca-ES" smtClean="0"/>
              <a:t>Feu clic aquí per editar l'estil</a:t>
            </a:r>
            <a:endParaRPr kumimoji="0" lang="en-US"/>
          </a:p>
        </p:txBody>
      </p:sp>
      <p:sp>
        <p:nvSpPr>
          <p:cNvPr id="5" name="Contenidor de data 4"/>
          <p:cNvSpPr>
            <a:spLocks noGrp="1"/>
          </p:cNvSpPr>
          <p:nvPr>
            <p:ph type="dt" sz="half" idx="10"/>
          </p:nvPr>
        </p:nvSpPr>
        <p:spPr/>
        <p:txBody>
          <a:bodyPr/>
          <a:lstStyle/>
          <a:p>
            <a:fld id="{2F2A1269-AC9E-4172-A959-2050F37CDA5B}" type="datetime1">
              <a:rPr lang="en-US" smtClean="0"/>
              <a:t>9/13/2013</a:t>
            </a:fld>
            <a:endParaRPr lang="en-US"/>
          </a:p>
        </p:txBody>
      </p:sp>
      <p:sp>
        <p:nvSpPr>
          <p:cNvPr id="6" name="Contenidor de peu de pàgina 5"/>
          <p:cNvSpPr>
            <a:spLocks noGrp="1"/>
          </p:cNvSpPr>
          <p:nvPr>
            <p:ph type="ftr" sz="quarter" idx="11"/>
          </p:nvPr>
        </p:nvSpPr>
        <p:spPr/>
        <p:txBody>
          <a:bodyPr/>
          <a:lstStyle/>
          <a:p>
            <a:r>
              <a:rPr lang="en-US" smtClean="0"/>
              <a:t>Spanish Relativity Meeting ERE2013 - Benasque</a:t>
            </a:r>
            <a:endParaRPr lang="en-US"/>
          </a:p>
        </p:txBody>
      </p:sp>
      <p:sp>
        <p:nvSpPr>
          <p:cNvPr id="7" name="Contenidor de número de diapositiva 6"/>
          <p:cNvSpPr>
            <a:spLocks noGrp="1"/>
          </p:cNvSpPr>
          <p:nvPr>
            <p:ph type="sldNum" sz="quarter" idx="12"/>
          </p:nvPr>
        </p:nvSpPr>
        <p:spPr/>
        <p:txBody>
          <a:bodyPr/>
          <a:lstStyle/>
          <a:p>
            <a:fld id="{EDC8AA99-7238-42D3-B68A-A4E1B56FEE73}" type="slidenum">
              <a:rPr lang="en-US" smtClean="0"/>
              <a:t>‹#›</a:t>
            </a:fld>
            <a:endParaRPr lang="en-US"/>
          </a:p>
        </p:txBody>
      </p:sp>
      <p:sp>
        <p:nvSpPr>
          <p:cNvPr id="9" name="Contenidor de contingut 8"/>
          <p:cNvSpPr>
            <a:spLocks noGrp="1"/>
          </p:cNvSpPr>
          <p:nvPr>
            <p:ph sz="quarter" idx="1"/>
          </p:nvPr>
        </p:nvSpPr>
        <p:spPr>
          <a:xfrm>
            <a:off x="914400" y="1447800"/>
            <a:ext cx="3749040" cy="4572000"/>
          </a:xfrm>
        </p:spPr>
        <p:txBody>
          <a:bodyPr vert="horz"/>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
        <p:nvSpPr>
          <p:cNvPr id="11" name="Contenidor de contingut 10"/>
          <p:cNvSpPr>
            <a:spLocks noGrp="1"/>
          </p:cNvSpPr>
          <p:nvPr>
            <p:ph sz="quarter" idx="2"/>
          </p:nvPr>
        </p:nvSpPr>
        <p:spPr>
          <a:xfrm>
            <a:off x="4933950" y="1447800"/>
            <a:ext cx="3749040" cy="4572000"/>
          </a:xfrm>
        </p:spPr>
        <p:txBody>
          <a:bodyPr vert="horz"/>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p:cNvSpPr>
            <a:spLocks noGrp="1"/>
          </p:cNvSpPr>
          <p:nvPr>
            <p:ph type="title"/>
          </p:nvPr>
        </p:nvSpPr>
        <p:spPr>
          <a:xfrm>
            <a:off x="914400" y="273050"/>
            <a:ext cx="7772400" cy="1143000"/>
          </a:xfrm>
        </p:spPr>
        <p:txBody>
          <a:bodyPr anchor="b" anchorCtr="0"/>
          <a:lstStyle>
            <a:lvl1pPr>
              <a:defRPr/>
            </a:lvl1pPr>
          </a:lstStyle>
          <a:p>
            <a:r>
              <a:rPr kumimoji="0" lang="ca-ES" smtClean="0"/>
              <a:t>Feu clic aquí per editar l'estil</a:t>
            </a:r>
            <a:endParaRPr kumimoji="0" lang="en-US"/>
          </a:p>
        </p:txBody>
      </p:sp>
      <p:sp>
        <p:nvSpPr>
          <p:cNvPr id="3" name="Contenidor de tex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a-ES" smtClean="0"/>
              <a:t>Feu clic aquí per editar estils</a:t>
            </a:r>
          </a:p>
        </p:txBody>
      </p:sp>
      <p:sp>
        <p:nvSpPr>
          <p:cNvPr id="4" name="Contenidor de tex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a-ES" smtClean="0"/>
              <a:t>Feu clic aquí per editar estils</a:t>
            </a:r>
          </a:p>
        </p:txBody>
      </p:sp>
      <p:sp>
        <p:nvSpPr>
          <p:cNvPr id="7" name="Contenidor de data 6"/>
          <p:cNvSpPr>
            <a:spLocks noGrp="1"/>
          </p:cNvSpPr>
          <p:nvPr>
            <p:ph type="dt" sz="half" idx="10"/>
          </p:nvPr>
        </p:nvSpPr>
        <p:spPr/>
        <p:txBody>
          <a:bodyPr/>
          <a:lstStyle/>
          <a:p>
            <a:fld id="{1D165CBA-7550-4D64-BB78-DB4634E5DC2A}" type="datetime1">
              <a:rPr lang="en-US" smtClean="0"/>
              <a:t>9/13/2013</a:t>
            </a:fld>
            <a:endParaRPr lang="en-US"/>
          </a:p>
        </p:txBody>
      </p:sp>
      <p:sp>
        <p:nvSpPr>
          <p:cNvPr id="8" name="Contenidor de peu de pàgina 7"/>
          <p:cNvSpPr>
            <a:spLocks noGrp="1"/>
          </p:cNvSpPr>
          <p:nvPr>
            <p:ph type="ftr" sz="quarter" idx="11"/>
          </p:nvPr>
        </p:nvSpPr>
        <p:spPr/>
        <p:txBody>
          <a:bodyPr/>
          <a:lstStyle/>
          <a:p>
            <a:r>
              <a:rPr lang="en-US" smtClean="0"/>
              <a:t>Spanish Relativity Meeting ERE2013 - Benasque</a:t>
            </a:r>
            <a:endParaRPr lang="en-US"/>
          </a:p>
        </p:txBody>
      </p:sp>
      <p:sp>
        <p:nvSpPr>
          <p:cNvPr id="9" name="Contenidor de número de diapositiva 8"/>
          <p:cNvSpPr>
            <a:spLocks noGrp="1"/>
          </p:cNvSpPr>
          <p:nvPr>
            <p:ph type="sldNum" sz="quarter" idx="12"/>
          </p:nvPr>
        </p:nvSpPr>
        <p:spPr/>
        <p:txBody>
          <a:bodyPr/>
          <a:lstStyle/>
          <a:p>
            <a:fld id="{EDC8AA99-7238-42D3-B68A-A4E1B56FEE73}" type="slidenum">
              <a:rPr lang="en-US" smtClean="0"/>
              <a:t>‹#›</a:t>
            </a:fld>
            <a:endParaRPr lang="en-US"/>
          </a:p>
        </p:txBody>
      </p:sp>
      <p:sp>
        <p:nvSpPr>
          <p:cNvPr id="11" name="Contenidor de contingut 10"/>
          <p:cNvSpPr>
            <a:spLocks noGrp="1"/>
          </p:cNvSpPr>
          <p:nvPr>
            <p:ph sz="half" idx="2"/>
          </p:nvPr>
        </p:nvSpPr>
        <p:spPr>
          <a:xfrm>
            <a:off x="914400" y="2247900"/>
            <a:ext cx="3733800" cy="3886200"/>
          </a:xfrm>
        </p:spPr>
        <p:txBody>
          <a:bodyPr vert="horz"/>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
        <p:nvSpPr>
          <p:cNvPr id="13" name="Contenidor de contingut 12"/>
          <p:cNvSpPr>
            <a:spLocks noGrp="1"/>
          </p:cNvSpPr>
          <p:nvPr>
            <p:ph sz="half" idx="4"/>
          </p:nvPr>
        </p:nvSpPr>
        <p:spPr>
          <a:xfrm>
            <a:off x="4953000" y="2247900"/>
            <a:ext cx="3733800" cy="3886200"/>
          </a:xfrm>
        </p:spPr>
        <p:txBody>
          <a:bodyPr vert="horz"/>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kumimoji="0" lang="ca-ES" smtClean="0"/>
              <a:t>Feu clic aquí per editar l'estil</a:t>
            </a:r>
            <a:endParaRPr kumimoji="0" lang="en-US"/>
          </a:p>
        </p:txBody>
      </p:sp>
      <p:sp>
        <p:nvSpPr>
          <p:cNvPr id="3" name="Contenidor de data 2"/>
          <p:cNvSpPr>
            <a:spLocks noGrp="1"/>
          </p:cNvSpPr>
          <p:nvPr>
            <p:ph type="dt" sz="half" idx="10"/>
          </p:nvPr>
        </p:nvSpPr>
        <p:spPr/>
        <p:txBody>
          <a:bodyPr/>
          <a:lstStyle/>
          <a:p>
            <a:fld id="{C4ACD3D4-A47F-47DD-9E71-84CC06C38FAD}" type="datetime1">
              <a:rPr lang="en-US" smtClean="0"/>
              <a:t>9/13/2013</a:t>
            </a:fld>
            <a:endParaRPr lang="en-US"/>
          </a:p>
        </p:txBody>
      </p:sp>
      <p:sp>
        <p:nvSpPr>
          <p:cNvPr id="4" name="Contenidor de peu de pàgina 3"/>
          <p:cNvSpPr>
            <a:spLocks noGrp="1"/>
          </p:cNvSpPr>
          <p:nvPr>
            <p:ph type="ftr" sz="quarter" idx="11"/>
          </p:nvPr>
        </p:nvSpPr>
        <p:spPr/>
        <p:txBody>
          <a:bodyPr/>
          <a:lstStyle/>
          <a:p>
            <a:r>
              <a:rPr lang="en-US" smtClean="0"/>
              <a:t>Spanish Relativity Meeting ERE2013 - Benasque</a:t>
            </a:r>
            <a:endParaRPr lang="en-US"/>
          </a:p>
        </p:txBody>
      </p:sp>
      <p:sp>
        <p:nvSpPr>
          <p:cNvPr id="5" name="Contenidor de número de diapositiva 4"/>
          <p:cNvSpPr>
            <a:spLocks noGrp="1"/>
          </p:cNvSpPr>
          <p:nvPr>
            <p:ph type="sldNum" sz="quarter" idx="12"/>
          </p:nvPr>
        </p:nvSpPr>
        <p:spPr/>
        <p:txBody>
          <a:bodyPr/>
          <a:lstStyle/>
          <a:p>
            <a:fld id="{EDC8AA99-7238-42D3-B68A-A4E1B56FEE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p:cNvSpPr>
            <a:spLocks noGrp="1"/>
          </p:cNvSpPr>
          <p:nvPr>
            <p:ph type="dt" sz="half" idx="10"/>
          </p:nvPr>
        </p:nvSpPr>
        <p:spPr/>
        <p:txBody>
          <a:bodyPr/>
          <a:lstStyle/>
          <a:p>
            <a:fld id="{8B3587CA-6892-40BA-9DD3-A858225B7F1D}" type="datetime1">
              <a:rPr lang="en-US" smtClean="0"/>
              <a:t>9/13/2013</a:t>
            </a:fld>
            <a:endParaRPr lang="en-US"/>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ctangle arrodonit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ítol 1"/>
          <p:cNvSpPr>
            <a:spLocks noGrp="1"/>
          </p:cNvSpPr>
          <p:nvPr>
            <p:ph type="title"/>
          </p:nvPr>
        </p:nvSpPr>
        <p:spPr>
          <a:xfrm>
            <a:off x="914400" y="273050"/>
            <a:ext cx="7772400" cy="1143000"/>
          </a:xfrm>
        </p:spPr>
        <p:txBody>
          <a:bodyPr anchor="b" anchorCtr="0"/>
          <a:lstStyle>
            <a:lvl1pPr algn="l">
              <a:buNone/>
              <a:defRPr sz="4000" b="0"/>
            </a:lvl1pPr>
          </a:lstStyle>
          <a:p>
            <a:r>
              <a:rPr kumimoji="0" lang="ca-ES" smtClean="0"/>
              <a:t>Feu clic aquí per editar l'estil</a:t>
            </a:r>
            <a:endParaRPr kumimoji="0" lang="en-US"/>
          </a:p>
        </p:txBody>
      </p:sp>
      <p:sp>
        <p:nvSpPr>
          <p:cNvPr id="3" name="Contenidor de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a-ES" smtClean="0"/>
              <a:t>Feu clic aquí per editar estils</a:t>
            </a:r>
          </a:p>
        </p:txBody>
      </p:sp>
      <p:sp>
        <p:nvSpPr>
          <p:cNvPr id="5" name="Contenidor de data 4"/>
          <p:cNvSpPr>
            <a:spLocks noGrp="1"/>
          </p:cNvSpPr>
          <p:nvPr>
            <p:ph type="dt" sz="half" idx="10"/>
          </p:nvPr>
        </p:nvSpPr>
        <p:spPr/>
        <p:txBody>
          <a:bodyPr/>
          <a:lstStyle/>
          <a:p>
            <a:fld id="{45B322E0-97DB-447F-96E5-DA52A921CB71}" type="datetime1">
              <a:rPr lang="en-US" smtClean="0"/>
              <a:t>9/13/2013</a:t>
            </a:fld>
            <a:endParaRPr lang="en-US"/>
          </a:p>
        </p:txBody>
      </p:sp>
      <p:sp>
        <p:nvSpPr>
          <p:cNvPr id="6" name="Contenidor de peu de pàgina 5"/>
          <p:cNvSpPr>
            <a:spLocks noGrp="1"/>
          </p:cNvSpPr>
          <p:nvPr>
            <p:ph type="ftr" sz="quarter" idx="11"/>
          </p:nvPr>
        </p:nvSpPr>
        <p:spPr/>
        <p:txBody>
          <a:bodyPr/>
          <a:lstStyle/>
          <a:p>
            <a:r>
              <a:rPr lang="en-US" smtClean="0"/>
              <a:t>Spanish Relativity Meeting ERE2013 - Benasque</a:t>
            </a:r>
            <a:endParaRPr lang="en-US"/>
          </a:p>
        </p:txBody>
      </p:sp>
      <p:sp>
        <p:nvSpPr>
          <p:cNvPr id="7" name="Contenidor de número de diapositiva 6"/>
          <p:cNvSpPr>
            <a:spLocks noGrp="1"/>
          </p:cNvSpPr>
          <p:nvPr>
            <p:ph type="sldNum" sz="quarter" idx="12"/>
          </p:nvPr>
        </p:nvSpPr>
        <p:spPr/>
        <p:txBody>
          <a:bodyPr/>
          <a:lstStyle/>
          <a:p>
            <a:fld id="{EDC8AA99-7238-42D3-B68A-A4E1B56FEE73}" type="slidenum">
              <a:rPr lang="en-US" smtClean="0"/>
              <a:t>‹#›</a:t>
            </a:fld>
            <a:endParaRPr lang="en-US"/>
          </a:p>
        </p:txBody>
      </p:sp>
      <p:sp>
        <p:nvSpPr>
          <p:cNvPr id="11" name="Contenidor de contingut 10"/>
          <p:cNvSpPr>
            <a:spLocks noGrp="1"/>
          </p:cNvSpPr>
          <p:nvPr>
            <p:ph sz="quarter" idx="1"/>
          </p:nvPr>
        </p:nvSpPr>
        <p:spPr>
          <a:xfrm>
            <a:off x="2971800" y="1600200"/>
            <a:ext cx="5715000" cy="4495800"/>
          </a:xfrm>
        </p:spPr>
        <p:txBody>
          <a:bodyPr vert="horz"/>
          <a:lstStyle/>
          <a:p>
            <a:pPr lvl="0" eaLnBrk="1" latinLnBrk="0" hangingPunct="1"/>
            <a:r>
              <a:rPr lang="ca-ES" smtClean="0"/>
              <a:t>Feu clic aquí per editar estils</a:t>
            </a:r>
          </a:p>
          <a:p>
            <a:pPr lvl="1" eaLnBrk="1" latinLnBrk="0" hangingPunct="1"/>
            <a:r>
              <a:rPr lang="ca-ES" smtClean="0"/>
              <a:t>Segon nivell</a:t>
            </a:r>
          </a:p>
          <a:p>
            <a:pPr lvl="2" eaLnBrk="1" latinLnBrk="0" hangingPunct="1"/>
            <a:r>
              <a:rPr lang="ca-ES" smtClean="0"/>
              <a:t>Tercer nivell</a:t>
            </a:r>
          </a:p>
          <a:p>
            <a:pPr lvl="3" eaLnBrk="1" latinLnBrk="0" hangingPunct="1"/>
            <a:r>
              <a:rPr lang="ca-ES" smtClean="0"/>
              <a:t>Quart nivell</a:t>
            </a:r>
          </a:p>
          <a:p>
            <a:pPr lvl="4" eaLnBrk="1" latinLnBrk="0" hangingPunct="1"/>
            <a:r>
              <a:rPr lang="ca-ES" smtClean="0"/>
              <a:t>Cinquè nivell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ca-ES" smtClean="0"/>
              <a:t>Feu clic aquí per editar l'estil</a:t>
            </a:r>
            <a:endParaRPr kumimoji="0" lang="en-US"/>
          </a:p>
        </p:txBody>
      </p:sp>
      <p:sp>
        <p:nvSpPr>
          <p:cNvPr id="4" name="Contenidor de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a-ES" smtClean="0"/>
              <a:t>Feu clic aquí per editar estils</a:t>
            </a:r>
          </a:p>
        </p:txBody>
      </p:sp>
      <p:sp>
        <p:nvSpPr>
          <p:cNvPr id="5" name="Contenidor de data 4"/>
          <p:cNvSpPr>
            <a:spLocks noGrp="1"/>
          </p:cNvSpPr>
          <p:nvPr>
            <p:ph type="dt" sz="half" idx="10"/>
          </p:nvPr>
        </p:nvSpPr>
        <p:spPr/>
        <p:txBody>
          <a:bodyPr/>
          <a:lstStyle/>
          <a:p>
            <a:fld id="{CFBCF1B7-967B-460B-8818-D66E2C5DD679}" type="datetime1">
              <a:rPr lang="en-US" smtClean="0"/>
              <a:t>9/13/2013</a:t>
            </a:fld>
            <a:endParaRPr lang="en-US"/>
          </a:p>
        </p:txBody>
      </p:sp>
      <p:sp>
        <p:nvSpPr>
          <p:cNvPr id="6" name="Contenidor de peu de pàgina 5"/>
          <p:cNvSpPr>
            <a:spLocks noGrp="1"/>
          </p:cNvSpPr>
          <p:nvPr>
            <p:ph type="ftr" sz="quarter" idx="11"/>
          </p:nvPr>
        </p:nvSpPr>
        <p:spPr>
          <a:xfrm>
            <a:off x="914400" y="6172200"/>
            <a:ext cx="3886200" cy="457200"/>
          </a:xfrm>
        </p:spPr>
        <p:txBody>
          <a:bodyPr/>
          <a:lstStyle/>
          <a:p>
            <a:r>
              <a:rPr lang="en-US" smtClean="0"/>
              <a:t>Spanish Relativity Meeting ERE2013 - Benasque</a:t>
            </a:r>
            <a:endParaRPr lang="en-US"/>
          </a:p>
        </p:txBody>
      </p:sp>
      <p:sp>
        <p:nvSpPr>
          <p:cNvPr id="7" name="Contenidor de número de diapositiva 6"/>
          <p:cNvSpPr>
            <a:spLocks noGrp="1"/>
          </p:cNvSpPr>
          <p:nvPr>
            <p:ph type="sldNum" sz="quarter" idx="12"/>
          </p:nvPr>
        </p:nvSpPr>
        <p:spPr>
          <a:xfrm>
            <a:off x="146304" y="6208776"/>
            <a:ext cx="457200" cy="457200"/>
          </a:xfrm>
        </p:spPr>
        <p:txBody>
          <a:bodyPr/>
          <a:lstStyle/>
          <a:p>
            <a:fld id="{EDC8AA99-7238-42D3-B68A-A4E1B56FEE73}"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Contenidor d'imat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a-ES" smtClean="0"/>
              <a:t>Feu clic a la icona per afegir una imatge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ctangle arrodonit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Contenidor de títol 21"/>
          <p:cNvSpPr>
            <a:spLocks noGrp="1"/>
          </p:cNvSpPr>
          <p:nvPr>
            <p:ph type="title"/>
          </p:nvPr>
        </p:nvSpPr>
        <p:spPr>
          <a:xfrm>
            <a:off x="914400" y="274638"/>
            <a:ext cx="7772400" cy="1143000"/>
          </a:xfrm>
          <a:prstGeom prst="rect">
            <a:avLst/>
          </a:prstGeom>
        </p:spPr>
        <p:txBody>
          <a:bodyPr bIns="91440" anchor="b" anchorCtr="0">
            <a:normAutofit/>
          </a:bodyPr>
          <a:lstStyle/>
          <a:p>
            <a:r>
              <a:rPr kumimoji="0" lang="ca-ES" smtClean="0"/>
              <a:t>Feu clic aquí per editar l'estil</a:t>
            </a:r>
            <a:endParaRPr kumimoji="0" lang="en-US"/>
          </a:p>
        </p:txBody>
      </p:sp>
      <p:sp>
        <p:nvSpPr>
          <p:cNvPr id="13" name="Contenidor de tex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ca-ES" smtClean="0"/>
              <a:t>Feu clic aquí per editar estils</a:t>
            </a:r>
          </a:p>
          <a:p>
            <a:pPr lvl="1" eaLnBrk="1" latinLnBrk="0" hangingPunct="1"/>
            <a:r>
              <a:rPr kumimoji="0" lang="ca-ES" smtClean="0"/>
              <a:t>Segon nivell</a:t>
            </a:r>
          </a:p>
          <a:p>
            <a:pPr lvl="2" eaLnBrk="1" latinLnBrk="0" hangingPunct="1"/>
            <a:r>
              <a:rPr kumimoji="0" lang="ca-ES" smtClean="0"/>
              <a:t>Tercer nivell</a:t>
            </a:r>
          </a:p>
          <a:p>
            <a:pPr lvl="3" eaLnBrk="1" latinLnBrk="0" hangingPunct="1"/>
            <a:r>
              <a:rPr kumimoji="0" lang="ca-ES" smtClean="0"/>
              <a:t>Quart nivell</a:t>
            </a:r>
          </a:p>
          <a:p>
            <a:pPr lvl="4" eaLnBrk="1" latinLnBrk="0" hangingPunct="1"/>
            <a:r>
              <a:rPr kumimoji="0" lang="ca-ES" smtClean="0"/>
              <a:t>Cinquè nivell</a:t>
            </a:r>
            <a:endParaRPr kumimoji="0" lang="en-US"/>
          </a:p>
        </p:txBody>
      </p:sp>
      <p:sp>
        <p:nvSpPr>
          <p:cNvPr id="14" name="Contenidor de data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8304B8B-57A0-4C79-937C-6CDA1FE84042}" type="datetime1">
              <a:rPr lang="en-US" smtClean="0"/>
              <a:t>9/13/2013</a:t>
            </a:fld>
            <a:endParaRPr lang="en-US"/>
          </a:p>
        </p:txBody>
      </p:sp>
      <p:sp>
        <p:nvSpPr>
          <p:cNvPr id="3" name="Contenidor de peu de pàgina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Spanish Relativity Meeting ERE2013 - Benasque</a:t>
            </a:r>
            <a:endParaRPr lang="en-US"/>
          </a:p>
        </p:txBody>
      </p:sp>
      <p:sp>
        <p:nvSpPr>
          <p:cNvPr id="23" name="Contenidor de número de diapositiva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DC8AA99-7238-42D3-B68A-A4E1B56FEE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dale@umh.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4diego.saez@uv.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slide" Target="slide14.xml"/><Relationship Id="rId5" Type="http://schemas.openxmlformats.org/officeDocument/2006/relationships/image" Target="../media/image32.wmf"/><Relationship Id="rId4" Type="http://schemas.openxmlformats.org/officeDocument/2006/relationships/oleObject" Target="../embeddings/oleObject27.bin"/></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29.bin"/><Relationship Id="rId5" Type="http://schemas.openxmlformats.org/officeDocument/2006/relationships/image" Target="../media/image33.wmf"/><Relationship Id="rId4" Type="http://schemas.openxmlformats.org/officeDocument/2006/relationships/oleObject" Target="../embeddings/oleObject2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slide" Target="slide12.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5.wmf"/><Relationship Id="rId5" Type="http://schemas.openxmlformats.org/officeDocument/2006/relationships/oleObject" Target="../embeddings/oleObject30.bin"/><Relationship Id="rId4" Type="http://schemas.openxmlformats.org/officeDocument/2006/relationships/image" Target="../media/image36.tif"/></Relationships>
</file>

<file path=ppt/slides/_rels/slide1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14.xml"/><Relationship Id="rId7" Type="http://schemas.openxmlformats.org/officeDocument/2006/relationships/oleObject" Target="../embeddings/oleObject32.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37.wmf"/><Relationship Id="rId5" Type="http://schemas.openxmlformats.org/officeDocument/2006/relationships/oleObject" Target="../embeddings/oleObject31.bin"/><Relationship Id="rId10" Type="http://schemas.openxmlformats.org/officeDocument/2006/relationships/image" Target="../media/image39.wmf"/><Relationship Id="rId4" Type="http://schemas.openxmlformats.org/officeDocument/2006/relationships/slide" Target="slide11.xml"/><Relationship Id="rId9" Type="http://schemas.openxmlformats.org/officeDocument/2006/relationships/oleObject" Target="../embeddings/oleObject3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11.vml"/><Relationship Id="rId5" Type="http://schemas.openxmlformats.org/officeDocument/2006/relationships/image" Target="../media/image40.wmf"/><Relationship Id="rId4" Type="http://schemas.openxmlformats.org/officeDocument/2006/relationships/oleObject" Target="../embeddings/oleObject34.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45.wmf"/><Relationship Id="rId3" Type="http://schemas.openxmlformats.org/officeDocument/2006/relationships/notesSlide" Target="../notesSlides/notesSlide16.xml"/><Relationship Id="rId7" Type="http://schemas.openxmlformats.org/officeDocument/2006/relationships/image" Target="../media/image42.wmf"/><Relationship Id="rId12"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oleObject" Target="../embeddings/oleObject36.bin"/><Relationship Id="rId11" Type="http://schemas.openxmlformats.org/officeDocument/2006/relationships/image" Target="../media/image44.wmf"/><Relationship Id="rId5" Type="http://schemas.openxmlformats.org/officeDocument/2006/relationships/image" Target="../media/image41.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43.wmf"/></Relationships>
</file>

<file path=ppt/slides/_rels/slide1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notesSlide" Target="../notesSlides/notesSlide17.xml"/><Relationship Id="rId7" Type="http://schemas.openxmlformats.org/officeDocument/2006/relationships/image" Target="../media/image47.wmf"/><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oleObject" Target="../embeddings/oleObject41.bin"/><Relationship Id="rId5" Type="http://schemas.openxmlformats.org/officeDocument/2006/relationships/image" Target="../media/image46.wmf"/><Relationship Id="rId4" Type="http://schemas.openxmlformats.org/officeDocument/2006/relationships/oleObject" Target="../embeddings/oleObject40.bin"/></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18.xml"/><Relationship Id="rId7" Type="http://schemas.openxmlformats.org/officeDocument/2006/relationships/slide" Target="slide21.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hyperlink" Target="http://arxiv.org/pdf/1001.4744.pdf" TargetMode="External"/><Relationship Id="rId5" Type="http://schemas.openxmlformats.org/officeDocument/2006/relationships/image" Target="../media/image48.wmf"/><Relationship Id="rId4" Type="http://schemas.openxmlformats.org/officeDocument/2006/relationships/oleObject" Target="../embeddings/oleObject42.bin"/></Relationships>
</file>

<file path=ppt/slides/_rels/slide1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19.xml"/><Relationship Id="rId7" Type="http://schemas.openxmlformats.org/officeDocument/2006/relationships/oleObject" Target="../embeddings/oleObject44.bin"/><Relationship Id="rId12" Type="http://schemas.openxmlformats.org/officeDocument/2006/relationships/slide" Target="slide22.xml"/><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49.wmf"/><Relationship Id="rId11" Type="http://schemas.openxmlformats.org/officeDocument/2006/relationships/slide" Target="slide21.xml"/><Relationship Id="rId5" Type="http://schemas.openxmlformats.org/officeDocument/2006/relationships/oleObject" Target="../embeddings/oleObject43.bin"/><Relationship Id="rId10" Type="http://schemas.openxmlformats.org/officeDocument/2006/relationships/image" Target="../media/image51.wmf"/><Relationship Id="rId4" Type="http://schemas.openxmlformats.org/officeDocument/2006/relationships/image" Target="../media/image52.jpeg"/><Relationship Id="rId9" Type="http://schemas.openxmlformats.org/officeDocument/2006/relationships/oleObject" Target="../embeddings/oleObject4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56.wmf"/><Relationship Id="rId3" Type="http://schemas.openxmlformats.org/officeDocument/2006/relationships/notesSlide" Target="../notesSlides/notesSlide20.xml"/><Relationship Id="rId7" Type="http://schemas.openxmlformats.org/officeDocument/2006/relationships/image" Target="../media/image53.wmf"/><Relationship Id="rId12" Type="http://schemas.openxmlformats.org/officeDocument/2006/relationships/oleObject" Target="../embeddings/oleObject49.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oleObject" Target="../embeddings/oleObject46.bin"/><Relationship Id="rId11" Type="http://schemas.openxmlformats.org/officeDocument/2006/relationships/image" Target="../media/image55.wmf"/><Relationship Id="rId5" Type="http://schemas.openxmlformats.org/officeDocument/2006/relationships/image" Target="../media/image59.jpeg"/><Relationship Id="rId15" Type="http://schemas.openxmlformats.org/officeDocument/2006/relationships/image" Target="../media/image57.wmf"/><Relationship Id="rId10" Type="http://schemas.openxmlformats.org/officeDocument/2006/relationships/oleObject" Target="../embeddings/oleObject48.bin"/><Relationship Id="rId4" Type="http://schemas.openxmlformats.org/officeDocument/2006/relationships/image" Target="../media/image58.jpeg"/><Relationship Id="rId9" Type="http://schemas.openxmlformats.org/officeDocument/2006/relationships/image" Target="../media/image54.wmf"/><Relationship Id="rId14" Type="http://schemas.openxmlformats.org/officeDocument/2006/relationships/oleObject" Target="../embeddings/oleObject50.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21.xml"/><Relationship Id="rId7" Type="http://schemas.openxmlformats.org/officeDocument/2006/relationships/image" Target="../media/image60.wmf"/><Relationship Id="rId12" Type="http://schemas.openxmlformats.org/officeDocument/2006/relationships/slide" Target="slide19.xml"/><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oleObject" Target="../embeddings/oleObject51.bin"/><Relationship Id="rId11" Type="http://schemas.openxmlformats.org/officeDocument/2006/relationships/image" Target="../media/image62.wmf"/><Relationship Id="rId5" Type="http://schemas.openxmlformats.org/officeDocument/2006/relationships/image" Target="../media/image63.jpeg"/><Relationship Id="rId10" Type="http://schemas.openxmlformats.org/officeDocument/2006/relationships/oleObject" Target="../embeddings/oleObject53.bin"/><Relationship Id="rId4" Type="http://schemas.openxmlformats.org/officeDocument/2006/relationships/slide" Target="slide18.xml"/><Relationship Id="rId9" Type="http://schemas.openxmlformats.org/officeDocument/2006/relationships/image" Target="../media/image61.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notesSlide" Target="../notesSlides/notesSlide22.xml"/><Relationship Id="rId7" Type="http://schemas.openxmlformats.org/officeDocument/2006/relationships/image" Target="../media/image64.wmf"/><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54.bin"/><Relationship Id="rId11" Type="http://schemas.openxmlformats.org/officeDocument/2006/relationships/image" Target="../media/image67.jpeg"/><Relationship Id="rId5" Type="http://schemas.openxmlformats.org/officeDocument/2006/relationships/slide" Target="slide18.xml"/><Relationship Id="rId10" Type="http://schemas.openxmlformats.org/officeDocument/2006/relationships/image" Target="../media/image66.jpeg"/><Relationship Id="rId4" Type="http://schemas.openxmlformats.org/officeDocument/2006/relationships/slide" Target="slide19.xml"/><Relationship Id="rId9" Type="http://schemas.openxmlformats.org/officeDocument/2006/relationships/image" Target="../media/image65.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notesSlide" Target="../notesSlides/notesSlide23.xml"/><Relationship Id="rId7" Type="http://schemas.openxmlformats.org/officeDocument/2006/relationships/image" Target="../media/image68.w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56.bin"/><Relationship Id="rId5" Type="http://schemas.openxmlformats.org/officeDocument/2006/relationships/hyperlink" Target="http://arxiv.org/abs/1303.5075" TargetMode="External"/><Relationship Id="rId4" Type="http://schemas.openxmlformats.org/officeDocument/2006/relationships/slide" Target="slide17.xml"/><Relationship Id="rId9" Type="http://schemas.openxmlformats.org/officeDocument/2006/relationships/image" Target="../media/image69.wmf"/></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4.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4" Type="http://schemas.openxmlformats.org/officeDocument/2006/relationships/oleObject" Target="../embeddings/oleObject1.bin"/><Relationship Id="rId9" Type="http://schemas.openxmlformats.org/officeDocument/2006/relationships/image" Target="../media/image5.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wmf"/><Relationship Id="rId3" Type="http://schemas.openxmlformats.org/officeDocument/2006/relationships/notesSlide" Target="../notesSlides/notesSlide4.xml"/><Relationship Id="rId7" Type="http://schemas.openxmlformats.org/officeDocument/2006/relationships/image" Target="../media/image7.wmf"/><Relationship Id="rId12" Type="http://schemas.openxmlformats.org/officeDocument/2006/relationships/oleObject" Target="../embeddings/oleObject8.bin"/><Relationship Id="rId17" Type="http://schemas.openxmlformats.org/officeDocument/2006/relationships/image" Target="../media/image12.wmf"/><Relationship Id="rId2" Type="http://schemas.openxmlformats.org/officeDocument/2006/relationships/slideLayout" Target="../slideLayouts/slideLayout4.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9.wmf"/><Relationship Id="rId5" Type="http://schemas.openxmlformats.org/officeDocument/2006/relationships/image" Target="../media/image6.wmf"/><Relationship Id="rId15" Type="http://schemas.openxmlformats.org/officeDocument/2006/relationships/image" Target="../media/image11.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8.wmf"/><Relationship Id="rId1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5.xml"/><Relationship Id="rId7" Type="http://schemas.openxmlformats.org/officeDocument/2006/relationships/image" Target="../media/image14.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image" Target="../media/image13.wmf"/><Relationship Id="rId10" Type="http://schemas.openxmlformats.org/officeDocument/2006/relationships/image" Target="../media/image16.png"/><Relationship Id="rId4" Type="http://schemas.openxmlformats.org/officeDocument/2006/relationships/oleObject" Target="../embeddings/oleObject11.bin"/><Relationship Id="rId9" Type="http://schemas.openxmlformats.org/officeDocument/2006/relationships/image" Target="../media/image15.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6.xml"/><Relationship Id="rId7" Type="http://schemas.openxmlformats.org/officeDocument/2006/relationships/image" Target="../media/image18.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image" Target="../media/image17.wmf"/><Relationship Id="rId4" Type="http://schemas.openxmlformats.org/officeDocument/2006/relationships/oleObject" Target="../embeddings/oleObject14.bin"/><Relationship Id="rId9"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4.wmf"/><Relationship Id="rId3" Type="http://schemas.openxmlformats.org/officeDocument/2006/relationships/notesSlide" Target="../notesSlides/notesSlide7.xml"/><Relationship Id="rId7" Type="http://schemas.openxmlformats.org/officeDocument/2006/relationships/image" Target="../media/image21.wmf"/><Relationship Id="rId12" Type="http://schemas.openxmlformats.org/officeDocument/2006/relationships/oleObject" Target="../embeddings/oleObject21.bin"/><Relationship Id="rId17" Type="http://schemas.openxmlformats.org/officeDocument/2006/relationships/image" Target="../media/image26.wmf"/><Relationship Id="rId2" Type="http://schemas.openxmlformats.org/officeDocument/2006/relationships/slideLayout" Target="../slideLayouts/slideLayout4.xml"/><Relationship Id="rId16" Type="http://schemas.openxmlformats.org/officeDocument/2006/relationships/oleObject" Target="../embeddings/oleObject23.bin"/><Relationship Id="rId1" Type="http://schemas.openxmlformats.org/officeDocument/2006/relationships/vmlDrawing" Target="../drawings/vmlDrawing5.vml"/><Relationship Id="rId6" Type="http://schemas.openxmlformats.org/officeDocument/2006/relationships/oleObject" Target="../embeddings/oleObject18.bin"/><Relationship Id="rId11" Type="http://schemas.openxmlformats.org/officeDocument/2006/relationships/image" Target="../media/image23.wmf"/><Relationship Id="rId5" Type="http://schemas.openxmlformats.org/officeDocument/2006/relationships/image" Target="../media/image20.wmf"/><Relationship Id="rId15" Type="http://schemas.openxmlformats.org/officeDocument/2006/relationships/image" Target="../media/image25.w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22.wmf"/><Relationship Id="rId14" Type="http://schemas.openxmlformats.org/officeDocument/2006/relationships/oleObject" Target="../embeddings/oleObject22.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8.xml"/><Relationship Id="rId7" Type="http://schemas.openxmlformats.org/officeDocument/2006/relationships/image" Target="../media/image28.w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25.bin"/><Relationship Id="rId5" Type="http://schemas.openxmlformats.org/officeDocument/2006/relationships/image" Target="../media/image27.wmf"/><Relationship Id="rId4" Type="http://schemas.openxmlformats.org/officeDocument/2006/relationships/oleObject" Target="../embeddings/oleObject24.bin"/><Relationship Id="rId9" Type="http://schemas.openxmlformats.org/officeDocument/2006/relationships/image" Target="../media/image29.wmf"/></Relationships>
</file>

<file path=ppt/slides/_rels/slide9.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3810000"/>
            <a:ext cx="5279504" cy="2859360"/>
          </a:xfrm>
        </p:spPr>
        <p:txBody>
          <a:bodyPr>
            <a:normAutofit fontScale="92500" lnSpcReduction="20000"/>
          </a:bodyPr>
          <a:lstStyle/>
          <a:p>
            <a:r>
              <a:rPr lang="en-US" dirty="0" smtClean="0"/>
              <a:t>Roberto Dale</a:t>
            </a:r>
            <a:r>
              <a:rPr lang="en-US" baseline="30000" dirty="0" smtClean="0"/>
              <a:t>1,3</a:t>
            </a:r>
            <a:r>
              <a:rPr lang="en-US" dirty="0" smtClean="0"/>
              <a:t> &amp; Diego Sáez</a:t>
            </a:r>
            <a:r>
              <a:rPr lang="en-US" baseline="30000" dirty="0" smtClean="0"/>
              <a:t>2,4</a:t>
            </a:r>
          </a:p>
          <a:p>
            <a:endParaRPr lang="en-US" baseline="30000" dirty="0"/>
          </a:p>
          <a:p>
            <a:r>
              <a:rPr lang="en-US" sz="1800" baseline="30000" dirty="0" smtClean="0">
                <a:effectLst/>
              </a:rPr>
              <a:t>1</a:t>
            </a:r>
            <a:r>
              <a:rPr lang="en-US" sz="1800" dirty="0" smtClean="0">
                <a:effectLst/>
              </a:rPr>
              <a:t> </a:t>
            </a:r>
            <a:r>
              <a:rPr lang="ca-ES" sz="1800" dirty="0" smtClean="0">
                <a:effectLst/>
              </a:rPr>
              <a:t>Departament </a:t>
            </a:r>
            <a:r>
              <a:rPr lang="ca-ES" sz="1800" dirty="0">
                <a:effectLst/>
              </a:rPr>
              <a:t>d’estadística, matemàtiques i informàtica, Universitat Miguel Hernández, 03202, Elx, Alacant, Espanya</a:t>
            </a:r>
          </a:p>
          <a:p>
            <a:r>
              <a:rPr lang="ca-ES" sz="1800" baseline="30000" dirty="0" smtClean="0">
                <a:effectLst/>
              </a:rPr>
              <a:t>2 </a:t>
            </a:r>
            <a:r>
              <a:rPr lang="es-ES" sz="1800" dirty="0" smtClean="0">
                <a:effectLst/>
              </a:rPr>
              <a:t>Departamento </a:t>
            </a:r>
            <a:r>
              <a:rPr lang="es-ES" sz="1800" dirty="0">
                <a:effectLst/>
              </a:rPr>
              <a:t>de Astronomía y Astrofísica, Universidad de Valencia, 46100 </a:t>
            </a:r>
            <a:r>
              <a:rPr lang="es-ES" sz="1800" dirty="0" err="1">
                <a:effectLst/>
              </a:rPr>
              <a:t>Burjassot</a:t>
            </a:r>
            <a:r>
              <a:rPr lang="es-ES" sz="1800" dirty="0">
                <a:effectLst/>
              </a:rPr>
              <a:t>, Valencia, </a:t>
            </a:r>
            <a:r>
              <a:rPr lang="es-ES" sz="1800" dirty="0" err="1" smtClean="0">
                <a:effectLst/>
              </a:rPr>
              <a:t>Spain</a:t>
            </a:r>
            <a:r>
              <a:rPr lang="es-ES" sz="1800" dirty="0" smtClean="0">
                <a:effectLst/>
              </a:rPr>
              <a:t>.</a:t>
            </a:r>
          </a:p>
          <a:p>
            <a:r>
              <a:rPr lang="en-US" sz="1800" dirty="0">
                <a:effectLst/>
              </a:rPr>
              <a:t>E-mail: </a:t>
            </a:r>
            <a:r>
              <a:rPr lang="en-US" sz="1800" baseline="30000" dirty="0">
                <a:effectLst/>
              </a:rPr>
              <a:t>3</a:t>
            </a:r>
            <a:r>
              <a:rPr lang="ca-ES" sz="1800" u="sng" dirty="0">
                <a:effectLst/>
                <a:hlinkClick r:id="rId3"/>
              </a:rPr>
              <a:t>rdale@umh.es</a:t>
            </a:r>
            <a:r>
              <a:rPr lang="en-US" sz="1800" dirty="0">
                <a:effectLst/>
              </a:rPr>
              <a:t>, </a:t>
            </a:r>
            <a:r>
              <a:rPr lang="en-US" sz="1800" baseline="30000" dirty="0">
                <a:effectLst/>
                <a:hlinkClick r:id="rId4"/>
              </a:rPr>
              <a:t>4</a:t>
            </a:r>
            <a:r>
              <a:rPr lang="ca-ES" sz="1800" u="sng" dirty="0" smtClean="0">
                <a:effectLst/>
                <a:hlinkClick r:id="rId4"/>
              </a:rPr>
              <a:t>diego.saez@uv.es</a:t>
            </a:r>
            <a:endParaRPr lang="ca-ES" sz="1800" u="sng" dirty="0" smtClean="0">
              <a:effectLst/>
            </a:endParaRPr>
          </a:p>
          <a:p>
            <a:endParaRPr lang="ca-ES" sz="1800" u="sng" dirty="0" smtClean="0">
              <a:effectLst/>
            </a:endParaRPr>
          </a:p>
          <a:p>
            <a:r>
              <a:rPr lang="ca-ES" sz="4700" dirty="0"/>
              <a:t>ERE </a:t>
            </a:r>
            <a:r>
              <a:rPr lang="ca-ES" sz="4700" dirty="0" smtClean="0"/>
              <a:t>2013 </a:t>
            </a:r>
            <a:r>
              <a:rPr lang="ca-ES" sz="4700" dirty="0" err="1" smtClean="0"/>
              <a:t>Benasque</a:t>
            </a:r>
            <a:endParaRPr lang="ca-ES" sz="4700" dirty="0">
              <a:effectLst>
                <a:outerShdw blurRad="38100" dist="38100" dir="2700000" algn="tl">
                  <a:srgbClr val="000000">
                    <a:alpha val="43137"/>
                  </a:srgbClr>
                </a:outerShdw>
              </a:effectLst>
            </a:endParaRPr>
          </a:p>
          <a:p>
            <a:endParaRPr lang="ca-ES" sz="1800" dirty="0">
              <a:effectLst/>
            </a:endParaRPr>
          </a:p>
          <a:p>
            <a:endParaRPr lang="en-US" baseline="30000" dirty="0"/>
          </a:p>
        </p:txBody>
      </p:sp>
      <p:sp>
        <p:nvSpPr>
          <p:cNvPr id="2" name="Title 1"/>
          <p:cNvSpPr>
            <a:spLocks noGrp="1"/>
          </p:cNvSpPr>
          <p:nvPr>
            <p:ph type="ctrTitle"/>
          </p:nvPr>
        </p:nvSpPr>
        <p:spPr/>
        <p:txBody>
          <a:bodyPr>
            <a:normAutofit/>
          </a:bodyPr>
          <a:lstStyle/>
          <a:p>
            <a:r>
              <a:rPr lang="en-GB" dirty="0"/>
              <a:t>Cosmology in extended electromagnetism: numerical results</a:t>
            </a:r>
          </a:p>
        </p:txBody>
      </p:sp>
    </p:spTree>
    <p:extLst>
      <p:ext uri="{BB962C8B-B14F-4D97-AF65-F5344CB8AC3E}">
        <p14:creationId xmlns:p14="http://schemas.microsoft.com/office/powerpoint/2010/main" val="2713551966"/>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en-GB" dirty="0"/>
              <a:t>The </a:t>
            </a:r>
            <a:r>
              <a:rPr lang="en-GB" dirty="0" smtClean="0"/>
              <a:t>vector field </a:t>
            </a:r>
            <a:r>
              <a:rPr lang="en-GB" dirty="0"/>
              <a:t>perturbations</a:t>
            </a:r>
            <a:endParaRPr lang="ca-ES" dirty="0"/>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10</a:t>
            </a:fld>
            <a:endParaRPr lang="en-US"/>
          </a:p>
        </p:txBody>
      </p:sp>
      <p:sp>
        <p:nvSpPr>
          <p:cNvPr id="5" name="Contenidor de contingut 4"/>
          <p:cNvSpPr>
            <a:spLocks noGrp="1"/>
          </p:cNvSpPr>
          <p:nvPr>
            <p:ph sz="quarter" idx="1"/>
          </p:nvPr>
        </p:nvSpPr>
        <p:spPr>
          <a:xfrm>
            <a:off x="179512" y="1412776"/>
            <a:ext cx="8784976" cy="1296144"/>
          </a:xfrm>
        </p:spPr>
        <p:txBody>
          <a:bodyPr>
            <a:normAutofit fontScale="92500" lnSpcReduction="20000"/>
          </a:bodyPr>
          <a:lstStyle/>
          <a:p>
            <a:pPr marL="0" indent="0" algn="just">
              <a:buNone/>
            </a:pPr>
            <a:r>
              <a:rPr lang="en-GB" dirty="0" smtClean="0"/>
              <a:t>Additionally relative evolution of the field perturbation amplitude is presented for a spatial scale of 3 x 10</a:t>
            </a:r>
            <a:r>
              <a:rPr lang="en-GB" baseline="30000" dirty="0" smtClean="0"/>
              <a:t>3</a:t>
            </a:r>
            <a:r>
              <a:rPr lang="en-GB" dirty="0" smtClean="0"/>
              <a:t> </a:t>
            </a:r>
            <a:r>
              <a:rPr lang="en-GB" i="1" dirty="0" smtClean="0"/>
              <a:t>h</a:t>
            </a:r>
            <a:r>
              <a:rPr lang="en-GB" i="1" baseline="30000" dirty="0" smtClean="0"/>
              <a:t>-1</a:t>
            </a:r>
            <a:r>
              <a:rPr lang="en-GB" dirty="0" smtClean="0"/>
              <a:t> </a:t>
            </a:r>
            <a:r>
              <a:rPr lang="en-GB" dirty="0" err="1" smtClean="0"/>
              <a:t>Mpc</a:t>
            </a:r>
            <a:r>
              <a:rPr lang="en-GB" dirty="0" smtClean="0"/>
              <a:t>, which re-enters the effective horizon at present time. Relative initial perturbation value is 10</a:t>
            </a:r>
            <a:r>
              <a:rPr lang="en-GB" baseline="30000" dirty="0" smtClean="0"/>
              <a:t>-4  </a:t>
            </a:r>
            <a:r>
              <a:rPr lang="en-GB" dirty="0" smtClean="0"/>
              <a:t>for the left panel and 10</a:t>
            </a:r>
            <a:r>
              <a:rPr lang="en-GB" baseline="30000" dirty="0" smtClean="0"/>
              <a:t>-2 </a:t>
            </a:r>
            <a:r>
              <a:rPr lang="en-GB" dirty="0" smtClean="0"/>
              <a:t>for the right one.</a:t>
            </a:r>
            <a:endParaRPr lang="en-GB" dirty="0"/>
          </a:p>
        </p:txBody>
      </p:sp>
      <p:pic>
        <p:nvPicPr>
          <p:cNvPr id="6" name="Imat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756498"/>
            <a:ext cx="8844725" cy="3336798"/>
          </a:xfrm>
          <a:prstGeom prst="rect">
            <a:avLst/>
          </a:prstGeom>
        </p:spPr>
      </p:pic>
    </p:spTree>
    <p:extLst>
      <p:ext uri="{BB962C8B-B14F-4D97-AF65-F5344CB8AC3E}">
        <p14:creationId xmlns:p14="http://schemas.microsoft.com/office/powerpoint/2010/main" val="1636615150"/>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914400" y="274638"/>
            <a:ext cx="7978080" cy="1143000"/>
          </a:xfrm>
        </p:spPr>
        <p:txBody>
          <a:bodyPr>
            <a:normAutofit/>
          </a:bodyPr>
          <a:lstStyle/>
          <a:p>
            <a:r>
              <a:rPr lang="en-GB" sz="4000" dirty="0"/>
              <a:t>The </a:t>
            </a:r>
            <a:r>
              <a:rPr lang="en-GB" dirty="0" smtClean="0"/>
              <a:t>Einstein perturbation </a:t>
            </a:r>
            <a:r>
              <a:rPr lang="en-GB" dirty="0"/>
              <a:t>equations</a:t>
            </a:r>
            <a:endParaRPr lang="en-GB" sz="4000" dirty="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dirty="0"/>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11</a:t>
            </a:fld>
            <a:endParaRPr lang="en-US"/>
          </a:p>
        </p:txBody>
      </p:sp>
      <p:sp>
        <p:nvSpPr>
          <p:cNvPr id="3" name="Contenidor de contingut 2"/>
          <p:cNvSpPr>
            <a:spLocks noGrp="1"/>
          </p:cNvSpPr>
          <p:nvPr>
            <p:ph sz="quarter" idx="1"/>
          </p:nvPr>
        </p:nvSpPr>
        <p:spPr>
          <a:xfrm>
            <a:off x="228600" y="1412777"/>
            <a:ext cx="8663880" cy="864096"/>
          </a:xfrm>
        </p:spPr>
        <p:txBody>
          <a:bodyPr>
            <a:normAutofit/>
          </a:bodyPr>
          <a:lstStyle/>
          <a:p>
            <a:pPr algn="just"/>
            <a:r>
              <a:rPr lang="en-US" sz="2400" dirty="0" smtClean="0"/>
              <a:t>The rest of equations to integrate are the modified Einstein equations, we write in synchronous and Newtonian gauges:</a:t>
            </a:r>
          </a:p>
        </p:txBody>
      </p:sp>
      <p:graphicFrame>
        <p:nvGraphicFramePr>
          <p:cNvPr id="7" name="Objecte 6"/>
          <p:cNvGraphicFramePr>
            <a:graphicFrameLocks noChangeAspect="1"/>
          </p:cNvGraphicFramePr>
          <p:nvPr>
            <p:extLst>
              <p:ext uri="{D42A27DB-BD31-4B8C-83A1-F6EECF244321}">
                <p14:modId xmlns:p14="http://schemas.microsoft.com/office/powerpoint/2010/main" val="2960681195"/>
              </p:ext>
            </p:extLst>
          </p:nvPr>
        </p:nvGraphicFramePr>
        <p:xfrm>
          <a:off x="444500" y="2362200"/>
          <a:ext cx="8356600" cy="3454400"/>
        </p:xfrm>
        <a:graphic>
          <a:graphicData uri="http://schemas.openxmlformats.org/presentationml/2006/ole">
            <mc:AlternateContent xmlns:mc="http://schemas.openxmlformats.org/markup-compatibility/2006">
              <mc:Choice xmlns:v="urn:schemas-microsoft-com:vml" Requires="v">
                <p:oleObj spid="_x0000_s7324" name="Equation" r:id="rId4" imgW="8356320" imgH="3454200" progId="Equation.DSMT4">
                  <p:embed/>
                </p:oleObj>
              </mc:Choice>
              <mc:Fallback>
                <p:oleObj name="Equation" r:id="rId4" imgW="8356320" imgH="3454200" progId="Equation.DSMT4">
                  <p:embed/>
                  <p:pic>
                    <p:nvPicPr>
                      <p:cNvPr id="0" name="Objecte 11"/>
                      <p:cNvPicPr>
                        <a:picLocks noChangeAspect="1" noChangeArrowheads="1"/>
                      </p:cNvPicPr>
                      <p:nvPr/>
                    </p:nvPicPr>
                    <p:blipFill>
                      <a:blip r:embed="rId5"/>
                      <a:srcRect/>
                      <a:stretch>
                        <a:fillRect/>
                      </a:stretch>
                    </p:blipFill>
                    <p:spPr bwMode="auto">
                      <a:xfrm>
                        <a:off x="444500" y="2362200"/>
                        <a:ext cx="8356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QuadreDeText 3"/>
          <p:cNvSpPr txBox="1"/>
          <p:nvPr/>
        </p:nvSpPr>
        <p:spPr>
          <a:xfrm>
            <a:off x="6948264" y="6209088"/>
            <a:ext cx="1800200" cy="369332"/>
          </a:xfrm>
          <a:prstGeom prst="rect">
            <a:avLst/>
          </a:prstGeom>
          <a:noFill/>
        </p:spPr>
        <p:txBody>
          <a:bodyPr wrap="square" rtlCol="0">
            <a:spAutoFit/>
          </a:bodyPr>
          <a:lstStyle/>
          <a:p>
            <a:r>
              <a:rPr lang="en-GB" dirty="0" smtClean="0">
                <a:hlinkClick r:id="rId6" action="ppaction://hlinksldjump"/>
              </a:rPr>
              <a:t>Back to slide 14</a:t>
            </a:r>
            <a:endParaRPr lang="en-GB" dirty="0"/>
          </a:p>
        </p:txBody>
      </p:sp>
    </p:spTree>
    <p:extLst>
      <p:ext uri="{BB962C8B-B14F-4D97-AF65-F5344CB8AC3E}">
        <p14:creationId xmlns:p14="http://schemas.microsoft.com/office/powerpoint/2010/main" val="1136448673"/>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en-US" sz="3200" dirty="0"/>
              <a:t>Numerical </a:t>
            </a:r>
            <a:r>
              <a:rPr lang="en-US" sz="3200" dirty="0" smtClean="0"/>
              <a:t>estimations for gauge invariants</a:t>
            </a:r>
            <a:endParaRPr lang="ca-ES" sz="3200" dirty="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12</a:t>
            </a:fld>
            <a:endParaRPr lang="en-US" dirty="0"/>
          </a:p>
        </p:txBody>
      </p:sp>
      <p:sp>
        <p:nvSpPr>
          <p:cNvPr id="3" name="Contenidor de contingut 2"/>
          <p:cNvSpPr>
            <a:spLocks noGrp="1"/>
          </p:cNvSpPr>
          <p:nvPr>
            <p:ph sz="quarter" idx="1"/>
          </p:nvPr>
        </p:nvSpPr>
        <p:spPr>
          <a:xfrm>
            <a:off x="246896" y="4438600"/>
            <a:ext cx="3749040" cy="1942728"/>
          </a:xfrm>
        </p:spPr>
        <p:txBody>
          <a:bodyPr>
            <a:noAutofit/>
          </a:bodyPr>
          <a:lstStyle/>
          <a:p>
            <a:pPr algn="just"/>
            <a:r>
              <a:rPr lang="en-US" sz="1600" dirty="0" smtClean="0"/>
              <a:t>For following estimations o</a:t>
            </a:r>
            <a:r>
              <a:rPr lang="en-GB" sz="1600" dirty="0" smtClean="0"/>
              <a:t>n the right side is showed present density of radiation and matter, and the value we took for the Hubble constant.</a:t>
            </a:r>
          </a:p>
          <a:p>
            <a:pPr algn="just"/>
            <a:r>
              <a:rPr lang="en-GB" sz="1600" dirty="0" smtClean="0"/>
              <a:t>To evaluate GR terms, adiabatic perturbation and absence of neutrinos (so </a:t>
            </a:r>
            <a:r>
              <a:rPr lang="el-GR" sz="1600" i="1" dirty="0" smtClean="0"/>
              <a:t>Π</a:t>
            </a:r>
            <a:r>
              <a:rPr lang="es-ES_tradnl" sz="1600" i="1" baseline="-25000" dirty="0" smtClean="0"/>
              <a:t>T </a:t>
            </a:r>
            <a:r>
              <a:rPr lang="es-ES_tradnl" sz="1600" i="1" baseline="30000" dirty="0" smtClean="0"/>
              <a:t>(0)</a:t>
            </a:r>
            <a:r>
              <a:rPr lang="es-ES_tradnl" sz="1600" i="1" dirty="0" smtClean="0"/>
              <a:t>=0</a:t>
            </a:r>
            <a:r>
              <a:rPr lang="en-GB" sz="1600" dirty="0" smtClean="0"/>
              <a:t>) have been considered.</a:t>
            </a:r>
            <a:endParaRPr lang="en-US" sz="1600" dirty="0"/>
          </a:p>
        </p:txBody>
      </p:sp>
      <p:graphicFrame>
        <p:nvGraphicFramePr>
          <p:cNvPr id="7" name="Objecte 6"/>
          <p:cNvGraphicFramePr>
            <a:graphicFrameLocks noChangeAspect="1"/>
          </p:cNvGraphicFramePr>
          <p:nvPr>
            <p:extLst>
              <p:ext uri="{D42A27DB-BD31-4B8C-83A1-F6EECF244321}">
                <p14:modId xmlns:p14="http://schemas.microsoft.com/office/powerpoint/2010/main" val="549763309"/>
              </p:ext>
            </p:extLst>
          </p:nvPr>
        </p:nvGraphicFramePr>
        <p:xfrm>
          <a:off x="4283968" y="4797152"/>
          <a:ext cx="4279900" cy="930275"/>
        </p:xfrm>
        <a:graphic>
          <a:graphicData uri="http://schemas.openxmlformats.org/presentationml/2006/ole">
            <mc:AlternateContent xmlns:mc="http://schemas.openxmlformats.org/markup-compatibility/2006">
              <mc:Choice xmlns:v="urn:schemas-microsoft-com:vml" Requires="v">
                <p:oleObj spid="_x0000_s9696" name="Equation" r:id="rId4" imgW="3568680" imgH="774360" progId="Equation.DSMT4">
                  <p:embed/>
                </p:oleObj>
              </mc:Choice>
              <mc:Fallback>
                <p:oleObj name="Equation" r:id="rId4" imgW="3568680" imgH="774360" progId="Equation.DSMT4">
                  <p:embed/>
                  <p:pic>
                    <p:nvPicPr>
                      <p:cNvPr id="0" name=""/>
                      <p:cNvPicPr/>
                      <p:nvPr/>
                    </p:nvPicPr>
                    <p:blipFill>
                      <a:blip r:embed="rId5"/>
                      <a:stretch>
                        <a:fillRect/>
                      </a:stretch>
                    </p:blipFill>
                    <p:spPr>
                      <a:xfrm>
                        <a:off x="4283968" y="4797152"/>
                        <a:ext cx="4279900" cy="930275"/>
                      </a:xfrm>
                      <a:prstGeom prst="rect">
                        <a:avLst/>
                      </a:prstGeom>
                    </p:spPr>
                  </p:pic>
                </p:oleObj>
              </mc:Fallback>
            </mc:AlternateContent>
          </a:graphicData>
        </a:graphic>
      </p:graphicFrame>
      <p:graphicFrame>
        <p:nvGraphicFramePr>
          <p:cNvPr id="9" name="Objecte 8"/>
          <p:cNvGraphicFramePr>
            <a:graphicFrameLocks noChangeAspect="1"/>
          </p:cNvGraphicFramePr>
          <p:nvPr>
            <p:extLst>
              <p:ext uri="{D42A27DB-BD31-4B8C-83A1-F6EECF244321}">
                <p14:modId xmlns:p14="http://schemas.microsoft.com/office/powerpoint/2010/main" val="3682309647"/>
              </p:ext>
            </p:extLst>
          </p:nvPr>
        </p:nvGraphicFramePr>
        <p:xfrm>
          <a:off x="797892" y="2996952"/>
          <a:ext cx="7302500" cy="1473200"/>
        </p:xfrm>
        <a:graphic>
          <a:graphicData uri="http://schemas.openxmlformats.org/presentationml/2006/ole">
            <mc:AlternateContent xmlns:mc="http://schemas.openxmlformats.org/markup-compatibility/2006">
              <mc:Choice xmlns:v="urn:schemas-microsoft-com:vml" Requires="v">
                <p:oleObj spid="_x0000_s9697" name="Equation" r:id="rId6" imgW="7302240" imgH="1473120" progId="Equation.DSMT4">
                  <p:embed/>
                </p:oleObj>
              </mc:Choice>
              <mc:Fallback>
                <p:oleObj name="Equation" r:id="rId6" imgW="7302240" imgH="1473120" progId="Equation.DSMT4">
                  <p:embed/>
                  <p:pic>
                    <p:nvPicPr>
                      <p:cNvPr id="0" name=""/>
                      <p:cNvPicPr/>
                      <p:nvPr/>
                    </p:nvPicPr>
                    <p:blipFill>
                      <a:blip r:embed="rId7"/>
                      <a:stretch>
                        <a:fillRect/>
                      </a:stretch>
                    </p:blipFill>
                    <p:spPr>
                      <a:xfrm>
                        <a:off x="797892" y="2996952"/>
                        <a:ext cx="7302500" cy="1473200"/>
                      </a:xfrm>
                      <a:prstGeom prst="rect">
                        <a:avLst/>
                      </a:prstGeom>
                    </p:spPr>
                  </p:pic>
                </p:oleObj>
              </mc:Fallback>
            </mc:AlternateContent>
          </a:graphicData>
        </a:graphic>
      </p:graphicFrame>
      <p:sp>
        <p:nvSpPr>
          <p:cNvPr id="10" name="QuadreDeText 9"/>
          <p:cNvSpPr txBox="1"/>
          <p:nvPr/>
        </p:nvSpPr>
        <p:spPr>
          <a:xfrm>
            <a:off x="6948264" y="6124654"/>
            <a:ext cx="1800200" cy="369332"/>
          </a:xfrm>
          <a:prstGeom prst="rect">
            <a:avLst/>
          </a:prstGeom>
          <a:noFill/>
        </p:spPr>
        <p:txBody>
          <a:bodyPr wrap="square" rtlCol="0">
            <a:spAutoFit/>
          </a:bodyPr>
          <a:lstStyle/>
          <a:p>
            <a:r>
              <a:rPr lang="en-GB" dirty="0" smtClean="0">
                <a:hlinkClick r:id="rId8" action="ppaction://hlinksldjump"/>
              </a:rPr>
              <a:t>Back to slide 13</a:t>
            </a:r>
            <a:endParaRPr lang="en-GB" dirty="0"/>
          </a:p>
        </p:txBody>
      </p:sp>
      <p:sp>
        <p:nvSpPr>
          <p:cNvPr id="11" name="Contenidor de contingut 2"/>
          <p:cNvSpPr>
            <a:spLocks noGrp="1"/>
          </p:cNvSpPr>
          <p:nvPr>
            <p:ph sz="quarter" idx="1"/>
          </p:nvPr>
        </p:nvSpPr>
        <p:spPr>
          <a:xfrm>
            <a:off x="268822" y="1484784"/>
            <a:ext cx="8623657" cy="1728192"/>
          </a:xfrm>
        </p:spPr>
        <p:txBody>
          <a:bodyPr>
            <a:noAutofit/>
          </a:bodyPr>
          <a:lstStyle/>
          <a:p>
            <a:pPr algn="just"/>
            <a:r>
              <a:rPr lang="en-GB" sz="1800" dirty="0" smtClean="0"/>
              <a:t>In order to perform </a:t>
            </a:r>
            <a:r>
              <a:rPr lang="en-GB" sz="1800" dirty="0"/>
              <a:t>a preliminary numerical evaluation of the </a:t>
            </a:r>
            <a:r>
              <a:rPr lang="en-GB" sz="1800" dirty="0" smtClean="0"/>
              <a:t>theory, the equations were written in </a:t>
            </a:r>
            <a:r>
              <a:rPr lang="en-GB" sz="1800" dirty="0"/>
              <a:t>terms of gauge invariant quantities as </a:t>
            </a:r>
            <a:r>
              <a:rPr lang="en-GB" sz="1800" dirty="0" smtClean="0"/>
              <a:t>Bardeen.</a:t>
            </a:r>
          </a:p>
          <a:p>
            <a:pPr algn="just"/>
            <a:r>
              <a:rPr lang="en-US" sz="1800" dirty="0" smtClean="0"/>
              <a:t>Next, we defined following rations, that provide us an estimation between the standard theory and the modified one. In that estimation </a:t>
            </a:r>
            <a:r>
              <a:rPr lang="en-US" sz="1800" dirty="0"/>
              <a:t>it is assumed that the condition </a:t>
            </a:r>
            <a:r>
              <a:rPr lang="en-GB" sz="1800" i="1" dirty="0"/>
              <a:t>J</a:t>
            </a:r>
            <a:r>
              <a:rPr lang="en-GB" sz="1800" i="1" baseline="30000" dirty="0"/>
              <a:t>(0)</a:t>
            </a:r>
            <a:r>
              <a:rPr lang="en-GB" sz="1800" i="1" dirty="0"/>
              <a:t>=0 </a:t>
            </a:r>
            <a:r>
              <a:rPr lang="en-US" sz="1800" dirty="0"/>
              <a:t>holds in cosmology (equivalent to current conservation) and we set </a:t>
            </a:r>
            <a:r>
              <a:rPr lang="en-GB" sz="1800" i="1" dirty="0"/>
              <a:t>ϒ=-1/2.</a:t>
            </a:r>
          </a:p>
          <a:p>
            <a:pPr algn="just"/>
            <a:endParaRPr lang="en-US" sz="1800" dirty="0" smtClean="0"/>
          </a:p>
        </p:txBody>
      </p:sp>
    </p:spTree>
    <p:extLst>
      <p:ext uri="{BB962C8B-B14F-4D97-AF65-F5344CB8AC3E}">
        <p14:creationId xmlns:p14="http://schemas.microsoft.com/office/powerpoint/2010/main" val="3307266412"/>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ol 4"/>
          <p:cNvSpPr>
            <a:spLocks noGrp="1"/>
          </p:cNvSpPr>
          <p:nvPr>
            <p:ph type="title"/>
          </p:nvPr>
        </p:nvSpPr>
        <p:spPr>
          <a:xfrm>
            <a:off x="323528" y="274638"/>
            <a:ext cx="8640960" cy="1143000"/>
          </a:xfrm>
        </p:spPr>
        <p:txBody>
          <a:bodyPr>
            <a:normAutofit fontScale="90000"/>
          </a:bodyPr>
          <a:lstStyle/>
          <a:p>
            <a:r>
              <a:rPr lang="en-US" dirty="0"/>
              <a:t>Numerical estimations for gauge invariants</a:t>
            </a:r>
            <a:endParaRPr lang="ca-ES" dirty="0"/>
          </a:p>
        </p:txBody>
      </p:sp>
      <p:sp>
        <p:nvSpPr>
          <p:cNvPr id="3" name="Contenidor de peu de pàgina 2"/>
          <p:cNvSpPr>
            <a:spLocks noGrp="1"/>
          </p:cNvSpPr>
          <p:nvPr>
            <p:ph type="ftr" sz="quarter" idx="11"/>
          </p:nvPr>
        </p:nvSpPr>
        <p:spPr>
          <a:xfrm>
            <a:off x="899592" y="6107363"/>
            <a:ext cx="3962400" cy="457200"/>
          </a:xfrm>
        </p:spPr>
        <p:txBody>
          <a:bodyPr/>
          <a:lstStyle/>
          <a:p>
            <a:r>
              <a:rPr lang="en-US" dirty="0" smtClean="0"/>
              <a:t>Spanish Relativity Meeting ERE2013 - </a:t>
            </a:r>
            <a:r>
              <a:rPr lang="en-US" dirty="0" err="1" smtClean="0"/>
              <a:t>Benasque</a:t>
            </a:r>
            <a:endParaRPr lang="en-US" dirty="0"/>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13</a:t>
            </a:fld>
            <a:endParaRPr lang="en-US" dirty="0"/>
          </a:p>
        </p:txBody>
      </p:sp>
      <p:sp>
        <p:nvSpPr>
          <p:cNvPr id="10" name="Contenidor de contingut 4"/>
          <p:cNvSpPr>
            <a:spLocks noGrp="1"/>
          </p:cNvSpPr>
          <p:nvPr>
            <p:ph sz="quarter" idx="1"/>
          </p:nvPr>
        </p:nvSpPr>
        <p:spPr>
          <a:xfrm>
            <a:off x="179512" y="1340768"/>
            <a:ext cx="8784976" cy="792088"/>
          </a:xfrm>
        </p:spPr>
        <p:txBody>
          <a:bodyPr>
            <a:normAutofit fontScale="70000" lnSpcReduction="20000"/>
          </a:bodyPr>
          <a:lstStyle/>
          <a:p>
            <a:pPr marL="0" indent="0" algn="just">
              <a:buNone/>
            </a:pPr>
            <a:r>
              <a:rPr lang="en-GB" dirty="0" smtClean="0"/>
              <a:t>Following ratios represents the weight of the new terms on the gauge invariant equations respect the GR ones, for a spatial scale of 3 x 10</a:t>
            </a:r>
            <a:r>
              <a:rPr lang="en-GB" baseline="30000" dirty="0" smtClean="0"/>
              <a:t>3</a:t>
            </a:r>
            <a:r>
              <a:rPr lang="en-GB" dirty="0" smtClean="0"/>
              <a:t> </a:t>
            </a:r>
            <a:r>
              <a:rPr lang="en-GB" i="1" dirty="0" smtClean="0"/>
              <a:t>h</a:t>
            </a:r>
            <a:r>
              <a:rPr lang="en-GB" i="1" baseline="30000" dirty="0" smtClean="0"/>
              <a:t>-1</a:t>
            </a:r>
            <a:r>
              <a:rPr lang="en-GB" dirty="0" smtClean="0"/>
              <a:t> </a:t>
            </a:r>
            <a:r>
              <a:rPr lang="en-GB" dirty="0" err="1" smtClean="0"/>
              <a:t>Mpc</a:t>
            </a:r>
            <a:r>
              <a:rPr lang="en-GB" dirty="0" smtClean="0"/>
              <a:t>, which re-enters the effective horizon at present time. Relative initial perturbation value is 10</a:t>
            </a:r>
            <a:r>
              <a:rPr lang="en-GB" baseline="30000" dirty="0" smtClean="0"/>
              <a:t>-4  </a:t>
            </a:r>
            <a:r>
              <a:rPr lang="en-GB" dirty="0" smtClean="0"/>
              <a:t>for the left panel and 10</a:t>
            </a:r>
            <a:r>
              <a:rPr lang="en-GB" baseline="30000" dirty="0" smtClean="0"/>
              <a:t>-2 </a:t>
            </a:r>
            <a:r>
              <a:rPr lang="en-GB" dirty="0" err="1" smtClean="0"/>
              <a:t>fo</a:t>
            </a:r>
            <a:r>
              <a:rPr lang="en-GB" dirty="0" smtClean="0"/>
              <a:t> the right one.</a:t>
            </a:r>
            <a:endParaRPr lang="en-GB" dirty="0"/>
          </a:p>
        </p:txBody>
      </p:sp>
      <p:pic>
        <p:nvPicPr>
          <p:cNvPr id="2" name="Imatge 1"/>
          <p:cNvPicPr>
            <a:picLocks noChangeAspect="1"/>
          </p:cNvPicPr>
          <p:nvPr/>
        </p:nvPicPr>
        <p:blipFill rotWithShape="1">
          <a:blip r:embed="rId4">
            <a:extLst>
              <a:ext uri="{28A0092B-C50C-407E-A947-70E740481C1C}">
                <a14:useLocalDpi xmlns:a14="http://schemas.microsoft.com/office/drawing/2010/main" val="0"/>
              </a:ext>
            </a:extLst>
          </a:blip>
          <a:srcRect l="8121" t="3025" r="8121" b="8972"/>
          <a:stretch/>
        </p:blipFill>
        <p:spPr>
          <a:xfrm>
            <a:off x="323528" y="1988841"/>
            <a:ext cx="8557707" cy="3521314"/>
          </a:xfrm>
          <a:prstGeom prst="rect">
            <a:avLst/>
          </a:prstGeom>
        </p:spPr>
      </p:pic>
      <p:sp>
        <p:nvSpPr>
          <p:cNvPr id="11" name="Contenidor de contingut 4"/>
          <p:cNvSpPr txBox="1">
            <a:spLocks/>
          </p:cNvSpPr>
          <p:nvPr/>
        </p:nvSpPr>
        <p:spPr>
          <a:xfrm>
            <a:off x="107504" y="5445224"/>
            <a:ext cx="8856984" cy="808759"/>
          </a:xfrm>
          <a:prstGeom prst="rect">
            <a:avLst/>
          </a:prstGeom>
        </p:spPr>
        <p:txBody>
          <a:bodyPr vert="horz" lIns="91440" tIns="45720" rIns="91440" bIns="45720" rtlCol="0">
            <a:normAutofit fontScale="55000" lnSpcReduction="20000"/>
          </a:bodyPr>
          <a:lstStyle>
            <a:lvl1pPr indent="0" algn="just">
              <a:spcBef>
                <a:spcPct val="20000"/>
              </a:spcBef>
              <a:buFont typeface="Arial" pitchFamily="34" charset="0"/>
              <a:buNone/>
              <a:defRPr sz="3200"/>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GB" dirty="0" smtClean="0"/>
              <a:t>The evolutions of the three ratios are similar, for </a:t>
            </a:r>
            <a:r>
              <a:rPr lang="en-GB" i="1" dirty="0" smtClean="0"/>
              <a:t>z &lt;</a:t>
            </a:r>
            <a:r>
              <a:rPr lang="en-GB" dirty="0" smtClean="0"/>
              <a:t> 10</a:t>
            </a:r>
            <a:r>
              <a:rPr lang="en-GB" baseline="30000" dirty="0" smtClean="0"/>
              <a:t>2</a:t>
            </a:r>
            <a:r>
              <a:rPr lang="en-GB" dirty="0" smtClean="0"/>
              <a:t>, there are oscillations whose amplitudes grow as </a:t>
            </a:r>
            <a:r>
              <a:rPr lang="en-GB" i="1" dirty="0" smtClean="0"/>
              <a:t>z</a:t>
            </a:r>
            <a:r>
              <a:rPr lang="en-GB" dirty="0" smtClean="0"/>
              <a:t> decreases, that’s because our spatial scale and that of the effective horizon come near as the redshift decreases. For the left panel, maximum values are:</a:t>
            </a:r>
            <a:endParaRPr lang="en-GB" dirty="0"/>
          </a:p>
        </p:txBody>
      </p:sp>
      <p:graphicFrame>
        <p:nvGraphicFramePr>
          <p:cNvPr id="6" name="Objecte 5"/>
          <p:cNvGraphicFramePr>
            <a:graphicFrameLocks noChangeAspect="1"/>
          </p:cNvGraphicFramePr>
          <p:nvPr>
            <p:extLst>
              <p:ext uri="{D42A27DB-BD31-4B8C-83A1-F6EECF244321}">
                <p14:modId xmlns:p14="http://schemas.microsoft.com/office/powerpoint/2010/main" val="3780056521"/>
              </p:ext>
            </p:extLst>
          </p:nvPr>
        </p:nvGraphicFramePr>
        <p:xfrm>
          <a:off x="4427984" y="5899984"/>
          <a:ext cx="2863476" cy="265320"/>
        </p:xfrm>
        <a:graphic>
          <a:graphicData uri="http://schemas.openxmlformats.org/presentationml/2006/ole">
            <mc:AlternateContent xmlns:mc="http://schemas.openxmlformats.org/markup-compatibility/2006">
              <mc:Choice xmlns:v="urn:schemas-microsoft-com:vml" Requires="v">
                <p:oleObj spid="_x0000_s12419" name="Equation" r:id="rId5" imgW="2603160" imgH="241200" progId="Equation.DSMT4">
                  <p:embed/>
                </p:oleObj>
              </mc:Choice>
              <mc:Fallback>
                <p:oleObj name="Equation" r:id="rId5" imgW="2603160" imgH="241200" progId="Equation.DSMT4">
                  <p:embed/>
                  <p:pic>
                    <p:nvPicPr>
                      <p:cNvPr id="0" name=""/>
                      <p:cNvPicPr/>
                      <p:nvPr/>
                    </p:nvPicPr>
                    <p:blipFill>
                      <a:blip r:embed="rId6"/>
                      <a:stretch>
                        <a:fillRect/>
                      </a:stretch>
                    </p:blipFill>
                    <p:spPr>
                      <a:xfrm>
                        <a:off x="4427984" y="5899984"/>
                        <a:ext cx="2863476" cy="265320"/>
                      </a:xfrm>
                      <a:prstGeom prst="rect">
                        <a:avLst/>
                      </a:prstGeom>
                    </p:spPr>
                  </p:pic>
                </p:oleObj>
              </mc:Fallback>
            </mc:AlternateContent>
          </a:graphicData>
        </a:graphic>
      </p:graphicFrame>
      <p:sp>
        <p:nvSpPr>
          <p:cNvPr id="9" name="QuadreDeText 8"/>
          <p:cNvSpPr txBox="1"/>
          <p:nvPr/>
        </p:nvSpPr>
        <p:spPr>
          <a:xfrm>
            <a:off x="7308304" y="6253983"/>
            <a:ext cx="1512168" cy="369332"/>
          </a:xfrm>
          <a:prstGeom prst="rect">
            <a:avLst/>
          </a:prstGeom>
          <a:noFill/>
        </p:spPr>
        <p:txBody>
          <a:bodyPr wrap="square" rtlCol="0">
            <a:spAutoFit/>
          </a:bodyPr>
          <a:lstStyle>
            <a:defPPr>
              <a:defRPr lang="en-US"/>
            </a:defPPr>
          </a:lstStyle>
          <a:p>
            <a:r>
              <a:rPr lang="en-GB" dirty="0">
                <a:hlinkClick r:id="rId7" action="ppaction://hlinksldjump"/>
              </a:rPr>
              <a:t>Go to Slide </a:t>
            </a:r>
            <a:r>
              <a:rPr lang="en-GB" dirty="0" smtClean="0">
                <a:hlinkClick r:id="rId7" action="ppaction://hlinksldjump"/>
              </a:rPr>
              <a:t>12</a:t>
            </a:r>
            <a:endParaRPr lang="en-GB" dirty="0"/>
          </a:p>
        </p:txBody>
      </p:sp>
    </p:spTree>
    <p:extLst>
      <p:ext uri="{BB962C8B-B14F-4D97-AF65-F5344CB8AC3E}">
        <p14:creationId xmlns:p14="http://schemas.microsoft.com/office/powerpoint/2010/main" val="612167913"/>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28600" y="76200"/>
            <a:ext cx="7439744" cy="1143000"/>
          </a:xfrm>
        </p:spPr>
        <p:txBody>
          <a:bodyPr>
            <a:noAutofit/>
          </a:bodyPr>
          <a:lstStyle/>
          <a:p>
            <a:r>
              <a:rPr lang="en-GB" sz="4000" smtClean="0"/>
              <a:t>CMB application: initial conditions</a:t>
            </a:r>
            <a:endParaRPr lang="en-GB" sz="400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14</a:t>
            </a:fld>
            <a:endParaRPr lang="en-US"/>
          </a:p>
        </p:txBody>
      </p:sp>
      <p:sp>
        <p:nvSpPr>
          <p:cNvPr id="3" name="Contenidor de contingut 2"/>
          <p:cNvSpPr>
            <a:spLocks noGrp="1"/>
          </p:cNvSpPr>
          <p:nvPr>
            <p:ph sz="quarter" idx="1"/>
          </p:nvPr>
        </p:nvSpPr>
        <p:spPr>
          <a:xfrm>
            <a:off x="534928" y="1447800"/>
            <a:ext cx="3749040" cy="4572000"/>
          </a:xfrm>
        </p:spPr>
        <p:txBody>
          <a:bodyPr>
            <a:normAutofit fontScale="70000" lnSpcReduction="20000"/>
          </a:bodyPr>
          <a:lstStyle/>
          <a:p>
            <a:pPr algn="just"/>
            <a:r>
              <a:rPr lang="en-GB" dirty="0" smtClean="0"/>
              <a:t>Once the firsts estimations were done, next step was to apply this theory to the CMB.</a:t>
            </a:r>
          </a:p>
          <a:p>
            <a:pPr algn="just"/>
            <a:r>
              <a:rPr lang="en-GB" dirty="0" smtClean="0"/>
              <a:t>For that purpose we need to establish the initial conditions in order to integrate the equations showed at slide # </a:t>
            </a:r>
            <a:r>
              <a:rPr lang="en-GB" dirty="0" smtClean="0">
                <a:hlinkClick r:id="rId4" action="ppaction://hlinksldjump"/>
              </a:rPr>
              <a:t>11</a:t>
            </a:r>
            <a:r>
              <a:rPr lang="en-GB" dirty="0" smtClean="0"/>
              <a:t>.</a:t>
            </a:r>
          </a:p>
          <a:p>
            <a:pPr algn="just"/>
            <a:r>
              <a:rPr lang="en-GB" dirty="0" smtClean="0"/>
              <a:t>We follow the way developed by Ma &amp; </a:t>
            </a:r>
            <a:r>
              <a:rPr lang="en-GB" dirty="0" err="1" smtClean="0"/>
              <a:t>Bertschinger</a:t>
            </a:r>
            <a:r>
              <a:rPr lang="en-GB" baseline="30000" dirty="0" smtClean="0"/>
              <a:t>[4]</a:t>
            </a:r>
            <a:r>
              <a:rPr lang="en-GB" dirty="0" smtClean="0"/>
              <a:t>. </a:t>
            </a:r>
          </a:p>
          <a:p>
            <a:pPr algn="just"/>
            <a:r>
              <a:rPr lang="en-GB" dirty="0" smtClean="0"/>
              <a:t>The synchronous gauge is used, and the Einstein equations have been re-written using same functions as above paper.</a:t>
            </a:r>
          </a:p>
          <a:p>
            <a:pPr algn="just"/>
            <a:r>
              <a:rPr lang="en-GB" dirty="0" smtClean="0"/>
              <a:t>Adiabatic perturbations has been considerer.</a:t>
            </a:r>
          </a:p>
          <a:p>
            <a:pPr algn="just"/>
            <a:r>
              <a:rPr lang="en-GB" dirty="0" smtClean="0"/>
              <a:t>The two dimensionless constants α</a:t>
            </a:r>
            <a:r>
              <a:rPr lang="en-GB" baseline="-25000" dirty="0" smtClean="0"/>
              <a:t>2</a:t>
            </a:r>
            <a:r>
              <a:rPr lang="en-GB" dirty="0" smtClean="0"/>
              <a:t> and α</a:t>
            </a:r>
            <a:r>
              <a:rPr lang="en-GB" baseline="-25000" dirty="0" smtClean="0"/>
              <a:t>4</a:t>
            </a:r>
            <a:r>
              <a:rPr lang="en-GB" dirty="0" smtClean="0"/>
              <a:t>, should be calculated from spectra normalization and field initial conditions respectively.</a:t>
            </a:r>
            <a:endParaRPr lang="en-GB" dirty="0"/>
          </a:p>
        </p:txBody>
      </p:sp>
      <p:graphicFrame>
        <p:nvGraphicFramePr>
          <p:cNvPr id="7" name="Objecte 6"/>
          <p:cNvGraphicFramePr>
            <a:graphicFrameLocks noChangeAspect="1"/>
          </p:cNvGraphicFramePr>
          <p:nvPr>
            <p:extLst>
              <p:ext uri="{D42A27DB-BD31-4B8C-83A1-F6EECF244321}">
                <p14:modId xmlns:p14="http://schemas.microsoft.com/office/powerpoint/2010/main" val="501513730"/>
              </p:ext>
            </p:extLst>
          </p:nvPr>
        </p:nvGraphicFramePr>
        <p:xfrm>
          <a:off x="4779962" y="1556792"/>
          <a:ext cx="3981384" cy="293040"/>
        </p:xfrm>
        <a:graphic>
          <a:graphicData uri="http://schemas.openxmlformats.org/presentationml/2006/ole">
            <mc:AlternateContent xmlns:mc="http://schemas.openxmlformats.org/markup-compatibility/2006">
              <mc:Choice xmlns:v="urn:schemas-microsoft-com:vml" Requires="v">
                <p:oleObj spid="_x0000_s13704" name="Equation" r:id="rId5" imgW="3619440" imgH="266400" progId="Equation.DSMT4">
                  <p:embed/>
                </p:oleObj>
              </mc:Choice>
              <mc:Fallback>
                <p:oleObj name="Equation" r:id="rId5" imgW="3619440" imgH="266400" progId="Equation.DSMT4">
                  <p:embed/>
                  <p:pic>
                    <p:nvPicPr>
                      <p:cNvPr id="0" name=""/>
                      <p:cNvPicPr/>
                      <p:nvPr/>
                    </p:nvPicPr>
                    <p:blipFill>
                      <a:blip r:embed="rId6"/>
                      <a:stretch>
                        <a:fillRect/>
                      </a:stretch>
                    </p:blipFill>
                    <p:spPr>
                      <a:xfrm>
                        <a:off x="4779962" y="1556792"/>
                        <a:ext cx="3981384" cy="293040"/>
                      </a:xfrm>
                      <a:prstGeom prst="rect">
                        <a:avLst/>
                      </a:prstGeom>
                    </p:spPr>
                  </p:pic>
                </p:oleObj>
              </mc:Fallback>
            </mc:AlternateContent>
          </a:graphicData>
        </a:graphic>
      </p:graphicFrame>
      <p:graphicFrame>
        <p:nvGraphicFramePr>
          <p:cNvPr id="9" name="Objecte 8"/>
          <p:cNvGraphicFramePr>
            <a:graphicFrameLocks noChangeAspect="1"/>
          </p:cNvGraphicFramePr>
          <p:nvPr>
            <p:extLst>
              <p:ext uri="{D42A27DB-BD31-4B8C-83A1-F6EECF244321}">
                <p14:modId xmlns:p14="http://schemas.microsoft.com/office/powerpoint/2010/main" val="2507093399"/>
              </p:ext>
            </p:extLst>
          </p:nvPr>
        </p:nvGraphicFramePr>
        <p:xfrm>
          <a:off x="4422080" y="1916113"/>
          <a:ext cx="4525963" cy="2527300"/>
        </p:xfrm>
        <a:graphic>
          <a:graphicData uri="http://schemas.openxmlformats.org/presentationml/2006/ole">
            <mc:AlternateContent xmlns:mc="http://schemas.openxmlformats.org/markup-compatibility/2006">
              <mc:Choice xmlns:v="urn:schemas-microsoft-com:vml" Requires="v">
                <p:oleObj spid="_x0000_s13705" name="Equation" r:id="rId7" imgW="4114800" imgH="2298600" progId="Equation.DSMT4">
                  <p:embed/>
                </p:oleObj>
              </mc:Choice>
              <mc:Fallback>
                <p:oleObj name="Equation" r:id="rId7" imgW="4114800" imgH="2298600" progId="Equation.DSMT4">
                  <p:embed/>
                  <p:pic>
                    <p:nvPicPr>
                      <p:cNvPr id="0" name=""/>
                      <p:cNvPicPr/>
                      <p:nvPr/>
                    </p:nvPicPr>
                    <p:blipFill>
                      <a:blip r:embed="rId8"/>
                      <a:stretch>
                        <a:fillRect/>
                      </a:stretch>
                    </p:blipFill>
                    <p:spPr>
                      <a:xfrm>
                        <a:off x="4422080" y="1916113"/>
                        <a:ext cx="4525963" cy="2527300"/>
                      </a:xfrm>
                      <a:prstGeom prst="rect">
                        <a:avLst/>
                      </a:prstGeom>
                    </p:spPr>
                  </p:pic>
                </p:oleObj>
              </mc:Fallback>
            </mc:AlternateContent>
          </a:graphicData>
        </a:graphic>
      </p:graphicFrame>
      <p:graphicFrame>
        <p:nvGraphicFramePr>
          <p:cNvPr id="10" name="Objecte 9"/>
          <p:cNvGraphicFramePr>
            <a:graphicFrameLocks noChangeAspect="1"/>
          </p:cNvGraphicFramePr>
          <p:nvPr>
            <p:extLst>
              <p:ext uri="{D42A27DB-BD31-4B8C-83A1-F6EECF244321}">
                <p14:modId xmlns:p14="http://schemas.microsoft.com/office/powerpoint/2010/main" val="579651485"/>
              </p:ext>
            </p:extLst>
          </p:nvPr>
        </p:nvGraphicFramePr>
        <p:xfrm>
          <a:off x="4283968" y="4676105"/>
          <a:ext cx="4692650" cy="1273175"/>
        </p:xfrm>
        <a:graphic>
          <a:graphicData uri="http://schemas.openxmlformats.org/presentationml/2006/ole">
            <mc:AlternateContent xmlns:mc="http://schemas.openxmlformats.org/markup-compatibility/2006">
              <mc:Choice xmlns:v="urn:schemas-microsoft-com:vml" Requires="v">
                <p:oleObj spid="_x0000_s13706" name="Equation" r:id="rId9" imgW="4267080" imgH="1155600" progId="Equation.DSMT4">
                  <p:embed/>
                </p:oleObj>
              </mc:Choice>
              <mc:Fallback>
                <p:oleObj name="Equation" r:id="rId9" imgW="4267080" imgH="1155600" progId="Equation.DSMT4">
                  <p:embed/>
                  <p:pic>
                    <p:nvPicPr>
                      <p:cNvPr id="0" name=""/>
                      <p:cNvPicPr/>
                      <p:nvPr/>
                    </p:nvPicPr>
                    <p:blipFill>
                      <a:blip r:embed="rId10"/>
                      <a:stretch>
                        <a:fillRect/>
                      </a:stretch>
                    </p:blipFill>
                    <p:spPr>
                      <a:xfrm>
                        <a:off x="4283968" y="4676105"/>
                        <a:ext cx="4692650" cy="1273175"/>
                      </a:xfrm>
                      <a:prstGeom prst="rect">
                        <a:avLst/>
                      </a:prstGeom>
                    </p:spPr>
                  </p:pic>
                </p:oleObj>
              </mc:Fallback>
            </mc:AlternateContent>
          </a:graphicData>
        </a:graphic>
      </p:graphicFrame>
      <p:sp>
        <p:nvSpPr>
          <p:cNvPr id="11" name="QuadreDeText 10"/>
          <p:cNvSpPr txBox="1"/>
          <p:nvPr/>
        </p:nvSpPr>
        <p:spPr>
          <a:xfrm>
            <a:off x="246375" y="5949280"/>
            <a:ext cx="4248472" cy="261610"/>
          </a:xfrm>
          <a:prstGeom prst="rect">
            <a:avLst/>
          </a:prstGeom>
          <a:noFill/>
        </p:spPr>
        <p:txBody>
          <a:bodyPr wrap="square" rtlCol="0">
            <a:spAutoFit/>
          </a:bodyPr>
          <a:lstStyle/>
          <a:p>
            <a:r>
              <a:rPr lang="ca-ES" sz="1100" dirty="0" smtClean="0"/>
              <a:t>[4] </a:t>
            </a:r>
            <a:r>
              <a:rPr lang="de-DE" sz="1100" dirty="0"/>
              <a:t>C. P. Ma and E. Bertschinger, Astrophys. J. 455, </a:t>
            </a:r>
            <a:r>
              <a:rPr lang="de-DE" sz="1100" dirty="0" smtClean="0"/>
              <a:t>7 </a:t>
            </a:r>
            <a:r>
              <a:rPr lang="ca-ES" sz="1100" dirty="0" smtClean="0"/>
              <a:t>(1995</a:t>
            </a:r>
            <a:r>
              <a:rPr lang="ca-ES" sz="1100" dirty="0"/>
              <a:t>).</a:t>
            </a:r>
          </a:p>
        </p:txBody>
      </p:sp>
    </p:spTree>
    <p:extLst>
      <p:ext uri="{BB962C8B-B14F-4D97-AF65-F5344CB8AC3E}">
        <p14:creationId xmlns:p14="http://schemas.microsoft.com/office/powerpoint/2010/main" val="2507315648"/>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28600" y="76200"/>
            <a:ext cx="7439744" cy="1143000"/>
          </a:xfrm>
        </p:spPr>
        <p:txBody>
          <a:bodyPr>
            <a:noAutofit/>
          </a:bodyPr>
          <a:lstStyle/>
          <a:p>
            <a:r>
              <a:rPr lang="en-GB" sz="4000" smtClean="0"/>
              <a:t>CMB application: initial conditions</a:t>
            </a:r>
            <a:endParaRPr lang="en-GB" sz="400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15</a:t>
            </a:fld>
            <a:endParaRPr lang="en-US"/>
          </a:p>
        </p:txBody>
      </p:sp>
      <p:sp>
        <p:nvSpPr>
          <p:cNvPr id="3" name="Contenidor de contingut 2"/>
          <p:cNvSpPr>
            <a:spLocks noGrp="1"/>
          </p:cNvSpPr>
          <p:nvPr>
            <p:ph sz="quarter" idx="1"/>
          </p:nvPr>
        </p:nvSpPr>
        <p:spPr>
          <a:xfrm>
            <a:off x="228600" y="1268760"/>
            <a:ext cx="8735888" cy="1368152"/>
          </a:xfrm>
        </p:spPr>
        <p:txBody>
          <a:bodyPr>
            <a:noAutofit/>
          </a:bodyPr>
          <a:lstStyle/>
          <a:p>
            <a:pPr algn="just"/>
            <a:r>
              <a:rPr lang="en-GB" sz="2000" dirty="0" smtClean="0"/>
              <a:t>Particle species are: </a:t>
            </a:r>
            <a:r>
              <a:rPr lang="en-GB" sz="2000" i="1" dirty="0" smtClean="0"/>
              <a:t>CDM</a:t>
            </a:r>
            <a:r>
              <a:rPr lang="en-GB" sz="2000" dirty="0" smtClean="0"/>
              <a:t> for cold dark matter, </a:t>
            </a:r>
            <a:r>
              <a:rPr lang="en-GB" sz="2000" i="1" dirty="0" smtClean="0"/>
              <a:t>B</a:t>
            </a:r>
            <a:r>
              <a:rPr lang="en-GB" sz="2000" dirty="0" smtClean="0"/>
              <a:t> for baryons, </a:t>
            </a:r>
            <a:r>
              <a:rPr lang="en-GB" sz="2000" i="1" dirty="0" smtClean="0"/>
              <a:t>ϒ</a:t>
            </a:r>
            <a:r>
              <a:rPr lang="en-GB" sz="2000" dirty="0" smtClean="0"/>
              <a:t> for photons, and </a:t>
            </a:r>
            <a:r>
              <a:rPr lang="en-GB" sz="2000" i="1" dirty="0" smtClean="0"/>
              <a:t>ν</a:t>
            </a:r>
            <a:r>
              <a:rPr lang="en-GB" sz="2000" dirty="0" smtClean="0"/>
              <a:t> for relativistic neutrinos.</a:t>
            </a:r>
          </a:p>
          <a:p>
            <a:pPr algn="just"/>
            <a:r>
              <a:rPr lang="en-GB" sz="2000" dirty="0" smtClean="0"/>
              <a:t>We also get new terms </a:t>
            </a:r>
            <a:r>
              <a:rPr lang="en-GB" sz="2000" dirty="0"/>
              <a:t>of higher order for </a:t>
            </a:r>
            <a:r>
              <a:rPr lang="en-GB" sz="2000" dirty="0" smtClean="0"/>
              <a:t>GR (blue), in order to compare numerically with the new terms coming from the new theory (green).</a:t>
            </a:r>
            <a:endParaRPr lang="en-GB" sz="2000" dirty="0"/>
          </a:p>
        </p:txBody>
      </p:sp>
      <p:graphicFrame>
        <p:nvGraphicFramePr>
          <p:cNvPr id="10" name="Objecte 9"/>
          <p:cNvGraphicFramePr>
            <a:graphicFrameLocks noChangeAspect="1"/>
          </p:cNvGraphicFramePr>
          <p:nvPr>
            <p:extLst>
              <p:ext uri="{D42A27DB-BD31-4B8C-83A1-F6EECF244321}">
                <p14:modId xmlns:p14="http://schemas.microsoft.com/office/powerpoint/2010/main" val="1488272651"/>
              </p:ext>
            </p:extLst>
          </p:nvPr>
        </p:nvGraphicFramePr>
        <p:xfrm>
          <a:off x="1647825" y="2708920"/>
          <a:ext cx="5619750" cy="3492500"/>
        </p:xfrm>
        <a:graphic>
          <a:graphicData uri="http://schemas.openxmlformats.org/presentationml/2006/ole">
            <mc:AlternateContent xmlns:mc="http://schemas.openxmlformats.org/markup-compatibility/2006">
              <mc:Choice xmlns:v="urn:schemas-microsoft-com:vml" Requires="v">
                <p:oleObj spid="_x0000_s14513" name="Equation" r:id="rId4" imgW="4495680" imgH="2793960" progId="Equation.DSMT4">
                  <p:embed/>
                </p:oleObj>
              </mc:Choice>
              <mc:Fallback>
                <p:oleObj name="Equation" r:id="rId4" imgW="4495680" imgH="2793960" progId="Equation.DSMT4">
                  <p:embed/>
                  <p:pic>
                    <p:nvPicPr>
                      <p:cNvPr id="0" name=""/>
                      <p:cNvPicPr/>
                      <p:nvPr/>
                    </p:nvPicPr>
                    <p:blipFill>
                      <a:blip r:embed="rId5"/>
                      <a:stretch>
                        <a:fillRect/>
                      </a:stretch>
                    </p:blipFill>
                    <p:spPr>
                      <a:xfrm>
                        <a:off x="1647825" y="2708920"/>
                        <a:ext cx="5619750" cy="3492500"/>
                      </a:xfrm>
                      <a:prstGeom prst="rect">
                        <a:avLst/>
                      </a:prstGeom>
                    </p:spPr>
                  </p:pic>
                </p:oleObj>
              </mc:Fallback>
            </mc:AlternateContent>
          </a:graphicData>
        </a:graphic>
      </p:graphicFrame>
    </p:spTree>
    <p:extLst>
      <p:ext uri="{BB962C8B-B14F-4D97-AF65-F5344CB8AC3E}">
        <p14:creationId xmlns:p14="http://schemas.microsoft.com/office/powerpoint/2010/main" val="1812543415"/>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28600" y="76200"/>
            <a:ext cx="8447856" cy="1143000"/>
          </a:xfrm>
        </p:spPr>
        <p:txBody>
          <a:bodyPr>
            <a:noAutofit/>
          </a:bodyPr>
          <a:lstStyle/>
          <a:p>
            <a:r>
              <a:rPr lang="en-GB" sz="4000" dirty="0" smtClean="0"/>
              <a:t>CMB application: </a:t>
            </a:r>
            <a:r>
              <a:rPr lang="en-US" sz="4000" dirty="0" smtClean="0"/>
              <a:t>numerical results</a:t>
            </a:r>
            <a:endParaRPr lang="en-GB" sz="4000" dirty="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16</a:t>
            </a:fld>
            <a:endParaRPr lang="en-US"/>
          </a:p>
        </p:txBody>
      </p:sp>
      <p:sp>
        <p:nvSpPr>
          <p:cNvPr id="3" name="Contenidor de contingut 2"/>
          <p:cNvSpPr>
            <a:spLocks noGrp="1"/>
          </p:cNvSpPr>
          <p:nvPr>
            <p:ph sz="quarter" idx="1"/>
          </p:nvPr>
        </p:nvSpPr>
        <p:spPr>
          <a:xfrm>
            <a:off x="179512" y="1340768"/>
            <a:ext cx="8856984" cy="1368152"/>
          </a:xfrm>
        </p:spPr>
        <p:txBody>
          <a:bodyPr>
            <a:normAutofit/>
          </a:bodyPr>
          <a:lstStyle/>
          <a:p>
            <a:pPr algn="just"/>
            <a:r>
              <a:rPr lang="en-GB" sz="2000" dirty="0" smtClean="0"/>
              <a:t>For numerical calculations some cosmological </a:t>
            </a:r>
            <a:r>
              <a:rPr lang="en-GB" sz="2000" dirty="0"/>
              <a:t>and statistical codes </a:t>
            </a:r>
            <a:r>
              <a:rPr lang="en-GB" sz="2000" dirty="0" smtClean="0"/>
              <a:t>have been modified, that is CMBFAST and COSMOMC.</a:t>
            </a:r>
          </a:p>
          <a:p>
            <a:pPr algn="just"/>
            <a:r>
              <a:rPr lang="en-GB" sz="2000" dirty="0" smtClean="0"/>
              <a:t>The </a:t>
            </a:r>
            <a:r>
              <a:rPr lang="en-GB" sz="2000" dirty="0"/>
              <a:t>Monte Carlo based software have been run, varying seven parameters , those are:</a:t>
            </a:r>
          </a:p>
          <a:p>
            <a:pPr algn="just"/>
            <a:endParaRPr lang="en-GB" sz="2000" dirty="0" smtClean="0"/>
          </a:p>
          <a:p>
            <a:pPr marL="0" indent="0" algn="just">
              <a:buNone/>
            </a:pPr>
            <a:endParaRPr lang="en-GB" sz="2000" dirty="0" smtClean="0"/>
          </a:p>
        </p:txBody>
      </p:sp>
      <p:graphicFrame>
        <p:nvGraphicFramePr>
          <p:cNvPr id="4" name="Objecte 3"/>
          <p:cNvGraphicFramePr>
            <a:graphicFrameLocks noChangeAspect="1"/>
          </p:cNvGraphicFramePr>
          <p:nvPr>
            <p:extLst>
              <p:ext uri="{D42A27DB-BD31-4B8C-83A1-F6EECF244321}">
                <p14:modId xmlns:p14="http://schemas.microsoft.com/office/powerpoint/2010/main" val="64415206"/>
              </p:ext>
            </p:extLst>
          </p:nvPr>
        </p:nvGraphicFramePr>
        <p:xfrm>
          <a:off x="7265949" y="5569976"/>
          <a:ext cx="1536480" cy="307296"/>
        </p:xfrm>
        <a:graphic>
          <a:graphicData uri="http://schemas.openxmlformats.org/presentationml/2006/ole">
            <mc:AlternateContent xmlns:mc="http://schemas.openxmlformats.org/markup-compatibility/2006">
              <mc:Choice xmlns:v="urn:schemas-microsoft-com:vml" Requires="v">
                <p:oleObj spid="_x0000_s16785" name="Equation" r:id="rId4" imgW="1396800" imgH="279360" progId="Equation.DSMT4">
                  <p:embed/>
                </p:oleObj>
              </mc:Choice>
              <mc:Fallback>
                <p:oleObj name="Equation" r:id="rId4" imgW="1396800" imgH="279360" progId="Equation.DSMT4">
                  <p:embed/>
                  <p:pic>
                    <p:nvPicPr>
                      <p:cNvPr id="0" name=""/>
                      <p:cNvPicPr/>
                      <p:nvPr/>
                    </p:nvPicPr>
                    <p:blipFill>
                      <a:blip r:embed="rId5"/>
                      <a:stretch>
                        <a:fillRect/>
                      </a:stretch>
                    </p:blipFill>
                    <p:spPr>
                      <a:xfrm>
                        <a:off x="7265949" y="5569976"/>
                        <a:ext cx="1536480" cy="307296"/>
                      </a:xfrm>
                      <a:prstGeom prst="rect">
                        <a:avLst/>
                      </a:prstGeom>
                    </p:spPr>
                  </p:pic>
                </p:oleObj>
              </mc:Fallback>
            </mc:AlternateContent>
          </a:graphicData>
        </a:graphic>
      </p:graphicFrame>
      <p:sp>
        <p:nvSpPr>
          <p:cNvPr id="9" name="Contenidor de contingut 2"/>
          <p:cNvSpPr>
            <a:spLocks noGrp="1"/>
          </p:cNvSpPr>
          <p:nvPr>
            <p:ph sz="quarter" idx="1"/>
          </p:nvPr>
        </p:nvSpPr>
        <p:spPr>
          <a:xfrm>
            <a:off x="179512" y="2708920"/>
            <a:ext cx="4464496" cy="2808312"/>
          </a:xfrm>
        </p:spPr>
        <p:txBody>
          <a:bodyPr>
            <a:normAutofit lnSpcReduction="10000"/>
          </a:bodyPr>
          <a:lstStyle/>
          <a:p>
            <a:pPr algn="just"/>
            <a:r>
              <a:rPr lang="en-GB" sz="2000" dirty="0" smtClean="0"/>
              <a:t>Where </a:t>
            </a:r>
            <a:r>
              <a:rPr lang="en-GB" sz="2000" i="1" dirty="0" smtClean="0">
                <a:latin typeface="Times New Roman"/>
                <a:cs typeface="Times New Roman"/>
              </a:rPr>
              <a:t>Ω</a:t>
            </a:r>
            <a:r>
              <a:rPr lang="en-GB" sz="2000" i="1" baseline="-25000" dirty="0" smtClean="0">
                <a:latin typeface="Times New Roman"/>
                <a:cs typeface="Times New Roman"/>
              </a:rPr>
              <a:t>B</a:t>
            </a:r>
            <a:r>
              <a:rPr lang="en-GB" sz="2000" dirty="0" smtClean="0">
                <a:latin typeface="Times New Roman"/>
                <a:cs typeface="Times New Roman"/>
              </a:rPr>
              <a:t> </a:t>
            </a:r>
            <a:r>
              <a:rPr lang="en-GB" sz="2000" dirty="0" smtClean="0"/>
              <a:t>and</a:t>
            </a:r>
            <a:r>
              <a:rPr lang="en-GB" sz="2000" dirty="0" smtClean="0">
                <a:latin typeface="Times New Roman"/>
                <a:cs typeface="Times New Roman"/>
              </a:rPr>
              <a:t> </a:t>
            </a:r>
            <a:r>
              <a:rPr lang="en-GB" sz="2000" i="1" dirty="0" smtClean="0">
                <a:latin typeface="Times New Roman"/>
                <a:cs typeface="Times New Roman"/>
              </a:rPr>
              <a:t>Ω</a:t>
            </a:r>
            <a:r>
              <a:rPr lang="en-GB" sz="2000" i="1" baseline="-25000" dirty="0" smtClean="0">
                <a:latin typeface="Times New Roman"/>
                <a:cs typeface="Times New Roman"/>
              </a:rPr>
              <a:t>DM</a:t>
            </a:r>
            <a:r>
              <a:rPr lang="en-GB" sz="2000" dirty="0" smtClean="0">
                <a:latin typeface="Times New Roman"/>
                <a:cs typeface="Times New Roman"/>
              </a:rPr>
              <a:t> </a:t>
            </a:r>
            <a:r>
              <a:rPr lang="en-GB" sz="2000" dirty="0" smtClean="0"/>
              <a:t>are the relatives baryonic and dark matter energy densities , respectively, and </a:t>
            </a:r>
            <a:r>
              <a:rPr lang="en-GB" sz="2000" i="1" dirty="0" smtClean="0"/>
              <a:t>h</a:t>
            </a:r>
            <a:r>
              <a:rPr lang="en-GB" sz="2000" dirty="0" smtClean="0"/>
              <a:t> is the reduced Hubble constant.</a:t>
            </a:r>
          </a:p>
          <a:p>
            <a:pPr algn="just"/>
            <a:r>
              <a:rPr lang="en-GB" sz="2000" dirty="0" smtClean="0"/>
              <a:t>The parameter </a:t>
            </a:r>
            <a:r>
              <a:rPr lang="en-GB" sz="2000" i="1" dirty="0" smtClean="0"/>
              <a:t>θ</a:t>
            </a:r>
            <a:r>
              <a:rPr lang="en-GB" sz="2000" dirty="0" smtClean="0"/>
              <a:t> is defined by the relation:</a:t>
            </a:r>
          </a:p>
          <a:p>
            <a:pPr algn="just"/>
            <a:r>
              <a:rPr lang="en-GB" sz="2000" dirty="0" smtClean="0"/>
              <a:t>                                         , where </a:t>
            </a:r>
            <a:r>
              <a:rPr lang="en-GB" sz="2000" i="1" dirty="0" smtClean="0"/>
              <a:t>d</a:t>
            </a:r>
            <a:r>
              <a:rPr lang="en-GB" sz="2000" i="1" baseline="-25000" dirty="0" smtClean="0"/>
              <a:t>A</a:t>
            </a:r>
            <a:r>
              <a:rPr lang="en-GB" sz="2000" i="1" dirty="0" smtClean="0"/>
              <a:t>(z</a:t>
            </a:r>
            <a:r>
              <a:rPr lang="en-GB" sz="2000" i="1" baseline="-25000" dirty="0"/>
              <a:t>*</a:t>
            </a:r>
            <a:r>
              <a:rPr lang="en-GB" sz="2000" i="1" dirty="0" smtClean="0"/>
              <a:t>) </a:t>
            </a:r>
            <a:r>
              <a:rPr lang="en-GB" sz="2000" dirty="0" smtClean="0"/>
              <a:t>is the angular diameter distance at decoupling redshift </a:t>
            </a:r>
            <a:r>
              <a:rPr lang="en-GB" sz="2000" i="1" dirty="0" smtClean="0"/>
              <a:t>(z</a:t>
            </a:r>
            <a:r>
              <a:rPr lang="en-GB" sz="2000" i="1" baseline="-25000" dirty="0" smtClean="0"/>
              <a:t>*</a:t>
            </a:r>
            <a:r>
              <a:rPr lang="en-GB" sz="2000" i="1" dirty="0" smtClean="0"/>
              <a:t>)</a:t>
            </a:r>
            <a:r>
              <a:rPr lang="en-GB" sz="2000" dirty="0" smtClean="0"/>
              <a:t>, and </a:t>
            </a:r>
            <a:r>
              <a:rPr lang="en-GB" sz="2000" i="1" dirty="0" err="1" smtClean="0"/>
              <a:t>r</a:t>
            </a:r>
            <a:r>
              <a:rPr lang="en-GB" sz="2000" i="1" baseline="-25000" dirty="0" err="1" smtClean="0"/>
              <a:t>s</a:t>
            </a:r>
            <a:r>
              <a:rPr lang="en-GB" sz="2000" i="1" dirty="0" smtClean="0"/>
              <a:t>(z</a:t>
            </a:r>
            <a:r>
              <a:rPr lang="en-GB" sz="2000" i="1" baseline="-25000" dirty="0"/>
              <a:t>*</a:t>
            </a:r>
            <a:r>
              <a:rPr lang="en-GB" sz="2000" i="1" dirty="0" smtClean="0"/>
              <a:t>)</a:t>
            </a:r>
            <a:r>
              <a:rPr lang="en-GB" sz="2000" dirty="0" smtClean="0"/>
              <a:t> is the sound horizon at the same redshift.</a:t>
            </a:r>
            <a:endParaRPr lang="en-GB" sz="2000" dirty="0"/>
          </a:p>
        </p:txBody>
      </p:sp>
      <p:sp>
        <p:nvSpPr>
          <p:cNvPr id="10" name="QuadreDeText 9"/>
          <p:cNvSpPr txBox="1"/>
          <p:nvPr/>
        </p:nvSpPr>
        <p:spPr>
          <a:xfrm>
            <a:off x="4788024" y="2708920"/>
            <a:ext cx="4032448" cy="2592288"/>
          </a:xfrm>
          <a:prstGeom prst="rect">
            <a:avLst/>
          </a:prstGeom>
        </p:spPr>
        <p:txBody>
          <a:bodyPr vert="horz">
            <a:normAutofit lnSpcReduction="10000"/>
          </a:bodyPr>
          <a:lstStyle>
            <a:lvl1pPr marL="274320" indent="-274320" algn="just">
              <a:spcBef>
                <a:spcPts val="580"/>
              </a:spcBef>
              <a:buClr>
                <a:schemeClr val="accent1"/>
              </a:buClr>
              <a:buSzPct val="85000"/>
              <a:buFont typeface="Wingdings 2"/>
              <a:buChar char=""/>
              <a:defRPr kumimoji="0" sz="2000"/>
            </a:lvl1pPr>
            <a:lvl2pPr marL="548640" lvl="1" indent="-228600" algn="just">
              <a:spcBef>
                <a:spcPts val="370"/>
              </a:spcBef>
              <a:buClr>
                <a:schemeClr val="accent2"/>
              </a:buClr>
              <a:buSzPct val="85000"/>
              <a:buFont typeface="Wingdings 2"/>
              <a:buChar char=""/>
              <a:defRPr kumimoji="0"/>
            </a:lvl2pPr>
            <a:lvl3pPr marL="822960" indent="-228600">
              <a:spcBef>
                <a:spcPts val="370"/>
              </a:spcBef>
              <a:buClr>
                <a:schemeClr val="accent1">
                  <a:tint val="60000"/>
                </a:schemeClr>
              </a:buClr>
              <a:buSzPct val="85000"/>
              <a:buFont typeface="Wingdings 2"/>
              <a:buChar char=""/>
              <a:defRPr kumimoji="0" sz="2000"/>
            </a:lvl3pPr>
            <a:lvl4pPr marL="1097280" indent="-228600">
              <a:spcBef>
                <a:spcPts val="370"/>
              </a:spcBef>
              <a:buClr>
                <a:schemeClr val="accent3"/>
              </a:buClr>
              <a:buSzPct val="80000"/>
              <a:buFont typeface="Wingdings 2"/>
              <a:buChar char=""/>
              <a:defRPr kumimoji="0" sz="2000"/>
            </a:lvl4pPr>
            <a:lvl5pPr marL="1371600" indent="-228600">
              <a:spcBef>
                <a:spcPts val="370"/>
              </a:spcBef>
              <a:buClr>
                <a:schemeClr val="accent3"/>
              </a:buClr>
              <a:buFontTx/>
              <a:buChar char="o"/>
              <a:defRPr kumimoji="0" sz="2000"/>
            </a:lvl5pPr>
            <a:lvl6pPr marL="1645920" indent="-228600">
              <a:spcBef>
                <a:spcPts val="370"/>
              </a:spcBef>
              <a:buClr>
                <a:schemeClr val="accent3"/>
              </a:buClr>
              <a:buChar char="•"/>
              <a:defRPr kumimoji="0" baseline="0"/>
            </a:lvl6pPr>
            <a:lvl7pPr marL="1920240" indent="-228600">
              <a:spcBef>
                <a:spcPts val="370"/>
              </a:spcBef>
              <a:buClr>
                <a:schemeClr val="accent2"/>
              </a:buClr>
              <a:buChar char="•"/>
              <a:defRPr kumimoji="0"/>
            </a:lvl7pPr>
            <a:lvl8pPr marL="2194560" indent="-228600">
              <a:spcBef>
                <a:spcPts val="370"/>
              </a:spcBef>
              <a:buClr>
                <a:schemeClr val="accent1">
                  <a:tint val="60000"/>
                </a:schemeClr>
              </a:buClr>
              <a:buChar char="•"/>
              <a:defRPr kumimoji="0"/>
            </a:lvl8pPr>
            <a:lvl9pPr marL="2468880" indent="-228600">
              <a:spcBef>
                <a:spcPts val="370"/>
              </a:spcBef>
              <a:buClr>
                <a:schemeClr val="accent2">
                  <a:tint val="60000"/>
                </a:schemeClr>
              </a:buClr>
              <a:buChar char="•"/>
              <a:defRPr kumimoji="0"/>
            </a:lvl9pPr>
          </a:lstStyle>
          <a:p>
            <a:pPr marL="274320" lvl="1" indent="-274320">
              <a:spcBef>
                <a:spcPts val="580"/>
              </a:spcBef>
              <a:buClr>
                <a:schemeClr val="accent1"/>
              </a:buClr>
            </a:pPr>
            <a:r>
              <a:rPr lang="el-GR" sz="2000" i="1" dirty="0">
                <a:latin typeface="Times New Roman"/>
                <a:cs typeface="Times New Roman"/>
              </a:rPr>
              <a:t>τ</a:t>
            </a:r>
            <a:r>
              <a:rPr lang="es-ES_tradnl" sz="2000" dirty="0">
                <a:latin typeface="Times New Roman"/>
                <a:cs typeface="Times New Roman"/>
              </a:rPr>
              <a:t> </a:t>
            </a:r>
            <a:r>
              <a:rPr lang="en-GB" sz="2000" dirty="0"/>
              <a:t>is the reionization optical depth</a:t>
            </a:r>
            <a:r>
              <a:rPr lang="en-GB" sz="2000" dirty="0" smtClean="0"/>
              <a:t>.</a:t>
            </a:r>
          </a:p>
          <a:p>
            <a:r>
              <a:rPr lang="en-GB" i="1" dirty="0"/>
              <a:t>n</a:t>
            </a:r>
            <a:r>
              <a:rPr lang="en-GB" i="1" baseline="-25000" dirty="0"/>
              <a:t>s</a:t>
            </a:r>
            <a:r>
              <a:rPr lang="en-GB" dirty="0"/>
              <a:t> is the spectral index of the power spectrum of the scalar </a:t>
            </a:r>
            <a:r>
              <a:rPr lang="en-GB" dirty="0" smtClean="0"/>
              <a:t>modes.</a:t>
            </a:r>
          </a:p>
          <a:p>
            <a:r>
              <a:rPr lang="en-GB" i="1" dirty="0" smtClean="0"/>
              <a:t>A</a:t>
            </a:r>
            <a:r>
              <a:rPr lang="en-GB" i="1" baseline="-25000" dirty="0" smtClean="0"/>
              <a:t>s</a:t>
            </a:r>
            <a:r>
              <a:rPr lang="en-GB" dirty="0" smtClean="0"/>
              <a:t> is the normalization constant of the above same spectrum, that is:</a:t>
            </a:r>
          </a:p>
          <a:p>
            <a:r>
              <a:rPr lang="en-GB" dirty="0" smtClean="0"/>
              <a:t>Finally,             ,represents the initial value of the divergence perturbation aptitude of the field.</a:t>
            </a:r>
            <a:endParaRPr lang="en-GB" dirty="0"/>
          </a:p>
        </p:txBody>
      </p:sp>
      <p:graphicFrame>
        <p:nvGraphicFramePr>
          <p:cNvPr id="11" name="Objecte 10"/>
          <p:cNvGraphicFramePr>
            <a:graphicFrameLocks noChangeAspect="1"/>
          </p:cNvGraphicFramePr>
          <p:nvPr>
            <p:extLst>
              <p:ext uri="{D42A27DB-BD31-4B8C-83A1-F6EECF244321}">
                <p14:modId xmlns:p14="http://schemas.microsoft.com/office/powerpoint/2010/main" val="2903209264"/>
              </p:ext>
            </p:extLst>
          </p:nvPr>
        </p:nvGraphicFramePr>
        <p:xfrm>
          <a:off x="539552" y="2276872"/>
          <a:ext cx="3771901" cy="409575"/>
        </p:xfrm>
        <a:graphic>
          <a:graphicData uri="http://schemas.openxmlformats.org/presentationml/2006/ole">
            <mc:AlternateContent xmlns:mc="http://schemas.openxmlformats.org/markup-compatibility/2006">
              <mc:Choice xmlns:v="urn:schemas-microsoft-com:vml" Requires="v">
                <p:oleObj spid="_x0000_s16786" name="Equation" r:id="rId6" imgW="2692080" imgH="291960" progId="Equation.DSMT4">
                  <p:embed/>
                </p:oleObj>
              </mc:Choice>
              <mc:Fallback>
                <p:oleObj name="Equation" r:id="rId6" imgW="2692080" imgH="291960" progId="Equation.DSMT4">
                  <p:embed/>
                  <p:pic>
                    <p:nvPicPr>
                      <p:cNvPr id="0" name="Objecte 5"/>
                      <p:cNvPicPr>
                        <a:picLocks noChangeAspect="1" noChangeArrowheads="1"/>
                      </p:cNvPicPr>
                      <p:nvPr/>
                    </p:nvPicPr>
                    <p:blipFill>
                      <a:blip r:embed="rId7"/>
                      <a:srcRect/>
                      <a:stretch>
                        <a:fillRect/>
                      </a:stretch>
                    </p:blipFill>
                    <p:spPr bwMode="auto">
                      <a:xfrm>
                        <a:off x="539552" y="2276872"/>
                        <a:ext cx="3771901"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e 12"/>
          <p:cNvGraphicFramePr>
            <a:graphicFrameLocks noChangeAspect="1"/>
          </p:cNvGraphicFramePr>
          <p:nvPr>
            <p:extLst>
              <p:ext uri="{D42A27DB-BD31-4B8C-83A1-F6EECF244321}">
                <p14:modId xmlns:p14="http://schemas.microsoft.com/office/powerpoint/2010/main" val="536632604"/>
              </p:ext>
            </p:extLst>
          </p:nvPr>
        </p:nvGraphicFramePr>
        <p:xfrm>
          <a:off x="611560" y="4225528"/>
          <a:ext cx="2100262" cy="355600"/>
        </p:xfrm>
        <a:graphic>
          <a:graphicData uri="http://schemas.openxmlformats.org/presentationml/2006/ole">
            <mc:AlternateContent xmlns:mc="http://schemas.openxmlformats.org/markup-compatibility/2006">
              <mc:Choice xmlns:v="urn:schemas-microsoft-com:vml" Requires="v">
                <p:oleObj spid="_x0000_s16787" name="Equation" r:id="rId8" imgW="1498320" imgH="253800" progId="Equation.DSMT4">
                  <p:embed/>
                </p:oleObj>
              </mc:Choice>
              <mc:Fallback>
                <p:oleObj name="Equation" r:id="rId8" imgW="1498320" imgH="253800" progId="Equation.DSMT4">
                  <p:embed/>
                  <p:pic>
                    <p:nvPicPr>
                      <p:cNvPr id="0" name="Objecte 10"/>
                      <p:cNvPicPr>
                        <a:picLocks noChangeAspect="1" noChangeArrowheads="1"/>
                      </p:cNvPicPr>
                      <p:nvPr/>
                    </p:nvPicPr>
                    <p:blipFill>
                      <a:blip r:embed="rId9"/>
                      <a:srcRect/>
                      <a:stretch>
                        <a:fillRect/>
                      </a:stretch>
                    </p:blipFill>
                    <p:spPr bwMode="auto">
                      <a:xfrm>
                        <a:off x="611560" y="4225528"/>
                        <a:ext cx="21002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e 13"/>
          <p:cNvGraphicFramePr>
            <a:graphicFrameLocks noChangeAspect="1"/>
          </p:cNvGraphicFramePr>
          <p:nvPr>
            <p:extLst>
              <p:ext uri="{D42A27DB-BD31-4B8C-83A1-F6EECF244321}">
                <p14:modId xmlns:p14="http://schemas.microsoft.com/office/powerpoint/2010/main" val="160356869"/>
              </p:ext>
            </p:extLst>
          </p:nvPr>
        </p:nvGraphicFramePr>
        <p:xfrm>
          <a:off x="7871147" y="4005064"/>
          <a:ext cx="949325" cy="280988"/>
        </p:xfrm>
        <a:graphic>
          <a:graphicData uri="http://schemas.openxmlformats.org/presentationml/2006/ole">
            <mc:AlternateContent xmlns:mc="http://schemas.openxmlformats.org/markup-compatibility/2006">
              <mc:Choice xmlns:v="urn:schemas-microsoft-com:vml" Requires="v">
                <p:oleObj spid="_x0000_s16788" name="Equation" r:id="rId10" imgW="863280" imgH="253800" progId="Equation.DSMT4">
                  <p:embed/>
                </p:oleObj>
              </mc:Choice>
              <mc:Fallback>
                <p:oleObj name="Equation" r:id="rId10" imgW="863280" imgH="253800" progId="Equation.DSMT4">
                  <p:embed/>
                  <p:pic>
                    <p:nvPicPr>
                      <p:cNvPr id="0" name="Objecte 3"/>
                      <p:cNvPicPr>
                        <a:picLocks noChangeAspect="1" noChangeArrowheads="1"/>
                      </p:cNvPicPr>
                      <p:nvPr/>
                    </p:nvPicPr>
                    <p:blipFill>
                      <a:blip r:embed="rId11"/>
                      <a:srcRect/>
                      <a:stretch>
                        <a:fillRect/>
                      </a:stretch>
                    </p:blipFill>
                    <p:spPr bwMode="auto">
                      <a:xfrm>
                        <a:off x="7871147" y="4005064"/>
                        <a:ext cx="94932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e 14"/>
          <p:cNvGraphicFramePr>
            <a:graphicFrameLocks noChangeAspect="1"/>
          </p:cNvGraphicFramePr>
          <p:nvPr>
            <p:extLst>
              <p:ext uri="{D42A27DB-BD31-4B8C-83A1-F6EECF244321}">
                <p14:modId xmlns:p14="http://schemas.microsoft.com/office/powerpoint/2010/main" val="2572021813"/>
              </p:ext>
            </p:extLst>
          </p:nvPr>
        </p:nvGraphicFramePr>
        <p:xfrm>
          <a:off x="5940152" y="4293096"/>
          <a:ext cx="615950" cy="307975"/>
        </p:xfrm>
        <a:graphic>
          <a:graphicData uri="http://schemas.openxmlformats.org/presentationml/2006/ole">
            <mc:AlternateContent xmlns:mc="http://schemas.openxmlformats.org/markup-compatibility/2006">
              <mc:Choice xmlns:v="urn:schemas-microsoft-com:vml" Requires="v">
                <p:oleObj spid="_x0000_s16789" name="Equation" r:id="rId12" imgW="558720" imgH="279360" progId="Equation.DSMT4">
                  <p:embed/>
                </p:oleObj>
              </mc:Choice>
              <mc:Fallback>
                <p:oleObj name="Equation" r:id="rId12" imgW="558720" imgH="279360" progId="Equation.DSMT4">
                  <p:embed/>
                  <p:pic>
                    <p:nvPicPr>
                      <p:cNvPr id="0" name="Objecte 3"/>
                      <p:cNvPicPr>
                        <a:picLocks noChangeAspect="1" noChangeArrowheads="1"/>
                      </p:cNvPicPr>
                      <p:nvPr/>
                    </p:nvPicPr>
                    <p:blipFill>
                      <a:blip r:embed="rId13"/>
                      <a:srcRect/>
                      <a:stretch>
                        <a:fillRect/>
                      </a:stretch>
                    </p:blipFill>
                    <p:spPr bwMode="auto">
                      <a:xfrm>
                        <a:off x="5940152" y="4293096"/>
                        <a:ext cx="61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Contenidor de contingut 2"/>
          <p:cNvSpPr>
            <a:spLocks noGrp="1"/>
          </p:cNvSpPr>
          <p:nvPr>
            <p:ph sz="quarter" idx="1"/>
          </p:nvPr>
        </p:nvSpPr>
        <p:spPr>
          <a:xfrm>
            <a:off x="179512" y="5517232"/>
            <a:ext cx="8856984" cy="432048"/>
          </a:xfrm>
        </p:spPr>
        <p:txBody>
          <a:bodyPr>
            <a:normAutofit/>
          </a:bodyPr>
          <a:lstStyle/>
          <a:p>
            <a:pPr algn="just"/>
            <a:r>
              <a:rPr lang="en-GB" sz="2000" dirty="0" smtClean="0"/>
              <a:t>First step has been to look for the </a:t>
            </a:r>
            <a:r>
              <a:rPr lang="en-GB" sz="2000" dirty="0"/>
              <a:t>best fit in the framework of GR (that is                           </a:t>
            </a:r>
            <a:r>
              <a:rPr lang="en-GB" sz="2000" dirty="0" smtClean="0"/>
              <a:t>).</a:t>
            </a:r>
            <a:endParaRPr lang="en-GB" sz="2000" dirty="0"/>
          </a:p>
        </p:txBody>
      </p:sp>
    </p:spTree>
    <p:extLst>
      <p:ext uri="{BB962C8B-B14F-4D97-AF65-F5344CB8AC3E}">
        <p14:creationId xmlns:p14="http://schemas.microsoft.com/office/powerpoint/2010/main" val="2621389509"/>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GB" dirty="0"/>
              <a:t>CMB application: </a:t>
            </a:r>
            <a:r>
              <a:rPr lang="en-US" dirty="0"/>
              <a:t>numerical results</a:t>
            </a:r>
            <a:endParaRPr lang="ca-ES" dirty="0"/>
          </a:p>
        </p:txBody>
      </p:sp>
      <p:sp>
        <p:nvSpPr>
          <p:cNvPr id="3" name="Contenidor de peu de pàgina 2"/>
          <p:cNvSpPr>
            <a:spLocks noGrp="1"/>
          </p:cNvSpPr>
          <p:nvPr>
            <p:ph type="ftr" sz="quarter" idx="11"/>
          </p:nvPr>
        </p:nvSpPr>
        <p:spPr/>
        <p:txBody>
          <a:bodyPr/>
          <a:lstStyle/>
          <a:p>
            <a:r>
              <a:rPr lang="en-US" dirty="0" smtClean="0"/>
              <a:t>Spanish Relativity Meeting ERE2013 - </a:t>
            </a:r>
            <a:r>
              <a:rPr lang="en-US" dirty="0" err="1" smtClean="0"/>
              <a:t>Benasque</a:t>
            </a:r>
            <a:endParaRPr lang="en-US" dirty="0"/>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17</a:t>
            </a:fld>
            <a:endParaRPr lang="en-US"/>
          </a:p>
        </p:txBody>
      </p:sp>
      <p:sp>
        <p:nvSpPr>
          <p:cNvPr id="5" name="Contenidor de contingut 4"/>
          <p:cNvSpPr>
            <a:spLocks noGrp="1"/>
          </p:cNvSpPr>
          <p:nvPr>
            <p:ph sz="quarter" idx="1"/>
          </p:nvPr>
        </p:nvSpPr>
        <p:spPr>
          <a:xfrm>
            <a:off x="395536" y="1447800"/>
            <a:ext cx="8208912" cy="1549152"/>
          </a:xfrm>
        </p:spPr>
        <p:txBody>
          <a:bodyPr>
            <a:normAutofit fontScale="92500" lnSpcReduction="20000"/>
          </a:bodyPr>
          <a:lstStyle/>
          <a:p>
            <a:pPr algn="just"/>
            <a:r>
              <a:rPr lang="en-GB" sz="2200" dirty="0" smtClean="0"/>
              <a:t>Statistical method (Markov chains) has been used to fit the theoretical predictions to current observational evidences:</a:t>
            </a:r>
          </a:p>
          <a:p>
            <a:pPr lvl="1" algn="just"/>
            <a:r>
              <a:rPr lang="en-GB" sz="1900" dirty="0" smtClean="0"/>
              <a:t>High red-shift </a:t>
            </a:r>
            <a:r>
              <a:rPr lang="en-GB" sz="1900" dirty="0" err="1" smtClean="0"/>
              <a:t>Ia</a:t>
            </a:r>
            <a:r>
              <a:rPr lang="en-GB" sz="1900" dirty="0" smtClean="0"/>
              <a:t> supernovae (</a:t>
            </a:r>
            <a:r>
              <a:rPr lang="en-GB" sz="1900" dirty="0" err="1" smtClean="0"/>
              <a:t>SNe</a:t>
            </a:r>
            <a:r>
              <a:rPr lang="en-GB" sz="1900" dirty="0" smtClean="0"/>
              <a:t> </a:t>
            </a:r>
            <a:r>
              <a:rPr lang="en-GB" sz="1900" dirty="0" err="1" smtClean="0"/>
              <a:t>Ia</a:t>
            </a:r>
            <a:r>
              <a:rPr lang="en-GB" sz="1900" dirty="0" smtClean="0"/>
              <a:t>).</a:t>
            </a:r>
          </a:p>
          <a:p>
            <a:pPr lvl="1" algn="just"/>
            <a:r>
              <a:rPr lang="en-GB" sz="1900" dirty="0" smtClean="0"/>
              <a:t>CMB temperature anisotropy.</a:t>
            </a:r>
          </a:p>
          <a:p>
            <a:pPr algn="just"/>
            <a:r>
              <a:rPr lang="en-GB" sz="2200" dirty="0"/>
              <a:t>Calculations have been performed under following basic assumptions:</a:t>
            </a:r>
          </a:p>
          <a:p>
            <a:pPr algn="just"/>
            <a:endParaRPr lang="en-GB" sz="2100" dirty="0" smtClean="0"/>
          </a:p>
        </p:txBody>
      </p:sp>
      <p:sp>
        <p:nvSpPr>
          <p:cNvPr id="6" name="Contenidor de contingut 5"/>
          <p:cNvSpPr>
            <a:spLocks noGrp="1"/>
          </p:cNvSpPr>
          <p:nvPr>
            <p:ph sz="quarter" idx="2"/>
          </p:nvPr>
        </p:nvSpPr>
        <p:spPr>
          <a:xfrm>
            <a:off x="395536" y="2852936"/>
            <a:ext cx="3749040" cy="2088232"/>
          </a:xfrm>
        </p:spPr>
        <p:txBody>
          <a:bodyPr>
            <a:noAutofit/>
          </a:bodyPr>
          <a:lstStyle/>
          <a:p>
            <a:pPr lvl="1" algn="just"/>
            <a:r>
              <a:rPr lang="en-GB" sz="1800" dirty="0" smtClean="0"/>
              <a:t>Flat </a:t>
            </a:r>
            <a:r>
              <a:rPr lang="en-GB" sz="1800" dirty="0"/>
              <a:t>Background.</a:t>
            </a:r>
          </a:p>
          <a:p>
            <a:pPr lvl="1" algn="just"/>
            <a:r>
              <a:rPr lang="en-GB" sz="1800" dirty="0"/>
              <a:t>Adiabatic perturbations.</a:t>
            </a:r>
          </a:p>
          <a:p>
            <a:pPr lvl="1" algn="just"/>
            <a:r>
              <a:rPr lang="en-GB" sz="1800" dirty="0"/>
              <a:t>No lensing effect.</a:t>
            </a:r>
          </a:p>
          <a:p>
            <a:pPr lvl="1" algn="just"/>
            <a:r>
              <a:rPr lang="en-GB" sz="1800" dirty="0"/>
              <a:t>EOS for dark energy is </a:t>
            </a:r>
            <a:r>
              <a:rPr lang="en-GB" sz="1800" i="1" dirty="0"/>
              <a:t>W=-1</a:t>
            </a:r>
            <a:r>
              <a:rPr lang="en-GB" sz="1800" dirty="0"/>
              <a:t>.</a:t>
            </a:r>
          </a:p>
          <a:p>
            <a:pPr lvl="1" algn="just"/>
            <a:r>
              <a:rPr lang="en-GB" sz="1800" dirty="0"/>
              <a:t>No massive neutrinos</a:t>
            </a:r>
            <a:r>
              <a:rPr lang="en-GB" sz="1800" dirty="0" smtClean="0"/>
              <a:t>.</a:t>
            </a:r>
          </a:p>
          <a:p>
            <a:pPr lvl="1" algn="just"/>
            <a:r>
              <a:rPr lang="en-GB" sz="1800" dirty="0"/>
              <a:t>Just scalar modes (V&amp;T negligible).</a:t>
            </a:r>
          </a:p>
          <a:p>
            <a:pPr lvl="1" algn="just"/>
            <a:endParaRPr lang="en-GB" sz="1800" dirty="0"/>
          </a:p>
        </p:txBody>
      </p:sp>
      <p:sp>
        <p:nvSpPr>
          <p:cNvPr id="7" name="Contenidor de contingut 5"/>
          <p:cNvSpPr txBox="1">
            <a:spLocks/>
          </p:cNvSpPr>
          <p:nvPr/>
        </p:nvSpPr>
        <p:spPr>
          <a:xfrm>
            <a:off x="4355976" y="2857642"/>
            <a:ext cx="3749040" cy="186750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lvl="1" algn="just"/>
            <a:r>
              <a:rPr lang="en-GB" sz="1800" dirty="0" smtClean="0"/>
              <a:t>Mean CMB temperature </a:t>
            </a:r>
            <a:r>
              <a:rPr lang="en-GB" sz="1800" i="1" dirty="0" smtClean="0"/>
              <a:t>T</a:t>
            </a:r>
            <a:r>
              <a:rPr lang="en-GB" sz="1800" i="1" baseline="-25000" dirty="0" smtClean="0"/>
              <a:t>CMB</a:t>
            </a:r>
            <a:r>
              <a:rPr lang="en-GB" sz="1800" i="1" dirty="0" smtClean="0"/>
              <a:t>=2.726</a:t>
            </a:r>
            <a:r>
              <a:rPr lang="en-GB" sz="1800" dirty="0" smtClean="0"/>
              <a:t>.</a:t>
            </a:r>
          </a:p>
          <a:p>
            <a:pPr lvl="1" algn="just"/>
            <a:r>
              <a:rPr lang="en-GB" sz="1800" dirty="0" smtClean="0"/>
              <a:t>Effective number of relativistic species set to </a:t>
            </a:r>
            <a:r>
              <a:rPr lang="en-GB" sz="1800" i="1" dirty="0" smtClean="0"/>
              <a:t>3.046.</a:t>
            </a:r>
          </a:p>
          <a:p>
            <a:pPr lvl="1" algn="just"/>
            <a:r>
              <a:rPr lang="en-GB" sz="1800" dirty="0" smtClean="0"/>
              <a:t>Effective massless degrees of freedom is </a:t>
            </a:r>
            <a:r>
              <a:rPr lang="en-GB" sz="1800" i="1" dirty="0" smtClean="0"/>
              <a:t>g</a:t>
            </a:r>
            <a:r>
              <a:rPr lang="en-GB" sz="1800" i="1" baseline="-25000" dirty="0" smtClean="0"/>
              <a:t>*</a:t>
            </a:r>
            <a:r>
              <a:rPr lang="en-GB" sz="1800" i="1" dirty="0" smtClean="0"/>
              <a:t>=10.75.</a:t>
            </a:r>
            <a:endParaRPr lang="en-GB" sz="1800" i="1" dirty="0"/>
          </a:p>
        </p:txBody>
      </p:sp>
      <p:sp>
        <p:nvSpPr>
          <p:cNvPr id="8" name="Contenidor de contingut 4"/>
          <p:cNvSpPr txBox="1">
            <a:spLocks/>
          </p:cNvSpPr>
          <p:nvPr/>
        </p:nvSpPr>
        <p:spPr>
          <a:xfrm>
            <a:off x="395536" y="4797152"/>
            <a:ext cx="8208912" cy="1512168"/>
          </a:xfrm>
          <a:prstGeom prst="rect">
            <a:avLst/>
          </a:prstGeom>
        </p:spPr>
        <p:txBody>
          <a:bodyPr vert="horz">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r>
              <a:rPr lang="en-GB" sz="2000" dirty="0" smtClean="0"/>
              <a:t>The modified CMBFAST code has been used in order to find the following CMB angular power spectra:</a:t>
            </a:r>
          </a:p>
          <a:p>
            <a:pPr lvl="1" algn="just"/>
            <a:r>
              <a:rPr lang="en-GB" sz="1800" dirty="0" smtClean="0"/>
              <a:t>The coefficients                   measuring CMB temperature  (E-polarization).</a:t>
            </a:r>
          </a:p>
          <a:p>
            <a:pPr lvl="1" algn="just"/>
            <a:r>
              <a:rPr lang="en-GB" sz="1800" dirty="0"/>
              <a:t>The coefficients   </a:t>
            </a:r>
            <a:r>
              <a:rPr lang="en-GB" sz="1800" dirty="0" smtClean="0"/>
              <a:t> that provides the cross correlations between temperatures and E-polarization.</a:t>
            </a:r>
            <a:endParaRPr lang="en-GB" sz="1800" dirty="0"/>
          </a:p>
        </p:txBody>
      </p:sp>
      <p:graphicFrame>
        <p:nvGraphicFramePr>
          <p:cNvPr id="9" name="Objecte 8"/>
          <p:cNvGraphicFramePr>
            <a:graphicFrameLocks noChangeAspect="1"/>
          </p:cNvGraphicFramePr>
          <p:nvPr>
            <p:extLst>
              <p:ext uri="{D42A27DB-BD31-4B8C-83A1-F6EECF244321}">
                <p14:modId xmlns:p14="http://schemas.microsoft.com/office/powerpoint/2010/main" val="2208469618"/>
              </p:ext>
            </p:extLst>
          </p:nvPr>
        </p:nvGraphicFramePr>
        <p:xfrm>
          <a:off x="2466306" y="5373216"/>
          <a:ext cx="809550" cy="349200"/>
        </p:xfrm>
        <a:graphic>
          <a:graphicData uri="http://schemas.openxmlformats.org/presentationml/2006/ole">
            <mc:AlternateContent xmlns:mc="http://schemas.openxmlformats.org/markup-compatibility/2006">
              <mc:Choice xmlns:v="urn:schemas-microsoft-com:vml" Requires="v">
                <p:oleObj spid="_x0000_s18513" name="Equation" r:id="rId4" imgW="647640" imgH="279360" progId="Equation.DSMT4">
                  <p:embed/>
                </p:oleObj>
              </mc:Choice>
              <mc:Fallback>
                <p:oleObj name="Equation" r:id="rId4" imgW="647640" imgH="279360" progId="Equation.DSMT4">
                  <p:embed/>
                  <p:pic>
                    <p:nvPicPr>
                      <p:cNvPr id="0" name=""/>
                      <p:cNvPicPr/>
                      <p:nvPr/>
                    </p:nvPicPr>
                    <p:blipFill>
                      <a:blip r:embed="rId5"/>
                      <a:stretch>
                        <a:fillRect/>
                      </a:stretch>
                    </p:blipFill>
                    <p:spPr>
                      <a:xfrm>
                        <a:off x="2466306" y="5373216"/>
                        <a:ext cx="809550" cy="349200"/>
                      </a:xfrm>
                      <a:prstGeom prst="rect">
                        <a:avLst/>
                      </a:prstGeom>
                    </p:spPr>
                  </p:pic>
                </p:oleObj>
              </mc:Fallback>
            </mc:AlternateContent>
          </a:graphicData>
        </a:graphic>
      </p:graphicFrame>
      <p:graphicFrame>
        <p:nvGraphicFramePr>
          <p:cNvPr id="10" name="Objecte 9"/>
          <p:cNvGraphicFramePr>
            <a:graphicFrameLocks noChangeAspect="1"/>
          </p:cNvGraphicFramePr>
          <p:nvPr>
            <p:extLst>
              <p:ext uri="{D42A27DB-BD31-4B8C-83A1-F6EECF244321}">
                <p14:modId xmlns:p14="http://schemas.microsoft.com/office/powerpoint/2010/main" val="4169589356"/>
              </p:ext>
            </p:extLst>
          </p:nvPr>
        </p:nvGraphicFramePr>
        <p:xfrm>
          <a:off x="2411760" y="5719663"/>
          <a:ext cx="349250" cy="301625"/>
        </p:xfrm>
        <a:graphic>
          <a:graphicData uri="http://schemas.openxmlformats.org/presentationml/2006/ole">
            <mc:AlternateContent xmlns:mc="http://schemas.openxmlformats.org/markup-compatibility/2006">
              <mc:Choice xmlns:v="urn:schemas-microsoft-com:vml" Requires="v">
                <p:oleObj spid="_x0000_s18514" name="Equation" r:id="rId6" imgW="279360" imgH="241200" progId="Equation.DSMT4">
                  <p:embed/>
                </p:oleObj>
              </mc:Choice>
              <mc:Fallback>
                <p:oleObj name="Equation" r:id="rId6" imgW="279360" imgH="241200" progId="Equation.DSMT4">
                  <p:embed/>
                  <p:pic>
                    <p:nvPicPr>
                      <p:cNvPr id="0" name="Objecte 8"/>
                      <p:cNvPicPr>
                        <a:picLocks noChangeAspect="1" noChangeArrowheads="1"/>
                      </p:cNvPicPr>
                      <p:nvPr/>
                    </p:nvPicPr>
                    <p:blipFill>
                      <a:blip r:embed="rId7"/>
                      <a:srcRect/>
                      <a:stretch>
                        <a:fillRect/>
                      </a:stretch>
                    </p:blipFill>
                    <p:spPr bwMode="auto">
                      <a:xfrm>
                        <a:off x="2411760" y="5719663"/>
                        <a:ext cx="349250" cy="301625"/>
                      </a:xfrm>
                      <a:prstGeom prst="rect">
                        <a:avLst/>
                      </a:prstGeom>
                      <a:noFill/>
                      <a:ln>
                        <a:noFill/>
                      </a:ln>
                    </p:spPr>
                  </p:pic>
                </p:oleObj>
              </mc:Fallback>
            </mc:AlternateContent>
          </a:graphicData>
        </a:graphic>
      </p:graphicFrame>
      <p:sp>
        <p:nvSpPr>
          <p:cNvPr id="11" name="QuadreDeText 10"/>
          <p:cNvSpPr txBox="1"/>
          <p:nvPr/>
        </p:nvSpPr>
        <p:spPr>
          <a:xfrm>
            <a:off x="6804248" y="6228020"/>
            <a:ext cx="1944216" cy="369332"/>
          </a:xfrm>
          <a:prstGeom prst="rect">
            <a:avLst/>
          </a:prstGeom>
          <a:noFill/>
        </p:spPr>
        <p:txBody>
          <a:bodyPr wrap="square" rtlCol="0">
            <a:spAutoFit/>
          </a:bodyPr>
          <a:lstStyle/>
          <a:p>
            <a:r>
              <a:rPr lang="en-GB" dirty="0" smtClean="0">
                <a:hlinkClick r:id="rId8" action="ppaction://hlinksldjump"/>
              </a:rPr>
              <a:t>Back </a:t>
            </a:r>
            <a:r>
              <a:rPr lang="en-GB" dirty="0">
                <a:hlinkClick r:id="rId8" action="ppaction://hlinksldjump"/>
              </a:rPr>
              <a:t>to slide </a:t>
            </a:r>
            <a:r>
              <a:rPr lang="en-GB" dirty="0" smtClean="0">
                <a:hlinkClick r:id="rId8" action="ppaction://hlinksldjump"/>
              </a:rPr>
              <a:t>23</a:t>
            </a:r>
            <a:endParaRPr lang="en-GB" dirty="0"/>
          </a:p>
        </p:txBody>
      </p:sp>
    </p:spTree>
    <p:extLst>
      <p:ext uri="{BB962C8B-B14F-4D97-AF65-F5344CB8AC3E}">
        <p14:creationId xmlns:p14="http://schemas.microsoft.com/office/powerpoint/2010/main" val="1009682326"/>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GB" dirty="0"/>
              <a:t>CMB application: </a:t>
            </a:r>
            <a:r>
              <a:rPr lang="en-US" dirty="0"/>
              <a:t>numerical results</a:t>
            </a:r>
            <a:endParaRPr lang="ca-ES" dirty="0"/>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18</a:t>
            </a:fld>
            <a:endParaRPr lang="en-US"/>
          </a:p>
        </p:txBody>
      </p:sp>
      <p:sp>
        <p:nvSpPr>
          <p:cNvPr id="5" name="Contenidor de contingut 4"/>
          <p:cNvSpPr>
            <a:spLocks noGrp="1"/>
          </p:cNvSpPr>
          <p:nvPr>
            <p:ph sz="quarter" idx="1"/>
          </p:nvPr>
        </p:nvSpPr>
        <p:spPr>
          <a:xfrm>
            <a:off x="539552" y="1447800"/>
            <a:ext cx="8136904" cy="757064"/>
          </a:xfrm>
        </p:spPr>
        <p:txBody>
          <a:bodyPr vert="horz">
            <a:normAutofit lnSpcReduction="10000"/>
          </a:bodyPr>
          <a:lstStyle/>
          <a:p>
            <a:pPr algn="just"/>
            <a:r>
              <a:rPr lang="en-GB" sz="2200" dirty="0" smtClean="0"/>
              <a:t>In the next table the best fitting results for General Relativity (GR) and for Extended Electromagnetism (EE) are presented.</a:t>
            </a:r>
            <a:endParaRPr lang="en-GB" sz="2200" dirty="0"/>
          </a:p>
        </p:txBody>
      </p:sp>
      <p:graphicFrame>
        <p:nvGraphicFramePr>
          <p:cNvPr id="7" name="Contenidor de contingut 6"/>
          <p:cNvGraphicFramePr>
            <a:graphicFrameLocks noGrp="1"/>
          </p:cNvGraphicFramePr>
          <p:nvPr>
            <p:ph sz="quarter" idx="2"/>
            <p:extLst>
              <p:ext uri="{D42A27DB-BD31-4B8C-83A1-F6EECF244321}">
                <p14:modId xmlns:p14="http://schemas.microsoft.com/office/powerpoint/2010/main" val="3949895103"/>
              </p:ext>
            </p:extLst>
          </p:nvPr>
        </p:nvGraphicFramePr>
        <p:xfrm>
          <a:off x="562659" y="2204864"/>
          <a:ext cx="8113797" cy="2657088"/>
        </p:xfrm>
        <a:graphic>
          <a:graphicData uri="http://schemas.openxmlformats.org/drawingml/2006/table">
            <a:tbl>
              <a:tblPr firstRow="1" bandRow="1">
                <a:tableStyleId>{5C22544A-7EE6-4342-B048-85BDC9FD1C3A}</a:tableStyleId>
              </a:tblPr>
              <a:tblGrid>
                <a:gridCol w="938755"/>
                <a:gridCol w="697582"/>
                <a:gridCol w="1364892"/>
                <a:gridCol w="969277"/>
                <a:gridCol w="719455"/>
                <a:gridCol w="719455"/>
                <a:gridCol w="824230"/>
                <a:gridCol w="719455"/>
                <a:gridCol w="1160696"/>
              </a:tblGrid>
              <a:tr h="432048">
                <a:tc>
                  <a:txBody>
                    <a:bodyPr/>
                    <a:lstStyle/>
                    <a:p>
                      <a:r>
                        <a:rPr lang="en-GB" sz="1800" noProof="0" dirty="0" smtClean="0">
                          <a:solidFill>
                            <a:srgbClr val="FFFF00"/>
                          </a:solidFill>
                        </a:rPr>
                        <a:t>Theory</a:t>
                      </a:r>
                      <a:endParaRPr lang="en-GB" sz="1800" noProof="0" dirty="0">
                        <a:solidFill>
                          <a:srgbClr val="FFFF00"/>
                        </a:solidFill>
                      </a:endParaRPr>
                    </a:p>
                  </a:txBody>
                  <a:tcPr/>
                </a:tc>
                <a:tc>
                  <a:txBody>
                    <a:bodyPr/>
                    <a:lstStyle/>
                    <a:p>
                      <a:r>
                        <a:rPr lang="en-GB" noProof="0" dirty="0" smtClean="0">
                          <a:solidFill>
                            <a:srgbClr val="FFFF00"/>
                          </a:solidFill>
                        </a:rPr>
                        <a:t>Case</a:t>
                      </a:r>
                      <a:endParaRPr lang="en-GB" noProof="0" dirty="0">
                        <a:solidFill>
                          <a:srgbClr val="FFFF00"/>
                        </a:solidFill>
                      </a:endParaRPr>
                    </a:p>
                  </a:txBody>
                  <a:tcPr/>
                </a:tc>
                <a:tc>
                  <a:txBody>
                    <a:bodyPr/>
                    <a:lstStyle/>
                    <a:p>
                      <a:endParaRPr lang="en-GB" noProof="0" dirty="0"/>
                    </a:p>
                  </a:txBody>
                  <a:tcPr/>
                </a:tc>
                <a:tc>
                  <a:txBody>
                    <a:bodyPr/>
                    <a:lstStyle/>
                    <a:p>
                      <a:endParaRPr lang="en-GB" noProof="0" dirty="0"/>
                    </a:p>
                  </a:txBody>
                  <a:tcPr/>
                </a:tc>
                <a:tc>
                  <a:txBody>
                    <a:bodyPr/>
                    <a:lstStyle/>
                    <a:p>
                      <a:endParaRPr lang="en-GB" noProof="0"/>
                    </a:p>
                  </a:txBody>
                  <a:tcPr/>
                </a:tc>
                <a:tc>
                  <a:txBody>
                    <a:bodyPr/>
                    <a:lstStyle/>
                    <a:p>
                      <a:endParaRPr lang="en-GB" noProof="0"/>
                    </a:p>
                  </a:txBody>
                  <a:tcPr/>
                </a:tc>
                <a:tc>
                  <a:txBody>
                    <a:bodyPr/>
                    <a:lstStyle/>
                    <a:p>
                      <a:endParaRPr lang="en-GB" noProof="0"/>
                    </a:p>
                  </a:txBody>
                  <a:tcPr/>
                </a:tc>
                <a:tc>
                  <a:txBody>
                    <a:bodyPr/>
                    <a:lstStyle/>
                    <a:p>
                      <a:endParaRPr lang="en-GB" noProof="0"/>
                    </a:p>
                  </a:txBody>
                  <a:tcPr/>
                </a:tc>
                <a:tc>
                  <a:txBody>
                    <a:bodyPr/>
                    <a:lstStyle/>
                    <a:p>
                      <a:endParaRPr lang="en-GB" noProof="0"/>
                    </a:p>
                  </a:txBody>
                  <a:tcPr/>
                </a:tc>
              </a:tr>
              <a:tr h="370840">
                <a:tc>
                  <a:txBody>
                    <a:bodyPr/>
                    <a:lstStyle/>
                    <a:p>
                      <a:r>
                        <a:rPr lang="en-GB" noProof="0" dirty="0" smtClean="0"/>
                        <a:t>GR</a:t>
                      </a:r>
                      <a:endParaRPr lang="en-GB" noProof="0" dirty="0"/>
                    </a:p>
                  </a:txBody>
                  <a:tcPr/>
                </a:tc>
                <a:tc>
                  <a:txBody>
                    <a:bodyPr/>
                    <a:lstStyle/>
                    <a:p>
                      <a:r>
                        <a:rPr lang="en-GB" noProof="0" dirty="0" smtClean="0"/>
                        <a:t>BF</a:t>
                      </a:r>
                      <a:endParaRPr lang="en-GB" noProof="0" dirty="0"/>
                    </a:p>
                  </a:txBody>
                  <a:tcPr/>
                </a:tc>
                <a:tc>
                  <a:txBody>
                    <a:bodyPr/>
                    <a:lstStyle/>
                    <a:p>
                      <a:pPr algn="r"/>
                      <a:r>
                        <a:rPr lang="en-GB" noProof="0" dirty="0" smtClean="0"/>
                        <a:t>0.0</a:t>
                      </a:r>
                      <a:endParaRPr lang="en-GB" noProof="0" dirty="0"/>
                    </a:p>
                  </a:txBody>
                  <a:tcPr/>
                </a:tc>
                <a:tc>
                  <a:txBody>
                    <a:bodyPr/>
                    <a:lstStyle/>
                    <a:p>
                      <a:pPr algn="r"/>
                      <a:r>
                        <a:rPr lang="en-GB" noProof="0" dirty="0" smtClean="0"/>
                        <a:t>0.0223</a:t>
                      </a:r>
                      <a:endParaRPr lang="en-GB" noProof="0" dirty="0"/>
                    </a:p>
                  </a:txBody>
                  <a:tcPr/>
                </a:tc>
                <a:tc>
                  <a:txBody>
                    <a:bodyPr/>
                    <a:lstStyle/>
                    <a:p>
                      <a:pPr algn="r"/>
                      <a:r>
                        <a:rPr lang="en-GB" noProof="0" dirty="0" smtClean="0"/>
                        <a:t>0.112</a:t>
                      </a:r>
                      <a:endParaRPr lang="en-GB" noProof="0" dirty="0"/>
                    </a:p>
                  </a:txBody>
                  <a:tcPr/>
                </a:tc>
                <a:tc>
                  <a:txBody>
                    <a:bodyPr/>
                    <a:lstStyle/>
                    <a:p>
                      <a:pPr algn="r"/>
                      <a:r>
                        <a:rPr lang="en-GB" noProof="0" dirty="0" smtClean="0"/>
                        <a:t>1.039</a:t>
                      </a:r>
                      <a:endParaRPr lang="en-GB" noProof="0" dirty="0"/>
                    </a:p>
                  </a:txBody>
                  <a:tcPr/>
                </a:tc>
                <a:tc>
                  <a:txBody>
                    <a:bodyPr/>
                    <a:lstStyle/>
                    <a:p>
                      <a:pPr algn="r"/>
                      <a:r>
                        <a:rPr lang="en-GB" noProof="0" dirty="0" smtClean="0"/>
                        <a:t>0.0836</a:t>
                      </a:r>
                      <a:endParaRPr lang="en-GB" noProof="0" dirty="0"/>
                    </a:p>
                  </a:txBody>
                  <a:tcPr/>
                </a:tc>
                <a:tc>
                  <a:txBody>
                    <a:bodyPr/>
                    <a:lstStyle/>
                    <a:p>
                      <a:pPr algn="r"/>
                      <a:r>
                        <a:rPr lang="en-GB" noProof="0" dirty="0" smtClean="0"/>
                        <a:t>0.962</a:t>
                      </a:r>
                      <a:endParaRPr lang="en-GB" noProof="0" dirty="0"/>
                    </a:p>
                  </a:txBody>
                  <a:tcPr/>
                </a:tc>
                <a:tc>
                  <a:txBody>
                    <a:bodyPr/>
                    <a:lstStyle/>
                    <a:p>
                      <a:pPr algn="r"/>
                      <a:r>
                        <a:rPr lang="en-GB" noProof="0" dirty="0" smtClean="0"/>
                        <a:t>3.067</a:t>
                      </a:r>
                      <a:endParaRPr lang="en-GB" noProof="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GR</a:t>
                      </a:r>
                    </a:p>
                  </a:txBody>
                  <a:tcPr/>
                </a:tc>
                <a:tc>
                  <a:txBody>
                    <a:bodyPr/>
                    <a:lstStyle/>
                    <a:p>
                      <a:r>
                        <a:rPr lang="en-GB" noProof="0" dirty="0" smtClean="0"/>
                        <a:t>LL</a:t>
                      </a:r>
                      <a:endParaRPr lang="en-GB" noProof="0" dirty="0"/>
                    </a:p>
                  </a:txBody>
                  <a:tcPr/>
                </a:tc>
                <a:tc>
                  <a:txBody>
                    <a:bodyPr/>
                    <a:lstStyle/>
                    <a:p>
                      <a:pPr algn="r"/>
                      <a:r>
                        <a:rPr lang="en-GB" noProof="0" dirty="0" smtClean="0"/>
                        <a:t>0.0</a:t>
                      </a:r>
                      <a:endParaRPr lang="en-GB" noProof="0" dirty="0"/>
                    </a:p>
                  </a:txBody>
                  <a:tcPr/>
                </a:tc>
                <a:tc>
                  <a:txBody>
                    <a:bodyPr/>
                    <a:lstStyle/>
                    <a:p>
                      <a:pPr algn="r"/>
                      <a:r>
                        <a:rPr lang="en-GB" noProof="0" dirty="0" smtClean="0"/>
                        <a:t>0.0207</a:t>
                      </a:r>
                      <a:endParaRPr lang="en-GB" noProof="0" dirty="0"/>
                    </a:p>
                  </a:txBody>
                  <a:tcPr/>
                </a:tc>
                <a:tc>
                  <a:txBody>
                    <a:bodyPr/>
                    <a:lstStyle/>
                    <a:p>
                      <a:pPr algn="r"/>
                      <a:r>
                        <a:rPr lang="en-GB" noProof="0" dirty="0" smtClean="0"/>
                        <a:t>0.096</a:t>
                      </a:r>
                      <a:endParaRPr lang="en-GB" noProof="0" dirty="0"/>
                    </a:p>
                  </a:txBody>
                  <a:tcPr/>
                </a:tc>
                <a:tc>
                  <a:txBody>
                    <a:bodyPr/>
                    <a:lstStyle/>
                    <a:p>
                      <a:pPr algn="r"/>
                      <a:r>
                        <a:rPr lang="en-GB" noProof="0" dirty="0" smtClean="0"/>
                        <a:t>1.030</a:t>
                      </a:r>
                      <a:endParaRPr lang="en-GB" noProof="0" dirty="0"/>
                    </a:p>
                  </a:txBody>
                  <a:tcPr/>
                </a:tc>
                <a:tc>
                  <a:txBody>
                    <a:bodyPr/>
                    <a:lstStyle/>
                    <a:p>
                      <a:pPr algn="r"/>
                      <a:r>
                        <a:rPr lang="en-GB" noProof="0" dirty="0" smtClean="0"/>
                        <a:t>0.0460</a:t>
                      </a:r>
                      <a:endParaRPr lang="en-GB" noProof="0" dirty="0"/>
                    </a:p>
                  </a:txBody>
                  <a:tcPr/>
                </a:tc>
                <a:tc>
                  <a:txBody>
                    <a:bodyPr/>
                    <a:lstStyle/>
                    <a:p>
                      <a:pPr algn="r"/>
                      <a:r>
                        <a:rPr lang="en-GB" noProof="0" dirty="0" smtClean="0"/>
                        <a:t>0.920</a:t>
                      </a:r>
                      <a:endParaRPr lang="en-GB" noProof="0" dirty="0"/>
                    </a:p>
                  </a:txBody>
                  <a:tcPr/>
                </a:tc>
                <a:tc>
                  <a:txBody>
                    <a:bodyPr/>
                    <a:lstStyle/>
                    <a:p>
                      <a:pPr algn="r"/>
                      <a:r>
                        <a:rPr lang="en-GB" noProof="0" dirty="0" smtClean="0"/>
                        <a:t>2.967</a:t>
                      </a:r>
                      <a:endParaRPr lang="en-GB" noProof="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GR</a:t>
                      </a:r>
                    </a:p>
                  </a:txBody>
                  <a:tcPr/>
                </a:tc>
                <a:tc>
                  <a:txBody>
                    <a:bodyPr/>
                    <a:lstStyle/>
                    <a:p>
                      <a:r>
                        <a:rPr lang="en-GB" noProof="0" dirty="0" smtClean="0"/>
                        <a:t>UL</a:t>
                      </a:r>
                      <a:endParaRPr lang="en-GB" noProof="0" dirty="0"/>
                    </a:p>
                  </a:txBody>
                  <a:tcPr/>
                </a:tc>
                <a:tc>
                  <a:txBody>
                    <a:bodyPr/>
                    <a:lstStyle/>
                    <a:p>
                      <a:pPr algn="r"/>
                      <a:r>
                        <a:rPr lang="en-GB" noProof="0" dirty="0" smtClean="0"/>
                        <a:t>0.0</a:t>
                      </a:r>
                      <a:endParaRPr lang="en-GB" noProof="0" dirty="0"/>
                    </a:p>
                  </a:txBody>
                  <a:tcPr/>
                </a:tc>
                <a:tc>
                  <a:txBody>
                    <a:bodyPr/>
                    <a:lstStyle/>
                    <a:p>
                      <a:pPr algn="r"/>
                      <a:r>
                        <a:rPr lang="en-GB" noProof="0" dirty="0" smtClean="0"/>
                        <a:t>0.0237</a:t>
                      </a:r>
                      <a:endParaRPr lang="en-GB" noProof="0" dirty="0"/>
                    </a:p>
                  </a:txBody>
                  <a:tcPr/>
                </a:tc>
                <a:tc>
                  <a:txBody>
                    <a:bodyPr/>
                    <a:lstStyle/>
                    <a:p>
                      <a:pPr algn="r"/>
                      <a:r>
                        <a:rPr lang="en-GB" noProof="0" dirty="0" smtClean="0"/>
                        <a:t>0.124</a:t>
                      </a:r>
                      <a:endParaRPr lang="en-GB" noProof="0" dirty="0"/>
                    </a:p>
                  </a:txBody>
                  <a:tcPr/>
                </a:tc>
                <a:tc>
                  <a:txBody>
                    <a:bodyPr/>
                    <a:lstStyle/>
                    <a:p>
                      <a:pPr algn="r"/>
                      <a:r>
                        <a:rPr lang="en-GB" noProof="0" dirty="0" smtClean="0"/>
                        <a:t>1.047</a:t>
                      </a:r>
                      <a:endParaRPr lang="en-GB" noProof="0" dirty="0"/>
                    </a:p>
                  </a:txBody>
                  <a:tcPr/>
                </a:tc>
                <a:tc>
                  <a:txBody>
                    <a:bodyPr/>
                    <a:lstStyle/>
                    <a:p>
                      <a:pPr algn="r"/>
                      <a:r>
                        <a:rPr lang="en-GB" noProof="0" dirty="0" smtClean="0"/>
                        <a:t>0.1285</a:t>
                      </a:r>
                      <a:endParaRPr lang="en-GB" noProof="0" dirty="0"/>
                    </a:p>
                  </a:txBody>
                  <a:tcPr/>
                </a:tc>
                <a:tc>
                  <a:txBody>
                    <a:bodyPr/>
                    <a:lstStyle/>
                    <a:p>
                      <a:pPr algn="r"/>
                      <a:r>
                        <a:rPr lang="en-GB" noProof="0" dirty="0" smtClean="0"/>
                        <a:t>1.000</a:t>
                      </a:r>
                      <a:endParaRPr lang="en-GB" noProof="0" dirty="0"/>
                    </a:p>
                  </a:txBody>
                  <a:tcPr/>
                </a:tc>
                <a:tc>
                  <a:txBody>
                    <a:bodyPr/>
                    <a:lstStyle/>
                    <a:p>
                      <a:pPr algn="r"/>
                      <a:r>
                        <a:rPr lang="en-GB" noProof="0" dirty="0" smtClean="0"/>
                        <a:t>3.168</a:t>
                      </a:r>
                      <a:endParaRPr lang="en-GB" noProof="0" dirty="0"/>
                    </a:p>
                  </a:txBody>
                  <a:tcPr/>
                </a:tc>
              </a:tr>
              <a:tr h="370840">
                <a:tc>
                  <a:txBody>
                    <a:bodyPr/>
                    <a:lstStyle/>
                    <a:p>
                      <a:r>
                        <a:rPr lang="en-GB" noProof="0" dirty="0" smtClean="0"/>
                        <a:t>EE</a:t>
                      </a:r>
                      <a:endParaRPr lang="en-GB" noProof="0" dirty="0"/>
                    </a:p>
                  </a:txBody>
                  <a:tcPr/>
                </a:tc>
                <a:tc>
                  <a:txBody>
                    <a:bodyPr/>
                    <a:lstStyle/>
                    <a:p>
                      <a:r>
                        <a:rPr lang="en-GB" noProof="0" dirty="0" smtClean="0"/>
                        <a:t>BF</a:t>
                      </a:r>
                      <a:endParaRPr lang="en-GB" noProof="0" dirty="0"/>
                    </a:p>
                  </a:txBody>
                  <a:tcPr/>
                </a:tc>
                <a:tc>
                  <a:txBody>
                    <a:bodyPr/>
                    <a:lstStyle/>
                    <a:p>
                      <a:pPr algn="r"/>
                      <a:r>
                        <a:rPr lang="en-GB" noProof="0" dirty="0" smtClean="0"/>
                        <a:t>0.203</a:t>
                      </a:r>
                      <a:endParaRPr lang="en-GB" noProof="0" dirty="0"/>
                    </a:p>
                  </a:txBody>
                  <a:tcPr/>
                </a:tc>
                <a:tc>
                  <a:txBody>
                    <a:bodyPr/>
                    <a:lstStyle/>
                    <a:p>
                      <a:pPr algn="r"/>
                      <a:r>
                        <a:rPr lang="en-GB" noProof="0" dirty="0" smtClean="0"/>
                        <a:t>0.0224</a:t>
                      </a:r>
                      <a:endParaRPr lang="en-GB" noProof="0" dirty="0"/>
                    </a:p>
                  </a:txBody>
                  <a:tcPr/>
                </a:tc>
                <a:tc>
                  <a:txBody>
                    <a:bodyPr/>
                    <a:lstStyle/>
                    <a:p>
                      <a:pPr algn="r"/>
                      <a:r>
                        <a:rPr lang="en-GB" noProof="0" dirty="0" smtClean="0"/>
                        <a:t>0.112</a:t>
                      </a:r>
                      <a:endParaRPr lang="en-GB" noProof="0" dirty="0"/>
                    </a:p>
                  </a:txBody>
                  <a:tcPr/>
                </a:tc>
                <a:tc>
                  <a:txBody>
                    <a:bodyPr/>
                    <a:lstStyle/>
                    <a:p>
                      <a:pPr algn="r"/>
                      <a:r>
                        <a:rPr lang="en-GB" noProof="0" dirty="0" smtClean="0"/>
                        <a:t>1.039</a:t>
                      </a:r>
                      <a:endParaRPr lang="en-GB" noProof="0" dirty="0"/>
                    </a:p>
                  </a:txBody>
                  <a:tcPr/>
                </a:tc>
                <a:tc>
                  <a:txBody>
                    <a:bodyPr/>
                    <a:lstStyle/>
                    <a:p>
                      <a:pPr algn="r"/>
                      <a:r>
                        <a:rPr lang="en-GB" noProof="0" dirty="0" smtClean="0"/>
                        <a:t>0.0866</a:t>
                      </a:r>
                      <a:endParaRPr lang="en-GB" noProof="0" dirty="0"/>
                    </a:p>
                  </a:txBody>
                  <a:tcPr/>
                </a:tc>
                <a:tc>
                  <a:txBody>
                    <a:bodyPr/>
                    <a:lstStyle/>
                    <a:p>
                      <a:pPr algn="r"/>
                      <a:r>
                        <a:rPr lang="en-GB" noProof="0" dirty="0" smtClean="0"/>
                        <a:t>0.963</a:t>
                      </a:r>
                      <a:endParaRPr lang="en-GB" noProof="0" dirty="0"/>
                    </a:p>
                  </a:txBody>
                  <a:tcPr/>
                </a:tc>
                <a:tc>
                  <a:txBody>
                    <a:bodyPr/>
                    <a:lstStyle/>
                    <a:p>
                      <a:pPr algn="r"/>
                      <a:r>
                        <a:rPr lang="en-GB" noProof="0" dirty="0" smtClean="0"/>
                        <a:t>3.074</a:t>
                      </a:r>
                      <a:endParaRPr lang="en-GB" noProof="0" dirty="0"/>
                    </a:p>
                  </a:txBody>
                  <a:tcPr/>
                </a:tc>
              </a:tr>
              <a:tr h="370840">
                <a:tc>
                  <a:txBody>
                    <a:bodyPr/>
                    <a:lstStyle/>
                    <a:p>
                      <a:r>
                        <a:rPr lang="en-GB" noProof="0" dirty="0" smtClean="0"/>
                        <a:t>EE</a:t>
                      </a:r>
                      <a:endParaRPr lang="en-GB" noProof="0" dirty="0"/>
                    </a:p>
                  </a:txBody>
                  <a:tcPr/>
                </a:tc>
                <a:tc>
                  <a:txBody>
                    <a:bodyPr/>
                    <a:lstStyle/>
                    <a:p>
                      <a:r>
                        <a:rPr lang="en-GB" noProof="0" dirty="0" smtClean="0"/>
                        <a:t>LL</a:t>
                      </a:r>
                      <a:endParaRPr lang="en-GB" noProof="0" dirty="0"/>
                    </a:p>
                  </a:txBody>
                  <a:tcPr/>
                </a:tc>
                <a:tc>
                  <a:txBody>
                    <a:bodyPr/>
                    <a:lstStyle/>
                    <a:p>
                      <a:pPr algn="r"/>
                      <a:r>
                        <a:rPr lang="en-GB" noProof="0" dirty="0" smtClean="0"/>
                        <a:t>-5.314</a:t>
                      </a:r>
                      <a:endParaRPr lang="en-GB" noProof="0" dirty="0"/>
                    </a:p>
                  </a:txBody>
                  <a:tcPr/>
                </a:tc>
                <a:tc>
                  <a:txBody>
                    <a:bodyPr/>
                    <a:lstStyle/>
                    <a:p>
                      <a:pPr algn="r"/>
                      <a:r>
                        <a:rPr lang="en-GB" noProof="0" dirty="0" smtClean="0"/>
                        <a:t>0.0189</a:t>
                      </a:r>
                      <a:endParaRPr lang="en-GB" noProof="0" dirty="0"/>
                    </a:p>
                  </a:txBody>
                  <a:tcPr/>
                </a:tc>
                <a:tc>
                  <a:txBody>
                    <a:bodyPr/>
                    <a:lstStyle/>
                    <a:p>
                      <a:pPr algn="r"/>
                      <a:r>
                        <a:rPr lang="en-GB" noProof="0" dirty="0" smtClean="0"/>
                        <a:t>0.082</a:t>
                      </a:r>
                      <a:endParaRPr lang="en-GB" noProof="0" dirty="0"/>
                    </a:p>
                  </a:txBody>
                  <a:tcPr/>
                </a:tc>
                <a:tc>
                  <a:txBody>
                    <a:bodyPr/>
                    <a:lstStyle/>
                    <a:p>
                      <a:pPr algn="r"/>
                      <a:r>
                        <a:rPr lang="en-GB" noProof="0" dirty="0" smtClean="0"/>
                        <a:t>1.022</a:t>
                      </a:r>
                      <a:endParaRPr lang="en-GB" noProof="0" dirty="0"/>
                    </a:p>
                  </a:txBody>
                  <a:tcPr/>
                </a:tc>
                <a:tc>
                  <a:txBody>
                    <a:bodyPr/>
                    <a:lstStyle/>
                    <a:p>
                      <a:pPr algn="r"/>
                      <a:r>
                        <a:rPr lang="en-GB" noProof="0" dirty="0" smtClean="0"/>
                        <a:t>0.0103</a:t>
                      </a:r>
                      <a:endParaRPr lang="en-GB" noProof="0" dirty="0"/>
                    </a:p>
                  </a:txBody>
                  <a:tcPr/>
                </a:tc>
                <a:tc>
                  <a:txBody>
                    <a:bodyPr/>
                    <a:lstStyle/>
                    <a:p>
                      <a:pPr algn="r"/>
                      <a:r>
                        <a:rPr lang="en-GB" noProof="0" dirty="0" smtClean="0"/>
                        <a:t>0.878</a:t>
                      </a:r>
                      <a:endParaRPr lang="en-GB" noProof="0" dirty="0"/>
                    </a:p>
                  </a:txBody>
                  <a:tcPr/>
                </a:tc>
                <a:tc>
                  <a:txBody>
                    <a:bodyPr/>
                    <a:lstStyle/>
                    <a:p>
                      <a:pPr algn="r"/>
                      <a:r>
                        <a:rPr lang="en-GB" noProof="0" dirty="0" smtClean="0"/>
                        <a:t>2.871</a:t>
                      </a:r>
                      <a:endParaRPr lang="en-GB" noProof="0" dirty="0"/>
                    </a:p>
                  </a:txBody>
                  <a:tcPr/>
                </a:tc>
              </a:tr>
              <a:tr h="370840">
                <a:tc>
                  <a:txBody>
                    <a:bodyPr/>
                    <a:lstStyle/>
                    <a:p>
                      <a:r>
                        <a:rPr lang="en-GB" noProof="0" dirty="0" smtClean="0"/>
                        <a:t>EE</a:t>
                      </a:r>
                      <a:endParaRPr lang="en-GB" noProof="0" dirty="0"/>
                    </a:p>
                  </a:txBody>
                  <a:tcPr/>
                </a:tc>
                <a:tc>
                  <a:txBody>
                    <a:bodyPr/>
                    <a:lstStyle/>
                    <a:p>
                      <a:r>
                        <a:rPr lang="en-GB" noProof="0" dirty="0" smtClean="0"/>
                        <a:t>UL</a:t>
                      </a:r>
                      <a:endParaRPr lang="en-GB" noProof="0" dirty="0"/>
                    </a:p>
                  </a:txBody>
                  <a:tcPr/>
                </a:tc>
                <a:tc>
                  <a:txBody>
                    <a:bodyPr/>
                    <a:lstStyle/>
                    <a:p>
                      <a:pPr algn="r"/>
                      <a:r>
                        <a:rPr lang="en-GB" noProof="0" dirty="0" smtClean="0"/>
                        <a:t>5.320</a:t>
                      </a:r>
                      <a:endParaRPr lang="en-GB" noProof="0" dirty="0"/>
                    </a:p>
                  </a:txBody>
                  <a:tcPr/>
                </a:tc>
                <a:tc>
                  <a:txBody>
                    <a:bodyPr/>
                    <a:lstStyle/>
                    <a:p>
                      <a:pPr algn="r"/>
                      <a:r>
                        <a:rPr lang="en-GB" noProof="0" dirty="0" smtClean="0"/>
                        <a:t>0.02801</a:t>
                      </a:r>
                      <a:endParaRPr lang="en-GB" noProof="0" dirty="0"/>
                    </a:p>
                  </a:txBody>
                  <a:tcPr/>
                </a:tc>
                <a:tc>
                  <a:txBody>
                    <a:bodyPr/>
                    <a:lstStyle/>
                    <a:p>
                      <a:pPr algn="r"/>
                      <a:r>
                        <a:rPr lang="en-GB" noProof="0" dirty="0" smtClean="0"/>
                        <a:t>0.137</a:t>
                      </a:r>
                      <a:endParaRPr lang="en-GB" noProof="0" dirty="0"/>
                    </a:p>
                  </a:txBody>
                  <a:tcPr/>
                </a:tc>
                <a:tc>
                  <a:txBody>
                    <a:bodyPr/>
                    <a:lstStyle/>
                    <a:p>
                      <a:pPr algn="r"/>
                      <a:r>
                        <a:rPr lang="en-GB" noProof="0" dirty="0" smtClean="0"/>
                        <a:t>1.054</a:t>
                      </a:r>
                      <a:endParaRPr lang="en-GB" noProof="0" dirty="0"/>
                    </a:p>
                  </a:txBody>
                  <a:tcPr/>
                </a:tc>
                <a:tc>
                  <a:txBody>
                    <a:bodyPr/>
                    <a:lstStyle/>
                    <a:p>
                      <a:pPr algn="r"/>
                      <a:r>
                        <a:rPr lang="en-GB" noProof="0" dirty="0" smtClean="0"/>
                        <a:t>0.2033</a:t>
                      </a:r>
                      <a:endParaRPr lang="en-GB" noProof="0" dirty="0"/>
                    </a:p>
                  </a:txBody>
                  <a:tcPr/>
                </a:tc>
                <a:tc>
                  <a:txBody>
                    <a:bodyPr/>
                    <a:lstStyle/>
                    <a:p>
                      <a:pPr algn="r"/>
                      <a:r>
                        <a:rPr lang="en-GB" noProof="0" dirty="0" smtClean="0"/>
                        <a:t>1.119</a:t>
                      </a:r>
                      <a:endParaRPr lang="en-GB" noProof="0" dirty="0"/>
                    </a:p>
                  </a:txBody>
                  <a:tcPr/>
                </a:tc>
                <a:tc>
                  <a:txBody>
                    <a:bodyPr/>
                    <a:lstStyle/>
                    <a:p>
                      <a:pPr algn="r"/>
                      <a:r>
                        <a:rPr lang="en-GB" noProof="0" dirty="0" smtClean="0"/>
                        <a:t>3.324</a:t>
                      </a:r>
                      <a:endParaRPr lang="en-GB" noProof="0" dirty="0"/>
                    </a:p>
                  </a:txBody>
                  <a:tcPr/>
                </a:tc>
              </a:tr>
            </a:tbl>
          </a:graphicData>
        </a:graphic>
      </p:graphicFrame>
      <p:graphicFrame>
        <p:nvGraphicFramePr>
          <p:cNvPr id="8" name="Objecte 7"/>
          <p:cNvGraphicFramePr>
            <a:graphicFrameLocks noChangeAspect="1"/>
          </p:cNvGraphicFramePr>
          <p:nvPr>
            <p:extLst>
              <p:ext uri="{D42A27DB-BD31-4B8C-83A1-F6EECF244321}">
                <p14:modId xmlns:p14="http://schemas.microsoft.com/office/powerpoint/2010/main" val="2183769053"/>
              </p:ext>
            </p:extLst>
          </p:nvPr>
        </p:nvGraphicFramePr>
        <p:xfrm>
          <a:off x="2267744" y="2205038"/>
          <a:ext cx="6440487" cy="409575"/>
        </p:xfrm>
        <a:graphic>
          <a:graphicData uri="http://schemas.openxmlformats.org/presentationml/2006/ole">
            <mc:AlternateContent xmlns:mc="http://schemas.openxmlformats.org/markup-compatibility/2006">
              <mc:Choice xmlns:v="urn:schemas-microsoft-com:vml" Requires="v">
                <p:oleObj spid="_x0000_s19503" name="Equation" r:id="rId4" imgW="4597200" imgH="291960" progId="Equation.DSMT4">
                  <p:embed/>
                </p:oleObj>
              </mc:Choice>
              <mc:Fallback>
                <p:oleObj name="Equation" r:id="rId4" imgW="4597200" imgH="291960" progId="Equation.DSMT4">
                  <p:embed/>
                  <p:pic>
                    <p:nvPicPr>
                      <p:cNvPr id="0" name="Objecte 10"/>
                      <p:cNvPicPr>
                        <a:picLocks noChangeAspect="1" noChangeArrowheads="1"/>
                      </p:cNvPicPr>
                      <p:nvPr/>
                    </p:nvPicPr>
                    <p:blipFill>
                      <a:blip r:embed="rId5"/>
                      <a:srcRect/>
                      <a:stretch>
                        <a:fillRect/>
                      </a:stretch>
                    </p:blipFill>
                    <p:spPr bwMode="auto">
                      <a:xfrm>
                        <a:off x="2267744" y="2205038"/>
                        <a:ext cx="64404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ontenidor de contingut 4"/>
          <p:cNvSpPr txBox="1">
            <a:spLocks/>
          </p:cNvSpPr>
          <p:nvPr/>
        </p:nvSpPr>
        <p:spPr>
          <a:xfrm>
            <a:off x="539552" y="4869160"/>
            <a:ext cx="8136904" cy="1152128"/>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r>
              <a:rPr lang="en-GB" sz="2200" dirty="0" smtClean="0"/>
              <a:t>Presented results are compatible with those obtained by the WMAP team obtained from the Wilkinson microwave anisotropy probe seven year database, for details see table 8 at [5].(</a:t>
            </a:r>
            <a:r>
              <a:rPr lang="en-GB" sz="2200" dirty="0" smtClean="0">
                <a:hlinkClick r:id="rId6"/>
              </a:rPr>
              <a:t>arXiv:1001.4744</a:t>
            </a:r>
            <a:r>
              <a:rPr lang="en-GB" sz="2200" dirty="0" smtClean="0"/>
              <a:t>)</a:t>
            </a:r>
            <a:endParaRPr lang="en-GB" sz="2200" dirty="0"/>
          </a:p>
        </p:txBody>
      </p:sp>
      <p:sp>
        <p:nvSpPr>
          <p:cNvPr id="10" name="QuadreDeText 9"/>
          <p:cNvSpPr txBox="1"/>
          <p:nvPr/>
        </p:nvSpPr>
        <p:spPr>
          <a:xfrm>
            <a:off x="683568" y="5961070"/>
            <a:ext cx="4248472" cy="261610"/>
          </a:xfrm>
          <a:prstGeom prst="rect">
            <a:avLst/>
          </a:prstGeom>
          <a:noFill/>
        </p:spPr>
        <p:txBody>
          <a:bodyPr wrap="square" rtlCol="0">
            <a:spAutoFit/>
          </a:bodyPr>
          <a:lstStyle/>
          <a:p>
            <a:r>
              <a:rPr lang="ca-ES" sz="1100" dirty="0" smtClean="0"/>
              <a:t>[5] N. </a:t>
            </a:r>
            <a:r>
              <a:rPr lang="ca-ES" sz="1100" dirty="0" err="1" smtClean="0"/>
              <a:t>Jarosik</a:t>
            </a:r>
            <a:r>
              <a:rPr lang="ca-ES" sz="1100" dirty="0" smtClean="0"/>
              <a:t> et al.</a:t>
            </a:r>
            <a:r>
              <a:rPr lang="de-DE" sz="1100" dirty="0" smtClean="0"/>
              <a:t>, </a:t>
            </a:r>
            <a:r>
              <a:rPr lang="de-DE" sz="1100" dirty="0"/>
              <a:t>Astrophys. J. </a:t>
            </a:r>
            <a:r>
              <a:rPr lang="de-DE" sz="1100" dirty="0" smtClean="0"/>
              <a:t>192, 14 </a:t>
            </a:r>
            <a:r>
              <a:rPr lang="ca-ES" sz="1100" dirty="0" smtClean="0"/>
              <a:t>(2011).</a:t>
            </a:r>
            <a:endParaRPr lang="ca-ES" sz="1100" dirty="0"/>
          </a:p>
        </p:txBody>
      </p:sp>
      <p:sp>
        <p:nvSpPr>
          <p:cNvPr id="11" name="QuadreDeText 10"/>
          <p:cNvSpPr txBox="1"/>
          <p:nvPr/>
        </p:nvSpPr>
        <p:spPr>
          <a:xfrm>
            <a:off x="5580112" y="6124654"/>
            <a:ext cx="3168352" cy="369332"/>
          </a:xfrm>
          <a:prstGeom prst="rect">
            <a:avLst/>
          </a:prstGeom>
          <a:noFill/>
        </p:spPr>
        <p:txBody>
          <a:bodyPr wrap="square" rtlCol="0">
            <a:spAutoFit/>
          </a:bodyPr>
          <a:lstStyle/>
          <a:p>
            <a:r>
              <a:rPr lang="en-GB" dirty="0" smtClean="0">
                <a:hlinkClick r:id="rId7" action="ppaction://hlinksldjump"/>
              </a:rPr>
              <a:t>Back to slide 21</a:t>
            </a:r>
            <a:r>
              <a:rPr lang="en-GB" dirty="0" smtClean="0"/>
              <a:t>   </a:t>
            </a:r>
            <a:r>
              <a:rPr lang="en-GB" dirty="0">
                <a:hlinkClick r:id="rId8" action="ppaction://hlinksldjump"/>
              </a:rPr>
              <a:t>Back to slide </a:t>
            </a:r>
            <a:r>
              <a:rPr lang="en-GB" dirty="0" smtClean="0">
                <a:hlinkClick r:id="rId8" action="ppaction://hlinksldjump"/>
              </a:rPr>
              <a:t>22</a:t>
            </a:r>
            <a:endParaRPr lang="en-GB" dirty="0"/>
          </a:p>
        </p:txBody>
      </p:sp>
    </p:spTree>
    <p:extLst>
      <p:ext uri="{BB962C8B-B14F-4D97-AF65-F5344CB8AC3E}">
        <p14:creationId xmlns:p14="http://schemas.microsoft.com/office/powerpoint/2010/main" val="1444424751"/>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GB" dirty="0"/>
              <a:t>CMB application: </a:t>
            </a:r>
            <a:r>
              <a:rPr lang="en-US" dirty="0"/>
              <a:t>numerical results</a:t>
            </a:r>
            <a:endParaRPr lang="ca-ES" dirty="0"/>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19</a:t>
            </a:fld>
            <a:endParaRPr lang="en-US"/>
          </a:p>
        </p:txBody>
      </p:sp>
      <p:sp>
        <p:nvSpPr>
          <p:cNvPr id="6" name="Contenidor de contingut 5"/>
          <p:cNvSpPr>
            <a:spLocks noGrp="1"/>
          </p:cNvSpPr>
          <p:nvPr>
            <p:ph sz="quarter" idx="2"/>
          </p:nvPr>
        </p:nvSpPr>
        <p:spPr>
          <a:xfrm>
            <a:off x="467544" y="1447800"/>
            <a:ext cx="8215446" cy="757064"/>
          </a:xfrm>
        </p:spPr>
        <p:txBody>
          <a:bodyPr vert="horz">
            <a:normAutofit lnSpcReduction="10000"/>
          </a:bodyPr>
          <a:lstStyle/>
          <a:p>
            <a:pPr algn="just"/>
            <a:r>
              <a:rPr lang="en-GB" sz="2200" dirty="0" smtClean="0"/>
              <a:t>In order to know, the deviations of the </a:t>
            </a:r>
            <a:r>
              <a:rPr lang="en-GB" sz="2200" i="1" dirty="0" err="1" smtClean="0"/>
              <a:t>Cl’s</a:t>
            </a:r>
            <a:r>
              <a:rPr lang="en-GB" sz="2200" dirty="0" smtClean="0"/>
              <a:t> compared to GR, lets have a look to following figures that have been set up from GR best fit model.</a:t>
            </a:r>
            <a:endParaRPr lang="en-GB" sz="2200" dirty="0"/>
          </a:p>
        </p:txBody>
      </p:sp>
      <p:pic>
        <p:nvPicPr>
          <p:cNvPr id="12" name="Contenidor de contingut 11"/>
          <p:cNvPicPr>
            <a:picLocks noGrp="1" noChangeAspect="1"/>
          </p:cNvPicPr>
          <p:nvPr>
            <p:ph sz="quarter" idx="1"/>
          </p:nvPr>
        </p:nvPicPr>
        <p:blipFill rotWithShape="1">
          <a:blip r:embed="rId4" cstate="print">
            <a:extLst>
              <a:ext uri="{28A0092B-C50C-407E-A947-70E740481C1C}">
                <a14:useLocalDpi xmlns:a14="http://schemas.microsoft.com/office/drawing/2010/main" val="0"/>
              </a:ext>
            </a:extLst>
          </a:blip>
          <a:srcRect t="3376" r="8395"/>
          <a:stretch/>
        </p:blipFill>
        <p:spPr>
          <a:xfrm>
            <a:off x="3879266" y="2249955"/>
            <a:ext cx="5157230" cy="3843341"/>
          </a:xfrm>
        </p:spPr>
      </p:pic>
      <p:sp>
        <p:nvSpPr>
          <p:cNvPr id="13" name="Contenidor de contingut 5"/>
          <p:cNvSpPr txBox="1">
            <a:spLocks/>
          </p:cNvSpPr>
          <p:nvPr/>
        </p:nvSpPr>
        <p:spPr>
          <a:xfrm>
            <a:off x="467544" y="2276872"/>
            <a:ext cx="3456384" cy="4032448"/>
          </a:xfrm>
          <a:prstGeom prst="rect">
            <a:avLst/>
          </a:prstGeom>
        </p:spPr>
        <p:txBody>
          <a:bodyPr vert="horz">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r>
              <a:rPr lang="en-GB" sz="1800" dirty="0" smtClean="0"/>
              <a:t>Once that </a:t>
            </a:r>
            <a:r>
              <a:rPr lang="en-GB" sz="1800" dirty="0"/>
              <a:t>GR best fit </a:t>
            </a:r>
            <a:r>
              <a:rPr lang="en-GB" sz="1800" dirty="0" smtClean="0"/>
              <a:t>model has been obtained, all the parameters values are fixed, except           ,that is varied.</a:t>
            </a:r>
          </a:p>
          <a:p>
            <a:pPr algn="just"/>
            <a:r>
              <a:rPr lang="en-GB" sz="1800" dirty="0" smtClean="0"/>
              <a:t>It follows that the deviations respects the solid line increases while               grows, and for some values the deviation is so much.</a:t>
            </a:r>
          </a:p>
          <a:p>
            <a:pPr algn="just"/>
            <a:r>
              <a:rPr lang="en-GB" sz="1800" dirty="0" smtClean="0"/>
              <a:t>We also observe, that for all those values, the deviations are:</a:t>
            </a:r>
          </a:p>
          <a:p>
            <a:pPr lvl="1" algn="just"/>
            <a:r>
              <a:rPr lang="en-GB" sz="1600" dirty="0" smtClean="0"/>
              <a:t>Negligible for </a:t>
            </a:r>
            <a:r>
              <a:rPr lang="en-GB" sz="1600" i="1" dirty="0" smtClean="0"/>
              <a:t>l</a:t>
            </a:r>
            <a:r>
              <a:rPr lang="en-GB" sz="1600" dirty="0" smtClean="0"/>
              <a:t> values greater than </a:t>
            </a:r>
            <a:r>
              <a:rPr lang="en-GB" sz="1600" dirty="0" smtClean="0">
                <a:latin typeface="Times New Roman"/>
                <a:cs typeface="Times New Roman"/>
              </a:rPr>
              <a:t>~ </a:t>
            </a:r>
            <a:r>
              <a:rPr lang="en-GB" sz="1600" dirty="0"/>
              <a:t>250, so </a:t>
            </a:r>
            <a:r>
              <a:rPr lang="en-GB" sz="1600" dirty="0" smtClean="0"/>
              <a:t>only scales greater than </a:t>
            </a:r>
            <a:r>
              <a:rPr lang="en-GB" sz="1600" dirty="0">
                <a:latin typeface="Times New Roman"/>
                <a:cs typeface="Times New Roman"/>
              </a:rPr>
              <a:t>~ </a:t>
            </a:r>
            <a:r>
              <a:rPr lang="en-GB" sz="1600" dirty="0" smtClean="0"/>
              <a:t>0.72 degrees are significantly affected by the new scalar modes.</a:t>
            </a:r>
          </a:p>
          <a:p>
            <a:pPr lvl="1" algn="just"/>
            <a:r>
              <a:rPr lang="en-GB" sz="1600" dirty="0" smtClean="0"/>
              <a:t>Very small when </a:t>
            </a:r>
            <a:r>
              <a:rPr lang="en-GB" sz="1600" i="1" dirty="0" smtClean="0"/>
              <a:t>l</a:t>
            </a:r>
            <a:r>
              <a:rPr lang="en-GB" sz="1600" dirty="0" smtClean="0"/>
              <a:t> &lt; 4.</a:t>
            </a:r>
            <a:endParaRPr lang="en-GB" sz="1600" dirty="0"/>
          </a:p>
        </p:txBody>
      </p:sp>
      <p:graphicFrame>
        <p:nvGraphicFramePr>
          <p:cNvPr id="14" name="Objecte 13"/>
          <p:cNvGraphicFramePr>
            <a:graphicFrameLocks noChangeAspect="1"/>
          </p:cNvGraphicFramePr>
          <p:nvPr>
            <p:extLst>
              <p:ext uri="{D42A27DB-BD31-4B8C-83A1-F6EECF244321}">
                <p14:modId xmlns:p14="http://schemas.microsoft.com/office/powerpoint/2010/main" val="2646986618"/>
              </p:ext>
            </p:extLst>
          </p:nvPr>
        </p:nvGraphicFramePr>
        <p:xfrm>
          <a:off x="7452320" y="1772816"/>
          <a:ext cx="882650" cy="307975"/>
        </p:xfrm>
        <a:graphic>
          <a:graphicData uri="http://schemas.openxmlformats.org/presentationml/2006/ole">
            <mc:AlternateContent xmlns:mc="http://schemas.openxmlformats.org/markup-compatibility/2006">
              <mc:Choice xmlns:v="urn:schemas-microsoft-com:vml" Requires="v">
                <p:oleObj spid="_x0000_s20607" name="Equation" r:id="rId5" imgW="799920" imgH="279360" progId="Equation.DSMT4">
                  <p:embed/>
                </p:oleObj>
              </mc:Choice>
              <mc:Fallback>
                <p:oleObj name="Equation" r:id="rId5" imgW="799920" imgH="279360" progId="Equation.DSMT4">
                  <p:embed/>
                  <p:pic>
                    <p:nvPicPr>
                      <p:cNvPr id="0" name="Objecte 14"/>
                      <p:cNvPicPr>
                        <a:picLocks noChangeAspect="1" noChangeArrowheads="1"/>
                      </p:cNvPicPr>
                      <p:nvPr/>
                    </p:nvPicPr>
                    <p:blipFill>
                      <a:blip r:embed="rId6"/>
                      <a:srcRect/>
                      <a:stretch>
                        <a:fillRect/>
                      </a:stretch>
                    </p:blipFill>
                    <p:spPr bwMode="auto">
                      <a:xfrm>
                        <a:off x="7452320" y="1772816"/>
                        <a:ext cx="882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e 14"/>
          <p:cNvGraphicFramePr>
            <a:graphicFrameLocks noChangeAspect="1"/>
          </p:cNvGraphicFramePr>
          <p:nvPr>
            <p:extLst>
              <p:ext uri="{D42A27DB-BD31-4B8C-83A1-F6EECF244321}">
                <p14:modId xmlns:p14="http://schemas.microsoft.com/office/powerpoint/2010/main" val="2667060413"/>
              </p:ext>
            </p:extLst>
          </p:nvPr>
        </p:nvGraphicFramePr>
        <p:xfrm>
          <a:off x="2874343" y="2760985"/>
          <a:ext cx="617537" cy="307975"/>
        </p:xfrm>
        <a:graphic>
          <a:graphicData uri="http://schemas.openxmlformats.org/presentationml/2006/ole">
            <mc:AlternateContent xmlns:mc="http://schemas.openxmlformats.org/markup-compatibility/2006">
              <mc:Choice xmlns:v="urn:schemas-microsoft-com:vml" Requires="v">
                <p:oleObj spid="_x0000_s20608" name="Equation" r:id="rId7" imgW="558720" imgH="279360" progId="Equation.DSMT4">
                  <p:embed/>
                </p:oleObj>
              </mc:Choice>
              <mc:Fallback>
                <p:oleObj name="Equation" r:id="rId7" imgW="558720" imgH="279360" progId="Equation.DSMT4">
                  <p:embed/>
                  <p:pic>
                    <p:nvPicPr>
                      <p:cNvPr id="0" name="Objecte 13"/>
                      <p:cNvPicPr>
                        <a:picLocks noChangeAspect="1" noChangeArrowheads="1"/>
                      </p:cNvPicPr>
                      <p:nvPr/>
                    </p:nvPicPr>
                    <p:blipFill>
                      <a:blip r:embed="rId8"/>
                      <a:srcRect/>
                      <a:stretch>
                        <a:fillRect/>
                      </a:stretch>
                    </p:blipFill>
                    <p:spPr bwMode="auto">
                      <a:xfrm>
                        <a:off x="2874343" y="2760985"/>
                        <a:ext cx="617537" cy="307975"/>
                      </a:xfrm>
                      <a:prstGeom prst="rect">
                        <a:avLst/>
                      </a:prstGeom>
                      <a:noFill/>
                      <a:ln>
                        <a:noFill/>
                      </a:ln>
                    </p:spPr>
                  </p:pic>
                </p:oleObj>
              </mc:Fallback>
            </mc:AlternateContent>
          </a:graphicData>
        </a:graphic>
      </p:graphicFrame>
      <p:graphicFrame>
        <p:nvGraphicFramePr>
          <p:cNvPr id="16" name="Objecte 15"/>
          <p:cNvGraphicFramePr>
            <a:graphicFrameLocks noChangeAspect="1"/>
          </p:cNvGraphicFramePr>
          <p:nvPr>
            <p:extLst>
              <p:ext uri="{D42A27DB-BD31-4B8C-83A1-F6EECF244321}">
                <p14:modId xmlns:p14="http://schemas.microsoft.com/office/powerpoint/2010/main" val="3894137773"/>
              </p:ext>
            </p:extLst>
          </p:nvPr>
        </p:nvGraphicFramePr>
        <p:xfrm>
          <a:off x="1403648" y="3789040"/>
          <a:ext cx="688975" cy="363538"/>
        </p:xfrm>
        <a:graphic>
          <a:graphicData uri="http://schemas.openxmlformats.org/presentationml/2006/ole">
            <mc:AlternateContent xmlns:mc="http://schemas.openxmlformats.org/markup-compatibility/2006">
              <mc:Choice xmlns:v="urn:schemas-microsoft-com:vml" Requires="v">
                <p:oleObj spid="_x0000_s20609" name="Equation" r:id="rId9" imgW="622080" imgH="330120" progId="Equation.DSMT4">
                  <p:embed/>
                </p:oleObj>
              </mc:Choice>
              <mc:Fallback>
                <p:oleObj name="Equation" r:id="rId9" imgW="622080" imgH="330120" progId="Equation.DSMT4">
                  <p:embed/>
                  <p:pic>
                    <p:nvPicPr>
                      <p:cNvPr id="0" name="Objecte 14"/>
                      <p:cNvPicPr>
                        <a:picLocks noChangeAspect="1" noChangeArrowheads="1"/>
                      </p:cNvPicPr>
                      <p:nvPr/>
                    </p:nvPicPr>
                    <p:blipFill>
                      <a:blip r:embed="rId10"/>
                      <a:srcRect/>
                      <a:stretch>
                        <a:fillRect/>
                      </a:stretch>
                    </p:blipFill>
                    <p:spPr bwMode="auto">
                      <a:xfrm>
                        <a:off x="1403648" y="3789040"/>
                        <a:ext cx="6889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QuadreDeText 17"/>
          <p:cNvSpPr txBox="1"/>
          <p:nvPr/>
        </p:nvSpPr>
        <p:spPr>
          <a:xfrm>
            <a:off x="5652120" y="6124654"/>
            <a:ext cx="3096344" cy="369332"/>
          </a:xfrm>
          <a:prstGeom prst="rect">
            <a:avLst/>
          </a:prstGeom>
          <a:noFill/>
        </p:spPr>
        <p:txBody>
          <a:bodyPr wrap="square" rtlCol="0">
            <a:spAutoFit/>
          </a:bodyPr>
          <a:lstStyle/>
          <a:p>
            <a:r>
              <a:rPr lang="en-GB" dirty="0" smtClean="0">
                <a:hlinkClick r:id="rId11" action="ppaction://hlinksldjump"/>
              </a:rPr>
              <a:t>Back to slide 21</a:t>
            </a:r>
            <a:r>
              <a:rPr lang="en-GB" dirty="0" smtClean="0"/>
              <a:t>   </a:t>
            </a:r>
            <a:r>
              <a:rPr lang="en-GB" dirty="0">
                <a:hlinkClick r:id="rId12" action="ppaction://hlinksldjump"/>
              </a:rPr>
              <a:t>Back to slide 2</a:t>
            </a:r>
            <a:r>
              <a:rPr lang="en-GB" dirty="0" smtClean="0">
                <a:hlinkClick r:id="rId12" action="ppaction://hlinksldjump"/>
              </a:rPr>
              <a:t>2</a:t>
            </a:r>
            <a:r>
              <a:rPr lang="en-GB" dirty="0" smtClean="0"/>
              <a:t>  </a:t>
            </a:r>
            <a:endParaRPr lang="en-GB" dirty="0"/>
          </a:p>
        </p:txBody>
      </p:sp>
    </p:spTree>
    <p:extLst>
      <p:ext uri="{BB962C8B-B14F-4D97-AF65-F5344CB8AC3E}">
        <p14:creationId xmlns:p14="http://schemas.microsoft.com/office/powerpoint/2010/main" val="2042171255"/>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Summary</a:t>
            </a:r>
            <a:endParaRPr lang="en-US" dirty="0"/>
          </a:p>
        </p:txBody>
      </p:sp>
      <p:sp>
        <p:nvSpPr>
          <p:cNvPr id="7" name="Contenidor de peu de pàgina 6"/>
          <p:cNvSpPr>
            <a:spLocks noGrp="1"/>
          </p:cNvSpPr>
          <p:nvPr>
            <p:ph type="ftr" sz="quarter" idx="11"/>
          </p:nvPr>
        </p:nvSpPr>
        <p:spPr/>
        <p:txBody>
          <a:bodyPr/>
          <a:lstStyle/>
          <a:p>
            <a:r>
              <a:rPr lang="en-US" smtClean="0"/>
              <a:t>Spanish Relativity Meeting ERE2013 - Benasque</a:t>
            </a:r>
            <a:endParaRPr lang="en-US" dirty="0"/>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2</a:t>
            </a:fld>
            <a:endParaRPr lang="en-US"/>
          </a:p>
        </p:txBody>
      </p:sp>
      <p:sp>
        <p:nvSpPr>
          <p:cNvPr id="3" name="Content Placeholder 2"/>
          <p:cNvSpPr>
            <a:spLocks noGrp="1"/>
          </p:cNvSpPr>
          <p:nvPr>
            <p:ph sz="quarter" idx="1"/>
          </p:nvPr>
        </p:nvSpPr>
        <p:spPr>
          <a:xfrm>
            <a:off x="914400" y="1447800"/>
            <a:ext cx="7772400" cy="4861520"/>
          </a:xfrm>
        </p:spPr>
        <p:txBody>
          <a:bodyPr>
            <a:normAutofit/>
          </a:bodyPr>
          <a:lstStyle/>
          <a:p>
            <a:r>
              <a:rPr lang="en-US" dirty="0" smtClean="0"/>
              <a:t>The extended electromagnetism (EE) theory basis.</a:t>
            </a:r>
          </a:p>
          <a:p>
            <a:r>
              <a:rPr lang="en-US" dirty="0" smtClean="0"/>
              <a:t>Applications to Cosmology.</a:t>
            </a:r>
          </a:p>
          <a:p>
            <a:pPr lvl="1"/>
            <a:r>
              <a:rPr lang="en-US" dirty="0" smtClean="0"/>
              <a:t>Background equations.</a:t>
            </a:r>
          </a:p>
          <a:p>
            <a:pPr lvl="1"/>
            <a:r>
              <a:rPr lang="en-US" dirty="0" smtClean="0"/>
              <a:t>The perturbation formalism.</a:t>
            </a:r>
          </a:p>
          <a:p>
            <a:pPr lvl="1"/>
            <a:r>
              <a:rPr lang="en-US" dirty="0" smtClean="0"/>
              <a:t>The vector field perturbations.</a:t>
            </a:r>
          </a:p>
          <a:p>
            <a:pPr lvl="1"/>
            <a:r>
              <a:rPr lang="en-US" dirty="0" smtClean="0"/>
              <a:t>The Einstein perturbations equations.</a:t>
            </a:r>
          </a:p>
          <a:p>
            <a:pPr lvl="1"/>
            <a:r>
              <a:rPr lang="en-US" dirty="0" smtClean="0"/>
              <a:t>Numerical estimations.</a:t>
            </a:r>
          </a:p>
          <a:p>
            <a:r>
              <a:rPr lang="en-US" dirty="0" smtClean="0"/>
              <a:t>CMB application.</a:t>
            </a:r>
          </a:p>
          <a:p>
            <a:pPr lvl="1"/>
            <a:r>
              <a:rPr lang="en-US" dirty="0" smtClean="0"/>
              <a:t>Initials Conditions.</a:t>
            </a:r>
          </a:p>
          <a:p>
            <a:pPr lvl="1"/>
            <a:r>
              <a:rPr lang="en-US" dirty="0" smtClean="0"/>
              <a:t>Numerical results.</a:t>
            </a:r>
          </a:p>
          <a:p>
            <a:pPr lvl="1"/>
            <a:r>
              <a:rPr lang="en-US" dirty="0" smtClean="0"/>
              <a:t>Firsts results from Planck.</a:t>
            </a:r>
          </a:p>
          <a:p>
            <a:endParaRPr lang="en-US" dirty="0" smtClean="0"/>
          </a:p>
          <a:p>
            <a:endParaRPr lang="en-US" dirty="0"/>
          </a:p>
        </p:txBody>
      </p:sp>
      <p:sp>
        <p:nvSpPr>
          <p:cNvPr id="5" name="QuadreDeText 4"/>
          <p:cNvSpPr txBox="1"/>
          <p:nvPr/>
        </p:nvSpPr>
        <p:spPr>
          <a:xfrm>
            <a:off x="10044608" y="764704"/>
            <a:ext cx="184731" cy="369332"/>
          </a:xfrm>
          <a:prstGeom prst="rect">
            <a:avLst/>
          </a:prstGeom>
          <a:noFill/>
        </p:spPr>
        <p:txBody>
          <a:bodyPr wrap="none" rtlCol="0">
            <a:spAutoFit/>
          </a:bodyPr>
          <a:lstStyle/>
          <a:p>
            <a:endParaRPr lang="ca-ES" dirty="0"/>
          </a:p>
        </p:txBody>
      </p:sp>
    </p:spTree>
    <p:extLst>
      <p:ext uri="{BB962C8B-B14F-4D97-AF65-F5344CB8AC3E}">
        <p14:creationId xmlns:p14="http://schemas.microsoft.com/office/powerpoint/2010/main" val="2459693251"/>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GB" dirty="0"/>
              <a:t>CMB application: </a:t>
            </a:r>
            <a:r>
              <a:rPr lang="en-US" dirty="0"/>
              <a:t>numerical results</a:t>
            </a:r>
            <a:endParaRPr lang="ca-ES" dirty="0"/>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20</a:t>
            </a:fld>
            <a:endParaRPr lang="en-US"/>
          </a:p>
        </p:txBody>
      </p:sp>
      <p:pic>
        <p:nvPicPr>
          <p:cNvPr id="7" name="Contenidor de contingut 6"/>
          <p:cNvPicPr>
            <a:picLocks noGrp="1" noChangeAspect="1"/>
          </p:cNvPicPr>
          <p:nvPr>
            <p:ph sz="quarter" idx="1"/>
          </p:nvPr>
        </p:nvPicPr>
        <p:blipFill rotWithShape="1">
          <a:blip r:embed="rId4" cstate="print">
            <a:extLst>
              <a:ext uri="{28A0092B-C50C-407E-A947-70E740481C1C}">
                <a14:useLocalDpi xmlns:a14="http://schemas.microsoft.com/office/drawing/2010/main" val="0"/>
              </a:ext>
            </a:extLst>
          </a:blip>
          <a:srcRect l="2175" r="7275"/>
          <a:stretch/>
        </p:blipFill>
        <p:spPr>
          <a:xfrm>
            <a:off x="153924" y="2646008"/>
            <a:ext cx="4486045" cy="3500323"/>
          </a:xfrm>
        </p:spPr>
      </p:pic>
      <p:pic>
        <p:nvPicPr>
          <p:cNvPr id="8" name="Contenidor de contingut 7"/>
          <p:cNvPicPr>
            <a:picLocks noGrp="1" noChangeAspect="1"/>
          </p:cNvPicPr>
          <p:nvPr>
            <p:ph sz="quarter" idx="2"/>
          </p:nvPr>
        </p:nvPicPr>
        <p:blipFill rotWithShape="1">
          <a:blip r:embed="rId5" cstate="print">
            <a:extLst>
              <a:ext uri="{28A0092B-C50C-407E-A947-70E740481C1C}">
                <a14:useLocalDpi xmlns:a14="http://schemas.microsoft.com/office/drawing/2010/main" val="0"/>
              </a:ext>
            </a:extLst>
          </a:blip>
          <a:srcRect l="5012" r="6154"/>
          <a:stretch/>
        </p:blipFill>
        <p:spPr>
          <a:xfrm>
            <a:off x="4635466" y="2636912"/>
            <a:ext cx="4401030" cy="3500323"/>
          </a:xfrm>
        </p:spPr>
      </p:pic>
      <p:sp>
        <p:nvSpPr>
          <p:cNvPr id="9" name="Contenidor de contingut 5"/>
          <p:cNvSpPr txBox="1">
            <a:spLocks/>
          </p:cNvSpPr>
          <p:nvPr/>
        </p:nvSpPr>
        <p:spPr>
          <a:xfrm>
            <a:off x="467544" y="1412776"/>
            <a:ext cx="8064896" cy="1333128"/>
          </a:xfrm>
          <a:prstGeom prst="rect">
            <a:avLst/>
          </a:prstGeom>
        </p:spPr>
        <p:txBody>
          <a:bodyPr vert="horz">
            <a:normAutofit fontScale="92500"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r>
              <a:rPr lang="en-GB" sz="2200" dirty="0" smtClean="0"/>
              <a:t>By the use of the modified code, we’ve verified that:</a:t>
            </a:r>
          </a:p>
          <a:p>
            <a:pPr lvl="1" algn="just"/>
            <a:r>
              <a:rPr lang="en-GB" sz="1900" dirty="0" smtClean="0"/>
              <a:t>For the order of magnitude reasonable for the     showed at previous slide, the     and       spectra, are indistinguishable from those corresponding to GR.</a:t>
            </a:r>
          </a:p>
          <a:p>
            <a:pPr lvl="1" algn="just"/>
            <a:r>
              <a:rPr lang="en-GB" sz="2000" dirty="0" smtClean="0"/>
              <a:t>Deviations from GR, do not depend on the sign of             ,but only on</a:t>
            </a:r>
            <a:endParaRPr lang="en-GB" sz="2000" dirty="0"/>
          </a:p>
        </p:txBody>
      </p:sp>
      <p:graphicFrame>
        <p:nvGraphicFramePr>
          <p:cNvPr id="10" name="Objecte 9"/>
          <p:cNvGraphicFramePr>
            <a:graphicFrameLocks noChangeAspect="1"/>
          </p:cNvGraphicFramePr>
          <p:nvPr>
            <p:extLst>
              <p:ext uri="{D42A27DB-BD31-4B8C-83A1-F6EECF244321}">
                <p14:modId xmlns:p14="http://schemas.microsoft.com/office/powerpoint/2010/main" val="1928384819"/>
              </p:ext>
            </p:extLst>
          </p:nvPr>
        </p:nvGraphicFramePr>
        <p:xfrm>
          <a:off x="5076056" y="1759223"/>
          <a:ext cx="333375" cy="301625"/>
        </p:xfrm>
        <a:graphic>
          <a:graphicData uri="http://schemas.openxmlformats.org/presentationml/2006/ole">
            <mc:AlternateContent xmlns:mc="http://schemas.openxmlformats.org/markup-compatibility/2006">
              <mc:Choice xmlns:v="urn:schemas-microsoft-com:vml" Requires="v">
                <p:oleObj spid="_x0000_s21666" name="Equation" r:id="rId6" imgW="266400" imgH="241200" progId="Equation.DSMT4">
                  <p:embed/>
                </p:oleObj>
              </mc:Choice>
              <mc:Fallback>
                <p:oleObj name="Equation" r:id="rId6" imgW="266400" imgH="241200" progId="Equation.DSMT4">
                  <p:embed/>
                  <p:pic>
                    <p:nvPicPr>
                      <p:cNvPr id="0" name="Objecte 8"/>
                      <p:cNvPicPr>
                        <a:picLocks noChangeAspect="1" noChangeArrowheads="1"/>
                      </p:cNvPicPr>
                      <p:nvPr/>
                    </p:nvPicPr>
                    <p:blipFill>
                      <a:blip r:embed="rId7"/>
                      <a:srcRect/>
                      <a:stretch>
                        <a:fillRect/>
                      </a:stretch>
                    </p:blipFill>
                    <p:spPr bwMode="auto">
                      <a:xfrm>
                        <a:off x="5076056" y="1759223"/>
                        <a:ext cx="333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e 10"/>
          <p:cNvGraphicFramePr>
            <a:graphicFrameLocks noChangeAspect="1"/>
          </p:cNvGraphicFramePr>
          <p:nvPr>
            <p:extLst>
              <p:ext uri="{D42A27DB-BD31-4B8C-83A1-F6EECF244321}">
                <p14:modId xmlns:p14="http://schemas.microsoft.com/office/powerpoint/2010/main" val="1612363919"/>
              </p:ext>
            </p:extLst>
          </p:nvPr>
        </p:nvGraphicFramePr>
        <p:xfrm>
          <a:off x="7823150" y="1759223"/>
          <a:ext cx="349250" cy="301625"/>
        </p:xfrm>
        <a:graphic>
          <a:graphicData uri="http://schemas.openxmlformats.org/presentationml/2006/ole">
            <mc:AlternateContent xmlns:mc="http://schemas.openxmlformats.org/markup-compatibility/2006">
              <mc:Choice xmlns:v="urn:schemas-microsoft-com:vml" Requires="v">
                <p:oleObj spid="_x0000_s21667" name="Equation" r:id="rId8" imgW="279360" imgH="241200" progId="Equation.DSMT4">
                  <p:embed/>
                </p:oleObj>
              </mc:Choice>
              <mc:Fallback>
                <p:oleObj name="Equation" r:id="rId8" imgW="279360" imgH="241200" progId="Equation.DSMT4">
                  <p:embed/>
                  <p:pic>
                    <p:nvPicPr>
                      <p:cNvPr id="0" name="Objecte 9"/>
                      <p:cNvPicPr>
                        <a:picLocks noChangeAspect="1" noChangeArrowheads="1"/>
                      </p:cNvPicPr>
                      <p:nvPr/>
                    </p:nvPicPr>
                    <p:blipFill>
                      <a:blip r:embed="rId9"/>
                      <a:srcRect/>
                      <a:stretch>
                        <a:fillRect/>
                      </a:stretch>
                    </p:blipFill>
                    <p:spPr bwMode="auto">
                      <a:xfrm>
                        <a:off x="7823150" y="1759223"/>
                        <a:ext cx="349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e 11"/>
          <p:cNvGraphicFramePr>
            <a:graphicFrameLocks noChangeAspect="1"/>
          </p:cNvGraphicFramePr>
          <p:nvPr>
            <p:extLst>
              <p:ext uri="{D42A27DB-BD31-4B8C-83A1-F6EECF244321}">
                <p14:modId xmlns:p14="http://schemas.microsoft.com/office/powerpoint/2010/main" val="236803971"/>
              </p:ext>
            </p:extLst>
          </p:nvPr>
        </p:nvGraphicFramePr>
        <p:xfrm>
          <a:off x="8460432" y="1762441"/>
          <a:ext cx="349250" cy="301625"/>
        </p:xfrm>
        <a:graphic>
          <a:graphicData uri="http://schemas.openxmlformats.org/presentationml/2006/ole">
            <mc:AlternateContent xmlns:mc="http://schemas.openxmlformats.org/markup-compatibility/2006">
              <mc:Choice xmlns:v="urn:schemas-microsoft-com:vml" Requires="v">
                <p:oleObj spid="_x0000_s21668" name="Equation" r:id="rId10" imgW="279360" imgH="241200" progId="Equation.DSMT4">
                  <p:embed/>
                </p:oleObj>
              </mc:Choice>
              <mc:Fallback>
                <p:oleObj name="Equation" r:id="rId10" imgW="279360" imgH="241200" progId="Equation.DSMT4">
                  <p:embed/>
                  <p:pic>
                    <p:nvPicPr>
                      <p:cNvPr id="0" name="Objecte 10"/>
                      <p:cNvPicPr>
                        <a:picLocks noChangeAspect="1" noChangeArrowheads="1"/>
                      </p:cNvPicPr>
                      <p:nvPr/>
                    </p:nvPicPr>
                    <p:blipFill>
                      <a:blip r:embed="rId11"/>
                      <a:srcRect/>
                      <a:stretch>
                        <a:fillRect/>
                      </a:stretch>
                    </p:blipFill>
                    <p:spPr bwMode="auto">
                      <a:xfrm>
                        <a:off x="8460432" y="1762441"/>
                        <a:ext cx="3492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e 12"/>
          <p:cNvGraphicFramePr>
            <a:graphicFrameLocks noChangeAspect="1"/>
          </p:cNvGraphicFramePr>
          <p:nvPr>
            <p:extLst>
              <p:ext uri="{D42A27DB-BD31-4B8C-83A1-F6EECF244321}">
                <p14:modId xmlns:p14="http://schemas.microsoft.com/office/powerpoint/2010/main" val="302637524"/>
              </p:ext>
            </p:extLst>
          </p:nvPr>
        </p:nvGraphicFramePr>
        <p:xfrm>
          <a:off x="5538639" y="2276872"/>
          <a:ext cx="617537" cy="307975"/>
        </p:xfrm>
        <a:graphic>
          <a:graphicData uri="http://schemas.openxmlformats.org/presentationml/2006/ole">
            <mc:AlternateContent xmlns:mc="http://schemas.openxmlformats.org/markup-compatibility/2006">
              <mc:Choice xmlns:v="urn:schemas-microsoft-com:vml" Requires="v">
                <p:oleObj spid="_x0000_s21669" name="Equation" r:id="rId12" imgW="558720" imgH="279360" progId="Equation.DSMT4">
                  <p:embed/>
                </p:oleObj>
              </mc:Choice>
              <mc:Fallback>
                <p:oleObj name="Equation" r:id="rId12" imgW="558720" imgH="279360" progId="Equation.DSMT4">
                  <p:embed/>
                  <p:pic>
                    <p:nvPicPr>
                      <p:cNvPr id="0" name="Object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8639" y="2276872"/>
                        <a:ext cx="617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e 13"/>
          <p:cNvGraphicFramePr>
            <a:graphicFrameLocks noChangeAspect="1"/>
          </p:cNvGraphicFramePr>
          <p:nvPr>
            <p:extLst>
              <p:ext uri="{D42A27DB-BD31-4B8C-83A1-F6EECF244321}">
                <p14:modId xmlns:p14="http://schemas.microsoft.com/office/powerpoint/2010/main" val="837005251"/>
              </p:ext>
            </p:extLst>
          </p:nvPr>
        </p:nvGraphicFramePr>
        <p:xfrm>
          <a:off x="7310438" y="2273300"/>
          <a:ext cx="746125" cy="363538"/>
        </p:xfrm>
        <a:graphic>
          <a:graphicData uri="http://schemas.openxmlformats.org/presentationml/2006/ole">
            <mc:AlternateContent xmlns:mc="http://schemas.openxmlformats.org/markup-compatibility/2006">
              <mc:Choice xmlns:v="urn:schemas-microsoft-com:vml" Requires="v">
                <p:oleObj spid="_x0000_s21670" name="Equation" r:id="rId14" imgW="672840" imgH="330120" progId="Equation.DSMT4">
                  <p:embed/>
                </p:oleObj>
              </mc:Choice>
              <mc:Fallback>
                <p:oleObj name="Equation" r:id="rId14" imgW="672840" imgH="330120" progId="Equation.DSMT4">
                  <p:embed/>
                  <p:pic>
                    <p:nvPicPr>
                      <p:cNvPr id="0" name="Objecte 12"/>
                      <p:cNvPicPr>
                        <a:picLocks noChangeAspect="1" noChangeArrowheads="1"/>
                      </p:cNvPicPr>
                      <p:nvPr/>
                    </p:nvPicPr>
                    <p:blipFill>
                      <a:blip r:embed="rId15"/>
                      <a:srcRect/>
                      <a:stretch>
                        <a:fillRect/>
                      </a:stretch>
                    </p:blipFill>
                    <p:spPr bwMode="auto">
                      <a:xfrm>
                        <a:off x="7310438" y="2273300"/>
                        <a:ext cx="7461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7557023"/>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GB" dirty="0"/>
              <a:t>CMB application: </a:t>
            </a:r>
            <a:r>
              <a:rPr lang="en-US" dirty="0"/>
              <a:t>numerical results</a:t>
            </a:r>
            <a:endParaRPr lang="ca-ES" dirty="0"/>
          </a:p>
        </p:txBody>
      </p:sp>
      <p:sp>
        <p:nvSpPr>
          <p:cNvPr id="3" name="Contenidor de peu de pàgina 2"/>
          <p:cNvSpPr>
            <a:spLocks noGrp="1"/>
          </p:cNvSpPr>
          <p:nvPr>
            <p:ph type="ftr" sz="quarter" idx="11"/>
          </p:nvPr>
        </p:nvSpPr>
        <p:spPr/>
        <p:txBody>
          <a:bodyPr/>
          <a:lstStyle/>
          <a:p>
            <a:r>
              <a:rPr lang="en-US" dirty="0" smtClean="0"/>
              <a:t>Spanish Relativity Meeting ERE2013 - </a:t>
            </a:r>
            <a:r>
              <a:rPr lang="en-US" dirty="0" err="1" smtClean="0"/>
              <a:t>Benasque</a:t>
            </a:r>
            <a:endParaRPr lang="en-US" dirty="0"/>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21</a:t>
            </a:fld>
            <a:endParaRPr lang="en-US"/>
          </a:p>
        </p:txBody>
      </p:sp>
      <p:sp>
        <p:nvSpPr>
          <p:cNvPr id="5" name="Contenidor de contingut 4"/>
          <p:cNvSpPr>
            <a:spLocks noGrp="1"/>
          </p:cNvSpPr>
          <p:nvPr>
            <p:ph sz="quarter" idx="1"/>
          </p:nvPr>
        </p:nvSpPr>
        <p:spPr>
          <a:xfrm>
            <a:off x="395536" y="1447800"/>
            <a:ext cx="8352928" cy="1477144"/>
          </a:xfrm>
        </p:spPr>
        <p:txBody>
          <a:bodyPr vert="horz">
            <a:normAutofit lnSpcReduction="10000"/>
          </a:bodyPr>
          <a:lstStyle/>
          <a:p>
            <a:pPr algn="just"/>
            <a:r>
              <a:rPr lang="en-GB" sz="2200" dirty="0" smtClean="0"/>
              <a:t>Under the statistical point of view, the bottom right figure obtained from the modified codes, presents marginalized (blue dashed) and mean (black solid) normalized likelihood function. </a:t>
            </a:r>
          </a:p>
          <a:p>
            <a:pPr algn="just"/>
            <a:r>
              <a:rPr lang="en-GB" sz="2200" dirty="0"/>
              <a:t>Maximum values are around </a:t>
            </a:r>
            <a:r>
              <a:rPr lang="en-GB" sz="2200" dirty="0" smtClean="0"/>
              <a:t>                    corresponding to BF value at </a:t>
            </a:r>
            <a:r>
              <a:rPr lang="en-GB" sz="2200" dirty="0" smtClean="0">
                <a:hlinkClick r:id="rId4" action="ppaction://hlinksldjump"/>
              </a:rPr>
              <a:t>table</a:t>
            </a:r>
            <a:r>
              <a:rPr lang="en-GB" sz="2200" dirty="0" smtClean="0"/>
              <a:t>.</a:t>
            </a:r>
            <a:endParaRPr lang="en-GB" sz="2200" dirty="0"/>
          </a:p>
          <a:p>
            <a:pPr algn="just"/>
            <a:endParaRPr lang="en-GB" sz="2200" dirty="0"/>
          </a:p>
        </p:txBody>
      </p:sp>
      <p:pic>
        <p:nvPicPr>
          <p:cNvPr id="7" name="Contenidor de contingut 6"/>
          <p:cNvPicPr>
            <a:picLocks noGrp="1" noChangeAspect="1"/>
          </p:cNvPicPr>
          <p:nvPr>
            <p:ph sz="quarter" idx="2"/>
          </p:nvPr>
        </p:nvPicPr>
        <p:blipFill rotWithShape="1">
          <a:blip r:embed="rId5" cstate="print">
            <a:extLst>
              <a:ext uri="{28A0092B-C50C-407E-A947-70E740481C1C}">
                <a14:useLocalDpi xmlns:a14="http://schemas.microsoft.com/office/drawing/2010/main" val="0"/>
              </a:ext>
            </a:extLst>
          </a:blip>
          <a:srcRect l="5875" t="3839" r="6473"/>
          <a:stretch/>
        </p:blipFill>
        <p:spPr>
          <a:xfrm>
            <a:off x="4759788" y="2924944"/>
            <a:ext cx="4276708" cy="3314929"/>
          </a:xfrm>
        </p:spPr>
      </p:pic>
      <p:sp>
        <p:nvSpPr>
          <p:cNvPr id="8" name="Contenidor de contingut 4"/>
          <p:cNvSpPr txBox="1">
            <a:spLocks/>
          </p:cNvSpPr>
          <p:nvPr/>
        </p:nvSpPr>
        <p:spPr>
          <a:xfrm>
            <a:off x="395536" y="2924944"/>
            <a:ext cx="4392488" cy="316835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r>
              <a:rPr lang="en-GB" sz="1800" dirty="0" smtClean="0"/>
              <a:t>For the marginalized case, the six parameters of the GR models are fixed and their values are taken to be identical to those of the best fit in the EE theory.</a:t>
            </a:r>
          </a:p>
          <a:p>
            <a:pPr algn="just"/>
            <a:r>
              <a:rPr lang="en-GB" sz="1800" dirty="0" smtClean="0"/>
              <a:t>Marginalized curve  is rather flat around  the maximum and stats that values satisfying a range defined by                      are good enough.</a:t>
            </a:r>
          </a:p>
          <a:p>
            <a:pPr algn="just"/>
            <a:r>
              <a:rPr lang="en-GB" sz="1800" dirty="0" smtClean="0"/>
              <a:t>From the solid line (mean) we observe a wide plateau around the maximum in a range defined by </a:t>
            </a:r>
            <a:endParaRPr lang="en-GB" sz="1800" dirty="0"/>
          </a:p>
        </p:txBody>
      </p:sp>
      <p:graphicFrame>
        <p:nvGraphicFramePr>
          <p:cNvPr id="9" name="Objecte 8"/>
          <p:cNvGraphicFramePr>
            <a:graphicFrameLocks noChangeAspect="1"/>
          </p:cNvGraphicFramePr>
          <p:nvPr>
            <p:extLst>
              <p:ext uri="{D42A27DB-BD31-4B8C-83A1-F6EECF244321}">
                <p14:modId xmlns:p14="http://schemas.microsoft.com/office/powerpoint/2010/main" val="1099667817"/>
              </p:ext>
            </p:extLst>
          </p:nvPr>
        </p:nvGraphicFramePr>
        <p:xfrm>
          <a:off x="3696965" y="2420888"/>
          <a:ext cx="1235075" cy="307975"/>
        </p:xfrm>
        <a:graphic>
          <a:graphicData uri="http://schemas.openxmlformats.org/presentationml/2006/ole">
            <mc:AlternateContent xmlns:mc="http://schemas.openxmlformats.org/markup-compatibility/2006">
              <mc:Choice xmlns:v="urn:schemas-microsoft-com:vml" Requires="v">
                <p:oleObj spid="_x0000_s22636" name="Equation" r:id="rId6" imgW="1117440" imgH="279360" progId="Equation.DSMT4">
                  <p:embed/>
                </p:oleObj>
              </mc:Choice>
              <mc:Fallback>
                <p:oleObj name="Equation" r:id="rId6" imgW="1117440" imgH="279360" progId="Equation.DSMT4">
                  <p:embed/>
                  <p:pic>
                    <p:nvPicPr>
                      <p:cNvPr id="0" name="Objecte 12"/>
                      <p:cNvPicPr>
                        <a:picLocks noChangeAspect="1" noChangeArrowheads="1"/>
                      </p:cNvPicPr>
                      <p:nvPr/>
                    </p:nvPicPr>
                    <p:blipFill>
                      <a:blip r:embed="rId7"/>
                      <a:srcRect/>
                      <a:stretch>
                        <a:fillRect/>
                      </a:stretch>
                    </p:blipFill>
                    <p:spPr bwMode="auto">
                      <a:xfrm>
                        <a:off x="3696965" y="2420888"/>
                        <a:ext cx="123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e 9"/>
          <p:cNvGraphicFramePr>
            <a:graphicFrameLocks noChangeAspect="1"/>
          </p:cNvGraphicFramePr>
          <p:nvPr>
            <p:extLst>
              <p:ext uri="{D42A27DB-BD31-4B8C-83A1-F6EECF244321}">
                <p14:modId xmlns:p14="http://schemas.microsoft.com/office/powerpoint/2010/main" val="3479363294"/>
              </p:ext>
            </p:extLst>
          </p:nvPr>
        </p:nvGraphicFramePr>
        <p:xfrm>
          <a:off x="2151336" y="4653136"/>
          <a:ext cx="1052512" cy="365125"/>
        </p:xfrm>
        <a:graphic>
          <a:graphicData uri="http://schemas.openxmlformats.org/presentationml/2006/ole">
            <mc:AlternateContent xmlns:mc="http://schemas.openxmlformats.org/markup-compatibility/2006">
              <mc:Choice xmlns:v="urn:schemas-microsoft-com:vml" Requires="v">
                <p:oleObj spid="_x0000_s22637" name="Equation" r:id="rId8" imgW="952200" imgH="330120" progId="Equation.DSMT4">
                  <p:embed/>
                </p:oleObj>
              </mc:Choice>
              <mc:Fallback>
                <p:oleObj name="Equation" r:id="rId8" imgW="952200" imgH="330120" progId="Equation.DSMT4">
                  <p:embed/>
                  <p:pic>
                    <p:nvPicPr>
                      <p:cNvPr id="0" name="Objecte 8"/>
                      <p:cNvPicPr>
                        <a:picLocks noChangeAspect="1" noChangeArrowheads="1"/>
                      </p:cNvPicPr>
                      <p:nvPr/>
                    </p:nvPicPr>
                    <p:blipFill>
                      <a:blip r:embed="rId9"/>
                      <a:srcRect/>
                      <a:stretch>
                        <a:fillRect/>
                      </a:stretch>
                    </p:blipFill>
                    <p:spPr bwMode="auto">
                      <a:xfrm>
                        <a:off x="2151336" y="4653136"/>
                        <a:ext cx="10525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e 11"/>
          <p:cNvGraphicFramePr>
            <a:graphicFrameLocks noChangeAspect="1"/>
          </p:cNvGraphicFramePr>
          <p:nvPr>
            <p:extLst>
              <p:ext uri="{D42A27DB-BD31-4B8C-83A1-F6EECF244321}">
                <p14:modId xmlns:p14="http://schemas.microsoft.com/office/powerpoint/2010/main" val="2697489939"/>
              </p:ext>
            </p:extLst>
          </p:nvPr>
        </p:nvGraphicFramePr>
        <p:xfrm>
          <a:off x="1062038" y="5517232"/>
          <a:ext cx="1292225" cy="365125"/>
        </p:xfrm>
        <a:graphic>
          <a:graphicData uri="http://schemas.openxmlformats.org/presentationml/2006/ole">
            <mc:AlternateContent xmlns:mc="http://schemas.openxmlformats.org/markup-compatibility/2006">
              <mc:Choice xmlns:v="urn:schemas-microsoft-com:vml" Requires="v">
                <p:oleObj spid="_x0000_s22638" name="Equation" r:id="rId10" imgW="1168200" imgH="330120" progId="Equation.DSMT4">
                  <p:embed/>
                </p:oleObj>
              </mc:Choice>
              <mc:Fallback>
                <p:oleObj name="Equation" r:id="rId10" imgW="1168200" imgH="330120" progId="Equation.DSMT4">
                  <p:embed/>
                  <p:pic>
                    <p:nvPicPr>
                      <p:cNvPr id="0" name="Objecte 9"/>
                      <p:cNvPicPr>
                        <a:picLocks noChangeAspect="1" noChangeArrowheads="1"/>
                      </p:cNvPicPr>
                      <p:nvPr/>
                    </p:nvPicPr>
                    <p:blipFill>
                      <a:blip r:embed="rId11"/>
                      <a:srcRect/>
                      <a:stretch>
                        <a:fillRect/>
                      </a:stretch>
                    </p:blipFill>
                    <p:spPr bwMode="auto">
                      <a:xfrm>
                        <a:off x="1062038" y="5517232"/>
                        <a:ext cx="12922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QuadreDeText 12"/>
          <p:cNvSpPr txBox="1"/>
          <p:nvPr/>
        </p:nvSpPr>
        <p:spPr>
          <a:xfrm>
            <a:off x="7452320" y="6135587"/>
            <a:ext cx="1440160" cy="369332"/>
          </a:xfrm>
          <a:prstGeom prst="rect">
            <a:avLst/>
          </a:prstGeom>
          <a:noFill/>
        </p:spPr>
        <p:txBody>
          <a:bodyPr wrap="square" rtlCol="0">
            <a:spAutoFit/>
          </a:bodyPr>
          <a:lstStyle/>
          <a:p>
            <a:r>
              <a:rPr lang="en-GB" dirty="0" err="1" smtClean="0">
                <a:hlinkClick r:id="rId12" action="ppaction://hlinksldjump"/>
              </a:rPr>
              <a:t>Cls</a:t>
            </a:r>
            <a:r>
              <a:rPr lang="en-GB" dirty="0" smtClean="0">
                <a:hlinkClick r:id="rId12" action="ppaction://hlinksldjump"/>
              </a:rPr>
              <a:t> TT slide</a:t>
            </a:r>
            <a:endParaRPr lang="en-GB" dirty="0"/>
          </a:p>
        </p:txBody>
      </p:sp>
    </p:spTree>
    <p:extLst>
      <p:ext uri="{BB962C8B-B14F-4D97-AF65-F5344CB8AC3E}">
        <p14:creationId xmlns:p14="http://schemas.microsoft.com/office/powerpoint/2010/main" val="1253513547"/>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GB" dirty="0"/>
              <a:t>CMB application: </a:t>
            </a:r>
            <a:r>
              <a:rPr lang="en-US" dirty="0"/>
              <a:t>numerical results</a:t>
            </a:r>
            <a:endParaRPr lang="ca-ES" dirty="0"/>
          </a:p>
        </p:txBody>
      </p:sp>
      <p:sp>
        <p:nvSpPr>
          <p:cNvPr id="3" name="Contenidor de peu de pàgina 2"/>
          <p:cNvSpPr>
            <a:spLocks noGrp="1"/>
          </p:cNvSpPr>
          <p:nvPr>
            <p:ph type="ftr" sz="quarter" idx="11"/>
          </p:nvPr>
        </p:nvSpPr>
        <p:spPr/>
        <p:txBody>
          <a:bodyPr/>
          <a:lstStyle/>
          <a:p>
            <a:r>
              <a:rPr lang="en-US" dirty="0" smtClean="0"/>
              <a:t>Spanish Relativity Meeting ERE2013 - </a:t>
            </a:r>
            <a:r>
              <a:rPr lang="en-US" dirty="0" err="1" smtClean="0"/>
              <a:t>Benasque</a:t>
            </a:r>
            <a:endParaRPr lang="en-US" dirty="0"/>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22</a:t>
            </a:fld>
            <a:endParaRPr lang="en-US"/>
          </a:p>
        </p:txBody>
      </p:sp>
      <p:sp>
        <p:nvSpPr>
          <p:cNvPr id="5" name="Contenidor de contingut 4"/>
          <p:cNvSpPr>
            <a:spLocks noGrp="1"/>
          </p:cNvSpPr>
          <p:nvPr>
            <p:ph sz="quarter" idx="1"/>
          </p:nvPr>
        </p:nvSpPr>
        <p:spPr>
          <a:xfrm>
            <a:off x="251520" y="1340768"/>
            <a:ext cx="8712968" cy="829072"/>
          </a:xfrm>
        </p:spPr>
        <p:txBody>
          <a:bodyPr vert="horz">
            <a:noAutofit/>
          </a:bodyPr>
          <a:lstStyle/>
          <a:p>
            <a:pPr algn="just"/>
            <a:r>
              <a:rPr lang="en-GB" sz="1800" dirty="0"/>
              <a:t>At the 2D </a:t>
            </a:r>
            <a:r>
              <a:rPr lang="en-GB" sz="1800" dirty="0" smtClean="0"/>
              <a:t>figure, </a:t>
            </a:r>
            <a:r>
              <a:rPr lang="en-GB" sz="1800" dirty="0"/>
              <a:t>each </a:t>
            </a:r>
            <a:r>
              <a:rPr lang="en-GB" sz="1800" dirty="0" smtClean="0"/>
              <a:t>panel shows likelihood function for </a:t>
            </a:r>
            <a:r>
              <a:rPr lang="en-GB" sz="1800" dirty="0"/>
              <a:t>a pair of </a:t>
            </a:r>
            <a:r>
              <a:rPr lang="en-GB" sz="1800" dirty="0" smtClean="0"/>
              <a:t>parameters. </a:t>
            </a:r>
            <a:r>
              <a:rPr lang="en-GB" sz="1800" dirty="0" err="1" smtClean="0"/>
              <a:t>Colored</a:t>
            </a:r>
            <a:r>
              <a:rPr lang="en-GB" sz="1800" dirty="0" smtClean="0"/>
              <a:t> central zone shows the mean likelihood. Internal and external contours represent the 68% and 95% respectively for confidence limit for the marginalized case.</a:t>
            </a:r>
            <a:endParaRPr lang="en-GB" sz="1800" dirty="0"/>
          </a:p>
        </p:txBody>
      </p:sp>
      <p:sp>
        <p:nvSpPr>
          <p:cNvPr id="8" name="Contenidor de contingut 4"/>
          <p:cNvSpPr txBox="1">
            <a:spLocks/>
          </p:cNvSpPr>
          <p:nvPr/>
        </p:nvSpPr>
        <p:spPr>
          <a:xfrm>
            <a:off x="251520" y="2276872"/>
            <a:ext cx="3456384" cy="3816424"/>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r>
              <a:rPr lang="en-GB" sz="1800" dirty="0" smtClean="0"/>
              <a:t>Observe that for a confidence level of 2</a:t>
            </a:r>
            <a:r>
              <a:rPr lang="en-GB" sz="1800" dirty="0" smtClean="0">
                <a:latin typeface="Times New Roman"/>
                <a:cs typeface="Times New Roman"/>
              </a:rPr>
              <a:t>σ </a:t>
            </a:r>
            <a:r>
              <a:rPr lang="en-GB" sz="1800" dirty="0" smtClean="0"/>
              <a:t>for the marginalized case, the condition is                    and regarding </a:t>
            </a:r>
            <a:r>
              <a:rPr lang="en-GB" sz="1800" dirty="0" smtClean="0">
                <a:hlinkClick r:id="rId4" action="ppaction://hlinksldjump"/>
              </a:rPr>
              <a:t>ClsTT</a:t>
            </a:r>
            <a:r>
              <a:rPr lang="en-GB" sz="1800" dirty="0" smtClean="0"/>
              <a:t> there should be slights differences for</a:t>
            </a:r>
          </a:p>
          <a:p>
            <a:pPr algn="just"/>
            <a:r>
              <a:rPr lang="en-GB" sz="1800" dirty="0" smtClean="0"/>
              <a:t>For the GR six parameters upper and lower 2</a:t>
            </a:r>
            <a:r>
              <a:rPr lang="en-GB" sz="1800" dirty="0" smtClean="0">
                <a:latin typeface="Times New Roman"/>
                <a:cs typeface="Times New Roman"/>
              </a:rPr>
              <a:t>σ </a:t>
            </a:r>
            <a:r>
              <a:rPr lang="en-GB" sz="1800" dirty="0" smtClean="0"/>
              <a:t>limit are wider than the corresponding to GR model, as can be checked numerically at the </a:t>
            </a:r>
            <a:r>
              <a:rPr lang="en-GB" sz="1800" dirty="0" smtClean="0">
                <a:hlinkClick r:id="rId5" action="ppaction://hlinksldjump"/>
              </a:rPr>
              <a:t>table</a:t>
            </a:r>
            <a:r>
              <a:rPr lang="en-GB" sz="1800" dirty="0" smtClean="0"/>
              <a:t>.</a:t>
            </a:r>
          </a:p>
          <a:p>
            <a:pPr algn="just"/>
            <a:r>
              <a:rPr lang="en-GB" sz="1800" dirty="0" smtClean="0"/>
              <a:t>Observe the same shape for derived parameters.</a:t>
            </a:r>
          </a:p>
        </p:txBody>
      </p:sp>
      <p:graphicFrame>
        <p:nvGraphicFramePr>
          <p:cNvPr id="9" name="Objecte 8"/>
          <p:cNvGraphicFramePr>
            <a:graphicFrameLocks noChangeAspect="1"/>
          </p:cNvGraphicFramePr>
          <p:nvPr>
            <p:extLst>
              <p:ext uri="{D42A27DB-BD31-4B8C-83A1-F6EECF244321}">
                <p14:modId xmlns:p14="http://schemas.microsoft.com/office/powerpoint/2010/main" val="1352686020"/>
              </p:ext>
            </p:extLst>
          </p:nvPr>
        </p:nvGraphicFramePr>
        <p:xfrm>
          <a:off x="1691680" y="2847851"/>
          <a:ext cx="1390650" cy="365125"/>
        </p:xfrm>
        <a:graphic>
          <a:graphicData uri="http://schemas.openxmlformats.org/presentationml/2006/ole">
            <mc:AlternateContent xmlns:mc="http://schemas.openxmlformats.org/markup-compatibility/2006">
              <mc:Choice xmlns:v="urn:schemas-microsoft-com:vml" Requires="v">
                <p:oleObj spid="_x0000_s23625" name="Equation" r:id="rId6" imgW="1257120" imgH="330120" progId="Equation.DSMT4">
                  <p:embed/>
                </p:oleObj>
              </mc:Choice>
              <mc:Fallback>
                <p:oleObj name="Equation" r:id="rId6" imgW="1257120" imgH="330120" progId="Equation.DSMT4">
                  <p:embed/>
                  <p:pic>
                    <p:nvPicPr>
                      <p:cNvPr id="0" name="Objecte 11"/>
                      <p:cNvPicPr>
                        <a:picLocks noChangeAspect="1" noChangeArrowheads="1"/>
                      </p:cNvPicPr>
                      <p:nvPr/>
                    </p:nvPicPr>
                    <p:blipFill>
                      <a:blip r:embed="rId7"/>
                      <a:srcRect/>
                      <a:stretch>
                        <a:fillRect/>
                      </a:stretch>
                    </p:blipFill>
                    <p:spPr bwMode="auto">
                      <a:xfrm>
                        <a:off x="1691680" y="2847851"/>
                        <a:ext cx="1390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e 9"/>
          <p:cNvGraphicFramePr>
            <a:graphicFrameLocks noChangeAspect="1"/>
          </p:cNvGraphicFramePr>
          <p:nvPr>
            <p:extLst>
              <p:ext uri="{D42A27DB-BD31-4B8C-83A1-F6EECF244321}">
                <p14:modId xmlns:p14="http://schemas.microsoft.com/office/powerpoint/2010/main" val="1174498813"/>
              </p:ext>
            </p:extLst>
          </p:nvPr>
        </p:nvGraphicFramePr>
        <p:xfrm>
          <a:off x="2411760" y="3448174"/>
          <a:ext cx="576263" cy="196850"/>
        </p:xfrm>
        <a:graphic>
          <a:graphicData uri="http://schemas.openxmlformats.org/presentationml/2006/ole">
            <mc:AlternateContent xmlns:mc="http://schemas.openxmlformats.org/markup-compatibility/2006">
              <mc:Choice xmlns:v="urn:schemas-microsoft-com:vml" Requires="v">
                <p:oleObj spid="_x0000_s23626" name="Equation" r:id="rId8" imgW="520560" imgH="177480" progId="Equation.DSMT4">
                  <p:embed/>
                </p:oleObj>
              </mc:Choice>
              <mc:Fallback>
                <p:oleObj name="Equation" r:id="rId8" imgW="520560" imgH="177480" progId="Equation.DSMT4">
                  <p:embed/>
                  <p:pic>
                    <p:nvPicPr>
                      <p:cNvPr id="0" name="Objecte 8"/>
                      <p:cNvPicPr>
                        <a:picLocks noChangeAspect="1" noChangeArrowheads="1"/>
                      </p:cNvPicPr>
                      <p:nvPr/>
                    </p:nvPicPr>
                    <p:blipFill>
                      <a:blip r:embed="rId9"/>
                      <a:srcRect/>
                      <a:stretch>
                        <a:fillRect/>
                      </a:stretch>
                    </p:blipFill>
                    <p:spPr bwMode="auto">
                      <a:xfrm>
                        <a:off x="2411760" y="3448174"/>
                        <a:ext cx="576263" cy="196850"/>
                      </a:xfrm>
                      <a:prstGeom prst="rect">
                        <a:avLst/>
                      </a:prstGeom>
                      <a:noFill/>
                      <a:ln>
                        <a:noFill/>
                      </a:ln>
                    </p:spPr>
                  </p:pic>
                </p:oleObj>
              </mc:Fallback>
            </mc:AlternateContent>
          </a:graphicData>
        </a:graphic>
      </p:graphicFrame>
      <p:pic>
        <p:nvPicPr>
          <p:cNvPr id="16" name="Contenidor de contingut 15"/>
          <p:cNvPicPr>
            <a:picLocks noGrp="1" noChangeAspect="1"/>
          </p:cNvPicPr>
          <p:nvPr>
            <p:ph sz="quarter" idx="2"/>
          </p:nvPr>
        </p:nvPicPr>
        <p:blipFill rotWithShape="1">
          <a:blip r:embed="rId10" cstate="print">
            <a:extLst>
              <a:ext uri="{28A0092B-C50C-407E-A947-70E740481C1C}">
                <a14:useLocalDpi xmlns:a14="http://schemas.microsoft.com/office/drawing/2010/main" val="0"/>
              </a:ext>
            </a:extLst>
          </a:blip>
          <a:srcRect l="4105" t="4000" r="9491" b="19157"/>
          <a:stretch/>
        </p:blipFill>
        <p:spPr>
          <a:xfrm>
            <a:off x="3707904" y="2371060"/>
            <a:ext cx="5350803" cy="3362196"/>
          </a:xfrm>
        </p:spPr>
      </p:pic>
      <p:pic>
        <p:nvPicPr>
          <p:cNvPr id="17" name="Imatge 16"/>
          <p:cNvPicPr>
            <a:picLocks noChangeAspect="1"/>
          </p:cNvPicPr>
          <p:nvPr/>
        </p:nvPicPr>
        <p:blipFill rotWithShape="1">
          <a:blip r:embed="rId11" cstate="print">
            <a:extLst>
              <a:ext uri="{28A0092B-C50C-407E-A947-70E740481C1C}">
                <a14:useLocalDpi xmlns:a14="http://schemas.microsoft.com/office/drawing/2010/main" val="0"/>
              </a:ext>
            </a:extLst>
          </a:blip>
          <a:srcRect l="5447" r="8052"/>
          <a:stretch/>
        </p:blipFill>
        <p:spPr>
          <a:xfrm>
            <a:off x="3707904" y="2276872"/>
            <a:ext cx="5328592" cy="3490726"/>
          </a:xfrm>
          <a:prstGeom prst="rect">
            <a:avLst/>
          </a:prstGeom>
        </p:spPr>
      </p:pic>
    </p:spTree>
    <p:extLst>
      <p:ext uri="{BB962C8B-B14F-4D97-AF65-F5344CB8AC3E}">
        <p14:creationId xmlns:p14="http://schemas.microsoft.com/office/powerpoint/2010/main" val="4254582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set>
                                      <p:cBhvr>
                                        <p:cTn id="9" dur="1" fill="hold">
                                          <p:stCondLst>
                                            <p:cond delay="499"/>
                                          </p:stCondLst>
                                        </p:cTn>
                                        <p:tgtEl>
                                          <p:spTgt spid="16"/>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p>
            <a:r>
              <a:rPr lang="en-US" dirty="0"/>
              <a:t>Firsts results from Planck</a:t>
            </a:r>
            <a:endParaRPr lang="ca-ES" dirty="0"/>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23</a:t>
            </a:fld>
            <a:endParaRPr lang="en-US"/>
          </a:p>
        </p:txBody>
      </p:sp>
      <p:sp>
        <p:nvSpPr>
          <p:cNvPr id="5" name="Contenidor de contingut 4"/>
          <p:cNvSpPr>
            <a:spLocks noGrp="1"/>
          </p:cNvSpPr>
          <p:nvPr>
            <p:ph sz="quarter" idx="1"/>
          </p:nvPr>
        </p:nvSpPr>
        <p:spPr>
          <a:xfrm>
            <a:off x="395536" y="1340768"/>
            <a:ext cx="8496944" cy="2304256"/>
          </a:xfrm>
        </p:spPr>
        <p:txBody>
          <a:bodyPr vert="horz">
            <a:normAutofit fontScale="85000" lnSpcReduction="20000"/>
          </a:bodyPr>
          <a:lstStyle/>
          <a:p>
            <a:pPr algn="just"/>
            <a:r>
              <a:rPr lang="en-GB" sz="2000" dirty="0" smtClean="0"/>
              <a:t>The new application version of </a:t>
            </a:r>
            <a:r>
              <a:rPr lang="en-GB" sz="2000" dirty="0" err="1" smtClean="0"/>
              <a:t>CosmoMC</a:t>
            </a:r>
            <a:r>
              <a:rPr lang="en-GB" sz="2000" dirty="0" smtClean="0"/>
              <a:t> has been modified to include the EE theory, also the new sampling method adapted for Planck has been used. </a:t>
            </a:r>
          </a:p>
          <a:p>
            <a:pPr algn="just"/>
            <a:r>
              <a:rPr lang="en-GB" sz="2000" dirty="0" smtClean="0"/>
              <a:t>For this preliminary test, we have done same setup as showed at </a:t>
            </a:r>
            <a:r>
              <a:rPr lang="en-GB" sz="2000" dirty="0" smtClean="0">
                <a:hlinkClick r:id="rId4" action="ppaction://hlinksldjump"/>
              </a:rPr>
              <a:t>slide 17</a:t>
            </a:r>
            <a:r>
              <a:rPr lang="en-GB" sz="2000" dirty="0" smtClean="0"/>
              <a:t>, except for lensing, where this time linear lensing is included, and the top limit for </a:t>
            </a:r>
            <a:r>
              <a:rPr lang="en-GB" sz="2000" i="1" dirty="0" smtClean="0"/>
              <a:t>l</a:t>
            </a:r>
            <a:r>
              <a:rPr lang="en-GB" sz="2000" dirty="0" smtClean="0"/>
              <a:t> range has been increase from 2100 to 2500.</a:t>
            </a:r>
          </a:p>
          <a:p>
            <a:pPr algn="just"/>
            <a:r>
              <a:rPr lang="en-GB" sz="2000" dirty="0" smtClean="0"/>
              <a:t>Concerning the parameterization, for the moment the new defaults of </a:t>
            </a:r>
            <a:r>
              <a:rPr lang="en-GB" sz="2000" dirty="0" err="1" smtClean="0"/>
              <a:t>CosmoMC</a:t>
            </a:r>
            <a:r>
              <a:rPr lang="en-GB" sz="2000" dirty="0"/>
              <a:t> </a:t>
            </a:r>
            <a:r>
              <a:rPr lang="en-GB" sz="2000" dirty="0" smtClean="0"/>
              <a:t>has been used, plus the new parameter </a:t>
            </a:r>
          </a:p>
          <a:p>
            <a:pPr algn="just"/>
            <a:r>
              <a:rPr lang="en-GB" sz="2000" dirty="0" smtClean="0"/>
              <a:t>The are new 14 nuisance parameters (11 foreground parameters, two relatives calibration parameters and one beam error parameter) that also are varied in the default range. (for details see </a:t>
            </a:r>
            <a:r>
              <a:rPr lang="ca-ES" sz="2000" dirty="0">
                <a:hlinkClick r:id="rId5" tooltip="Abstract"/>
              </a:rPr>
              <a:t>arXiv:1303.5075</a:t>
            </a:r>
            <a:r>
              <a:rPr lang="en-GB" sz="2000" dirty="0" smtClean="0"/>
              <a:t>).</a:t>
            </a:r>
            <a:endParaRPr lang="en-GB" sz="2000" dirty="0"/>
          </a:p>
        </p:txBody>
      </p:sp>
      <p:graphicFrame>
        <p:nvGraphicFramePr>
          <p:cNvPr id="7" name="Objecte 6"/>
          <p:cNvGraphicFramePr>
            <a:graphicFrameLocks noChangeAspect="1"/>
          </p:cNvGraphicFramePr>
          <p:nvPr>
            <p:extLst>
              <p:ext uri="{D42A27DB-BD31-4B8C-83A1-F6EECF244321}">
                <p14:modId xmlns:p14="http://schemas.microsoft.com/office/powerpoint/2010/main" val="2391062180"/>
              </p:ext>
            </p:extLst>
          </p:nvPr>
        </p:nvGraphicFramePr>
        <p:xfrm>
          <a:off x="2267744" y="2492896"/>
          <a:ext cx="687388" cy="307975"/>
        </p:xfrm>
        <a:graphic>
          <a:graphicData uri="http://schemas.openxmlformats.org/presentationml/2006/ole">
            <mc:AlternateContent xmlns:mc="http://schemas.openxmlformats.org/markup-compatibility/2006">
              <mc:Choice xmlns:v="urn:schemas-microsoft-com:vml" Requires="v">
                <p:oleObj spid="_x0000_s24631" name="Equation" r:id="rId6" imgW="622080" imgH="279360" progId="Equation.DSMT4">
                  <p:embed/>
                </p:oleObj>
              </mc:Choice>
              <mc:Fallback>
                <p:oleObj name="Equation" r:id="rId6" imgW="622080" imgH="279360" progId="Equation.DSMT4">
                  <p:embed/>
                  <p:pic>
                    <p:nvPicPr>
                      <p:cNvPr id="0" name="Objecte 8"/>
                      <p:cNvPicPr>
                        <a:picLocks noChangeAspect="1" noChangeArrowheads="1"/>
                      </p:cNvPicPr>
                      <p:nvPr/>
                    </p:nvPicPr>
                    <p:blipFill>
                      <a:blip r:embed="rId7"/>
                      <a:srcRect/>
                      <a:stretch>
                        <a:fillRect/>
                      </a:stretch>
                    </p:blipFill>
                    <p:spPr bwMode="auto">
                      <a:xfrm>
                        <a:off x="2267744" y="2492896"/>
                        <a:ext cx="687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Contenidor de contingut 6"/>
          <p:cNvGraphicFramePr>
            <a:graphicFrameLocks noGrp="1"/>
          </p:cNvGraphicFramePr>
          <p:nvPr>
            <p:ph sz="quarter" idx="2"/>
            <p:extLst>
              <p:ext uri="{D42A27DB-BD31-4B8C-83A1-F6EECF244321}">
                <p14:modId xmlns:p14="http://schemas.microsoft.com/office/powerpoint/2010/main" val="2824406383"/>
              </p:ext>
            </p:extLst>
          </p:nvPr>
        </p:nvGraphicFramePr>
        <p:xfrm>
          <a:off x="683568" y="3573016"/>
          <a:ext cx="8113797" cy="2657088"/>
        </p:xfrm>
        <a:graphic>
          <a:graphicData uri="http://schemas.openxmlformats.org/drawingml/2006/table">
            <a:tbl>
              <a:tblPr firstRow="1" bandRow="1">
                <a:tableStyleId>{5C22544A-7EE6-4342-B048-85BDC9FD1C3A}</a:tableStyleId>
              </a:tblPr>
              <a:tblGrid>
                <a:gridCol w="938755"/>
                <a:gridCol w="697582"/>
                <a:gridCol w="1364892"/>
                <a:gridCol w="969277"/>
                <a:gridCol w="719455"/>
                <a:gridCol w="719455"/>
                <a:gridCol w="824230"/>
                <a:gridCol w="719455"/>
                <a:gridCol w="1160696"/>
              </a:tblGrid>
              <a:tr h="432048">
                <a:tc>
                  <a:txBody>
                    <a:bodyPr/>
                    <a:lstStyle/>
                    <a:p>
                      <a:r>
                        <a:rPr lang="en-GB" sz="1800" noProof="0" dirty="0" smtClean="0">
                          <a:solidFill>
                            <a:srgbClr val="FFFF00"/>
                          </a:solidFill>
                        </a:rPr>
                        <a:t>Theory</a:t>
                      </a:r>
                      <a:endParaRPr lang="en-GB" sz="1800" noProof="0" dirty="0">
                        <a:solidFill>
                          <a:srgbClr val="FFFF00"/>
                        </a:solidFill>
                      </a:endParaRPr>
                    </a:p>
                  </a:txBody>
                  <a:tcPr/>
                </a:tc>
                <a:tc>
                  <a:txBody>
                    <a:bodyPr/>
                    <a:lstStyle/>
                    <a:p>
                      <a:r>
                        <a:rPr lang="en-GB" noProof="0" dirty="0" smtClean="0">
                          <a:solidFill>
                            <a:srgbClr val="FFFF00"/>
                          </a:solidFill>
                        </a:rPr>
                        <a:t>Case</a:t>
                      </a:r>
                      <a:endParaRPr lang="en-GB" noProof="0" dirty="0">
                        <a:solidFill>
                          <a:srgbClr val="FFFF00"/>
                        </a:solidFill>
                      </a:endParaRPr>
                    </a:p>
                  </a:txBody>
                  <a:tcPr/>
                </a:tc>
                <a:tc>
                  <a:txBody>
                    <a:bodyPr/>
                    <a:lstStyle/>
                    <a:p>
                      <a:endParaRPr lang="en-GB" noProof="0" dirty="0"/>
                    </a:p>
                  </a:txBody>
                  <a:tcPr/>
                </a:tc>
                <a:tc>
                  <a:txBody>
                    <a:bodyPr/>
                    <a:lstStyle/>
                    <a:p>
                      <a:endParaRPr lang="en-GB" noProof="0" dirty="0"/>
                    </a:p>
                  </a:txBody>
                  <a:tcPr/>
                </a:tc>
                <a:tc>
                  <a:txBody>
                    <a:bodyPr/>
                    <a:lstStyle/>
                    <a:p>
                      <a:endParaRPr lang="en-GB" noProof="0"/>
                    </a:p>
                  </a:txBody>
                  <a:tcPr/>
                </a:tc>
                <a:tc>
                  <a:txBody>
                    <a:bodyPr/>
                    <a:lstStyle/>
                    <a:p>
                      <a:endParaRPr lang="en-GB" noProof="0"/>
                    </a:p>
                  </a:txBody>
                  <a:tcPr/>
                </a:tc>
                <a:tc>
                  <a:txBody>
                    <a:bodyPr/>
                    <a:lstStyle/>
                    <a:p>
                      <a:endParaRPr lang="en-GB" noProof="0"/>
                    </a:p>
                  </a:txBody>
                  <a:tcPr/>
                </a:tc>
                <a:tc>
                  <a:txBody>
                    <a:bodyPr/>
                    <a:lstStyle/>
                    <a:p>
                      <a:endParaRPr lang="en-GB" noProof="0"/>
                    </a:p>
                  </a:txBody>
                  <a:tcPr/>
                </a:tc>
                <a:tc>
                  <a:txBody>
                    <a:bodyPr/>
                    <a:lstStyle/>
                    <a:p>
                      <a:endParaRPr lang="en-GB" noProof="0"/>
                    </a:p>
                  </a:txBody>
                  <a:tcPr/>
                </a:tc>
              </a:tr>
              <a:tr h="370840">
                <a:tc>
                  <a:txBody>
                    <a:bodyPr/>
                    <a:lstStyle/>
                    <a:p>
                      <a:r>
                        <a:rPr lang="en-GB" noProof="0" dirty="0" smtClean="0"/>
                        <a:t>GR</a:t>
                      </a:r>
                      <a:endParaRPr lang="en-GB" noProof="0" dirty="0"/>
                    </a:p>
                  </a:txBody>
                  <a:tcPr/>
                </a:tc>
                <a:tc>
                  <a:txBody>
                    <a:bodyPr/>
                    <a:lstStyle/>
                    <a:p>
                      <a:r>
                        <a:rPr lang="en-GB" noProof="0" dirty="0" smtClean="0"/>
                        <a:t>BF</a:t>
                      </a:r>
                      <a:endParaRPr lang="en-GB" noProof="0" dirty="0"/>
                    </a:p>
                  </a:txBody>
                  <a:tcPr/>
                </a:tc>
                <a:tc>
                  <a:txBody>
                    <a:bodyPr/>
                    <a:lstStyle/>
                    <a:p>
                      <a:pPr algn="r"/>
                      <a:r>
                        <a:rPr lang="en-GB" noProof="0" dirty="0" smtClean="0"/>
                        <a:t>0.0</a:t>
                      </a:r>
                      <a:endParaRPr lang="en-GB" noProof="0" dirty="0"/>
                    </a:p>
                  </a:txBody>
                  <a:tcPr/>
                </a:tc>
                <a:tc>
                  <a:txBody>
                    <a:bodyPr/>
                    <a:lstStyle/>
                    <a:p>
                      <a:pPr algn="r"/>
                      <a:r>
                        <a:rPr lang="en-GB" noProof="0" dirty="0" smtClean="0"/>
                        <a:t>0.0222</a:t>
                      </a:r>
                      <a:endParaRPr lang="en-GB" noProof="0" dirty="0"/>
                    </a:p>
                  </a:txBody>
                  <a:tcPr/>
                </a:tc>
                <a:tc>
                  <a:txBody>
                    <a:bodyPr/>
                    <a:lstStyle/>
                    <a:p>
                      <a:pPr algn="r"/>
                      <a:r>
                        <a:rPr lang="en-GB" noProof="0" dirty="0" smtClean="0"/>
                        <a:t>0.120</a:t>
                      </a:r>
                      <a:endParaRPr lang="en-GB" noProof="0" dirty="0"/>
                    </a:p>
                  </a:txBody>
                  <a:tcPr/>
                </a:tc>
                <a:tc>
                  <a:txBody>
                    <a:bodyPr/>
                    <a:lstStyle/>
                    <a:p>
                      <a:pPr algn="r"/>
                      <a:r>
                        <a:rPr lang="en-GB" noProof="0" dirty="0" smtClean="0"/>
                        <a:t>1.041</a:t>
                      </a:r>
                      <a:endParaRPr lang="en-GB" noProof="0" dirty="0"/>
                    </a:p>
                  </a:txBody>
                  <a:tcPr/>
                </a:tc>
                <a:tc>
                  <a:txBody>
                    <a:bodyPr/>
                    <a:lstStyle/>
                    <a:p>
                      <a:pPr algn="r"/>
                      <a:r>
                        <a:rPr lang="en-GB" noProof="0" dirty="0" smtClean="0"/>
                        <a:t>0.0932</a:t>
                      </a:r>
                      <a:endParaRPr lang="en-GB" noProof="0" dirty="0"/>
                    </a:p>
                  </a:txBody>
                  <a:tcPr/>
                </a:tc>
                <a:tc>
                  <a:txBody>
                    <a:bodyPr/>
                    <a:lstStyle/>
                    <a:p>
                      <a:pPr algn="r"/>
                      <a:r>
                        <a:rPr lang="en-GB" noProof="0" dirty="0" smtClean="0"/>
                        <a:t>0.964</a:t>
                      </a:r>
                      <a:endParaRPr lang="en-GB" noProof="0" dirty="0"/>
                    </a:p>
                  </a:txBody>
                  <a:tcPr/>
                </a:tc>
                <a:tc>
                  <a:txBody>
                    <a:bodyPr/>
                    <a:lstStyle/>
                    <a:p>
                      <a:pPr algn="r"/>
                      <a:r>
                        <a:rPr lang="en-GB" noProof="0" dirty="0" smtClean="0"/>
                        <a:t>3.097</a:t>
                      </a:r>
                      <a:endParaRPr lang="en-GB" noProof="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GR</a:t>
                      </a:r>
                    </a:p>
                  </a:txBody>
                  <a:tcPr/>
                </a:tc>
                <a:tc>
                  <a:txBody>
                    <a:bodyPr/>
                    <a:lstStyle/>
                    <a:p>
                      <a:r>
                        <a:rPr lang="en-GB" noProof="0" dirty="0" smtClean="0"/>
                        <a:t>LL</a:t>
                      </a:r>
                      <a:endParaRPr lang="en-GB" noProof="0" dirty="0"/>
                    </a:p>
                  </a:txBody>
                  <a:tcPr/>
                </a:tc>
                <a:tc>
                  <a:txBody>
                    <a:bodyPr/>
                    <a:lstStyle/>
                    <a:p>
                      <a:pPr algn="r"/>
                      <a:r>
                        <a:rPr lang="en-GB" noProof="0" dirty="0" smtClean="0"/>
                        <a:t>0.0</a:t>
                      </a:r>
                      <a:endParaRPr lang="en-GB" noProof="0" dirty="0"/>
                    </a:p>
                  </a:txBody>
                  <a:tcPr/>
                </a:tc>
                <a:tc>
                  <a:txBody>
                    <a:bodyPr/>
                    <a:lstStyle/>
                    <a:p>
                      <a:pPr algn="r"/>
                      <a:r>
                        <a:rPr lang="en-GB" noProof="0" dirty="0" smtClean="0"/>
                        <a:t>0.0215</a:t>
                      </a:r>
                      <a:endParaRPr lang="en-GB" noProof="0" dirty="0"/>
                    </a:p>
                  </a:txBody>
                  <a:tcPr/>
                </a:tc>
                <a:tc>
                  <a:txBody>
                    <a:bodyPr/>
                    <a:lstStyle/>
                    <a:p>
                      <a:pPr algn="r"/>
                      <a:r>
                        <a:rPr lang="en-GB" noProof="0" dirty="0" smtClean="0"/>
                        <a:t>0.111</a:t>
                      </a:r>
                      <a:endParaRPr lang="en-GB" noProof="0" dirty="0"/>
                    </a:p>
                  </a:txBody>
                  <a:tcPr/>
                </a:tc>
                <a:tc>
                  <a:txBody>
                    <a:bodyPr/>
                    <a:lstStyle/>
                    <a:p>
                      <a:pPr algn="r"/>
                      <a:r>
                        <a:rPr lang="en-GB" noProof="0" dirty="0" smtClean="0"/>
                        <a:t>1.039</a:t>
                      </a:r>
                      <a:endParaRPr lang="en-GB" noProof="0" dirty="0"/>
                    </a:p>
                  </a:txBody>
                  <a:tcPr/>
                </a:tc>
                <a:tc>
                  <a:txBody>
                    <a:bodyPr/>
                    <a:lstStyle/>
                    <a:p>
                      <a:pPr algn="r"/>
                      <a:r>
                        <a:rPr lang="en-GB" noProof="0" dirty="0" smtClean="0"/>
                        <a:t>0.0536</a:t>
                      </a:r>
                      <a:endParaRPr lang="en-GB" noProof="0" dirty="0"/>
                    </a:p>
                  </a:txBody>
                  <a:tcPr/>
                </a:tc>
                <a:tc>
                  <a:txBody>
                    <a:bodyPr/>
                    <a:lstStyle/>
                    <a:p>
                      <a:pPr algn="r"/>
                      <a:r>
                        <a:rPr lang="en-GB" noProof="0" dirty="0" smtClean="0"/>
                        <a:t>0.946</a:t>
                      </a:r>
                      <a:endParaRPr lang="en-GB" noProof="0" dirty="0"/>
                    </a:p>
                  </a:txBody>
                  <a:tcPr/>
                </a:tc>
                <a:tc>
                  <a:txBody>
                    <a:bodyPr/>
                    <a:lstStyle/>
                    <a:p>
                      <a:pPr algn="r"/>
                      <a:r>
                        <a:rPr lang="en-GB" noProof="0" dirty="0" smtClean="0"/>
                        <a:t>3.014</a:t>
                      </a:r>
                      <a:endParaRPr lang="en-GB" noProof="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GR</a:t>
                      </a:r>
                    </a:p>
                  </a:txBody>
                  <a:tcPr/>
                </a:tc>
                <a:tc>
                  <a:txBody>
                    <a:bodyPr/>
                    <a:lstStyle/>
                    <a:p>
                      <a:r>
                        <a:rPr lang="en-GB" noProof="0" dirty="0" smtClean="0"/>
                        <a:t>UL</a:t>
                      </a:r>
                      <a:endParaRPr lang="en-GB" noProof="0" dirty="0"/>
                    </a:p>
                  </a:txBody>
                  <a:tcPr/>
                </a:tc>
                <a:tc>
                  <a:txBody>
                    <a:bodyPr/>
                    <a:lstStyle/>
                    <a:p>
                      <a:pPr algn="r"/>
                      <a:r>
                        <a:rPr lang="en-GB" noProof="0" dirty="0" smtClean="0"/>
                        <a:t>0.0</a:t>
                      </a:r>
                      <a:endParaRPr lang="en-GB" noProof="0" dirty="0"/>
                    </a:p>
                  </a:txBody>
                  <a:tcPr/>
                </a:tc>
                <a:tc>
                  <a:txBody>
                    <a:bodyPr/>
                    <a:lstStyle/>
                    <a:p>
                      <a:pPr algn="r"/>
                      <a:r>
                        <a:rPr lang="en-GB" noProof="0" dirty="0" smtClean="0"/>
                        <a:t>0.0230</a:t>
                      </a:r>
                      <a:endParaRPr lang="en-GB" noProof="0" dirty="0"/>
                    </a:p>
                  </a:txBody>
                  <a:tcPr/>
                </a:tc>
                <a:tc>
                  <a:txBody>
                    <a:bodyPr/>
                    <a:lstStyle/>
                    <a:p>
                      <a:pPr algn="r"/>
                      <a:r>
                        <a:rPr lang="en-GB" noProof="0" dirty="0" smtClean="0"/>
                        <a:t>0.128</a:t>
                      </a:r>
                      <a:endParaRPr lang="en-GB" noProof="0" dirty="0"/>
                    </a:p>
                  </a:txBody>
                  <a:tcPr/>
                </a:tc>
                <a:tc>
                  <a:txBody>
                    <a:bodyPr/>
                    <a:lstStyle/>
                    <a:p>
                      <a:pPr algn="r"/>
                      <a:r>
                        <a:rPr lang="en-GB" noProof="0" dirty="0" smtClean="0"/>
                        <a:t>1.044</a:t>
                      </a:r>
                      <a:endParaRPr lang="en-GB" noProof="0" dirty="0"/>
                    </a:p>
                  </a:txBody>
                  <a:tcPr/>
                </a:tc>
                <a:tc>
                  <a:txBody>
                    <a:bodyPr/>
                    <a:lstStyle/>
                    <a:p>
                      <a:pPr algn="r"/>
                      <a:r>
                        <a:rPr lang="en-GB" noProof="0" dirty="0" smtClean="0"/>
                        <a:t>0.1407</a:t>
                      </a:r>
                      <a:endParaRPr lang="en-GB" noProof="0" dirty="0"/>
                    </a:p>
                  </a:txBody>
                  <a:tcPr/>
                </a:tc>
                <a:tc>
                  <a:txBody>
                    <a:bodyPr/>
                    <a:lstStyle/>
                    <a:p>
                      <a:pPr algn="r"/>
                      <a:r>
                        <a:rPr lang="en-GB" noProof="0" dirty="0" smtClean="0"/>
                        <a:t>0.987</a:t>
                      </a:r>
                      <a:endParaRPr lang="en-GB" noProof="0" dirty="0"/>
                    </a:p>
                  </a:txBody>
                  <a:tcPr/>
                </a:tc>
                <a:tc>
                  <a:txBody>
                    <a:bodyPr/>
                    <a:lstStyle/>
                    <a:p>
                      <a:pPr algn="r"/>
                      <a:r>
                        <a:rPr lang="en-GB" noProof="0" dirty="0" smtClean="0"/>
                        <a:t>3.185</a:t>
                      </a:r>
                      <a:endParaRPr lang="en-GB" noProof="0" dirty="0"/>
                    </a:p>
                  </a:txBody>
                  <a:tcPr/>
                </a:tc>
              </a:tr>
              <a:tr h="370840">
                <a:tc>
                  <a:txBody>
                    <a:bodyPr/>
                    <a:lstStyle/>
                    <a:p>
                      <a:r>
                        <a:rPr lang="en-GB" noProof="0" dirty="0" smtClean="0"/>
                        <a:t>EE</a:t>
                      </a:r>
                      <a:endParaRPr lang="en-GB" noProof="0" dirty="0"/>
                    </a:p>
                  </a:txBody>
                  <a:tcPr/>
                </a:tc>
                <a:tc>
                  <a:txBody>
                    <a:bodyPr/>
                    <a:lstStyle/>
                    <a:p>
                      <a:r>
                        <a:rPr lang="en-GB" noProof="0" dirty="0" smtClean="0"/>
                        <a:t>BF</a:t>
                      </a:r>
                      <a:endParaRPr lang="en-GB" noProof="0" dirty="0"/>
                    </a:p>
                  </a:txBody>
                  <a:tcPr/>
                </a:tc>
                <a:tc>
                  <a:txBody>
                    <a:bodyPr/>
                    <a:lstStyle/>
                    <a:p>
                      <a:pPr algn="r"/>
                      <a:r>
                        <a:rPr lang="en-GB" noProof="0" dirty="0" smtClean="0"/>
                        <a:t>0.615</a:t>
                      </a:r>
                      <a:endParaRPr lang="en-GB" noProof="0" dirty="0"/>
                    </a:p>
                  </a:txBody>
                  <a:tcPr/>
                </a:tc>
                <a:tc>
                  <a:txBody>
                    <a:bodyPr/>
                    <a:lstStyle/>
                    <a:p>
                      <a:pPr algn="r"/>
                      <a:r>
                        <a:rPr lang="ca-ES" dirty="0" smtClean="0"/>
                        <a:t>0.0201</a:t>
                      </a:r>
                      <a:endParaRPr lang="en-GB" noProof="0" dirty="0"/>
                    </a:p>
                  </a:txBody>
                  <a:tcPr/>
                </a:tc>
                <a:tc>
                  <a:txBody>
                    <a:bodyPr/>
                    <a:lstStyle/>
                    <a:p>
                      <a:pPr algn="r"/>
                      <a:r>
                        <a:rPr lang="ca-ES" dirty="0" smtClean="0"/>
                        <a:t>0.128</a:t>
                      </a:r>
                      <a:endParaRPr lang="en-GB" noProof="0" dirty="0"/>
                    </a:p>
                  </a:txBody>
                  <a:tcPr/>
                </a:tc>
                <a:tc>
                  <a:txBody>
                    <a:bodyPr/>
                    <a:lstStyle/>
                    <a:p>
                      <a:pPr algn="r"/>
                      <a:r>
                        <a:rPr lang="en-GB" noProof="0" dirty="0" smtClean="0"/>
                        <a:t>1.039</a:t>
                      </a:r>
                      <a:endParaRPr lang="en-GB" noProof="0" dirty="0"/>
                    </a:p>
                  </a:txBody>
                  <a:tcPr/>
                </a:tc>
                <a:tc>
                  <a:txBody>
                    <a:bodyPr/>
                    <a:lstStyle/>
                    <a:p>
                      <a:pPr algn="r"/>
                      <a:r>
                        <a:rPr lang="en-GB" noProof="0" dirty="0" smtClean="0"/>
                        <a:t>0.6148</a:t>
                      </a:r>
                      <a:endParaRPr lang="en-GB" noProof="0" dirty="0"/>
                    </a:p>
                  </a:txBody>
                  <a:tcPr/>
                </a:tc>
                <a:tc>
                  <a:txBody>
                    <a:bodyPr/>
                    <a:lstStyle/>
                    <a:p>
                      <a:pPr algn="r"/>
                      <a:r>
                        <a:rPr lang="en-GB" noProof="0" dirty="0" smtClean="0"/>
                        <a:t>0.917</a:t>
                      </a:r>
                      <a:endParaRPr lang="en-GB" noProof="0" dirty="0"/>
                    </a:p>
                  </a:txBody>
                  <a:tcPr/>
                </a:tc>
                <a:tc>
                  <a:txBody>
                    <a:bodyPr/>
                    <a:lstStyle/>
                    <a:p>
                      <a:pPr algn="r"/>
                      <a:r>
                        <a:rPr lang="en-GB" noProof="0" dirty="0" smtClean="0"/>
                        <a:t>3,029</a:t>
                      </a:r>
                      <a:endParaRPr lang="en-GB" noProof="0" dirty="0"/>
                    </a:p>
                  </a:txBody>
                  <a:tcPr/>
                </a:tc>
              </a:tr>
              <a:tr h="370840">
                <a:tc>
                  <a:txBody>
                    <a:bodyPr/>
                    <a:lstStyle/>
                    <a:p>
                      <a:r>
                        <a:rPr lang="en-GB" noProof="0" dirty="0" smtClean="0"/>
                        <a:t>EE</a:t>
                      </a:r>
                      <a:endParaRPr lang="en-GB" noProof="0" dirty="0"/>
                    </a:p>
                  </a:txBody>
                  <a:tcPr/>
                </a:tc>
                <a:tc>
                  <a:txBody>
                    <a:bodyPr/>
                    <a:lstStyle/>
                    <a:p>
                      <a:r>
                        <a:rPr lang="en-GB" noProof="0" dirty="0" smtClean="0"/>
                        <a:t>LL</a:t>
                      </a:r>
                      <a:endParaRPr lang="en-GB" noProof="0" dirty="0"/>
                    </a:p>
                  </a:txBody>
                  <a:tcPr/>
                </a:tc>
                <a:tc>
                  <a:txBody>
                    <a:bodyPr/>
                    <a:lstStyle/>
                    <a:p>
                      <a:pPr algn="r"/>
                      <a:r>
                        <a:rPr lang="en-GB" noProof="0" dirty="0" smtClean="0"/>
                        <a:t>-3.187</a:t>
                      </a:r>
                      <a:endParaRPr lang="en-GB" noProof="0" dirty="0"/>
                    </a:p>
                  </a:txBody>
                  <a:tcPr/>
                </a:tc>
                <a:tc>
                  <a:txBody>
                    <a:bodyPr/>
                    <a:lstStyle/>
                    <a:p>
                      <a:pPr algn="r"/>
                      <a:r>
                        <a:rPr lang="en-GB" noProof="0" dirty="0" smtClean="0"/>
                        <a:t>0.0193</a:t>
                      </a:r>
                      <a:endParaRPr lang="en-GB" noProof="0" dirty="0"/>
                    </a:p>
                  </a:txBody>
                  <a:tcPr/>
                </a:tc>
                <a:tc>
                  <a:txBody>
                    <a:bodyPr/>
                    <a:lstStyle/>
                    <a:p>
                      <a:pPr algn="r"/>
                      <a:r>
                        <a:rPr lang="en-GB" noProof="0" dirty="0" smtClean="0"/>
                        <a:t>0.118</a:t>
                      </a:r>
                      <a:endParaRPr lang="en-GB" noProof="0" dirty="0"/>
                    </a:p>
                  </a:txBody>
                  <a:tcPr/>
                </a:tc>
                <a:tc>
                  <a:txBody>
                    <a:bodyPr/>
                    <a:lstStyle/>
                    <a:p>
                      <a:pPr algn="r"/>
                      <a:r>
                        <a:rPr lang="en-GB" noProof="0" dirty="0" smtClean="0"/>
                        <a:t>1.038</a:t>
                      </a:r>
                      <a:endParaRPr lang="en-GB" noProof="0" dirty="0"/>
                    </a:p>
                  </a:txBody>
                  <a:tcPr/>
                </a:tc>
                <a:tc>
                  <a:txBody>
                    <a:bodyPr/>
                    <a:lstStyle/>
                    <a:p>
                      <a:pPr algn="r"/>
                      <a:r>
                        <a:rPr lang="en-GB" noProof="0" dirty="0" smtClean="0"/>
                        <a:t>0.0407</a:t>
                      </a:r>
                      <a:endParaRPr lang="en-GB" noProof="0" dirty="0"/>
                    </a:p>
                  </a:txBody>
                  <a:tcPr/>
                </a:tc>
                <a:tc>
                  <a:txBody>
                    <a:bodyPr/>
                    <a:lstStyle/>
                    <a:p>
                      <a:pPr algn="r"/>
                      <a:r>
                        <a:rPr lang="en-GB" noProof="0" dirty="0" smtClean="0"/>
                        <a:t>0.900</a:t>
                      </a:r>
                      <a:endParaRPr lang="en-GB" noProof="0" dirty="0"/>
                    </a:p>
                  </a:txBody>
                  <a:tcPr/>
                </a:tc>
                <a:tc>
                  <a:txBody>
                    <a:bodyPr/>
                    <a:lstStyle/>
                    <a:p>
                      <a:pPr algn="r"/>
                      <a:r>
                        <a:rPr lang="en-GB" noProof="0" dirty="0" smtClean="0"/>
                        <a:t>2.987</a:t>
                      </a:r>
                      <a:endParaRPr lang="en-GB" noProof="0" dirty="0"/>
                    </a:p>
                  </a:txBody>
                  <a:tcPr/>
                </a:tc>
              </a:tr>
              <a:tr h="370840">
                <a:tc>
                  <a:txBody>
                    <a:bodyPr/>
                    <a:lstStyle/>
                    <a:p>
                      <a:r>
                        <a:rPr lang="en-GB" noProof="0" dirty="0" smtClean="0"/>
                        <a:t>EE</a:t>
                      </a:r>
                      <a:endParaRPr lang="en-GB" noProof="0" dirty="0"/>
                    </a:p>
                  </a:txBody>
                  <a:tcPr/>
                </a:tc>
                <a:tc>
                  <a:txBody>
                    <a:bodyPr/>
                    <a:lstStyle/>
                    <a:p>
                      <a:r>
                        <a:rPr lang="en-GB" noProof="0" dirty="0" smtClean="0"/>
                        <a:t>UL</a:t>
                      </a:r>
                      <a:endParaRPr lang="en-GB" noProof="0" dirty="0"/>
                    </a:p>
                  </a:txBody>
                  <a:tcPr/>
                </a:tc>
                <a:tc>
                  <a:txBody>
                    <a:bodyPr/>
                    <a:lstStyle/>
                    <a:p>
                      <a:pPr algn="r"/>
                      <a:r>
                        <a:rPr lang="en-GB" noProof="0" dirty="0" smtClean="0"/>
                        <a:t>2.880</a:t>
                      </a:r>
                      <a:endParaRPr lang="en-GB" noProof="0" dirty="0"/>
                    </a:p>
                  </a:txBody>
                  <a:tcPr/>
                </a:tc>
                <a:tc>
                  <a:txBody>
                    <a:bodyPr/>
                    <a:lstStyle/>
                    <a:p>
                      <a:pPr algn="r"/>
                      <a:r>
                        <a:rPr lang="en-GB" noProof="0" dirty="0" smtClean="0"/>
                        <a:t>0.0211</a:t>
                      </a:r>
                      <a:endParaRPr lang="en-GB" noProof="0" dirty="0"/>
                    </a:p>
                  </a:txBody>
                  <a:tcPr/>
                </a:tc>
                <a:tc>
                  <a:txBody>
                    <a:bodyPr/>
                    <a:lstStyle/>
                    <a:p>
                      <a:pPr algn="r"/>
                      <a:r>
                        <a:rPr lang="en-GB" noProof="0" dirty="0" smtClean="0"/>
                        <a:t>0.137</a:t>
                      </a:r>
                      <a:endParaRPr lang="en-GB" noProof="0" dirty="0"/>
                    </a:p>
                  </a:txBody>
                  <a:tcPr/>
                </a:tc>
                <a:tc>
                  <a:txBody>
                    <a:bodyPr/>
                    <a:lstStyle/>
                    <a:p>
                      <a:pPr algn="r"/>
                      <a:r>
                        <a:rPr lang="en-GB" noProof="0" dirty="0" smtClean="0"/>
                        <a:t>1.041</a:t>
                      </a:r>
                      <a:endParaRPr lang="en-GB" noProof="0" dirty="0"/>
                    </a:p>
                  </a:txBody>
                  <a:tcPr/>
                </a:tc>
                <a:tc>
                  <a:txBody>
                    <a:bodyPr/>
                    <a:lstStyle/>
                    <a:p>
                      <a:pPr algn="r"/>
                      <a:r>
                        <a:rPr lang="en-GB" noProof="0" dirty="0" smtClean="0"/>
                        <a:t>0.1128</a:t>
                      </a:r>
                      <a:endParaRPr lang="en-GB" noProof="0" dirty="0"/>
                    </a:p>
                  </a:txBody>
                  <a:tcPr/>
                </a:tc>
                <a:tc>
                  <a:txBody>
                    <a:bodyPr/>
                    <a:lstStyle/>
                    <a:p>
                      <a:pPr algn="r"/>
                      <a:r>
                        <a:rPr lang="en-GB" noProof="0" dirty="0" smtClean="0"/>
                        <a:t>0.954</a:t>
                      </a:r>
                      <a:endParaRPr lang="en-GB" noProof="0" dirty="0"/>
                    </a:p>
                  </a:txBody>
                  <a:tcPr/>
                </a:tc>
                <a:tc>
                  <a:txBody>
                    <a:bodyPr/>
                    <a:lstStyle/>
                    <a:p>
                      <a:pPr algn="r"/>
                      <a:r>
                        <a:rPr lang="en-GB" noProof="0" dirty="0" smtClean="0"/>
                        <a:t>3.138</a:t>
                      </a:r>
                      <a:endParaRPr lang="en-GB" noProof="0" dirty="0"/>
                    </a:p>
                  </a:txBody>
                  <a:tcPr/>
                </a:tc>
              </a:tr>
            </a:tbl>
          </a:graphicData>
        </a:graphic>
      </p:graphicFrame>
      <p:graphicFrame>
        <p:nvGraphicFramePr>
          <p:cNvPr id="6" name="Objecte 5"/>
          <p:cNvGraphicFramePr>
            <a:graphicFrameLocks noChangeAspect="1"/>
          </p:cNvGraphicFramePr>
          <p:nvPr>
            <p:extLst>
              <p:ext uri="{D42A27DB-BD31-4B8C-83A1-F6EECF244321}">
                <p14:modId xmlns:p14="http://schemas.microsoft.com/office/powerpoint/2010/main" val="2989082810"/>
              </p:ext>
            </p:extLst>
          </p:nvPr>
        </p:nvGraphicFramePr>
        <p:xfrm>
          <a:off x="2339752" y="3573016"/>
          <a:ext cx="6438900" cy="409575"/>
        </p:xfrm>
        <a:graphic>
          <a:graphicData uri="http://schemas.openxmlformats.org/presentationml/2006/ole">
            <mc:AlternateContent xmlns:mc="http://schemas.openxmlformats.org/markup-compatibility/2006">
              <mc:Choice xmlns:v="urn:schemas-microsoft-com:vml" Requires="v">
                <p:oleObj spid="_x0000_s24632" name="Equation" r:id="rId8" imgW="4597200" imgH="291960" progId="Equation.DSMT4">
                  <p:embed/>
                </p:oleObj>
              </mc:Choice>
              <mc:Fallback>
                <p:oleObj name="Equation" r:id="rId8" imgW="4597200" imgH="291960" progId="Equation.DSMT4">
                  <p:embed/>
                  <p:pic>
                    <p:nvPicPr>
                      <p:cNvPr id="0" name="Object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752" y="3573016"/>
                        <a:ext cx="64389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4769016"/>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914400" y="274638"/>
            <a:ext cx="7772400" cy="778098"/>
          </a:xfrm>
        </p:spPr>
        <p:txBody>
          <a:bodyPr/>
          <a:lstStyle/>
          <a:p>
            <a:r>
              <a:rPr lang="en-GB" dirty="0" smtClean="0"/>
              <a:t>In summary…</a:t>
            </a:r>
            <a:endParaRPr lang="en-GB" dirty="0"/>
          </a:p>
        </p:txBody>
      </p:sp>
      <p:sp>
        <p:nvSpPr>
          <p:cNvPr id="4" name="Contenidor de peu de pàgina 3"/>
          <p:cNvSpPr>
            <a:spLocks noGrp="1"/>
          </p:cNvSpPr>
          <p:nvPr>
            <p:ph type="ftr" sz="quarter" idx="11"/>
          </p:nvPr>
        </p:nvSpPr>
        <p:spPr/>
        <p:txBody>
          <a:bodyPr/>
          <a:lstStyle/>
          <a:p>
            <a:r>
              <a:rPr lang="en-US" smtClean="0"/>
              <a:t>Spanish Relativity Meeting ERE2013 - Benasque</a:t>
            </a:r>
            <a:endParaRPr lang="en-GB"/>
          </a:p>
        </p:txBody>
      </p:sp>
      <p:sp>
        <p:nvSpPr>
          <p:cNvPr id="5" name="Contenidor de número de diapositiva 4"/>
          <p:cNvSpPr>
            <a:spLocks noGrp="1"/>
          </p:cNvSpPr>
          <p:nvPr>
            <p:ph type="sldNum" sz="quarter" idx="12"/>
          </p:nvPr>
        </p:nvSpPr>
        <p:spPr/>
        <p:txBody>
          <a:bodyPr/>
          <a:lstStyle/>
          <a:p>
            <a:fld id="{EDC8AA99-7238-42D3-B68A-A4E1B56FEE73}" type="slidenum">
              <a:rPr lang="en-GB" smtClean="0"/>
              <a:t>24</a:t>
            </a:fld>
            <a:endParaRPr lang="en-GB"/>
          </a:p>
        </p:txBody>
      </p:sp>
      <p:graphicFrame>
        <p:nvGraphicFramePr>
          <p:cNvPr id="3" name="Diagrama 2"/>
          <p:cNvGraphicFramePr/>
          <p:nvPr>
            <p:extLst>
              <p:ext uri="{D42A27DB-BD31-4B8C-83A1-F6EECF244321}">
                <p14:modId xmlns:p14="http://schemas.microsoft.com/office/powerpoint/2010/main" val="761092320"/>
              </p:ext>
            </p:extLst>
          </p:nvPr>
        </p:nvGraphicFramePr>
        <p:xfrm>
          <a:off x="1547664" y="112474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QuadreDeText 5"/>
          <p:cNvSpPr txBox="1"/>
          <p:nvPr/>
        </p:nvSpPr>
        <p:spPr>
          <a:xfrm>
            <a:off x="539552" y="5232102"/>
            <a:ext cx="8352928" cy="1077218"/>
          </a:xfrm>
          <a:prstGeom prst="rect">
            <a:avLst/>
          </a:prstGeom>
          <a:noFill/>
        </p:spPr>
        <p:txBody>
          <a:bodyPr wrap="square" rtlCol="0">
            <a:spAutoFit/>
          </a:bodyPr>
          <a:lstStyle/>
          <a:p>
            <a:pPr algn="just"/>
            <a:r>
              <a:rPr lang="en-GB" sz="1600" b="1" dirty="0" smtClean="0"/>
              <a:t>Acknowledgments</a:t>
            </a:r>
          </a:p>
          <a:p>
            <a:pPr algn="just"/>
            <a:r>
              <a:rPr lang="en-GB" sz="1600" dirty="0" smtClean="0"/>
              <a:t>This work has been supported by the Spanish Ministry of </a:t>
            </a:r>
            <a:r>
              <a:rPr lang="en-GB" sz="1600" dirty="0" err="1" smtClean="0"/>
              <a:t>Economía</a:t>
            </a:r>
            <a:r>
              <a:rPr lang="en-GB" sz="1600" dirty="0" smtClean="0"/>
              <a:t> y </a:t>
            </a:r>
            <a:r>
              <a:rPr lang="en-GB" sz="1600" dirty="0" err="1" smtClean="0"/>
              <a:t>Competitividad</a:t>
            </a:r>
            <a:r>
              <a:rPr lang="en-GB" sz="1600" dirty="0" smtClean="0"/>
              <a:t>, MICINNFEDER project FIS2012-33582 and CONSOLIDER-INGENIO project CSD2010-0064. We thank Javier Morales (</a:t>
            </a:r>
            <a:r>
              <a:rPr lang="en-GB" sz="1600" dirty="0" err="1" smtClean="0"/>
              <a:t>Universitat</a:t>
            </a:r>
            <a:r>
              <a:rPr lang="en-GB" sz="1600" dirty="0" smtClean="0"/>
              <a:t> Miguel Hernández) for comments and suggestions about statistics.</a:t>
            </a:r>
            <a:endParaRPr lang="en-GB" sz="1600" dirty="0"/>
          </a:p>
        </p:txBody>
      </p:sp>
    </p:spTree>
    <p:extLst>
      <p:ext uri="{BB962C8B-B14F-4D97-AF65-F5344CB8AC3E}">
        <p14:creationId xmlns:p14="http://schemas.microsoft.com/office/powerpoint/2010/main" val="262248053"/>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ol 5"/>
          <p:cNvSpPr>
            <a:spLocks noGrp="1"/>
          </p:cNvSpPr>
          <p:nvPr>
            <p:ph type="title"/>
          </p:nvPr>
        </p:nvSpPr>
        <p:spPr>
          <a:xfrm>
            <a:off x="179512" y="274638"/>
            <a:ext cx="8793360" cy="1143000"/>
          </a:xfrm>
        </p:spPr>
        <p:txBody>
          <a:bodyPr>
            <a:normAutofit/>
          </a:bodyPr>
          <a:lstStyle/>
          <a:p>
            <a:r>
              <a:rPr lang="en-US" sz="3200" dirty="0"/>
              <a:t>The extended electromagnetism (EE) theory basis</a:t>
            </a:r>
            <a:endParaRPr lang="en-GB" sz="3200" dirty="0"/>
          </a:p>
        </p:txBody>
      </p:sp>
      <p:sp>
        <p:nvSpPr>
          <p:cNvPr id="4" name="Contenidor de peu de pàgina 3"/>
          <p:cNvSpPr>
            <a:spLocks noGrp="1"/>
          </p:cNvSpPr>
          <p:nvPr>
            <p:ph type="ftr" sz="quarter" idx="11"/>
          </p:nvPr>
        </p:nvSpPr>
        <p:spPr/>
        <p:txBody>
          <a:bodyPr/>
          <a:lstStyle/>
          <a:p>
            <a:r>
              <a:rPr lang="en-US" smtClean="0"/>
              <a:t>Spanish Relativity Meeting ERE2013 - Benasque</a:t>
            </a:r>
            <a:endParaRPr lang="en-US" dirty="0"/>
          </a:p>
        </p:txBody>
      </p:sp>
      <p:sp>
        <p:nvSpPr>
          <p:cNvPr id="5" name="Contenidor de número de diapositiva 4"/>
          <p:cNvSpPr>
            <a:spLocks noGrp="1"/>
          </p:cNvSpPr>
          <p:nvPr>
            <p:ph type="sldNum" sz="quarter" idx="12"/>
          </p:nvPr>
        </p:nvSpPr>
        <p:spPr/>
        <p:txBody>
          <a:bodyPr/>
          <a:lstStyle/>
          <a:p>
            <a:fld id="{EDC8AA99-7238-42D3-B68A-A4E1B56FEE73}" type="slidenum">
              <a:rPr lang="en-US" smtClean="0"/>
              <a:t>3</a:t>
            </a:fld>
            <a:endParaRPr lang="en-US"/>
          </a:p>
        </p:txBody>
      </p:sp>
      <p:sp>
        <p:nvSpPr>
          <p:cNvPr id="7" name="Contenidor de contingut 6"/>
          <p:cNvSpPr>
            <a:spLocks noGrp="1"/>
          </p:cNvSpPr>
          <p:nvPr>
            <p:ph sz="quarter" idx="1"/>
          </p:nvPr>
        </p:nvSpPr>
        <p:spPr>
          <a:xfrm>
            <a:off x="228600" y="1798637"/>
            <a:ext cx="4267200" cy="3502571"/>
          </a:xfrm>
        </p:spPr>
        <p:txBody>
          <a:bodyPr>
            <a:normAutofit fontScale="92500" lnSpcReduction="20000"/>
          </a:bodyPr>
          <a:lstStyle/>
          <a:p>
            <a:pPr algn="just"/>
            <a:r>
              <a:rPr lang="en-US" dirty="0" smtClean="0"/>
              <a:t>VT theories were proposed </a:t>
            </a:r>
            <a:r>
              <a:rPr lang="en-US" dirty="0"/>
              <a:t>in the early </a:t>
            </a:r>
            <a:r>
              <a:rPr lang="en-US" dirty="0" smtClean="0"/>
              <a:t>‘70s by Clifford M. Will</a:t>
            </a:r>
            <a:r>
              <a:rPr lang="en-US" baseline="30000" dirty="0" smtClean="0"/>
              <a:t>[1]</a:t>
            </a:r>
            <a:r>
              <a:rPr lang="en-US" dirty="0" smtClean="0"/>
              <a:t>.</a:t>
            </a:r>
            <a:endParaRPr lang="ca-ES" dirty="0"/>
          </a:p>
        </p:txBody>
      </p:sp>
      <p:sp>
        <p:nvSpPr>
          <p:cNvPr id="8" name="Contenidor de contingut 7"/>
          <p:cNvSpPr>
            <a:spLocks noGrp="1"/>
          </p:cNvSpPr>
          <p:nvPr>
            <p:ph sz="quarter" idx="2"/>
          </p:nvPr>
        </p:nvSpPr>
        <p:spPr>
          <a:xfrm>
            <a:off x="4648200" y="1798637"/>
            <a:ext cx="4267200" cy="4078635"/>
          </a:xfrm>
        </p:spPr>
        <p:txBody>
          <a:bodyPr>
            <a:normAutofit fontScale="92500" lnSpcReduction="20000"/>
          </a:bodyPr>
          <a:lstStyle/>
          <a:p>
            <a:pPr algn="just"/>
            <a:r>
              <a:rPr lang="en-GB" dirty="0" smtClean="0"/>
              <a:t>Recently, a modified Einstein-Maxwell theory  has been proposed</a:t>
            </a:r>
            <a:r>
              <a:rPr lang="en-US" baseline="30000" dirty="0" smtClean="0"/>
              <a:t>[2]</a:t>
            </a:r>
            <a:r>
              <a:rPr lang="en-US" dirty="0" smtClean="0"/>
              <a:t>.</a:t>
            </a:r>
            <a:endParaRPr lang="en-GB" dirty="0" smtClean="0"/>
          </a:p>
          <a:p>
            <a:pPr algn="just"/>
            <a:r>
              <a:rPr lang="en-GB" dirty="0" smtClean="0"/>
              <a:t>For a charged </a:t>
            </a:r>
            <a:r>
              <a:rPr lang="en-GB" dirty="0"/>
              <a:t>isentropic perfect fluid of conserved energy density </a:t>
            </a:r>
            <a:r>
              <a:rPr lang="en-GB" i="1" dirty="0" smtClean="0"/>
              <a:t>ρ</a:t>
            </a:r>
            <a:r>
              <a:rPr lang="en-GB" dirty="0" smtClean="0"/>
              <a:t>, internal </a:t>
            </a:r>
            <a:r>
              <a:rPr lang="en-GB" dirty="0"/>
              <a:t>energy </a:t>
            </a:r>
            <a:r>
              <a:rPr lang="en-GB" i="1" dirty="0"/>
              <a:t>Є</a:t>
            </a:r>
            <a:r>
              <a:rPr lang="en-GB" dirty="0"/>
              <a:t>, </a:t>
            </a:r>
            <a:r>
              <a:rPr lang="en-GB" dirty="0" smtClean="0"/>
              <a:t>and  pressure </a:t>
            </a:r>
            <a:r>
              <a:rPr lang="en-GB" i="1" dirty="0" smtClean="0"/>
              <a:t>P=ρ(</a:t>
            </a:r>
            <a:r>
              <a:rPr lang="en-GB" i="1" dirty="0" err="1" smtClean="0"/>
              <a:t>dЄ</a:t>
            </a:r>
            <a:r>
              <a:rPr lang="en-GB" i="1" dirty="0" smtClean="0"/>
              <a:t>/</a:t>
            </a:r>
            <a:r>
              <a:rPr lang="en-GB" i="1" dirty="0" err="1" smtClean="0"/>
              <a:t>dρ</a:t>
            </a:r>
            <a:r>
              <a:rPr lang="en-GB" dirty="0"/>
              <a:t>), </a:t>
            </a:r>
            <a:r>
              <a:rPr lang="en-GB" dirty="0" smtClean="0"/>
              <a:t>the action is:</a:t>
            </a:r>
          </a:p>
          <a:p>
            <a:pPr marL="0" indent="0" algn="just">
              <a:buNone/>
            </a:pPr>
            <a:endParaRPr lang="en-GB" dirty="0"/>
          </a:p>
          <a:p>
            <a:pPr marL="0" indent="0" algn="just">
              <a:buNone/>
            </a:pPr>
            <a:endParaRPr lang="en-GB" dirty="0" smtClean="0"/>
          </a:p>
          <a:p>
            <a:pPr algn="just"/>
            <a:r>
              <a:rPr lang="en-GB" dirty="0" smtClean="0"/>
              <a:t>The fundamental gauge symmetry is different of the standard </a:t>
            </a:r>
            <a:r>
              <a:rPr lang="en-GB" i="1" dirty="0" smtClean="0"/>
              <a:t>U(1):</a:t>
            </a:r>
            <a:endParaRPr lang="en-GB" baseline="-25000" dirty="0"/>
          </a:p>
        </p:txBody>
      </p:sp>
      <p:graphicFrame>
        <p:nvGraphicFramePr>
          <p:cNvPr id="9" name="Objecte 8"/>
          <p:cNvGraphicFramePr>
            <a:graphicFrameLocks noChangeAspect="1"/>
          </p:cNvGraphicFramePr>
          <p:nvPr>
            <p:extLst>
              <p:ext uri="{D42A27DB-BD31-4B8C-83A1-F6EECF244321}">
                <p14:modId xmlns:p14="http://schemas.microsoft.com/office/powerpoint/2010/main" val="371708364"/>
              </p:ext>
            </p:extLst>
          </p:nvPr>
        </p:nvGraphicFramePr>
        <p:xfrm>
          <a:off x="569913" y="2571750"/>
          <a:ext cx="3702050" cy="641350"/>
        </p:xfrm>
        <a:graphic>
          <a:graphicData uri="http://schemas.openxmlformats.org/presentationml/2006/ole">
            <mc:AlternateContent xmlns:mc="http://schemas.openxmlformats.org/markup-compatibility/2006">
              <mc:Choice xmlns:v="urn:schemas-microsoft-com:vml" Requires="v">
                <p:oleObj spid="_x0000_s1474" name="Equation" r:id="rId4" imgW="3365280" imgH="583920" progId="Equation.DSMT4">
                  <p:embed/>
                </p:oleObj>
              </mc:Choice>
              <mc:Fallback>
                <p:oleObj name="Equation" r:id="rId4" imgW="3365280" imgH="583920" progId="Equation.DSMT4">
                  <p:embed/>
                  <p:pic>
                    <p:nvPicPr>
                      <p:cNvPr id="0" name=""/>
                      <p:cNvPicPr/>
                      <p:nvPr/>
                    </p:nvPicPr>
                    <p:blipFill>
                      <a:blip r:embed="rId5"/>
                      <a:stretch>
                        <a:fillRect/>
                      </a:stretch>
                    </p:blipFill>
                    <p:spPr>
                      <a:xfrm>
                        <a:off x="569913" y="2571750"/>
                        <a:ext cx="3702050" cy="641350"/>
                      </a:xfrm>
                      <a:prstGeom prst="rect">
                        <a:avLst/>
                      </a:prstGeom>
                    </p:spPr>
                  </p:pic>
                </p:oleObj>
              </mc:Fallback>
            </mc:AlternateContent>
          </a:graphicData>
        </a:graphic>
      </p:graphicFrame>
      <p:graphicFrame>
        <p:nvGraphicFramePr>
          <p:cNvPr id="10" name="Objecte 9"/>
          <p:cNvGraphicFramePr>
            <a:graphicFrameLocks noChangeAspect="1"/>
          </p:cNvGraphicFramePr>
          <p:nvPr>
            <p:extLst>
              <p:ext uri="{D42A27DB-BD31-4B8C-83A1-F6EECF244321}">
                <p14:modId xmlns:p14="http://schemas.microsoft.com/office/powerpoint/2010/main" val="1783435074"/>
              </p:ext>
            </p:extLst>
          </p:nvPr>
        </p:nvGraphicFramePr>
        <p:xfrm>
          <a:off x="4900937" y="4204568"/>
          <a:ext cx="4076700" cy="736600"/>
        </p:xfrm>
        <a:graphic>
          <a:graphicData uri="http://schemas.openxmlformats.org/presentationml/2006/ole">
            <mc:AlternateContent xmlns:mc="http://schemas.openxmlformats.org/markup-compatibility/2006">
              <mc:Choice xmlns:v="urn:schemas-microsoft-com:vml" Requires="v">
                <p:oleObj spid="_x0000_s1475" name="Equation" r:id="rId6" imgW="4076640" imgH="736560" progId="Equation.DSMT4">
                  <p:embed/>
                </p:oleObj>
              </mc:Choice>
              <mc:Fallback>
                <p:oleObj name="Equation" r:id="rId6" imgW="4076640" imgH="736560" progId="Equation.DSMT4">
                  <p:embed/>
                  <p:pic>
                    <p:nvPicPr>
                      <p:cNvPr id="0" name=""/>
                      <p:cNvPicPr/>
                      <p:nvPr/>
                    </p:nvPicPr>
                    <p:blipFill>
                      <a:blip r:embed="rId7"/>
                      <a:stretch>
                        <a:fillRect/>
                      </a:stretch>
                    </p:blipFill>
                    <p:spPr>
                      <a:xfrm>
                        <a:off x="4900937" y="4204568"/>
                        <a:ext cx="4076700" cy="736600"/>
                      </a:xfrm>
                      <a:prstGeom prst="rect">
                        <a:avLst/>
                      </a:prstGeom>
                    </p:spPr>
                  </p:pic>
                </p:oleObj>
              </mc:Fallback>
            </mc:AlternateContent>
          </a:graphicData>
        </a:graphic>
      </p:graphicFrame>
      <p:sp>
        <p:nvSpPr>
          <p:cNvPr id="11" name="Crida de fletxa a la dreta 10"/>
          <p:cNvSpPr/>
          <p:nvPr/>
        </p:nvSpPr>
        <p:spPr>
          <a:xfrm>
            <a:off x="763960" y="3717033"/>
            <a:ext cx="3960440" cy="1296143"/>
          </a:xfrm>
          <a:prstGeom prst="rightArrowCallout">
            <a:avLst>
              <a:gd name="adj1" fmla="val 25000"/>
              <a:gd name="adj2" fmla="val 25962"/>
              <a:gd name="adj3" fmla="val 31253"/>
              <a:gd name="adj4" fmla="val 6497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Both theories are equivalents when:  </a:t>
            </a:r>
            <a:r>
              <a:rPr lang="el-GR" i="1" dirty="0" smtClean="0"/>
              <a:t>ω</a:t>
            </a:r>
            <a:r>
              <a:rPr lang="es-ES_tradnl" i="1" dirty="0" smtClean="0"/>
              <a:t>=0, 2</a:t>
            </a:r>
            <a:r>
              <a:rPr lang="el-GR" i="1" dirty="0" smtClean="0"/>
              <a:t>ε</a:t>
            </a:r>
            <a:r>
              <a:rPr lang="es-ES_tradnl" i="1" dirty="0" smtClean="0"/>
              <a:t>-</a:t>
            </a:r>
            <a:r>
              <a:rPr lang="el-GR" i="1" dirty="0" smtClean="0"/>
              <a:t>η</a:t>
            </a:r>
            <a:r>
              <a:rPr lang="es-ES_tradnl" i="1" dirty="0" smtClean="0"/>
              <a:t>=8</a:t>
            </a:r>
            <a:r>
              <a:rPr lang="el-GR" i="1" dirty="0" smtClean="0"/>
              <a:t>π</a:t>
            </a:r>
            <a:r>
              <a:rPr lang="es-ES_tradnl" i="1" dirty="0" smtClean="0"/>
              <a:t>G, </a:t>
            </a:r>
            <a:r>
              <a:rPr lang="el-GR" i="1" dirty="0" smtClean="0"/>
              <a:t>η</a:t>
            </a:r>
            <a:r>
              <a:rPr lang="es-ES_tradnl" i="1" dirty="0" smtClean="0"/>
              <a:t>=</a:t>
            </a:r>
            <a:r>
              <a:rPr lang="el-GR" i="1" dirty="0" smtClean="0"/>
              <a:t>ν</a:t>
            </a:r>
            <a:r>
              <a:rPr lang="es-ES_tradnl" i="1" dirty="0" smtClean="0"/>
              <a:t>=16</a:t>
            </a:r>
            <a:r>
              <a:rPr lang="el-GR" i="1" dirty="0" smtClean="0"/>
              <a:t>π</a:t>
            </a:r>
            <a:r>
              <a:rPr lang="es-ES_tradnl" i="1" dirty="0" smtClean="0"/>
              <a:t>G</a:t>
            </a:r>
            <a:r>
              <a:rPr lang="es-ES_tradnl" dirty="0" smtClean="0"/>
              <a:t> and </a:t>
            </a:r>
            <a:r>
              <a:rPr lang="es-ES_tradnl" i="1" dirty="0" smtClean="0"/>
              <a:t>L</a:t>
            </a:r>
            <a:r>
              <a:rPr lang="es-ES_tradnl" i="1" baseline="-25000" dirty="0" smtClean="0"/>
              <a:t>m</a:t>
            </a:r>
            <a:r>
              <a:rPr lang="es-ES_tradnl" i="1" dirty="0" smtClean="0"/>
              <a:t>=J</a:t>
            </a:r>
            <a:r>
              <a:rPr lang="el-GR" i="1" dirty="0"/>
              <a:t> </a:t>
            </a:r>
            <a:r>
              <a:rPr lang="el-GR" i="1" baseline="30000" dirty="0"/>
              <a:t>µ</a:t>
            </a:r>
            <a:r>
              <a:rPr lang="es-ES_tradnl" i="1" dirty="0" smtClean="0"/>
              <a:t>A</a:t>
            </a:r>
            <a:r>
              <a:rPr lang="el-GR" i="1" dirty="0"/>
              <a:t> </a:t>
            </a:r>
            <a:r>
              <a:rPr lang="el-GR" i="1" baseline="-25000" dirty="0" smtClean="0"/>
              <a:t>µ</a:t>
            </a:r>
            <a:r>
              <a:rPr lang="es-ES_tradnl" i="1" dirty="0"/>
              <a:t> </a:t>
            </a:r>
            <a:r>
              <a:rPr lang="es-ES_tradnl" i="1" dirty="0" smtClean="0"/>
              <a:t>-</a:t>
            </a:r>
            <a:r>
              <a:rPr lang="el-GR" i="1" dirty="0" smtClean="0"/>
              <a:t>ρ</a:t>
            </a:r>
            <a:r>
              <a:rPr lang="es-ES_tradnl" i="1" dirty="0" smtClean="0"/>
              <a:t>(1+</a:t>
            </a:r>
            <a:r>
              <a:rPr lang="az-Cyrl-AZ" i="1" dirty="0" smtClean="0"/>
              <a:t>Є</a:t>
            </a:r>
            <a:r>
              <a:rPr lang="es-ES_tradnl" i="1" dirty="0" smtClean="0"/>
              <a:t>)</a:t>
            </a:r>
            <a:endParaRPr lang="en-GB" i="1" baseline="-25000" dirty="0"/>
          </a:p>
        </p:txBody>
      </p:sp>
      <p:sp>
        <p:nvSpPr>
          <p:cNvPr id="12" name="QuadreDeText 11"/>
          <p:cNvSpPr txBox="1"/>
          <p:nvPr/>
        </p:nvSpPr>
        <p:spPr>
          <a:xfrm>
            <a:off x="251520" y="5157192"/>
            <a:ext cx="4248472" cy="646331"/>
          </a:xfrm>
          <a:prstGeom prst="rect">
            <a:avLst/>
          </a:prstGeom>
          <a:noFill/>
          <a:ln>
            <a:solidFill>
              <a:schemeClr val="accent1"/>
            </a:solidFill>
          </a:ln>
          <a:effectLst>
            <a:innerShdw blurRad="63500" dist="50800" dir="2700000">
              <a:prstClr val="black">
                <a:alpha val="50000"/>
              </a:prstClr>
            </a:innerShdw>
          </a:effectLst>
        </p:spPr>
        <p:txBody>
          <a:bodyPr wrap="square" rtlCol="0">
            <a:spAutoFit/>
          </a:bodyPr>
          <a:lstStyle/>
          <a:p>
            <a:pPr algn="just"/>
            <a:r>
              <a:rPr lang="en-GB" dirty="0" smtClean="0"/>
              <a:t>PPN values for parameterization are </a:t>
            </a:r>
            <a:r>
              <a:rPr lang="en-GB" dirty="0"/>
              <a:t>the same </a:t>
            </a:r>
            <a:r>
              <a:rPr lang="en-GB" dirty="0" smtClean="0"/>
              <a:t>as in General Relativity.   </a:t>
            </a:r>
            <a:endParaRPr lang="en-GB" dirty="0"/>
          </a:p>
        </p:txBody>
      </p:sp>
      <p:sp>
        <p:nvSpPr>
          <p:cNvPr id="2" name="Rectangle arrodonit 1"/>
          <p:cNvSpPr/>
          <p:nvPr/>
        </p:nvSpPr>
        <p:spPr>
          <a:xfrm>
            <a:off x="6530531" y="4221088"/>
            <a:ext cx="648072" cy="360040"/>
          </a:xfrm>
          <a:prstGeom prst="roundRect">
            <a:avLst/>
          </a:prstGeom>
          <a:noFill/>
          <a:ln>
            <a:solidFill>
              <a:srgbClr val="FF000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QuadreDeText 2"/>
          <p:cNvSpPr txBox="1"/>
          <p:nvPr/>
        </p:nvSpPr>
        <p:spPr>
          <a:xfrm>
            <a:off x="323528" y="5807005"/>
            <a:ext cx="4248472" cy="430887"/>
          </a:xfrm>
          <a:prstGeom prst="rect">
            <a:avLst/>
          </a:prstGeom>
          <a:noFill/>
        </p:spPr>
        <p:txBody>
          <a:bodyPr wrap="square" rtlCol="0">
            <a:spAutoFit/>
          </a:bodyPr>
          <a:lstStyle/>
          <a:p>
            <a:pPr algn="just"/>
            <a:r>
              <a:rPr lang="ca-ES" sz="1100" dirty="0" smtClean="0"/>
              <a:t>[1] </a:t>
            </a:r>
            <a:r>
              <a:rPr lang="en-US" sz="1100" dirty="0" smtClean="0"/>
              <a:t>Clifford </a:t>
            </a:r>
            <a:r>
              <a:rPr lang="en-US" sz="1100" dirty="0"/>
              <a:t>M. Will, Theory and Experiment </a:t>
            </a:r>
            <a:r>
              <a:rPr lang="en-US" sz="1100" dirty="0" smtClean="0"/>
              <a:t>in gravitational Physics </a:t>
            </a:r>
            <a:r>
              <a:rPr lang="en-US" sz="1100" dirty="0"/>
              <a:t>(Cambridge University </a:t>
            </a:r>
            <a:r>
              <a:rPr lang="en-US" sz="1100" dirty="0" smtClean="0"/>
              <a:t>Press</a:t>
            </a:r>
            <a:r>
              <a:rPr lang="en-US" sz="1100" dirty="0"/>
              <a:t>, New York, 1993).</a:t>
            </a:r>
            <a:endParaRPr lang="ca-ES" sz="1100" dirty="0"/>
          </a:p>
        </p:txBody>
      </p:sp>
      <p:sp>
        <p:nvSpPr>
          <p:cNvPr id="13" name="Fletxa cap amunt 12"/>
          <p:cNvSpPr/>
          <p:nvPr/>
        </p:nvSpPr>
        <p:spPr>
          <a:xfrm>
            <a:off x="1400864" y="3279669"/>
            <a:ext cx="1226920" cy="43736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QuadreDeText 13"/>
          <p:cNvSpPr txBox="1"/>
          <p:nvPr/>
        </p:nvSpPr>
        <p:spPr>
          <a:xfrm>
            <a:off x="4724400" y="6021288"/>
            <a:ext cx="4248472" cy="430887"/>
          </a:xfrm>
          <a:prstGeom prst="rect">
            <a:avLst/>
          </a:prstGeom>
          <a:noFill/>
        </p:spPr>
        <p:txBody>
          <a:bodyPr wrap="square" rtlCol="0">
            <a:spAutoFit/>
          </a:bodyPr>
          <a:lstStyle/>
          <a:p>
            <a:r>
              <a:rPr lang="en-GB" sz="1100" dirty="0" smtClean="0"/>
              <a:t>[2] J. </a:t>
            </a:r>
            <a:r>
              <a:rPr lang="en-GB" sz="1100" dirty="0" err="1" smtClean="0"/>
              <a:t>Beltrán</a:t>
            </a:r>
            <a:r>
              <a:rPr lang="en-GB" sz="1100" dirty="0" smtClean="0"/>
              <a:t> Jiménez and A.L. </a:t>
            </a:r>
            <a:r>
              <a:rPr lang="en-GB" sz="1100" dirty="0" err="1" smtClean="0"/>
              <a:t>Maroto</a:t>
            </a:r>
            <a:r>
              <a:rPr lang="en-GB" sz="1100" dirty="0" smtClean="0"/>
              <a:t>, Cosmological electromagnetic fields and dark energy, JCAP 03 (2009) 016</a:t>
            </a:r>
            <a:endParaRPr lang="en-GB" sz="1100" dirty="0"/>
          </a:p>
        </p:txBody>
      </p:sp>
      <p:graphicFrame>
        <p:nvGraphicFramePr>
          <p:cNvPr id="17" name="Objecte 16"/>
          <p:cNvGraphicFramePr>
            <a:graphicFrameLocks noChangeAspect="1"/>
          </p:cNvGraphicFramePr>
          <p:nvPr>
            <p:extLst>
              <p:ext uri="{D42A27DB-BD31-4B8C-83A1-F6EECF244321}">
                <p14:modId xmlns:p14="http://schemas.microsoft.com/office/powerpoint/2010/main" val="2664998095"/>
              </p:ext>
            </p:extLst>
          </p:nvPr>
        </p:nvGraphicFramePr>
        <p:xfrm>
          <a:off x="5682011" y="5661248"/>
          <a:ext cx="2333250" cy="317250"/>
        </p:xfrm>
        <a:graphic>
          <a:graphicData uri="http://schemas.openxmlformats.org/presentationml/2006/ole">
            <mc:AlternateContent xmlns:mc="http://schemas.openxmlformats.org/markup-compatibility/2006">
              <mc:Choice xmlns:v="urn:schemas-microsoft-com:vml" Requires="v">
                <p:oleObj spid="_x0000_s1476" name="Equation" r:id="rId8" imgW="1866600" imgH="253800" progId="Equation.DSMT4">
                  <p:embed/>
                </p:oleObj>
              </mc:Choice>
              <mc:Fallback>
                <p:oleObj name="Equation" r:id="rId8" imgW="1866600" imgH="253800" progId="Equation.DSMT4">
                  <p:embed/>
                  <p:pic>
                    <p:nvPicPr>
                      <p:cNvPr id="0" name="Objecte 8"/>
                      <p:cNvPicPr>
                        <a:picLocks noChangeAspect="1" noChangeArrowheads="1"/>
                      </p:cNvPicPr>
                      <p:nvPr/>
                    </p:nvPicPr>
                    <p:blipFill>
                      <a:blip r:embed="rId9"/>
                      <a:srcRect/>
                      <a:stretch>
                        <a:fillRect/>
                      </a:stretch>
                    </p:blipFill>
                    <p:spPr bwMode="auto">
                      <a:xfrm>
                        <a:off x="5682011" y="5661248"/>
                        <a:ext cx="2333250" cy="31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3928623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ol 5"/>
          <p:cNvSpPr>
            <a:spLocks noGrp="1"/>
          </p:cNvSpPr>
          <p:nvPr>
            <p:ph type="title"/>
          </p:nvPr>
        </p:nvSpPr>
        <p:spPr>
          <a:xfrm>
            <a:off x="179512" y="274638"/>
            <a:ext cx="8741932" cy="1143000"/>
          </a:xfrm>
        </p:spPr>
        <p:txBody>
          <a:bodyPr>
            <a:normAutofit/>
          </a:bodyPr>
          <a:lstStyle/>
          <a:p>
            <a:r>
              <a:rPr lang="en-US" sz="3200" dirty="0"/>
              <a:t>The extended electromagnetism (EE) theory basis</a:t>
            </a:r>
            <a:endParaRPr lang="en-GB" sz="3200" dirty="0"/>
          </a:p>
        </p:txBody>
      </p:sp>
      <p:sp>
        <p:nvSpPr>
          <p:cNvPr id="4" name="Contenidor de peu de pàgina 3"/>
          <p:cNvSpPr>
            <a:spLocks noGrp="1"/>
          </p:cNvSpPr>
          <p:nvPr>
            <p:ph type="ftr" sz="quarter" idx="11"/>
          </p:nvPr>
        </p:nvSpPr>
        <p:spPr/>
        <p:txBody>
          <a:bodyPr/>
          <a:lstStyle/>
          <a:p>
            <a:r>
              <a:rPr lang="en-US" smtClean="0"/>
              <a:t>Spanish Relativity Meeting ERE2013 - Benasque</a:t>
            </a:r>
            <a:endParaRPr lang="en-US"/>
          </a:p>
        </p:txBody>
      </p:sp>
      <p:sp>
        <p:nvSpPr>
          <p:cNvPr id="5" name="Contenidor de número de diapositiva 4"/>
          <p:cNvSpPr>
            <a:spLocks noGrp="1"/>
          </p:cNvSpPr>
          <p:nvPr>
            <p:ph type="sldNum" sz="quarter" idx="12"/>
          </p:nvPr>
        </p:nvSpPr>
        <p:spPr/>
        <p:txBody>
          <a:bodyPr/>
          <a:lstStyle/>
          <a:p>
            <a:fld id="{EDC8AA99-7238-42D3-B68A-A4E1B56FEE73}" type="slidenum">
              <a:rPr lang="en-US" smtClean="0"/>
              <a:t>4</a:t>
            </a:fld>
            <a:endParaRPr lang="en-US"/>
          </a:p>
        </p:txBody>
      </p:sp>
      <p:sp>
        <p:nvSpPr>
          <p:cNvPr id="7" name="Contenidor de contingut 6"/>
          <p:cNvSpPr>
            <a:spLocks noGrp="1"/>
          </p:cNvSpPr>
          <p:nvPr>
            <p:ph sz="quarter" idx="1"/>
          </p:nvPr>
        </p:nvSpPr>
        <p:spPr>
          <a:xfrm>
            <a:off x="228600" y="2127665"/>
            <a:ext cx="4267200" cy="2350443"/>
          </a:xfrm>
        </p:spPr>
        <p:txBody>
          <a:bodyPr/>
          <a:lstStyle/>
          <a:p>
            <a:pPr>
              <a:lnSpc>
                <a:spcPct val="150000"/>
              </a:lnSpc>
            </a:pPr>
            <a:r>
              <a:rPr lang="en-GB" i="1" dirty="0" smtClean="0"/>
              <a:t>A</a:t>
            </a:r>
            <a:r>
              <a:rPr lang="en-GB" i="1" baseline="-25000" dirty="0" smtClean="0"/>
              <a:t>µ</a:t>
            </a:r>
            <a:r>
              <a:rPr lang="en-GB" dirty="0" smtClean="0"/>
              <a:t> field </a:t>
            </a:r>
            <a:r>
              <a:rPr lang="en-GB" sz="2400" dirty="0" smtClean="0"/>
              <a:t>variations</a:t>
            </a:r>
            <a:r>
              <a:rPr lang="en-GB" dirty="0" smtClean="0"/>
              <a:t>:</a:t>
            </a:r>
          </a:p>
          <a:p>
            <a:pPr>
              <a:lnSpc>
                <a:spcPct val="150000"/>
              </a:lnSpc>
            </a:pPr>
            <a:r>
              <a:rPr lang="en-GB" i="1" dirty="0" smtClean="0"/>
              <a:t>U</a:t>
            </a:r>
            <a:r>
              <a:rPr lang="en-GB" i="1" baseline="30000" dirty="0" smtClean="0"/>
              <a:t>µ</a:t>
            </a:r>
            <a:r>
              <a:rPr lang="en-GB" dirty="0"/>
              <a:t> </a:t>
            </a:r>
            <a:r>
              <a:rPr lang="en-GB" dirty="0" smtClean="0"/>
              <a:t>fluid flow lines:</a:t>
            </a:r>
          </a:p>
          <a:p>
            <a:pPr>
              <a:lnSpc>
                <a:spcPct val="150000"/>
              </a:lnSpc>
            </a:pPr>
            <a:r>
              <a:rPr lang="en-GB" i="1" dirty="0" smtClean="0"/>
              <a:t>g</a:t>
            </a:r>
            <a:r>
              <a:rPr lang="en-GB" i="1" baseline="-25000" dirty="0" smtClean="0"/>
              <a:t>µν</a:t>
            </a:r>
            <a:r>
              <a:rPr lang="en-GB" dirty="0" smtClean="0"/>
              <a:t> metric tensor: </a:t>
            </a:r>
            <a:endParaRPr lang="en-GB" baseline="30000" dirty="0"/>
          </a:p>
        </p:txBody>
      </p:sp>
      <p:sp>
        <p:nvSpPr>
          <p:cNvPr id="8" name="Contenidor de contingut 7"/>
          <p:cNvSpPr>
            <a:spLocks noGrp="1"/>
          </p:cNvSpPr>
          <p:nvPr>
            <p:ph sz="quarter" idx="2"/>
          </p:nvPr>
        </p:nvSpPr>
        <p:spPr>
          <a:xfrm>
            <a:off x="4644008" y="2127665"/>
            <a:ext cx="4271392" cy="2350443"/>
          </a:xfrm>
        </p:spPr>
        <p:txBody>
          <a:bodyPr/>
          <a:lstStyle/>
          <a:p>
            <a:pPr marL="0" indent="0">
              <a:buNone/>
            </a:pPr>
            <a:endParaRPr lang="ca-ES" dirty="0" smtClean="0"/>
          </a:p>
          <a:p>
            <a:pPr marL="0" indent="0">
              <a:buNone/>
            </a:pPr>
            <a:endParaRPr lang="ca-ES" dirty="0"/>
          </a:p>
        </p:txBody>
      </p:sp>
      <p:sp>
        <p:nvSpPr>
          <p:cNvPr id="2" name="Fletxa a la dreta ratllada 1"/>
          <p:cNvSpPr/>
          <p:nvPr/>
        </p:nvSpPr>
        <p:spPr>
          <a:xfrm>
            <a:off x="3347864" y="2101844"/>
            <a:ext cx="1224136" cy="9361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effectLst>
                  <a:reflection blurRad="6350" stA="55000" endA="50" endPos="85000" dist="60007" dir="5400000" sy="-100000" algn="bl" rotWithShape="0"/>
                </a:effectLst>
              </a:rPr>
              <a:t>Field equations</a:t>
            </a:r>
            <a:endParaRPr lang="en-GB" sz="1200" dirty="0">
              <a:effectLst>
                <a:reflection blurRad="6350" stA="55000" endA="50" endPos="85000" dist="60007" dir="5400000" sy="-100000" algn="bl" rotWithShape="0"/>
              </a:effectLst>
            </a:endParaRPr>
          </a:p>
        </p:txBody>
      </p:sp>
      <p:graphicFrame>
        <p:nvGraphicFramePr>
          <p:cNvPr id="3" name="Objecte 2"/>
          <p:cNvGraphicFramePr>
            <a:graphicFrameLocks noChangeAspect="1"/>
          </p:cNvGraphicFramePr>
          <p:nvPr>
            <p:extLst>
              <p:ext uri="{D42A27DB-BD31-4B8C-83A1-F6EECF244321}">
                <p14:modId xmlns:p14="http://schemas.microsoft.com/office/powerpoint/2010/main" val="3361848294"/>
              </p:ext>
            </p:extLst>
          </p:nvPr>
        </p:nvGraphicFramePr>
        <p:xfrm>
          <a:off x="4802188" y="2470150"/>
          <a:ext cx="3938587" cy="279400"/>
        </p:xfrm>
        <a:graphic>
          <a:graphicData uri="http://schemas.openxmlformats.org/presentationml/2006/ole">
            <mc:AlternateContent xmlns:mc="http://schemas.openxmlformats.org/markup-compatibility/2006">
              <mc:Choice xmlns:v="urn:schemas-microsoft-com:vml" Requires="v">
                <p:oleObj spid="_x0000_s17970" name="Equation" r:id="rId4" imgW="3581280" imgH="253800" progId="Equation.DSMT4">
                  <p:embed/>
                </p:oleObj>
              </mc:Choice>
              <mc:Fallback>
                <p:oleObj name="Equation" r:id="rId4" imgW="3581280" imgH="253800" progId="Equation.DSMT4">
                  <p:embed/>
                  <p:pic>
                    <p:nvPicPr>
                      <p:cNvPr id="0" name=""/>
                      <p:cNvPicPr/>
                      <p:nvPr/>
                    </p:nvPicPr>
                    <p:blipFill>
                      <a:blip r:embed="rId5"/>
                      <a:stretch>
                        <a:fillRect/>
                      </a:stretch>
                    </p:blipFill>
                    <p:spPr>
                      <a:xfrm>
                        <a:off x="4802188" y="2470150"/>
                        <a:ext cx="3938587" cy="279400"/>
                      </a:xfrm>
                      <a:prstGeom prst="rect">
                        <a:avLst/>
                      </a:prstGeom>
                    </p:spPr>
                  </p:pic>
                </p:oleObj>
              </mc:Fallback>
            </mc:AlternateContent>
          </a:graphicData>
        </a:graphic>
      </p:graphicFrame>
      <p:graphicFrame>
        <p:nvGraphicFramePr>
          <p:cNvPr id="9" name="Objecte 8"/>
          <p:cNvGraphicFramePr>
            <a:graphicFrameLocks noChangeAspect="1"/>
          </p:cNvGraphicFramePr>
          <p:nvPr>
            <p:extLst>
              <p:ext uri="{D42A27DB-BD31-4B8C-83A1-F6EECF244321}">
                <p14:modId xmlns:p14="http://schemas.microsoft.com/office/powerpoint/2010/main" val="3643548678"/>
              </p:ext>
            </p:extLst>
          </p:nvPr>
        </p:nvGraphicFramePr>
        <p:xfrm>
          <a:off x="4787900" y="3090863"/>
          <a:ext cx="4090988" cy="306387"/>
        </p:xfrm>
        <a:graphic>
          <a:graphicData uri="http://schemas.openxmlformats.org/presentationml/2006/ole">
            <mc:AlternateContent xmlns:mc="http://schemas.openxmlformats.org/markup-compatibility/2006">
              <mc:Choice xmlns:v="urn:schemas-microsoft-com:vml" Requires="v">
                <p:oleObj spid="_x0000_s17971" name="Equation" r:id="rId6" imgW="3720960" imgH="279360" progId="Equation.DSMT4">
                  <p:embed/>
                </p:oleObj>
              </mc:Choice>
              <mc:Fallback>
                <p:oleObj name="Equation" r:id="rId6" imgW="3720960" imgH="279360" progId="Equation.DSMT4">
                  <p:embed/>
                  <p:pic>
                    <p:nvPicPr>
                      <p:cNvPr id="0" name="Objecte 2"/>
                      <p:cNvPicPr>
                        <a:picLocks noChangeAspect="1" noChangeArrowheads="1"/>
                      </p:cNvPicPr>
                      <p:nvPr/>
                    </p:nvPicPr>
                    <p:blipFill>
                      <a:blip r:embed="rId7"/>
                      <a:srcRect/>
                      <a:stretch>
                        <a:fillRect/>
                      </a:stretch>
                    </p:blipFill>
                    <p:spPr bwMode="auto">
                      <a:xfrm>
                        <a:off x="4787900" y="3090863"/>
                        <a:ext cx="40909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Fletxa a la dreta ratllada 9"/>
          <p:cNvSpPr/>
          <p:nvPr/>
        </p:nvSpPr>
        <p:spPr>
          <a:xfrm>
            <a:off x="3347864" y="2821924"/>
            <a:ext cx="1224136" cy="9361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effectLst>
                  <a:reflection blurRad="6350" stA="55000" endA="50" endPos="85000" dist="60007" dir="5400000" sy="-100000" algn="bl" rotWithShape="0"/>
                </a:effectLst>
              </a:rPr>
              <a:t>Fluid evolution</a:t>
            </a:r>
            <a:endParaRPr lang="en-GB" sz="1200" dirty="0">
              <a:effectLst>
                <a:reflection blurRad="6350" stA="55000" endA="50" endPos="85000" dist="60007" dir="5400000" sy="-100000" algn="bl" rotWithShape="0"/>
              </a:effectLst>
            </a:endParaRPr>
          </a:p>
        </p:txBody>
      </p:sp>
      <p:sp>
        <p:nvSpPr>
          <p:cNvPr id="11" name="Fletxa a la dreta ratllada 10"/>
          <p:cNvSpPr/>
          <p:nvPr/>
        </p:nvSpPr>
        <p:spPr>
          <a:xfrm>
            <a:off x="3347864" y="3542004"/>
            <a:ext cx="1224136" cy="9361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effectLst>
                  <a:reflection blurRad="6350" stA="55000" endA="50" endPos="85000" dist="60007" dir="5400000" sy="-100000" algn="bl" rotWithShape="0"/>
                </a:effectLst>
              </a:rPr>
              <a:t>Einstein equation</a:t>
            </a:r>
            <a:endParaRPr lang="en-GB" sz="1200" dirty="0">
              <a:effectLst>
                <a:reflection blurRad="6350" stA="55000" endA="50" endPos="85000" dist="60007" dir="5400000" sy="-100000" algn="bl" rotWithShape="0"/>
              </a:effectLst>
            </a:endParaRPr>
          </a:p>
        </p:txBody>
      </p:sp>
      <p:graphicFrame>
        <p:nvGraphicFramePr>
          <p:cNvPr id="13" name="Objecte 12"/>
          <p:cNvGraphicFramePr>
            <a:graphicFrameLocks noChangeAspect="1"/>
          </p:cNvGraphicFramePr>
          <p:nvPr>
            <p:extLst>
              <p:ext uri="{D42A27DB-BD31-4B8C-83A1-F6EECF244321}">
                <p14:modId xmlns:p14="http://schemas.microsoft.com/office/powerpoint/2010/main" val="263460408"/>
              </p:ext>
            </p:extLst>
          </p:nvPr>
        </p:nvGraphicFramePr>
        <p:xfrm>
          <a:off x="4654550" y="3671888"/>
          <a:ext cx="4232275" cy="719137"/>
        </p:xfrm>
        <a:graphic>
          <a:graphicData uri="http://schemas.openxmlformats.org/presentationml/2006/ole">
            <mc:AlternateContent xmlns:mc="http://schemas.openxmlformats.org/markup-compatibility/2006">
              <mc:Choice xmlns:v="urn:schemas-microsoft-com:vml" Requires="v">
                <p:oleObj spid="_x0000_s17972" name="Equation" r:id="rId8" imgW="3848040" imgH="660240" progId="Equation.DSMT4">
                  <p:embed/>
                </p:oleObj>
              </mc:Choice>
              <mc:Fallback>
                <p:oleObj name="Equation" r:id="rId8" imgW="3848040" imgH="660240" progId="Equation.DSMT4">
                  <p:embed/>
                  <p:pic>
                    <p:nvPicPr>
                      <p:cNvPr id="0" name="Objecte 8"/>
                      <p:cNvPicPr>
                        <a:picLocks noChangeAspect="1" noChangeArrowheads="1"/>
                      </p:cNvPicPr>
                      <p:nvPr/>
                    </p:nvPicPr>
                    <p:blipFill>
                      <a:blip r:embed="rId9"/>
                      <a:srcRect/>
                      <a:stretch>
                        <a:fillRect/>
                      </a:stretch>
                    </p:blipFill>
                    <p:spPr bwMode="auto">
                      <a:xfrm>
                        <a:off x="4654550" y="3671888"/>
                        <a:ext cx="42322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QuadreDeText 13"/>
          <p:cNvSpPr txBox="1"/>
          <p:nvPr/>
        </p:nvSpPr>
        <p:spPr>
          <a:xfrm>
            <a:off x="251520" y="4478108"/>
            <a:ext cx="8640960" cy="1831212"/>
          </a:xfrm>
          <a:prstGeom prst="rect">
            <a:avLst/>
          </a:prstGeom>
        </p:spPr>
        <p:txBody>
          <a:bodyPr vert="horz" lIns="91440" tIns="45720" rIns="91440" bIns="45720" rtlCol="0">
            <a:normAutofit lnSpcReduction="10000"/>
          </a:bodyPr>
          <a:lstStyle>
            <a:lvl1pPr marL="342900" indent="-342900">
              <a:lnSpc>
                <a:spcPct val="150000"/>
              </a:lnSpc>
              <a:spcBef>
                <a:spcPct val="20000"/>
              </a:spcBef>
              <a:buFont typeface="Arial" pitchFamily="34" charset="0"/>
              <a:buChar char="•"/>
              <a:defRPr sz="2800" i="1"/>
            </a:lvl1pPr>
            <a:lvl2pPr marL="742950" indent="-285750">
              <a:spcBef>
                <a:spcPct val="20000"/>
              </a:spcBef>
              <a:buFont typeface="Arial" pitchFamily="34" charset="0"/>
              <a:buChar char="–"/>
              <a:defRPr sz="2400"/>
            </a:lvl2pPr>
            <a:lvl3pPr marL="1143000" indent="-228600">
              <a:spcBef>
                <a:spcPct val="20000"/>
              </a:spcBef>
              <a:buFont typeface="Arial" pitchFamily="34" charset="0"/>
              <a:buChar char="•"/>
              <a:defRPr sz="2000"/>
            </a:lvl3pPr>
            <a:lvl4pPr marL="1600200" indent="-228600">
              <a:spcBef>
                <a:spcPct val="20000"/>
              </a:spcBef>
              <a:buFont typeface="Arial" pitchFamily="34" charset="0"/>
              <a:buChar char="–"/>
            </a:lvl4pPr>
            <a:lvl5pPr marL="2057400" indent="-228600">
              <a:spcBef>
                <a:spcPct val="20000"/>
              </a:spcBef>
              <a:buFont typeface="Arial" pitchFamily="34" charset="0"/>
              <a:buChar char="»"/>
            </a:lvl5pPr>
            <a:lvl6pPr marL="2514600" indent="-228600">
              <a:spcBef>
                <a:spcPct val="20000"/>
              </a:spcBef>
              <a:buFont typeface="Arial" pitchFamily="34" charset="0"/>
              <a:buChar char="•"/>
            </a:lvl6pPr>
            <a:lvl7pPr marL="2971800" indent="-228600">
              <a:spcBef>
                <a:spcPct val="20000"/>
              </a:spcBef>
              <a:buFont typeface="Arial" pitchFamily="34" charset="0"/>
              <a:buChar char="•"/>
            </a:lvl7pPr>
            <a:lvl8pPr marL="3429000" indent="-228600">
              <a:spcBef>
                <a:spcPct val="20000"/>
              </a:spcBef>
              <a:buFont typeface="Arial" pitchFamily="34" charset="0"/>
              <a:buChar char="•"/>
            </a:lvl8pPr>
            <a:lvl9pPr marL="3886200" indent="-228600">
              <a:spcBef>
                <a:spcPct val="20000"/>
              </a:spcBef>
              <a:buFont typeface="Arial" pitchFamily="34" charset="0"/>
              <a:buChar char="•"/>
            </a:lvl9pPr>
          </a:lstStyle>
          <a:p>
            <a:pPr>
              <a:lnSpc>
                <a:spcPct val="100000"/>
              </a:lnSpc>
            </a:pPr>
            <a:r>
              <a:rPr lang="en-GB" i="0" dirty="0" smtClean="0"/>
              <a:t>We observe </a:t>
            </a:r>
            <a:r>
              <a:rPr lang="en-GB" sz="2400" i="0" dirty="0" smtClean="0"/>
              <a:t>that</a:t>
            </a:r>
            <a:r>
              <a:rPr lang="en-GB" i="0" dirty="0" smtClean="0"/>
              <a:t>:</a:t>
            </a:r>
          </a:p>
          <a:p>
            <a:pPr lvl="1"/>
            <a:r>
              <a:rPr lang="en-GB" dirty="0" smtClean="0"/>
              <a:t>Just the total current                    is conserved, but not     .</a:t>
            </a:r>
          </a:p>
          <a:p>
            <a:pPr lvl="1"/>
            <a:r>
              <a:rPr lang="en-GB" i="0" dirty="0" smtClean="0"/>
              <a:t>The generalized Lorentz force is:                                     . </a:t>
            </a:r>
          </a:p>
          <a:p>
            <a:pPr lvl="1"/>
            <a:r>
              <a:rPr lang="en-GB" dirty="0" smtClean="0"/>
              <a:t>The know expression                                       has a new term.</a:t>
            </a:r>
            <a:endParaRPr lang="en-GB" i="0" dirty="0" smtClean="0"/>
          </a:p>
        </p:txBody>
      </p:sp>
      <p:graphicFrame>
        <p:nvGraphicFramePr>
          <p:cNvPr id="15" name="Objecte 14"/>
          <p:cNvGraphicFramePr>
            <a:graphicFrameLocks noChangeAspect="1"/>
          </p:cNvGraphicFramePr>
          <p:nvPr>
            <p:extLst>
              <p:ext uri="{D42A27DB-BD31-4B8C-83A1-F6EECF244321}">
                <p14:modId xmlns:p14="http://schemas.microsoft.com/office/powerpoint/2010/main" val="5254649"/>
              </p:ext>
            </p:extLst>
          </p:nvPr>
        </p:nvGraphicFramePr>
        <p:xfrm>
          <a:off x="3458896" y="4992516"/>
          <a:ext cx="1257120" cy="380700"/>
        </p:xfrm>
        <a:graphic>
          <a:graphicData uri="http://schemas.openxmlformats.org/presentationml/2006/ole">
            <mc:AlternateContent xmlns:mc="http://schemas.openxmlformats.org/markup-compatibility/2006">
              <mc:Choice xmlns:v="urn:schemas-microsoft-com:vml" Requires="v">
                <p:oleObj spid="_x0000_s17973" name="Equation" r:id="rId10" imgW="838080" imgH="253800" progId="Equation.DSMT4">
                  <p:embed/>
                </p:oleObj>
              </mc:Choice>
              <mc:Fallback>
                <p:oleObj name="Equation" r:id="rId10" imgW="838080" imgH="253800" progId="Equation.DSMT4">
                  <p:embed/>
                  <p:pic>
                    <p:nvPicPr>
                      <p:cNvPr id="0" name="Objecte 2"/>
                      <p:cNvPicPr>
                        <a:picLocks noChangeAspect="1" noChangeArrowheads="1"/>
                      </p:cNvPicPr>
                      <p:nvPr/>
                    </p:nvPicPr>
                    <p:blipFill>
                      <a:blip r:embed="rId11"/>
                      <a:srcRect/>
                      <a:stretch>
                        <a:fillRect/>
                      </a:stretch>
                    </p:blipFill>
                    <p:spPr bwMode="auto">
                      <a:xfrm>
                        <a:off x="3458896" y="4992516"/>
                        <a:ext cx="1257120" cy="38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e 15"/>
          <p:cNvGraphicFramePr>
            <a:graphicFrameLocks noChangeAspect="1"/>
          </p:cNvGraphicFramePr>
          <p:nvPr>
            <p:extLst>
              <p:ext uri="{D42A27DB-BD31-4B8C-83A1-F6EECF244321}">
                <p14:modId xmlns:p14="http://schemas.microsoft.com/office/powerpoint/2010/main" val="3773737242"/>
              </p:ext>
            </p:extLst>
          </p:nvPr>
        </p:nvGraphicFramePr>
        <p:xfrm>
          <a:off x="7092280" y="5013176"/>
          <a:ext cx="285750" cy="361950"/>
        </p:xfrm>
        <a:graphic>
          <a:graphicData uri="http://schemas.openxmlformats.org/presentationml/2006/ole">
            <mc:AlternateContent xmlns:mc="http://schemas.openxmlformats.org/markup-compatibility/2006">
              <mc:Choice xmlns:v="urn:schemas-microsoft-com:vml" Requires="v">
                <p:oleObj spid="_x0000_s17974" name="Equation" r:id="rId12" imgW="190440" imgH="241200" progId="Equation.DSMT4">
                  <p:embed/>
                </p:oleObj>
              </mc:Choice>
              <mc:Fallback>
                <p:oleObj name="Equation" r:id="rId12" imgW="190440" imgH="241200" progId="Equation.DSMT4">
                  <p:embed/>
                  <p:pic>
                    <p:nvPicPr>
                      <p:cNvPr id="0" name="Objecte 14"/>
                      <p:cNvPicPr>
                        <a:picLocks noChangeAspect="1" noChangeArrowheads="1"/>
                      </p:cNvPicPr>
                      <p:nvPr/>
                    </p:nvPicPr>
                    <p:blipFill>
                      <a:blip r:embed="rId13"/>
                      <a:srcRect/>
                      <a:stretch>
                        <a:fillRect/>
                      </a:stretch>
                    </p:blipFill>
                    <p:spPr bwMode="auto">
                      <a:xfrm>
                        <a:off x="7092280" y="5013176"/>
                        <a:ext cx="2857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e 16"/>
          <p:cNvGraphicFramePr>
            <a:graphicFrameLocks noChangeAspect="1"/>
          </p:cNvGraphicFramePr>
          <p:nvPr>
            <p:extLst>
              <p:ext uri="{D42A27DB-BD31-4B8C-83A1-F6EECF244321}">
                <p14:modId xmlns:p14="http://schemas.microsoft.com/office/powerpoint/2010/main" val="677793461"/>
              </p:ext>
            </p:extLst>
          </p:nvPr>
        </p:nvGraphicFramePr>
        <p:xfrm>
          <a:off x="4797425" y="5373688"/>
          <a:ext cx="2476500" cy="419100"/>
        </p:xfrm>
        <a:graphic>
          <a:graphicData uri="http://schemas.openxmlformats.org/presentationml/2006/ole">
            <mc:AlternateContent xmlns:mc="http://schemas.openxmlformats.org/markup-compatibility/2006">
              <mc:Choice xmlns:v="urn:schemas-microsoft-com:vml" Requires="v">
                <p:oleObj spid="_x0000_s17975" name="Equation" r:id="rId14" imgW="1650960" imgH="279360" progId="Equation.DSMT4">
                  <p:embed/>
                </p:oleObj>
              </mc:Choice>
              <mc:Fallback>
                <p:oleObj name="Equation" r:id="rId14" imgW="1650960" imgH="279360" progId="Equation.DSMT4">
                  <p:embed/>
                  <p:pic>
                    <p:nvPicPr>
                      <p:cNvPr id="0" name="Objecte 14"/>
                      <p:cNvPicPr>
                        <a:picLocks noChangeAspect="1" noChangeArrowheads="1"/>
                      </p:cNvPicPr>
                      <p:nvPr/>
                    </p:nvPicPr>
                    <p:blipFill>
                      <a:blip r:embed="rId15"/>
                      <a:srcRect/>
                      <a:stretch>
                        <a:fillRect/>
                      </a:stretch>
                    </p:blipFill>
                    <p:spPr bwMode="auto">
                      <a:xfrm>
                        <a:off x="4797425" y="5373688"/>
                        <a:ext cx="24765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p:cNvSpPr/>
          <p:nvPr/>
        </p:nvSpPr>
        <p:spPr>
          <a:xfrm>
            <a:off x="280484" y="1568405"/>
            <a:ext cx="8640960" cy="461665"/>
          </a:xfrm>
          <a:prstGeom prst="rect">
            <a:avLst/>
          </a:prstGeom>
        </p:spPr>
        <p:txBody>
          <a:bodyPr wrap="square">
            <a:spAutoFit/>
          </a:bodyPr>
          <a:lstStyle/>
          <a:p>
            <a:r>
              <a:rPr lang="en-GB" sz="2400" dirty="0">
                <a:solidFill>
                  <a:prstClr val="black"/>
                </a:solidFill>
              </a:rPr>
              <a:t>Three fields are varied independently in </a:t>
            </a:r>
            <a:r>
              <a:rPr lang="en-GB" sz="2400" dirty="0" smtClean="0">
                <a:solidFill>
                  <a:prstClr val="black"/>
                </a:solidFill>
              </a:rPr>
              <a:t>the action</a:t>
            </a:r>
            <a:r>
              <a:rPr lang="en-GB" sz="2400" dirty="0">
                <a:solidFill>
                  <a:prstClr val="black"/>
                </a:solidFill>
              </a:rPr>
              <a:t>: </a:t>
            </a:r>
            <a:r>
              <a:rPr lang="en-GB" sz="2400" i="1" dirty="0">
                <a:solidFill>
                  <a:prstClr val="black"/>
                </a:solidFill>
              </a:rPr>
              <a:t>A</a:t>
            </a:r>
            <a:r>
              <a:rPr lang="en-GB" sz="2400" i="1" baseline="-25000" dirty="0">
                <a:solidFill>
                  <a:prstClr val="black"/>
                </a:solidFill>
              </a:rPr>
              <a:t>µ</a:t>
            </a:r>
            <a:r>
              <a:rPr lang="en-GB" sz="2400" i="1" dirty="0">
                <a:solidFill>
                  <a:prstClr val="black"/>
                </a:solidFill>
              </a:rPr>
              <a:t>, U</a:t>
            </a:r>
            <a:r>
              <a:rPr lang="en-GB" sz="2400" i="1" baseline="30000" dirty="0">
                <a:solidFill>
                  <a:prstClr val="black"/>
                </a:solidFill>
              </a:rPr>
              <a:t>µ</a:t>
            </a:r>
            <a:r>
              <a:rPr lang="en-GB" sz="2400" dirty="0">
                <a:solidFill>
                  <a:prstClr val="black"/>
                </a:solidFill>
              </a:rPr>
              <a:t> and </a:t>
            </a:r>
            <a:r>
              <a:rPr lang="en-GB" sz="2400" i="1" dirty="0" err="1">
                <a:solidFill>
                  <a:prstClr val="black"/>
                </a:solidFill>
              </a:rPr>
              <a:t>g</a:t>
            </a:r>
            <a:r>
              <a:rPr lang="en-GB" sz="2400" i="1" baseline="-25000" dirty="0" err="1">
                <a:solidFill>
                  <a:prstClr val="black"/>
                </a:solidFill>
              </a:rPr>
              <a:t>µν</a:t>
            </a:r>
            <a:r>
              <a:rPr lang="en-GB" sz="2400" i="1" dirty="0">
                <a:solidFill>
                  <a:prstClr val="black"/>
                </a:solidFill>
              </a:rPr>
              <a:t> </a:t>
            </a:r>
            <a:r>
              <a:rPr lang="en-GB" sz="2400" dirty="0">
                <a:solidFill>
                  <a:prstClr val="black"/>
                </a:solidFill>
              </a:rPr>
              <a:t>. </a:t>
            </a:r>
            <a:endParaRPr lang="ca-ES" sz="2400" dirty="0"/>
          </a:p>
        </p:txBody>
      </p:sp>
      <p:graphicFrame>
        <p:nvGraphicFramePr>
          <p:cNvPr id="18" name="Objecte 17"/>
          <p:cNvGraphicFramePr>
            <a:graphicFrameLocks noChangeAspect="1"/>
          </p:cNvGraphicFramePr>
          <p:nvPr>
            <p:extLst>
              <p:ext uri="{D42A27DB-BD31-4B8C-83A1-F6EECF244321}">
                <p14:modId xmlns:p14="http://schemas.microsoft.com/office/powerpoint/2010/main" val="2349446867"/>
              </p:ext>
            </p:extLst>
          </p:nvPr>
        </p:nvGraphicFramePr>
        <p:xfrm>
          <a:off x="3616325" y="5784850"/>
          <a:ext cx="2265363" cy="381000"/>
        </p:xfrm>
        <a:graphic>
          <a:graphicData uri="http://schemas.openxmlformats.org/presentationml/2006/ole">
            <mc:AlternateContent xmlns:mc="http://schemas.openxmlformats.org/markup-compatibility/2006">
              <mc:Choice xmlns:v="urn:schemas-microsoft-com:vml" Requires="v">
                <p:oleObj spid="_x0000_s17976" name="Equation" r:id="rId16" imgW="1511280" imgH="253800" progId="Equation.DSMT4">
                  <p:embed/>
                </p:oleObj>
              </mc:Choice>
              <mc:Fallback>
                <p:oleObj name="Equation" r:id="rId16" imgW="1511280" imgH="253800" progId="Equation.DSMT4">
                  <p:embed/>
                  <p:pic>
                    <p:nvPicPr>
                      <p:cNvPr id="0" name=""/>
                      <p:cNvPicPr/>
                      <p:nvPr/>
                    </p:nvPicPr>
                    <p:blipFill>
                      <a:blip r:embed="rId17"/>
                      <a:stretch>
                        <a:fillRect/>
                      </a:stretch>
                    </p:blipFill>
                    <p:spPr>
                      <a:xfrm>
                        <a:off x="3616325" y="5784850"/>
                        <a:ext cx="2265363" cy="381000"/>
                      </a:xfrm>
                      <a:prstGeom prst="rect">
                        <a:avLst/>
                      </a:prstGeom>
                    </p:spPr>
                  </p:pic>
                </p:oleObj>
              </mc:Fallback>
            </mc:AlternateContent>
          </a:graphicData>
        </a:graphic>
      </p:graphicFrame>
    </p:spTree>
    <p:extLst>
      <p:ext uri="{BB962C8B-B14F-4D97-AF65-F5344CB8AC3E}">
        <p14:creationId xmlns:p14="http://schemas.microsoft.com/office/powerpoint/2010/main" val="1499102210"/>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ol 6"/>
          <p:cNvSpPr>
            <a:spLocks noGrp="1"/>
          </p:cNvSpPr>
          <p:nvPr>
            <p:ph type="title"/>
          </p:nvPr>
        </p:nvSpPr>
        <p:spPr/>
        <p:txBody>
          <a:bodyPr/>
          <a:lstStyle/>
          <a:p>
            <a:r>
              <a:rPr lang="en-GB" dirty="0" smtClean="0"/>
              <a:t>Background Equations</a:t>
            </a:r>
            <a:endParaRPr lang="en-GB" dirty="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p:txBody>
          <a:bodyPr/>
          <a:lstStyle/>
          <a:p>
            <a:fld id="{EDC8AA99-7238-42D3-B68A-A4E1B56FEE73}" type="slidenum">
              <a:rPr lang="en-US" smtClean="0"/>
              <a:t>5</a:t>
            </a:fld>
            <a:endParaRPr lang="en-US" dirty="0"/>
          </a:p>
        </p:txBody>
      </p:sp>
      <p:sp>
        <p:nvSpPr>
          <p:cNvPr id="8" name="Contenidor de contingut 7"/>
          <p:cNvSpPr>
            <a:spLocks noGrp="1"/>
          </p:cNvSpPr>
          <p:nvPr>
            <p:ph sz="quarter" idx="1"/>
          </p:nvPr>
        </p:nvSpPr>
        <p:spPr>
          <a:xfrm>
            <a:off x="323528" y="1447800"/>
            <a:ext cx="4339912" cy="2413248"/>
          </a:xfrm>
        </p:spPr>
        <p:txBody>
          <a:bodyPr vert="horz">
            <a:normAutofit lnSpcReduction="10000"/>
          </a:bodyPr>
          <a:lstStyle/>
          <a:p>
            <a:pPr algn="just"/>
            <a:r>
              <a:rPr lang="en-GB" sz="2400" dirty="0"/>
              <a:t>An homogeneous, isotropic  and neutral (null density of charge for any time) flat universe is consider</a:t>
            </a:r>
            <a:r>
              <a:rPr lang="en-GB" sz="2400" dirty="0" smtClean="0"/>
              <a:t>.</a:t>
            </a:r>
          </a:p>
          <a:p>
            <a:pPr marL="0" indent="0" algn="just">
              <a:buNone/>
            </a:pPr>
            <a:endParaRPr lang="en-GB" sz="2400" dirty="0"/>
          </a:p>
          <a:p>
            <a:pPr algn="just"/>
            <a:r>
              <a:rPr lang="en-GB" sz="2400" dirty="0" smtClean="0"/>
              <a:t>The field equations and modified </a:t>
            </a:r>
            <a:r>
              <a:rPr lang="en-GB" sz="2400" dirty="0"/>
              <a:t>Einstein </a:t>
            </a:r>
            <a:r>
              <a:rPr lang="en-GB" sz="2400" dirty="0" smtClean="0"/>
              <a:t>equations are obtained.</a:t>
            </a:r>
            <a:endParaRPr lang="en-GB" sz="2400" dirty="0"/>
          </a:p>
        </p:txBody>
      </p:sp>
      <p:graphicFrame>
        <p:nvGraphicFramePr>
          <p:cNvPr id="10" name="Contenidor de contingut 9"/>
          <p:cNvGraphicFramePr>
            <a:graphicFrameLocks noGrp="1" noChangeAspect="1"/>
          </p:cNvGraphicFramePr>
          <p:nvPr>
            <p:ph sz="quarter" idx="2"/>
            <p:extLst>
              <p:ext uri="{D42A27DB-BD31-4B8C-83A1-F6EECF244321}">
                <p14:modId xmlns:p14="http://schemas.microsoft.com/office/powerpoint/2010/main" val="4046557056"/>
              </p:ext>
            </p:extLst>
          </p:nvPr>
        </p:nvGraphicFramePr>
        <p:xfrm>
          <a:off x="4644008" y="1562096"/>
          <a:ext cx="4400352" cy="908028"/>
        </p:xfrm>
        <a:graphic>
          <a:graphicData uri="http://schemas.openxmlformats.org/presentationml/2006/ole">
            <mc:AlternateContent xmlns:mc="http://schemas.openxmlformats.org/markup-compatibility/2006">
              <mc:Choice xmlns:v="urn:schemas-microsoft-com:vml" Requires="v">
                <p:oleObj spid="_x0000_s3629" name="Equation" r:id="rId4" imgW="4000320" imgH="825480" progId="Equation.DSMT4">
                  <p:embed/>
                </p:oleObj>
              </mc:Choice>
              <mc:Fallback>
                <p:oleObj name="Equation" r:id="rId4" imgW="4000320" imgH="825480" progId="Equation.DSMT4">
                  <p:embed/>
                  <p:pic>
                    <p:nvPicPr>
                      <p:cNvPr id="0" name="Objecte 8"/>
                      <p:cNvPicPr>
                        <a:picLocks noChangeAspect="1" noChangeArrowheads="1"/>
                      </p:cNvPicPr>
                      <p:nvPr/>
                    </p:nvPicPr>
                    <p:blipFill>
                      <a:blip r:embed="rId5"/>
                      <a:srcRect/>
                      <a:stretch>
                        <a:fillRect/>
                      </a:stretch>
                    </p:blipFill>
                    <p:spPr bwMode="auto">
                      <a:xfrm>
                        <a:off x="4644008" y="1562096"/>
                        <a:ext cx="4400352" cy="90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e 10"/>
          <p:cNvGraphicFramePr>
            <a:graphicFrameLocks noGrp="1" noChangeAspect="1"/>
          </p:cNvGraphicFramePr>
          <p:nvPr>
            <p:extLst>
              <p:ext uri="{D42A27DB-BD31-4B8C-83A1-F6EECF244321}">
                <p14:modId xmlns:p14="http://schemas.microsoft.com/office/powerpoint/2010/main" val="4013791524"/>
              </p:ext>
            </p:extLst>
          </p:nvPr>
        </p:nvGraphicFramePr>
        <p:xfrm>
          <a:off x="5639568" y="2564904"/>
          <a:ext cx="2941056" cy="472176"/>
        </p:xfrm>
        <a:graphic>
          <a:graphicData uri="http://schemas.openxmlformats.org/presentationml/2006/ole">
            <mc:AlternateContent xmlns:mc="http://schemas.openxmlformats.org/markup-compatibility/2006">
              <mc:Choice xmlns:v="urn:schemas-microsoft-com:vml" Requires="v">
                <p:oleObj spid="_x0000_s3630" name="Equation" r:id="rId6" imgW="2450880" imgH="393480" progId="Equation.DSMT4">
                  <p:embed/>
                </p:oleObj>
              </mc:Choice>
              <mc:Fallback>
                <p:oleObj name="Equation" r:id="rId6" imgW="2450880" imgH="393480" progId="Equation.DSMT4">
                  <p:embed/>
                  <p:pic>
                    <p:nvPicPr>
                      <p:cNvPr id="0" name="Contenidor de contingut 9"/>
                      <p:cNvPicPr>
                        <a:picLocks noGrp="1" noChangeAspect="1" noChangeArrowheads="1"/>
                      </p:cNvPicPr>
                      <p:nvPr/>
                    </p:nvPicPr>
                    <p:blipFill>
                      <a:blip r:embed="rId7"/>
                      <a:srcRect/>
                      <a:stretch>
                        <a:fillRect/>
                      </a:stretch>
                    </p:blipFill>
                    <p:spPr bwMode="auto">
                      <a:xfrm>
                        <a:off x="5639568" y="2564904"/>
                        <a:ext cx="2941056" cy="47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e 11"/>
          <p:cNvGraphicFramePr>
            <a:graphicFrameLocks noGrp="1" noChangeAspect="1"/>
          </p:cNvGraphicFramePr>
          <p:nvPr>
            <p:extLst>
              <p:ext uri="{D42A27DB-BD31-4B8C-83A1-F6EECF244321}">
                <p14:modId xmlns:p14="http://schemas.microsoft.com/office/powerpoint/2010/main" val="3996822754"/>
              </p:ext>
            </p:extLst>
          </p:nvPr>
        </p:nvGraphicFramePr>
        <p:xfrm>
          <a:off x="5030026" y="3084314"/>
          <a:ext cx="3844925" cy="920750"/>
        </p:xfrm>
        <a:graphic>
          <a:graphicData uri="http://schemas.openxmlformats.org/presentationml/2006/ole">
            <mc:AlternateContent xmlns:mc="http://schemas.openxmlformats.org/markup-compatibility/2006">
              <mc:Choice xmlns:v="urn:schemas-microsoft-com:vml" Requires="v">
                <p:oleObj spid="_x0000_s3631" name="Equation" r:id="rId8" imgW="3492360" imgH="838080" progId="Equation.DSMT4">
                  <p:embed/>
                </p:oleObj>
              </mc:Choice>
              <mc:Fallback>
                <p:oleObj name="Equation" r:id="rId8" imgW="3492360" imgH="838080" progId="Equation.DSMT4">
                  <p:embed/>
                  <p:pic>
                    <p:nvPicPr>
                      <p:cNvPr id="0" name="Objecte 10"/>
                      <p:cNvPicPr>
                        <a:picLocks noGrp="1" noChangeAspect="1" noChangeArrowheads="1"/>
                      </p:cNvPicPr>
                      <p:nvPr/>
                    </p:nvPicPr>
                    <p:blipFill>
                      <a:blip r:embed="rId9"/>
                      <a:srcRect/>
                      <a:stretch>
                        <a:fillRect/>
                      </a:stretch>
                    </p:blipFill>
                    <p:spPr bwMode="auto">
                      <a:xfrm>
                        <a:off x="5030026" y="3084314"/>
                        <a:ext cx="38449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00"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2745" y="4149080"/>
            <a:ext cx="3780000" cy="2080000"/>
          </a:xfrm>
          <a:prstGeom prst="rect">
            <a:avLst/>
          </a:prstGeom>
          <a:noFill/>
          <a:extLst>
            <a:ext uri="{909E8E84-426E-40DD-AFC4-6F175D3DCCD1}">
              <a14:hiddenFill xmlns:a14="http://schemas.microsoft.com/office/drawing/2010/main">
                <a:solidFill>
                  <a:srgbClr val="FFFFFF"/>
                </a:solidFill>
              </a14:hiddenFill>
            </a:ext>
          </a:extLst>
        </p:spPr>
      </p:pic>
      <p:sp>
        <p:nvSpPr>
          <p:cNvPr id="14" name="QuadreDeText 13"/>
          <p:cNvSpPr txBox="1"/>
          <p:nvPr/>
        </p:nvSpPr>
        <p:spPr>
          <a:xfrm>
            <a:off x="323528" y="3861048"/>
            <a:ext cx="4824536" cy="2304256"/>
          </a:xfrm>
          <a:prstGeom prst="rect">
            <a:avLst/>
          </a:prstGeom>
        </p:spPr>
        <p:txBody>
          <a:bodyPr vert="horz" lIns="91440" tIns="45720" rIns="91440" bIns="45720" rtlCol="0">
            <a:noAutofit/>
          </a:bodyPr>
          <a:lstStyle>
            <a:lvl1pPr marL="342900" indent="-342900">
              <a:lnSpc>
                <a:spcPct val="150000"/>
              </a:lnSpc>
              <a:spcBef>
                <a:spcPct val="20000"/>
              </a:spcBef>
              <a:buFont typeface="Arial" pitchFamily="34" charset="0"/>
              <a:buChar char="•"/>
              <a:defRPr sz="2800" i="1"/>
            </a:lvl1pPr>
            <a:lvl2pPr marL="742950" indent="-285750">
              <a:spcBef>
                <a:spcPct val="20000"/>
              </a:spcBef>
              <a:buFont typeface="Arial" pitchFamily="34" charset="0"/>
              <a:buChar char="–"/>
              <a:defRPr sz="2400"/>
            </a:lvl2pPr>
            <a:lvl3pPr marL="1143000" indent="-228600">
              <a:spcBef>
                <a:spcPct val="20000"/>
              </a:spcBef>
              <a:buFont typeface="Arial" pitchFamily="34" charset="0"/>
              <a:buChar char="•"/>
              <a:defRPr sz="2000"/>
            </a:lvl3pPr>
            <a:lvl4pPr marL="1600200" indent="-228600">
              <a:spcBef>
                <a:spcPct val="20000"/>
              </a:spcBef>
              <a:buFont typeface="Arial" pitchFamily="34" charset="0"/>
              <a:buChar char="–"/>
            </a:lvl4pPr>
            <a:lvl5pPr marL="2057400" indent="-228600">
              <a:spcBef>
                <a:spcPct val="20000"/>
              </a:spcBef>
              <a:buFont typeface="Arial" pitchFamily="34" charset="0"/>
              <a:buChar char="»"/>
            </a:lvl5pPr>
            <a:lvl6pPr marL="2514600" indent="-228600">
              <a:spcBef>
                <a:spcPct val="20000"/>
              </a:spcBef>
              <a:buFont typeface="Arial" pitchFamily="34" charset="0"/>
              <a:buChar char="•"/>
            </a:lvl6pPr>
            <a:lvl7pPr marL="2971800" indent="-228600">
              <a:spcBef>
                <a:spcPct val="20000"/>
              </a:spcBef>
              <a:buFont typeface="Arial" pitchFamily="34" charset="0"/>
              <a:buChar char="•"/>
            </a:lvl7pPr>
            <a:lvl8pPr marL="3429000" indent="-228600">
              <a:spcBef>
                <a:spcPct val="20000"/>
              </a:spcBef>
              <a:buFont typeface="Arial" pitchFamily="34" charset="0"/>
              <a:buChar char="•"/>
            </a:lvl8pPr>
            <a:lvl9pPr marL="3886200" indent="-228600">
              <a:spcBef>
                <a:spcPct val="20000"/>
              </a:spcBef>
              <a:buFont typeface="Arial" pitchFamily="34" charset="0"/>
              <a:buChar char="•"/>
            </a:lvl9pPr>
          </a:lstStyle>
          <a:p>
            <a:pPr marL="274320" indent="-274320" algn="just">
              <a:lnSpc>
                <a:spcPct val="100000"/>
              </a:lnSpc>
              <a:spcBef>
                <a:spcPts val="580"/>
              </a:spcBef>
              <a:buClr>
                <a:schemeClr val="accent1"/>
              </a:buClr>
              <a:buSzPct val="85000"/>
              <a:buFont typeface="Wingdings 2"/>
              <a:buChar char=""/>
            </a:pPr>
            <a:r>
              <a:rPr lang="en-GB" sz="2400" dirty="0"/>
              <a:t>Note that:</a:t>
            </a:r>
          </a:p>
          <a:p>
            <a:pPr lvl="1" algn="just"/>
            <a:r>
              <a:rPr lang="en-GB" sz="2000" dirty="0"/>
              <a:t>The field component </a:t>
            </a:r>
            <a:r>
              <a:rPr lang="en-GB" sz="2000" i="1" dirty="0"/>
              <a:t>A</a:t>
            </a:r>
            <a:r>
              <a:rPr lang="en-GB" sz="2000" i="1" baseline="-25000" dirty="0"/>
              <a:t>0</a:t>
            </a:r>
            <a:r>
              <a:rPr lang="en-GB" sz="2000" i="1" dirty="0"/>
              <a:t>(</a:t>
            </a:r>
            <a:r>
              <a:rPr lang="el-GR" sz="2000" i="1" dirty="0"/>
              <a:t>τ</a:t>
            </a:r>
            <a:r>
              <a:rPr lang="en-GB" sz="2000" i="1" dirty="0"/>
              <a:t>) </a:t>
            </a:r>
            <a:r>
              <a:rPr lang="en-GB" sz="2000" dirty="0"/>
              <a:t>evolves but its divergence remains constant</a:t>
            </a:r>
            <a:r>
              <a:rPr lang="en-GB" sz="2000" dirty="0" smtClean="0"/>
              <a:t>.</a:t>
            </a:r>
            <a:endParaRPr lang="en-GB" sz="2000" dirty="0"/>
          </a:p>
          <a:p>
            <a:pPr lvl="1" algn="just"/>
            <a:r>
              <a:rPr lang="en-GB" sz="2000" dirty="0"/>
              <a:t>Modified Einstein eq. produces same results as Einstein eq. with cosmological constant </a:t>
            </a:r>
            <a:r>
              <a:rPr lang="en-GB" sz="2000" dirty="0" smtClean="0"/>
              <a:t>.</a:t>
            </a:r>
            <a:endParaRPr lang="en-GB" sz="2000" dirty="0"/>
          </a:p>
        </p:txBody>
      </p:sp>
    </p:spTree>
    <p:extLst>
      <p:ext uri="{BB962C8B-B14F-4D97-AF65-F5344CB8AC3E}">
        <p14:creationId xmlns:p14="http://schemas.microsoft.com/office/powerpoint/2010/main" val="4059446755"/>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en-GB" dirty="0" smtClean="0"/>
              <a:t>The perturbation formalism</a:t>
            </a:r>
            <a:endParaRPr lang="en-GB" dirty="0"/>
          </a:p>
        </p:txBody>
      </p:sp>
      <p:sp>
        <p:nvSpPr>
          <p:cNvPr id="5" name="Contenidor de peu de pàgina 4"/>
          <p:cNvSpPr>
            <a:spLocks noGrp="1"/>
          </p:cNvSpPr>
          <p:nvPr>
            <p:ph type="ftr" sz="quarter" idx="11"/>
          </p:nvPr>
        </p:nvSpPr>
        <p:spPr/>
        <p:txBody>
          <a:bodyPr/>
          <a:lstStyle/>
          <a:p>
            <a:r>
              <a:rPr lang="en-US" smtClean="0"/>
              <a:t>Spanish Relativity Meeting ERE2013 - Benasque</a:t>
            </a:r>
            <a:endParaRPr lang="en-US"/>
          </a:p>
        </p:txBody>
      </p:sp>
      <p:sp>
        <p:nvSpPr>
          <p:cNvPr id="6" name="Contenidor de número de diapositiva 5"/>
          <p:cNvSpPr>
            <a:spLocks noGrp="1"/>
          </p:cNvSpPr>
          <p:nvPr>
            <p:ph type="sldNum" sz="quarter" idx="12"/>
          </p:nvPr>
        </p:nvSpPr>
        <p:spPr>
          <a:xfrm>
            <a:off x="6804248" y="6305718"/>
            <a:ext cx="2133600" cy="365125"/>
          </a:xfrm>
        </p:spPr>
        <p:txBody>
          <a:bodyPr/>
          <a:lstStyle/>
          <a:p>
            <a:fld id="{EDC8AA99-7238-42D3-B68A-A4E1B56FEE73}" type="slidenum">
              <a:rPr lang="en-US" smtClean="0"/>
              <a:t>6</a:t>
            </a:fld>
            <a:endParaRPr lang="en-US"/>
          </a:p>
        </p:txBody>
      </p:sp>
      <p:sp>
        <p:nvSpPr>
          <p:cNvPr id="3" name="Contenidor de contingut 2"/>
          <p:cNvSpPr>
            <a:spLocks noGrp="1"/>
          </p:cNvSpPr>
          <p:nvPr>
            <p:ph sz="quarter" idx="1"/>
          </p:nvPr>
        </p:nvSpPr>
        <p:spPr>
          <a:xfrm>
            <a:off x="228600" y="2348880"/>
            <a:ext cx="4267200" cy="2376265"/>
          </a:xfrm>
        </p:spPr>
        <p:txBody>
          <a:bodyPr>
            <a:normAutofit fontScale="85000" lnSpcReduction="10000"/>
          </a:bodyPr>
          <a:lstStyle/>
          <a:p>
            <a:pPr algn="just"/>
            <a:r>
              <a:rPr lang="en-GB" dirty="0" smtClean="0">
                <a:solidFill>
                  <a:srgbClr val="00B050"/>
                </a:solidFill>
              </a:rPr>
              <a:t>Tensor modes are as GR (no tensor modes are involved in </a:t>
            </a:r>
            <a:r>
              <a:rPr lang="en-GB" i="1" dirty="0" smtClean="0">
                <a:solidFill>
                  <a:srgbClr val="00B050"/>
                </a:solidFill>
              </a:rPr>
              <a:t>A</a:t>
            </a:r>
            <a:r>
              <a:rPr lang="en-GB" i="1" baseline="-25000" dirty="0" smtClean="0">
                <a:solidFill>
                  <a:srgbClr val="00B050"/>
                </a:solidFill>
              </a:rPr>
              <a:t>µ</a:t>
            </a:r>
            <a:r>
              <a:rPr lang="en-GB" dirty="0" smtClean="0">
                <a:solidFill>
                  <a:srgbClr val="00B050"/>
                </a:solidFill>
              </a:rPr>
              <a:t> and </a:t>
            </a:r>
            <a:r>
              <a:rPr lang="en-GB" i="1" dirty="0" smtClean="0">
                <a:solidFill>
                  <a:srgbClr val="00B050"/>
                </a:solidFill>
              </a:rPr>
              <a:t>J</a:t>
            </a:r>
            <a:r>
              <a:rPr lang="en-GB" i="1" baseline="-25000" dirty="0" smtClean="0">
                <a:solidFill>
                  <a:srgbClr val="00B050"/>
                </a:solidFill>
              </a:rPr>
              <a:t>µ</a:t>
            </a:r>
            <a:r>
              <a:rPr lang="en-GB" dirty="0" smtClean="0">
                <a:solidFill>
                  <a:srgbClr val="00B050"/>
                </a:solidFill>
              </a:rPr>
              <a:t>).</a:t>
            </a:r>
          </a:p>
          <a:p>
            <a:pPr algn="just"/>
            <a:r>
              <a:rPr lang="en-GB" dirty="0" smtClean="0">
                <a:solidFill>
                  <a:srgbClr val="0070C0"/>
                </a:solidFill>
              </a:rPr>
              <a:t>Vector fluctuations are as in Maxwell-Einstein.  This because divergences of the field </a:t>
            </a:r>
            <a:r>
              <a:rPr lang="en-GB" i="1" dirty="0">
                <a:solidFill>
                  <a:srgbClr val="0070C0"/>
                </a:solidFill>
              </a:rPr>
              <a:t>A</a:t>
            </a:r>
            <a:r>
              <a:rPr lang="en-GB" i="1" baseline="-25000" dirty="0">
                <a:solidFill>
                  <a:srgbClr val="0070C0"/>
                </a:solidFill>
              </a:rPr>
              <a:t>µ</a:t>
            </a:r>
            <a:r>
              <a:rPr lang="en-GB" dirty="0" smtClean="0">
                <a:solidFill>
                  <a:srgbClr val="0070C0"/>
                </a:solidFill>
              </a:rPr>
              <a:t> and currents </a:t>
            </a:r>
            <a:r>
              <a:rPr lang="en-GB" i="1" dirty="0">
                <a:solidFill>
                  <a:srgbClr val="0070C0"/>
                </a:solidFill>
              </a:rPr>
              <a:t>J</a:t>
            </a:r>
            <a:r>
              <a:rPr lang="en-GB" i="1" baseline="-25000" dirty="0">
                <a:solidFill>
                  <a:srgbClr val="0070C0"/>
                </a:solidFill>
              </a:rPr>
              <a:t>µ</a:t>
            </a:r>
            <a:r>
              <a:rPr lang="en-GB" dirty="0" smtClean="0">
                <a:solidFill>
                  <a:srgbClr val="0070C0"/>
                </a:solidFill>
              </a:rPr>
              <a:t> are scalars, so no new vectors modes are involved.</a:t>
            </a:r>
          </a:p>
          <a:p>
            <a:pPr algn="just"/>
            <a:endParaRPr lang="en-GB" dirty="0" smtClean="0">
              <a:solidFill>
                <a:srgbClr val="FF0000"/>
              </a:solidFill>
            </a:endParaRPr>
          </a:p>
        </p:txBody>
      </p:sp>
      <p:graphicFrame>
        <p:nvGraphicFramePr>
          <p:cNvPr id="7" name="Objecte 6"/>
          <p:cNvGraphicFramePr>
            <a:graphicFrameLocks noChangeAspect="1"/>
          </p:cNvGraphicFramePr>
          <p:nvPr>
            <p:extLst>
              <p:ext uri="{D42A27DB-BD31-4B8C-83A1-F6EECF244321}">
                <p14:modId xmlns:p14="http://schemas.microsoft.com/office/powerpoint/2010/main" val="4071352305"/>
              </p:ext>
            </p:extLst>
          </p:nvPr>
        </p:nvGraphicFramePr>
        <p:xfrm>
          <a:off x="5588000" y="2548136"/>
          <a:ext cx="2620963" cy="304800"/>
        </p:xfrm>
        <a:graphic>
          <a:graphicData uri="http://schemas.openxmlformats.org/presentationml/2006/ole">
            <mc:AlternateContent xmlns:mc="http://schemas.openxmlformats.org/markup-compatibility/2006">
              <mc:Choice xmlns:v="urn:schemas-microsoft-com:vml" Requires="v">
                <p:oleObj spid="_x0000_s4644" name="Equation" r:id="rId4" imgW="2184120" imgH="253800" progId="Equation.DSMT4">
                  <p:embed/>
                </p:oleObj>
              </mc:Choice>
              <mc:Fallback>
                <p:oleObj name="Equation" r:id="rId4" imgW="2184120" imgH="253800" progId="Equation.DSMT4">
                  <p:embed/>
                  <p:pic>
                    <p:nvPicPr>
                      <p:cNvPr id="0" name=""/>
                      <p:cNvPicPr/>
                      <p:nvPr/>
                    </p:nvPicPr>
                    <p:blipFill>
                      <a:blip r:embed="rId5"/>
                      <a:stretch>
                        <a:fillRect/>
                      </a:stretch>
                    </p:blipFill>
                    <p:spPr>
                      <a:xfrm>
                        <a:off x="5588000" y="2548136"/>
                        <a:ext cx="2620963" cy="304800"/>
                      </a:xfrm>
                      <a:prstGeom prst="rect">
                        <a:avLst/>
                      </a:prstGeom>
                    </p:spPr>
                  </p:pic>
                </p:oleObj>
              </mc:Fallback>
            </mc:AlternateContent>
          </a:graphicData>
        </a:graphic>
      </p:graphicFrame>
      <p:graphicFrame>
        <p:nvGraphicFramePr>
          <p:cNvPr id="8" name="Objecte 7"/>
          <p:cNvGraphicFramePr>
            <a:graphicFrameLocks noChangeAspect="1"/>
          </p:cNvGraphicFramePr>
          <p:nvPr>
            <p:extLst>
              <p:ext uri="{D42A27DB-BD31-4B8C-83A1-F6EECF244321}">
                <p14:modId xmlns:p14="http://schemas.microsoft.com/office/powerpoint/2010/main" val="2373389275"/>
              </p:ext>
            </p:extLst>
          </p:nvPr>
        </p:nvGraphicFramePr>
        <p:xfrm>
          <a:off x="4506913" y="2996952"/>
          <a:ext cx="4468812" cy="1619250"/>
        </p:xfrm>
        <a:graphic>
          <a:graphicData uri="http://schemas.openxmlformats.org/presentationml/2006/ole">
            <mc:AlternateContent xmlns:mc="http://schemas.openxmlformats.org/markup-compatibility/2006">
              <mc:Choice xmlns:v="urn:schemas-microsoft-com:vml" Requires="v">
                <p:oleObj spid="_x0000_s4645" name="Equation" r:id="rId6" imgW="4063680" imgH="1473120" progId="Equation.DSMT4">
                  <p:embed/>
                </p:oleObj>
              </mc:Choice>
              <mc:Fallback>
                <p:oleObj name="Equation" r:id="rId6" imgW="4063680" imgH="1473120" progId="Equation.DSMT4">
                  <p:embed/>
                  <p:pic>
                    <p:nvPicPr>
                      <p:cNvPr id="0" name="Objecte 6"/>
                      <p:cNvPicPr>
                        <a:picLocks noChangeAspect="1" noChangeArrowheads="1"/>
                      </p:cNvPicPr>
                      <p:nvPr/>
                    </p:nvPicPr>
                    <p:blipFill>
                      <a:blip r:embed="rId7"/>
                      <a:srcRect/>
                      <a:stretch>
                        <a:fillRect/>
                      </a:stretch>
                    </p:blipFill>
                    <p:spPr bwMode="auto">
                      <a:xfrm>
                        <a:off x="4506913" y="2996952"/>
                        <a:ext cx="446881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e 3"/>
          <p:cNvGraphicFramePr>
            <a:graphicFrameLocks noChangeAspect="1"/>
          </p:cNvGraphicFramePr>
          <p:nvPr>
            <p:extLst>
              <p:ext uri="{D42A27DB-BD31-4B8C-83A1-F6EECF244321}">
                <p14:modId xmlns:p14="http://schemas.microsoft.com/office/powerpoint/2010/main" val="3935320246"/>
              </p:ext>
            </p:extLst>
          </p:nvPr>
        </p:nvGraphicFramePr>
        <p:xfrm>
          <a:off x="220538" y="5013325"/>
          <a:ext cx="8743950" cy="1001713"/>
        </p:xfrm>
        <a:graphic>
          <a:graphicData uri="http://schemas.openxmlformats.org/presentationml/2006/ole">
            <mc:AlternateContent xmlns:mc="http://schemas.openxmlformats.org/markup-compatibility/2006">
              <mc:Choice xmlns:v="urn:schemas-microsoft-com:vml" Requires="v">
                <p:oleObj spid="_x0000_s4646" name="Equation" r:id="rId8" imgW="8331120" imgH="952200" progId="Equation.DSMT4">
                  <p:embed/>
                </p:oleObj>
              </mc:Choice>
              <mc:Fallback>
                <p:oleObj name="Equation" r:id="rId8" imgW="8331120" imgH="952200" progId="Equation.DSMT4">
                  <p:embed/>
                  <p:pic>
                    <p:nvPicPr>
                      <p:cNvPr id="0" name="Objecte 7"/>
                      <p:cNvPicPr>
                        <a:picLocks noChangeAspect="1" noChangeArrowheads="1"/>
                      </p:cNvPicPr>
                      <p:nvPr/>
                    </p:nvPicPr>
                    <p:blipFill>
                      <a:blip r:embed="rId9"/>
                      <a:srcRect/>
                      <a:stretch>
                        <a:fillRect/>
                      </a:stretch>
                    </p:blipFill>
                    <p:spPr bwMode="auto">
                      <a:xfrm>
                        <a:off x="220538" y="5013325"/>
                        <a:ext cx="87439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QuadreDeText 8"/>
          <p:cNvSpPr txBox="1"/>
          <p:nvPr/>
        </p:nvSpPr>
        <p:spPr>
          <a:xfrm>
            <a:off x="246375" y="6021288"/>
            <a:ext cx="4248472" cy="261610"/>
          </a:xfrm>
          <a:prstGeom prst="rect">
            <a:avLst/>
          </a:prstGeom>
          <a:noFill/>
        </p:spPr>
        <p:txBody>
          <a:bodyPr wrap="square" rtlCol="0">
            <a:spAutoFit/>
          </a:bodyPr>
          <a:lstStyle/>
          <a:p>
            <a:pPr algn="just"/>
            <a:r>
              <a:rPr lang="ca-ES" sz="1100" dirty="0" smtClean="0"/>
              <a:t>[3] </a:t>
            </a:r>
            <a:r>
              <a:rPr lang="en-US" sz="1100" dirty="0"/>
              <a:t>J. M. Bardeen, Phys. Rev. D 22, 1882 (1980).</a:t>
            </a:r>
            <a:endParaRPr lang="ca-ES" sz="1100" dirty="0"/>
          </a:p>
        </p:txBody>
      </p:sp>
      <p:sp>
        <p:nvSpPr>
          <p:cNvPr id="10" name="Contenidor de contingut 2"/>
          <p:cNvSpPr>
            <a:spLocks noGrp="1"/>
          </p:cNvSpPr>
          <p:nvPr>
            <p:ph sz="quarter" idx="1"/>
          </p:nvPr>
        </p:nvSpPr>
        <p:spPr>
          <a:xfrm>
            <a:off x="539552" y="1340768"/>
            <a:ext cx="8352928" cy="1008112"/>
          </a:xfrm>
        </p:spPr>
        <p:txBody>
          <a:bodyPr>
            <a:noAutofit/>
          </a:bodyPr>
          <a:lstStyle/>
          <a:p>
            <a:pPr marL="0" indent="0" algn="just">
              <a:buNone/>
            </a:pPr>
            <a:r>
              <a:rPr lang="en-GB" sz="2000" dirty="0" smtClean="0"/>
              <a:t>Bardeen</a:t>
            </a:r>
            <a:r>
              <a:rPr lang="en-GB" sz="2000" baseline="30000" dirty="0" smtClean="0"/>
              <a:t>[3]</a:t>
            </a:r>
            <a:r>
              <a:rPr lang="en-GB" sz="2000" dirty="0" smtClean="0"/>
              <a:t> perturbation formalism has been used: so scalar, vector and tensor types have been analysed, </a:t>
            </a:r>
            <a:r>
              <a:rPr lang="en-GB" sz="2000" dirty="0"/>
              <a:t>fluctuations </a:t>
            </a:r>
            <a:r>
              <a:rPr lang="en-GB" sz="2000" dirty="0" smtClean="0"/>
              <a:t>are written </a:t>
            </a:r>
            <a:r>
              <a:rPr lang="en-GB" sz="2000" dirty="0"/>
              <a:t>in terms of scalar, vector and tensor harmonics: </a:t>
            </a:r>
            <a:r>
              <a:rPr lang="en-GB" sz="2000" i="1" dirty="0"/>
              <a:t>Q</a:t>
            </a:r>
            <a:r>
              <a:rPr lang="en-GB" sz="2000" i="1" baseline="30000" dirty="0"/>
              <a:t>(0)</a:t>
            </a:r>
            <a:r>
              <a:rPr lang="en-GB" sz="2000" dirty="0"/>
              <a:t>, </a:t>
            </a:r>
            <a:r>
              <a:rPr lang="en-GB" sz="2000" i="1" dirty="0"/>
              <a:t>Q</a:t>
            </a:r>
            <a:r>
              <a:rPr lang="en-GB" sz="2000" i="1" baseline="30000" dirty="0"/>
              <a:t>(1)</a:t>
            </a:r>
            <a:r>
              <a:rPr lang="en-GB" sz="2000" i="1" baseline="-25000" dirty="0"/>
              <a:t>i</a:t>
            </a:r>
            <a:r>
              <a:rPr lang="en-GB" sz="2000" dirty="0"/>
              <a:t> and </a:t>
            </a:r>
            <a:r>
              <a:rPr lang="en-GB" sz="2000" i="1" dirty="0"/>
              <a:t>Q</a:t>
            </a:r>
            <a:r>
              <a:rPr lang="en-GB" sz="2000" i="1" baseline="30000" dirty="0"/>
              <a:t>(2)</a:t>
            </a:r>
            <a:r>
              <a:rPr lang="en-GB" sz="2000" i="1" baseline="-25000" dirty="0" err="1"/>
              <a:t>ij</a:t>
            </a:r>
            <a:r>
              <a:rPr lang="en-GB" sz="2000" dirty="0" smtClean="0"/>
              <a:t>. A neutral universe is consider up to first order</a:t>
            </a:r>
          </a:p>
        </p:txBody>
      </p:sp>
      <p:sp>
        <p:nvSpPr>
          <p:cNvPr id="11" name="Contenidor de contingut 2"/>
          <p:cNvSpPr>
            <a:spLocks noGrp="1"/>
          </p:cNvSpPr>
          <p:nvPr>
            <p:ph sz="quarter" idx="1"/>
          </p:nvPr>
        </p:nvSpPr>
        <p:spPr>
          <a:xfrm>
            <a:off x="246375" y="4581128"/>
            <a:ext cx="8502089" cy="504056"/>
          </a:xfrm>
        </p:spPr>
        <p:txBody>
          <a:bodyPr>
            <a:normAutofit/>
          </a:bodyPr>
          <a:lstStyle/>
          <a:p>
            <a:pPr algn="just"/>
            <a:r>
              <a:rPr lang="en-GB" i="1" dirty="0" smtClean="0">
                <a:solidFill>
                  <a:srgbClr val="FF0000"/>
                </a:solidFill>
              </a:rPr>
              <a:t>New </a:t>
            </a:r>
            <a:r>
              <a:rPr lang="en-GB" i="1" dirty="0">
                <a:solidFill>
                  <a:srgbClr val="FF0000"/>
                </a:solidFill>
              </a:rPr>
              <a:t>scalar modes have been found due the electromagnetic extension</a:t>
            </a:r>
            <a:r>
              <a:rPr lang="en-GB" i="1" dirty="0" smtClean="0">
                <a:solidFill>
                  <a:srgbClr val="FF0000"/>
                </a:solidFill>
              </a:rPr>
              <a:t>.</a:t>
            </a:r>
          </a:p>
        </p:txBody>
      </p:sp>
    </p:spTree>
    <p:extLst>
      <p:ext uri="{BB962C8B-B14F-4D97-AF65-F5344CB8AC3E}">
        <p14:creationId xmlns:p14="http://schemas.microsoft.com/office/powerpoint/2010/main" val="2199732506"/>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en-GB" dirty="0"/>
              <a:t>The </a:t>
            </a:r>
            <a:r>
              <a:rPr lang="en-GB" dirty="0" smtClean="0"/>
              <a:t>vector field perturbations</a:t>
            </a:r>
            <a:endParaRPr lang="ca-ES" dirty="0"/>
          </a:p>
        </p:txBody>
      </p:sp>
      <p:sp>
        <p:nvSpPr>
          <p:cNvPr id="4" name="Contenidor de peu de pàgina 3"/>
          <p:cNvSpPr>
            <a:spLocks noGrp="1"/>
          </p:cNvSpPr>
          <p:nvPr>
            <p:ph type="ftr" sz="quarter" idx="11"/>
          </p:nvPr>
        </p:nvSpPr>
        <p:spPr/>
        <p:txBody>
          <a:bodyPr/>
          <a:lstStyle/>
          <a:p>
            <a:r>
              <a:rPr lang="en-US" smtClean="0"/>
              <a:t>Spanish Relativity Meeting ERE2013 - Benasque</a:t>
            </a:r>
            <a:endParaRPr lang="en-US"/>
          </a:p>
        </p:txBody>
      </p:sp>
      <p:sp>
        <p:nvSpPr>
          <p:cNvPr id="5" name="Contenidor de número de diapositiva 4"/>
          <p:cNvSpPr>
            <a:spLocks noGrp="1"/>
          </p:cNvSpPr>
          <p:nvPr>
            <p:ph type="sldNum" sz="quarter" idx="12"/>
          </p:nvPr>
        </p:nvSpPr>
        <p:spPr/>
        <p:txBody>
          <a:bodyPr/>
          <a:lstStyle/>
          <a:p>
            <a:fld id="{EDC8AA99-7238-42D3-B68A-A4E1B56FEE73}" type="slidenum">
              <a:rPr lang="en-US" smtClean="0"/>
              <a:t>7</a:t>
            </a:fld>
            <a:endParaRPr lang="en-US"/>
          </a:p>
        </p:txBody>
      </p:sp>
      <p:sp>
        <p:nvSpPr>
          <p:cNvPr id="3" name="Contenidor de contingut 2"/>
          <p:cNvSpPr>
            <a:spLocks noGrp="1"/>
          </p:cNvSpPr>
          <p:nvPr>
            <p:ph sz="quarter" idx="1"/>
          </p:nvPr>
        </p:nvSpPr>
        <p:spPr>
          <a:xfrm>
            <a:off x="228600" y="1412776"/>
            <a:ext cx="4267200" cy="3744416"/>
          </a:xfrm>
          <a:ln>
            <a:noFill/>
          </a:ln>
        </p:spPr>
        <p:txBody>
          <a:bodyPr>
            <a:normAutofit fontScale="85000" lnSpcReduction="20000"/>
          </a:bodyPr>
          <a:lstStyle/>
          <a:p>
            <a:pPr algn="just"/>
            <a:r>
              <a:rPr lang="en-GB" dirty="0" smtClean="0"/>
              <a:t>But, </a:t>
            </a:r>
            <a:r>
              <a:rPr lang="en-GB" i="1" dirty="0" smtClean="0">
                <a:latin typeface="Times New Roman"/>
                <a:cs typeface="Times New Roman"/>
              </a:rPr>
              <a:t>α</a:t>
            </a:r>
            <a:r>
              <a:rPr lang="en-GB" i="1" baseline="30000" dirty="0" smtClean="0">
                <a:latin typeface="Times New Roman"/>
                <a:cs typeface="Times New Roman"/>
              </a:rPr>
              <a:t>(0)</a:t>
            </a:r>
            <a:r>
              <a:rPr lang="en-GB" i="1" dirty="0" smtClean="0">
                <a:latin typeface="Times New Roman"/>
                <a:cs typeface="Times New Roman"/>
              </a:rPr>
              <a:t> </a:t>
            </a:r>
            <a:r>
              <a:rPr lang="en-GB" dirty="0" smtClean="0">
                <a:latin typeface="Times New Roman"/>
                <a:cs typeface="Times New Roman"/>
              </a:rPr>
              <a:t>and </a:t>
            </a:r>
            <a:r>
              <a:rPr lang="en-GB" i="1" dirty="0" smtClean="0">
                <a:latin typeface="Times New Roman"/>
                <a:cs typeface="Times New Roman"/>
              </a:rPr>
              <a:t>β</a:t>
            </a:r>
            <a:r>
              <a:rPr lang="en-GB" i="1" baseline="30000" dirty="0" smtClean="0">
                <a:latin typeface="Times New Roman"/>
                <a:cs typeface="Times New Roman"/>
              </a:rPr>
              <a:t>(0)</a:t>
            </a:r>
            <a:r>
              <a:rPr lang="en-GB" dirty="0" smtClean="0"/>
              <a:t>, seem to be not the best way to expand the field equation, all the equations are coupled among them and their solutions only have been found under special assumptions.</a:t>
            </a:r>
          </a:p>
          <a:p>
            <a:pPr algn="just"/>
            <a:r>
              <a:rPr lang="en-GB" dirty="0" smtClean="0"/>
              <a:t>We found that the best way to describe the scalar perturbations is the use of          and    as the descriptors: </a:t>
            </a:r>
          </a:p>
          <a:p>
            <a:pPr lvl="1" algn="just"/>
            <a:r>
              <a:rPr lang="en-GB" dirty="0" smtClean="0"/>
              <a:t>Those are gauge invariant.</a:t>
            </a:r>
          </a:p>
          <a:p>
            <a:pPr lvl="1" algn="just"/>
            <a:r>
              <a:rPr lang="en-GB" dirty="0" smtClean="0"/>
              <a:t>The amplitudes form a uncoupled differential equation system.</a:t>
            </a:r>
          </a:p>
        </p:txBody>
      </p:sp>
      <p:sp>
        <p:nvSpPr>
          <p:cNvPr id="6" name="Contenidor de contingut 5"/>
          <p:cNvSpPr>
            <a:spLocks noGrp="1"/>
          </p:cNvSpPr>
          <p:nvPr>
            <p:ph sz="quarter" idx="2"/>
          </p:nvPr>
        </p:nvSpPr>
        <p:spPr>
          <a:xfrm>
            <a:off x="4648200" y="1798637"/>
            <a:ext cx="4267200" cy="3358555"/>
          </a:xfrm>
        </p:spPr>
        <p:txBody>
          <a:bodyPr>
            <a:normAutofit fontScale="85000" lnSpcReduction="20000"/>
          </a:bodyPr>
          <a:lstStyle/>
          <a:p>
            <a:pPr marL="0" indent="0">
              <a:buNone/>
            </a:pPr>
            <a:endParaRPr lang="ca-ES" dirty="0" smtClean="0"/>
          </a:p>
          <a:p>
            <a:pPr marL="0" indent="0">
              <a:buNone/>
            </a:pPr>
            <a:endParaRPr lang="ca-ES" dirty="0" smtClean="0"/>
          </a:p>
        </p:txBody>
      </p:sp>
      <p:graphicFrame>
        <p:nvGraphicFramePr>
          <p:cNvPr id="7" name="Objecte 6"/>
          <p:cNvGraphicFramePr>
            <a:graphicFrameLocks noChangeAspect="1"/>
          </p:cNvGraphicFramePr>
          <p:nvPr>
            <p:extLst>
              <p:ext uri="{D42A27DB-BD31-4B8C-83A1-F6EECF244321}">
                <p14:modId xmlns:p14="http://schemas.microsoft.com/office/powerpoint/2010/main" val="2441405793"/>
              </p:ext>
            </p:extLst>
          </p:nvPr>
        </p:nvGraphicFramePr>
        <p:xfrm>
          <a:off x="4788024" y="1556792"/>
          <a:ext cx="3322638" cy="1143000"/>
        </p:xfrm>
        <a:graphic>
          <a:graphicData uri="http://schemas.openxmlformats.org/presentationml/2006/ole">
            <mc:AlternateContent xmlns:mc="http://schemas.openxmlformats.org/markup-compatibility/2006">
              <mc:Choice xmlns:v="urn:schemas-microsoft-com:vml" Requires="v">
                <p:oleObj spid="_x0000_s25728" name="Equation" r:id="rId4" imgW="2768400" imgH="952200" progId="Equation.DSMT4">
                  <p:embed/>
                </p:oleObj>
              </mc:Choice>
              <mc:Fallback>
                <p:oleObj name="Equation" r:id="rId4" imgW="2768400" imgH="952200" progId="Equation.DSMT4">
                  <p:embed/>
                  <p:pic>
                    <p:nvPicPr>
                      <p:cNvPr id="0" name=""/>
                      <p:cNvPicPr/>
                      <p:nvPr/>
                    </p:nvPicPr>
                    <p:blipFill>
                      <a:blip r:embed="rId5"/>
                      <a:stretch>
                        <a:fillRect/>
                      </a:stretch>
                    </p:blipFill>
                    <p:spPr>
                      <a:xfrm>
                        <a:off x="4788024" y="1556792"/>
                        <a:ext cx="3322638" cy="1143000"/>
                      </a:xfrm>
                      <a:prstGeom prst="rect">
                        <a:avLst/>
                      </a:prstGeom>
                    </p:spPr>
                  </p:pic>
                </p:oleObj>
              </mc:Fallback>
            </mc:AlternateContent>
          </a:graphicData>
        </a:graphic>
      </p:graphicFrame>
      <p:graphicFrame>
        <p:nvGraphicFramePr>
          <p:cNvPr id="8" name="Objecte 7"/>
          <p:cNvGraphicFramePr>
            <a:graphicFrameLocks noChangeAspect="1"/>
          </p:cNvGraphicFramePr>
          <p:nvPr>
            <p:extLst>
              <p:ext uri="{D42A27DB-BD31-4B8C-83A1-F6EECF244321}">
                <p14:modId xmlns:p14="http://schemas.microsoft.com/office/powerpoint/2010/main" val="1844994564"/>
              </p:ext>
            </p:extLst>
          </p:nvPr>
        </p:nvGraphicFramePr>
        <p:xfrm>
          <a:off x="1763688" y="3654712"/>
          <a:ext cx="1066608" cy="350352"/>
        </p:xfrm>
        <a:graphic>
          <a:graphicData uri="http://schemas.openxmlformats.org/presentationml/2006/ole">
            <mc:AlternateContent xmlns:mc="http://schemas.openxmlformats.org/markup-compatibility/2006">
              <mc:Choice xmlns:v="urn:schemas-microsoft-com:vml" Requires="v">
                <p:oleObj spid="_x0000_s25729" name="Equation" r:id="rId6" imgW="888840" imgH="291960" progId="Equation.DSMT4">
                  <p:embed/>
                </p:oleObj>
              </mc:Choice>
              <mc:Fallback>
                <p:oleObj name="Equation" r:id="rId6" imgW="888840" imgH="291960" progId="Equation.DSMT4">
                  <p:embed/>
                  <p:pic>
                    <p:nvPicPr>
                      <p:cNvPr id="0" name=""/>
                      <p:cNvPicPr/>
                      <p:nvPr/>
                    </p:nvPicPr>
                    <p:blipFill>
                      <a:blip r:embed="rId7"/>
                      <a:stretch>
                        <a:fillRect/>
                      </a:stretch>
                    </p:blipFill>
                    <p:spPr>
                      <a:xfrm>
                        <a:off x="1763688" y="3654712"/>
                        <a:ext cx="1066608" cy="350352"/>
                      </a:xfrm>
                      <a:prstGeom prst="rect">
                        <a:avLst/>
                      </a:prstGeom>
                    </p:spPr>
                  </p:pic>
                </p:oleObj>
              </mc:Fallback>
            </mc:AlternateContent>
          </a:graphicData>
        </a:graphic>
      </p:graphicFrame>
      <p:graphicFrame>
        <p:nvGraphicFramePr>
          <p:cNvPr id="9" name="Objecte 8"/>
          <p:cNvGraphicFramePr>
            <a:graphicFrameLocks noChangeAspect="1"/>
          </p:cNvGraphicFramePr>
          <p:nvPr>
            <p:extLst>
              <p:ext uri="{D42A27DB-BD31-4B8C-83A1-F6EECF244321}">
                <p14:modId xmlns:p14="http://schemas.microsoft.com/office/powerpoint/2010/main" val="2632138421"/>
              </p:ext>
            </p:extLst>
          </p:nvPr>
        </p:nvGraphicFramePr>
        <p:xfrm>
          <a:off x="3347864" y="3645024"/>
          <a:ext cx="333000" cy="253800"/>
        </p:xfrm>
        <a:graphic>
          <a:graphicData uri="http://schemas.openxmlformats.org/presentationml/2006/ole">
            <mc:AlternateContent xmlns:mc="http://schemas.openxmlformats.org/markup-compatibility/2006">
              <mc:Choice xmlns:v="urn:schemas-microsoft-com:vml" Requires="v">
                <p:oleObj spid="_x0000_s25730" name="Equation" r:id="rId8" imgW="266400" imgH="203040" progId="Equation.DSMT4">
                  <p:embed/>
                </p:oleObj>
              </mc:Choice>
              <mc:Fallback>
                <p:oleObj name="Equation" r:id="rId8" imgW="266400" imgH="203040" progId="Equation.DSMT4">
                  <p:embed/>
                  <p:pic>
                    <p:nvPicPr>
                      <p:cNvPr id="0" name=""/>
                      <p:cNvPicPr/>
                      <p:nvPr/>
                    </p:nvPicPr>
                    <p:blipFill>
                      <a:blip r:embed="rId9"/>
                      <a:stretch>
                        <a:fillRect/>
                      </a:stretch>
                    </p:blipFill>
                    <p:spPr>
                      <a:xfrm>
                        <a:off x="3347864" y="3645024"/>
                        <a:ext cx="333000" cy="253800"/>
                      </a:xfrm>
                      <a:prstGeom prst="rect">
                        <a:avLst/>
                      </a:prstGeom>
                    </p:spPr>
                  </p:pic>
                </p:oleObj>
              </mc:Fallback>
            </mc:AlternateContent>
          </a:graphicData>
        </a:graphic>
      </p:graphicFrame>
      <p:graphicFrame>
        <p:nvGraphicFramePr>
          <p:cNvPr id="10" name="Objecte 9"/>
          <p:cNvGraphicFramePr>
            <a:graphicFrameLocks noChangeAspect="1"/>
          </p:cNvGraphicFramePr>
          <p:nvPr>
            <p:extLst>
              <p:ext uri="{D42A27DB-BD31-4B8C-83A1-F6EECF244321}">
                <p14:modId xmlns:p14="http://schemas.microsoft.com/office/powerpoint/2010/main" val="3810165084"/>
              </p:ext>
            </p:extLst>
          </p:nvPr>
        </p:nvGraphicFramePr>
        <p:xfrm>
          <a:off x="4572000" y="2852936"/>
          <a:ext cx="4419600" cy="1549400"/>
        </p:xfrm>
        <a:graphic>
          <a:graphicData uri="http://schemas.openxmlformats.org/presentationml/2006/ole">
            <mc:AlternateContent xmlns:mc="http://schemas.openxmlformats.org/markup-compatibility/2006">
              <mc:Choice xmlns:v="urn:schemas-microsoft-com:vml" Requires="v">
                <p:oleObj spid="_x0000_s25731" name="Equation" r:id="rId10" imgW="4419360" imgH="1549080" progId="Equation.DSMT4">
                  <p:embed/>
                </p:oleObj>
              </mc:Choice>
              <mc:Fallback>
                <p:oleObj name="Equation" r:id="rId10" imgW="4419360" imgH="1549080" progId="Equation.DSMT4">
                  <p:embed/>
                  <p:pic>
                    <p:nvPicPr>
                      <p:cNvPr id="0" name=""/>
                      <p:cNvPicPr/>
                      <p:nvPr/>
                    </p:nvPicPr>
                    <p:blipFill>
                      <a:blip r:embed="rId11"/>
                      <a:stretch>
                        <a:fillRect/>
                      </a:stretch>
                    </p:blipFill>
                    <p:spPr>
                      <a:xfrm>
                        <a:off x="4572000" y="2852936"/>
                        <a:ext cx="4419600" cy="1549400"/>
                      </a:xfrm>
                      <a:prstGeom prst="rect">
                        <a:avLst/>
                      </a:prstGeom>
                    </p:spPr>
                  </p:pic>
                </p:oleObj>
              </mc:Fallback>
            </mc:AlternateContent>
          </a:graphicData>
        </a:graphic>
      </p:graphicFrame>
      <p:graphicFrame>
        <p:nvGraphicFramePr>
          <p:cNvPr id="11" name="Objecte 10"/>
          <p:cNvGraphicFramePr>
            <a:graphicFrameLocks noChangeAspect="1"/>
          </p:cNvGraphicFramePr>
          <p:nvPr>
            <p:extLst>
              <p:ext uri="{D42A27DB-BD31-4B8C-83A1-F6EECF244321}">
                <p14:modId xmlns:p14="http://schemas.microsoft.com/office/powerpoint/2010/main" val="1894386328"/>
              </p:ext>
            </p:extLst>
          </p:nvPr>
        </p:nvGraphicFramePr>
        <p:xfrm>
          <a:off x="5372100" y="4653136"/>
          <a:ext cx="2840038" cy="330200"/>
        </p:xfrm>
        <a:graphic>
          <a:graphicData uri="http://schemas.openxmlformats.org/presentationml/2006/ole">
            <mc:AlternateContent xmlns:mc="http://schemas.openxmlformats.org/markup-compatibility/2006">
              <mc:Choice xmlns:v="urn:schemas-microsoft-com:vml" Requires="v">
                <p:oleObj spid="_x0000_s25732" name="Equation" r:id="rId12" imgW="2184120" imgH="253800" progId="Equation.DSMT4">
                  <p:embed/>
                </p:oleObj>
              </mc:Choice>
              <mc:Fallback>
                <p:oleObj name="Equation" r:id="rId12" imgW="2184120" imgH="253800" progId="Equation.DSMT4">
                  <p:embed/>
                  <p:pic>
                    <p:nvPicPr>
                      <p:cNvPr id="0" name="Objecte 6"/>
                      <p:cNvPicPr>
                        <a:picLocks noChangeAspect="1" noChangeArrowheads="1"/>
                      </p:cNvPicPr>
                      <p:nvPr/>
                    </p:nvPicPr>
                    <p:blipFill>
                      <a:blip r:embed="rId13"/>
                      <a:srcRect/>
                      <a:stretch>
                        <a:fillRect/>
                      </a:stretch>
                    </p:blipFill>
                    <p:spPr bwMode="auto">
                      <a:xfrm>
                        <a:off x="5372100" y="4653136"/>
                        <a:ext cx="28400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QuadreDeText 12"/>
          <p:cNvSpPr txBox="1"/>
          <p:nvPr/>
        </p:nvSpPr>
        <p:spPr>
          <a:xfrm>
            <a:off x="210491" y="5085184"/>
            <a:ext cx="8753997" cy="1015663"/>
          </a:xfrm>
          <a:prstGeom prst="rect">
            <a:avLst/>
          </a:prstGeom>
          <a:noFill/>
          <a:ln>
            <a:solidFill>
              <a:schemeClr val="accent1"/>
            </a:solidFill>
          </a:ln>
          <a:effectLst>
            <a:innerShdw blurRad="63500" dist="50800" dir="2700000">
              <a:prstClr val="black">
                <a:alpha val="50000"/>
              </a:prstClr>
            </a:innerShdw>
          </a:effectLst>
        </p:spPr>
        <p:txBody>
          <a:bodyPr wrap="square" rtlCol="0">
            <a:spAutoFit/>
          </a:bodyPr>
          <a:lstStyle/>
          <a:p>
            <a:pPr marL="274320" indent="-274320" algn="just">
              <a:spcBef>
                <a:spcPts val="580"/>
              </a:spcBef>
              <a:buClr>
                <a:schemeClr val="accent1"/>
              </a:buClr>
              <a:buSzPct val="85000"/>
              <a:buFont typeface="Wingdings 2"/>
              <a:buChar char=""/>
            </a:pPr>
            <a:r>
              <a:rPr lang="en-GB" sz="2400" i="1" dirty="0"/>
              <a:t>Note that</a:t>
            </a:r>
            <a:r>
              <a:rPr lang="en-GB" sz="2400" i="1" dirty="0" smtClean="0"/>
              <a:t>:</a:t>
            </a:r>
            <a:endParaRPr lang="en-GB" dirty="0" smtClean="0"/>
          </a:p>
          <a:p>
            <a:pPr algn="just"/>
            <a:r>
              <a:rPr lang="en-GB" dirty="0" smtClean="0"/>
              <a:t>Current </a:t>
            </a:r>
            <a:r>
              <a:rPr lang="en-GB" dirty="0"/>
              <a:t>equation has the same form as the tensor perturbation </a:t>
            </a:r>
            <a:r>
              <a:rPr lang="en-GB" dirty="0" smtClean="0"/>
              <a:t>equation. So, when                            and for </a:t>
            </a:r>
            <a:r>
              <a:rPr lang="en-GB" dirty="0" err="1" smtClean="0"/>
              <a:t>superhorizon</a:t>
            </a:r>
            <a:r>
              <a:rPr lang="en-GB" dirty="0"/>
              <a:t> </a:t>
            </a:r>
            <a:r>
              <a:rPr lang="en-GB" dirty="0" smtClean="0"/>
              <a:t>scales, the relation                                          holds. </a:t>
            </a:r>
            <a:endParaRPr lang="en-GB" dirty="0"/>
          </a:p>
        </p:txBody>
      </p:sp>
      <p:graphicFrame>
        <p:nvGraphicFramePr>
          <p:cNvPr id="14" name="Objecte 13"/>
          <p:cNvGraphicFramePr>
            <a:graphicFrameLocks noChangeAspect="1"/>
          </p:cNvGraphicFramePr>
          <p:nvPr>
            <p:extLst>
              <p:ext uri="{D42A27DB-BD31-4B8C-83A1-F6EECF244321}">
                <p14:modId xmlns:p14="http://schemas.microsoft.com/office/powerpoint/2010/main" val="966800519"/>
              </p:ext>
            </p:extLst>
          </p:nvPr>
        </p:nvGraphicFramePr>
        <p:xfrm>
          <a:off x="7164288" y="5445224"/>
          <a:ext cx="1370012" cy="365125"/>
        </p:xfrm>
        <a:graphic>
          <a:graphicData uri="http://schemas.openxmlformats.org/presentationml/2006/ole">
            <mc:AlternateContent xmlns:mc="http://schemas.openxmlformats.org/markup-compatibility/2006">
              <mc:Choice xmlns:v="urn:schemas-microsoft-com:vml" Requires="v">
                <p:oleObj spid="_x0000_s25733" name="Equation" r:id="rId14" imgW="1143000" imgH="304560" progId="Equation.DSMT4">
                  <p:embed/>
                </p:oleObj>
              </mc:Choice>
              <mc:Fallback>
                <p:oleObj name="Equation" r:id="rId14" imgW="1143000" imgH="304560" progId="Equation.DSMT4">
                  <p:embed/>
                  <p:pic>
                    <p:nvPicPr>
                      <p:cNvPr id="0" name="Objecte 7"/>
                      <p:cNvPicPr>
                        <a:picLocks noChangeAspect="1" noChangeArrowheads="1"/>
                      </p:cNvPicPr>
                      <p:nvPr/>
                    </p:nvPicPr>
                    <p:blipFill>
                      <a:blip r:embed="rId15"/>
                      <a:srcRect/>
                      <a:stretch>
                        <a:fillRect/>
                      </a:stretch>
                    </p:blipFill>
                    <p:spPr bwMode="auto">
                      <a:xfrm>
                        <a:off x="7164288" y="5445224"/>
                        <a:ext cx="13700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e 14"/>
          <p:cNvGraphicFramePr>
            <a:graphicFrameLocks noChangeAspect="1"/>
          </p:cNvGraphicFramePr>
          <p:nvPr>
            <p:extLst>
              <p:ext uri="{D42A27DB-BD31-4B8C-83A1-F6EECF244321}">
                <p14:modId xmlns:p14="http://schemas.microsoft.com/office/powerpoint/2010/main" val="2721099471"/>
              </p:ext>
            </p:extLst>
          </p:nvPr>
        </p:nvGraphicFramePr>
        <p:xfrm>
          <a:off x="3347864" y="5661248"/>
          <a:ext cx="1997075" cy="455612"/>
        </p:xfrm>
        <a:graphic>
          <a:graphicData uri="http://schemas.openxmlformats.org/presentationml/2006/ole">
            <mc:AlternateContent xmlns:mc="http://schemas.openxmlformats.org/markup-compatibility/2006">
              <mc:Choice xmlns:v="urn:schemas-microsoft-com:vml" Requires="v">
                <p:oleObj spid="_x0000_s25734" name="Equation" r:id="rId16" imgW="1663560" imgH="380880" progId="Equation.DSMT4">
                  <p:embed/>
                </p:oleObj>
              </mc:Choice>
              <mc:Fallback>
                <p:oleObj name="Equation" r:id="rId16" imgW="1663560" imgH="380880" progId="Equation.DSMT4">
                  <p:embed/>
                  <p:pic>
                    <p:nvPicPr>
                      <p:cNvPr id="0" name="Objecte 7"/>
                      <p:cNvPicPr>
                        <a:picLocks noChangeAspect="1" noChangeArrowheads="1"/>
                      </p:cNvPicPr>
                      <p:nvPr/>
                    </p:nvPicPr>
                    <p:blipFill>
                      <a:blip r:embed="rId17"/>
                      <a:srcRect/>
                      <a:stretch>
                        <a:fillRect/>
                      </a:stretch>
                    </p:blipFill>
                    <p:spPr bwMode="auto">
                      <a:xfrm>
                        <a:off x="3347864" y="5661248"/>
                        <a:ext cx="19970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0398154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en-GB" dirty="0"/>
              <a:t>The </a:t>
            </a:r>
            <a:r>
              <a:rPr lang="en-GB" dirty="0" smtClean="0"/>
              <a:t>vector field perturbations</a:t>
            </a:r>
            <a:endParaRPr lang="ca-ES" dirty="0"/>
          </a:p>
        </p:txBody>
      </p:sp>
      <p:sp>
        <p:nvSpPr>
          <p:cNvPr id="4" name="Contenidor de peu de pàgina 3"/>
          <p:cNvSpPr>
            <a:spLocks noGrp="1"/>
          </p:cNvSpPr>
          <p:nvPr>
            <p:ph type="ftr" sz="quarter" idx="11"/>
          </p:nvPr>
        </p:nvSpPr>
        <p:spPr/>
        <p:txBody>
          <a:bodyPr/>
          <a:lstStyle/>
          <a:p>
            <a:r>
              <a:rPr lang="en-US" smtClean="0"/>
              <a:t>Spanish Relativity Meeting ERE2013 - Benasque</a:t>
            </a:r>
            <a:endParaRPr lang="en-US"/>
          </a:p>
        </p:txBody>
      </p:sp>
      <p:sp>
        <p:nvSpPr>
          <p:cNvPr id="5" name="Contenidor de número de diapositiva 4"/>
          <p:cNvSpPr>
            <a:spLocks noGrp="1"/>
          </p:cNvSpPr>
          <p:nvPr>
            <p:ph type="sldNum" sz="quarter" idx="12"/>
          </p:nvPr>
        </p:nvSpPr>
        <p:spPr/>
        <p:txBody>
          <a:bodyPr/>
          <a:lstStyle/>
          <a:p>
            <a:fld id="{EDC8AA99-7238-42D3-B68A-A4E1B56FEE73}" type="slidenum">
              <a:rPr lang="en-US" smtClean="0"/>
              <a:t>8</a:t>
            </a:fld>
            <a:endParaRPr lang="en-US"/>
          </a:p>
        </p:txBody>
      </p:sp>
      <p:sp>
        <p:nvSpPr>
          <p:cNvPr id="6" name="Contenidor de contingut 5"/>
          <p:cNvSpPr>
            <a:spLocks noGrp="1"/>
          </p:cNvSpPr>
          <p:nvPr>
            <p:ph sz="quarter" idx="1"/>
          </p:nvPr>
        </p:nvSpPr>
        <p:spPr>
          <a:xfrm>
            <a:off x="251520" y="2276872"/>
            <a:ext cx="4032448" cy="3024336"/>
          </a:xfrm>
        </p:spPr>
        <p:txBody>
          <a:bodyPr vert="horz" lIns="91440" tIns="45720" rIns="91440" bIns="45720" rtlCol="0">
            <a:noAutofit/>
          </a:bodyPr>
          <a:lstStyle/>
          <a:p>
            <a:pPr algn="just"/>
            <a:r>
              <a:rPr lang="en-GB" sz="2000" dirty="0" smtClean="0"/>
              <a:t>An exact solution for radiation dominated era was found.</a:t>
            </a:r>
          </a:p>
          <a:p>
            <a:pPr algn="just"/>
            <a:r>
              <a:rPr lang="en-GB" sz="2000" dirty="0" smtClean="0"/>
              <a:t>For an initial value of </a:t>
            </a:r>
            <a:r>
              <a:rPr lang="en-GB" sz="2000" i="1" dirty="0" smtClean="0"/>
              <a:t>E</a:t>
            </a:r>
            <a:r>
              <a:rPr lang="en-GB" sz="2000" i="1" baseline="30000" dirty="0" smtClean="0"/>
              <a:t>(0)</a:t>
            </a:r>
            <a:r>
              <a:rPr lang="en-GB" sz="2000" i="1" dirty="0" smtClean="0"/>
              <a:t>=0</a:t>
            </a:r>
            <a:r>
              <a:rPr lang="en-GB" sz="2000" dirty="0" smtClean="0"/>
              <a:t> and small values of ψ(z) (observe that it happens in a large range of z for all the scales) the exact solution for radiation dominated era predicts a constant value for the field divergence perturbation amplitude. </a:t>
            </a:r>
          </a:p>
        </p:txBody>
      </p:sp>
      <p:sp>
        <p:nvSpPr>
          <p:cNvPr id="15" name="Rectangle 4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a:p>
        </p:txBody>
      </p:sp>
      <p:graphicFrame>
        <p:nvGraphicFramePr>
          <p:cNvPr id="16" name="Objecte 15"/>
          <p:cNvGraphicFramePr>
            <a:graphicFrameLocks noChangeAspect="1"/>
          </p:cNvGraphicFramePr>
          <p:nvPr>
            <p:extLst>
              <p:ext uri="{D42A27DB-BD31-4B8C-83A1-F6EECF244321}">
                <p14:modId xmlns:p14="http://schemas.microsoft.com/office/powerpoint/2010/main" val="4180971423"/>
              </p:ext>
            </p:extLst>
          </p:nvPr>
        </p:nvGraphicFramePr>
        <p:xfrm>
          <a:off x="4283968" y="2276872"/>
          <a:ext cx="4667551" cy="1933956"/>
        </p:xfrm>
        <a:graphic>
          <a:graphicData uri="http://schemas.openxmlformats.org/presentationml/2006/ole">
            <mc:AlternateContent xmlns:mc="http://schemas.openxmlformats.org/markup-compatibility/2006">
              <mc:Choice xmlns:v="urn:schemas-microsoft-com:vml" Requires="v">
                <p:oleObj spid="_x0000_s5619" name="Equation" r:id="rId4" imgW="4965480" imgH="2057400" progId="Equation.DSMT4">
                  <p:embed/>
                </p:oleObj>
              </mc:Choice>
              <mc:Fallback>
                <p:oleObj name="Equation" r:id="rId4" imgW="4965480" imgH="2057400" progId="Equation.DSMT4">
                  <p:embed/>
                  <p:pic>
                    <p:nvPicPr>
                      <p:cNvPr id="0" name="Object 45"/>
                      <p:cNvPicPr>
                        <a:picLocks noChangeAspect="1" noChangeArrowheads="1"/>
                      </p:cNvPicPr>
                      <p:nvPr/>
                    </p:nvPicPr>
                    <p:blipFill>
                      <a:blip r:embed="rId5"/>
                      <a:srcRect/>
                      <a:stretch>
                        <a:fillRect/>
                      </a:stretch>
                    </p:blipFill>
                    <p:spPr bwMode="auto">
                      <a:xfrm>
                        <a:off x="4283968" y="2276872"/>
                        <a:ext cx="4667551" cy="19339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e 16"/>
          <p:cNvGraphicFramePr>
            <a:graphicFrameLocks noChangeAspect="1"/>
          </p:cNvGraphicFramePr>
          <p:nvPr>
            <p:extLst>
              <p:ext uri="{D42A27DB-BD31-4B8C-83A1-F6EECF244321}">
                <p14:modId xmlns:p14="http://schemas.microsoft.com/office/powerpoint/2010/main" val="292526518"/>
              </p:ext>
            </p:extLst>
          </p:nvPr>
        </p:nvGraphicFramePr>
        <p:xfrm>
          <a:off x="4644008" y="4365104"/>
          <a:ext cx="3149600" cy="863600"/>
        </p:xfrm>
        <a:graphic>
          <a:graphicData uri="http://schemas.openxmlformats.org/presentationml/2006/ole">
            <mc:AlternateContent xmlns:mc="http://schemas.openxmlformats.org/markup-compatibility/2006">
              <mc:Choice xmlns:v="urn:schemas-microsoft-com:vml" Requires="v">
                <p:oleObj spid="_x0000_s5620" name="Equation" r:id="rId6" imgW="3149280" imgH="863280" progId="Equation.DSMT4">
                  <p:embed/>
                </p:oleObj>
              </mc:Choice>
              <mc:Fallback>
                <p:oleObj name="Equation" r:id="rId6" imgW="3149280" imgH="863280" progId="Equation.DSMT4">
                  <p:embed/>
                  <p:pic>
                    <p:nvPicPr>
                      <p:cNvPr id="0" name=""/>
                      <p:cNvPicPr/>
                      <p:nvPr/>
                    </p:nvPicPr>
                    <p:blipFill>
                      <a:blip r:embed="rId7"/>
                      <a:stretch>
                        <a:fillRect/>
                      </a:stretch>
                    </p:blipFill>
                    <p:spPr>
                      <a:xfrm>
                        <a:off x="4644008" y="4365104"/>
                        <a:ext cx="3149600" cy="863600"/>
                      </a:xfrm>
                      <a:prstGeom prst="rect">
                        <a:avLst/>
                      </a:prstGeom>
                    </p:spPr>
                  </p:pic>
                </p:oleObj>
              </mc:Fallback>
            </mc:AlternateContent>
          </a:graphicData>
        </a:graphic>
      </p:graphicFrame>
      <p:sp>
        <p:nvSpPr>
          <p:cNvPr id="10" name="Contenidor de contingut 5"/>
          <p:cNvSpPr>
            <a:spLocks noGrp="1"/>
          </p:cNvSpPr>
          <p:nvPr>
            <p:ph sz="quarter" idx="1"/>
          </p:nvPr>
        </p:nvSpPr>
        <p:spPr>
          <a:xfrm>
            <a:off x="251520" y="1556792"/>
            <a:ext cx="8591872" cy="792088"/>
          </a:xfrm>
        </p:spPr>
        <p:txBody>
          <a:bodyPr vert="horz" lIns="91440" tIns="45720" rIns="91440" bIns="45720" rtlCol="0">
            <a:noAutofit/>
          </a:bodyPr>
          <a:lstStyle/>
          <a:p>
            <a:pPr algn="just"/>
            <a:r>
              <a:rPr lang="en-GB" sz="2000" dirty="0" smtClean="0"/>
              <a:t>The uncoupled field equations for the field amplitudes have been integrated numerically in terms of the redshift. We set </a:t>
            </a:r>
            <a:r>
              <a:rPr lang="en-GB" sz="2000" i="1" dirty="0" smtClean="0"/>
              <a:t>ϒ=-1/2</a:t>
            </a:r>
            <a:r>
              <a:rPr lang="en-GB" sz="2000" dirty="0" smtClean="0"/>
              <a:t> and </a:t>
            </a:r>
            <a:r>
              <a:rPr lang="en-GB" sz="2000" i="1" dirty="0" smtClean="0"/>
              <a:t>J</a:t>
            </a:r>
            <a:r>
              <a:rPr lang="en-GB" sz="2000" i="1" baseline="30000" dirty="0" smtClean="0"/>
              <a:t>(0)</a:t>
            </a:r>
            <a:r>
              <a:rPr lang="en-GB" sz="2000" i="1" dirty="0" smtClean="0"/>
              <a:t>=0</a:t>
            </a:r>
            <a:r>
              <a:rPr lang="en-GB" sz="2000" i="1" dirty="0"/>
              <a:t>.</a:t>
            </a:r>
            <a:endParaRPr lang="en-GB" sz="2000" i="1" dirty="0" smtClean="0"/>
          </a:p>
        </p:txBody>
      </p:sp>
      <p:sp>
        <p:nvSpPr>
          <p:cNvPr id="11" name="Contenidor de contingut 4"/>
          <p:cNvSpPr>
            <a:spLocks noGrp="1"/>
          </p:cNvSpPr>
          <p:nvPr>
            <p:ph sz="quarter" idx="1"/>
          </p:nvPr>
        </p:nvSpPr>
        <p:spPr>
          <a:xfrm>
            <a:off x="467544" y="5301208"/>
            <a:ext cx="8352928" cy="936104"/>
          </a:xfrm>
        </p:spPr>
        <p:txBody>
          <a:bodyPr>
            <a:normAutofit lnSpcReduction="10000"/>
          </a:bodyPr>
          <a:lstStyle/>
          <a:p>
            <a:pPr marL="0" indent="0" algn="just">
              <a:buNone/>
            </a:pPr>
            <a:r>
              <a:rPr lang="en-GB" sz="2000" dirty="0" smtClean="0"/>
              <a:t>These field perturbation amplitudes evolution for large and small scales (20,000 </a:t>
            </a:r>
            <a:r>
              <a:rPr lang="en-GB" sz="2000" dirty="0" err="1" smtClean="0"/>
              <a:t>Mpc</a:t>
            </a:r>
            <a:r>
              <a:rPr lang="en-GB" sz="2000" dirty="0" smtClean="0"/>
              <a:t>. and 200 </a:t>
            </a:r>
            <a:r>
              <a:rPr lang="en-GB" sz="2000" dirty="0" err="1" smtClean="0"/>
              <a:t>Mpc</a:t>
            </a:r>
            <a:r>
              <a:rPr lang="en-GB" sz="2000" dirty="0" smtClean="0"/>
              <a:t>. respectively) are presented, </a:t>
            </a:r>
            <a:r>
              <a:rPr lang="en-GB" sz="2000" dirty="0"/>
              <a:t>w</a:t>
            </a:r>
            <a:r>
              <a:rPr lang="en-GB" sz="2000" dirty="0" smtClean="0"/>
              <a:t>hen considering a relative initial perturbation of 10</a:t>
            </a:r>
            <a:r>
              <a:rPr lang="en-GB" sz="2000" baseline="30000" dirty="0" smtClean="0"/>
              <a:t>-4</a:t>
            </a:r>
            <a:r>
              <a:rPr lang="en-GB" sz="2000" dirty="0"/>
              <a:t> </a:t>
            </a:r>
            <a:r>
              <a:rPr lang="en-GB" sz="2000" dirty="0" smtClean="0"/>
              <a:t>(                               ), at the next slide.</a:t>
            </a:r>
            <a:endParaRPr lang="en-GB" sz="2000" dirty="0"/>
          </a:p>
        </p:txBody>
      </p:sp>
      <p:graphicFrame>
        <p:nvGraphicFramePr>
          <p:cNvPr id="3" name="Objecte 2"/>
          <p:cNvGraphicFramePr>
            <a:graphicFrameLocks noChangeAspect="1"/>
          </p:cNvGraphicFramePr>
          <p:nvPr>
            <p:extLst>
              <p:ext uri="{D42A27DB-BD31-4B8C-83A1-F6EECF244321}">
                <p14:modId xmlns:p14="http://schemas.microsoft.com/office/powerpoint/2010/main" val="1944852677"/>
              </p:ext>
            </p:extLst>
          </p:nvPr>
        </p:nvGraphicFramePr>
        <p:xfrm>
          <a:off x="2602805" y="5877272"/>
          <a:ext cx="1681163" cy="336550"/>
        </p:xfrm>
        <a:graphic>
          <a:graphicData uri="http://schemas.openxmlformats.org/presentationml/2006/ole">
            <mc:AlternateContent xmlns:mc="http://schemas.openxmlformats.org/markup-compatibility/2006">
              <mc:Choice xmlns:v="urn:schemas-microsoft-com:vml" Requires="v">
                <p:oleObj spid="_x0000_s5621" name="Equation" r:id="rId8" imgW="1460160" imgH="291960" progId="Equation.DSMT4">
                  <p:embed/>
                </p:oleObj>
              </mc:Choice>
              <mc:Fallback>
                <p:oleObj name="Equation" r:id="rId8" imgW="1460160" imgH="291960" progId="Equation.DSMT4">
                  <p:embed/>
                  <p:pic>
                    <p:nvPicPr>
                      <p:cNvPr id="0" name="Object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2805" y="5877272"/>
                        <a:ext cx="1681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52433388"/>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p:txBody>
          <a:bodyPr>
            <a:normAutofit/>
          </a:bodyPr>
          <a:lstStyle/>
          <a:p>
            <a:r>
              <a:rPr lang="en-GB" dirty="0"/>
              <a:t>The </a:t>
            </a:r>
            <a:r>
              <a:rPr lang="en-GB" dirty="0" smtClean="0"/>
              <a:t>vector field perturbations</a:t>
            </a:r>
            <a:endParaRPr lang="ca-ES" dirty="0"/>
          </a:p>
        </p:txBody>
      </p:sp>
      <p:sp>
        <p:nvSpPr>
          <p:cNvPr id="3" name="Contenidor de peu de pàgina 2"/>
          <p:cNvSpPr>
            <a:spLocks noGrp="1"/>
          </p:cNvSpPr>
          <p:nvPr>
            <p:ph type="ftr" sz="quarter" idx="11"/>
          </p:nvPr>
        </p:nvSpPr>
        <p:spPr/>
        <p:txBody>
          <a:bodyPr/>
          <a:lstStyle/>
          <a:p>
            <a:r>
              <a:rPr lang="en-US" smtClean="0"/>
              <a:t>Spanish Relativity Meeting ERE2013 - Benasque</a:t>
            </a:r>
            <a:endParaRPr lang="en-US"/>
          </a:p>
        </p:txBody>
      </p:sp>
      <p:sp>
        <p:nvSpPr>
          <p:cNvPr id="4" name="Contenidor de número de diapositiva 3"/>
          <p:cNvSpPr>
            <a:spLocks noGrp="1"/>
          </p:cNvSpPr>
          <p:nvPr>
            <p:ph type="sldNum" sz="quarter" idx="12"/>
          </p:nvPr>
        </p:nvSpPr>
        <p:spPr/>
        <p:txBody>
          <a:bodyPr/>
          <a:lstStyle/>
          <a:p>
            <a:fld id="{EDC8AA99-7238-42D3-B68A-A4E1B56FEE73}" type="slidenum">
              <a:rPr lang="en-US" smtClean="0"/>
              <a:t>9</a:t>
            </a:fld>
            <a:endParaRPr lang="en-US"/>
          </a:p>
        </p:txBody>
      </p:sp>
      <p:pic>
        <p:nvPicPr>
          <p:cNvPr id="11" name="Imatge 10"/>
          <p:cNvPicPr>
            <a:picLocks noChangeAspect="1"/>
          </p:cNvPicPr>
          <p:nvPr/>
        </p:nvPicPr>
        <p:blipFill rotWithShape="1">
          <a:blip r:embed="rId3">
            <a:extLst>
              <a:ext uri="{28A0092B-C50C-407E-A947-70E740481C1C}">
                <a14:useLocalDpi xmlns:a14="http://schemas.microsoft.com/office/drawing/2010/main" val="0"/>
              </a:ext>
            </a:extLst>
          </a:blip>
          <a:srcRect l="9082" r="7069"/>
          <a:stretch/>
        </p:blipFill>
        <p:spPr>
          <a:xfrm>
            <a:off x="106326" y="1406537"/>
            <a:ext cx="8950637" cy="4027170"/>
          </a:xfrm>
          <a:prstGeom prst="rect">
            <a:avLst/>
          </a:prstGeom>
          <a:ln>
            <a:noFill/>
          </a:ln>
        </p:spPr>
      </p:pic>
      <p:sp>
        <p:nvSpPr>
          <p:cNvPr id="8" name="Contenidor de contingut 4"/>
          <p:cNvSpPr txBox="1">
            <a:spLocks/>
          </p:cNvSpPr>
          <p:nvPr/>
        </p:nvSpPr>
        <p:spPr>
          <a:xfrm>
            <a:off x="191771" y="5437048"/>
            <a:ext cx="8772717" cy="6562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GB" sz="2000" dirty="0" smtClean="0"/>
              <a:t>Blue line represents the numerical solution and the red one represents the radiation dominated (RD) era analytical solution. Observe that both coincide at RD.</a:t>
            </a:r>
            <a:endParaRPr lang="en-GB" sz="2000" dirty="0"/>
          </a:p>
        </p:txBody>
      </p:sp>
    </p:spTree>
    <p:extLst>
      <p:ext uri="{BB962C8B-B14F-4D97-AF65-F5344CB8AC3E}">
        <p14:creationId xmlns:p14="http://schemas.microsoft.com/office/powerpoint/2010/main" val="2198641132"/>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at">
  <a:themeElements>
    <a:clrScheme name="Equita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at">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at">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Equity</Template>
  <TotalTime>22477</TotalTime>
  <Words>2681</Words>
  <Application>Microsoft Office PowerPoint</Application>
  <PresentationFormat>Presentació en pantalla (4:3)</PresentationFormat>
  <Paragraphs>349</Paragraphs>
  <Slides>24</Slides>
  <Notes>24</Notes>
  <HiddenSlides>0</HiddenSlides>
  <MMClips>0</MMClips>
  <ScaleCrop>false</ScaleCrop>
  <HeadingPairs>
    <vt:vector size="6" baseType="variant">
      <vt:variant>
        <vt:lpstr>Tema</vt:lpstr>
      </vt:variant>
      <vt:variant>
        <vt:i4>1</vt:i4>
      </vt:variant>
      <vt:variant>
        <vt:lpstr>Servidors OLE incrustats</vt:lpstr>
      </vt:variant>
      <vt:variant>
        <vt:i4>1</vt:i4>
      </vt:variant>
      <vt:variant>
        <vt:lpstr>Títols de les diapositives</vt:lpstr>
      </vt:variant>
      <vt:variant>
        <vt:i4>24</vt:i4>
      </vt:variant>
    </vt:vector>
  </HeadingPairs>
  <TitlesOfParts>
    <vt:vector size="26" baseType="lpstr">
      <vt:lpstr>Equitat</vt:lpstr>
      <vt:lpstr>Equation</vt:lpstr>
      <vt:lpstr>Cosmology in extended electromagnetism: numerical results</vt:lpstr>
      <vt:lpstr>Content Summary</vt:lpstr>
      <vt:lpstr>The extended electromagnetism (EE) theory basis</vt:lpstr>
      <vt:lpstr>The extended electromagnetism (EE) theory basis</vt:lpstr>
      <vt:lpstr>Background Equations</vt:lpstr>
      <vt:lpstr>The perturbation formalism</vt:lpstr>
      <vt:lpstr>The vector field perturbations</vt:lpstr>
      <vt:lpstr>The vector field perturbations</vt:lpstr>
      <vt:lpstr>The vector field perturbations</vt:lpstr>
      <vt:lpstr>The vector field perturbations</vt:lpstr>
      <vt:lpstr>The Einstein perturbation equations</vt:lpstr>
      <vt:lpstr>Numerical estimations for gauge invariants</vt:lpstr>
      <vt:lpstr>Numerical estimations for gauge invariants</vt:lpstr>
      <vt:lpstr>CMB application: initial conditions</vt:lpstr>
      <vt:lpstr>CMB application: initial conditions</vt:lpstr>
      <vt:lpstr>CMB application: numerical results</vt:lpstr>
      <vt:lpstr>CMB application: numerical results</vt:lpstr>
      <vt:lpstr>CMB application: numerical results</vt:lpstr>
      <vt:lpstr>CMB application: numerical results</vt:lpstr>
      <vt:lpstr>CMB application: numerical results</vt:lpstr>
      <vt:lpstr>CMB application: numerical results</vt:lpstr>
      <vt:lpstr>CMB application: numerical results</vt:lpstr>
      <vt:lpstr>Firsts results from Planck</vt:lpstr>
      <vt:lpstr>In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applications of extended electromagnetism</dc:title>
  <dc:creator>RDV</dc:creator>
  <dc:description>2010 animated abstract template from Presentationpro.com</dc:description>
  <cp:lastModifiedBy>RDV</cp:lastModifiedBy>
  <cp:revision>334</cp:revision>
  <cp:lastPrinted>2013-09-06T10:31:24Z</cp:lastPrinted>
  <dcterms:created xsi:type="dcterms:W3CDTF">2012-08-14T11:17:07Z</dcterms:created>
  <dcterms:modified xsi:type="dcterms:W3CDTF">2013-09-13T09:38:39Z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