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671" r:id="rId2"/>
  </p:sldMasterIdLst>
  <p:notesMasterIdLst>
    <p:notesMasterId r:id="rId26"/>
  </p:notesMasterIdLst>
  <p:handoutMasterIdLst>
    <p:handoutMasterId r:id="rId27"/>
  </p:handoutMasterIdLst>
  <p:sldIdLst>
    <p:sldId id="256" r:id="rId3"/>
    <p:sldId id="429" r:id="rId4"/>
    <p:sldId id="418" r:id="rId5"/>
    <p:sldId id="420" r:id="rId6"/>
    <p:sldId id="406" r:id="rId7"/>
    <p:sldId id="388" r:id="rId8"/>
    <p:sldId id="397" r:id="rId9"/>
    <p:sldId id="421" r:id="rId10"/>
    <p:sldId id="389" r:id="rId11"/>
    <p:sldId id="410" r:id="rId12"/>
    <p:sldId id="407" r:id="rId13"/>
    <p:sldId id="409" r:id="rId14"/>
    <p:sldId id="411" r:id="rId15"/>
    <p:sldId id="394" r:id="rId16"/>
    <p:sldId id="393" r:id="rId17"/>
    <p:sldId id="422" r:id="rId18"/>
    <p:sldId id="417" r:id="rId19"/>
    <p:sldId id="416" r:id="rId20"/>
    <p:sldId id="415" r:id="rId21"/>
    <p:sldId id="427" r:id="rId22"/>
    <p:sldId id="428" r:id="rId23"/>
    <p:sldId id="426" r:id="rId24"/>
    <p:sldId id="391" r:id="rId25"/>
  </p:sldIdLst>
  <p:sldSz cx="9144000" cy="6858000" type="screen4x3"/>
  <p:notesSz cx="69977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94737" autoAdjust="0"/>
  </p:normalViewPr>
  <p:slideViewPr>
    <p:cSldViewPr snapToGrid="0" snapToObjects="1">
      <p:cViewPr varScale="1">
        <p:scale>
          <a:sx n="48" d="100"/>
          <a:sy n="48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CB97EED-A8F7-42BE-A6BF-16F2B85F1103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AB48AF-B1FC-47D0-8E27-112D089B2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A397613-FC31-4732-83F4-1889477EDCFC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031" tIns="46516" rIns="93031" bIns="46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3430569-9B2E-4CB4-998A-C712162E5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30569-9B2E-4CB4-998A-C712162E5C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19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399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399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3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 smtClean="0"/>
            </a:lvl1pPr>
          </a:lstStyle>
          <a:p>
            <a:pPr>
              <a:defRPr/>
            </a:pPr>
            <a:fld id="{76349B67-4C64-4865-9BD6-F95D2CA450E0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 smtClean="0"/>
            </a:lvl1pPr>
          </a:lstStyle>
          <a:p>
            <a:pPr>
              <a:defRPr/>
            </a:pPr>
            <a:fld id="{0FE4B8AF-562B-461B-B37D-C81D12A899DC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 smtClean="0"/>
            </a:lvl1pPr>
          </a:lstStyle>
          <a:p>
            <a:pPr>
              <a:defRPr/>
            </a:pPr>
            <a:fld id="{C9977A21-F783-47CA-8422-E32EB56A0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 smtClean="0"/>
            </a:lvl1pPr>
          </a:lstStyle>
          <a:p>
            <a:pPr>
              <a:defRPr/>
            </a:pPr>
            <a:fld id="{621E56EB-55A1-474B-8D53-849D775F4CA8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 smtClean="0"/>
            </a:lvl1pPr>
          </a:lstStyle>
          <a:p>
            <a:pPr>
              <a:defRPr/>
            </a:pPr>
            <a:fld id="{03615842-99B1-4CD7-A174-DA2976B05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 smtClean="0"/>
            </a:lvl1pPr>
          </a:lstStyle>
          <a:p>
            <a:pPr>
              <a:defRPr/>
            </a:pPr>
            <a:fld id="{8B7D40CB-BCEB-494F-B755-FA0CDB2D1985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 smtClean="0"/>
            </a:lvl1pPr>
          </a:lstStyle>
          <a:p>
            <a:pPr>
              <a:defRPr/>
            </a:pPr>
            <a:fld id="{6ED5494C-5A01-4EB0-AEE4-3B5AFA327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98EA8-3B23-40A2-AF52-C8D5570FC9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F2727C-E3EA-409F-9595-FA63C01030D8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4334CF-9374-4431-BFFB-688B31C6E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912" y="0"/>
            <a:ext cx="1604826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277D86-DFEC-4E55-B4B1-3399A1AC030C}" type="datetime1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3214C1-8565-431B-AA34-C88D65336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" y="5894024"/>
            <a:ext cx="1105586" cy="9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6.xml"/><Relationship Id="rId7" Type="http://schemas.openxmlformats.org/officeDocument/2006/relationships/oleObject" Target="file:///c:\WORK\CURRENT%20Submissions\2012\MOHAMMAD\RESUBMISSION\Tiltg_open.cdr\Pag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file:///c:\WORK\CURRENT%20Submissions\2012\MOHAMMAD\RESUBMISSION\Tiltg_open.cdr\Page" TargetMode="Externa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wmf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WORK2\EVGENY\animation_dipole.avi" TargetMode="External"/><Relationship Id="rId1" Type="http://schemas.openxmlformats.org/officeDocument/2006/relationships/video" Target="file:///E:\WORK2\EVGENY\an_vacuum.avi" TargetMode="Externa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9"/>
          <p:cNvSpPr>
            <a:spLocks noGrp="1"/>
          </p:cNvSpPr>
          <p:nvPr>
            <p:ph type="ctrTitle"/>
          </p:nvPr>
        </p:nvSpPr>
        <p:spPr>
          <a:xfrm>
            <a:off x="717082" y="1813560"/>
            <a:ext cx="7772400" cy="239876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Optical properties of asymmetrical hyperbolic media, based on graphene </a:t>
            </a:r>
            <a:r>
              <a:rPr lang="en-US" sz="3600" dirty="0" err="1" smtClean="0"/>
              <a:t>multilayers</a:t>
            </a:r>
            <a:endParaRPr lang="en-US" sz="3600" dirty="0"/>
          </a:p>
        </p:txBody>
      </p:sp>
      <p:sp>
        <p:nvSpPr>
          <p:cNvPr id="717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73088" y="6137999"/>
            <a:ext cx="2047875" cy="4572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fi-FI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4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862264" y="6137275"/>
            <a:ext cx="1093720" cy="4572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fi-FI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Subtitle 20"/>
          <p:cNvSpPr>
            <a:spLocks noGrp="1"/>
          </p:cNvSpPr>
          <p:nvPr>
            <p:ph type="subTitle" idx="1"/>
          </p:nvPr>
        </p:nvSpPr>
        <p:spPr>
          <a:xfrm>
            <a:off x="454183" y="3927107"/>
            <a:ext cx="7772400" cy="1331220"/>
          </a:xfrm>
        </p:spPr>
        <p:txBody>
          <a:bodyPr/>
          <a:lstStyle/>
          <a:p>
            <a:pPr algn="ctr"/>
            <a:r>
              <a:rPr lang="fi-FI" dirty="0" smtClean="0">
                <a:ea typeface="ＭＳ Ｐゴシック" pitchFamily="34" charset="-128"/>
              </a:rPr>
              <a:t>Igor Nefedov and </a:t>
            </a:r>
            <a:r>
              <a:rPr lang="en-US" dirty="0" smtClean="0"/>
              <a:t>Leonid Melnikov</a:t>
            </a:r>
            <a:endParaRPr lang="fi-FI" dirty="0" smtClean="0">
              <a:ea typeface="ＭＳ Ｐゴシック" pitchFamily="34" charset="-128"/>
            </a:endParaRPr>
          </a:p>
          <a:p>
            <a:r>
              <a:rPr lang="fi-FI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Normal components of wave vectors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4635" y="4639377"/>
            <a:ext cx="816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z - components of wave vectors for waves propagating in opposite directions under the fixed  transverse component </a:t>
            </a:r>
            <a:r>
              <a:rPr lang="fi-FI" i="1" dirty="0" smtClean="0"/>
              <a:t>k</a:t>
            </a:r>
            <a:r>
              <a:rPr lang="fi-FI" i="1" baseline="-25000" dirty="0" smtClean="0"/>
              <a:t>x </a:t>
            </a:r>
            <a:r>
              <a:rPr lang="fi-FI" i="1" dirty="0" smtClean="0"/>
              <a:t>=k</a:t>
            </a:r>
            <a:r>
              <a:rPr lang="fi-FI" dirty="0" smtClean="0"/>
              <a:t>sin(</a:t>
            </a:r>
            <a:r>
              <a:rPr lang="el-GR" dirty="0" smtClean="0"/>
              <a:t>θ</a:t>
            </a:r>
            <a:r>
              <a:rPr lang="fi-FI" dirty="0" smtClean="0"/>
              <a:t>)</a:t>
            </a:r>
            <a:endParaRPr lang="en-US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635" y="1569237"/>
            <a:ext cx="3709276" cy="278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3911" y="1569237"/>
            <a:ext cx="3805988" cy="285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78681" y="1156907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r>
              <a:rPr lang="fi-FI" dirty="0" smtClean="0"/>
              <a:t>=45</a:t>
            </a:r>
            <a:r>
              <a:rPr lang="fi-FI" baseline="30000" dirty="0" smtClean="0"/>
              <a:t>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Absorption in graphene multilayers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166" y="981777"/>
            <a:ext cx="4947922" cy="37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2400" y="4831882"/>
            <a:ext cx="820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smtClean="0"/>
              <a:t>Absorption (black) and transmission (red) versus wavelength, calculated for different relaxation times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i-FI" sz="1800" dirty="0" smtClean="0">
                <a:latin typeface="Times New Roman" pitchFamily="18" charset="0"/>
                <a:cs typeface="Times New Roman" pitchFamily="18" charset="0"/>
              </a:rPr>
              <a:t>.  Green line shows absorption in the same thickness multilayer with horizontally arranged graphene sheets </a:t>
            </a:r>
            <a:r>
              <a:rPr lang="fi-FI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192505"/>
            <a:ext cx="7772400" cy="900000"/>
          </a:xfrm>
        </p:spPr>
        <p:txBody>
          <a:bodyPr/>
          <a:lstStyle/>
          <a:p>
            <a:r>
              <a:rPr lang="fi-FI" dirty="0" smtClean="0"/>
              <a:t>Different interlayer distances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1212" y="890375"/>
            <a:ext cx="47783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2400" y="4831882"/>
            <a:ext cx="820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smtClean="0"/>
              <a:t>Absorption (black) and transmission (red) versus wavelength, calculated for different distance between graphene sheets </a:t>
            </a:r>
            <a:r>
              <a:rPr lang="fi-FI" sz="1800" i="1" dirty="0" smtClean="0"/>
              <a:t>d</a:t>
            </a:r>
            <a:r>
              <a:rPr lang="fi-FI" sz="1800" dirty="0" smtClean="0">
                <a:latin typeface="Times New Roman" pitchFamily="18" charset="0"/>
                <a:cs typeface="Times New Roman" pitchFamily="18" charset="0"/>
              </a:rPr>
              <a:t>.  Chemical potential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i-FI" sz="1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i-FI" sz="1800" dirty="0" smtClean="0">
                <a:latin typeface="Times New Roman" pitchFamily="18" charset="0"/>
                <a:cs typeface="Times New Roman" pitchFamily="18" charset="0"/>
              </a:rPr>
              <a:t> =0.5 eV.</a:t>
            </a:r>
          </a:p>
          <a:p>
            <a:r>
              <a:rPr lang="fi-FI" sz="1800" dirty="0" smtClean="0">
                <a:latin typeface="Times New Roman" pitchFamily="18" charset="0"/>
                <a:cs typeface="Times New Roman" pitchFamily="18" charset="0"/>
              </a:rPr>
              <a:t>Number of graphene sheets </a:t>
            </a:r>
            <a:r>
              <a:rPr lang="fi-FI" sz="1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i-FI" sz="1800" i="1" baseline="-250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fi-FI" sz="1800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i-FI" sz="1800" dirty="0" smtClean="0">
                <a:latin typeface="Times New Roman" pitchFamily="18" charset="0"/>
                <a:cs typeface="Times New Roman" pitchFamily="18" charset="0"/>
              </a:rPr>
              <a:t>100. </a:t>
            </a:r>
            <a:r>
              <a:rPr lang="fi-FI" sz="1800" i="1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Absorption, dependence on the incidence angle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363" y="1511300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nimation_X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028700"/>
            <a:ext cx="4086225" cy="3977016"/>
          </a:xfrm>
          <a:prstGeom prst="rect">
            <a:avLst/>
          </a:prstGeom>
        </p:spPr>
      </p:pic>
      <p:pic>
        <p:nvPicPr>
          <p:cNvPr id="8" name="Picture 7" descr="Animation_Z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982" y="790576"/>
            <a:ext cx="4536406" cy="44151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1028700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/>
              <a:t>h=</a:t>
            </a:r>
            <a:r>
              <a:rPr lang="el-GR" i="1" dirty="0" smtClean="0"/>
              <a:t>λ</a:t>
            </a:r>
            <a:r>
              <a:rPr lang="fi-FI" dirty="0" smtClean="0"/>
              <a:t>/10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nimation_X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" y="906780"/>
            <a:ext cx="4394742" cy="3869501"/>
          </a:xfrm>
          <a:prstGeom prst="rect">
            <a:avLst/>
          </a:prstGeom>
        </p:spPr>
      </p:pic>
      <p:pic>
        <p:nvPicPr>
          <p:cNvPr id="7" name="Picture 6" descr="animation_YZ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137" y="916305"/>
            <a:ext cx="4528220" cy="3987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8911" y="445115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/>
              <a:t>h=</a:t>
            </a:r>
            <a:r>
              <a:rPr lang="el-GR" i="1" dirty="0" smtClean="0"/>
              <a:t>λ</a:t>
            </a:r>
            <a:r>
              <a:rPr lang="fi-FI" dirty="0" smtClean="0"/>
              <a:t>/10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9017" y="172665"/>
            <a:ext cx="1604483" cy="79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Thermal emission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938" y="1618572"/>
            <a:ext cx="4236352" cy="70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4709" y="1156907"/>
            <a:ext cx="346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Ergodic hypethesis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938" y="3080579"/>
            <a:ext cx="8478269" cy="135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709" y="4597379"/>
            <a:ext cx="3732143" cy="95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46852" y="4860761"/>
            <a:ext cx="410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Energy of Planck’s oscillator</a:t>
            </a:r>
            <a:endParaRPr lang="en-US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611812" y="487740"/>
          <a:ext cx="2495550" cy="1304925"/>
        </p:xfrm>
        <a:graphic>
          <a:graphicData uri="http://schemas.openxmlformats.org/presentationml/2006/ole">
            <p:oleObj spid="_x0000_s4100" name="CorelDRAW" r:id="rId7" imgW="4894200" imgH="2558520" progId="CorelDRAW.Graphic.9">
              <p:link updateAutomatic="1"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4709" y="2483318"/>
            <a:ext cx="495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thermal emission into a solid angle 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11812" y="2350590"/>
            <a:ext cx="1485213" cy="75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233688" cy="900000"/>
          </a:xfrm>
        </p:spPr>
        <p:txBody>
          <a:bodyPr/>
          <a:lstStyle/>
          <a:p>
            <a:r>
              <a:rPr lang="fi-FI" smtClean="0"/>
              <a:t>Thermal emission</a:t>
            </a:r>
            <a:br>
              <a:rPr lang="fi-FI" smtClean="0"/>
            </a:br>
            <a:r>
              <a:rPr lang="fi-FI" smtClean="0"/>
              <a:t>Hyperbolic </a:t>
            </a:r>
            <a:r>
              <a:rPr lang="fi-FI" dirty="0" smtClean="0"/>
              <a:t>isofrequencies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2518" y="1574800"/>
            <a:ext cx="4945063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72400" y="3465019"/>
          <a:ext cx="2496762" cy="1305666"/>
        </p:xfrm>
        <a:graphic>
          <a:graphicData uri="http://schemas.openxmlformats.org/presentationml/2006/ole">
            <p:oleObj spid="_x0000_s3074" name="CorelDRAW" r:id="rId5" imgW="4894200" imgH="2558520" progId="CorelDRAW.Graphic.9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Far-zone thermal emission</a:t>
            </a:r>
            <a:br>
              <a:rPr lang="fi-FI" dirty="0" smtClean="0"/>
            </a:br>
            <a:r>
              <a:rPr lang="fi-FI" dirty="0" smtClean="0"/>
              <a:t>Density of modes</a:t>
            </a:r>
            <a:endParaRPr lang="en-US" dirty="0"/>
          </a:p>
        </p:txBody>
      </p:sp>
      <p:pic>
        <p:nvPicPr>
          <p:cNvPr id="7" name="Picture 6" descr="dN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929" y="1762827"/>
            <a:ext cx="3817620" cy="383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Thermal emission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083" y="1164790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148576"/>
            <a:ext cx="7988988" cy="453854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fi-FI" sz="2400" dirty="0" smtClean="0"/>
              <a:t>Hyperbolic dispersion of electromagnetic waves  in graphene multilayers</a:t>
            </a:r>
          </a:p>
          <a:p>
            <a:pPr>
              <a:buFont typeface="+mj-lt"/>
              <a:buAutoNum type="arabicPeriod"/>
            </a:pPr>
            <a:endParaRPr lang="fi-FI" sz="2400" dirty="0" smtClean="0"/>
          </a:p>
          <a:p>
            <a:pPr>
              <a:buFont typeface="+mj-lt"/>
              <a:buAutoNum type="arabicPeriod"/>
            </a:pPr>
            <a:r>
              <a:rPr lang="fi-FI" sz="2400" dirty="0" smtClean="0"/>
              <a:t>Properties of asymmetric hyperbolic media</a:t>
            </a:r>
          </a:p>
          <a:p>
            <a:pPr>
              <a:buFont typeface="+mj-lt"/>
              <a:buAutoNum type="arabicPeriod"/>
            </a:pPr>
            <a:endParaRPr lang="fi-FI" sz="2400" dirty="0" smtClean="0"/>
          </a:p>
          <a:p>
            <a:pPr>
              <a:buFont typeface="+mj-lt"/>
              <a:buAutoNum type="arabicPeriod"/>
            </a:pPr>
            <a:r>
              <a:rPr lang="fi-FI" sz="2400" dirty="0" smtClean="0"/>
              <a:t>Total absorption in asymmetric graphene multilayers</a:t>
            </a:r>
          </a:p>
          <a:p>
            <a:pPr>
              <a:buFont typeface="+mj-lt"/>
              <a:buAutoNum type="arabicPeriod"/>
            </a:pPr>
            <a:endParaRPr lang="fi-FI" sz="2400" dirty="0" smtClean="0"/>
          </a:p>
          <a:p>
            <a:pPr>
              <a:buFont typeface="+mj-lt"/>
              <a:buAutoNum type="arabicPeriod"/>
            </a:pPr>
            <a:r>
              <a:rPr lang="fi-FI" sz="2400" dirty="0" smtClean="0"/>
              <a:t>Thermal emission from asymmetric hyperbolic metamaterial, made of graphene multilayers</a:t>
            </a:r>
          </a:p>
          <a:p>
            <a:pPr>
              <a:buFont typeface="+mj-lt"/>
              <a:buAutoNum type="arabicPeriod"/>
            </a:pPr>
            <a:endParaRPr lang="fi-FI" sz="2400" dirty="0" smtClean="0"/>
          </a:p>
          <a:p>
            <a:pPr>
              <a:buFont typeface="+mj-lt"/>
              <a:buAutoNum type="arabicPeriod"/>
            </a:pPr>
            <a:r>
              <a:rPr lang="fi-FI" sz="2400" dirty="0" smtClean="0"/>
              <a:t>Spontaneous emission in hyperbolic media</a:t>
            </a:r>
          </a:p>
          <a:p>
            <a:pPr>
              <a:buFont typeface="+mj-lt"/>
              <a:buAutoNum type="arabicPeriod"/>
            </a:pPr>
            <a:endParaRPr lang="fi-FI" sz="2400" dirty="0" smtClean="0"/>
          </a:p>
          <a:p>
            <a:pPr>
              <a:buFont typeface="+mj-lt"/>
              <a:buAutoNum type="arabicPeriod"/>
            </a:pPr>
            <a:r>
              <a:rPr lang="fi-FI" sz="2400" dirty="0" smtClean="0"/>
              <a:t>Radiation of a small dipole, placed inside the asymmetric hyperbolic medium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248576"/>
            <a:ext cx="7772400" cy="900000"/>
          </a:xfrm>
        </p:spPr>
        <p:txBody>
          <a:bodyPr/>
          <a:lstStyle/>
          <a:p>
            <a:r>
              <a:rPr lang="fi-FI" dirty="0" smtClean="0"/>
              <a:t>Outline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19250" y="188913"/>
            <a:ext cx="669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 model of spontaneous emission in HM: two-level atom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28775"/>
            <a:ext cx="27368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068638"/>
            <a:ext cx="27590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859338" y="692150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- basic states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5003800" y="1412875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Equations: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6877050" y="3357563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- initial conditions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076700"/>
            <a:ext cx="4032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4292600"/>
            <a:ext cx="33131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7">
            <a:lum bright="-12000" contrast="24000"/>
          </a:blip>
          <a:srcRect/>
          <a:stretch>
            <a:fillRect/>
          </a:stretch>
        </p:blipFill>
        <p:spPr bwMode="auto">
          <a:xfrm>
            <a:off x="3059113" y="4797425"/>
            <a:ext cx="324008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5373688"/>
            <a:ext cx="22320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3203575" y="5734050"/>
            <a:ext cx="554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- ratio of energy stored in the field and in the atoms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50825" y="692150"/>
            <a:ext cx="4584700" cy="3095625"/>
            <a:chOff x="158" y="436"/>
            <a:chExt cx="2888" cy="1950"/>
          </a:xfrm>
        </p:grpSpPr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19" y="482"/>
              <a:ext cx="1452" cy="1480"/>
            </a:xfrm>
            <a:prstGeom prst="rect">
              <a:avLst/>
            </a:prstGeom>
            <a:solidFill>
              <a:srgbClr val="CCFFFF">
                <a:alpha val="1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67" y="800"/>
              <a:ext cx="726" cy="726"/>
              <a:chOff x="748" y="890"/>
              <a:chExt cx="544" cy="499"/>
            </a:xfrm>
          </p:grpSpPr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748" y="890"/>
                <a:ext cx="54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748" y="1389"/>
                <a:ext cx="54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 flipV="1">
                <a:off x="1020" y="890"/>
                <a:ext cx="0" cy="49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stealth" w="med" len="med"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885" y="1027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latin typeface="Symbol" pitchFamily="18" charset="2"/>
                </a:rPr>
                <a:t>w</a:t>
              </a:r>
              <a:endParaRPr lang="ru-RU" sz="2400" i="1">
                <a:latin typeface="Symbol" pitchFamily="18" charset="2"/>
              </a:endParaRP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1384" y="709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0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1384" y="1390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0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H="1">
              <a:off x="1338" y="1162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1701" y="1026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i="1">
                  <a:latin typeface="Symbol" pitchFamily="18" charset="2"/>
                  <a:cs typeface="Times New Roman" pitchFamily="18" charset="0"/>
                </a:rPr>
                <a:t>n</a:t>
              </a:r>
              <a:endParaRPr lang="ru-RU" sz="2400" i="1"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158" y="436"/>
              <a:ext cx="2858" cy="1950"/>
            </a:xfrm>
            <a:prstGeom prst="ellipse">
              <a:avLst/>
            </a:prstGeom>
            <a:solidFill>
              <a:schemeClr val="accent1">
                <a:alpha val="17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39" name="Picture 1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36" y="436"/>
              <a:ext cx="71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flipH="1" flipV="1">
              <a:off x="1973" y="981"/>
              <a:ext cx="36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Text Box 35"/>
            <p:cNvSpPr txBox="1">
              <a:spLocks noChangeArrowheads="1"/>
            </p:cNvSpPr>
            <p:nvPr/>
          </p:nvSpPr>
          <p:spPr bwMode="auto">
            <a:xfrm>
              <a:off x="2245" y="935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24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08400" y="1052513"/>
            <a:ext cx="29797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amma(theta)"/>
          <p:cNvPicPr>
            <a:picLocks noChangeAspect="1" noChangeArrowheads="1"/>
          </p:cNvPicPr>
          <p:nvPr/>
        </p:nvPicPr>
        <p:blipFill>
          <a:blip r:embed="rId3">
            <a:lum bright="-24000" contrast="42000"/>
          </a:blip>
          <a:srcRect/>
          <a:stretch>
            <a:fillRect/>
          </a:stretch>
        </p:blipFill>
        <p:spPr bwMode="auto">
          <a:xfrm>
            <a:off x="395288" y="719138"/>
            <a:ext cx="4105275" cy="2759075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1188" y="3644900"/>
            <a:ext cx="2374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Angular dependence of spontaneous radiation rate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gamma(a,b)"/>
          <p:cNvPicPr>
            <a:picLocks noChangeAspect="1" noChangeArrowheads="1"/>
          </p:cNvPicPr>
          <p:nvPr/>
        </p:nvPicPr>
        <p:blipFill>
          <a:blip r:embed="rId4">
            <a:lum bright="-18000" contrast="36000"/>
          </a:blip>
          <a:srcRect/>
          <a:stretch>
            <a:fillRect/>
          </a:stretch>
        </p:blipFill>
        <p:spPr bwMode="auto">
          <a:xfrm>
            <a:off x="5508625" y="1700213"/>
            <a:ext cx="2879725" cy="2071687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508625" y="692150"/>
            <a:ext cx="2952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Angle-averaged spontaneous radiation rate in dependence on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lum bright="-88000" contrast="100000"/>
          </a:blip>
          <a:srcRect/>
          <a:stretch>
            <a:fillRect/>
          </a:stretch>
        </p:blipFill>
        <p:spPr bwMode="auto">
          <a:xfrm>
            <a:off x="5292725" y="3860800"/>
            <a:ext cx="34559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231393"/>
            <a:ext cx="8370878" cy="900000"/>
          </a:xfrm>
        </p:spPr>
        <p:txBody>
          <a:bodyPr/>
          <a:lstStyle/>
          <a:p>
            <a:r>
              <a:rPr lang="fi-FI" dirty="0" smtClean="0"/>
              <a:t>Electric dipole radiation, HFSS simulation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n_vacuu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74175" y="971367"/>
            <a:ext cx="5366567" cy="2348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7415" y="1683834"/>
            <a:ext cx="268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dipole in vacuum</a:t>
            </a:r>
            <a:endParaRPr lang="en-US" dirty="0"/>
          </a:p>
        </p:txBody>
      </p:sp>
      <p:pic>
        <p:nvPicPr>
          <p:cNvPr id="8" name="animation_dipole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57303" y="3319630"/>
            <a:ext cx="5363280" cy="2346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3944" y="3523785"/>
            <a:ext cx="306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dipole in hyperbolic medium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7772400" cy="41364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fi-FI" sz="2000" dirty="0" smtClean="0"/>
              <a:t>Graphene multilayers can exhibit properties of hyperbolic media in the near-infrared and visible ranges</a:t>
            </a:r>
          </a:p>
          <a:p>
            <a:pPr>
              <a:buFont typeface="Arial" pitchFamily="34" charset="0"/>
              <a:buChar char="•"/>
            </a:pPr>
            <a:r>
              <a:rPr lang="fi-FI" sz="2000" dirty="0" smtClean="0"/>
              <a:t>Perfect absorption of TM-polarized waves in a considerably wide wavelength range can be achieved in optically ultra-thin graphene multilayer structures with tilted anisotropy axes </a:t>
            </a:r>
          </a:p>
          <a:p>
            <a:pPr>
              <a:buFont typeface="Arial" pitchFamily="34" charset="0"/>
              <a:buChar char="•"/>
            </a:pPr>
            <a:r>
              <a:rPr lang="fi-FI" sz="2000" dirty="0" smtClean="0"/>
              <a:t>The perfect absorption is provided by the perfect matching with free space and a very large attenuation constant.</a:t>
            </a:r>
          </a:p>
          <a:p>
            <a:pPr>
              <a:buFont typeface="Arial" pitchFamily="34" charset="0"/>
              <a:buChar char="•"/>
            </a:pPr>
            <a:r>
              <a:rPr lang="fi-FI" sz="2000" dirty="0" smtClean="0"/>
              <a:t>High-directive thermal emission can be obtained from asymmetric graphene multilayer structures. </a:t>
            </a:r>
            <a:r>
              <a:rPr lang="en-US" sz="2000" dirty="0" smtClean="0"/>
              <a:t>This effect is caused by enhanced level of spontaneous emission inside hyperbolic media and ability of modes with a very high density to be emitted from ASHM without total internal reflection.</a:t>
            </a:r>
            <a:r>
              <a:rPr lang="fi-FI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i-FI" sz="2000" dirty="0" smtClean="0"/>
              <a:t>A small source, placed incide a slab of asymmetric hyperbolic medium, can produce a high-directive radiation in far zone.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220175"/>
            <a:ext cx="4066977" cy="686542"/>
          </a:xfrm>
        </p:spPr>
        <p:txBody>
          <a:bodyPr/>
          <a:lstStyle/>
          <a:p>
            <a:r>
              <a:rPr lang="fi-FI" dirty="0" smtClean="0"/>
              <a:t>Hyperbolic media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429" y="780599"/>
            <a:ext cx="4860071" cy="28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3428" y="3651883"/>
            <a:ext cx="4860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L.F. Felsen, N. Marcuvitz</a:t>
            </a:r>
            <a:r>
              <a:rPr lang="fi-FI" sz="1600" dirty="0" smtClean="0"/>
              <a:t>, </a:t>
            </a:r>
            <a:r>
              <a:rPr lang="fi-FI" sz="1600" i="1" dirty="0" smtClean="0"/>
              <a:t>Radiation and Scattering of Waves,</a:t>
            </a:r>
            <a:r>
              <a:rPr lang="fi-FI" sz="1600" dirty="0" smtClean="0"/>
              <a:t> 1973 </a:t>
            </a:r>
          </a:p>
          <a:p>
            <a:r>
              <a:rPr lang="fi-FI" sz="1600" dirty="0" smtClean="0"/>
              <a:t>(references to </a:t>
            </a:r>
            <a:r>
              <a:rPr lang="fi-FI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E. Arbel, L.B. Felsen</a:t>
            </a:r>
            <a:r>
              <a:rPr lang="fi-FI" sz="1600" dirty="0" smtClean="0"/>
              <a:t>, 1963)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83429" y="4482880"/>
            <a:ext cx="4558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rgbClr val="C00000"/>
                </a:solidFill>
              </a:rPr>
              <a:t>infinite power, radiated by a point-like source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429" y="4821434"/>
            <a:ext cx="486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D.R. Smith, D. Schurig, </a:t>
            </a:r>
            <a:r>
              <a:rPr lang="fi-FI" sz="1600" i="1" dirty="0" smtClean="0"/>
              <a:t>PRL </a:t>
            </a:r>
            <a:r>
              <a:rPr lang="fi-FI" sz="1600" b="1" dirty="0" smtClean="0"/>
              <a:t>90 </a:t>
            </a:r>
            <a:r>
              <a:rPr lang="fi-FI" sz="1600" dirty="0" smtClean="0"/>
              <a:t>2003 Term </a:t>
            </a:r>
            <a:r>
              <a:rPr lang="fi-FI" sz="1600" b="1" i="1" dirty="0" smtClean="0">
                <a:solidFill>
                  <a:srgbClr val="C00000"/>
                </a:solidFill>
              </a:rPr>
              <a:t>indefinite</a:t>
            </a:r>
            <a:r>
              <a:rPr lang="fi-FI" sz="1600" i="1" dirty="0" smtClean="0">
                <a:solidFill>
                  <a:srgbClr val="C00000"/>
                </a:solidFill>
              </a:rPr>
              <a:t> </a:t>
            </a:r>
            <a:r>
              <a:rPr lang="fi-FI" sz="1600" dirty="0" smtClean="0"/>
              <a:t>medium, </a:t>
            </a:r>
          </a:p>
          <a:p>
            <a:r>
              <a:rPr lang="fi-FI" sz="1600" b="1" dirty="0" smtClean="0">
                <a:solidFill>
                  <a:srgbClr val="C00000"/>
                </a:solidFill>
              </a:rPr>
              <a:t>negative refraction, near-field focusing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5840" y="3068615"/>
            <a:ext cx="371069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M. A. </a:t>
            </a:r>
            <a:r>
              <a:rPr lang="en-US" sz="1600" dirty="0" err="1" smtClean="0"/>
              <a:t>Noginov</a:t>
            </a:r>
            <a:r>
              <a:rPr lang="en-US" sz="1600" dirty="0" smtClean="0"/>
              <a:t>, et al. </a:t>
            </a:r>
          </a:p>
          <a:p>
            <a:r>
              <a:rPr lang="en-US" sz="1600" i="1" dirty="0" smtClean="0"/>
              <a:t>Optics Letters </a:t>
            </a:r>
            <a:r>
              <a:rPr lang="en-US" sz="1600" dirty="0" smtClean="0"/>
              <a:t>35, 1863 (2010)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Control of spontaneous </a:t>
            </a:r>
            <a:r>
              <a:rPr lang="en-US" sz="1600" dirty="0" smtClean="0">
                <a:solidFill>
                  <a:schemeClr val="accent2"/>
                </a:solidFill>
              </a:rPr>
              <a:t>emission</a:t>
            </a:r>
          </a:p>
          <a:p>
            <a:pPr>
              <a:spcBef>
                <a:spcPts val="600"/>
              </a:spcBef>
            </a:pPr>
            <a:r>
              <a:rPr lang="fi-FI" sz="1600" dirty="0" smtClean="0"/>
              <a:t>I.S. Nefedov, </a:t>
            </a:r>
            <a:r>
              <a:rPr lang="fi-FI" sz="1600" dirty="0" smtClean="0"/>
              <a:t>PRB</a:t>
            </a:r>
            <a:r>
              <a:rPr lang="fi-FI" sz="1600" dirty="0" smtClean="0"/>
              <a:t>,  </a:t>
            </a:r>
            <a:r>
              <a:rPr lang="fi-FI" sz="1600" b="1" dirty="0" smtClean="0"/>
              <a:t>82, </a:t>
            </a:r>
            <a:r>
              <a:rPr lang="fi-FI" sz="1600" dirty="0" smtClean="0"/>
              <a:t>155423 </a:t>
            </a:r>
            <a:r>
              <a:rPr lang="fi-FI" sz="1600" dirty="0" smtClean="0"/>
              <a:t>(</a:t>
            </a:r>
            <a:r>
              <a:rPr lang="fi-FI" sz="1600" dirty="0" smtClean="0"/>
              <a:t>2010) </a:t>
            </a:r>
            <a:r>
              <a:rPr lang="fi-FI" sz="1600" dirty="0" smtClean="0">
                <a:solidFill>
                  <a:schemeClr val="accent2"/>
                </a:solidFill>
              </a:rPr>
              <a:t>Hyperbolic</a:t>
            </a:r>
            <a:r>
              <a:rPr lang="fi-FI" sz="1600" dirty="0" smtClean="0"/>
              <a:t> </a:t>
            </a:r>
            <a:r>
              <a:rPr lang="fi-FI" sz="1600" dirty="0" smtClean="0">
                <a:solidFill>
                  <a:schemeClr val="accent2"/>
                </a:solidFill>
              </a:rPr>
              <a:t>dispersion</a:t>
            </a:r>
            <a:r>
              <a:rPr lang="fi-FI" sz="1600" dirty="0" smtClean="0"/>
              <a:t> </a:t>
            </a:r>
            <a:r>
              <a:rPr lang="fi-FI" sz="1600" dirty="0" smtClean="0">
                <a:solidFill>
                  <a:schemeClr val="accent2"/>
                </a:solidFill>
              </a:rPr>
              <a:t>in</a:t>
            </a:r>
            <a:r>
              <a:rPr lang="fi-FI" sz="1600" dirty="0" smtClean="0"/>
              <a:t> </a:t>
            </a:r>
            <a:r>
              <a:rPr lang="fi-FI" sz="1600" dirty="0" smtClean="0">
                <a:solidFill>
                  <a:schemeClr val="accent2"/>
                </a:solidFill>
              </a:rPr>
              <a:t>2D</a:t>
            </a:r>
            <a:r>
              <a:rPr lang="fi-FI" sz="1600" dirty="0" smtClean="0"/>
              <a:t> </a:t>
            </a:r>
            <a:r>
              <a:rPr lang="fi-FI" sz="1600" dirty="0" smtClean="0">
                <a:solidFill>
                  <a:schemeClr val="accent2"/>
                </a:solidFill>
              </a:rPr>
              <a:t>periodic</a:t>
            </a:r>
            <a:r>
              <a:rPr lang="fi-FI" sz="1600" dirty="0" smtClean="0"/>
              <a:t> </a:t>
            </a:r>
            <a:r>
              <a:rPr lang="fi-FI" sz="1600" dirty="0" smtClean="0">
                <a:solidFill>
                  <a:schemeClr val="accent2"/>
                </a:solidFill>
              </a:rPr>
              <a:t>arrays of  metallic carbon nanotubes.</a:t>
            </a:r>
            <a:endParaRPr lang="en-US" sz="1600" dirty="0" smtClean="0">
              <a:solidFill>
                <a:schemeClr val="accent2"/>
              </a:solidFill>
            </a:endParaRPr>
          </a:p>
          <a:p>
            <a:endParaRPr lang="en-US" sz="1600" dirty="0" smtClean="0">
              <a:solidFill>
                <a:schemeClr val="accent2"/>
              </a:solidFill>
            </a:endParaRPr>
          </a:p>
          <a:p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0" y="4669053"/>
            <a:ext cx="3793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I.S. Nefedov, C.R. Simovski, PRB,  </a:t>
            </a:r>
            <a:r>
              <a:rPr lang="fi-FI" sz="1600" b="1" dirty="0" smtClean="0"/>
              <a:t>84, </a:t>
            </a:r>
            <a:r>
              <a:rPr lang="fi-FI" sz="1600" dirty="0" smtClean="0"/>
              <a:t>195459 (2011) </a:t>
            </a:r>
          </a:p>
          <a:p>
            <a:r>
              <a:rPr lang="fi-FI" sz="1600" dirty="0" smtClean="0">
                <a:solidFill>
                  <a:schemeClr val="accent2"/>
                </a:solidFill>
              </a:rPr>
              <a:t>Giant radiation thermal heat transfer through micron gaps.</a:t>
            </a:r>
            <a:endParaRPr lang="en-US" sz="1600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5840" y="220174"/>
            <a:ext cx="2743878" cy="21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225840" y="2360729"/>
            <a:ext cx="379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Illustration of inifinite density of modes in hyperbolic media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143499" y="3068615"/>
            <a:ext cx="3875372" cy="0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chemeClr val="bg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6924" y="487739"/>
            <a:ext cx="7772400" cy="900000"/>
          </a:xfrm>
        </p:spPr>
        <p:txBody>
          <a:bodyPr/>
          <a:lstStyle/>
          <a:p>
            <a:r>
              <a:rPr lang="fi-FI" dirty="0" smtClean="0"/>
              <a:t>Model of graphene conductivity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2400" y="1387739"/>
            <a:ext cx="660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intraband </a:t>
            </a:r>
            <a:r>
              <a:rPr lang="fi-FI" dirty="0" smtClean="0"/>
              <a:t>conductivity (the Kubo formula)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9410" y="2977533"/>
            <a:ext cx="324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interband</a:t>
            </a:r>
            <a:r>
              <a:rPr lang="fi-FI" dirty="0" smtClean="0"/>
              <a:t> conductivity,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4837" y="4877080"/>
            <a:ext cx="504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G.W. Hanson, JAP, </a:t>
            </a:r>
            <a:r>
              <a:rPr lang="fi-F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103, </a:t>
            </a:r>
            <a:r>
              <a:rPr lang="fi-FI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064302 (2008)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9778" y="2977534"/>
            <a:ext cx="2043950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" y="1921872"/>
            <a:ext cx="6254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730" y="3650954"/>
            <a:ext cx="5473182" cy="103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 Effective permittivity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1224111"/>
            <a:ext cx="4418631" cy="331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752" y="1387740"/>
            <a:ext cx="3198896" cy="16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1363" y="4651507"/>
            <a:ext cx="4513045" cy="9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Schematic 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83" y="1167380"/>
            <a:ext cx="5476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7863" y="2367225"/>
            <a:ext cx="2371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4591251" y="2328725"/>
            <a:ext cx="1166612" cy="1441708"/>
            <a:chOff x="4591251" y="2939852"/>
            <a:chExt cx="1166612" cy="1441708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008743" y="3051205"/>
              <a:ext cx="269507" cy="28875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325980" y="2939852"/>
              <a:ext cx="43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i="1" dirty="0" smtClean="0">
                  <a:cs typeface="Arial" pitchFamily="34" charset="0"/>
                </a:rPr>
                <a:t>z</a:t>
              </a:r>
              <a:r>
                <a:rPr lang="fi-FI" sz="2000" b="1" i="1" dirty="0" smtClean="0">
                  <a:latin typeface="Times New Roman" pitchFamily="18" charset="0"/>
                  <a:cs typeface="Times New Roman" pitchFamily="18" charset="0"/>
                </a:rPr>
                <a:t>´</a:t>
              </a:r>
              <a:endParaRPr 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591251" y="3744227"/>
              <a:ext cx="417492" cy="40426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62308" y="3981450"/>
              <a:ext cx="43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i="1" dirty="0" smtClean="0">
                  <a:cs typeface="Arial" pitchFamily="34" charset="0"/>
                </a:rPr>
                <a:t>x</a:t>
              </a:r>
              <a:r>
                <a:rPr lang="fi-FI" sz="2000" b="1" i="1" dirty="0" smtClean="0">
                  <a:latin typeface="Times New Roman" pitchFamily="18" charset="0"/>
                  <a:cs typeface="Times New Roman" pitchFamily="18" charset="0"/>
                </a:rPr>
                <a:t>´</a:t>
              </a:r>
              <a:endParaRPr 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999" y="4348730"/>
            <a:ext cx="4926981" cy="144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12729" y="2758799"/>
            <a:ext cx="4211658" cy="356134"/>
          </a:xfrm>
        </p:spPr>
        <p:txBody>
          <a:bodyPr>
            <a:noAutofit/>
          </a:bodyPr>
          <a:lstStyle/>
          <a:p>
            <a:r>
              <a:rPr lang="fi-FI" sz="2000" dirty="0" smtClean="0">
                <a:latin typeface="Arial" pitchFamily="34" charset="0"/>
                <a:ea typeface="ＭＳ Ｐゴシック" pitchFamily="34" charset="-128"/>
                <a:cs typeface="+mn-cs"/>
              </a:rPr>
              <a:t>Indefinite</a:t>
            </a:r>
            <a:r>
              <a:rPr lang="fi-FI" sz="2000" dirty="0" smtClean="0"/>
              <a:t> </a:t>
            </a:r>
            <a:r>
              <a:rPr lang="fi-FI" sz="2000" dirty="0" smtClean="0">
                <a:latin typeface="Arial" pitchFamily="34" charset="0"/>
                <a:ea typeface="ＭＳ Ｐゴシック" pitchFamily="34" charset="-128"/>
                <a:cs typeface="+mn-cs"/>
              </a:rPr>
              <a:t>medium</a:t>
            </a:r>
            <a:r>
              <a:rPr lang="fi-FI" sz="2000" dirty="0" smtClean="0"/>
              <a:t>: </a:t>
            </a:r>
            <a:r>
              <a:rPr lang="el-GR" sz="2000" dirty="0" smtClean="0"/>
              <a:t>ε</a:t>
            </a:r>
            <a:r>
              <a:rPr lang="fi-FI" sz="2000" b="0" baseline="-25000" dirty="0" smtClean="0"/>
              <a:t>t</a:t>
            </a:r>
            <a:r>
              <a:rPr lang="fi-FI" sz="2000" b="0" dirty="0" smtClean="0"/>
              <a:t> =1; </a:t>
            </a:r>
            <a:r>
              <a:rPr lang="el-GR" sz="2000" b="0" dirty="0" smtClean="0"/>
              <a:t>ε</a:t>
            </a:r>
            <a:r>
              <a:rPr lang="fi-FI" sz="2000" b="0" dirty="0" smtClean="0"/>
              <a:t>’</a:t>
            </a:r>
            <a:r>
              <a:rPr lang="fi-FI" sz="2000" b="0" baseline="-25000" dirty="0" smtClean="0"/>
              <a:t>zz</a:t>
            </a:r>
            <a:r>
              <a:rPr lang="fi-FI" sz="2000" b="0" dirty="0" smtClean="0"/>
              <a:t> =-1+i</a:t>
            </a:r>
            <a:r>
              <a:rPr lang="el-GR" sz="2000" b="0" dirty="0" smtClean="0"/>
              <a:t>δ</a:t>
            </a:r>
            <a:r>
              <a:rPr lang="fi-FI" sz="2000" b="0" dirty="0" smtClean="0"/>
              <a:t>, </a:t>
            </a:r>
            <a:r>
              <a:rPr lang="fi-FI" sz="2000" b="0" strike="sngStrike" baseline="-25000" dirty="0" smtClean="0"/>
              <a:t> </a:t>
            </a:r>
            <a:r>
              <a:rPr lang="fi-FI" sz="2000" dirty="0" smtClean="0"/>
              <a:t>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249615"/>
            <a:ext cx="7772400" cy="900000"/>
          </a:xfrm>
        </p:spPr>
        <p:txBody>
          <a:bodyPr/>
          <a:lstStyle/>
          <a:p>
            <a:r>
              <a:rPr lang="fi-FI" dirty="0" smtClean="0"/>
              <a:t>Eigenwaves, non-symmetry with respect to the Z-axis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037" y="1149615"/>
            <a:ext cx="5157788" cy="108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4387" y="2656581"/>
            <a:ext cx="2608719" cy="48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9411" y="2237525"/>
            <a:ext cx="1414913" cy="33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52901" y="3311091"/>
            <a:ext cx="217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special</a:t>
            </a:r>
            <a:r>
              <a:rPr lang="fi-FI" dirty="0" smtClean="0"/>
              <a:t> </a:t>
            </a:r>
            <a:r>
              <a:rPr lang="fi-FI" sz="2000" b="1" dirty="0" smtClean="0"/>
              <a:t>case</a:t>
            </a:r>
            <a:r>
              <a:rPr lang="fi-FI" dirty="0" smtClean="0"/>
              <a:t>: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0235" y="3376890"/>
            <a:ext cx="2593917" cy="35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7037" y="4163968"/>
            <a:ext cx="4062127" cy="95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9411" y="5121579"/>
            <a:ext cx="2541069" cy="43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354" y="3734256"/>
            <a:ext cx="2626855" cy="13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988988" cy="900000"/>
          </a:xfrm>
        </p:spPr>
        <p:txBody>
          <a:bodyPr/>
          <a:lstStyle/>
          <a:p>
            <a:r>
              <a:rPr lang="fi-FI" dirty="0" smtClean="0"/>
              <a:t>Isofrequencies. Hyperbolic dispersion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2518" y="1574800"/>
            <a:ext cx="4945063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12" y="2239537"/>
            <a:ext cx="3160505" cy="183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Conditions for the perfect absorption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0587" y="1530417"/>
            <a:ext cx="3952250" cy="9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876300" y="2458409"/>
            <a:ext cx="7949235" cy="534947"/>
            <a:chOff x="742950" y="3629025"/>
            <a:chExt cx="7949235" cy="534947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2950" y="3714750"/>
              <a:ext cx="2362199" cy="44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82388" y="3629025"/>
              <a:ext cx="4909797" cy="48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ight Arrow 10"/>
            <p:cNvSpPr/>
            <p:nvPr/>
          </p:nvSpPr>
          <p:spPr>
            <a:xfrm>
              <a:off x="3219450" y="3742553"/>
              <a:ext cx="477213" cy="215125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300" y="3260406"/>
            <a:ext cx="3380412" cy="4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81512" y="3260406"/>
            <a:ext cx="1323975" cy="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1012" y="3722685"/>
            <a:ext cx="8001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999906" y="4546252"/>
            <a:ext cx="628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0C0"/>
                </a:solidFill>
              </a:rPr>
              <a:t>No reflection!  Perfect absorption!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012" y="5287617"/>
            <a:ext cx="808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S.M. </a:t>
            </a:r>
            <a:r>
              <a:rPr lang="en-US" b="1" dirty="0" err="1" smtClean="0"/>
              <a:t>Hashemi</a:t>
            </a:r>
            <a:r>
              <a:rPr lang="en-US" b="1" dirty="0" smtClean="0"/>
              <a:t>, I.S. </a:t>
            </a:r>
            <a:r>
              <a:rPr lang="en-US" b="1" dirty="0" err="1" smtClean="0"/>
              <a:t>Nefedov</a:t>
            </a:r>
            <a:r>
              <a:rPr lang="en-US" b="1" dirty="0" smtClean="0"/>
              <a:t>, PRB, 86, 195411 (2012).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_science_and_technology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aalto_science_and_technology</Template>
  <TotalTime>6480</TotalTime>
  <Words>645</Words>
  <Application>Microsoft Office PowerPoint</Application>
  <PresentationFormat>On-screen Show (4:3)</PresentationFormat>
  <Paragraphs>105</Paragraphs>
  <Slides>23</Slides>
  <Notes>23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aalto_science_and_technology</vt:lpstr>
      <vt:lpstr>Aalto Content - Green</vt:lpstr>
      <vt:lpstr>c:\WORK\CURRENT Submissions\2012\MOHAMMAD\RESUBMISSION\Tiltg_open.cdr\Page</vt:lpstr>
      <vt:lpstr>c:\WORK\CURRENT Submissions\2012\MOHAMMAD\RESUBMISSION\Tiltg_open.cdr\Page</vt:lpstr>
      <vt:lpstr>Optical properties of asymmetrical hyperbolic media, based on graphene multilayers</vt:lpstr>
      <vt:lpstr>Outline</vt:lpstr>
      <vt:lpstr>Hyperbolic media</vt:lpstr>
      <vt:lpstr>Model of graphene conductivity</vt:lpstr>
      <vt:lpstr> Effective permittivity </vt:lpstr>
      <vt:lpstr>Schematic view</vt:lpstr>
      <vt:lpstr>Eigenwaves, non-symmetry with respect to the Z-axis</vt:lpstr>
      <vt:lpstr>Isofrequencies. Hyperbolic dispersion</vt:lpstr>
      <vt:lpstr>Conditions for the perfect absorption</vt:lpstr>
      <vt:lpstr>Normal components of wave vectors  </vt:lpstr>
      <vt:lpstr>Absorption in graphene multilayers</vt:lpstr>
      <vt:lpstr>Different interlayer distances</vt:lpstr>
      <vt:lpstr>Absorption, dependence on the incidence angle</vt:lpstr>
      <vt:lpstr>Slide 14</vt:lpstr>
      <vt:lpstr>Slide 15</vt:lpstr>
      <vt:lpstr>Thermal emission</vt:lpstr>
      <vt:lpstr>Thermal emission Hyperbolic isofrequencies</vt:lpstr>
      <vt:lpstr>Far-zone thermal emission Density of modes</vt:lpstr>
      <vt:lpstr>Thermal emission</vt:lpstr>
      <vt:lpstr>Slide 20</vt:lpstr>
      <vt:lpstr>Slide 21</vt:lpstr>
      <vt:lpstr>Electric dipole radiation, HFSS simulation</vt:lpstr>
      <vt:lpstr>Conclusions</vt:lpstr>
    </vt:vector>
  </TitlesOfParts>
  <Company>TKK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Dmitry Chicherin</dc:creator>
  <cp:lastModifiedBy>Valued Acer Customer</cp:lastModifiedBy>
  <cp:revision>557</cp:revision>
  <dcterms:created xsi:type="dcterms:W3CDTF">2010-01-14T09:32:41Z</dcterms:created>
  <dcterms:modified xsi:type="dcterms:W3CDTF">2013-03-05T12:21:06Z</dcterms:modified>
</cp:coreProperties>
</file>