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96" r:id="rId3"/>
    <p:sldId id="294" r:id="rId4"/>
    <p:sldId id="265" r:id="rId5"/>
    <p:sldId id="260" r:id="rId6"/>
    <p:sldId id="298" r:id="rId7"/>
    <p:sldId id="261" r:id="rId8"/>
    <p:sldId id="264" r:id="rId9"/>
    <p:sldId id="275" r:id="rId10"/>
    <p:sldId id="300" r:id="rId11"/>
    <p:sldId id="299" r:id="rId12"/>
    <p:sldId id="283" r:id="rId13"/>
    <p:sldId id="284" r:id="rId14"/>
    <p:sldId id="287" r:id="rId15"/>
    <p:sldId id="285" r:id="rId16"/>
    <p:sldId id="288" r:id="rId17"/>
    <p:sldId id="301" r:id="rId18"/>
    <p:sldId id="271" r:id="rId19"/>
    <p:sldId id="272" r:id="rId20"/>
    <p:sldId id="291" r:id="rId21"/>
  </p:sldIdLst>
  <p:sldSz cx="9144000" cy="6858000" type="screen4x3"/>
  <p:notesSz cx="7107238"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1" autoAdjust="0"/>
  </p:normalViewPr>
  <p:slideViewPr>
    <p:cSldViewPr>
      <p:cViewPr varScale="1">
        <p:scale>
          <a:sx n="56" d="100"/>
          <a:sy n="56" d="100"/>
        </p:scale>
        <p:origin x="-17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803" cy="511730"/>
          </a:xfrm>
          <a:prstGeom prst="rect">
            <a:avLst/>
          </a:prstGeom>
        </p:spPr>
        <p:txBody>
          <a:bodyPr vert="horz" lIns="99062" tIns="49531" rIns="99062" bIns="49531" rtlCol="0"/>
          <a:lstStyle>
            <a:lvl1pPr algn="l">
              <a:defRPr sz="1300"/>
            </a:lvl1pPr>
          </a:lstStyle>
          <a:p>
            <a:endParaRPr lang="en-GB"/>
          </a:p>
        </p:txBody>
      </p:sp>
      <p:sp>
        <p:nvSpPr>
          <p:cNvPr id="3" name="Date Placeholder 2"/>
          <p:cNvSpPr>
            <a:spLocks noGrp="1"/>
          </p:cNvSpPr>
          <p:nvPr>
            <p:ph type="dt" idx="1"/>
          </p:nvPr>
        </p:nvSpPr>
        <p:spPr>
          <a:xfrm>
            <a:off x="4025790" y="0"/>
            <a:ext cx="3079803" cy="511730"/>
          </a:xfrm>
          <a:prstGeom prst="rect">
            <a:avLst/>
          </a:prstGeom>
        </p:spPr>
        <p:txBody>
          <a:bodyPr vert="horz" lIns="99062" tIns="49531" rIns="99062" bIns="49531" rtlCol="0"/>
          <a:lstStyle>
            <a:lvl1pPr algn="r">
              <a:defRPr sz="1300"/>
            </a:lvl1pPr>
          </a:lstStyle>
          <a:p>
            <a:fld id="{FAEF71C8-6198-4B78-97A9-CB851B352FE0}" type="datetimeFigureOut">
              <a:rPr lang="en-US" smtClean="0"/>
              <a:pPr/>
              <a:t>3/5/2013</a:t>
            </a:fld>
            <a:endParaRPr lang="en-GB"/>
          </a:p>
        </p:txBody>
      </p:sp>
      <p:sp>
        <p:nvSpPr>
          <p:cNvPr id="4" name="Slide Image Placeholder 3"/>
          <p:cNvSpPr>
            <a:spLocks noGrp="1" noRot="1" noChangeAspect="1"/>
          </p:cNvSpPr>
          <p:nvPr>
            <p:ph type="sldImg" idx="2"/>
          </p:nvPr>
        </p:nvSpPr>
        <p:spPr>
          <a:xfrm>
            <a:off x="995363" y="768350"/>
            <a:ext cx="5116512" cy="3836988"/>
          </a:xfrm>
          <a:prstGeom prst="rect">
            <a:avLst/>
          </a:prstGeom>
          <a:noFill/>
          <a:ln w="12700">
            <a:solidFill>
              <a:prstClr val="black"/>
            </a:solidFill>
          </a:ln>
        </p:spPr>
        <p:txBody>
          <a:bodyPr vert="horz" lIns="99062" tIns="49531" rIns="99062" bIns="49531" rtlCol="0" anchor="ctr"/>
          <a:lstStyle/>
          <a:p>
            <a:endParaRPr lang="en-GB"/>
          </a:p>
        </p:txBody>
      </p:sp>
      <p:sp>
        <p:nvSpPr>
          <p:cNvPr id="5" name="Notes Placeholder 4"/>
          <p:cNvSpPr>
            <a:spLocks noGrp="1"/>
          </p:cNvSpPr>
          <p:nvPr>
            <p:ph type="body" sz="quarter" idx="3"/>
          </p:nvPr>
        </p:nvSpPr>
        <p:spPr>
          <a:xfrm>
            <a:off x="710725" y="4861442"/>
            <a:ext cx="5685790" cy="4605576"/>
          </a:xfrm>
          <a:prstGeom prst="rect">
            <a:avLst/>
          </a:prstGeom>
        </p:spPr>
        <p:txBody>
          <a:bodyPr vert="horz" lIns="99062" tIns="49531" rIns="99062" bIns="495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9803" cy="511730"/>
          </a:xfrm>
          <a:prstGeom prst="rect">
            <a:avLst/>
          </a:prstGeom>
        </p:spPr>
        <p:txBody>
          <a:bodyPr vert="horz" lIns="99062" tIns="49531" rIns="99062" bIns="49531" rtlCol="0" anchor="b"/>
          <a:lstStyle>
            <a:lvl1pPr algn="l">
              <a:defRPr sz="1300"/>
            </a:lvl1pPr>
          </a:lstStyle>
          <a:p>
            <a:endParaRPr lang="en-GB"/>
          </a:p>
        </p:txBody>
      </p:sp>
      <p:sp>
        <p:nvSpPr>
          <p:cNvPr id="7" name="Slide Number Placeholder 6"/>
          <p:cNvSpPr>
            <a:spLocks noGrp="1"/>
          </p:cNvSpPr>
          <p:nvPr>
            <p:ph type="sldNum" sz="quarter" idx="5"/>
          </p:nvPr>
        </p:nvSpPr>
        <p:spPr>
          <a:xfrm>
            <a:off x="4025790" y="9721106"/>
            <a:ext cx="3079803" cy="511730"/>
          </a:xfrm>
          <a:prstGeom prst="rect">
            <a:avLst/>
          </a:prstGeom>
        </p:spPr>
        <p:txBody>
          <a:bodyPr vert="horz" lIns="99062" tIns="49531" rIns="99062" bIns="49531" rtlCol="0" anchor="b"/>
          <a:lstStyle>
            <a:lvl1pPr algn="r">
              <a:defRPr sz="1300"/>
            </a:lvl1pPr>
          </a:lstStyle>
          <a:p>
            <a:fld id="{B76AD856-8B17-4BAA-A5D7-B7EBCCA41F8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Add </a:t>
            </a:r>
            <a:r>
              <a:rPr lang="en-GB" dirty="0" err="1" smtClean="0"/>
              <a:t>Ifmo</a:t>
            </a:r>
            <a:r>
              <a:rPr lang="en-GB" dirty="0" smtClean="0"/>
              <a:t> and ANU logos</a:t>
            </a:r>
            <a:endParaRPr lang="en-GB" dirty="0"/>
          </a:p>
        </p:txBody>
      </p:sp>
      <p:sp>
        <p:nvSpPr>
          <p:cNvPr id="4" name="Slide Number Placeholder 3"/>
          <p:cNvSpPr>
            <a:spLocks noGrp="1"/>
          </p:cNvSpPr>
          <p:nvPr>
            <p:ph type="sldNum" sz="quarter" idx="10"/>
          </p:nvPr>
        </p:nvSpPr>
        <p:spPr/>
        <p:txBody>
          <a:bodyPr/>
          <a:lstStyle/>
          <a:p>
            <a:fld id="{B76AD856-8B17-4BAA-A5D7-B7EBCCA41F8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dirty="0" smtClean="0"/>
              <a:t>One of the problems of the semiconductor THz sources based on the  </a:t>
            </a:r>
            <a:r>
              <a:rPr lang="en-US" sz="1200" dirty="0" err="1" smtClean="0"/>
              <a:t>intersubband</a:t>
            </a:r>
            <a:r>
              <a:rPr lang="en-US" sz="1200" dirty="0" smtClean="0"/>
              <a:t> transitions is the small </a:t>
            </a:r>
            <a:r>
              <a:rPr lang="en-US" sz="1200" dirty="0" err="1" smtClean="0"/>
              <a:t>radiative</a:t>
            </a:r>
            <a:r>
              <a:rPr lang="en-US" sz="1200" dirty="0" smtClean="0"/>
              <a:t> lifetime transitions compared to the </a:t>
            </a:r>
            <a:r>
              <a:rPr lang="en-US" sz="1200" dirty="0" err="1" smtClean="0"/>
              <a:t>nonradiative</a:t>
            </a:r>
            <a:r>
              <a:rPr lang="en-US" sz="1200" dirty="0" smtClean="0"/>
              <a:t> electron lifetimes</a:t>
            </a:r>
            <a:r>
              <a:rPr lang="en-US" sz="1200" dirty="0" smtClean="0"/>
              <a:t>. Which limits the efficiency of such devices to very</a:t>
            </a:r>
            <a:r>
              <a:rPr lang="en-US" sz="1200" baseline="0" dirty="0" smtClean="0"/>
              <a:t> low values</a:t>
            </a:r>
            <a:endParaRPr lang="en-US" sz="1200" dirty="0" smtClean="0"/>
          </a:p>
          <a:p>
            <a:endParaRPr lang="en-US" sz="1200" dirty="0" smtClean="0"/>
          </a:p>
          <a:p>
            <a:r>
              <a:rPr lang="en-US" sz="1200" dirty="0" smtClean="0"/>
              <a:t>Sufficient decrease of the </a:t>
            </a:r>
            <a:r>
              <a:rPr lang="en-US" sz="1200" dirty="0" err="1" smtClean="0"/>
              <a:t>intersubband</a:t>
            </a:r>
            <a:r>
              <a:rPr lang="en-US" sz="1200" dirty="0" smtClean="0"/>
              <a:t> transition time by employing the Purcell effect could allow the increase of the efficiency of such THz semiconductor sources.</a:t>
            </a:r>
          </a:p>
          <a:p>
            <a:endParaRPr lang="en-US" sz="1200" dirty="0" smtClean="0"/>
          </a:p>
          <a:p>
            <a:r>
              <a:rPr lang="en-US" sz="1200" dirty="0" smtClean="0"/>
              <a:t>From the other hand, THz frequency range lies well below the characteristic bulk </a:t>
            </a:r>
            <a:r>
              <a:rPr lang="en-US" sz="1200" dirty="0" err="1" smtClean="0"/>
              <a:t>plasmon</a:t>
            </a:r>
            <a:r>
              <a:rPr lang="en-US" sz="1200" dirty="0" smtClean="0"/>
              <a:t> frequencies in the conventional metal-dielectric </a:t>
            </a:r>
            <a:r>
              <a:rPr lang="en-US" sz="1200" dirty="0" err="1" smtClean="0"/>
              <a:t>multilayers</a:t>
            </a:r>
            <a:r>
              <a:rPr lang="en-US" sz="1200" dirty="0" smtClean="0"/>
              <a:t>, which significantly limits the achievable values of the Purcell factors.</a:t>
            </a:r>
          </a:p>
          <a:p>
            <a:endParaRPr lang="ru-RU" dirty="0"/>
          </a:p>
        </p:txBody>
      </p:sp>
      <p:sp>
        <p:nvSpPr>
          <p:cNvPr id="4" name="Номер слайда 3"/>
          <p:cNvSpPr>
            <a:spLocks noGrp="1"/>
          </p:cNvSpPr>
          <p:nvPr>
            <p:ph type="sldNum" sz="quarter" idx="10"/>
          </p:nvPr>
        </p:nvSpPr>
        <p:spPr/>
        <p:txBody>
          <a:bodyPr/>
          <a:lstStyle/>
          <a:p>
            <a:fld id="{B76AD856-8B17-4BAA-A5D7-B7EBCCA41F89}"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0" dirty="0" smtClean="0"/>
              <a:t>The </a:t>
            </a:r>
            <a:r>
              <a:rPr lang="en-US" b="0" dirty="0" err="1" smtClean="0"/>
              <a:t>stucture</a:t>
            </a:r>
            <a:r>
              <a:rPr lang="en-US" b="0" dirty="0" smtClean="0"/>
              <a:t> is characterized with hyperbolic</a:t>
            </a:r>
          </a:p>
          <a:p>
            <a:r>
              <a:rPr lang="en-US" b="0" dirty="0" err="1" smtClean="0"/>
              <a:t>isofrequeAncy</a:t>
            </a:r>
            <a:r>
              <a:rPr lang="en-US" b="0" dirty="0" smtClean="0"/>
              <a:t> </a:t>
            </a:r>
            <a:r>
              <a:rPr lang="en-US" b="0" dirty="0" smtClean="0"/>
              <a:t>contours in a wide frequency range</a:t>
            </a:r>
          </a:p>
          <a:p>
            <a:r>
              <a:rPr lang="en-US" b="0" dirty="0" smtClean="0"/>
              <a:t>For TM polarized light. The </a:t>
            </a:r>
            <a:r>
              <a:rPr lang="en-US" b="0" dirty="0" err="1" smtClean="0"/>
              <a:t>hyperbolicity</a:t>
            </a:r>
            <a:r>
              <a:rPr lang="en-US" b="0" dirty="0" smtClean="0"/>
              <a:t> can be</a:t>
            </a:r>
          </a:p>
          <a:p>
            <a:r>
              <a:rPr lang="en-US" b="0" dirty="0" smtClean="0"/>
              <a:t>In principle switched on and off with an external</a:t>
            </a:r>
          </a:p>
          <a:p>
            <a:r>
              <a:rPr lang="en-US" b="0" dirty="0" smtClean="0"/>
              <a:t>Gate voltage. The interesting thing is that while as we know TE </a:t>
            </a:r>
            <a:r>
              <a:rPr lang="en-US" b="0" dirty="0" err="1" smtClean="0"/>
              <a:t>plasmons</a:t>
            </a:r>
            <a:r>
              <a:rPr lang="en-US" b="0" dirty="0" smtClean="0"/>
              <a:t> can also propagate in </a:t>
            </a:r>
            <a:r>
              <a:rPr lang="en-US" b="0" dirty="0" err="1" smtClean="0"/>
              <a:t>Graphene</a:t>
            </a:r>
            <a:r>
              <a:rPr lang="en-US" b="0" dirty="0" smtClean="0"/>
              <a:t> in a thin frequency range</a:t>
            </a:r>
            <a:r>
              <a:rPr lang="en-US" b="0" baseline="0" dirty="0" smtClean="0"/>
              <a:t> and can in principle be coupled and form hyperbolic bands the calculations show that for TE polarized light even in the </a:t>
            </a:r>
            <a:r>
              <a:rPr lang="en-US" b="0" baseline="0" dirty="0" err="1" smtClean="0"/>
              <a:t>absense</a:t>
            </a:r>
            <a:r>
              <a:rPr lang="en-US" b="0" baseline="0" dirty="0" smtClean="0"/>
              <a:t> of losses bands are always elliptic even in the frequency range where imaginary part of </a:t>
            </a:r>
            <a:r>
              <a:rPr lang="en-US" b="0" baseline="0" dirty="0" err="1" smtClean="0"/>
              <a:t>conudctivity</a:t>
            </a:r>
            <a:r>
              <a:rPr lang="en-US" b="0" baseline="0" dirty="0" smtClean="0"/>
              <a:t> is negative.</a:t>
            </a:r>
            <a:endParaRPr lang="ru-RU" b="0" dirty="0" smtClean="0"/>
          </a:p>
          <a:p>
            <a:endParaRPr lang="ru-RU" b="0" dirty="0"/>
          </a:p>
        </p:txBody>
      </p:sp>
      <p:sp>
        <p:nvSpPr>
          <p:cNvPr id="4" name="Номер слайда 3"/>
          <p:cNvSpPr>
            <a:spLocks noGrp="1"/>
          </p:cNvSpPr>
          <p:nvPr>
            <p:ph type="sldNum" sz="quarter" idx="10"/>
          </p:nvPr>
        </p:nvSpPr>
        <p:spPr/>
        <p:txBody>
          <a:bodyPr/>
          <a:lstStyle/>
          <a:p>
            <a:fld id="{B76AD856-8B17-4BAA-A5D7-B7EBCCA41F89}"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We have </a:t>
            </a:r>
            <a:r>
              <a:rPr lang="en-US" dirty="0" err="1" smtClean="0"/>
              <a:t>calcu</a:t>
            </a:r>
            <a:r>
              <a:rPr lang="en-US" dirty="0" smtClean="0"/>
              <a:t> </a:t>
            </a:r>
            <a:r>
              <a:rPr lang="en-US" dirty="0" err="1" smtClean="0"/>
              <a:t>lated</a:t>
            </a:r>
            <a:r>
              <a:rPr lang="en-US" baseline="0" dirty="0" smtClean="0"/>
              <a:t> the </a:t>
            </a:r>
            <a:r>
              <a:rPr lang="en-US" baseline="0" dirty="0" err="1" smtClean="0"/>
              <a:t>purcell</a:t>
            </a:r>
            <a:r>
              <a:rPr lang="en-US" baseline="0" dirty="0" smtClean="0"/>
              <a:t> factor for the MGS with period 5 nm at temperature of 100 K. The electron </a:t>
            </a:r>
            <a:r>
              <a:rPr lang="en-US" baseline="0" dirty="0" err="1" smtClean="0"/>
              <a:t>electron</a:t>
            </a:r>
            <a:r>
              <a:rPr lang="en-US" baseline="0" dirty="0" smtClean="0"/>
              <a:t> scattering time was set to 1 ps. We see the value of 10(8) which of course huge but we should keep in mind original Purcell’s result and take into account that in our case the </a:t>
            </a:r>
            <a:r>
              <a:rPr lang="en-US" baseline="0" dirty="0" err="1" smtClean="0"/>
              <a:t>wavelnegth</a:t>
            </a:r>
            <a:r>
              <a:rPr lang="en-US" baseline="0" dirty="0" smtClean="0"/>
              <a:t> to period ratio is much larger. We can see addition large peak in the high frequency region which corresponds to switching on of the THz transitions.</a:t>
            </a:r>
            <a:endParaRPr lang="ru-RU" dirty="0"/>
          </a:p>
        </p:txBody>
      </p:sp>
      <p:sp>
        <p:nvSpPr>
          <p:cNvPr id="4" name="Номер слайда 3"/>
          <p:cNvSpPr>
            <a:spLocks noGrp="1"/>
          </p:cNvSpPr>
          <p:nvPr>
            <p:ph type="sldNum" sz="quarter" idx="10"/>
          </p:nvPr>
        </p:nvSpPr>
        <p:spPr/>
        <p:txBody>
          <a:bodyPr/>
          <a:lstStyle/>
          <a:p>
            <a:fld id="{B76AD856-8B17-4BAA-A5D7-B7EBCCA41F89}"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We have derived the analytical results for</a:t>
            </a:r>
            <a:r>
              <a:rPr lang="en-US" baseline="0" dirty="0" smtClean="0"/>
              <a:t> the PF which agrees well with the numerical results. We were able to show that the bulk </a:t>
            </a:r>
            <a:r>
              <a:rPr lang="en-US" baseline="0" dirty="0" err="1" smtClean="0"/>
              <a:t>plasmon</a:t>
            </a:r>
            <a:r>
              <a:rPr lang="en-US" baseline="0" dirty="0" smtClean="0"/>
              <a:t> resonance occurs when the following relation is observed.</a:t>
            </a:r>
            <a:endParaRPr lang="ru-RU" dirty="0"/>
          </a:p>
        </p:txBody>
      </p:sp>
      <p:sp>
        <p:nvSpPr>
          <p:cNvPr id="4" name="Номер слайда 3"/>
          <p:cNvSpPr>
            <a:spLocks noGrp="1"/>
          </p:cNvSpPr>
          <p:nvPr>
            <p:ph type="sldNum" sz="quarter" idx="10"/>
          </p:nvPr>
        </p:nvSpPr>
        <p:spPr/>
        <p:txBody>
          <a:bodyPr/>
          <a:lstStyle/>
          <a:p>
            <a:fld id="{B76AD856-8B17-4BAA-A5D7-B7EBCCA41F89}"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We also were quite surprised with</a:t>
            </a:r>
            <a:r>
              <a:rPr lang="en-US" baseline="0" dirty="0" smtClean="0"/>
              <a:t> the huge values of the PF and tried to find the possible limitations of the approach. The one thing that we accounted only for the local conductivity which is valid for the in-plane </a:t>
            </a:r>
            <a:r>
              <a:rPr lang="en-US" baseline="0" dirty="0" err="1" smtClean="0"/>
              <a:t>wavevectors</a:t>
            </a:r>
            <a:r>
              <a:rPr lang="en-US" baseline="0" dirty="0" smtClean="0"/>
              <a:t> less than the </a:t>
            </a:r>
            <a:r>
              <a:rPr lang="en-US" baseline="0" dirty="0" err="1" smtClean="0"/>
              <a:t>fermi</a:t>
            </a:r>
            <a:r>
              <a:rPr lang="en-US" baseline="0" dirty="0" smtClean="0"/>
              <a:t> </a:t>
            </a:r>
            <a:r>
              <a:rPr lang="en-US" baseline="0" dirty="0" err="1" smtClean="0"/>
              <a:t>wavevector</a:t>
            </a:r>
            <a:r>
              <a:rPr lang="en-US" baseline="0" dirty="0" smtClean="0"/>
              <a:t>. To estimate the error we have limited our selves </a:t>
            </a:r>
            <a:r>
              <a:rPr lang="en-US" baseline="0" dirty="0" err="1" smtClean="0"/>
              <a:t>inculations</a:t>
            </a:r>
            <a:r>
              <a:rPr lang="en-US" baseline="0" dirty="0" smtClean="0"/>
              <a:t> of green functions to the values up to </a:t>
            </a:r>
            <a:r>
              <a:rPr lang="en-US" baseline="0" dirty="0" err="1" smtClean="0"/>
              <a:t>fermi</a:t>
            </a:r>
            <a:r>
              <a:rPr lang="en-US" baseline="0" dirty="0" smtClean="0"/>
              <a:t> </a:t>
            </a:r>
            <a:r>
              <a:rPr lang="en-US" baseline="0" dirty="0" err="1" smtClean="0"/>
              <a:t>wavevector</a:t>
            </a:r>
            <a:r>
              <a:rPr lang="en-US" baseline="0" dirty="0" smtClean="0"/>
              <a:t>. We found out that the PF is significantly </a:t>
            </a:r>
            <a:r>
              <a:rPr lang="en-US" baseline="0" dirty="0" err="1" smtClean="0"/>
              <a:t>overstimated</a:t>
            </a:r>
            <a:r>
              <a:rPr lang="en-US" baseline="0" dirty="0" smtClean="0"/>
              <a:t> in the case of small periods. However if we increase the period the two model almost coincide. We have also derived the estimate for the minimal period for which our model should work.</a:t>
            </a:r>
            <a:endParaRPr lang="ru-RU" dirty="0"/>
          </a:p>
        </p:txBody>
      </p:sp>
      <p:sp>
        <p:nvSpPr>
          <p:cNvPr id="4" name="Номер слайда 3"/>
          <p:cNvSpPr>
            <a:spLocks noGrp="1"/>
          </p:cNvSpPr>
          <p:nvPr>
            <p:ph type="sldNum" sz="quarter" idx="10"/>
          </p:nvPr>
        </p:nvSpPr>
        <p:spPr/>
        <p:txBody>
          <a:bodyPr/>
          <a:lstStyle/>
          <a:p>
            <a:fld id="{B76AD856-8B17-4BAA-A5D7-B7EBCCA41F89}"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 other thing is that our model calculates</a:t>
            </a:r>
            <a:r>
              <a:rPr lang="en-US" baseline="0" dirty="0" smtClean="0"/>
              <a:t> only the full </a:t>
            </a:r>
            <a:r>
              <a:rPr lang="en-US" baseline="0" dirty="0" err="1" smtClean="0"/>
              <a:t>purcell</a:t>
            </a:r>
            <a:r>
              <a:rPr lang="en-US" baseline="0" dirty="0" smtClean="0"/>
              <a:t> factor. Which is total decrease of lifetime and can significantly differ from the </a:t>
            </a:r>
            <a:r>
              <a:rPr lang="en-US" baseline="0" dirty="0" err="1" smtClean="0"/>
              <a:t>radiative</a:t>
            </a:r>
            <a:r>
              <a:rPr lang="en-US" baseline="0" dirty="0" smtClean="0"/>
              <a:t> decrease of lifetime. To illustrate it imagine a point source close to </a:t>
            </a:r>
            <a:r>
              <a:rPr lang="en-US" baseline="0" dirty="0" err="1" smtClean="0"/>
              <a:t>plasmonic</a:t>
            </a:r>
            <a:r>
              <a:rPr lang="en-US" baseline="0" dirty="0" smtClean="0"/>
              <a:t> </a:t>
            </a:r>
            <a:r>
              <a:rPr lang="en-US" baseline="0" dirty="0" err="1" smtClean="0"/>
              <a:t>nanoparticle</a:t>
            </a:r>
            <a:r>
              <a:rPr lang="en-US" baseline="0" dirty="0" smtClean="0"/>
              <a:t>. The density of states is high and the point source very quickly emits energy to the localized </a:t>
            </a:r>
            <a:r>
              <a:rPr lang="en-US" baseline="0" dirty="0" err="1" smtClean="0"/>
              <a:t>plasmon</a:t>
            </a:r>
            <a:r>
              <a:rPr lang="en-US" baseline="0" dirty="0" smtClean="0"/>
              <a:t> mode. However this mode is very localized and can be poorly coupled to the far field radiation. Afterwards if the damping is high most of the radiation energy can be transferred to the </a:t>
            </a:r>
            <a:r>
              <a:rPr lang="en-US" baseline="0" dirty="0" err="1" smtClean="0"/>
              <a:t>ohmic</a:t>
            </a:r>
            <a:r>
              <a:rPr lang="en-US" baseline="0" dirty="0" smtClean="0"/>
              <a:t> losses i.e. to the heating of this </a:t>
            </a:r>
            <a:r>
              <a:rPr lang="en-US" baseline="0" dirty="0" err="1" smtClean="0"/>
              <a:t>nanoparticle</a:t>
            </a:r>
            <a:r>
              <a:rPr lang="en-US" baseline="0" dirty="0" smtClean="0"/>
              <a:t> and now far-field radiation enhancement will be present. The same applies to our structure. The radiation can be very quickly transferred to the localized near field </a:t>
            </a:r>
            <a:r>
              <a:rPr lang="en-US" baseline="0" dirty="0" err="1" smtClean="0"/>
              <a:t>bloch</a:t>
            </a:r>
            <a:r>
              <a:rPr lang="en-US" baseline="0" dirty="0" smtClean="0"/>
              <a:t> modes which afterwards would be successfully damped </a:t>
            </a:r>
            <a:r>
              <a:rPr lang="en-US" baseline="0" dirty="0" err="1" smtClean="0"/>
              <a:t>bwfore</a:t>
            </a:r>
            <a:r>
              <a:rPr lang="en-US" baseline="0" dirty="0" smtClean="0"/>
              <a:t> radiating to the far-field.</a:t>
            </a:r>
          </a:p>
          <a:p>
            <a:r>
              <a:rPr lang="en-US" baseline="0" dirty="0" smtClean="0"/>
              <a:t>To check it we are now trying to separate the far-field contribution to PF from the </a:t>
            </a:r>
            <a:r>
              <a:rPr lang="en-US" baseline="0" dirty="0" err="1" smtClean="0"/>
              <a:t>nearfield</a:t>
            </a:r>
            <a:r>
              <a:rPr lang="en-US" baseline="0" dirty="0" smtClean="0"/>
              <a:t> following the algorithm motivated by the useful  equation found in this book. As we know the </a:t>
            </a:r>
            <a:r>
              <a:rPr lang="en-US" baseline="0" dirty="0" err="1" smtClean="0"/>
              <a:t>purcell</a:t>
            </a:r>
            <a:r>
              <a:rPr lang="en-US" baseline="0" dirty="0" smtClean="0"/>
              <a:t> factor is the imaginary part of the green function. And this in its turn can be presented as a following convolution. Using it we can separate the far field from the near field in a following way.</a:t>
            </a:r>
            <a:endParaRPr lang="ru-RU" dirty="0"/>
          </a:p>
        </p:txBody>
      </p:sp>
      <p:sp>
        <p:nvSpPr>
          <p:cNvPr id="4" name="Номер слайда 3"/>
          <p:cNvSpPr>
            <a:spLocks noGrp="1"/>
          </p:cNvSpPr>
          <p:nvPr>
            <p:ph type="sldNum" sz="quarter" idx="10"/>
          </p:nvPr>
        </p:nvSpPr>
        <p:spPr/>
        <p:txBody>
          <a:bodyPr/>
          <a:lstStyle/>
          <a:p>
            <a:fld id="{B76AD856-8B17-4BAA-A5D7-B7EBCCA41F89}"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Finally I wanted</a:t>
            </a:r>
            <a:r>
              <a:rPr lang="en-US" baseline="0" dirty="0" smtClean="0"/>
              <a:t> to mention our studies of our HMM in magnetic. As it is has been stated yesterday in the talk of </a:t>
            </a:r>
            <a:r>
              <a:rPr lang="en-US" baseline="0" dirty="0" err="1" smtClean="0"/>
              <a:t>Alexey</a:t>
            </a:r>
            <a:r>
              <a:rPr lang="en-US" baseline="0" dirty="0" smtClean="0"/>
              <a:t> </a:t>
            </a:r>
            <a:r>
              <a:rPr lang="en-US" baseline="0" dirty="0" err="1" smtClean="0"/>
              <a:t>nikitin</a:t>
            </a:r>
            <a:r>
              <a:rPr lang="en-US" baseline="0" dirty="0" smtClean="0"/>
              <a:t> TE and TM </a:t>
            </a:r>
            <a:r>
              <a:rPr lang="en-US" baseline="0" dirty="0" err="1" smtClean="0"/>
              <a:t>plasmons</a:t>
            </a:r>
            <a:r>
              <a:rPr lang="en-US" baseline="0" dirty="0" smtClean="0"/>
              <a:t> are coupled in magnetic field which in its term couples the TE and TM </a:t>
            </a:r>
            <a:r>
              <a:rPr lang="en-US" baseline="0" dirty="0" err="1" smtClean="0"/>
              <a:t>bloch</a:t>
            </a:r>
            <a:r>
              <a:rPr lang="en-US" baseline="0" dirty="0" smtClean="0"/>
              <a:t> waves. Finally we can effectively change the dispersion and material properties of the </a:t>
            </a:r>
            <a:r>
              <a:rPr lang="en-US" baseline="0" dirty="0" err="1" smtClean="0"/>
              <a:t>metamaterials</a:t>
            </a:r>
            <a:r>
              <a:rPr lang="en-US" baseline="0" dirty="0" smtClean="0"/>
              <a:t> with magnetic field.</a:t>
            </a:r>
            <a:endParaRPr lang="ru-RU" dirty="0"/>
          </a:p>
        </p:txBody>
      </p:sp>
      <p:sp>
        <p:nvSpPr>
          <p:cNvPr id="4" name="Номер слайда 3"/>
          <p:cNvSpPr>
            <a:spLocks noGrp="1"/>
          </p:cNvSpPr>
          <p:nvPr>
            <p:ph type="sldNum" sz="quarter" idx="10"/>
          </p:nvPr>
        </p:nvSpPr>
        <p:spPr/>
        <p:txBody>
          <a:bodyPr/>
          <a:lstStyle/>
          <a:p>
            <a:fld id="{B76AD856-8B17-4BAA-A5D7-B7EBCCA41F89}"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 would like to start my talk from a  brief explanation of what hyperbolic media actually is. In an isotropic media the displacement and field are connected via a scalar dielectric permittivity. The dispersion equation can be obtained easily and the </a:t>
            </a:r>
            <a:r>
              <a:rPr lang="en-GB" baseline="0" dirty="0" err="1" smtClean="0"/>
              <a:t>isofrequency</a:t>
            </a:r>
            <a:r>
              <a:rPr lang="en-GB" baseline="0" dirty="0" smtClean="0"/>
              <a:t> surfaces are spheres. In an anisotropic media permittivity becomes a tensor and the </a:t>
            </a:r>
            <a:r>
              <a:rPr lang="en-GB" baseline="0" dirty="0" err="1" smtClean="0"/>
              <a:t>isofrequency</a:t>
            </a:r>
            <a:r>
              <a:rPr lang="en-GB" baseline="0" dirty="0" smtClean="0"/>
              <a:t> surfaces are ellipsoids. hyperbolic medium is an extremely  anisotropic </a:t>
            </a:r>
            <a:r>
              <a:rPr lang="en-GB" baseline="0" dirty="0" err="1" smtClean="0"/>
              <a:t>unixial</a:t>
            </a:r>
            <a:r>
              <a:rPr lang="en-GB" baseline="0" dirty="0" smtClean="0"/>
              <a:t> medium. Whose components of dielectric permittivity tensor have opposite signs. This results into the hyperbolic shape of the </a:t>
            </a:r>
            <a:r>
              <a:rPr lang="en-GB" baseline="0" dirty="0" err="1" smtClean="0"/>
              <a:t>isofrequency</a:t>
            </a:r>
            <a:r>
              <a:rPr lang="en-GB" baseline="0" dirty="0" smtClean="0"/>
              <a:t> surfaces depicted on the slide.</a:t>
            </a:r>
            <a:endParaRPr lang="en-GB" dirty="0"/>
          </a:p>
        </p:txBody>
      </p:sp>
      <p:sp>
        <p:nvSpPr>
          <p:cNvPr id="4" name="Slide Number Placeholder 3"/>
          <p:cNvSpPr>
            <a:spLocks noGrp="1"/>
          </p:cNvSpPr>
          <p:nvPr>
            <p:ph type="sldNum" sz="quarter" idx="10"/>
          </p:nvPr>
        </p:nvSpPr>
        <p:spPr/>
        <p:txBody>
          <a:bodyPr/>
          <a:lstStyle/>
          <a:p>
            <a:fld id="{B76AD856-8B17-4BAA-A5D7-B7EBCCA41F89}"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re</a:t>
            </a:r>
            <a:r>
              <a:rPr lang="en-GB" dirty="0" smtClean="0"/>
              <a:t>cent interest in hyperbolic</a:t>
            </a:r>
            <a:r>
              <a:rPr lang="en-GB" baseline="0" dirty="0" smtClean="0"/>
              <a:t> media is </a:t>
            </a:r>
            <a:r>
              <a:rPr lang="en-GB" dirty="0" smtClean="0"/>
              <a:t> very connected with the</a:t>
            </a:r>
            <a:r>
              <a:rPr lang="en-GB" baseline="0" dirty="0" smtClean="0"/>
              <a:t> possibility of drastic spontaneous emission control. So I have to say a couple of words about what spontaneous emission is. The essence of the effect is that if we leave the system in excited state in the first moment of time, than the probability to find a system in an excited state </a:t>
            </a:r>
            <a:r>
              <a:rPr lang="en-GB" baseline="0" dirty="0" err="1" smtClean="0"/>
              <a:t>afer</a:t>
            </a:r>
            <a:r>
              <a:rPr lang="en-GB" baseline="0" dirty="0" smtClean="0"/>
              <a:t> time t is proportional to the exponent of ratio of t and characteristic lifetime tau which is referred to as spontaneous emission lifetime. Spontaneous emission lifetime can be calculated using Fermi Golden Rule which states that transition rate is proportional to the product of the transition matrix element and the density of final states. The density of the final states is defined by the surrounding media which allows us to engineer the spontaneous emission lifetime modifying the surrounding media appropriately. For the atom in vacuum spontaneous emission rate is proportional to the cube of the frequency. It should be also noted that although the Fermi golden rule is an extremely powerful instrument for calculating the transition rates it is quite often omitted that it is just a first approximation solution of the </a:t>
            </a:r>
            <a:r>
              <a:rPr lang="en-GB" baseline="0" dirty="0" err="1" smtClean="0"/>
              <a:t>integro</a:t>
            </a:r>
            <a:r>
              <a:rPr lang="en-GB" baseline="0" dirty="0" smtClean="0"/>
              <a:t>-differential equation obtained from the time-dependant perturbation theory and the applicability of such simplification should be strictly speaking considered for each problem.</a:t>
            </a:r>
            <a:endParaRPr lang="en-GB" dirty="0"/>
          </a:p>
        </p:txBody>
      </p:sp>
      <p:sp>
        <p:nvSpPr>
          <p:cNvPr id="4" name="Slide Number Placeholder 3"/>
          <p:cNvSpPr>
            <a:spLocks noGrp="1"/>
          </p:cNvSpPr>
          <p:nvPr>
            <p:ph type="sldNum" sz="quarter" idx="10"/>
          </p:nvPr>
        </p:nvSpPr>
        <p:spPr/>
        <p:txBody>
          <a:bodyPr/>
          <a:lstStyle/>
          <a:p>
            <a:fld id="{B76AD856-8B17-4BAA-A5D7-B7EBCCA41F89}"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Purcell factor or modification of spontaneous emission</a:t>
            </a:r>
            <a:r>
              <a:rPr lang="en-GB" baseline="0" dirty="0" smtClean="0"/>
              <a:t> in media was probably first observed by Purcell in 1940s.  Purcell who worked on nuclear magnetic resonance actually strived for bringing the nuclear spins of atoms in magnetic field to the equilibrium with the system. However low, radio frequencies of transitions between states with opposite spin orientations led to the very long relaxation times of the order of 10^(21) </a:t>
            </a:r>
            <a:r>
              <a:rPr lang="en-GB" baseline="0" dirty="0" smtClean="0"/>
              <a:t>s which significantly larger than the current age of the universe. </a:t>
            </a:r>
            <a:r>
              <a:rPr lang="en-GB" baseline="0" dirty="0" smtClean="0"/>
              <a:t>To avoid waiting for so long Purcell </a:t>
            </a:r>
            <a:r>
              <a:rPr lang="en-GB" baseline="0" dirty="0" err="1" smtClean="0"/>
              <a:t>itroduced</a:t>
            </a:r>
            <a:r>
              <a:rPr lang="en-GB" baseline="0" dirty="0" smtClean="0"/>
              <a:t> the metallic cavity to the system with the frequency tuned to the transition frequency – which allowed to reduce the relaxation times to several minutes. Here you can see the whole paper published by Purcell in 1940 which now has about 2000 </a:t>
            </a:r>
            <a:r>
              <a:rPr lang="en-GB" baseline="0" dirty="0" err="1" smtClean="0"/>
              <a:t>scitations</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B76AD856-8B17-4BAA-A5D7-B7EBCCA41F89}"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It</a:t>
            </a:r>
            <a:r>
              <a:rPr lang="en-GB" baseline="0" dirty="0" smtClean="0"/>
              <a:t> has been recently shown by </a:t>
            </a:r>
            <a:r>
              <a:rPr lang="en-GB" baseline="0" dirty="0" err="1" smtClean="0"/>
              <a:t>Narimanov</a:t>
            </a:r>
            <a:r>
              <a:rPr lang="en-GB" baseline="0" dirty="0" smtClean="0"/>
              <a:t> and co-authors that the unbound shape of the </a:t>
            </a:r>
            <a:r>
              <a:rPr lang="en-GB" baseline="0" dirty="0" err="1" smtClean="0"/>
              <a:t>isofrequency</a:t>
            </a:r>
            <a:r>
              <a:rPr lang="en-GB" baseline="0" dirty="0" smtClean="0"/>
              <a:t> surfaces for the hyperbolic medium leads to the infinite density of states which in its turn should lead to sufficient decrease of the spontaneous emission lifetime. Since that a huge interest emerged for studying Purcell factor in different realizations of hyperbolic medium.</a:t>
            </a:r>
            <a:endParaRPr lang="en-GB" dirty="0"/>
          </a:p>
        </p:txBody>
      </p:sp>
      <p:sp>
        <p:nvSpPr>
          <p:cNvPr id="4" name="Slide Number Placeholder 3"/>
          <p:cNvSpPr>
            <a:spLocks noGrp="1"/>
          </p:cNvSpPr>
          <p:nvPr>
            <p:ph type="sldNum" sz="quarter" idx="10"/>
          </p:nvPr>
        </p:nvSpPr>
        <p:spPr/>
        <p:txBody>
          <a:bodyPr/>
          <a:lstStyle/>
          <a:p>
            <a:fld id="{B76AD856-8B17-4BAA-A5D7-B7EBCCA41F89}"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Let</a:t>
            </a:r>
            <a:r>
              <a:rPr lang="en-GB" baseline="0" dirty="0" smtClean="0"/>
              <a:t> me say a couple of words on the possible realizations of the hyperbolic medium. It is quite intuitively evident that the system which could be a candidate for the realization of the anisotropic medium should be extremely anisotropic. Indeed, one of the most common realizations of the hyperbolic medium is the wire medium, which is a two dimensional array of the metallic </a:t>
            </a:r>
            <a:r>
              <a:rPr lang="en-GB" baseline="0" dirty="0" err="1" smtClean="0"/>
              <a:t>nanorods</a:t>
            </a:r>
            <a:r>
              <a:rPr lang="en-GB" baseline="0" dirty="0" smtClean="0"/>
              <a:t>. One of more exotic systems which demonstrates hyperbolic medium properties is the plasma in strong magnetic field, which is discussed in this paper from 1969. Finally, it has been recently shown that graphite behaves as an hyperbolic medium for the UV frequency range. However in the latter case the losses are quite strong which obscures possible practical applications.</a:t>
            </a:r>
            <a:endParaRPr lang="en-GB" dirty="0"/>
          </a:p>
        </p:txBody>
      </p:sp>
      <p:sp>
        <p:nvSpPr>
          <p:cNvPr id="4" name="Slide Number Placeholder 3"/>
          <p:cNvSpPr>
            <a:spLocks noGrp="1"/>
          </p:cNvSpPr>
          <p:nvPr>
            <p:ph type="sldNum" sz="quarter" idx="10"/>
          </p:nvPr>
        </p:nvSpPr>
        <p:spPr/>
        <p:txBody>
          <a:bodyPr/>
          <a:lstStyle/>
          <a:p>
            <a:fld id="{B76AD856-8B17-4BAA-A5D7-B7EBCCA41F8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Probably the  </a:t>
            </a:r>
            <a:r>
              <a:rPr lang="en-GB" baseline="0" dirty="0" smtClean="0"/>
              <a:t>simplest realization of the hyperbolic medium </a:t>
            </a:r>
            <a:r>
              <a:rPr lang="en-GB" baseline="0" dirty="0" smtClean="0"/>
              <a:t>are </a:t>
            </a:r>
            <a:r>
              <a:rPr lang="en-GB" baseline="0" dirty="0" smtClean="0"/>
              <a:t>the layered metal-dielectric nanostructure. Applying standard effective media approach we can see that close to the bulk plasmon resonance components of the resulting dielectric permittivity tensors have opposite signs. Thus it seemed perspective to calculate the spontaneous emission modification of an emitter placed in the structure.</a:t>
            </a:r>
            <a:endParaRPr lang="en-GB" dirty="0"/>
          </a:p>
        </p:txBody>
      </p:sp>
      <p:sp>
        <p:nvSpPr>
          <p:cNvPr id="4" name="Slide Number Placeholder 3"/>
          <p:cNvSpPr>
            <a:spLocks noGrp="1"/>
          </p:cNvSpPr>
          <p:nvPr>
            <p:ph type="sldNum" sz="quarter" idx="10"/>
          </p:nvPr>
        </p:nvSpPr>
        <p:spPr/>
        <p:txBody>
          <a:bodyPr/>
          <a:lstStyle/>
          <a:p>
            <a:fld id="{B76AD856-8B17-4BAA-A5D7-B7EBCCA41F89}"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Purcell factors for the dipole placed on the top of the MDN exhibit the maximum at the bulk </a:t>
            </a:r>
            <a:r>
              <a:rPr lang="en-GB" baseline="0" dirty="0" err="1" smtClean="0"/>
              <a:t>plasmon</a:t>
            </a:r>
            <a:r>
              <a:rPr lang="en-GB" baseline="0" dirty="0" smtClean="0"/>
              <a:t> frequency. Close to these values the Purcell factor is proportional to the cube of the ratio of the wavelength and period of the structure. For the realistic MDNs the Purcell  factors reach the values of several hundred. Let me try to show the origin of such high Purcell factors in the case of MDN. The </a:t>
            </a:r>
            <a:r>
              <a:rPr lang="en-GB" baseline="0" dirty="0" err="1" smtClean="0"/>
              <a:t>purcell</a:t>
            </a:r>
            <a:r>
              <a:rPr lang="en-GB" baseline="0" dirty="0" smtClean="0"/>
              <a:t> factor is an imaginary part of the green function in the origin. And if we calculate the Green function it can be calculated in to two terms. </a:t>
            </a:r>
            <a:r>
              <a:rPr lang="en-GB" baseline="0" dirty="0" err="1" smtClean="0"/>
              <a:t>Thr</a:t>
            </a:r>
            <a:r>
              <a:rPr lang="en-GB" baseline="0" dirty="0" smtClean="0"/>
              <a:t> first term corresponds to the input from the propagating mode and the second one to the response from the evanescent modes. In the conventional cavities no response from the evanescent modes is present. In the case of single metal surface – the evanescent mode can excite the surface </a:t>
            </a:r>
            <a:r>
              <a:rPr lang="en-GB" baseline="0" dirty="0" err="1" smtClean="0"/>
              <a:t>plasmon</a:t>
            </a:r>
            <a:r>
              <a:rPr lang="en-GB" baseline="0" dirty="0" smtClean="0"/>
              <a:t> mode which results in pole in the second </a:t>
            </a:r>
            <a:r>
              <a:rPr lang="en-GB" baseline="0" dirty="0" err="1" smtClean="0"/>
              <a:t>itegrand</a:t>
            </a:r>
            <a:r>
              <a:rPr lang="en-GB" baseline="0" dirty="0" smtClean="0"/>
              <a:t> and </a:t>
            </a:r>
            <a:r>
              <a:rPr lang="en-GB" baseline="0" dirty="0" err="1" smtClean="0"/>
              <a:t>purcell</a:t>
            </a:r>
            <a:r>
              <a:rPr lang="en-GB" baseline="0" dirty="0" smtClean="0"/>
              <a:t> enhancement is observed. However in the case of </a:t>
            </a:r>
            <a:r>
              <a:rPr lang="en-GB" baseline="0" dirty="0" err="1" smtClean="0"/>
              <a:t>mdn</a:t>
            </a:r>
            <a:r>
              <a:rPr lang="en-GB" baseline="0" dirty="0" smtClean="0"/>
              <a:t> a whole band of so called near filled </a:t>
            </a:r>
            <a:r>
              <a:rPr lang="en-GB" baseline="0" dirty="0" err="1" smtClean="0"/>
              <a:t>bloch</a:t>
            </a:r>
            <a:r>
              <a:rPr lang="en-GB" baseline="0" dirty="0" smtClean="0"/>
              <a:t> modes can be excited which are the coupled surface </a:t>
            </a:r>
            <a:r>
              <a:rPr lang="en-GB" baseline="0" dirty="0" err="1" smtClean="0"/>
              <a:t>plasmons</a:t>
            </a:r>
            <a:r>
              <a:rPr lang="en-GB" baseline="0" dirty="0" smtClean="0"/>
              <a:t> at the </a:t>
            </a:r>
            <a:r>
              <a:rPr lang="en-GB" baseline="0" dirty="0" err="1" smtClean="0"/>
              <a:t>ind</a:t>
            </a:r>
            <a:r>
              <a:rPr lang="en-GB" baseline="0" dirty="0" smtClean="0"/>
              <a:t>.</a:t>
            </a:r>
          </a:p>
          <a:p>
            <a:r>
              <a:rPr lang="en-GB" baseline="0" dirty="0" smtClean="0"/>
              <a:t>Metal dielectric interfaces. On the plot you can see the dispersion of these modes and profiles of some of these modes.</a:t>
            </a:r>
            <a:endParaRPr lang="en-GB" dirty="0"/>
          </a:p>
        </p:txBody>
      </p:sp>
      <p:sp>
        <p:nvSpPr>
          <p:cNvPr id="4" name="Slide Number Placeholder 3"/>
          <p:cNvSpPr>
            <a:spLocks noGrp="1"/>
          </p:cNvSpPr>
          <p:nvPr>
            <p:ph type="sldNum" sz="quarter" idx="10"/>
          </p:nvPr>
        </p:nvSpPr>
        <p:spPr/>
        <p:txBody>
          <a:bodyPr/>
          <a:lstStyle/>
          <a:p>
            <a:fld id="{B76AD856-8B17-4BAA-A5D7-B7EBCCA41F8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There were many</a:t>
            </a:r>
            <a:r>
              <a:rPr lang="en-US" baseline="0" dirty="0" smtClean="0"/>
              <a:t> experiments on the spontaneous emission modification of the quasi point source placed on the top of MDN and the Purcell factors of up to 100 have been observed. Most of the experiments concerned the optical and near infra-red frequency range. But what about THZ?</a:t>
            </a:r>
            <a:endParaRPr lang="ru-RU" dirty="0"/>
          </a:p>
        </p:txBody>
      </p:sp>
      <p:sp>
        <p:nvSpPr>
          <p:cNvPr id="4" name="Номер слайда 3"/>
          <p:cNvSpPr>
            <a:spLocks noGrp="1"/>
          </p:cNvSpPr>
          <p:nvPr>
            <p:ph type="sldNum" sz="quarter" idx="10"/>
          </p:nvPr>
        </p:nvSpPr>
        <p:spPr/>
        <p:txBody>
          <a:bodyPr/>
          <a:lstStyle/>
          <a:p>
            <a:fld id="{B76AD856-8B17-4BAA-A5D7-B7EBCCA41F8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68C68F7B-E002-4846-848A-C05FAC782D7A}" type="datetime1">
              <a:rPr lang="en-US" smtClean="0"/>
              <a:pPr/>
              <a:t>3/5/2013</a:t>
            </a:fld>
            <a:endParaRPr lang="en-GB"/>
          </a:p>
        </p:txBody>
      </p:sp>
      <p:sp>
        <p:nvSpPr>
          <p:cNvPr id="5" name="Footer Placeholder 4"/>
          <p:cNvSpPr>
            <a:spLocks noGrp="1"/>
          </p:cNvSpPr>
          <p:nvPr>
            <p:ph type="ftr" sz="quarter" idx="11"/>
          </p:nvPr>
        </p:nvSpPr>
        <p:spPr/>
        <p:txBody>
          <a:bodyPr/>
          <a:lstStyle/>
          <a:p>
            <a:r>
              <a:rPr lang="en-GB" dirty="0" smtClean="0"/>
              <a:t>Tbilisi,NewMARE'12, 20/09/2012</a:t>
            </a:r>
            <a:endParaRPr lang="en-GB" dirty="0"/>
          </a:p>
        </p:txBody>
      </p:sp>
      <p:sp>
        <p:nvSpPr>
          <p:cNvPr id="6" name="Slide Number Placeholder 5"/>
          <p:cNvSpPr>
            <a:spLocks noGrp="1"/>
          </p:cNvSpPr>
          <p:nvPr>
            <p:ph type="sldNum" sz="quarter" idx="12"/>
          </p:nvPr>
        </p:nvSpPr>
        <p:spPr/>
        <p:txBody>
          <a:bodyPr/>
          <a:lstStyle/>
          <a:p>
            <a:fld id="{97FADCB9-374D-461D-B112-0FD0345E7CE7}"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C35D05-5A5B-44F0-AF98-0CC2DAD651AE}" type="datetime1">
              <a:rPr lang="en-US" smtClean="0"/>
              <a:pPr/>
              <a:t>3/5/2013</a:t>
            </a:fld>
            <a:endParaRPr lang="en-GB"/>
          </a:p>
        </p:txBody>
      </p:sp>
      <p:sp>
        <p:nvSpPr>
          <p:cNvPr id="5" name="Footer Placeholder 4"/>
          <p:cNvSpPr>
            <a:spLocks noGrp="1"/>
          </p:cNvSpPr>
          <p:nvPr>
            <p:ph type="ftr" sz="quarter" idx="11"/>
          </p:nvPr>
        </p:nvSpPr>
        <p:spPr/>
        <p:txBody>
          <a:bodyPr/>
          <a:lstStyle/>
          <a:p>
            <a:r>
              <a:rPr lang="en-GB" smtClean="0"/>
              <a:t>Tbilisi,NewMARE'12, 20/09/2012</a:t>
            </a:r>
            <a:endParaRPr lang="en-GB"/>
          </a:p>
        </p:txBody>
      </p:sp>
      <p:sp>
        <p:nvSpPr>
          <p:cNvPr id="6" name="Slide Number Placeholder 5"/>
          <p:cNvSpPr>
            <a:spLocks noGrp="1"/>
          </p:cNvSpPr>
          <p:nvPr>
            <p:ph type="sldNum" sz="quarter" idx="12"/>
          </p:nvPr>
        </p:nvSpPr>
        <p:spPr/>
        <p:txBody>
          <a:bodyPr/>
          <a:lstStyle/>
          <a:p>
            <a:fld id="{97FADCB9-374D-461D-B112-0FD0345E7C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5D32EA-61B2-443B-A6DA-9984A639C397}" type="datetime1">
              <a:rPr lang="en-US" smtClean="0"/>
              <a:pPr/>
              <a:t>3/5/2013</a:t>
            </a:fld>
            <a:endParaRPr lang="en-GB"/>
          </a:p>
        </p:txBody>
      </p:sp>
      <p:sp>
        <p:nvSpPr>
          <p:cNvPr id="5" name="Footer Placeholder 4"/>
          <p:cNvSpPr>
            <a:spLocks noGrp="1"/>
          </p:cNvSpPr>
          <p:nvPr>
            <p:ph type="ftr" sz="quarter" idx="11"/>
          </p:nvPr>
        </p:nvSpPr>
        <p:spPr>
          <a:xfrm>
            <a:off x="2640597" y="6377459"/>
            <a:ext cx="3836404" cy="365125"/>
          </a:xfrm>
        </p:spPr>
        <p:txBody>
          <a:bodyPr/>
          <a:lstStyle/>
          <a:p>
            <a:r>
              <a:rPr lang="en-GB" smtClean="0"/>
              <a:t>Tbilisi,NewMARE'12, 20/09/2012</a:t>
            </a:r>
            <a:endParaRPr lang="en-GB"/>
          </a:p>
        </p:txBody>
      </p:sp>
      <p:sp>
        <p:nvSpPr>
          <p:cNvPr id="6" name="Slide Number Placeholder 5"/>
          <p:cNvSpPr>
            <a:spLocks noGrp="1"/>
          </p:cNvSpPr>
          <p:nvPr>
            <p:ph type="sldNum" sz="quarter" idx="12"/>
          </p:nvPr>
        </p:nvSpPr>
        <p:spPr/>
        <p:txBody>
          <a:bodyPr/>
          <a:lstStyle/>
          <a:p>
            <a:fld id="{97FADCB9-374D-461D-B112-0FD0345E7CE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8D8654-7C68-495A-A341-8B428F511B70}" type="datetime1">
              <a:rPr lang="en-US" smtClean="0"/>
              <a:pPr/>
              <a:t>3/5/2013</a:t>
            </a:fld>
            <a:endParaRPr lang="en-GB"/>
          </a:p>
        </p:txBody>
      </p:sp>
      <p:sp>
        <p:nvSpPr>
          <p:cNvPr id="5" name="Footer Placeholder 4"/>
          <p:cNvSpPr>
            <a:spLocks noGrp="1"/>
          </p:cNvSpPr>
          <p:nvPr>
            <p:ph type="ftr" sz="quarter" idx="11"/>
          </p:nvPr>
        </p:nvSpPr>
        <p:spPr/>
        <p:txBody>
          <a:bodyPr/>
          <a:lstStyle/>
          <a:p>
            <a:r>
              <a:rPr lang="en-GB" smtClean="0"/>
              <a:t>Tbilisi,NewMARE'12, 20/09/2012</a:t>
            </a:r>
            <a:endParaRPr lang="en-GB"/>
          </a:p>
        </p:txBody>
      </p:sp>
      <p:sp>
        <p:nvSpPr>
          <p:cNvPr id="6" name="Slide Number Placeholder 5"/>
          <p:cNvSpPr>
            <a:spLocks noGrp="1"/>
          </p:cNvSpPr>
          <p:nvPr>
            <p:ph type="sldNum" sz="quarter" idx="12"/>
          </p:nvPr>
        </p:nvSpPr>
        <p:spPr/>
        <p:txBody>
          <a:bodyPr/>
          <a:lstStyle/>
          <a:p>
            <a:fld id="{97FADCB9-374D-461D-B112-0FD0345E7CE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1C4199-CB0F-41DA-AA6F-7676A4D0C3A4}" type="datetime1">
              <a:rPr lang="en-US" smtClean="0"/>
              <a:pPr/>
              <a:t>3/5/2013</a:t>
            </a:fld>
            <a:endParaRPr lang="en-GB"/>
          </a:p>
        </p:txBody>
      </p:sp>
      <p:sp>
        <p:nvSpPr>
          <p:cNvPr id="5" name="Footer Placeholder 4"/>
          <p:cNvSpPr>
            <a:spLocks noGrp="1"/>
          </p:cNvSpPr>
          <p:nvPr>
            <p:ph type="ftr" sz="quarter" idx="11"/>
          </p:nvPr>
        </p:nvSpPr>
        <p:spPr/>
        <p:txBody>
          <a:bodyPr/>
          <a:lstStyle/>
          <a:p>
            <a:r>
              <a:rPr lang="en-GB" smtClean="0"/>
              <a:t>Tbilisi,NewMARE'12, 20/09/2012</a:t>
            </a:r>
            <a:endParaRPr lang="en-GB"/>
          </a:p>
        </p:txBody>
      </p:sp>
      <p:sp>
        <p:nvSpPr>
          <p:cNvPr id="6" name="Slide Number Placeholder 5"/>
          <p:cNvSpPr>
            <a:spLocks noGrp="1"/>
          </p:cNvSpPr>
          <p:nvPr>
            <p:ph type="sldNum" sz="quarter" idx="12"/>
          </p:nvPr>
        </p:nvSpPr>
        <p:spPr/>
        <p:txBody>
          <a:bodyPr/>
          <a:lstStyle/>
          <a:p>
            <a:fld id="{97FADCB9-374D-461D-B112-0FD0345E7CE7}"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BD00E66-4A3D-4B0B-AF1D-2BBB3326D4EA}" type="datetime1">
              <a:rPr lang="en-US" smtClean="0"/>
              <a:pPr/>
              <a:t>3/5/2013</a:t>
            </a:fld>
            <a:endParaRPr lang="en-GB"/>
          </a:p>
        </p:txBody>
      </p:sp>
      <p:sp>
        <p:nvSpPr>
          <p:cNvPr id="6" name="Footer Placeholder 5"/>
          <p:cNvSpPr>
            <a:spLocks noGrp="1"/>
          </p:cNvSpPr>
          <p:nvPr>
            <p:ph type="ftr" sz="quarter" idx="11"/>
          </p:nvPr>
        </p:nvSpPr>
        <p:spPr/>
        <p:txBody>
          <a:bodyPr/>
          <a:lstStyle/>
          <a:p>
            <a:r>
              <a:rPr lang="en-GB" smtClean="0"/>
              <a:t>Tbilisi,NewMARE'12, 20/09/2012</a:t>
            </a:r>
            <a:endParaRPr lang="en-GB"/>
          </a:p>
        </p:txBody>
      </p:sp>
      <p:sp>
        <p:nvSpPr>
          <p:cNvPr id="7" name="Slide Number Placeholder 6"/>
          <p:cNvSpPr>
            <a:spLocks noGrp="1"/>
          </p:cNvSpPr>
          <p:nvPr>
            <p:ph type="sldNum" sz="quarter" idx="12"/>
          </p:nvPr>
        </p:nvSpPr>
        <p:spPr/>
        <p:txBody>
          <a:bodyPr/>
          <a:lstStyle/>
          <a:p>
            <a:fld id="{97FADCB9-374D-461D-B112-0FD0345E7CE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15B84B9-0F80-4066-8CF2-053EBD9A6C92}" type="datetime1">
              <a:rPr lang="en-US" smtClean="0"/>
              <a:pPr/>
              <a:t>3/5/2013</a:t>
            </a:fld>
            <a:endParaRPr lang="en-GB"/>
          </a:p>
        </p:txBody>
      </p:sp>
      <p:sp>
        <p:nvSpPr>
          <p:cNvPr id="8" name="Footer Placeholder 7"/>
          <p:cNvSpPr>
            <a:spLocks noGrp="1"/>
          </p:cNvSpPr>
          <p:nvPr>
            <p:ph type="ftr" sz="quarter" idx="11"/>
          </p:nvPr>
        </p:nvSpPr>
        <p:spPr/>
        <p:txBody>
          <a:bodyPr/>
          <a:lstStyle/>
          <a:p>
            <a:r>
              <a:rPr lang="en-GB" smtClean="0"/>
              <a:t>Tbilisi,NewMARE'12, 20/09/2012</a:t>
            </a:r>
            <a:endParaRPr lang="en-GB"/>
          </a:p>
        </p:txBody>
      </p:sp>
      <p:sp>
        <p:nvSpPr>
          <p:cNvPr id="9" name="Slide Number Placeholder 8"/>
          <p:cNvSpPr>
            <a:spLocks noGrp="1"/>
          </p:cNvSpPr>
          <p:nvPr>
            <p:ph type="sldNum" sz="quarter" idx="12"/>
          </p:nvPr>
        </p:nvSpPr>
        <p:spPr/>
        <p:txBody>
          <a:bodyPr/>
          <a:lstStyle/>
          <a:p>
            <a:fld id="{97FADCB9-374D-461D-B112-0FD0345E7CE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5F01B6-0F24-4815-BDC3-FF770262C892}" type="datetime1">
              <a:rPr lang="en-US" smtClean="0"/>
              <a:pPr/>
              <a:t>3/5/2013</a:t>
            </a:fld>
            <a:endParaRPr lang="en-GB"/>
          </a:p>
        </p:txBody>
      </p:sp>
      <p:sp>
        <p:nvSpPr>
          <p:cNvPr id="4" name="Footer Placeholder 3"/>
          <p:cNvSpPr>
            <a:spLocks noGrp="1"/>
          </p:cNvSpPr>
          <p:nvPr>
            <p:ph type="ftr" sz="quarter" idx="11"/>
          </p:nvPr>
        </p:nvSpPr>
        <p:spPr/>
        <p:txBody>
          <a:bodyPr/>
          <a:lstStyle/>
          <a:p>
            <a:r>
              <a:rPr lang="en-GB" smtClean="0"/>
              <a:t>Tbilisi,NewMARE'12, 20/09/2012</a:t>
            </a:r>
            <a:endParaRPr lang="en-GB"/>
          </a:p>
        </p:txBody>
      </p:sp>
      <p:sp>
        <p:nvSpPr>
          <p:cNvPr id="5" name="Slide Number Placeholder 4"/>
          <p:cNvSpPr>
            <a:spLocks noGrp="1"/>
          </p:cNvSpPr>
          <p:nvPr>
            <p:ph type="sldNum" sz="quarter" idx="12"/>
          </p:nvPr>
        </p:nvSpPr>
        <p:spPr/>
        <p:txBody>
          <a:bodyPr/>
          <a:lstStyle/>
          <a:p>
            <a:fld id="{97FADCB9-374D-461D-B112-0FD0345E7CE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6F40E-402E-47E8-BCF3-99D40252B377}" type="datetime1">
              <a:rPr lang="en-US" smtClean="0"/>
              <a:pPr/>
              <a:t>3/5/2013</a:t>
            </a:fld>
            <a:endParaRPr lang="en-GB"/>
          </a:p>
        </p:txBody>
      </p:sp>
      <p:sp>
        <p:nvSpPr>
          <p:cNvPr id="3" name="Footer Placeholder 2"/>
          <p:cNvSpPr>
            <a:spLocks noGrp="1"/>
          </p:cNvSpPr>
          <p:nvPr>
            <p:ph type="ftr" sz="quarter" idx="11"/>
          </p:nvPr>
        </p:nvSpPr>
        <p:spPr/>
        <p:txBody>
          <a:bodyPr/>
          <a:lstStyle/>
          <a:p>
            <a:r>
              <a:rPr lang="en-GB" smtClean="0"/>
              <a:t>Tbilisi,NewMARE'12, 20/09/2012</a:t>
            </a:r>
            <a:endParaRPr lang="en-GB"/>
          </a:p>
        </p:txBody>
      </p:sp>
      <p:sp>
        <p:nvSpPr>
          <p:cNvPr id="4" name="Slide Number Placeholder 3"/>
          <p:cNvSpPr>
            <a:spLocks noGrp="1"/>
          </p:cNvSpPr>
          <p:nvPr>
            <p:ph type="sldNum" sz="quarter" idx="12"/>
          </p:nvPr>
        </p:nvSpPr>
        <p:spPr/>
        <p:txBody>
          <a:bodyPr/>
          <a:lstStyle/>
          <a:p>
            <a:fld id="{97FADCB9-374D-461D-B112-0FD0345E7CE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84B52B-F0F0-49DD-992F-788FAA8A4B5A}" type="datetime1">
              <a:rPr lang="en-US" smtClean="0"/>
              <a:pPr/>
              <a:t>3/5/2013</a:t>
            </a:fld>
            <a:endParaRPr lang="en-GB"/>
          </a:p>
        </p:txBody>
      </p:sp>
      <p:sp>
        <p:nvSpPr>
          <p:cNvPr id="6" name="Footer Placeholder 5"/>
          <p:cNvSpPr>
            <a:spLocks noGrp="1"/>
          </p:cNvSpPr>
          <p:nvPr>
            <p:ph type="ftr" sz="quarter" idx="11"/>
          </p:nvPr>
        </p:nvSpPr>
        <p:spPr/>
        <p:txBody>
          <a:bodyPr/>
          <a:lstStyle/>
          <a:p>
            <a:r>
              <a:rPr lang="en-GB" smtClean="0"/>
              <a:t>Tbilisi,NewMARE'12, 20/09/2012</a:t>
            </a:r>
            <a:endParaRPr lang="en-GB"/>
          </a:p>
        </p:txBody>
      </p:sp>
      <p:sp>
        <p:nvSpPr>
          <p:cNvPr id="7" name="Slide Number Placeholder 6"/>
          <p:cNvSpPr>
            <a:spLocks noGrp="1"/>
          </p:cNvSpPr>
          <p:nvPr>
            <p:ph type="sldNum" sz="quarter" idx="12"/>
          </p:nvPr>
        </p:nvSpPr>
        <p:spPr/>
        <p:txBody>
          <a:bodyPr/>
          <a:lstStyle/>
          <a:p>
            <a:fld id="{97FADCB9-374D-461D-B112-0FD0345E7CE7}"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B1B5706-58A1-421B-8272-A79FBC78C6F0}" type="datetime1">
              <a:rPr lang="en-US" smtClean="0"/>
              <a:pPr/>
              <a:t>3/5/2013</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GB" smtClean="0"/>
              <a:t>Tbilisi,NewMARE'12, 20/09/2012</a:t>
            </a:r>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97FADCB9-374D-461D-B112-0FD0345E7CE7}"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02A1749-C62D-4221-ACA2-7F11FBC07A47}" type="datetime1">
              <a:rPr lang="en-US" smtClean="0"/>
              <a:pPr/>
              <a:t>3/5/2013</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GB" dirty="0" err="1" smtClean="0"/>
              <a:t>Benasque</a:t>
            </a:r>
            <a:r>
              <a:rPr lang="en-GB" dirty="0" smtClean="0"/>
              <a:t>, 03.03-08.0.3, 2013</a:t>
            </a:r>
            <a:endParaRPr lang="en-GB"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7FADCB9-374D-461D-B112-0FD0345E7CE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fmo.ru/"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8.png"/><Relationship Id="rId5" Type="http://schemas.openxmlformats.org/officeDocument/2006/relationships/oleObject" Target="../embeddings/oleObject22.bin"/><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3.bin"/><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53.png"/><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image" Target="../media/image57.png"/><Relationship Id="rId4" Type="http://schemas.openxmlformats.org/officeDocument/2006/relationships/oleObject" Target="../embeddings/oleObject2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31.bin"/><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2.xml"/><Relationship Id="rId7" Type="http://schemas.openxmlformats.org/officeDocument/2006/relationships/oleObject" Target="../embeddings/oleObject4.bin"/><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18.png"/><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22.pn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7.xml"/><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emf"/><Relationship Id="rId5" Type="http://schemas.openxmlformats.org/officeDocument/2006/relationships/oleObject" Target="../embeddings/oleObject15.bin"/><Relationship Id="rId4" Type="http://schemas.openxmlformats.org/officeDocument/2006/relationships/oleObject" Target="../embeddings/oleObject14.bin"/><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8.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37.png"/><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326450"/>
            <a:ext cx="8077200" cy="2030542"/>
          </a:xfrm>
        </p:spPr>
        <p:txBody>
          <a:bodyPr>
            <a:normAutofit fontScale="90000"/>
          </a:bodyPr>
          <a:lstStyle/>
          <a:p>
            <a:pPr algn="ctr"/>
            <a:r>
              <a:rPr lang="en-US" dirty="0" smtClean="0"/>
              <a:t>Novel hyperbolic </a:t>
            </a:r>
            <a:r>
              <a:rPr lang="en-US" dirty="0" err="1" smtClean="0"/>
              <a:t>metamaterials</a:t>
            </a:r>
            <a:r>
              <a:rPr lang="en-US" dirty="0" smtClean="0"/>
              <a:t> based on multilayer </a:t>
            </a:r>
            <a:r>
              <a:rPr lang="en-US" dirty="0" err="1" smtClean="0"/>
              <a:t>graphene</a:t>
            </a:r>
            <a:r>
              <a:rPr lang="en-US" dirty="0" smtClean="0"/>
              <a:t> structures.</a:t>
            </a:r>
            <a:endParaRPr lang="en-GB" dirty="0"/>
          </a:p>
        </p:txBody>
      </p:sp>
      <p:sp>
        <p:nvSpPr>
          <p:cNvPr id="3" name="Subtitle 2"/>
          <p:cNvSpPr>
            <a:spLocks noGrp="1"/>
          </p:cNvSpPr>
          <p:nvPr>
            <p:ph type="subTitle" idx="1"/>
          </p:nvPr>
        </p:nvSpPr>
        <p:spPr>
          <a:xfrm>
            <a:off x="244948" y="3140968"/>
            <a:ext cx="8791548" cy="2285434"/>
          </a:xfrm>
        </p:spPr>
        <p:txBody>
          <a:bodyPr>
            <a:normAutofit/>
          </a:bodyPr>
          <a:lstStyle/>
          <a:p>
            <a:pPr algn="ctr"/>
            <a:r>
              <a:rPr lang="en-GB" sz="2800" u="sng" dirty="0" smtClean="0"/>
              <a:t>I.V. </a:t>
            </a:r>
            <a:r>
              <a:rPr lang="en-GB" sz="2800" u="sng" dirty="0" err="1" smtClean="0"/>
              <a:t>Iorsh</a:t>
            </a:r>
            <a:r>
              <a:rPr lang="en-GB" sz="2800" u="sng" dirty="0" smtClean="0"/>
              <a:t>, I.V. </a:t>
            </a:r>
            <a:r>
              <a:rPr lang="en-GB" sz="2800" u="sng" dirty="0" err="1" smtClean="0"/>
              <a:t>Shadrivov</a:t>
            </a:r>
            <a:r>
              <a:rPr lang="en-GB" sz="2800" u="sng" dirty="0" smtClean="0"/>
              <a:t>, P.A. </a:t>
            </a:r>
            <a:r>
              <a:rPr lang="en-GB" sz="2800" u="sng" dirty="0" err="1" smtClean="0"/>
              <a:t>Belov</a:t>
            </a:r>
            <a:r>
              <a:rPr lang="en-GB" sz="2800" u="sng" dirty="0" smtClean="0"/>
              <a:t>,</a:t>
            </a:r>
          </a:p>
          <a:p>
            <a:pPr algn="ctr"/>
            <a:r>
              <a:rPr lang="en-GB" sz="2800" u="sng" dirty="0" smtClean="0"/>
              <a:t> and </a:t>
            </a:r>
            <a:r>
              <a:rPr lang="en-GB" sz="2800" u="sng" dirty="0" err="1" smtClean="0"/>
              <a:t>Yu.S</a:t>
            </a:r>
            <a:r>
              <a:rPr lang="en-GB" sz="2800" u="sng" dirty="0" smtClean="0"/>
              <a:t>. </a:t>
            </a:r>
            <a:r>
              <a:rPr lang="en-GB" sz="2800" u="sng" dirty="0" err="1" smtClean="0"/>
              <a:t>Kivshar</a:t>
            </a:r>
            <a:endParaRPr lang="en-GB" sz="2800" u="sng" dirty="0" smtClean="0"/>
          </a:p>
          <a:p>
            <a:pPr algn="ctr"/>
            <a:endParaRPr lang="en-GB" sz="2800" baseline="30000" dirty="0" smtClean="0"/>
          </a:p>
          <a:p>
            <a:pPr algn="ctr"/>
            <a:endParaRPr lang="en-GB" baseline="30000" dirty="0" smtClean="0"/>
          </a:p>
          <a:p>
            <a:pPr algn="ctr"/>
            <a:endParaRPr lang="en-GB" i="1" dirty="0" smtClean="0"/>
          </a:p>
          <a:p>
            <a:pPr algn="ctr"/>
            <a:endParaRPr lang="en-GB" dirty="0"/>
          </a:p>
        </p:txBody>
      </p:sp>
      <p:sp>
        <p:nvSpPr>
          <p:cNvPr id="4" name="Footer Placeholder 3"/>
          <p:cNvSpPr>
            <a:spLocks noGrp="1"/>
          </p:cNvSpPr>
          <p:nvPr>
            <p:ph type="ftr" sz="quarter" idx="11"/>
          </p:nvPr>
        </p:nvSpPr>
        <p:spPr/>
        <p:txBody>
          <a:bodyPr/>
          <a:lstStyle/>
          <a:p>
            <a:r>
              <a:rPr lang="en-GB" dirty="0" err="1" smtClean="0"/>
              <a:t>Benasque</a:t>
            </a:r>
            <a:r>
              <a:rPr lang="en-GB" dirty="0" smtClean="0"/>
              <a:t>, 03.03-08.0.3, 2013</a:t>
            </a:r>
            <a:endParaRPr lang="en-GB" dirty="0"/>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pic>
        <p:nvPicPr>
          <p:cNvPr id="8" name="Picture 2" descr="Санкт-Петербургский национальный исследовательский университет информационных технологий, механики и оптики">
            <a:hlinkClick r:id="rId3"/>
          </p:cNvPr>
          <p:cNvPicPr>
            <a:picLocks noChangeAspect="1" noChangeArrowheads="1"/>
          </p:cNvPicPr>
          <p:nvPr/>
        </p:nvPicPr>
        <p:blipFill>
          <a:blip r:embed="rId4" cstate="print"/>
          <a:srcRect/>
          <a:stretch>
            <a:fillRect/>
          </a:stretch>
        </p:blipFill>
        <p:spPr bwMode="auto">
          <a:xfrm>
            <a:off x="7762156" y="0"/>
            <a:ext cx="1381844" cy="1381844"/>
          </a:xfrm>
          <a:prstGeom prst="rect">
            <a:avLst/>
          </a:prstGeom>
          <a:noFill/>
        </p:spPr>
      </p:pic>
      <p:pic>
        <p:nvPicPr>
          <p:cNvPr id="11" name="Рисунок 10" descr="ANULogo.gif"/>
          <p:cNvPicPr>
            <a:picLocks noChangeAspect="1"/>
          </p:cNvPicPr>
          <p:nvPr/>
        </p:nvPicPr>
        <p:blipFill>
          <a:blip r:embed="rId5" cstate="print"/>
          <a:stretch>
            <a:fillRect/>
          </a:stretch>
        </p:blipFill>
        <p:spPr>
          <a:xfrm>
            <a:off x="45783" y="44624"/>
            <a:ext cx="2005937" cy="936104"/>
          </a:xfrm>
          <a:prstGeom prst="rect">
            <a:avLst/>
          </a:prstGeom>
        </p:spPr>
      </p:pic>
      <p:pic>
        <p:nvPicPr>
          <p:cNvPr id="12" name="Рисунок 11" descr="logo.jpg"/>
          <p:cNvPicPr>
            <a:picLocks noChangeAspect="1"/>
          </p:cNvPicPr>
          <p:nvPr/>
        </p:nvPicPr>
        <p:blipFill>
          <a:blip r:embed="rId6" cstate="print"/>
          <a:stretch>
            <a:fillRect/>
          </a:stretch>
        </p:blipFill>
        <p:spPr>
          <a:xfrm>
            <a:off x="6372200" y="5229200"/>
            <a:ext cx="2699792" cy="1527687"/>
          </a:xfrm>
          <a:prstGeom prst="rect">
            <a:avLst/>
          </a:prstGeom>
        </p:spPr>
      </p:pic>
      <p:pic>
        <p:nvPicPr>
          <p:cNvPr id="13" name="Рисунок 12" descr="2013nanophot_large.jpg"/>
          <p:cNvPicPr>
            <a:picLocks noChangeAspect="1"/>
          </p:cNvPicPr>
          <p:nvPr/>
        </p:nvPicPr>
        <p:blipFill>
          <a:blip r:embed="rId7" cstate="print"/>
          <a:stretch>
            <a:fillRect/>
          </a:stretch>
        </p:blipFill>
        <p:spPr>
          <a:xfrm>
            <a:off x="179512" y="5229200"/>
            <a:ext cx="1556792" cy="15567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Spontaneous emission enhancement in THz range</a:t>
            </a:r>
            <a:endParaRPr lang="ru-RU" dirty="0"/>
          </a:p>
        </p:txBody>
      </p:sp>
      <p:pic>
        <p:nvPicPr>
          <p:cNvPr id="135170" name="Picture 2" descr="http://www.intechopen.com/source/html/9889/media/image18.jpg"/>
          <p:cNvPicPr>
            <a:picLocks noChangeAspect="1" noChangeArrowheads="1"/>
          </p:cNvPicPr>
          <p:nvPr/>
        </p:nvPicPr>
        <p:blipFill>
          <a:blip r:embed="rId4" cstate="print"/>
          <a:srcRect/>
          <a:stretch>
            <a:fillRect/>
          </a:stretch>
        </p:blipFill>
        <p:spPr bwMode="auto">
          <a:xfrm>
            <a:off x="3912556" y="1700808"/>
            <a:ext cx="4862275" cy="2520280"/>
          </a:xfrm>
          <a:prstGeom prst="rect">
            <a:avLst/>
          </a:prstGeom>
          <a:noFill/>
        </p:spPr>
      </p:pic>
      <p:graphicFrame>
        <p:nvGraphicFramePr>
          <p:cNvPr id="8" name="Объект 7"/>
          <p:cNvGraphicFramePr>
            <a:graphicFrameLocks noChangeAspect="1"/>
          </p:cNvGraphicFramePr>
          <p:nvPr/>
        </p:nvGraphicFramePr>
        <p:xfrm>
          <a:off x="1042988" y="1556792"/>
          <a:ext cx="2051050" cy="1647825"/>
        </p:xfrm>
        <a:graphic>
          <a:graphicData uri="http://schemas.openxmlformats.org/presentationml/2006/ole">
            <p:oleObj spid="_x0000_s135171" name="Equation" r:id="rId5" imgW="838080" imgH="672840" progId="Equation.DSMT4">
              <p:embed/>
            </p:oleObj>
          </a:graphicData>
        </a:graphic>
      </p:graphicFrame>
      <p:sp>
        <p:nvSpPr>
          <p:cNvPr id="9" name="TextBox 8"/>
          <p:cNvSpPr txBox="1"/>
          <p:nvPr/>
        </p:nvSpPr>
        <p:spPr>
          <a:xfrm>
            <a:off x="0" y="4077072"/>
            <a:ext cx="4822154" cy="461665"/>
          </a:xfrm>
          <a:prstGeom prst="rect">
            <a:avLst/>
          </a:prstGeom>
          <a:noFill/>
        </p:spPr>
        <p:txBody>
          <a:bodyPr wrap="none" rtlCol="0">
            <a:spAutoFit/>
          </a:bodyPr>
          <a:lstStyle/>
          <a:p>
            <a:r>
              <a:rPr lang="en-US" sz="2400" b="1" dirty="0" smtClean="0"/>
              <a:t>But what if to utilize Purcell effect?</a:t>
            </a:r>
            <a:endParaRPr lang="ru-RU" sz="2400" b="1" dirty="0"/>
          </a:p>
        </p:txBody>
      </p:sp>
      <p:sp>
        <p:nvSpPr>
          <p:cNvPr id="10" name="TextBox 9"/>
          <p:cNvSpPr txBox="1"/>
          <p:nvPr/>
        </p:nvSpPr>
        <p:spPr>
          <a:xfrm>
            <a:off x="395536" y="3068960"/>
            <a:ext cx="2925801" cy="461665"/>
          </a:xfrm>
          <a:prstGeom prst="rect">
            <a:avLst/>
          </a:prstGeom>
          <a:noFill/>
        </p:spPr>
        <p:txBody>
          <a:bodyPr wrap="none" rtlCol="0">
            <a:spAutoFit/>
          </a:bodyPr>
          <a:lstStyle/>
          <a:p>
            <a:r>
              <a:rPr lang="en-US" sz="2400" b="1" dirty="0" smtClean="0"/>
              <a:t>Efficiency is very low</a:t>
            </a:r>
            <a:endParaRPr lang="ru-RU" sz="2400" b="1" dirty="0"/>
          </a:p>
        </p:txBody>
      </p:sp>
      <p:graphicFrame>
        <p:nvGraphicFramePr>
          <p:cNvPr id="11" name="Объект 10"/>
          <p:cNvGraphicFramePr>
            <a:graphicFrameLocks noChangeAspect="1"/>
          </p:cNvGraphicFramePr>
          <p:nvPr/>
        </p:nvGraphicFramePr>
        <p:xfrm>
          <a:off x="1979712" y="4581128"/>
          <a:ext cx="2016224" cy="504056"/>
        </p:xfrm>
        <a:graphic>
          <a:graphicData uri="http://schemas.openxmlformats.org/presentationml/2006/ole">
            <p:oleObj spid="_x0000_s135172" name="Equation" r:id="rId6" imgW="914400" imgH="228600" progId="Equation.DSMT4">
              <p:embed/>
            </p:oleObj>
          </a:graphicData>
        </a:graphic>
      </p:graphicFrame>
      <p:sp>
        <p:nvSpPr>
          <p:cNvPr id="12" name="TextBox 11"/>
          <p:cNvSpPr txBox="1"/>
          <p:nvPr/>
        </p:nvSpPr>
        <p:spPr>
          <a:xfrm>
            <a:off x="755576" y="5805264"/>
            <a:ext cx="7844070" cy="1200329"/>
          </a:xfrm>
          <a:prstGeom prst="rect">
            <a:avLst/>
          </a:prstGeom>
          <a:noFill/>
        </p:spPr>
        <p:txBody>
          <a:bodyPr wrap="none" rtlCol="0">
            <a:spAutoFit/>
          </a:bodyPr>
          <a:lstStyle/>
          <a:p>
            <a:r>
              <a:rPr lang="en-US" dirty="0" smtClean="0"/>
              <a:t>From the other hand, THz frequency range lies well below the characteristic bulk </a:t>
            </a:r>
          </a:p>
          <a:p>
            <a:r>
              <a:rPr lang="en-US" dirty="0" err="1" smtClean="0"/>
              <a:t>plasmon</a:t>
            </a:r>
            <a:r>
              <a:rPr lang="en-US" dirty="0" smtClean="0"/>
              <a:t> frequencies in the conventional metal-dielectric </a:t>
            </a:r>
            <a:r>
              <a:rPr lang="en-US" dirty="0" err="1" smtClean="0"/>
              <a:t>multilayers</a:t>
            </a:r>
            <a:r>
              <a:rPr lang="en-US" dirty="0" smtClean="0"/>
              <a:t>, which </a:t>
            </a:r>
          </a:p>
          <a:p>
            <a:r>
              <a:rPr lang="en-US" dirty="0" smtClean="0"/>
              <a:t>significantly limits the achievable values of the Purcell factors.</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t>Graphene</a:t>
            </a:r>
            <a:r>
              <a:rPr lang="en-US" dirty="0" smtClean="0"/>
              <a:t> multilayer structure as</a:t>
            </a:r>
            <a:br>
              <a:rPr lang="en-US" dirty="0" smtClean="0"/>
            </a:br>
            <a:r>
              <a:rPr lang="en-US" dirty="0" smtClean="0"/>
              <a:t>hyperbolic </a:t>
            </a:r>
            <a:r>
              <a:rPr lang="en-US" dirty="0" err="1" smtClean="0"/>
              <a:t>metamaterial</a:t>
            </a:r>
            <a:endParaRPr lang="ru-RU" dirty="0"/>
          </a:p>
        </p:txBody>
      </p:sp>
      <p:sp>
        <p:nvSpPr>
          <p:cNvPr id="5" name="TextBox 4"/>
          <p:cNvSpPr txBox="1"/>
          <p:nvPr/>
        </p:nvSpPr>
        <p:spPr>
          <a:xfrm>
            <a:off x="683568" y="2217638"/>
            <a:ext cx="3693640" cy="923330"/>
          </a:xfrm>
          <a:prstGeom prst="rect">
            <a:avLst/>
          </a:prstGeom>
          <a:noFill/>
        </p:spPr>
        <p:txBody>
          <a:bodyPr wrap="none" rtlCol="0">
            <a:spAutoFit/>
          </a:bodyPr>
          <a:lstStyle/>
          <a:p>
            <a:r>
              <a:rPr lang="en-US" b="1" dirty="0" smtClean="0"/>
              <a:t>1.Hyperbolic </a:t>
            </a:r>
            <a:r>
              <a:rPr lang="en-US" b="1" dirty="0" err="1" smtClean="0"/>
              <a:t>isofrequency</a:t>
            </a:r>
            <a:r>
              <a:rPr lang="en-US" b="1" dirty="0" smtClean="0"/>
              <a:t> contours</a:t>
            </a:r>
          </a:p>
          <a:p>
            <a:r>
              <a:rPr lang="en-US" b="1" dirty="0" smtClean="0"/>
              <a:t> in metal-dielectric nanostructures</a:t>
            </a:r>
          </a:p>
          <a:p>
            <a:r>
              <a:rPr lang="en-US" b="1" dirty="0" smtClean="0"/>
              <a:t>arise due to near field Bloch waves</a:t>
            </a:r>
            <a:endParaRPr lang="ru-RU" b="1" dirty="0"/>
          </a:p>
        </p:txBody>
      </p:sp>
      <p:sp>
        <p:nvSpPr>
          <p:cNvPr id="6" name="TextBox 5"/>
          <p:cNvSpPr txBox="1"/>
          <p:nvPr/>
        </p:nvSpPr>
        <p:spPr>
          <a:xfrm>
            <a:off x="4499992" y="2422629"/>
            <a:ext cx="4251485" cy="646331"/>
          </a:xfrm>
          <a:prstGeom prst="rect">
            <a:avLst/>
          </a:prstGeom>
          <a:noFill/>
        </p:spPr>
        <p:txBody>
          <a:bodyPr wrap="none" rtlCol="0">
            <a:spAutoFit/>
          </a:bodyPr>
          <a:lstStyle/>
          <a:p>
            <a:r>
              <a:rPr lang="en-US" b="1" dirty="0" smtClean="0"/>
              <a:t>2.Near field Bloch waves – essentially are</a:t>
            </a:r>
          </a:p>
          <a:p>
            <a:r>
              <a:rPr lang="en-US" b="1" dirty="0" smtClean="0"/>
              <a:t>The coupled surface </a:t>
            </a:r>
            <a:r>
              <a:rPr lang="en-US" b="1" dirty="0" err="1" smtClean="0"/>
              <a:t>plasmon</a:t>
            </a:r>
            <a:r>
              <a:rPr lang="en-US" b="1" dirty="0" smtClean="0"/>
              <a:t> </a:t>
            </a:r>
            <a:r>
              <a:rPr lang="en-US" b="1" dirty="0" err="1" smtClean="0"/>
              <a:t>polaritons</a:t>
            </a:r>
            <a:endParaRPr lang="ru-RU" b="1" dirty="0"/>
          </a:p>
        </p:txBody>
      </p:sp>
      <p:sp>
        <p:nvSpPr>
          <p:cNvPr id="7" name="TextBox 6"/>
          <p:cNvSpPr txBox="1"/>
          <p:nvPr/>
        </p:nvSpPr>
        <p:spPr>
          <a:xfrm>
            <a:off x="2130668" y="3441774"/>
            <a:ext cx="5314019" cy="923330"/>
          </a:xfrm>
          <a:prstGeom prst="rect">
            <a:avLst/>
          </a:prstGeom>
          <a:noFill/>
        </p:spPr>
        <p:txBody>
          <a:bodyPr wrap="none" rtlCol="0">
            <a:spAutoFit/>
          </a:bodyPr>
          <a:lstStyle/>
          <a:p>
            <a:r>
              <a:rPr lang="en-US" b="1" dirty="0" smtClean="0"/>
              <a:t>3. </a:t>
            </a:r>
            <a:r>
              <a:rPr lang="en-US" b="1" dirty="0" err="1" smtClean="0"/>
              <a:t>Graphene</a:t>
            </a:r>
            <a:r>
              <a:rPr lang="en-US" b="1" dirty="0" smtClean="0"/>
              <a:t> sheet supports surface </a:t>
            </a:r>
            <a:r>
              <a:rPr lang="en-US" b="1" dirty="0" err="1" smtClean="0"/>
              <a:t>plasmon</a:t>
            </a:r>
            <a:r>
              <a:rPr lang="en-US" b="1" dirty="0" smtClean="0"/>
              <a:t> modes</a:t>
            </a:r>
          </a:p>
          <a:p>
            <a:r>
              <a:rPr lang="en-US" b="1" dirty="0" smtClean="0"/>
              <a:t> which can be coupled if we </a:t>
            </a:r>
            <a:r>
              <a:rPr lang="en-US" b="1" dirty="0" err="1" smtClean="0"/>
              <a:t>organise</a:t>
            </a:r>
            <a:r>
              <a:rPr lang="en-US" b="1" dirty="0" smtClean="0"/>
              <a:t> an array </a:t>
            </a:r>
          </a:p>
          <a:p>
            <a:r>
              <a:rPr lang="en-US" b="1" dirty="0" smtClean="0"/>
              <a:t>of </a:t>
            </a:r>
            <a:r>
              <a:rPr lang="en-US" b="1" dirty="0" err="1" smtClean="0"/>
              <a:t>graphene</a:t>
            </a:r>
            <a:r>
              <a:rPr lang="en-US" b="1" dirty="0" smtClean="0"/>
              <a:t> sheets.</a:t>
            </a:r>
            <a:endParaRPr lang="ru-RU" b="1" dirty="0"/>
          </a:p>
        </p:txBody>
      </p:sp>
      <p:grpSp>
        <p:nvGrpSpPr>
          <p:cNvPr id="3" name="Группа 12"/>
          <p:cNvGrpSpPr/>
          <p:nvPr/>
        </p:nvGrpSpPr>
        <p:grpSpPr>
          <a:xfrm>
            <a:off x="0" y="1556792"/>
            <a:ext cx="9108504" cy="4464496"/>
            <a:chOff x="0" y="1556792"/>
            <a:chExt cx="9108504" cy="4464496"/>
          </a:xfrm>
        </p:grpSpPr>
        <p:sp>
          <p:nvSpPr>
            <p:cNvPr id="8" name="Овал 7"/>
            <p:cNvSpPr/>
            <p:nvPr/>
          </p:nvSpPr>
          <p:spPr>
            <a:xfrm>
              <a:off x="0" y="1556792"/>
              <a:ext cx="9108504" cy="30243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rot="1324609">
              <a:off x="1385989" y="4322576"/>
              <a:ext cx="792088" cy="9361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98560" y="5230941"/>
              <a:ext cx="4445448" cy="646331"/>
            </a:xfrm>
            <a:prstGeom prst="rect">
              <a:avLst/>
            </a:prstGeom>
            <a:noFill/>
          </p:spPr>
          <p:txBody>
            <a:bodyPr wrap="none" rtlCol="0">
              <a:spAutoFit/>
            </a:bodyPr>
            <a:lstStyle/>
            <a:p>
              <a:r>
                <a:rPr lang="en-US" dirty="0" smtClean="0"/>
                <a:t>Multilayer </a:t>
              </a:r>
              <a:r>
                <a:rPr lang="en-US" dirty="0" err="1" smtClean="0"/>
                <a:t>graphene</a:t>
              </a:r>
              <a:r>
                <a:rPr lang="en-US" dirty="0" smtClean="0"/>
                <a:t> structure should behave</a:t>
              </a:r>
            </a:p>
            <a:p>
              <a:r>
                <a:rPr lang="en-US" dirty="0" smtClean="0"/>
                <a:t>As a hyperbolic </a:t>
              </a:r>
              <a:r>
                <a:rPr lang="en-US" dirty="0" err="1" smtClean="0"/>
                <a:t>metamaterial</a:t>
              </a:r>
              <a:endParaRPr lang="ru-RU" dirty="0"/>
            </a:p>
          </p:txBody>
        </p:sp>
        <p:sp>
          <p:nvSpPr>
            <p:cNvPr id="11" name="Прямоугольник 10"/>
            <p:cNvSpPr/>
            <p:nvPr/>
          </p:nvSpPr>
          <p:spPr>
            <a:xfrm>
              <a:off x="0" y="5229200"/>
              <a:ext cx="4716016"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2" name="Рисунок 11" descr="fig1_structure.bmp"/>
          <p:cNvPicPr>
            <a:picLocks noChangeAspect="1"/>
          </p:cNvPicPr>
          <p:nvPr/>
        </p:nvPicPr>
        <p:blipFill>
          <a:blip r:embed="rId2" cstate="print"/>
          <a:stretch>
            <a:fillRect/>
          </a:stretch>
        </p:blipFill>
        <p:spPr>
          <a:xfrm>
            <a:off x="5796136" y="4608512"/>
            <a:ext cx="3286913" cy="22768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Isofrequency</a:t>
            </a:r>
            <a:r>
              <a:rPr lang="en-US" dirty="0" smtClean="0"/>
              <a:t> contours</a:t>
            </a:r>
            <a:endParaRPr lang="ru-RU" dirty="0"/>
          </a:p>
        </p:txBody>
      </p:sp>
      <p:pic>
        <p:nvPicPr>
          <p:cNvPr id="5" name="Содержимое 4" descr="fig1_modified.bmp"/>
          <p:cNvPicPr>
            <a:picLocks noGrp="1" noChangeAspect="1"/>
          </p:cNvPicPr>
          <p:nvPr>
            <p:ph idx="1"/>
          </p:nvPr>
        </p:nvPicPr>
        <p:blipFill>
          <a:blip r:embed="rId4" cstate="print"/>
          <a:srcRect b="52069"/>
          <a:stretch>
            <a:fillRect/>
          </a:stretch>
        </p:blipFill>
        <p:spPr>
          <a:xfrm>
            <a:off x="251520" y="1700808"/>
            <a:ext cx="4176464" cy="2952328"/>
          </a:xfrm>
        </p:spPr>
      </p:pic>
      <p:graphicFrame>
        <p:nvGraphicFramePr>
          <p:cNvPr id="8" name="Объект 7"/>
          <p:cNvGraphicFramePr>
            <a:graphicFrameLocks noChangeAspect="1"/>
          </p:cNvGraphicFramePr>
          <p:nvPr/>
        </p:nvGraphicFramePr>
        <p:xfrm>
          <a:off x="364675" y="4869160"/>
          <a:ext cx="4423349" cy="1440160"/>
        </p:xfrm>
        <a:graphic>
          <a:graphicData uri="http://schemas.openxmlformats.org/presentationml/2006/ole">
            <p:oleObj spid="_x0000_s75778" name="Equation" r:id="rId5" imgW="2730240" imgH="888840" progId="Equation.DSMT4">
              <p:embed/>
            </p:oleObj>
          </a:graphicData>
        </a:graphic>
      </p:graphicFrame>
      <p:pic>
        <p:nvPicPr>
          <p:cNvPr id="75779" name="Picture 3"/>
          <p:cNvPicPr>
            <a:picLocks noChangeAspect="1" noChangeArrowheads="1"/>
          </p:cNvPicPr>
          <p:nvPr/>
        </p:nvPicPr>
        <p:blipFill>
          <a:blip r:embed="rId6" cstate="print"/>
          <a:srcRect/>
          <a:stretch>
            <a:fillRect/>
          </a:stretch>
        </p:blipFill>
        <p:spPr bwMode="auto">
          <a:xfrm>
            <a:off x="5069975" y="1772816"/>
            <a:ext cx="3894513"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Purcell factor</a:t>
            </a:r>
            <a:endParaRPr lang="ru-RU" dirty="0"/>
          </a:p>
        </p:txBody>
      </p:sp>
      <p:pic>
        <p:nvPicPr>
          <p:cNvPr id="83971" name="Picture 3"/>
          <p:cNvPicPr>
            <a:picLocks noChangeAspect="1" noChangeArrowheads="1"/>
          </p:cNvPicPr>
          <p:nvPr/>
        </p:nvPicPr>
        <p:blipFill>
          <a:blip r:embed="rId4" cstate="print"/>
          <a:srcRect/>
          <a:stretch>
            <a:fillRect/>
          </a:stretch>
        </p:blipFill>
        <p:spPr bwMode="auto">
          <a:xfrm>
            <a:off x="35496" y="1484784"/>
            <a:ext cx="6408712" cy="5062071"/>
          </a:xfrm>
          <a:prstGeom prst="rect">
            <a:avLst/>
          </a:prstGeom>
          <a:noFill/>
          <a:ln w="9525">
            <a:noFill/>
            <a:miter lim="800000"/>
            <a:headEnd/>
            <a:tailEnd/>
          </a:ln>
        </p:spPr>
      </p:pic>
      <p:graphicFrame>
        <p:nvGraphicFramePr>
          <p:cNvPr id="7" name="Объект 6"/>
          <p:cNvGraphicFramePr>
            <a:graphicFrameLocks noChangeAspect="1"/>
          </p:cNvGraphicFramePr>
          <p:nvPr/>
        </p:nvGraphicFramePr>
        <p:xfrm>
          <a:off x="6732240" y="2160799"/>
          <a:ext cx="2195736" cy="3500449"/>
        </p:xfrm>
        <a:graphic>
          <a:graphicData uri="http://schemas.openxmlformats.org/presentationml/2006/ole">
            <p:oleObj spid="_x0000_s83972" name="Equation" r:id="rId5" imgW="876240" imgH="1396800" progId="Equation.DSMT4">
              <p:embed/>
            </p:oleObj>
          </a:graphicData>
        </a:graphic>
      </p:graphicFrame>
      <p:sp>
        <p:nvSpPr>
          <p:cNvPr id="5" name="TextBox 4"/>
          <p:cNvSpPr txBox="1"/>
          <p:nvPr/>
        </p:nvSpPr>
        <p:spPr>
          <a:xfrm>
            <a:off x="0" y="6383069"/>
            <a:ext cx="3197478" cy="646331"/>
          </a:xfrm>
          <a:prstGeom prst="rect">
            <a:avLst/>
          </a:prstGeom>
          <a:noFill/>
        </p:spPr>
        <p:txBody>
          <a:bodyPr wrap="none" rtlCol="0">
            <a:spAutoFit/>
          </a:bodyPr>
          <a:lstStyle/>
          <a:p>
            <a:r>
              <a:rPr lang="en-US" b="1" dirty="0" smtClean="0"/>
              <a:t>Phys. Rev. B 87, 075416 (2013) </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Purcell factor (analytics)</a:t>
            </a:r>
            <a:endParaRPr lang="ru-RU" dirty="0"/>
          </a:p>
        </p:txBody>
      </p:sp>
      <p:graphicFrame>
        <p:nvGraphicFramePr>
          <p:cNvPr id="5" name="Объект 4"/>
          <p:cNvGraphicFramePr>
            <a:graphicFrameLocks noChangeAspect="1"/>
          </p:cNvGraphicFramePr>
          <p:nvPr/>
        </p:nvGraphicFramePr>
        <p:xfrm>
          <a:off x="196850" y="1628775"/>
          <a:ext cx="7255470" cy="1966923"/>
        </p:xfrm>
        <a:graphic>
          <a:graphicData uri="http://schemas.openxmlformats.org/presentationml/2006/ole">
            <p:oleObj spid="_x0000_s84994" name="Equation" r:id="rId4" imgW="3746160" imgH="1015920" progId="Equation.DSMT4">
              <p:embed/>
            </p:oleObj>
          </a:graphicData>
        </a:graphic>
      </p:graphicFrame>
      <p:pic>
        <p:nvPicPr>
          <p:cNvPr id="7" name="Рисунок 6" descr="fig3_modified.bmp"/>
          <p:cNvPicPr>
            <a:picLocks noChangeAspect="1"/>
          </p:cNvPicPr>
          <p:nvPr/>
        </p:nvPicPr>
        <p:blipFill>
          <a:blip r:embed="rId5" cstate="print"/>
          <a:srcRect t="52100"/>
          <a:stretch>
            <a:fillRect/>
          </a:stretch>
        </p:blipFill>
        <p:spPr>
          <a:xfrm>
            <a:off x="4499993" y="3574432"/>
            <a:ext cx="4392487" cy="2913950"/>
          </a:xfrm>
          <a:prstGeom prst="rect">
            <a:avLst/>
          </a:prstGeom>
        </p:spPr>
      </p:pic>
      <p:sp>
        <p:nvSpPr>
          <p:cNvPr id="8" name="TextBox 7"/>
          <p:cNvSpPr txBox="1"/>
          <p:nvPr/>
        </p:nvSpPr>
        <p:spPr>
          <a:xfrm>
            <a:off x="323528" y="3845947"/>
            <a:ext cx="3793026" cy="2031325"/>
          </a:xfrm>
          <a:prstGeom prst="rect">
            <a:avLst/>
          </a:prstGeom>
          <a:noFill/>
        </p:spPr>
        <p:txBody>
          <a:bodyPr wrap="none" rtlCol="0">
            <a:spAutoFit/>
          </a:bodyPr>
          <a:lstStyle/>
          <a:p>
            <a:r>
              <a:rPr lang="en-US" dirty="0" smtClean="0"/>
              <a:t>Largest Purcell factors correspond to: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aphicFrame>
        <p:nvGraphicFramePr>
          <p:cNvPr id="9" name="Объект 8"/>
          <p:cNvGraphicFramePr>
            <a:graphicFrameLocks noChangeAspect="1"/>
          </p:cNvGraphicFramePr>
          <p:nvPr/>
        </p:nvGraphicFramePr>
        <p:xfrm>
          <a:off x="1547664" y="4509119"/>
          <a:ext cx="1440160" cy="936105"/>
        </p:xfrm>
        <a:graphic>
          <a:graphicData uri="http://schemas.openxmlformats.org/presentationml/2006/ole">
            <p:oleObj spid="_x0000_s84995" name="Equation" r:id="rId6" imgW="622080" imgH="48240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Limitations of the local approach</a:t>
            </a:r>
            <a:endParaRPr lang="ru-RU" dirty="0"/>
          </a:p>
        </p:txBody>
      </p:sp>
      <p:graphicFrame>
        <p:nvGraphicFramePr>
          <p:cNvPr id="5" name="Объект 4"/>
          <p:cNvGraphicFramePr>
            <a:graphicFrameLocks noChangeAspect="1"/>
          </p:cNvGraphicFramePr>
          <p:nvPr/>
        </p:nvGraphicFramePr>
        <p:xfrm>
          <a:off x="323528" y="1844824"/>
          <a:ext cx="4547874" cy="1080120"/>
        </p:xfrm>
        <a:graphic>
          <a:graphicData uri="http://schemas.openxmlformats.org/presentationml/2006/ole">
            <p:oleObj spid="_x0000_s86018" name="Equation" r:id="rId4" imgW="2031840" imgH="482400" progId="Equation.DSMT4">
              <p:embed/>
            </p:oleObj>
          </a:graphicData>
        </a:graphic>
      </p:graphicFrame>
      <p:pic>
        <p:nvPicPr>
          <p:cNvPr id="6" name="Рисунок 5" descr="fig4_modified.bmp"/>
          <p:cNvPicPr>
            <a:picLocks noChangeAspect="1"/>
          </p:cNvPicPr>
          <p:nvPr/>
        </p:nvPicPr>
        <p:blipFill>
          <a:blip r:embed="rId5" cstate="print"/>
          <a:stretch>
            <a:fillRect/>
          </a:stretch>
        </p:blipFill>
        <p:spPr>
          <a:xfrm>
            <a:off x="4633675" y="2276872"/>
            <a:ext cx="4160859" cy="3098413"/>
          </a:xfrm>
          <a:prstGeom prst="rect">
            <a:avLst/>
          </a:prstGeom>
        </p:spPr>
      </p:pic>
      <p:graphicFrame>
        <p:nvGraphicFramePr>
          <p:cNvPr id="7" name="Объект 6"/>
          <p:cNvGraphicFramePr>
            <a:graphicFrameLocks noChangeAspect="1"/>
          </p:cNvGraphicFramePr>
          <p:nvPr/>
        </p:nvGraphicFramePr>
        <p:xfrm>
          <a:off x="611560" y="3068960"/>
          <a:ext cx="2160240" cy="1262910"/>
        </p:xfrm>
        <a:graphic>
          <a:graphicData uri="http://schemas.openxmlformats.org/presentationml/2006/ole">
            <p:oleObj spid="_x0000_s86019" name="Equation" r:id="rId6" imgW="825480" imgH="482400" progId="Equation.DSMT4">
              <p:embed/>
            </p:oleObj>
          </a:graphicData>
        </a:graphic>
      </p:graphicFrame>
      <p:graphicFrame>
        <p:nvGraphicFramePr>
          <p:cNvPr id="8" name="Объект 7"/>
          <p:cNvGraphicFramePr>
            <a:graphicFrameLocks noChangeAspect="1"/>
          </p:cNvGraphicFramePr>
          <p:nvPr/>
        </p:nvGraphicFramePr>
        <p:xfrm>
          <a:off x="251521" y="4653136"/>
          <a:ext cx="4405196" cy="936104"/>
        </p:xfrm>
        <a:graphic>
          <a:graphicData uri="http://schemas.openxmlformats.org/presentationml/2006/ole">
            <p:oleObj spid="_x0000_s86020" name="Equation" r:id="rId7" imgW="2031840" imgH="43164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147248" cy="1113312"/>
          </a:xfrm>
        </p:spPr>
        <p:txBody>
          <a:bodyPr>
            <a:noAutofit/>
          </a:bodyPr>
          <a:lstStyle/>
          <a:p>
            <a:r>
              <a:rPr lang="en-US" sz="3600" dirty="0" smtClean="0"/>
              <a:t>To be done: separating the far-field and near-field input to the Purcell factor</a:t>
            </a:r>
            <a:endParaRPr lang="ru-RU" sz="3600" dirty="0"/>
          </a:p>
        </p:txBody>
      </p:sp>
      <p:sp>
        <p:nvSpPr>
          <p:cNvPr id="5" name="TextBox 4"/>
          <p:cNvSpPr txBox="1"/>
          <p:nvPr/>
        </p:nvSpPr>
        <p:spPr>
          <a:xfrm>
            <a:off x="0" y="1700808"/>
            <a:ext cx="4697761" cy="461665"/>
          </a:xfrm>
          <a:prstGeom prst="rect">
            <a:avLst/>
          </a:prstGeom>
          <a:noFill/>
        </p:spPr>
        <p:txBody>
          <a:bodyPr wrap="none" rtlCol="0">
            <a:spAutoFit/>
          </a:bodyPr>
          <a:lstStyle/>
          <a:p>
            <a:r>
              <a:rPr lang="en-US" sz="2400" b="1" dirty="0" smtClean="0"/>
              <a:t>Vogel, </a:t>
            </a:r>
            <a:r>
              <a:rPr lang="en-US" sz="2400" b="1" dirty="0" err="1" smtClean="0"/>
              <a:t>Welsch</a:t>
            </a:r>
            <a:r>
              <a:rPr lang="en-US" sz="2400" b="1" dirty="0" smtClean="0"/>
              <a:t>, “Quantum optics”:</a:t>
            </a:r>
            <a:endParaRPr lang="ru-RU" sz="2400" b="1" dirty="0"/>
          </a:p>
        </p:txBody>
      </p:sp>
      <p:graphicFrame>
        <p:nvGraphicFramePr>
          <p:cNvPr id="6" name="Объект 5"/>
          <p:cNvGraphicFramePr>
            <a:graphicFrameLocks noChangeAspect="1"/>
          </p:cNvGraphicFramePr>
          <p:nvPr/>
        </p:nvGraphicFramePr>
        <p:xfrm>
          <a:off x="251520" y="2276872"/>
          <a:ext cx="8331592" cy="1584176"/>
        </p:xfrm>
        <a:graphic>
          <a:graphicData uri="http://schemas.openxmlformats.org/presentationml/2006/ole">
            <p:oleObj spid="_x0000_s89090" name="Equation" r:id="rId4" imgW="3606480" imgH="685800" progId="Equation.DSMT4">
              <p:embed/>
            </p:oleObj>
          </a:graphicData>
        </a:graphic>
      </p:graphicFrame>
      <p:sp>
        <p:nvSpPr>
          <p:cNvPr id="8" name="TextBox 7"/>
          <p:cNvSpPr txBox="1"/>
          <p:nvPr/>
        </p:nvSpPr>
        <p:spPr>
          <a:xfrm>
            <a:off x="226209" y="4005064"/>
            <a:ext cx="5281895" cy="461665"/>
          </a:xfrm>
          <a:prstGeom prst="rect">
            <a:avLst/>
          </a:prstGeom>
          <a:noFill/>
        </p:spPr>
        <p:txBody>
          <a:bodyPr wrap="none" rtlCol="0">
            <a:spAutoFit/>
          </a:bodyPr>
          <a:lstStyle/>
          <a:p>
            <a:r>
              <a:rPr lang="en-US" sz="2400" b="1" dirty="0" smtClean="0"/>
              <a:t>To separate the far field and near field:</a:t>
            </a:r>
            <a:endParaRPr lang="ru-RU" sz="2400" b="1" dirty="0"/>
          </a:p>
        </p:txBody>
      </p:sp>
      <p:graphicFrame>
        <p:nvGraphicFramePr>
          <p:cNvPr id="89091" name="Object 3"/>
          <p:cNvGraphicFramePr>
            <a:graphicFrameLocks noChangeAspect="1"/>
          </p:cNvGraphicFramePr>
          <p:nvPr/>
        </p:nvGraphicFramePr>
        <p:xfrm>
          <a:off x="1043608" y="4437112"/>
          <a:ext cx="6855544" cy="2012353"/>
        </p:xfrm>
        <a:graphic>
          <a:graphicData uri="http://schemas.openxmlformats.org/presentationml/2006/ole">
            <p:oleObj spid="_x0000_s89091" name="Equation" r:id="rId5" imgW="3200400" imgH="93960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Application of perpendicular magnetic field</a:t>
            </a:r>
            <a:endParaRPr lang="ru-RU" dirty="0"/>
          </a:p>
        </p:txBody>
      </p:sp>
      <p:pic>
        <p:nvPicPr>
          <p:cNvPr id="143362" name="Picture 2"/>
          <p:cNvPicPr>
            <a:picLocks noChangeAspect="1" noChangeArrowheads="1"/>
          </p:cNvPicPr>
          <p:nvPr/>
        </p:nvPicPr>
        <p:blipFill>
          <a:blip r:embed="rId4" cstate="print"/>
          <a:srcRect/>
          <a:stretch>
            <a:fillRect/>
          </a:stretch>
        </p:blipFill>
        <p:spPr bwMode="auto">
          <a:xfrm>
            <a:off x="5652120" y="1700808"/>
            <a:ext cx="3448050" cy="4400550"/>
          </a:xfrm>
          <a:prstGeom prst="rect">
            <a:avLst/>
          </a:prstGeom>
          <a:noFill/>
          <a:ln w="9525">
            <a:noFill/>
            <a:miter lim="800000"/>
            <a:headEnd/>
            <a:tailEnd/>
          </a:ln>
        </p:spPr>
      </p:pic>
      <p:sp>
        <p:nvSpPr>
          <p:cNvPr id="6" name="TextBox 5"/>
          <p:cNvSpPr txBox="1"/>
          <p:nvPr/>
        </p:nvSpPr>
        <p:spPr>
          <a:xfrm>
            <a:off x="395536" y="2060848"/>
            <a:ext cx="5218608" cy="830997"/>
          </a:xfrm>
          <a:prstGeom prst="rect">
            <a:avLst/>
          </a:prstGeom>
          <a:noFill/>
        </p:spPr>
        <p:txBody>
          <a:bodyPr wrap="none" rtlCol="0">
            <a:spAutoFit/>
          </a:bodyPr>
          <a:lstStyle/>
          <a:p>
            <a:r>
              <a:rPr lang="en-US" sz="2400" b="1" dirty="0" smtClean="0"/>
              <a:t>Perpendicular magnetic field couples </a:t>
            </a:r>
          </a:p>
          <a:p>
            <a:r>
              <a:rPr lang="en-US" sz="2400" b="1" dirty="0" smtClean="0"/>
              <a:t>the TE and TM  polarized Bloch waves:</a:t>
            </a:r>
          </a:p>
        </p:txBody>
      </p:sp>
      <p:graphicFrame>
        <p:nvGraphicFramePr>
          <p:cNvPr id="7" name="Объект 6"/>
          <p:cNvGraphicFramePr>
            <a:graphicFrameLocks noChangeAspect="1"/>
          </p:cNvGraphicFramePr>
          <p:nvPr/>
        </p:nvGraphicFramePr>
        <p:xfrm>
          <a:off x="380058" y="3789040"/>
          <a:ext cx="4840014" cy="2088232"/>
        </p:xfrm>
        <a:graphic>
          <a:graphicData uri="http://schemas.openxmlformats.org/presentationml/2006/ole">
            <p:oleObj spid="_x0000_s143363" name="Equation" r:id="rId5" imgW="3149280" imgH="1358640" progId="Equation.DSMT4">
              <p:embed/>
            </p:oleObj>
          </a:graphicData>
        </a:graphic>
      </p:graphicFrame>
      <p:sp>
        <p:nvSpPr>
          <p:cNvPr id="8" name="Овал 7"/>
          <p:cNvSpPr/>
          <p:nvPr/>
        </p:nvSpPr>
        <p:spPr>
          <a:xfrm>
            <a:off x="3635896" y="3645024"/>
            <a:ext cx="1656184"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139952" y="5219908"/>
            <a:ext cx="1601721" cy="369332"/>
          </a:xfrm>
          <a:prstGeom prst="rect">
            <a:avLst/>
          </a:prstGeom>
          <a:noFill/>
        </p:spPr>
        <p:txBody>
          <a:bodyPr wrap="none" rtlCol="0">
            <a:spAutoFit/>
          </a:bodyPr>
          <a:lstStyle/>
          <a:p>
            <a:r>
              <a:rPr lang="en-US" b="1" dirty="0" smtClean="0"/>
              <a:t>Coupling term</a:t>
            </a:r>
            <a:endParaRPr lang="ru-RU" b="1" dirty="0"/>
          </a:p>
        </p:txBody>
      </p:sp>
      <p:sp>
        <p:nvSpPr>
          <p:cNvPr id="10" name="Стрелка вправо 9"/>
          <p:cNvSpPr/>
          <p:nvPr/>
        </p:nvSpPr>
        <p:spPr>
          <a:xfrm rot="15337497">
            <a:off x="4775205" y="4888085"/>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Multilayered </a:t>
            </a:r>
            <a:r>
              <a:rPr lang="en-GB" dirty="0" err="1" smtClean="0"/>
              <a:t>graphene</a:t>
            </a:r>
            <a:r>
              <a:rPr lang="en-GB" dirty="0" smtClean="0"/>
              <a:t> structures could be used as a new realization of hyperbolic </a:t>
            </a:r>
            <a:r>
              <a:rPr lang="en-GB" dirty="0" err="1" smtClean="0"/>
              <a:t>metamaterials</a:t>
            </a:r>
            <a:r>
              <a:rPr lang="en-GB" dirty="0" smtClean="0"/>
              <a:t> for THz range to boost the terahertz transitions in semiconductor devices.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t>Thank you</a:t>
            </a:r>
            <a:endParaRPr lang="en-GB" sz="5400"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1428736"/>
            <a:ext cx="3000396" cy="3970318"/>
          </a:xfrm>
          <a:prstGeom prst="rect">
            <a:avLst/>
          </a:prstGeom>
          <a:noFill/>
        </p:spPr>
        <p:txBody>
          <a:bodyPr wrap="square" rtlCol="0">
            <a:spAutoFit/>
          </a:bodyPr>
          <a:lstStyle/>
          <a:p>
            <a:r>
              <a:rPr lang="en-GB" sz="2400" dirty="0" smtClean="0"/>
              <a:t>Isotropic media:</a:t>
            </a:r>
          </a:p>
          <a:p>
            <a:endParaRPr lang="en-GB" sz="2400" dirty="0" smtClean="0"/>
          </a:p>
          <a:p>
            <a:endParaRPr lang="en-GB" sz="2400" dirty="0" smtClean="0"/>
          </a:p>
          <a:p>
            <a:r>
              <a:rPr lang="en-GB" sz="2400" dirty="0" smtClean="0"/>
              <a:t>Disp. equation:</a:t>
            </a:r>
          </a:p>
          <a:p>
            <a:endParaRPr lang="en-GB" sz="2400" dirty="0" smtClean="0"/>
          </a:p>
          <a:p>
            <a:endParaRPr lang="en-GB" sz="2400" dirty="0" smtClean="0"/>
          </a:p>
          <a:p>
            <a:r>
              <a:rPr lang="en-GB" sz="2400" dirty="0" smtClean="0"/>
              <a:t>Isofrequency </a:t>
            </a:r>
          </a:p>
          <a:p>
            <a:r>
              <a:rPr lang="en-GB" sz="2400" dirty="0" smtClean="0"/>
              <a:t>surface:</a:t>
            </a:r>
          </a:p>
          <a:p>
            <a:endParaRPr lang="en-GB" sz="2400" dirty="0" smtClean="0"/>
          </a:p>
          <a:p>
            <a:endParaRPr lang="en-GB" dirty="0" smtClean="0"/>
          </a:p>
          <a:p>
            <a:endParaRPr lang="en-GB" dirty="0"/>
          </a:p>
        </p:txBody>
      </p:sp>
      <p:graphicFrame>
        <p:nvGraphicFramePr>
          <p:cNvPr id="5" name="Object 4"/>
          <p:cNvGraphicFramePr>
            <a:graphicFrameLocks noChangeAspect="1"/>
          </p:cNvGraphicFramePr>
          <p:nvPr/>
        </p:nvGraphicFramePr>
        <p:xfrm>
          <a:off x="306133" y="1857364"/>
          <a:ext cx="979720" cy="360949"/>
        </p:xfrm>
        <a:graphic>
          <a:graphicData uri="http://schemas.openxmlformats.org/presentationml/2006/ole">
            <p:oleObj spid="_x0000_s95234" name="Equation" r:id="rId4" imgW="482400" imgH="177480" progId="Equation.DSMT4">
              <p:embed/>
            </p:oleObj>
          </a:graphicData>
        </a:graphic>
      </p:graphicFrame>
      <p:graphicFrame>
        <p:nvGraphicFramePr>
          <p:cNvPr id="6" name="Object 5"/>
          <p:cNvGraphicFramePr>
            <a:graphicFrameLocks noChangeAspect="1"/>
          </p:cNvGraphicFramePr>
          <p:nvPr/>
        </p:nvGraphicFramePr>
        <p:xfrm>
          <a:off x="188899" y="2838450"/>
          <a:ext cx="2525713" cy="823913"/>
        </p:xfrm>
        <a:graphic>
          <a:graphicData uri="http://schemas.openxmlformats.org/presentationml/2006/ole">
            <p:oleObj spid="_x0000_s95235" name="Equation" r:id="rId5" imgW="1282680" imgH="419040" progId="Equation.DSMT4">
              <p:embed/>
            </p:oleObj>
          </a:graphicData>
        </a:graphic>
      </p:graphicFrame>
      <p:grpSp>
        <p:nvGrpSpPr>
          <p:cNvPr id="2" name="Group 23"/>
          <p:cNvGrpSpPr/>
          <p:nvPr/>
        </p:nvGrpSpPr>
        <p:grpSpPr>
          <a:xfrm>
            <a:off x="5857884" y="1428736"/>
            <a:ext cx="3009157" cy="5143536"/>
            <a:chOff x="5857884" y="1428736"/>
            <a:chExt cx="3009157" cy="5143536"/>
          </a:xfrm>
        </p:grpSpPr>
        <p:grpSp>
          <p:nvGrpSpPr>
            <p:cNvPr id="3" name="Group 20"/>
            <p:cNvGrpSpPr/>
            <p:nvPr/>
          </p:nvGrpSpPr>
          <p:grpSpPr>
            <a:xfrm>
              <a:off x="5857884" y="1428736"/>
              <a:ext cx="3009157" cy="4154984"/>
              <a:chOff x="6000760" y="1428736"/>
              <a:chExt cx="3009157" cy="4154984"/>
            </a:xfrm>
          </p:grpSpPr>
          <p:sp>
            <p:nvSpPr>
              <p:cNvPr id="17" name="TextBox 16"/>
              <p:cNvSpPr txBox="1"/>
              <p:nvPr/>
            </p:nvSpPr>
            <p:spPr>
              <a:xfrm>
                <a:off x="6000760" y="1428736"/>
                <a:ext cx="3009157" cy="4154984"/>
              </a:xfrm>
              <a:prstGeom prst="rect">
                <a:avLst/>
              </a:prstGeom>
              <a:noFill/>
            </p:spPr>
            <p:txBody>
              <a:bodyPr wrap="none" rtlCol="0">
                <a:spAutoFit/>
              </a:bodyPr>
              <a:lstStyle/>
              <a:p>
                <a:r>
                  <a:rPr lang="en-GB" sz="2400" dirty="0" smtClean="0"/>
                  <a:t>Hyperbolic medium:</a:t>
                </a:r>
              </a:p>
              <a:p>
                <a:endParaRPr lang="en-GB" sz="2400" dirty="0" smtClean="0"/>
              </a:p>
              <a:p>
                <a:endParaRPr lang="en-GB" sz="2400" dirty="0" smtClean="0"/>
              </a:p>
              <a:p>
                <a:endParaRPr lang="en-GB" sz="2400" dirty="0" smtClean="0"/>
              </a:p>
              <a:p>
                <a:endParaRPr lang="en-GB" sz="2400" dirty="0" smtClean="0"/>
              </a:p>
              <a:p>
                <a:endParaRPr lang="en-GB" sz="2400" dirty="0" smtClean="0"/>
              </a:p>
              <a:p>
                <a:r>
                  <a:rPr lang="en-GB" sz="2400" dirty="0" smtClean="0"/>
                  <a:t>Disp. equation</a:t>
                </a:r>
                <a:r>
                  <a:rPr lang="ru-RU" sz="2400" dirty="0" smtClean="0"/>
                  <a:t> </a:t>
                </a:r>
                <a:r>
                  <a:rPr lang="en-GB" sz="2400" dirty="0" smtClean="0"/>
                  <a:t>:</a:t>
                </a:r>
              </a:p>
              <a:p>
                <a:endParaRPr lang="en-GB" sz="2400" dirty="0" smtClean="0"/>
              </a:p>
              <a:p>
                <a:endParaRPr lang="en-GB" sz="2400" dirty="0" smtClean="0"/>
              </a:p>
              <a:p>
                <a:r>
                  <a:rPr lang="en-GB" sz="2400" dirty="0" smtClean="0"/>
                  <a:t> Isofrequency surface </a:t>
                </a:r>
                <a:r>
                  <a:rPr lang="ru-RU" sz="2400" dirty="0" smtClean="0"/>
                  <a:t>:</a:t>
                </a:r>
                <a:endParaRPr lang="en-GB" sz="2400" dirty="0" smtClean="0"/>
              </a:p>
              <a:p>
                <a:endParaRPr lang="en-GB" sz="2400" dirty="0"/>
              </a:p>
            </p:txBody>
          </p:sp>
          <p:graphicFrame>
            <p:nvGraphicFramePr>
              <p:cNvPr id="26631" name="Object 7"/>
              <p:cNvGraphicFramePr>
                <a:graphicFrameLocks noChangeAspect="1"/>
              </p:cNvGraphicFramePr>
              <p:nvPr/>
            </p:nvGraphicFramePr>
            <p:xfrm>
              <a:off x="6584950" y="1901825"/>
              <a:ext cx="1741488" cy="1812927"/>
            </p:xfrm>
            <a:graphic>
              <a:graphicData uri="http://schemas.openxmlformats.org/presentationml/2006/ole">
                <p:oleObj spid="_x0000_s95238" name="Equation" r:id="rId6" imgW="825480" imgH="939600" progId="Equation.DSMT4">
                  <p:embed/>
                </p:oleObj>
              </a:graphicData>
            </a:graphic>
          </p:graphicFrame>
          <p:graphicFrame>
            <p:nvGraphicFramePr>
              <p:cNvPr id="19" name="Object 18"/>
              <p:cNvGraphicFramePr>
                <a:graphicFrameLocks noChangeAspect="1"/>
              </p:cNvGraphicFramePr>
              <p:nvPr/>
            </p:nvGraphicFramePr>
            <p:xfrm>
              <a:off x="6497639" y="4000500"/>
              <a:ext cx="2078037" cy="858838"/>
            </p:xfrm>
            <a:graphic>
              <a:graphicData uri="http://schemas.openxmlformats.org/presentationml/2006/ole">
                <p:oleObj spid="_x0000_s95239" name="Equation" r:id="rId7" imgW="1168200" imgH="482400" progId="Equation.DSMT4">
                  <p:embed/>
                </p:oleObj>
              </a:graphicData>
            </a:graphic>
          </p:graphicFrame>
        </p:grpSp>
        <p:pic>
          <p:nvPicPr>
            <p:cNvPr id="23" name="Picture 22" descr="fig1.eps"/>
            <p:cNvPicPr>
              <a:picLocks noChangeAspect="1"/>
            </p:cNvPicPr>
            <p:nvPr/>
          </p:nvPicPr>
          <p:blipFill>
            <a:blip r:embed="rId8" cstate="print"/>
            <a:stretch>
              <a:fillRect/>
            </a:stretch>
          </p:blipFill>
          <p:spPr>
            <a:xfrm>
              <a:off x="6072198" y="5143512"/>
              <a:ext cx="2476517" cy="1428760"/>
            </a:xfrm>
            <a:prstGeom prst="rect">
              <a:avLst/>
            </a:prstGeom>
          </p:spPr>
        </p:pic>
      </p:grpSp>
      <p:pic>
        <p:nvPicPr>
          <p:cNvPr id="62472" name="Picture 8"/>
          <p:cNvPicPr>
            <a:picLocks noChangeAspect="1" noChangeArrowheads="1"/>
          </p:cNvPicPr>
          <p:nvPr/>
        </p:nvPicPr>
        <p:blipFill>
          <a:blip r:embed="rId9" cstate="print"/>
          <a:srcRect/>
          <a:stretch>
            <a:fillRect/>
          </a:stretch>
        </p:blipFill>
        <p:spPr bwMode="auto">
          <a:xfrm>
            <a:off x="428596" y="4643446"/>
            <a:ext cx="1500198" cy="1500198"/>
          </a:xfrm>
          <a:prstGeom prst="rect">
            <a:avLst/>
          </a:prstGeom>
          <a:noFill/>
          <a:ln w="9525">
            <a:noFill/>
            <a:miter lim="800000"/>
            <a:headEnd/>
            <a:tailEnd/>
          </a:ln>
          <a:effectLst/>
        </p:spPr>
      </p:pic>
      <p:grpSp>
        <p:nvGrpSpPr>
          <p:cNvPr id="7" name="Group 28"/>
          <p:cNvGrpSpPr/>
          <p:nvPr/>
        </p:nvGrpSpPr>
        <p:grpSpPr>
          <a:xfrm>
            <a:off x="2857488" y="1428736"/>
            <a:ext cx="3143272" cy="5286410"/>
            <a:chOff x="2857488" y="1428736"/>
            <a:chExt cx="3143272" cy="5286410"/>
          </a:xfrm>
        </p:grpSpPr>
        <p:grpSp>
          <p:nvGrpSpPr>
            <p:cNvPr id="11" name="Group 19"/>
            <p:cNvGrpSpPr/>
            <p:nvPr/>
          </p:nvGrpSpPr>
          <p:grpSpPr>
            <a:xfrm>
              <a:off x="2857488" y="1428736"/>
              <a:ext cx="3143272" cy="5286410"/>
              <a:chOff x="3143240" y="1428736"/>
              <a:chExt cx="3143272" cy="5286410"/>
            </a:xfrm>
          </p:grpSpPr>
          <p:sp>
            <p:nvSpPr>
              <p:cNvPr id="8" name="TextBox 7"/>
              <p:cNvSpPr txBox="1"/>
              <p:nvPr/>
            </p:nvSpPr>
            <p:spPr>
              <a:xfrm>
                <a:off x="3143240" y="1428736"/>
                <a:ext cx="3143272" cy="5262979"/>
              </a:xfrm>
              <a:prstGeom prst="rect">
                <a:avLst/>
              </a:prstGeom>
              <a:noFill/>
            </p:spPr>
            <p:txBody>
              <a:bodyPr wrap="square" rtlCol="0">
                <a:spAutoFit/>
              </a:bodyPr>
              <a:lstStyle/>
              <a:p>
                <a:r>
                  <a:rPr lang="en-GB" sz="2400" dirty="0" smtClean="0"/>
                  <a:t>Anisotropic media:</a:t>
                </a:r>
              </a:p>
              <a:p>
                <a:endParaRPr lang="en-GB" sz="2400" dirty="0" smtClean="0"/>
              </a:p>
              <a:p>
                <a:endParaRPr lang="en-GB" sz="2400" dirty="0" smtClean="0"/>
              </a:p>
              <a:p>
                <a:endParaRPr lang="en-GB" sz="2400" dirty="0" smtClean="0"/>
              </a:p>
              <a:p>
                <a:endParaRPr lang="en-GB" sz="2400" dirty="0" smtClean="0"/>
              </a:p>
              <a:p>
                <a:endParaRPr lang="en-GB" sz="2400" dirty="0" smtClean="0"/>
              </a:p>
              <a:p>
                <a:r>
                  <a:rPr lang="en-GB" sz="2400" dirty="0" smtClean="0"/>
                  <a:t>Disp. equation</a:t>
                </a:r>
                <a:r>
                  <a:rPr lang="ru-RU" sz="2400" dirty="0" smtClean="0"/>
                  <a:t> </a:t>
                </a:r>
                <a:r>
                  <a:rPr lang="en-GB" sz="2400" dirty="0" smtClean="0"/>
                  <a:t>:</a:t>
                </a:r>
              </a:p>
              <a:p>
                <a:endParaRPr lang="en-GB" sz="2400" dirty="0" smtClean="0"/>
              </a:p>
              <a:p>
                <a:endParaRPr lang="en-GB" sz="2400" dirty="0" smtClean="0"/>
              </a:p>
              <a:p>
                <a:r>
                  <a:rPr lang="en-GB" sz="2400" dirty="0" smtClean="0"/>
                  <a:t>Isofrequency surface:</a:t>
                </a:r>
              </a:p>
              <a:p>
                <a:endParaRPr lang="en-GB" sz="2400" dirty="0" smtClean="0"/>
              </a:p>
              <a:p>
                <a:endParaRPr lang="en-GB" sz="2400" dirty="0" smtClean="0"/>
              </a:p>
              <a:p>
                <a:endParaRPr lang="en-GB" sz="2400" dirty="0" smtClean="0"/>
              </a:p>
              <a:p>
                <a:endParaRPr lang="en-GB" sz="2400" dirty="0"/>
              </a:p>
            </p:txBody>
          </p:sp>
          <p:graphicFrame>
            <p:nvGraphicFramePr>
              <p:cNvPr id="9" name="Object 8"/>
              <p:cNvGraphicFramePr>
                <a:graphicFrameLocks noChangeAspect="1"/>
              </p:cNvGraphicFramePr>
              <p:nvPr/>
            </p:nvGraphicFramePr>
            <p:xfrm>
              <a:off x="3357553" y="1857364"/>
              <a:ext cx="2625347" cy="1928826"/>
            </p:xfrm>
            <a:graphic>
              <a:graphicData uri="http://schemas.openxmlformats.org/presentationml/2006/ole">
                <p:oleObj spid="_x0000_s95236" name="Equation" r:id="rId10" imgW="1244520" imgH="914400" progId="Equation.DSMT4">
                  <p:embed/>
                </p:oleObj>
              </a:graphicData>
            </a:graphic>
          </p:graphicFrame>
          <p:graphicFrame>
            <p:nvGraphicFramePr>
              <p:cNvPr id="10" name="Object 9"/>
              <p:cNvGraphicFramePr>
                <a:graphicFrameLocks noChangeAspect="1"/>
              </p:cNvGraphicFramePr>
              <p:nvPr/>
            </p:nvGraphicFramePr>
            <p:xfrm>
              <a:off x="3143240" y="4000500"/>
              <a:ext cx="2366962" cy="881063"/>
            </p:xfrm>
            <a:graphic>
              <a:graphicData uri="http://schemas.openxmlformats.org/presentationml/2006/ole">
                <p:oleObj spid="_x0000_s95237" name="Equation" r:id="rId11" imgW="1295280" imgH="482400" progId="Equation.DSMT4">
                  <p:embed/>
                </p:oleObj>
              </a:graphicData>
            </a:graphic>
          </p:graphicFrame>
          <p:grpSp>
            <p:nvGrpSpPr>
              <p:cNvPr id="12" name="Group 14"/>
              <p:cNvGrpSpPr/>
              <p:nvPr/>
            </p:nvGrpSpPr>
            <p:grpSpPr>
              <a:xfrm>
                <a:off x="3286116" y="5961882"/>
                <a:ext cx="2738457" cy="753264"/>
                <a:chOff x="3286116" y="6271505"/>
                <a:chExt cx="3080764" cy="1115410"/>
              </a:xfrm>
            </p:grpSpPr>
            <p:sp>
              <p:nvSpPr>
                <p:cNvPr id="13" name="Rectangle 12"/>
                <p:cNvSpPr/>
                <p:nvPr/>
              </p:nvSpPr>
              <p:spPr>
                <a:xfrm>
                  <a:off x="5938252" y="6271505"/>
                  <a:ext cx="428628" cy="1009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286116" y="6458245"/>
                  <a:ext cx="357190" cy="928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62473" name="Picture 9"/>
            <p:cNvPicPr>
              <a:picLocks noChangeAspect="1" noChangeArrowheads="1"/>
            </p:cNvPicPr>
            <p:nvPr/>
          </p:nvPicPr>
          <p:blipFill>
            <a:blip r:embed="rId12" cstate="print"/>
            <a:srcRect/>
            <a:stretch>
              <a:fillRect/>
            </a:stretch>
          </p:blipFill>
          <p:spPr bwMode="auto">
            <a:xfrm>
              <a:off x="3071802" y="5214950"/>
              <a:ext cx="2028825" cy="1019175"/>
            </a:xfrm>
            <a:prstGeom prst="rect">
              <a:avLst/>
            </a:prstGeom>
            <a:noFill/>
            <a:ln w="9525">
              <a:noFill/>
              <a:miter lim="800000"/>
              <a:headEnd/>
              <a:tailEnd/>
            </a:ln>
            <a:effectLst/>
          </p:spPr>
        </p:pic>
      </p:grpSp>
      <p:cxnSp>
        <p:nvCxnSpPr>
          <p:cNvPr id="27" name="Straight Connector 26"/>
          <p:cNvCxnSpPr/>
          <p:nvPr/>
        </p:nvCxnSpPr>
        <p:spPr>
          <a:xfrm rot="5400000" flipH="1" flipV="1">
            <a:off x="106342" y="4179087"/>
            <a:ext cx="535782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3108327" y="4178293"/>
            <a:ext cx="535782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457200" y="155448"/>
            <a:ext cx="8229600" cy="1252728"/>
          </a:xfrm>
        </p:spPr>
        <p:txBody>
          <a:bodyPr/>
          <a:lstStyle/>
          <a:p>
            <a:r>
              <a:rPr lang="en-GB" dirty="0" smtClean="0"/>
              <a:t>Hyperbolic medium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Homogenization: local and nonlocal approaches</a:t>
            </a:r>
            <a:endParaRPr lang="ru-RU" dirty="0"/>
          </a:p>
        </p:txBody>
      </p:sp>
      <p:graphicFrame>
        <p:nvGraphicFramePr>
          <p:cNvPr id="5" name="Объект 4"/>
          <p:cNvGraphicFramePr>
            <a:graphicFrameLocks noChangeAspect="1"/>
          </p:cNvGraphicFramePr>
          <p:nvPr/>
        </p:nvGraphicFramePr>
        <p:xfrm>
          <a:off x="360040" y="1628800"/>
          <a:ext cx="4644008" cy="5127656"/>
        </p:xfrm>
        <a:graphic>
          <a:graphicData uri="http://schemas.openxmlformats.org/presentationml/2006/ole">
            <p:oleObj spid="_x0000_s90114" name="Equation" r:id="rId3" imgW="2692080" imgH="2971800" progId="Equation.DSMT4">
              <p:embed/>
            </p:oleObj>
          </a:graphicData>
        </a:graphic>
      </p:graphicFrame>
      <p:pic>
        <p:nvPicPr>
          <p:cNvPr id="90115" name="Picture 3"/>
          <p:cNvPicPr>
            <a:picLocks noChangeAspect="1" noChangeArrowheads="1"/>
          </p:cNvPicPr>
          <p:nvPr/>
        </p:nvPicPr>
        <p:blipFill>
          <a:blip r:embed="rId4" cstate="print"/>
          <a:srcRect/>
          <a:stretch>
            <a:fillRect/>
          </a:stretch>
        </p:blipFill>
        <p:spPr bwMode="auto">
          <a:xfrm>
            <a:off x="5240213" y="1484784"/>
            <a:ext cx="3724275"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Spontaneous emission</a:t>
            </a:r>
            <a:endParaRPr lang="en-GB" dirty="0"/>
          </a:p>
        </p:txBody>
      </p:sp>
      <p:graphicFrame>
        <p:nvGraphicFramePr>
          <p:cNvPr id="4" name="Object 3"/>
          <p:cNvGraphicFramePr>
            <a:graphicFrameLocks noChangeAspect="1"/>
          </p:cNvGraphicFramePr>
          <p:nvPr/>
        </p:nvGraphicFramePr>
        <p:xfrm>
          <a:off x="285720" y="3571876"/>
          <a:ext cx="5514975" cy="1000125"/>
        </p:xfrm>
        <a:graphic>
          <a:graphicData uri="http://schemas.openxmlformats.org/presentationml/2006/ole">
            <p:oleObj spid="_x0000_s93186" name="Equation" r:id="rId4" imgW="2311200" imgH="419040" progId="Equation.DSMT4">
              <p:embed/>
            </p:oleObj>
          </a:graphicData>
        </a:graphic>
      </p:graphicFrame>
      <p:sp>
        <p:nvSpPr>
          <p:cNvPr id="5" name="Content Placeholder 2"/>
          <p:cNvSpPr>
            <a:spLocks noGrp="1"/>
          </p:cNvSpPr>
          <p:nvPr>
            <p:ph sz="quarter" idx="1"/>
          </p:nvPr>
        </p:nvSpPr>
        <p:spPr>
          <a:xfrm>
            <a:off x="301752" y="1527048"/>
            <a:ext cx="5556132" cy="4830910"/>
          </a:xfrm>
        </p:spPr>
        <p:txBody>
          <a:bodyPr/>
          <a:lstStyle/>
          <a:p>
            <a:pPr marL="182563" indent="-63500"/>
            <a:endParaRPr lang="en-GB" sz="2400" dirty="0" smtClean="0"/>
          </a:p>
          <a:p>
            <a:pPr marL="182563" indent="-63500"/>
            <a:endParaRPr lang="en-GB" sz="2400" dirty="0" smtClean="0"/>
          </a:p>
          <a:p>
            <a:pPr marL="182563" indent="-63500"/>
            <a:endParaRPr lang="en-GB" sz="2400" dirty="0" smtClean="0"/>
          </a:p>
          <a:p>
            <a:pPr marL="182563" indent="-63500"/>
            <a:endParaRPr lang="en-GB" sz="2400" dirty="0" smtClean="0"/>
          </a:p>
          <a:p>
            <a:pPr marL="182563" indent="-63500"/>
            <a:r>
              <a:rPr lang="en-GB" sz="2400" dirty="0" smtClean="0"/>
              <a:t>Transition rate (Fermi Golden Rule):</a:t>
            </a:r>
          </a:p>
          <a:p>
            <a:pPr marL="182563" indent="-63500"/>
            <a:endParaRPr lang="en-GB" sz="2400" dirty="0" smtClean="0"/>
          </a:p>
          <a:p>
            <a:pPr marL="182563" indent="-63500"/>
            <a:endParaRPr lang="en-GB" sz="2400" dirty="0" smtClean="0"/>
          </a:p>
          <a:p>
            <a:pPr marL="182563" indent="-63500"/>
            <a:endParaRPr lang="en-GB" sz="2400" dirty="0" smtClean="0"/>
          </a:p>
          <a:p>
            <a:pPr marL="182563" indent="-63500"/>
            <a:endParaRPr lang="en-GB" sz="2400" dirty="0" smtClean="0"/>
          </a:p>
          <a:p>
            <a:pPr marL="182563" indent="-63500"/>
            <a:r>
              <a:rPr lang="en-GB" sz="2400" dirty="0" smtClean="0"/>
              <a:t>For atom in vacuum:</a:t>
            </a:r>
          </a:p>
          <a:p>
            <a:pPr marL="182563" indent="-63500"/>
            <a:endParaRPr lang="en-GB" sz="2400" dirty="0" smtClean="0"/>
          </a:p>
          <a:p>
            <a:pPr algn="just">
              <a:buNone/>
            </a:pPr>
            <a:endParaRPr lang="ru-RU" sz="1800" dirty="0" smtClean="0"/>
          </a:p>
          <a:p>
            <a:pPr algn="just">
              <a:buNone/>
            </a:pPr>
            <a:endParaRPr lang="ru-RU" sz="1800" dirty="0" smtClean="0"/>
          </a:p>
          <a:p>
            <a:pPr algn="just">
              <a:buNone/>
            </a:pPr>
            <a:endParaRPr lang="ru-RU" sz="1800" dirty="0" smtClean="0"/>
          </a:p>
          <a:p>
            <a:pPr algn="just">
              <a:buNone/>
            </a:pPr>
            <a:endParaRPr lang="ru-RU" sz="1800" dirty="0" smtClean="0"/>
          </a:p>
          <a:p>
            <a:pPr algn="just">
              <a:buNone/>
            </a:pPr>
            <a:endParaRPr lang="en-GB" sz="1800" dirty="0" smtClean="0"/>
          </a:p>
          <a:p>
            <a:pPr algn="just">
              <a:buNone/>
            </a:pPr>
            <a:endParaRPr lang="en-GB" dirty="0" smtClean="0"/>
          </a:p>
          <a:p>
            <a:pPr algn="just">
              <a:buNone/>
            </a:pPr>
            <a:endParaRPr lang="en-GB" dirty="0"/>
          </a:p>
        </p:txBody>
      </p:sp>
      <p:pic>
        <p:nvPicPr>
          <p:cNvPr id="6" name="Picture 2"/>
          <p:cNvPicPr>
            <a:picLocks noChangeAspect="1" noChangeArrowheads="1"/>
          </p:cNvPicPr>
          <p:nvPr/>
        </p:nvPicPr>
        <p:blipFill>
          <a:blip r:embed="rId5" cstate="print"/>
          <a:srcRect/>
          <a:stretch>
            <a:fillRect/>
          </a:stretch>
        </p:blipFill>
        <p:spPr bwMode="auto">
          <a:xfrm>
            <a:off x="5786446" y="1643050"/>
            <a:ext cx="3043230" cy="2071702"/>
          </a:xfrm>
          <a:prstGeom prst="rect">
            <a:avLst/>
          </a:prstGeom>
          <a:noFill/>
          <a:ln w="9525">
            <a:noFill/>
            <a:miter lim="800000"/>
            <a:headEnd/>
            <a:tailEnd/>
          </a:ln>
          <a:effectLst/>
        </p:spPr>
      </p:pic>
      <p:grpSp>
        <p:nvGrpSpPr>
          <p:cNvPr id="3" name="Group 9"/>
          <p:cNvGrpSpPr/>
          <p:nvPr/>
        </p:nvGrpSpPr>
        <p:grpSpPr>
          <a:xfrm>
            <a:off x="4071934" y="3786190"/>
            <a:ext cx="3809816" cy="642942"/>
            <a:chOff x="4143372" y="3857628"/>
            <a:chExt cx="3809816" cy="642942"/>
          </a:xfrm>
        </p:grpSpPr>
        <p:sp>
          <p:nvSpPr>
            <p:cNvPr id="8" name="Oval 7"/>
            <p:cNvSpPr/>
            <p:nvPr/>
          </p:nvSpPr>
          <p:spPr>
            <a:xfrm>
              <a:off x="4143372" y="3857628"/>
              <a:ext cx="1714512" cy="6429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a:endCxn id="8" idx="6"/>
            </p:cNvCxnSpPr>
            <p:nvPr/>
          </p:nvCxnSpPr>
          <p:spPr>
            <a:xfrm rot="10800000" flipV="1">
              <a:off x="5857884" y="4143379"/>
              <a:ext cx="928694" cy="357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16" y="3929066"/>
              <a:ext cx="1095172" cy="523220"/>
            </a:xfrm>
            <a:prstGeom prst="rect">
              <a:avLst/>
            </a:prstGeom>
            <a:noFill/>
          </p:spPr>
          <p:txBody>
            <a:bodyPr wrap="none" rtlCol="0">
              <a:spAutoFit/>
            </a:bodyPr>
            <a:lstStyle/>
            <a:p>
              <a:r>
                <a:rPr lang="en-GB" sz="2800" b="1" dirty="0" smtClean="0"/>
                <a:t>LDOS</a:t>
              </a:r>
              <a:endParaRPr lang="en-GB" sz="2800" b="1" dirty="0"/>
            </a:p>
          </p:txBody>
        </p:sp>
      </p:grpSp>
      <p:graphicFrame>
        <p:nvGraphicFramePr>
          <p:cNvPr id="11" name="Object 10"/>
          <p:cNvGraphicFramePr>
            <a:graphicFrameLocks noChangeAspect="1"/>
          </p:cNvGraphicFramePr>
          <p:nvPr/>
        </p:nvGraphicFramePr>
        <p:xfrm>
          <a:off x="285720" y="5500702"/>
          <a:ext cx="3929090" cy="918489"/>
        </p:xfrm>
        <a:graphic>
          <a:graphicData uri="http://schemas.openxmlformats.org/presentationml/2006/ole">
            <p:oleObj spid="_x0000_s93187" name="Equation" r:id="rId6" imgW="1955520" imgH="457200" progId="Equation.DSMT4">
              <p:embed/>
            </p:oleObj>
          </a:graphicData>
        </a:graphic>
      </p:graphicFrame>
      <p:sp>
        <p:nvSpPr>
          <p:cNvPr id="13" name="Rectangle 12"/>
          <p:cNvSpPr/>
          <p:nvPr/>
        </p:nvSpPr>
        <p:spPr>
          <a:xfrm>
            <a:off x="4429124" y="4572008"/>
            <a:ext cx="4572000" cy="2143116"/>
          </a:xfrm>
          <a:prstGeom prst="rect">
            <a:avLst/>
          </a:prstGeom>
          <a:noFill/>
          <a:ln w="603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rPr>
              <a:t>Note: </a:t>
            </a:r>
            <a:r>
              <a:rPr lang="en-GB" sz="2400" dirty="0" smtClean="0">
                <a:solidFill>
                  <a:schemeClr val="tx1"/>
                </a:solidFill>
              </a:rPr>
              <a:t>Fermi Golden Rule is not an exact result, but rather a first approximation solution of the </a:t>
            </a:r>
            <a:r>
              <a:rPr lang="en-GB" sz="2400" dirty="0" err="1" smtClean="0">
                <a:solidFill>
                  <a:schemeClr val="tx1"/>
                </a:solidFill>
              </a:rPr>
              <a:t>integro</a:t>
            </a:r>
            <a:r>
              <a:rPr lang="en-GB" sz="2400" dirty="0" smtClean="0">
                <a:solidFill>
                  <a:schemeClr val="tx1"/>
                </a:solidFill>
              </a:rPr>
              <a:t>-differential equation obtained from time-dependant perturbation theory</a:t>
            </a:r>
            <a:endParaRPr lang="en-GB" sz="2400" b="1" dirty="0">
              <a:solidFill>
                <a:schemeClr val="tx1"/>
              </a:solidFill>
            </a:endParaRPr>
          </a:p>
        </p:txBody>
      </p:sp>
      <p:graphicFrame>
        <p:nvGraphicFramePr>
          <p:cNvPr id="14" name="Object 13"/>
          <p:cNvGraphicFramePr>
            <a:graphicFrameLocks noChangeAspect="1"/>
          </p:cNvGraphicFramePr>
          <p:nvPr/>
        </p:nvGraphicFramePr>
        <p:xfrm>
          <a:off x="1214414" y="1857364"/>
          <a:ext cx="3143272" cy="1028707"/>
        </p:xfrm>
        <a:graphic>
          <a:graphicData uri="http://schemas.openxmlformats.org/presentationml/2006/ole">
            <p:oleObj spid="_x0000_s93188" name="Equation" r:id="rId7" imgW="69840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Purcell factor</a:t>
            </a:r>
            <a:endParaRPr lang="en-GB" dirty="0"/>
          </a:p>
        </p:txBody>
      </p:sp>
      <p:pic>
        <p:nvPicPr>
          <p:cNvPr id="4" name="Content Placeholder 3" descr="Edward-Mills-Purcell.jpg"/>
          <p:cNvPicPr>
            <a:picLocks noGrp="1" noChangeAspect="1"/>
          </p:cNvPicPr>
          <p:nvPr>
            <p:ph sz="quarter" idx="1"/>
          </p:nvPr>
        </p:nvPicPr>
        <p:blipFill>
          <a:blip r:embed="rId4" cstate="print"/>
          <a:stretch>
            <a:fillRect/>
          </a:stretch>
        </p:blipFill>
        <p:spPr>
          <a:xfrm>
            <a:off x="6156176" y="1585453"/>
            <a:ext cx="1400174" cy="1928826"/>
          </a:xfrm>
        </p:spPr>
      </p:pic>
      <p:sp>
        <p:nvSpPr>
          <p:cNvPr id="5" name="TextBox 4"/>
          <p:cNvSpPr txBox="1"/>
          <p:nvPr/>
        </p:nvSpPr>
        <p:spPr>
          <a:xfrm>
            <a:off x="6156176" y="3501008"/>
            <a:ext cx="1367682" cy="584775"/>
          </a:xfrm>
          <a:prstGeom prst="rect">
            <a:avLst/>
          </a:prstGeom>
          <a:noFill/>
        </p:spPr>
        <p:txBody>
          <a:bodyPr wrap="none" rtlCol="0">
            <a:spAutoFit/>
          </a:bodyPr>
          <a:lstStyle/>
          <a:p>
            <a:r>
              <a:rPr lang="en-GB" sz="1600" i="1" dirty="0" smtClean="0"/>
              <a:t>E.M.  Purcell</a:t>
            </a:r>
          </a:p>
          <a:p>
            <a:r>
              <a:rPr lang="en-GB" sz="1600" i="1" dirty="0" smtClean="0"/>
              <a:t>(1912-1997)</a:t>
            </a:r>
            <a:endParaRPr lang="en-GB" sz="1600" i="1" dirty="0"/>
          </a:p>
        </p:txBody>
      </p:sp>
      <p:pic>
        <p:nvPicPr>
          <p:cNvPr id="1026" name="Picture 2"/>
          <p:cNvPicPr>
            <a:picLocks noChangeAspect="1" noChangeArrowheads="1"/>
          </p:cNvPicPr>
          <p:nvPr/>
        </p:nvPicPr>
        <p:blipFill>
          <a:blip r:embed="rId5" cstate="print"/>
          <a:srcRect/>
          <a:stretch>
            <a:fillRect/>
          </a:stretch>
        </p:blipFill>
        <p:spPr bwMode="auto">
          <a:xfrm>
            <a:off x="214282" y="1553824"/>
            <a:ext cx="4143404" cy="4875572"/>
          </a:xfrm>
          <a:prstGeom prst="rect">
            <a:avLst/>
          </a:prstGeom>
          <a:noFill/>
          <a:ln w="9525">
            <a:noFill/>
            <a:miter lim="800000"/>
            <a:headEnd/>
            <a:tailEnd/>
          </a:ln>
          <a:effectLst/>
        </p:spPr>
      </p:pic>
      <p:sp>
        <p:nvSpPr>
          <p:cNvPr id="8" name="Rounded Rectangle 7"/>
          <p:cNvSpPr/>
          <p:nvPr/>
        </p:nvSpPr>
        <p:spPr>
          <a:xfrm>
            <a:off x="3143240" y="4500570"/>
            <a:ext cx="1143008" cy="28575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Объект 9"/>
          <p:cNvGraphicFramePr>
            <a:graphicFrameLocks noChangeAspect="1"/>
          </p:cNvGraphicFramePr>
          <p:nvPr/>
        </p:nvGraphicFramePr>
        <p:xfrm>
          <a:off x="4572000" y="4293096"/>
          <a:ext cx="4368485" cy="936104"/>
        </p:xfrm>
        <a:graphic>
          <a:graphicData uri="http://schemas.openxmlformats.org/presentationml/2006/ole">
            <p:oleObj spid="_x0000_s59393" name="Equation" r:id="rId6" imgW="1066680" imgH="228600" progId="Equation.DSMT4">
              <p:embed/>
            </p:oleObj>
          </a:graphicData>
        </a:graphic>
      </p:graphicFrame>
      <p:sp>
        <p:nvSpPr>
          <p:cNvPr id="11" name="TextBox 10"/>
          <p:cNvSpPr txBox="1"/>
          <p:nvPr/>
        </p:nvSpPr>
        <p:spPr>
          <a:xfrm>
            <a:off x="4427984" y="5733256"/>
            <a:ext cx="4719882" cy="646331"/>
          </a:xfrm>
          <a:prstGeom prst="rect">
            <a:avLst/>
          </a:prstGeom>
          <a:noFill/>
        </p:spPr>
        <p:txBody>
          <a:bodyPr wrap="none" rtlCol="0">
            <a:spAutoFit/>
          </a:bodyPr>
          <a:lstStyle/>
          <a:p>
            <a:r>
              <a:rPr lang="en-US" dirty="0" smtClean="0"/>
              <a:t>Purcell worked with RF range and small metallic</a:t>
            </a:r>
          </a:p>
          <a:p>
            <a:r>
              <a:rPr lang="en-US" dirty="0" smtClean="0"/>
              <a:t>Cavities: enhancement of the order of </a:t>
            </a:r>
            <a:endParaRPr lang="ru-RU" dirty="0"/>
          </a:p>
        </p:txBody>
      </p:sp>
      <p:graphicFrame>
        <p:nvGraphicFramePr>
          <p:cNvPr id="12" name="Объект 11"/>
          <p:cNvGraphicFramePr>
            <a:graphicFrameLocks noChangeAspect="1"/>
          </p:cNvGraphicFramePr>
          <p:nvPr/>
        </p:nvGraphicFramePr>
        <p:xfrm>
          <a:off x="8388424" y="5949280"/>
          <a:ext cx="594066" cy="432048"/>
        </p:xfrm>
        <a:graphic>
          <a:graphicData uri="http://schemas.openxmlformats.org/presentationml/2006/ole">
            <p:oleObj spid="_x0000_s59394" name="Equation" r:id="rId7" imgW="279360" imgH="20304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Infinite density of states</a:t>
            </a:r>
            <a:endParaRPr lang="en-GB" dirty="0"/>
          </a:p>
        </p:txBody>
      </p:sp>
      <p:graphicFrame>
        <p:nvGraphicFramePr>
          <p:cNvPr id="4" name="Object 3"/>
          <p:cNvGraphicFramePr>
            <a:graphicFrameLocks noChangeAspect="1"/>
          </p:cNvGraphicFramePr>
          <p:nvPr/>
        </p:nvGraphicFramePr>
        <p:xfrm>
          <a:off x="2357422" y="1714488"/>
          <a:ext cx="3901914" cy="1290633"/>
        </p:xfrm>
        <a:graphic>
          <a:graphicData uri="http://schemas.openxmlformats.org/presentationml/2006/ole">
            <p:oleObj spid="_x0000_s22529" name="Equation" r:id="rId4" imgW="1650960" imgH="545760" progId="Equation.DSMT4">
              <p:embed/>
            </p:oleObj>
          </a:graphicData>
        </a:graphic>
      </p:graphicFrame>
      <p:pic>
        <p:nvPicPr>
          <p:cNvPr id="6" name="Picture 5" descr="fig1.eps"/>
          <p:cNvPicPr>
            <a:picLocks noChangeAspect="1"/>
          </p:cNvPicPr>
          <p:nvPr/>
        </p:nvPicPr>
        <p:blipFill>
          <a:blip r:embed="rId5" cstate="print"/>
          <a:stretch>
            <a:fillRect/>
          </a:stretch>
        </p:blipFill>
        <p:spPr>
          <a:xfrm>
            <a:off x="642910" y="3571876"/>
            <a:ext cx="3962427" cy="2286016"/>
          </a:xfrm>
          <a:prstGeom prst="rect">
            <a:avLst/>
          </a:prstGeom>
        </p:spPr>
      </p:pic>
      <p:graphicFrame>
        <p:nvGraphicFramePr>
          <p:cNvPr id="7" name="Object 6"/>
          <p:cNvGraphicFramePr>
            <a:graphicFrameLocks noChangeAspect="1"/>
          </p:cNvGraphicFramePr>
          <p:nvPr/>
        </p:nvGraphicFramePr>
        <p:xfrm>
          <a:off x="4786313" y="4000504"/>
          <a:ext cx="4160213" cy="857256"/>
        </p:xfrm>
        <a:graphic>
          <a:graphicData uri="http://schemas.openxmlformats.org/presentationml/2006/ole">
            <p:oleObj spid="_x0000_s22530" name="Equation" r:id="rId6" imgW="2095200" imgH="431640" progId="Equation.DSMT4">
              <p:embed/>
            </p:oleObj>
          </a:graphicData>
        </a:graphic>
      </p:graphicFrame>
      <p:sp>
        <p:nvSpPr>
          <p:cNvPr id="8" name="Rectangle 7"/>
          <p:cNvSpPr/>
          <p:nvPr/>
        </p:nvSpPr>
        <p:spPr>
          <a:xfrm>
            <a:off x="0" y="6211669"/>
            <a:ext cx="7429520" cy="369332"/>
          </a:xfrm>
          <a:prstGeom prst="rect">
            <a:avLst/>
          </a:prstGeom>
        </p:spPr>
        <p:txBody>
          <a:bodyPr wrap="square">
            <a:spAutoFit/>
          </a:bodyPr>
          <a:lstStyle/>
          <a:p>
            <a:r>
              <a:rPr lang="en-GB" i="1" dirty="0" err="1" smtClean="0"/>
              <a:t>Narimanov</a:t>
            </a:r>
            <a:r>
              <a:rPr lang="en-GB" i="1" dirty="0" smtClean="0"/>
              <a:t> et al, Appl. Phys. B: </a:t>
            </a:r>
            <a:r>
              <a:rPr lang="en-GB" b="1" i="1" dirty="0" smtClean="0"/>
              <a:t>100, 215–218 (2010)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Realizations of hyperbolic media</a:t>
            </a:r>
            <a:endParaRPr lang="en-GB" dirty="0"/>
          </a:p>
        </p:txBody>
      </p:sp>
      <p:grpSp>
        <p:nvGrpSpPr>
          <p:cNvPr id="3" name="Group 6"/>
          <p:cNvGrpSpPr/>
          <p:nvPr/>
        </p:nvGrpSpPr>
        <p:grpSpPr>
          <a:xfrm>
            <a:off x="571472" y="1714488"/>
            <a:ext cx="2344059" cy="2428892"/>
            <a:chOff x="571472" y="1714488"/>
            <a:chExt cx="2344059" cy="2428892"/>
          </a:xfrm>
        </p:grpSpPr>
        <p:pic>
          <p:nvPicPr>
            <p:cNvPr id="21505" name="Picture 1"/>
            <p:cNvPicPr>
              <a:picLocks noChangeAspect="1" noChangeArrowheads="1"/>
            </p:cNvPicPr>
            <p:nvPr/>
          </p:nvPicPr>
          <p:blipFill>
            <a:blip r:embed="rId3" cstate="print"/>
            <a:srcRect/>
            <a:stretch>
              <a:fillRect/>
            </a:stretch>
          </p:blipFill>
          <p:spPr bwMode="auto">
            <a:xfrm>
              <a:off x="571472" y="2143116"/>
              <a:ext cx="2344059" cy="2000264"/>
            </a:xfrm>
            <a:prstGeom prst="rect">
              <a:avLst/>
            </a:prstGeom>
            <a:noFill/>
            <a:ln w="9525">
              <a:noFill/>
              <a:miter lim="800000"/>
              <a:headEnd/>
              <a:tailEnd/>
            </a:ln>
            <a:effectLst/>
          </p:spPr>
        </p:pic>
        <p:sp>
          <p:nvSpPr>
            <p:cNvPr id="5" name="TextBox 4"/>
            <p:cNvSpPr txBox="1"/>
            <p:nvPr/>
          </p:nvSpPr>
          <p:spPr>
            <a:xfrm>
              <a:off x="642910" y="1714488"/>
              <a:ext cx="2191626" cy="523220"/>
            </a:xfrm>
            <a:prstGeom prst="rect">
              <a:avLst/>
            </a:prstGeom>
            <a:noFill/>
          </p:spPr>
          <p:txBody>
            <a:bodyPr wrap="none" rtlCol="0">
              <a:spAutoFit/>
            </a:bodyPr>
            <a:lstStyle/>
            <a:p>
              <a:r>
                <a:rPr lang="en-GB" sz="2800" dirty="0" smtClean="0"/>
                <a:t>Wire medium</a:t>
              </a:r>
              <a:endParaRPr lang="en-GB" sz="2800" dirty="0"/>
            </a:p>
          </p:txBody>
        </p:sp>
      </p:grpSp>
      <p:grpSp>
        <p:nvGrpSpPr>
          <p:cNvPr id="4" name="Group 15"/>
          <p:cNvGrpSpPr/>
          <p:nvPr/>
        </p:nvGrpSpPr>
        <p:grpSpPr>
          <a:xfrm>
            <a:off x="1857356" y="3929066"/>
            <a:ext cx="5210164" cy="2571768"/>
            <a:chOff x="1857356" y="3929066"/>
            <a:chExt cx="5210164" cy="2571768"/>
          </a:xfrm>
        </p:grpSpPr>
        <p:sp>
          <p:nvSpPr>
            <p:cNvPr id="8" name="TextBox 7"/>
            <p:cNvSpPr txBox="1"/>
            <p:nvPr/>
          </p:nvSpPr>
          <p:spPr>
            <a:xfrm>
              <a:off x="2285354" y="6131502"/>
              <a:ext cx="4572662" cy="369332"/>
            </a:xfrm>
            <a:prstGeom prst="rect">
              <a:avLst/>
            </a:prstGeom>
            <a:noFill/>
          </p:spPr>
          <p:txBody>
            <a:bodyPr wrap="none" rtlCol="0">
              <a:spAutoFit/>
            </a:bodyPr>
            <a:lstStyle/>
            <a:p>
              <a:r>
                <a:rPr lang="en-GB" i="1" dirty="0" smtClean="0"/>
                <a:t>J. Sun et al. </a:t>
              </a:r>
              <a:r>
                <a:rPr lang="fr-FR" i="1" dirty="0" smtClean="0"/>
                <a:t>Appl. Phys. Lett. </a:t>
              </a:r>
              <a:r>
                <a:rPr lang="fr-FR" b="1" i="1" dirty="0" smtClean="0"/>
                <a:t>98</a:t>
              </a:r>
              <a:r>
                <a:rPr lang="fr-FR" i="1" dirty="0" smtClean="0"/>
                <a:t>, 101901 (2011)</a:t>
              </a:r>
              <a:endParaRPr lang="en-GB" i="1" dirty="0"/>
            </a:p>
          </p:txBody>
        </p:sp>
        <p:pic>
          <p:nvPicPr>
            <p:cNvPr id="21506" name="Picture 2"/>
            <p:cNvPicPr>
              <a:picLocks noChangeAspect="1" noChangeArrowheads="1"/>
            </p:cNvPicPr>
            <p:nvPr/>
          </p:nvPicPr>
          <p:blipFill>
            <a:blip r:embed="rId4" cstate="print"/>
            <a:srcRect/>
            <a:stretch>
              <a:fillRect/>
            </a:stretch>
          </p:blipFill>
          <p:spPr bwMode="auto">
            <a:xfrm>
              <a:off x="1857356" y="4429132"/>
              <a:ext cx="5210164" cy="1712329"/>
            </a:xfrm>
            <a:prstGeom prst="rect">
              <a:avLst/>
            </a:prstGeom>
            <a:noFill/>
            <a:ln w="9525">
              <a:noFill/>
              <a:miter lim="800000"/>
              <a:headEnd/>
              <a:tailEnd/>
            </a:ln>
            <a:effectLst/>
          </p:spPr>
        </p:pic>
        <p:sp>
          <p:nvSpPr>
            <p:cNvPr id="10" name="TextBox 9"/>
            <p:cNvSpPr txBox="1"/>
            <p:nvPr/>
          </p:nvSpPr>
          <p:spPr>
            <a:xfrm>
              <a:off x="3357554" y="3929066"/>
              <a:ext cx="2721322" cy="523220"/>
            </a:xfrm>
            <a:prstGeom prst="rect">
              <a:avLst/>
            </a:prstGeom>
            <a:noFill/>
          </p:spPr>
          <p:txBody>
            <a:bodyPr wrap="none" rtlCol="0">
              <a:spAutoFit/>
            </a:bodyPr>
            <a:lstStyle/>
            <a:p>
              <a:r>
                <a:rPr lang="en-GB" sz="2800" dirty="0" smtClean="0"/>
                <a:t>Graphite (for UV)</a:t>
              </a:r>
              <a:endParaRPr lang="en-GB" sz="2800" dirty="0"/>
            </a:p>
          </p:txBody>
        </p:sp>
      </p:grpSp>
      <p:grpSp>
        <p:nvGrpSpPr>
          <p:cNvPr id="6" name="Group 14"/>
          <p:cNvGrpSpPr/>
          <p:nvPr/>
        </p:nvGrpSpPr>
        <p:grpSpPr>
          <a:xfrm>
            <a:off x="3448896" y="1928802"/>
            <a:ext cx="5695104" cy="1928826"/>
            <a:chOff x="3448896" y="1928802"/>
            <a:chExt cx="5695104" cy="1928826"/>
          </a:xfrm>
        </p:grpSpPr>
        <p:pic>
          <p:nvPicPr>
            <p:cNvPr id="21507" name="Picture 3"/>
            <p:cNvPicPr>
              <a:picLocks noChangeAspect="1" noChangeArrowheads="1"/>
            </p:cNvPicPr>
            <p:nvPr/>
          </p:nvPicPr>
          <p:blipFill>
            <a:blip r:embed="rId5" cstate="print"/>
            <a:srcRect/>
            <a:stretch>
              <a:fillRect/>
            </a:stretch>
          </p:blipFill>
          <p:spPr bwMode="auto">
            <a:xfrm>
              <a:off x="3448896" y="2428868"/>
              <a:ext cx="5695104" cy="1428760"/>
            </a:xfrm>
            <a:prstGeom prst="rect">
              <a:avLst/>
            </a:prstGeom>
            <a:noFill/>
            <a:ln w="9525">
              <a:noFill/>
              <a:miter lim="800000"/>
              <a:headEnd/>
              <a:tailEnd/>
            </a:ln>
            <a:effectLst/>
          </p:spPr>
        </p:pic>
        <p:sp>
          <p:nvSpPr>
            <p:cNvPr id="13" name="TextBox 12"/>
            <p:cNvSpPr txBox="1"/>
            <p:nvPr/>
          </p:nvSpPr>
          <p:spPr>
            <a:xfrm>
              <a:off x="4214810" y="1928802"/>
              <a:ext cx="4273927" cy="523220"/>
            </a:xfrm>
            <a:prstGeom prst="rect">
              <a:avLst/>
            </a:prstGeom>
            <a:noFill/>
          </p:spPr>
          <p:txBody>
            <a:bodyPr wrap="none" rtlCol="0">
              <a:spAutoFit/>
            </a:bodyPr>
            <a:lstStyle/>
            <a:p>
              <a:r>
                <a:rPr lang="en-GB" sz="2800" dirty="0" smtClean="0"/>
                <a:t>Magnetized plasma (for RF)</a:t>
              </a:r>
              <a:endParaRPr lang="en-GB"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55448"/>
            <a:ext cx="8929718" cy="1252728"/>
          </a:xfrm>
        </p:spPr>
        <p:txBody>
          <a:bodyPr>
            <a:noAutofit/>
          </a:bodyPr>
          <a:lstStyle/>
          <a:p>
            <a:r>
              <a:rPr lang="en-GB" sz="3500" dirty="0" smtClean="0"/>
              <a:t>Layered metal dielectric nanostructure –     the simplest realization of hyperbolic media</a:t>
            </a:r>
            <a:endParaRPr lang="en-GB" sz="3500" dirty="0"/>
          </a:p>
        </p:txBody>
      </p:sp>
      <p:sp>
        <p:nvSpPr>
          <p:cNvPr id="4" name="Content Placeholder 2"/>
          <p:cNvSpPr>
            <a:spLocks noGrp="1"/>
          </p:cNvSpPr>
          <p:nvPr>
            <p:ph sz="quarter" idx="1"/>
          </p:nvPr>
        </p:nvSpPr>
        <p:spPr>
          <a:xfrm>
            <a:off x="357158" y="1409704"/>
            <a:ext cx="8329642" cy="4948254"/>
          </a:xfrm>
        </p:spPr>
        <p:txBody>
          <a:bodyPr>
            <a:normAutofit/>
          </a:bodyPr>
          <a:lstStyle/>
          <a:p>
            <a:pPr marL="363538" indent="-363538"/>
            <a:r>
              <a:rPr lang="en-GB" sz="2000" dirty="0" smtClean="0"/>
              <a:t>Within the effective media approximation the layered metal dielectric nanostructure can be described as a hyperbolic media</a:t>
            </a:r>
            <a:endParaRPr lang="en-GB" sz="2000" dirty="0"/>
          </a:p>
        </p:txBody>
      </p:sp>
      <p:graphicFrame>
        <p:nvGraphicFramePr>
          <p:cNvPr id="5" name="Object 4"/>
          <p:cNvGraphicFramePr>
            <a:graphicFrameLocks noChangeAspect="1"/>
          </p:cNvGraphicFramePr>
          <p:nvPr/>
        </p:nvGraphicFramePr>
        <p:xfrm>
          <a:off x="357158" y="4214818"/>
          <a:ext cx="4068763" cy="2136775"/>
        </p:xfrm>
        <a:graphic>
          <a:graphicData uri="http://schemas.openxmlformats.org/presentationml/2006/ole">
            <p:oleObj spid="_x0000_s5122" name="Equation" r:id="rId4" imgW="2514600" imgH="1371600" progId="Equation.DSMT4">
              <p:embed/>
            </p:oleObj>
          </a:graphicData>
        </a:graphic>
      </p:graphicFrame>
      <p:grpSp>
        <p:nvGrpSpPr>
          <p:cNvPr id="16" name="Group 15"/>
          <p:cNvGrpSpPr/>
          <p:nvPr/>
        </p:nvGrpSpPr>
        <p:grpSpPr>
          <a:xfrm>
            <a:off x="4500562" y="2428868"/>
            <a:ext cx="4643470" cy="4429132"/>
            <a:chOff x="3714745" y="2357430"/>
            <a:chExt cx="5000659" cy="4262212"/>
          </a:xfrm>
        </p:grpSpPr>
        <p:graphicFrame>
          <p:nvGraphicFramePr>
            <p:cNvPr id="9" name="Object 8"/>
            <p:cNvGraphicFramePr>
              <a:graphicFrameLocks noChangeAspect="1"/>
            </p:cNvGraphicFramePr>
            <p:nvPr/>
          </p:nvGraphicFramePr>
          <p:xfrm>
            <a:off x="5929322" y="6143644"/>
            <a:ext cx="642942" cy="475998"/>
          </p:xfrm>
          <a:graphic>
            <a:graphicData uri="http://schemas.openxmlformats.org/presentationml/2006/ole">
              <p:oleObj spid="_x0000_s5123" name="Equation" r:id="rId5" imgW="152280" imgH="139680" progId="Equation.DSMT4">
                <p:embed/>
              </p:oleObj>
            </a:graphicData>
          </a:graphic>
        </p:graphicFrame>
        <p:grpSp>
          <p:nvGrpSpPr>
            <p:cNvPr id="15" name="Group 14"/>
            <p:cNvGrpSpPr/>
            <p:nvPr/>
          </p:nvGrpSpPr>
          <p:grpSpPr>
            <a:xfrm>
              <a:off x="3714745" y="2357430"/>
              <a:ext cx="5000659" cy="3728855"/>
              <a:chOff x="6643703" y="2557665"/>
              <a:chExt cx="5000659" cy="3728855"/>
            </a:xfrm>
          </p:grpSpPr>
          <p:grpSp>
            <p:nvGrpSpPr>
              <p:cNvPr id="14" name="Group 13"/>
              <p:cNvGrpSpPr/>
              <p:nvPr/>
            </p:nvGrpSpPr>
            <p:grpSpPr>
              <a:xfrm>
                <a:off x="6643703" y="2557665"/>
                <a:ext cx="5000659" cy="3728855"/>
                <a:chOff x="4000497" y="2500306"/>
                <a:chExt cx="5000659" cy="3728855"/>
              </a:xfrm>
            </p:grpSpPr>
            <p:pic>
              <p:nvPicPr>
                <p:cNvPr id="7" name="Picture 6"/>
                <p:cNvPicPr>
                  <a:picLocks noChangeAspect="1" noChangeArrowheads="1"/>
                </p:cNvPicPr>
                <p:nvPr/>
              </p:nvPicPr>
              <p:blipFill>
                <a:blip r:embed="rId6" cstate="print"/>
                <a:srcRect/>
                <a:stretch>
                  <a:fillRect/>
                </a:stretch>
              </p:blipFill>
              <p:spPr bwMode="auto">
                <a:xfrm rot="16200000">
                  <a:off x="3821109" y="4056072"/>
                  <a:ext cx="981075" cy="622300"/>
                </a:xfrm>
                <a:prstGeom prst="rect">
                  <a:avLst/>
                </a:prstGeom>
                <a:noFill/>
                <a:ln w="9525">
                  <a:noFill/>
                  <a:miter lim="800000"/>
                  <a:headEnd/>
                  <a:tailEnd/>
                </a:ln>
                <a:effectLst/>
              </p:spPr>
            </p:pic>
            <p:grpSp>
              <p:nvGrpSpPr>
                <p:cNvPr id="13" name="Group 12"/>
                <p:cNvGrpSpPr/>
                <p:nvPr/>
              </p:nvGrpSpPr>
              <p:grpSpPr>
                <a:xfrm>
                  <a:off x="4643438" y="2500306"/>
                  <a:ext cx="4357718" cy="3728855"/>
                  <a:chOff x="4429124" y="2843417"/>
                  <a:chExt cx="4357718" cy="3728855"/>
                </a:xfrm>
              </p:grpSpPr>
              <p:pic>
                <p:nvPicPr>
                  <p:cNvPr id="6" name="Picture 5" descr="eps.JPG"/>
                  <p:cNvPicPr>
                    <a:picLocks noChangeAspect="1"/>
                  </p:cNvPicPr>
                  <p:nvPr/>
                </p:nvPicPr>
                <p:blipFill>
                  <a:blip r:embed="rId7" cstate="print"/>
                  <a:srcRect l="5714" b="7143"/>
                  <a:stretch>
                    <a:fillRect/>
                  </a:stretch>
                </p:blipFill>
                <p:spPr>
                  <a:xfrm>
                    <a:off x="4429124" y="2843417"/>
                    <a:ext cx="3786213" cy="3728855"/>
                  </a:xfrm>
                  <a:prstGeom prst="rect">
                    <a:avLst/>
                  </a:prstGeom>
                </p:spPr>
              </p:pic>
              <p:cxnSp>
                <p:nvCxnSpPr>
                  <p:cNvPr id="8" name="Straight Connector 7"/>
                  <p:cNvCxnSpPr/>
                  <p:nvPr/>
                </p:nvCxnSpPr>
                <p:spPr>
                  <a:xfrm>
                    <a:off x="4714876" y="4286256"/>
                    <a:ext cx="350046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6286512" y="3429000"/>
                    <a:ext cx="785818" cy="785818"/>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nvGraphicFramePr>
                <p:xfrm>
                  <a:off x="7000892" y="2857496"/>
                  <a:ext cx="1785950" cy="642942"/>
                </p:xfrm>
                <a:graphic>
                  <a:graphicData uri="http://schemas.openxmlformats.org/presentationml/2006/ole">
                    <p:oleObj spid="_x0000_s5124" name="Equation" r:id="rId8" imgW="634680" imgH="228600" progId="Equation.DSMT4">
                      <p:embed/>
                    </p:oleObj>
                  </a:graphicData>
                </a:graphic>
              </p:graphicFrame>
            </p:grpSp>
          </p:grpSp>
          <p:cxnSp>
            <p:nvCxnSpPr>
              <p:cNvPr id="10" name="Straight Connector 9"/>
              <p:cNvCxnSpPr/>
              <p:nvPr/>
            </p:nvCxnSpPr>
            <p:spPr>
              <a:xfrm rot="5400000" flipH="1" flipV="1">
                <a:off x="7386453" y="4314659"/>
                <a:ext cx="3500462" cy="146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pic>
        <p:nvPicPr>
          <p:cNvPr id="17" name="Picture 16"/>
          <p:cNvPicPr>
            <a:picLocks noChangeAspect="1" noChangeArrowheads="1"/>
          </p:cNvPicPr>
          <p:nvPr/>
        </p:nvPicPr>
        <p:blipFill>
          <a:blip r:embed="rId9" cstate="print"/>
          <a:srcRect/>
          <a:stretch>
            <a:fillRect/>
          </a:stretch>
        </p:blipFill>
        <p:spPr bwMode="auto">
          <a:xfrm>
            <a:off x="0" y="2428868"/>
            <a:ext cx="3786182" cy="1592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Purcell factor in layered structures. Theory.</a:t>
            </a:r>
            <a:endParaRPr lang="en-GB" dirty="0"/>
          </a:p>
        </p:txBody>
      </p:sp>
      <p:sp>
        <p:nvSpPr>
          <p:cNvPr id="5" name="TextBox 4"/>
          <p:cNvSpPr txBox="1"/>
          <p:nvPr/>
        </p:nvSpPr>
        <p:spPr>
          <a:xfrm>
            <a:off x="0" y="1571612"/>
            <a:ext cx="4418197" cy="1508105"/>
          </a:xfrm>
          <a:prstGeom prst="rect">
            <a:avLst/>
          </a:prstGeom>
          <a:noFill/>
        </p:spPr>
        <p:txBody>
          <a:bodyPr wrap="square" rtlCol="0">
            <a:spAutoFit/>
          </a:bodyPr>
          <a:lstStyle/>
          <a:p>
            <a:pPr>
              <a:buFont typeface="Arial" pitchFamily="34" charset="0"/>
              <a:buChar char="•"/>
            </a:pPr>
            <a:r>
              <a:rPr lang="en-GB" sz="2300" b="1" dirty="0" err="1" smtClean="0"/>
              <a:t>Extremum</a:t>
            </a:r>
            <a:r>
              <a:rPr lang="en-GB" sz="2300" b="1" dirty="0" smtClean="0"/>
              <a:t> is observed at the bulk  </a:t>
            </a:r>
            <a:r>
              <a:rPr lang="en-GB" sz="2300" b="1" dirty="0" err="1" smtClean="0"/>
              <a:t>plasmon</a:t>
            </a:r>
            <a:r>
              <a:rPr lang="en-GB" sz="2300" b="1" dirty="0" smtClean="0"/>
              <a:t> frequency .</a:t>
            </a:r>
          </a:p>
          <a:p>
            <a:endParaRPr lang="en-GB" sz="2300" dirty="0" smtClean="0"/>
          </a:p>
          <a:p>
            <a:endParaRPr lang="en-GB" sz="2300" dirty="0"/>
          </a:p>
        </p:txBody>
      </p:sp>
      <p:grpSp>
        <p:nvGrpSpPr>
          <p:cNvPr id="7" name="Group 11"/>
          <p:cNvGrpSpPr/>
          <p:nvPr/>
        </p:nvGrpSpPr>
        <p:grpSpPr>
          <a:xfrm>
            <a:off x="1043608" y="2492896"/>
            <a:ext cx="2073412" cy="1357892"/>
            <a:chOff x="1043608" y="2492896"/>
            <a:chExt cx="2073412" cy="1357892"/>
          </a:xfrm>
        </p:grpSpPr>
        <p:graphicFrame>
          <p:nvGraphicFramePr>
            <p:cNvPr id="8" name="Object 4"/>
            <p:cNvGraphicFramePr>
              <a:graphicFrameLocks noChangeAspect="1"/>
            </p:cNvGraphicFramePr>
            <p:nvPr/>
          </p:nvGraphicFramePr>
          <p:xfrm>
            <a:off x="1259632" y="2492896"/>
            <a:ext cx="1857388" cy="1347639"/>
          </p:xfrm>
          <a:graphic>
            <a:graphicData uri="http://schemas.openxmlformats.org/presentationml/2006/ole">
              <p:oleObj spid="_x0000_s131073" name="Equation" r:id="rId4" imgW="647640" imgH="469800" progId="Equation.DSMT4">
                <p:embed/>
              </p:oleObj>
            </a:graphicData>
          </a:graphic>
        </p:graphicFrame>
        <p:sp>
          <p:nvSpPr>
            <p:cNvPr id="9" name="Rectangle 10"/>
            <p:cNvSpPr/>
            <p:nvPr/>
          </p:nvSpPr>
          <p:spPr>
            <a:xfrm>
              <a:off x="1043608" y="2564904"/>
              <a:ext cx="2000264" cy="12858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Группа 10"/>
          <p:cNvGrpSpPr/>
          <p:nvPr/>
        </p:nvGrpSpPr>
        <p:grpSpPr>
          <a:xfrm>
            <a:off x="4666372" y="1556792"/>
            <a:ext cx="4298116" cy="2736304"/>
            <a:chOff x="4629892" y="1643050"/>
            <a:chExt cx="4514140" cy="2794062"/>
          </a:xfrm>
        </p:grpSpPr>
        <p:pic>
          <p:nvPicPr>
            <p:cNvPr id="4" name="Picture 1"/>
            <p:cNvPicPr>
              <a:picLocks noChangeAspect="1" noChangeArrowheads="1"/>
            </p:cNvPicPr>
            <p:nvPr/>
          </p:nvPicPr>
          <p:blipFill>
            <a:blip r:embed="rId5" cstate="print"/>
            <a:srcRect b="48565"/>
            <a:stretch>
              <a:fillRect/>
            </a:stretch>
          </p:blipFill>
          <p:spPr bwMode="auto">
            <a:xfrm>
              <a:off x="4629892" y="1643050"/>
              <a:ext cx="4514140" cy="2794062"/>
            </a:xfrm>
            <a:prstGeom prst="rect">
              <a:avLst/>
            </a:prstGeom>
            <a:noFill/>
            <a:ln w="9525">
              <a:noFill/>
              <a:miter lim="800000"/>
              <a:headEnd/>
              <a:tailEnd/>
            </a:ln>
            <a:effectLst/>
          </p:spPr>
        </p:pic>
        <p:sp>
          <p:nvSpPr>
            <p:cNvPr id="10" name="Прямоугольник 9"/>
            <p:cNvSpPr/>
            <p:nvPr/>
          </p:nvSpPr>
          <p:spPr>
            <a:xfrm flipV="1">
              <a:off x="5220072" y="4391393"/>
              <a:ext cx="381642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131075" name="Object 3"/>
          <p:cNvGraphicFramePr>
            <a:graphicFrameLocks noChangeAspect="1"/>
          </p:cNvGraphicFramePr>
          <p:nvPr/>
        </p:nvGraphicFramePr>
        <p:xfrm>
          <a:off x="179512" y="4005064"/>
          <a:ext cx="3348037" cy="576263"/>
        </p:xfrm>
        <a:graphic>
          <a:graphicData uri="http://schemas.openxmlformats.org/presentationml/2006/ole">
            <p:oleObj spid="_x0000_s131075" name="Equation" r:id="rId6" imgW="1180800" imgH="203040" progId="Equation.DSMT4">
              <p:embed/>
            </p:oleObj>
          </a:graphicData>
        </a:graphic>
      </p:graphicFrame>
      <p:graphicFrame>
        <p:nvGraphicFramePr>
          <p:cNvPr id="15" name="Объект 14"/>
          <p:cNvGraphicFramePr>
            <a:graphicFrameLocks noChangeAspect="1"/>
          </p:cNvGraphicFramePr>
          <p:nvPr/>
        </p:nvGraphicFramePr>
        <p:xfrm>
          <a:off x="33461" y="4830911"/>
          <a:ext cx="4754563" cy="1622425"/>
        </p:xfrm>
        <a:graphic>
          <a:graphicData uri="http://schemas.openxmlformats.org/presentationml/2006/ole">
            <p:oleObj spid="_x0000_s131076" name="Equation" r:id="rId7" imgW="3200400" imgH="1091880" progId="Equation.DSMT4">
              <p:embed/>
            </p:oleObj>
          </a:graphicData>
        </a:graphic>
      </p:graphicFrame>
      <p:pic>
        <p:nvPicPr>
          <p:cNvPr id="16" name="Picture 5" descr="Untitled-1.jpg"/>
          <p:cNvPicPr>
            <a:picLocks noChangeAspect="1"/>
          </p:cNvPicPr>
          <p:nvPr/>
        </p:nvPicPr>
        <p:blipFill>
          <a:blip r:embed="rId8" cstate="print"/>
          <a:srcRect l="15157"/>
          <a:stretch>
            <a:fillRect/>
          </a:stretch>
        </p:blipFill>
        <p:spPr>
          <a:xfrm>
            <a:off x="4860032" y="4365104"/>
            <a:ext cx="4178276" cy="236652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285720" y="1714488"/>
            <a:ext cx="3428992" cy="2285996"/>
          </a:xfrm>
          <a:prstGeom prst="rect">
            <a:avLst/>
          </a:prstGeom>
          <a:noFill/>
          <a:ln w="9525">
            <a:noFill/>
            <a:miter lim="800000"/>
            <a:headEnd/>
            <a:tailEnd/>
          </a:ln>
          <a:effectLst/>
        </p:spPr>
      </p:pic>
      <p:pic>
        <p:nvPicPr>
          <p:cNvPr id="37891" name="Picture 3"/>
          <p:cNvPicPr>
            <a:picLocks noChangeAspect="1" noChangeArrowheads="1"/>
          </p:cNvPicPr>
          <p:nvPr/>
        </p:nvPicPr>
        <p:blipFill>
          <a:blip r:embed="rId4" cstate="print"/>
          <a:srcRect/>
          <a:stretch>
            <a:fillRect/>
          </a:stretch>
        </p:blipFill>
        <p:spPr bwMode="auto">
          <a:xfrm>
            <a:off x="285720" y="4143380"/>
            <a:ext cx="3852865" cy="1433014"/>
          </a:xfrm>
          <a:prstGeom prst="rect">
            <a:avLst/>
          </a:prstGeom>
          <a:noFill/>
          <a:ln w="9525">
            <a:noFill/>
            <a:miter lim="800000"/>
            <a:headEnd/>
            <a:tailEnd/>
          </a:ln>
          <a:effectLst/>
        </p:spPr>
      </p:pic>
      <p:sp>
        <p:nvSpPr>
          <p:cNvPr id="7" name="TextBox 6"/>
          <p:cNvSpPr txBox="1"/>
          <p:nvPr/>
        </p:nvSpPr>
        <p:spPr>
          <a:xfrm>
            <a:off x="0" y="5500702"/>
            <a:ext cx="4306500" cy="923330"/>
          </a:xfrm>
          <a:prstGeom prst="rect">
            <a:avLst/>
          </a:prstGeom>
          <a:noFill/>
        </p:spPr>
        <p:txBody>
          <a:bodyPr wrap="none" rtlCol="0">
            <a:spAutoFit/>
          </a:bodyPr>
          <a:lstStyle/>
          <a:p>
            <a:r>
              <a:rPr lang="en-GB" i="1" dirty="0" smtClean="0"/>
              <a:t>T. </a:t>
            </a:r>
            <a:r>
              <a:rPr lang="en-GB" i="1" dirty="0" err="1" smtClean="0"/>
              <a:t>Tumkur</a:t>
            </a:r>
            <a:r>
              <a:rPr lang="en-GB" i="1" dirty="0" smtClean="0"/>
              <a:t>, G. Zhu, P. Black, Yu. A. </a:t>
            </a:r>
            <a:r>
              <a:rPr lang="en-GB" i="1" dirty="0" err="1" smtClean="0"/>
              <a:t>Barnakov</a:t>
            </a:r>
            <a:r>
              <a:rPr lang="en-GB" i="1" dirty="0" smtClean="0"/>
              <a:t>,</a:t>
            </a:r>
          </a:p>
          <a:p>
            <a:r>
              <a:rPr lang="en-GB" i="1" dirty="0" smtClean="0"/>
              <a:t> C. E. Bonner, and M. A. </a:t>
            </a:r>
            <a:r>
              <a:rPr lang="en-GB" i="1" dirty="0" err="1" smtClean="0"/>
              <a:t>Noginov</a:t>
            </a:r>
            <a:r>
              <a:rPr lang="en-GB" i="1" dirty="0" smtClean="0"/>
              <a:t>, </a:t>
            </a:r>
          </a:p>
          <a:p>
            <a:r>
              <a:rPr lang="en-GB" i="1" dirty="0" smtClean="0"/>
              <a:t>APL 99, 151115, (2011)</a:t>
            </a:r>
            <a:endParaRPr lang="en-GB" i="1" dirty="0"/>
          </a:p>
        </p:txBody>
      </p:sp>
      <p:pic>
        <p:nvPicPr>
          <p:cNvPr id="37892" name="Picture 4"/>
          <p:cNvPicPr>
            <a:picLocks noChangeAspect="1" noChangeArrowheads="1"/>
          </p:cNvPicPr>
          <p:nvPr/>
        </p:nvPicPr>
        <p:blipFill>
          <a:blip r:embed="rId5" cstate="print"/>
          <a:srcRect/>
          <a:stretch>
            <a:fillRect/>
          </a:stretch>
        </p:blipFill>
        <p:spPr bwMode="auto">
          <a:xfrm>
            <a:off x="4071934" y="2357430"/>
            <a:ext cx="4705350" cy="2514600"/>
          </a:xfrm>
          <a:prstGeom prst="rect">
            <a:avLst/>
          </a:prstGeom>
          <a:noFill/>
          <a:ln w="9525">
            <a:noFill/>
            <a:miter lim="800000"/>
            <a:headEnd/>
            <a:tailEnd/>
          </a:ln>
          <a:effectLst/>
        </p:spPr>
      </p:pic>
      <p:sp>
        <p:nvSpPr>
          <p:cNvPr id="9" name="TextBox 8"/>
          <p:cNvSpPr txBox="1"/>
          <p:nvPr/>
        </p:nvSpPr>
        <p:spPr>
          <a:xfrm>
            <a:off x="4643438" y="5000636"/>
            <a:ext cx="3723135" cy="646331"/>
          </a:xfrm>
          <a:prstGeom prst="rect">
            <a:avLst/>
          </a:prstGeom>
          <a:noFill/>
        </p:spPr>
        <p:txBody>
          <a:bodyPr wrap="none" rtlCol="0">
            <a:spAutoFit/>
          </a:bodyPr>
          <a:lstStyle/>
          <a:p>
            <a:r>
              <a:rPr lang="en-GB" dirty="0" smtClean="0"/>
              <a:t>O. </a:t>
            </a:r>
            <a:r>
              <a:rPr lang="en-GB" dirty="0" err="1" smtClean="0"/>
              <a:t>Kidway</a:t>
            </a:r>
            <a:r>
              <a:rPr lang="en-GB" dirty="0" smtClean="0"/>
              <a:t>,  S.V. </a:t>
            </a:r>
            <a:r>
              <a:rPr lang="en-GB" dirty="0" err="1" smtClean="0"/>
              <a:t>Zhukovsky</a:t>
            </a:r>
            <a:r>
              <a:rPr lang="en-GB" dirty="0" smtClean="0"/>
              <a:t>, J.E. </a:t>
            </a:r>
            <a:r>
              <a:rPr lang="en-GB" dirty="0" err="1" smtClean="0"/>
              <a:t>Sipe</a:t>
            </a:r>
            <a:r>
              <a:rPr lang="en-GB" dirty="0" smtClean="0"/>
              <a:t>, </a:t>
            </a:r>
          </a:p>
          <a:p>
            <a:r>
              <a:rPr lang="en-GB" dirty="0" smtClean="0"/>
              <a:t>OL, 36,13,(2011)</a:t>
            </a:r>
            <a:endParaRPr lang="en-GB" dirty="0"/>
          </a:p>
        </p:txBody>
      </p:sp>
      <p:sp>
        <p:nvSpPr>
          <p:cNvPr id="10" name="Title 1"/>
          <p:cNvSpPr txBox="1">
            <a:spLocks/>
          </p:cNvSpPr>
          <p:nvPr/>
        </p:nvSpPr>
        <p:spPr>
          <a:xfrm>
            <a:off x="457200" y="155448"/>
            <a:ext cx="8229600" cy="1252728"/>
          </a:xfrm>
          <a:prstGeom prst="rect">
            <a:avLst/>
          </a:prstGeom>
        </p:spPr>
        <p:txBody>
          <a:bodyPr vert="horz" lIns="91440" rIns="45720" rtlCol="0" anchor="ctr">
            <a:normAutofit fontScale="90000" lnSpcReduction="100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Purcell factor in layered structures. </a:t>
            </a:r>
            <a:r>
              <a:rPr lang="en-GB" sz="4500" b="1" dirty="0" smtClean="0">
                <a:solidFill>
                  <a:schemeClr val="accent1">
                    <a:satMod val="150000"/>
                  </a:schemeClr>
                </a:solidFill>
                <a:latin typeface="+mj-lt"/>
                <a:ea typeface="+mj-ea"/>
                <a:cs typeface="+mj-cs"/>
              </a:rPr>
              <a:t>Experiment</a:t>
            </a:r>
            <a:r>
              <a:rPr kumimoji="0" lang="en-GB"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a:t>
            </a:r>
            <a:endParaRPr kumimoji="0" lang="en-GB"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9784</TotalTime>
  <Words>2240</Words>
  <Application>Microsoft Office PowerPoint</Application>
  <PresentationFormat>Экран (4:3)</PresentationFormat>
  <Paragraphs>162</Paragraphs>
  <Slides>20</Slides>
  <Notes>16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2" baseType="lpstr">
      <vt:lpstr>Module</vt:lpstr>
      <vt:lpstr>Equation</vt:lpstr>
      <vt:lpstr>Novel hyperbolic metamaterials based on multilayer graphene structures.</vt:lpstr>
      <vt:lpstr>Hyperbolic medium</vt:lpstr>
      <vt:lpstr>Spontaneous emission</vt:lpstr>
      <vt:lpstr>Purcell factor</vt:lpstr>
      <vt:lpstr>Infinite density of states</vt:lpstr>
      <vt:lpstr>Realizations of hyperbolic media</vt:lpstr>
      <vt:lpstr>Layered metal dielectric nanostructure –     the simplest realization of hyperbolic media</vt:lpstr>
      <vt:lpstr>Purcell factor in layered structures. Theory.</vt:lpstr>
      <vt:lpstr>Слайд 9</vt:lpstr>
      <vt:lpstr>Spontaneous emission enhancement in THz range</vt:lpstr>
      <vt:lpstr>Graphene multilayer structure as hyperbolic metamaterial</vt:lpstr>
      <vt:lpstr>Isofrequency contours</vt:lpstr>
      <vt:lpstr>Purcell factor</vt:lpstr>
      <vt:lpstr>Purcell factor (analytics)</vt:lpstr>
      <vt:lpstr>Limitations of the local approach</vt:lpstr>
      <vt:lpstr>To be done: separating the far-field and near-field input to the Purcell factor</vt:lpstr>
      <vt:lpstr>Application of perpendicular magnetic field</vt:lpstr>
      <vt:lpstr>Conclusion</vt:lpstr>
      <vt:lpstr>Thank you</vt:lpstr>
      <vt:lpstr>Homogenization: local and nonlocal approaches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Spontaneous emission enhancement in hyperbolic metamaterials</dc:title>
  <dc:creator>Ivan Iorsh</dc:creator>
  <cp:lastModifiedBy>Иван</cp:lastModifiedBy>
  <cp:revision>54</cp:revision>
  <dcterms:created xsi:type="dcterms:W3CDTF">2012-04-20T03:15:10Z</dcterms:created>
  <dcterms:modified xsi:type="dcterms:W3CDTF">2013-03-05T18:49:05Z</dcterms:modified>
</cp:coreProperties>
</file>