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621" r:id="rId3"/>
    <p:sldId id="619" r:id="rId4"/>
    <p:sldId id="581" r:id="rId5"/>
    <p:sldId id="617" r:id="rId6"/>
    <p:sldId id="636" r:id="rId7"/>
    <p:sldId id="645" r:id="rId8"/>
    <p:sldId id="637" r:id="rId9"/>
    <p:sldId id="640" r:id="rId10"/>
    <p:sldId id="639" r:id="rId11"/>
    <p:sldId id="452" r:id="rId12"/>
    <p:sldId id="642" r:id="rId13"/>
    <p:sldId id="643" r:id="rId14"/>
    <p:sldId id="641" r:id="rId15"/>
    <p:sldId id="307" r:id="rId16"/>
    <p:sldId id="644" r:id="rId17"/>
    <p:sldId id="630" r:id="rId18"/>
    <p:sldId id="657" r:id="rId19"/>
    <p:sldId id="658" r:id="rId20"/>
    <p:sldId id="650" r:id="rId21"/>
    <p:sldId id="651" r:id="rId22"/>
    <p:sldId id="652" r:id="rId23"/>
    <p:sldId id="562" r:id="rId24"/>
    <p:sldId id="648" r:id="rId25"/>
    <p:sldId id="649" r:id="rId26"/>
    <p:sldId id="428" r:id="rId27"/>
    <p:sldId id="355" r:id="rId28"/>
    <p:sldId id="554" r:id="rId29"/>
    <p:sldId id="653" r:id="rId30"/>
    <p:sldId id="654" r:id="rId31"/>
    <p:sldId id="357" r:id="rId32"/>
    <p:sldId id="358" r:id="rId33"/>
    <p:sldId id="655" r:id="rId34"/>
    <p:sldId id="359" r:id="rId35"/>
    <p:sldId id="656" r:id="rId36"/>
    <p:sldId id="360" r:id="rId37"/>
    <p:sldId id="361" r:id="rId38"/>
    <p:sldId id="362" r:id="rId39"/>
    <p:sldId id="486" r:id="rId40"/>
    <p:sldId id="47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814"/>
    <a:srgbClr val="FFCC99"/>
    <a:srgbClr val="FF99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7" autoAdjust="0"/>
    <p:restoredTop sz="94619" autoAdjust="0"/>
  </p:normalViewPr>
  <p:slideViewPr>
    <p:cSldViewPr>
      <p:cViewPr>
        <p:scale>
          <a:sx n="90" d="100"/>
          <a:sy n="90" d="100"/>
        </p:scale>
        <p:origin x="-10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8C8B-7A9F-445D-BE87-37C72D8369D3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DFE30-8A0E-4970-8D8D-65FC61D25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F856F-2F2B-4ABA-BC79-77C0364DEE9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FE30-8A0E-4970-8D8D-65FC61D25BF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1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7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6C00-364A-4B2F-ACB7-56217312456A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8D2C-E34B-461B-880B-18799FE0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2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The Bose-Hubbard model is QMA-complete</a:t>
            </a:r>
            <a:endParaRPr lang="en-US" sz="2800" dirty="0">
              <a:solidFill>
                <a:schemeClr val="accent1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763000" cy="28194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Andrew M. Childs</a:t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David </a:t>
            </a:r>
            <a:r>
              <a:rPr lang="en-US" sz="1600" dirty="0" err="1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Gosset</a:t>
            </a: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Zak Webb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arXiv</a:t>
            </a:r>
            <a:r>
              <a:rPr lang="en-US" sz="1600" dirty="0" smtClean="0">
                <a:solidFill>
                  <a:schemeClr val="tx1"/>
                </a:solidFill>
                <a:latin typeface="Garamond" pitchFamily="18" charset="0"/>
                <a:cs typeface="Arial" pitchFamily="34" charset="0"/>
              </a:rPr>
              <a:t>: 1311.3297</a:t>
            </a:r>
          </a:p>
          <a:p>
            <a:endParaRPr lang="en-US" sz="1600" dirty="0">
              <a:latin typeface="Garamond" pitchFamily="18" charset="0"/>
              <a:cs typeface="Arial" pitchFamily="34" charset="0"/>
            </a:endParaRPr>
          </a:p>
          <a:p>
            <a:r>
              <a:rPr lang="en-US" sz="1600" dirty="0" smtClean="0">
                <a:latin typeface="Garamond" pitchFamily="18" charset="0"/>
                <a:cs typeface="Arial" pitchFamily="34" charset="0"/>
              </a:rPr>
              <a:t>Institute for </a:t>
            </a:r>
            <a:r>
              <a:rPr lang="en-US" sz="1600" dirty="0">
                <a:latin typeface="Garamond" pitchFamily="18" charset="0"/>
                <a:cs typeface="Arial" pitchFamily="34" charset="0"/>
              </a:rPr>
              <a:t>Q</a:t>
            </a:r>
            <a:r>
              <a:rPr lang="en-US" sz="1600" dirty="0" smtClean="0">
                <a:latin typeface="Garamond" pitchFamily="18" charset="0"/>
                <a:cs typeface="Arial" pitchFamily="34" charset="0"/>
              </a:rPr>
              <a:t>uantum Computing</a:t>
            </a:r>
          </a:p>
          <a:p>
            <a:r>
              <a:rPr lang="en-US" sz="1600" dirty="0" smtClean="0">
                <a:latin typeface="Garamond" pitchFamily="18" charset="0"/>
                <a:cs typeface="Arial" pitchFamily="34" charset="0"/>
              </a:rPr>
              <a:t> University of Waterloo</a:t>
            </a:r>
          </a:p>
        </p:txBody>
      </p:sp>
    </p:spTree>
    <p:extLst>
      <p:ext uri="{BB962C8B-B14F-4D97-AF65-F5344CB8AC3E}">
        <p14:creationId xmlns:p14="http://schemas.microsoft.com/office/powerpoint/2010/main" val="39369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524" y="2581870"/>
            <a:ext cx="863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Bosons move between adjacent vertices and experience an energy penalty if two 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or more particles occupy the same site.</a:t>
            </a: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9970" y="1066800"/>
            <a:ext cx="2399230" cy="1307068"/>
            <a:chOff x="3200400" y="1828800"/>
            <a:chExt cx="2574907" cy="154848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788229" y="1828800"/>
              <a:ext cx="762000" cy="990599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0229" y="1828801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788229" y="2324101"/>
              <a:ext cx="76200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50229" y="1828801"/>
              <a:ext cx="1012371" cy="495297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62600" y="1828800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50229" y="2324098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88229" y="2332261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200400" y="2827559"/>
              <a:ext cx="587829" cy="247649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88229" y="2827559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50229" y="2332261"/>
              <a:ext cx="1012371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50229" y="2827559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99114" y="3276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484915" y="2281916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22915" y="2777214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495800" y="3276600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62600" y="2365465"/>
              <a:ext cx="212707" cy="255809"/>
            </a:xfrm>
            <a:custGeom>
              <a:avLst/>
              <a:gdLst>
                <a:gd name="connsiteX0" fmla="*/ 29246 w 429615"/>
                <a:gd name="connsiteY0" fmla="*/ 1517 h 435448"/>
                <a:gd name="connsiteX1" fmla="*/ 74966 w 429615"/>
                <a:gd name="connsiteY1" fmla="*/ 424427 h 435448"/>
                <a:gd name="connsiteX2" fmla="*/ 429296 w 429615"/>
                <a:gd name="connsiteY2" fmla="*/ 287267 h 435448"/>
                <a:gd name="connsiteX3" fmla="*/ 29246 w 429615"/>
                <a:gd name="connsiteY3" fmla="*/ 1517 h 4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15" h="435448">
                  <a:moveTo>
                    <a:pt x="29246" y="1517"/>
                  </a:moveTo>
                  <a:cubicBezTo>
                    <a:pt x="-29809" y="24377"/>
                    <a:pt x="8291" y="376802"/>
                    <a:pt x="74966" y="424427"/>
                  </a:cubicBezTo>
                  <a:cubicBezTo>
                    <a:pt x="141641" y="472052"/>
                    <a:pt x="440726" y="353942"/>
                    <a:pt x="429296" y="287267"/>
                  </a:cubicBezTo>
                  <a:cubicBezTo>
                    <a:pt x="417866" y="220592"/>
                    <a:pt x="88301" y="-21343"/>
                    <a:pt x="29246" y="1517"/>
                  </a:cubicBezTo>
                  <a:close/>
                </a:path>
              </a:pathLst>
            </a:cu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304800"/>
            <a:ext cx="543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The Bose-Hubbard model on a graph</a:t>
            </a:r>
            <a:endParaRPr lang="en-US" sz="28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3479935"/>
                <a:ext cx="5543890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79935"/>
                <a:ext cx="5543890" cy="6357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2845754" y="3360230"/>
            <a:ext cx="311140" cy="1617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068213" y="3296686"/>
            <a:ext cx="311138" cy="17444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82512" y="4241935"/>
            <a:ext cx="115025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Movement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0331" y="4241935"/>
            <a:ext cx="271984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Repulsive on-site interaction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29400" y="1313003"/>
                <a:ext cx="25421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Adjacency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(a symmetric </a:t>
                </a: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0-1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matrix) 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13003"/>
                <a:ext cx="254214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158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>
          <a:xfrm>
            <a:off x="381000" y="4889385"/>
            <a:ext cx="8361589" cy="16717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84054" y="5007755"/>
            <a:ext cx="438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  <a:latin typeface="Garamond" pitchFamily="18" charset="0"/>
              </a:rPr>
              <a:t>t,U</a:t>
            </a:r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)-Bose-Hubbard Hamiltonian problem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8830" y="5360783"/>
                <a:ext cx="824376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Input: </a:t>
                </a:r>
                <a:r>
                  <a:rPr lang="en-US" dirty="0" smtClean="0">
                    <a:latin typeface="Garamond" pitchFamily="18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number of particles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b="0" dirty="0" smtClean="0">
                    <a:latin typeface="Garamond" pitchFamily="18" charset="0"/>
                  </a:rPr>
                  <a:t>, e</a:t>
                </a:r>
                <a:r>
                  <a:rPr lang="en-US" dirty="0" smtClean="0">
                    <a:latin typeface="Garamond" pitchFamily="18" charset="0"/>
                  </a:rPr>
                  <a:t>nergy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>
                    <a:latin typeface="Garamond" pitchFamily="18" charset="0"/>
                  </a:rPr>
                  <a:t>, and p</a:t>
                </a:r>
                <a:r>
                  <a:rPr lang="en-US" dirty="0" smtClean="0">
                    <a:latin typeface="Garamond" pitchFamily="18" charset="0"/>
                  </a:rPr>
                  <a:t>recision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latin typeface="Garamond" pitchFamily="18" charset="0"/>
                </a:endParaRPr>
              </a:p>
              <a:p>
                <a:r>
                  <a:rPr lang="en-US" b="1" dirty="0" smtClean="0">
                    <a:latin typeface="Garamond" pitchFamily="18" charset="0"/>
                  </a:rPr>
                  <a:t>Problem</a:t>
                </a:r>
                <a:r>
                  <a:rPr lang="en-US" dirty="0" smtClean="0">
                    <a:solidFill>
                      <a:schemeClr val="tx2"/>
                    </a:solidFill>
                    <a:latin typeface="Garamond" pitchFamily="18" charset="0"/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Is the ground 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-particle sector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?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 (promised that one of these conditions holds)</a:t>
                </a:r>
                <a:endParaRPr lang="en-US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0" y="5360783"/>
                <a:ext cx="824376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66" t="-2632" b="-98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29400" y="3468469"/>
            <a:ext cx="196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Conserves total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number of particles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122218"/>
            <a:ext cx="7848600" cy="609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67817" y="2057400"/>
            <a:ext cx="4956983" cy="3200401"/>
            <a:chOff x="3150723" y="1643766"/>
            <a:chExt cx="4164477" cy="2510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4859232" y="2146328"/>
              <a:ext cx="1693968" cy="1075176"/>
            </a:xfrm>
            <a:prstGeom prst="rect">
              <a:avLst/>
            </a:prstGeom>
            <a:solidFill>
              <a:srgbClr val="FF0000">
                <a:alpha val="4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QMA-complete</a:t>
              </a:r>
              <a:b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[our results]</a:t>
              </a:r>
              <a:endParaRPr lang="en-US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59231" y="1960841"/>
              <a:ext cx="0" cy="2193877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50723" y="3221504"/>
              <a:ext cx="3554877" cy="0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Theorem: 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(</a:t>
                </a:r>
                <a:r>
                  <a:rPr lang="en-US" dirty="0" err="1" smtClean="0">
                    <a:solidFill>
                      <a:schemeClr val="tx1"/>
                    </a:solidFill>
                    <a:latin typeface="Garamond" pitchFamily="18" charset="0"/>
                  </a:rPr>
                  <a:t>t,U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)-Bose Hubbard Hamiltonian is QMA-complete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0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90600" y="311888"/>
            <a:ext cx="709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Complexity of (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t,U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)-Bose Hubbard Hamiltonian 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122218"/>
            <a:ext cx="7848600" cy="609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6527" y="2057400"/>
            <a:ext cx="7038273" cy="3484026"/>
            <a:chOff x="1402183" y="1643766"/>
            <a:chExt cx="5913017" cy="2733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>
            <a:xfrm>
              <a:off x="2709054" y="3299936"/>
              <a:ext cx="381000" cy="107730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2183" y="3659828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Garamond" pitchFamily="18" charset="0"/>
                </a:rPr>
                <a:t>“</a:t>
              </a:r>
              <a:r>
                <a:rPr lang="en-US" b="1" dirty="0" err="1" smtClean="0">
                  <a:latin typeface="Garamond" pitchFamily="18" charset="0"/>
                </a:rPr>
                <a:t>Stoquastic</a:t>
              </a:r>
              <a:r>
                <a:rPr lang="en-US" b="1" dirty="0" smtClean="0">
                  <a:latin typeface="Garamond" pitchFamily="18" charset="0"/>
                </a:rPr>
                <a:t>”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9232" y="2146328"/>
              <a:ext cx="1693968" cy="1075176"/>
            </a:xfrm>
            <a:prstGeom prst="rect">
              <a:avLst/>
            </a:prstGeom>
            <a:solidFill>
              <a:srgbClr val="FF0000">
                <a:alpha val="4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QMA-complete</a:t>
              </a:r>
              <a:b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[our results]</a:t>
              </a:r>
              <a:endParaRPr lang="en-US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59231" y="1960840"/>
              <a:ext cx="0" cy="1260664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150723" y="3232011"/>
                  <a:ext cx="3387938" cy="11452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  <a:latin typeface="Garamond" pitchFamily="18" charset="0"/>
                  </a:endParaRP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Contained in AM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∩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QMA</a:t>
                  </a:r>
                  <a:b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</a:br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[</a:t>
                  </a:r>
                  <a:r>
                    <a:rPr lang="en-US" dirty="0" err="1" smtClean="0">
                      <a:solidFill>
                        <a:schemeClr val="tx1"/>
                      </a:solidFill>
                      <a:latin typeface="Garamond" pitchFamily="18" charset="0"/>
                    </a:rPr>
                    <a:t>Bravyi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 et. al 2006]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en-US" dirty="0" smtClean="0">
                      <a:solidFill>
                        <a:schemeClr val="tx1"/>
                      </a:solidFill>
                    </a:rPr>
                  </a:b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723" y="3232011"/>
                  <a:ext cx="3387938" cy="11452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3150723" y="3221504"/>
              <a:ext cx="3554877" cy="0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Theorem: 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(</a:t>
                </a:r>
                <a:r>
                  <a:rPr lang="en-US" dirty="0" err="1" smtClean="0">
                    <a:solidFill>
                      <a:schemeClr val="tx1"/>
                    </a:solidFill>
                    <a:latin typeface="Garamond" pitchFamily="18" charset="0"/>
                  </a:rPr>
                  <a:t>t,U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)-Bose Hubbard Hamiltonian is QMA-complete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0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90600" y="311888"/>
            <a:ext cx="709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Complexity of (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t,U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)-Bose Hubbard Hamiltonian 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122218"/>
            <a:ext cx="7848600" cy="609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6527" y="2057400"/>
            <a:ext cx="7038273" cy="3484026"/>
            <a:chOff x="1402183" y="1643766"/>
            <a:chExt cx="5913017" cy="2733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>
            <a:xfrm>
              <a:off x="2709054" y="3299936"/>
              <a:ext cx="381000" cy="107730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2183" y="3659828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Garamond" pitchFamily="18" charset="0"/>
                </a:rPr>
                <a:t>“</a:t>
              </a:r>
              <a:r>
                <a:rPr lang="en-US" b="1" dirty="0" err="1" smtClean="0">
                  <a:latin typeface="Garamond" pitchFamily="18" charset="0"/>
                </a:rPr>
                <a:t>Stoquastic</a:t>
              </a:r>
              <a:r>
                <a:rPr lang="en-US" b="1" dirty="0" smtClean="0">
                  <a:latin typeface="Garamond" pitchFamily="18" charset="0"/>
                </a:rPr>
                <a:t>”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57836" y="2339370"/>
              <a:ext cx="13933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Contained in </a:t>
              </a:r>
            </a:p>
            <a:p>
              <a:r>
                <a:rPr lang="en-US" dirty="0" smtClean="0">
                  <a:latin typeface="Garamond" pitchFamily="18" charset="0"/>
                </a:rPr>
                <a:t>QMA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9232" y="2146328"/>
              <a:ext cx="1693968" cy="1075176"/>
            </a:xfrm>
            <a:prstGeom prst="rect">
              <a:avLst/>
            </a:prstGeom>
            <a:solidFill>
              <a:srgbClr val="FF0000">
                <a:alpha val="4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QMA-complete</a:t>
              </a:r>
              <a:b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[our results]</a:t>
              </a:r>
              <a:endParaRPr lang="en-US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59231" y="1960840"/>
              <a:ext cx="0" cy="1260664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150723" y="3232011"/>
                  <a:ext cx="3387938" cy="11452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  <a:latin typeface="Garamond" pitchFamily="18" charset="0"/>
                  </a:endParaRP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Contained in AM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∩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QMA</a:t>
                  </a:r>
                  <a:b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</a:br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[</a:t>
                  </a:r>
                  <a:r>
                    <a:rPr lang="en-US" dirty="0" err="1" smtClean="0">
                      <a:solidFill>
                        <a:schemeClr val="tx1"/>
                      </a:solidFill>
                      <a:latin typeface="Garamond" pitchFamily="18" charset="0"/>
                    </a:rPr>
                    <a:t>Bravyi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 et. al 2006]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en-US" dirty="0" smtClean="0">
                      <a:solidFill>
                        <a:schemeClr val="tx1"/>
                      </a:solidFill>
                    </a:rPr>
                  </a:b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723" y="3232011"/>
                  <a:ext cx="3387938" cy="11452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3150723" y="3221504"/>
              <a:ext cx="3554877" cy="0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Theorem: 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(</a:t>
                </a:r>
                <a:r>
                  <a:rPr lang="en-US" dirty="0" err="1" smtClean="0">
                    <a:solidFill>
                      <a:schemeClr val="tx1"/>
                    </a:solidFill>
                    <a:latin typeface="Garamond" pitchFamily="18" charset="0"/>
                  </a:rPr>
                  <a:t>t,U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)-Bose Hubbard Hamiltonian is QMA-complete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0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90600" y="311888"/>
            <a:ext cx="709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Complexity of (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t,U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)-Bose Hubbard Hamiltonian 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1122218"/>
            <a:ext cx="7848600" cy="609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0600" y="311888"/>
            <a:ext cx="7098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Complexity of (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t,U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)-Bose Hubbard Hamiltonian 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7115" y="5943600"/>
                <a:ext cx="76811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4F81BD"/>
                    </a:solidFill>
                    <a:latin typeface="Garamond" pitchFamily="18" charset="0"/>
                  </a:rPr>
                  <a:t>In the limit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F81BD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4F81BD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b="1" dirty="0" smtClean="0">
                    <a:solidFill>
                      <a:srgbClr val="4F81BD"/>
                    </a:solidFill>
                    <a:latin typeface="Garamond" pitchFamily="18" charset="0"/>
                  </a:rPr>
                  <a:t>  of infinite repulsion (i.e., hard core bosons) there is only ever 0 or 1 particle at each vertex, and the Hamiltonian is equivalent to a spin model…</a:t>
                </a:r>
                <a:endParaRPr lang="en-US" b="1" dirty="0">
                  <a:solidFill>
                    <a:srgbClr val="4F81BD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5" y="5943600"/>
                <a:ext cx="7681109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714" t="-2649" r="-79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86527" y="2057400"/>
            <a:ext cx="7038273" cy="3484026"/>
            <a:chOff x="1402183" y="1643766"/>
            <a:chExt cx="5913017" cy="2733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982" y="3069104"/>
                  <a:ext cx="471218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>
            <a:xfrm>
              <a:off x="2709054" y="3299936"/>
              <a:ext cx="381000" cy="107730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2183" y="3659828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Garamond" pitchFamily="18" charset="0"/>
                </a:rPr>
                <a:t>“</a:t>
              </a:r>
              <a:r>
                <a:rPr lang="en-US" b="1" dirty="0" err="1" smtClean="0">
                  <a:latin typeface="Garamond" pitchFamily="18" charset="0"/>
                </a:rPr>
                <a:t>Stoquastic</a:t>
              </a:r>
              <a:r>
                <a:rPr lang="en-US" b="1" dirty="0" smtClean="0">
                  <a:latin typeface="Garamond" pitchFamily="18" charset="0"/>
                </a:rPr>
                <a:t>”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57836" y="2339370"/>
              <a:ext cx="13933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 pitchFamily="18" charset="0"/>
                </a:rPr>
                <a:t>Contained in </a:t>
              </a:r>
            </a:p>
            <a:p>
              <a:r>
                <a:rPr lang="en-US" dirty="0" smtClean="0">
                  <a:latin typeface="Garamond" pitchFamily="18" charset="0"/>
                </a:rPr>
                <a:t>QMA</a:t>
              </a:r>
              <a:endParaRPr lang="en-US" dirty="0">
                <a:latin typeface="Garamond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9232" y="2146328"/>
              <a:ext cx="1693968" cy="1075176"/>
            </a:xfrm>
            <a:prstGeom prst="rect">
              <a:avLst/>
            </a:prstGeom>
            <a:solidFill>
              <a:srgbClr val="FF0000">
                <a:alpha val="4274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QMA-complete</a:t>
              </a:r>
              <a:b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Garamond" pitchFamily="18" charset="0"/>
                </a:rPr>
                <a:t>[our results]</a:t>
              </a:r>
              <a:endParaRPr lang="en-US" dirty="0">
                <a:solidFill>
                  <a:schemeClr val="tx1"/>
                </a:solidFill>
                <a:latin typeface="Garamond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59231" y="1960840"/>
              <a:ext cx="0" cy="1260664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150723" y="3232011"/>
                  <a:ext cx="3387938" cy="114523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  <a:latin typeface="Garamond" pitchFamily="18" charset="0"/>
                  </a:endParaRP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Contained in AM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∩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QMA</a:t>
                  </a:r>
                  <a:b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</a:br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[</a:t>
                  </a:r>
                  <a:r>
                    <a:rPr lang="en-US" dirty="0" err="1" smtClean="0">
                      <a:solidFill>
                        <a:schemeClr val="tx1"/>
                      </a:solidFill>
                      <a:latin typeface="Garamond" pitchFamily="18" charset="0"/>
                    </a:rPr>
                    <a:t>Bravyi</a:t>
                  </a:r>
                  <a:r>
                    <a:rPr lang="en-US" dirty="0" smtClean="0">
                      <a:solidFill>
                        <a:schemeClr val="tx1"/>
                      </a:solidFill>
                      <a:latin typeface="Garamond" pitchFamily="18" charset="0"/>
                    </a:rPr>
                    <a:t> et. al 2006]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en-US" dirty="0" smtClean="0">
                      <a:solidFill>
                        <a:schemeClr val="tx1"/>
                      </a:solidFill>
                    </a:rPr>
                  </a:b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723" y="3232011"/>
                  <a:ext cx="3387938" cy="11452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3150723" y="3221504"/>
              <a:ext cx="3554877" cy="0"/>
            </a:xfrm>
            <a:prstGeom prst="straightConnector1">
              <a:avLst/>
            </a:prstGeom>
            <a:ln w="539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845" y="1643766"/>
                  <a:ext cx="38292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Garamond" pitchFamily="18" charset="0"/>
                  </a:rPr>
                  <a:t>Theorem: 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(</a:t>
                </a:r>
                <a:r>
                  <a:rPr lang="en-US" dirty="0" err="1" smtClean="0">
                    <a:solidFill>
                      <a:schemeClr val="tx1"/>
                    </a:solidFill>
                    <a:latin typeface="Garamond" pitchFamily="18" charset="0"/>
                  </a:rPr>
                  <a:t>t,U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)-Bose Hubbard Hamiltonian is QMA-complete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82469"/>
                <a:ext cx="8077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04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9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2660" y="304800"/>
            <a:ext cx="55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A related class of 2-local Hamiltonians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140895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Conserves total magnetization (Hamming weight)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000" y="2960132"/>
            <a:ext cx="82296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3124200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XY Hamiltonian problem</a:t>
            </a:r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" y="3504496"/>
                <a:ext cx="801751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Input: </a:t>
                </a:r>
                <a:r>
                  <a:rPr lang="en-US" dirty="0" smtClean="0">
                    <a:latin typeface="Garamond" pitchFamily="18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b="0" dirty="0" smtClean="0">
                    <a:latin typeface="Garamond" pitchFamily="18" charset="0"/>
                  </a:rPr>
                  <a:t>, m</a:t>
                </a:r>
                <a:r>
                  <a:rPr lang="en-US" dirty="0" smtClean="0">
                    <a:latin typeface="Garamond" pitchFamily="18" charset="0"/>
                  </a:rPr>
                  <a:t>agnetization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b="0" dirty="0" smtClean="0">
                    <a:latin typeface="Garamond" pitchFamily="18" charset="0"/>
                  </a:rPr>
                  <a:t>, e</a:t>
                </a:r>
                <a:r>
                  <a:rPr lang="en-US" dirty="0" smtClean="0">
                    <a:latin typeface="Garamond" pitchFamily="18" charset="0"/>
                  </a:rPr>
                  <a:t>nergy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>
                    <a:latin typeface="Garamond" pitchFamily="18" charset="0"/>
                  </a:rPr>
                  <a:t>, p</a:t>
                </a:r>
                <a:r>
                  <a:rPr lang="en-US" dirty="0" smtClean="0">
                    <a:latin typeface="Garamond" pitchFamily="18" charset="0"/>
                  </a:rPr>
                  <a:t>recision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latin typeface="Garamond" pitchFamily="18" charset="0"/>
                </a:endParaRPr>
              </a:p>
              <a:p>
                <a:r>
                  <a:rPr lang="en-US" b="1" dirty="0" smtClean="0">
                    <a:latin typeface="Garamond" pitchFamily="18" charset="0"/>
                  </a:rPr>
                  <a:t>Problem</a:t>
                </a:r>
                <a:r>
                  <a:rPr lang="en-US" dirty="0" smtClean="0">
                    <a:solidFill>
                      <a:schemeClr val="tx2"/>
                    </a:solidFill>
                    <a:latin typeface="Garamond" pitchFamily="18" charset="0"/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Is the ground 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  in the sector with magnetization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?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Garamond" pitchFamily="18" charset="0"/>
                  </a:rPr>
                  <a:t> (promised one of these conditions holds)</a:t>
                </a:r>
                <a:endParaRPr lang="en-US" dirty="0">
                  <a:solidFill>
                    <a:schemeClr val="tx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04496"/>
                <a:ext cx="8017516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684" t="-2649" r="-228" b="-10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09600" y="1417888"/>
            <a:ext cx="4953000" cy="944312"/>
            <a:chOff x="1066800" y="1016836"/>
            <a:chExt cx="4953000" cy="9443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167"/>
            <a:stretch/>
          </p:blipFill>
          <p:spPr>
            <a:xfrm>
              <a:off x="1066800" y="1143000"/>
              <a:ext cx="613144" cy="8181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927" y="1016836"/>
              <a:ext cx="4583873" cy="917731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381000" y="5257800"/>
            <a:ext cx="8229600" cy="609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3400" y="530638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Theorem: </a:t>
            </a:r>
            <a:r>
              <a:rPr lang="en-US" dirty="0" smtClean="0">
                <a:latin typeface="Garamond" pitchFamily="18" charset="0"/>
              </a:rPr>
              <a:t>XY 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</a:rPr>
              <a:t>Hamiltonian is QMA-complete.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43200" y="238780"/>
            <a:ext cx="357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Quantum Merlin Arthur</a:t>
            </a:r>
            <a:endParaRPr lang="en-US" sz="2800" baseline="-250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6321" y="2753142"/>
                <a:ext cx="876300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			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	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		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b="1" dirty="0" smtClean="0">
                  <a:solidFill>
                    <a:prstClr val="black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If</a:t>
                </a:r>
                <a:r>
                  <a:rPr lang="en-US" b="1" dirty="0" smtClean="0">
                    <a:latin typeface="Garamond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is a yes instance 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there exists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(a witness) which is accepted with high probability.</a:t>
                </a:r>
              </a:p>
              <a:p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If</a:t>
                </a:r>
                <a:r>
                  <a:rPr lang="en-US" b="1" dirty="0" smtClean="0">
                    <a:latin typeface="Garamond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  <a:latin typeface="Garamond" pitchFamily="18" charset="0"/>
                  </a:rPr>
                  <a:t>is a no instance </a:t>
                </a:r>
                <a:r>
                  <a:rPr lang="en-US" dirty="0">
                    <a:solidFill>
                      <a:prstClr val="black"/>
                    </a:solidFill>
                    <a:latin typeface="Garamond" pitchFamily="18" charset="0"/>
                  </a:rPr>
                  <a:t>e</a:t>
                </a: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very state has low acceptance probability.</a:t>
                </a:r>
                <a:endParaRPr lang="en-US" b="1" dirty="0">
                  <a:solidFill>
                    <a:srgbClr val="92D050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1" y="2753142"/>
                <a:ext cx="8763001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102545" y="2753142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baseline="-25000" dirty="0" smtClean="0">
                <a:solidFill>
                  <a:prstClr val="white"/>
                </a:solidFill>
              </a:rPr>
              <a:t>m-1</a:t>
            </a:r>
            <a:r>
              <a:rPr lang="en-US" sz="2000" dirty="0" smtClean="0">
                <a:solidFill>
                  <a:prstClr val="white"/>
                </a:solidFill>
              </a:rPr>
              <a:t>W</a:t>
            </a:r>
            <a:r>
              <a:rPr lang="en-US" sz="2000" baseline="-25000" dirty="0" smtClean="0">
                <a:solidFill>
                  <a:prstClr val="white"/>
                </a:solidFill>
              </a:rPr>
              <a:t>m-2</a:t>
            </a:r>
            <a:r>
              <a:rPr lang="en-US" sz="2000" dirty="0" smtClean="0">
                <a:solidFill>
                  <a:prstClr val="white"/>
                </a:solidFill>
              </a:rPr>
              <a:t>…W</a:t>
            </a:r>
            <a:r>
              <a:rPr lang="en-US" sz="2000" baseline="-25000" dirty="0" smtClean="0">
                <a:solidFill>
                  <a:prstClr val="white"/>
                </a:solidFill>
              </a:rPr>
              <a:t>0</a:t>
            </a:r>
            <a:endParaRPr lang="en-US" sz="2000" baseline="-25000" dirty="0">
              <a:solidFill>
                <a:prstClr val="white"/>
              </a:solidFill>
            </a:endParaRPr>
          </a:p>
          <a:p>
            <a:pPr algn="ctr"/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69145" y="2905542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9145" y="305821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569145" y="3226947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69145" y="3362742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69145" y="3515142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845745" y="2905542"/>
            <a:ext cx="993278" cy="10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45745" y="3069104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45745" y="3237833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45745" y="337362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45745" y="352602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>
            <a:off x="1416745" y="3226947"/>
            <a:ext cx="45719" cy="4405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38200" y="3307503"/>
                <a:ext cx="559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𝜓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07503"/>
                <a:ext cx="55996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38200" y="2800937"/>
                <a:ext cx="90973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|0〉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00937"/>
                <a:ext cx="909736" cy="380810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855750" y="2758447"/>
            <a:ext cx="685800" cy="305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>
            <a:off x="5855750" y="2800937"/>
            <a:ext cx="685800" cy="640731"/>
          </a:xfrm>
          <a:prstGeom prst="arc">
            <a:avLst>
              <a:gd name="adj1" fmla="val 11613122"/>
              <a:gd name="adj2" fmla="val 207578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 flipV="1">
            <a:off x="6198650" y="2834293"/>
            <a:ext cx="158440" cy="229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" y="1914942"/>
            <a:ext cx="8521800" cy="2809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6321" y="2067342"/>
                <a:ext cx="7681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Garamond" pitchFamily="18" charset="0"/>
                  </a:rPr>
                  <a:t>Every instance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Garamond" pitchFamily="18" charset="0"/>
                  </a:rPr>
                  <a:t> of a problem in QMA has a verification circuit</a:t>
                </a:r>
                <a:endParaRPr lang="en-US" b="1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1" y="2067342"/>
                <a:ext cx="768110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35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46321" y="1066800"/>
            <a:ext cx="850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QMA: class of decision problems where yes instances can be efficiently verified on a quantum computer.</a:t>
            </a:r>
            <a:endParaRPr lang="en-US" b="1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6321" y="5029200"/>
                <a:ext cx="8795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4F81BD"/>
                    </a:solidFill>
                    <a:latin typeface="Garamond" pitchFamily="18" charset="0"/>
                  </a:rPr>
                  <a:t>Ground energy problems are usually contained in QMA </a:t>
                </a:r>
              </a:p>
              <a:p>
                <a:r>
                  <a:rPr lang="en-US" dirty="0" smtClean="0">
                    <a:latin typeface="Garamond" pitchFamily="18" charset="0"/>
                  </a:rPr>
                  <a:t>(witness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ground </a:t>
                </a:r>
                <a:r>
                  <a:rPr lang="en-US" dirty="0">
                    <a:latin typeface="Garamond" pitchFamily="18" charset="0"/>
                  </a:rPr>
                  <a:t>state </a:t>
                </a:r>
                <a:r>
                  <a:rPr lang="en-US" dirty="0" smtClean="0">
                    <a:latin typeface="Garamond" pitchFamily="18" charset="0"/>
                  </a:rPr>
                  <a:t>; verification </a:t>
                </a:r>
                <a:r>
                  <a:rPr lang="en-US" dirty="0">
                    <a:latin typeface="Garamond" pitchFamily="18" charset="0"/>
                  </a:rPr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energy measurement)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1" y="5029200"/>
                <a:ext cx="8795374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554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46321" y="5808923"/>
            <a:ext cx="8504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  <a:latin typeface="Garamond" pitchFamily="18" charset="0"/>
              </a:rPr>
              <a:t>Proving QMA-hardness is more involved…</a:t>
            </a:r>
            <a:endParaRPr lang="en-US" b="1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62000" y="314980"/>
            <a:ext cx="754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Proving QMA-hardness for ground energy problems</a:t>
            </a:r>
            <a:endParaRPr lang="en-US" sz="2800" baseline="-25000" dirty="0">
              <a:solidFill>
                <a:schemeClr val="accent1"/>
              </a:solidFill>
              <a:latin typeface="Garamon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822" y="1359808"/>
            <a:ext cx="3581559" cy="762000"/>
            <a:chOff x="818732" y="1598474"/>
            <a:chExt cx="6496468" cy="990600"/>
          </a:xfrm>
        </p:grpSpPr>
        <p:sp>
          <p:nvSpPr>
            <p:cNvPr id="33" name="Rectangle 32"/>
            <p:cNvSpPr/>
            <p:nvPr/>
          </p:nvSpPr>
          <p:spPr>
            <a:xfrm>
              <a:off x="2876195" y="1598474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m-1</a:t>
              </a:r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m-2</a:t>
              </a:r>
              <a:r>
                <a:rPr lang="en-US" dirty="0">
                  <a:solidFill>
                    <a:prstClr val="white"/>
                  </a:solidFill>
                </a:rPr>
                <a:t>…W</a:t>
              </a:r>
              <a:r>
                <a:rPr lang="en-US" baseline="-25000" dirty="0">
                  <a:solidFill>
                    <a:prstClr val="white"/>
                  </a:solidFill>
                </a:rPr>
                <a:t>0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42795" y="17508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42795" y="19035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42795" y="207227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342795" y="22080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342795" y="23604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19395" y="1750874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19395" y="191443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19395" y="208316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19395" y="22189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19395" y="23713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eft Brace 58"/>
            <p:cNvSpPr/>
            <p:nvPr/>
          </p:nvSpPr>
          <p:spPr>
            <a:xfrm>
              <a:off x="2190395" y="2072279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922" r="-70588" b="-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10" r="-56627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6629400" y="1603779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Arc 62"/>
            <p:cNvSpPr/>
            <p:nvPr/>
          </p:nvSpPr>
          <p:spPr>
            <a:xfrm>
              <a:off x="6629400" y="1646269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62" idx="2"/>
            </p:cNvCxnSpPr>
            <p:nvPr/>
          </p:nvCxnSpPr>
          <p:spPr>
            <a:xfrm flipV="1">
              <a:off x="6972300" y="1679625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>
            <a:off x="4762622" y="1724273"/>
            <a:ext cx="1609625" cy="0"/>
          </a:xfrm>
          <a:prstGeom prst="straightConnector1">
            <a:avLst/>
          </a:prstGeom>
          <a:ln w="666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67622" y="1440359"/>
                <a:ext cx="1280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22" y="1440359"/>
                <a:ext cx="128089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304800" y="2603480"/>
                <a:ext cx="8763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Desired properties: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Ground 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 is small                 Verification circuit accepts a state with high probability</a:t>
                </a:r>
                <a:br>
                  <a:rPr lang="en-US" dirty="0" smtClean="0">
                    <a:latin typeface="Garamond" pitchFamily="18" charset="0"/>
                  </a:rPr>
                </a:br>
                <a:r>
                  <a:rPr lang="en-US" b="1" dirty="0" smtClean="0">
                    <a:latin typeface="Garamond" pitchFamily="18" charset="0"/>
                  </a:rPr>
                  <a:t>                                                                </a:t>
                </a:r>
              </a:p>
              <a:p>
                <a:r>
                  <a:rPr lang="en-US" b="1" dirty="0">
                    <a:latin typeface="Garamond" pitchFamily="18" charset="0"/>
                  </a:rPr>
                  <a:t> </a:t>
                </a:r>
                <a:r>
                  <a:rPr lang="en-US" b="1" dirty="0" smtClean="0">
                    <a:latin typeface="Garamond" pitchFamily="18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is a yes instance</a:t>
                </a:r>
              </a:p>
              <a:p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endParaRPr lang="en-US" dirty="0">
                  <a:latin typeface="Garamond" pitchFamily="18" charset="0"/>
                </a:endParaRPr>
              </a:p>
              <a:p>
                <a:endParaRPr lang="en-US" dirty="0" smtClean="0">
                  <a:latin typeface="Garamond" pitchFamily="18" charset="0"/>
                </a:endParaRPr>
              </a:p>
              <a:p>
                <a:endParaRPr lang="en-US" dirty="0" smtClean="0">
                  <a:latin typeface="Garamond" pitchFamily="18" charset="0"/>
                </a:endParaRPr>
              </a:p>
              <a:p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03480"/>
                <a:ext cx="8763000" cy="2585323"/>
              </a:xfrm>
              <a:prstGeom prst="rect">
                <a:avLst/>
              </a:prstGeom>
              <a:blipFill rotWithShape="1">
                <a:blip r:embed="rId6"/>
                <a:stretch>
                  <a:fillRect l="-556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/>
          <p:cNvSpPr/>
          <p:nvPr/>
        </p:nvSpPr>
        <p:spPr>
          <a:xfrm>
            <a:off x="3184268" y="2895600"/>
            <a:ext cx="778132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3184268" y="3429000"/>
            <a:ext cx="778132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2866" y="914400"/>
                <a:ext cx="2979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QMA Verification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6" y="914400"/>
                <a:ext cx="29795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636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641722" y="1112537"/>
            <a:ext cx="13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Hamiltonian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62000" y="314980"/>
            <a:ext cx="754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Proving QMA-hardness for ground energy problems</a:t>
            </a:r>
            <a:endParaRPr lang="en-US" sz="2800" baseline="-25000" dirty="0">
              <a:solidFill>
                <a:schemeClr val="accent1"/>
              </a:solidFill>
              <a:latin typeface="Garamon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822" y="1359808"/>
            <a:ext cx="3581559" cy="762000"/>
            <a:chOff x="818732" y="1598474"/>
            <a:chExt cx="6496468" cy="990600"/>
          </a:xfrm>
        </p:grpSpPr>
        <p:sp>
          <p:nvSpPr>
            <p:cNvPr id="33" name="Rectangle 32"/>
            <p:cNvSpPr/>
            <p:nvPr/>
          </p:nvSpPr>
          <p:spPr>
            <a:xfrm>
              <a:off x="2876195" y="1598474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m-1</a:t>
              </a:r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m-2</a:t>
              </a:r>
              <a:r>
                <a:rPr lang="en-US" dirty="0">
                  <a:solidFill>
                    <a:prstClr val="white"/>
                  </a:solidFill>
                </a:rPr>
                <a:t>…W</a:t>
              </a:r>
              <a:r>
                <a:rPr lang="en-US" baseline="-25000" dirty="0">
                  <a:solidFill>
                    <a:prstClr val="white"/>
                  </a:solidFill>
                </a:rPr>
                <a:t>0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42795" y="17508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42795" y="19035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42795" y="207227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342795" y="22080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342795" y="23604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19395" y="1750874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19395" y="191443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19395" y="208316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19395" y="22189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19395" y="23713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eft Brace 58"/>
            <p:cNvSpPr/>
            <p:nvPr/>
          </p:nvSpPr>
          <p:spPr>
            <a:xfrm>
              <a:off x="2190395" y="2072279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922" r="-70588" b="-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10" r="-56627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6629400" y="1603779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Arc 62"/>
            <p:cNvSpPr/>
            <p:nvPr/>
          </p:nvSpPr>
          <p:spPr>
            <a:xfrm>
              <a:off x="6629400" y="1646269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62" idx="2"/>
            </p:cNvCxnSpPr>
            <p:nvPr/>
          </p:nvCxnSpPr>
          <p:spPr>
            <a:xfrm flipV="1">
              <a:off x="6972300" y="1679625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>
            <a:off x="4762622" y="1724273"/>
            <a:ext cx="1609625" cy="0"/>
          </a:xfrm>
          <a:prstGeom prst="straightConnector1">
            <a:avLst/>
          </a:prstGeom>
          <a:ln w="666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67622" y="1440359"/>
                <a:ext cx="1280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22" y="1440359"/>
                <a:ext cx="128089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04800" y="2603480"/>
                <a:ext cx="8763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Desired properties: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Ground 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 is small                 Verification circuit accepts a state with high probability</a:t>
                </a:r>
                <a:br>
                  <a:rPr lang="en-US" dirty="0" smtClean="0">
                    <a:latin typeface="Garamond" pitchFamily="18" charset="0"/>
                  </a:rPr>
                </a:br>
                <a:r>
                  <a:rPr lang="en-US" b="1" dirty="0" smtClean="0">
                    <a:latin typeface="Garamond" pitchFamily="18" charset="0"/>
                  </a:rPr>
                  <a:t>                                                                </a:t>
                </a:r>
              </a:p>
              <a:p>
                <a:r>
                  <a:rPr lang="en-US" b="1" dirty="0">
                    <a:latin typeface="Garamond" pitchFamily="18" charset="0"/>
                  </a:rPr>
                  <a:t> </a:t>
                </a:r>
                <a:r>
                  <a:rPr lang="en-US" b="1" dirty="0" smtClean="0">
                    <a:latin typeface="Garamond" pitchFamily="18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is a yes instance</a:t>
                </a:r>
              </a:p>
              <a:p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Key intermediate step: </a:t>
                </a:r>
                <a:endParaRPr lang="en-US" dirty="0" smtClean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Design a Hamiltonian where each ground state encodes a quantum computation associated with the circuit, e.g., Feynman-</a:t>
                </a:r>
                <a:r>
                  <a:rPr lang="en-US" dirty="0" err="1" smtClean="0">
                    <a:latin typeface="Garamond" pitchFamily="18" charset="0"/>
                  </a:rPr>
                  <a:t>Kitaev</a:t>
                </a:r>
                <a:r>
                  <a:rPr lang="en-US" dirty="0" smtClean="0">
                    <a:latin typeface="Garamond" pitchFamily="18" charset="0"/>
                  </a:rPr>
                  <a:t> Hamiltonian has ground states</a:t>
                </a:r>
              </a:p>
              <a:p>
                <a:endParaRPr lang="en-US" dirty="0">
                  <a:latin typeface="Garamond" pitchFamily="18" charset="0"/>
                </a:endParaRPr>
              </a:p>
              <a:p>
                <a:endParaRPr lang="en-US" dirty="0" smtClean="0">
                  <a:latin typeface="Garamond" pitchFamily="18" charset="0"/>
                </a:endParaRPr>
              </a:p>
              <a:p>
                <a:endParaRPr lang="en-US" dirty="0" smtClean="0">
                  <a:latin typeface="Garamond" pitchFamily="18" charset="0"/>
                </a:endParaRPr>
              </a:p>
              <a:p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03480"/>
                <a:ext cx="8763000" cy="3416320"/>
              </a:xfrm>
              <a:prstGeom prst="rect">
                <a:avLst/>
              </a:prstGeom>
              <a:blipFill rotWithShape="1">
                <a:blip r:embed="rId6"/>
                <a:stretch>
                  <a:fillRect l="-556" t="-891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/>
          <p:cNvSpPr/>
          <p:nvPr/>
        </p:nvSpPr>
        <p:spPr>
          <a:xfrm>
            <a:off x="3184268" y="2895600"/>
            <a:ext cx="778132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3184268" y="3429000"/>
            <a:ext cx="778132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2866" y="914400"/>
                <a:ext cx="2979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QMA Verification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6" y="914400"/>
                <a:ext cx="29795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636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641722" y="1112537"/>
            <a:ext cx="13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Hamiltonian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" y="4953000"/>
            <a:ext cx="8332485" cy="5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62000" y="314980"/>
            <a:ext cx="754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Proving QMA-hardness for ground energy problems</a:t>
            </a:r>
            <a:endParaRPr lang="en-US" sz="2800" baseline="-25000" dirty="0">
              <a:solidFill>
                <a:schemeClr val="accent1"/>
              </a:solidFill>
              <a:latin typeface="Garamon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822" y="1359808"/>
            <a:ext cx="3581559" cy="762000"/>
            <a:chOff x="818732" y="1598474"/>
            <a:chExt cx="6496468" cy="990600"/>
          </a:xfrm>
        </p:grpSpPr>
        <p:sp>
          <p:nvSpPr>
            <p:cNvPr id="33" name="Rectangle 32"/>
            <p:cNvSpPr/>
            <p:nvPr/>
          </p:nvSpPr>
          <p:spPr>
            <a:xfrm>
              <a:off x="2876195" y="1598474"/>
              <a:ext cx="2743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m-1</a:t>
              </a:r>
              <a:r>
                <a:rPr lang="en-US" dirty="0">
                  <a:solidFill>
                    <a:prstClr val="white"/>
                  </a:solidFill>
                </a:rPr>
                <a:t>W</a:t>
              </a:r>
              <a:r>
                <a:rPr lang="en-US" baseline="-25000" dirty="0">
                  <a:solidFill>
                    <a:prstClr val="white"/>
                  </a:solidFill>
                </a:rPr>
                <a:t>m-2</a:t>
              </a:r>
              <a:r>
                <a:rPr lang="en-US" dirty="0">
                  <a:solidFill>
                    <a:prstClr val="white"/>
                  </a:solidFill>
                </a:rPr>
                <a:t>…W</a:t>
              </a:r>
              <a:r>
                <a:rPr lang="en-US" baseline="-25000" dirty="0">
                  <a:solidFill>
                    <a:prstClr val="white"/>
                  </a:solidFill>
                </a:rPr>
                <a:t>0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42795" y="17508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342795" y="190355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342795" y="2072279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342795" y="22080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342795" y="2360474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19395" y="1750874"/>
              <a:ext cx="993278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19395" y="1914436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19395" y="2083165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19395" y="22189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19395" y="237136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eft Brace 58"/>
            <p:cNvSpPr/>
            <p:nvPr/>
          </p:nvSpPr>
          <p:spPr>
            <a:xfrm>
              <a:off x="2190395" y="2072279"/>
              <a:ext cx="45719" cy="4405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2152836"/>
                  <a:ext cx="559960" cy="36933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922" r="-70588" b="-446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|0〉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32" y="1600718"/>
                  <a:ext cx="909735" cy="3808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10" r="-56627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6629400" y="1603779"/>
              <a:ext cx="685800" cy="3050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Arc 62"/>
            <p:cNvSpPr/>
            <p:nvPr/>
          </p:nvSpPr>
          <p:spPr>
            <a:xfrm>
              <a:off x="6629400" y="1646269"/>
              <a:ext cx="685800" cy="640731"/>
            </a:xfrm>
            <a:prstGeom prst="arc">
              <a:avLst>
                <a:gd name="adj1" fmla="val 11613122"/>
                <a:gd name="adj2" fmla="val 20757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4" name="Straight Arrow Connector 63"/>
            <p:cNvCxnSpPr>
              <a:stCxn id="62" idx="2"/>
            </p:cNvCxnSpPr>
            <p:nvPr/>
          </p:nvCxnSpPr>
          <p:spPr>
            <a:xfrm flipV="1">
              <a:off x="6972300" y="1679625"/>
              <a:ext cx="158440" cy="2292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>
            <a:off x="4762622" y="1724273"/>
            <a:ext cx="1609625" cy="0"/>
          </a:xfrm>
          <a:prstGeom prst="straightConnector1">
            <a:avLst/>
          </a:prstGeom>
          <a:ln w="666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667622" y="1440359"/>
                <a:ext cx="1280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22" y="1440359"/>
                <a:ext cx="128089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04800" y="2603480"/>
                <a:ext cx="8763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Desired properties: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Ground energy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 is small                 Verification circuit accepts a state with high probability</a:t>
                </a:r>
                <a:br>
                  <a:rPr lang="en-US" dirty="0" smtClean="0">
                    <a:latin typeface="Garamond" pitchFamily="18" charset="0"/>
                  </a:rPr>
                </a:br>
                <a:r>
                  <a:rPr lang="en-US" b="1" dirty="0" smtClean="0">
                    <a:latin typeface="Garamond" pitchFamily="18" charset="0"/>
                  </a:rPr>
                  <a:t>                                                                </a:t>
                </a:r>
              </a:p>
              <a:p>
                <a:r>
                  <a:rPr lang="en-US" b="1" dirty="0">
                    <a:latin typeface="Garamond" pitchFamily="18" charset="0"/>
                  </a:rPr>
                  <a:t> </a:t>
                </a:r>
                <a:r>
                  <a:rPr lang="en-US" b="1" dirty="0" smtClean="0">
                    <a:latin typeface="Garamond" pitchFamily="18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is a yes instance</a:t>
                </a:r>
              </a:p>
              <a:p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Key intermediate step: </a:t>
                </a:r>
                <a:endParaRPr lang="en-US" dirty="0" smtClean="0">
                  <a:latin typeface="Garamond" pitchFamily="18" charset="0"/>
                </a:endParaRPr>
              </a:p>
              <a:p>
                <a:r>
                  <a:rPr lang="en-US" dirty="0" smtClean="0">
                    <a:latin typeface="Garamond" pitchFamily="18" charset="0"/>
                  </a:rPr>
                  <a:t>Design a Hamiltonian where each ground state encodes a quantum computation associated with the circuit, e.g., Feynman-</a:t>
                </a:r>
                <a:r>
                  <a:rPr lang="en-US" dirty="0" err="1" smtClean="0">
                    <a:latin typeface="Garamond" pitchFamily="18" charset="0"/>
                  </a:rPr>
                  <a:t>Kitaev</a:t>
                </a:r>
                <a:r>
                  <a:rPr lang="en-US" dirty="0" smtClean="0">
                    <a:latin typeface="Garamond" pitchFamily="18" charset="0"/>
                  </a:rPr>
                  <a:t> Hamiltonian has ground states</a:t>
                </a:r>
              </a:p>
              <a:p>
                <a:endParaRPr lang="en-US" dirty="0">
                  <a:latin typeface="Garamond" pitchFamily="18" charset="0"/>
                </a:endParaRPr>
              </a:p>
              <a:p>
                <a:endParaRPr lang="en-US" dirty="0" smtClean="0">
                  <a:latin typeface="Garamond" pitchFamily="18" charset="0"/>
                </a:endParaRPr>
              </a:p>
              <a:p>
                <a:endParaRPr lang="en-US" dirty="0" smtClean="0">
                  <a:latin typeface="Garamond" pitchFamily="18" charset="0"/>
                </a:endParaRPr>
              </a:p>
              <a:p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03480"/>
                <a:ext cx="8763000" cy="3416320"/>
              </a:xfrm>
              <a:prstGeom prst="rect">
                <a:avLst/>
              </a:prstGeom>
              <a:blipFill rotWithShape="1">
                <a:blip r:embed="rId6"/>
                <a:stretch>
                  <a:fillRect l="-556" t="-891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/>
          <p:cNvSpPr/>
          <p:nvPr/>
        </p:nvSpPr>
        <p:spPr>
          <a:xfrm>
            <a:off x="3184268" y="2895600"/>
            <a:ext cx="778132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-Right Arrow 70"/>
          <p:cNvSpPr/>
          <p:nvPr/>
        </p:nvSpPr>
        <p:spPr>
          <a:xfrm>
            <a:off x="3184268" y="3429000"/>
            <a:ext cx="778132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2866" y="914400"/>
                <a:ext cx="2979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aramond" pitchFamily="18" charset="0"/>
                  </a:rPr>
                  <a:t>QMA Verification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Garamond" pitchFamily="18" charset="0"/>
                  </a:rPr>
                  <a:t> 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66" y="914400"/>
                <a:ext cx="29795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636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641722" y="1112537"/>
            <a:ext cx="133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Hamiltonian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" y="4953000"/>
            <a:ext cx="8332485" cy="501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04800" y="5706070"/>
                <a:ext cx="8610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In our case we show how to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encode the history of an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-</a:t>
                </a:r>
                <a:r>
                  <a:rPr lang="en-US" b="1" dirty="0" err="1">
                    <a:solidFill>
                      <a:schemeClr val="accent1"/>
                    </a:solidFill>
                    <a:latin typeface="Garamond" pitchFamily="18" charset="0"/>
                  </a:rPr>
                  <a:t>qubit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-gate computation in the </a:t>
                </a:r>
                <a:r>
                  <a:rPr lang="en-US" b="1" dirty="0" err="1">
                    <a:solidFill>
                      <a:schemeClr val="accent1"/>
                    </a:solidFill>
                    <a:latin typeface="Garamond" pitchFamily="18" charset="0"/>
                  </a:rPr>
                  <a:t>groundspace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of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-particle Bose-Hubbard model on a graph with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𝒑𝒐𝒍𝒚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𝒈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vertices</a:t>
                </a:r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06070"/>
                <a:ext cx="8610600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566" t="-26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2826" y="3708737"/>
            <a:ext cx="8472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Solving for the ground energy 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of a quantum system can 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be viewed as a quantum constraint </a:t>
            </a:r>
            <a:r>
              <a:rPr lang="en-US" sz="2000" b="1" dirty="0">
                <a:solidFill>
                  <a:schemeClr val="accent1"/>
                </a:solidFill>
                <a:latin typeface="Garamond" pitchFamily="18" charset="0"/>
              </a:rPr>
              <a:t>satisfaction 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problem.  How difficult is it?</a:t>
            </a:r>
            <a:b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</a:br>
            <a:endParaRPr lang="en-US" sz="2000" b="1" dirty="0" smtClean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5137"/>
            <a:ext cx="2590800" cy="19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4476075" y="6596390"/>
            <a:ext cx="46281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Image source: http</a:t>
            </a:r>
            <a:r>
              <a:rPr lang="en-US" sz="1100" dirty="0">
                <a:solidFill>
                  <a:prstClr val="black"/>
                </a:solidFill>
              </a:rPr>
              <a:t>://www.condmat.physics.manchester.ac.uk/imagelibrary/</a:t>
            </a:r>
          </a:p>
        </p:txBody>
      </p:sp>
    </p:spTree>
    <p:extLst>
      <p:ext uri="{BB962C8B-B14F-4D97-AF65-F5344CB8AC3E}">
        <p14:creationId xmlns:p14="http://schemas.microsoft.com/office/powerpoint/2010/main" val="25282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61241" y="990600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 the Hamiltonian is just the adjacency matrix of the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graph. We use a variant of the Feynman-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Kitaev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circuit-to-Hamiltonian mapping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which outputs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a symmetric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0-1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matrix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.</a:t>
                </a:r>
                <a:endParaRPr lang="en-US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1" y="990600"/>
                <a:ext cx="853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1" t="-377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47256" y="314980"/>
            <a:ext cx="536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Encoding one 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with one particle</a:t>
            </a:r>
            <a:endParaRPr lang="en-US" sz="2800" baseline="-25000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924300" cy="38131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1804" y="2631696"/>
            <a:ext cx="4608796" cy="659801"/>
            <a:chOff x="696532" y="1752600"/>
            <a:chExt cx="6361437" cy="65980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96532" y="2064667"/>
              <a:ext cx="6361437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90184" y="1752600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255" y="1752600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22326" y="1769384"/>
              <a:ext cx="600075" cy="6241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HT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38397" y="1752600"/>
              <a:ext cx="869515" cy="638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(HT)†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1356" y="1769384"/>
              <a:ext cx="600075" cy="6241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HT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7427" y="1773580"/>
              <a:ext cx="858408" cy="638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(HT)†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086" y="1788266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6458" y="1773580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406573" y="3733800"/>
            <a:ext cx="1514926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61241" y="990600"/>
                <a:ext cx="853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 the Hamiltonian is just the adjacency matrix of the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graph. We use a variant of the Feynman-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Kitaev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circuit-to-Hamiltonian mapping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which outputs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a symmetric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0-1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matrix.</a:t>
                </a:r>
              </a:p>
              <a:p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latin typeface="Garamond" pitchFamily="18" charset="0"/>
                  </a:rPr>
                  <a:t>Example (building block for later on)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1" y="990600"/>
                <a:ext cx="8534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71" t="-204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47256" y="314980"/>
            <a:ext cx="536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Encoding one 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with one particle</a:t>
            </a:r>
            <a:endParaRPr lang="en-US" sz="2800" baseline="-250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58" y="2057400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18" y="2994669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18" y="4419257"/>
            <a:ext cx="228600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88768"/>
            <a:ext cx="228600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76" y="2057400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3677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03209" cy="30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58" y="5410200"/>
            <a:ext cx="303209" cy="30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2129" y="4530910"/>
            <a:ext cx="190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Vertices are labeled</a:t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45812" y="4834803"/>
                <a:ext cx="281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∈[8]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12" y="4834803"/>
                <a:ext cx="281198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1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924300" cy="38131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1804" y="2631696"/>
            <a:ext cx="4608796" cy="659801"/>
            <a:chOff x="696532" y="1752600"/>
            <a:chExt cx="6361437" cy="65980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96532" y="2064667"/>
              <a:ext cx="6361437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90184" y="1752600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06255" y="1752600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22326" y="1769384"/>
              <a:ext cx="600075" cy="6241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HT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38397" y="1752600"/>
              <a:ext cx="869515" cy="638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(HT)†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1356" y="1769384"/>
              <a:ext cx="600075" cy="6241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HT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7427" y="1773580"/>
              <a:ext cx="858408" cy="63882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(HT)†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086" y="1788266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6458" y="1773580"/>
              <a:ext cx="600075" cy="6241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</a:t>
              </a:r>
              <a:endParaRPr lang="en-US" sz="1400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406573" y="3733800"/>
            <a:ext cx="1514926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334000"/>
            <a:ext cx="393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Garamond" pitchFamily="18" charset="0"/>
              </a:rPr>
              <a:t>Groundstates</a:t>
            </a:r>
            <a:r>
              <a:rPr lang="en-US" b="1" dirty="0" smtClean="0">
                <a:latin typeface="Garamond" pitchFamily="18" charset="0"/>
              </a:rPr>
              <a:t> of the adjacency matrix:</a:t>
            </a:r>
            <a:endParaRPr lang="en-US" b="1" dirty="0"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61241" y="990600"/>
                <a:ext cx="853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 the Hamiltonian is just the adjacency matrix of the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graph. We use a variant of the Feynman-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Kitaev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circuit-to-Hamiltonian mapping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which outputs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a symmetric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0-1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matrix.</a:t>
                </a:r>
              </a:p>
              <a:p>
                <a:endParaRPr lang="en-US" b="1" dirty="0" smtClean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r>
                  <a:rPr lang="en-US" b="1" dirty="0" smtClean="0">
                    <a:latin typeface="Garamond" pitchFamily="18" charset="0"/>
                  </a:rPr>
                  <a:t>Example (building block for later on)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41" y="990600"/>
                <a:ext cx="8534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71" t="-204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47256" y="314980"/>
            <a:ext cx="536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Encoding one 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with one particle</a:t>
            </a:r>
            <a:endParaRPr lang="en-US" sz="2800" baseline="-250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58" y="2057400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18" y="2994669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18" y="4419257"/>
            <a:ext cx="228600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88768"/>
            <a:ext cx="228600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76" y="2057400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3677"/>
            <a:ext cx="210742" cy="2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03209" cy="30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58" y="5410200"/>
            <a:ext cx="303209" cy="30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126407" y="6059656"/>
            <a:ext cx="379489" cy="210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14058" y="616511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itchFamily="18" charset="0"/>
              </a:rPr>
              <a:t>a</a:t>
            </a:r>
            <a:r>
              <a:rPr lang="en-US" dirty="0" smtClean="0">
                <a:latin typeface="Garamond" pitchFamily="18" charset="0"/>
              </a:rPr>
              <a:t> specific state </a:t>
            </a:r>
            <a:endParaRPr lang="en-US" dirty="0">
              <a:latin typeface="Garamon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514600" y="6464076"/>
            <a:ext cx="400050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79557" y="6464076"/>
            <a:ext cx="683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encodes the computation where the circuit is complex-conjugated 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200" y="6486772"/>
                <a:ext cx="139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𝑧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1600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486772"/>
                <a:ext cx="1392432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62129" y="4530910"/>
            <a:ext cx="190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Vertices are labeled</a:t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445812" y="4834803"/>
                <a:ext cx="281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</a:rPr>
                        <m:t>∈[8]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12" y="4834803"/>
                <a:ext cx="281198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6200" y="5700937"/>
                <a:ext cx="8199611" cy="86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√8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𝐻𝑇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|5〉+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𝐻𝑇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|8〉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|</m:t>
                      </m:r>
                      <m:r>
                        <a:rPr lang="en-US" sz="1600" b="0" i="1" smtClean="0">
                          <a:latin typeface="Cambria Math"/>
                        </a:rPr>
                        <m:t>𝜔</m:t>
                      </m:r>
                      <m:r>
                        <a:rPr lang="en-US" sz="1600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b="0" i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700937"/>
                <a:ext cx="8199611" cy="865622"/>
              </a:xfrm>
              <a:prstGeom prst="rect">
                <a:avLst/>
              </a:prstGeom>
              <a:blipFill rotWithShape="1">
                <a:blip r:embed="rId11"/>
                <a:stretch>
                  <a:fillRect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0" y="314980"/>
                <a:ext cx="335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Garamond" pitchFamily="18" charset="0"/>
                  </a:rPr>
                  <a:t>More particles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Garamond" pitchFamily="18" charset="0"/>
                  </a:rPr>
                  <a:t>)</a:t>
                </a:r>
                <a:endParaRPr lang="en-US" sz="2800" baseline="-25000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14980"/>
                <a:ext cx="335829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818" t="-11628" r="-29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839" y="1484531"/>
                <a:ext cx="5543890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9" y="1484531"/>
                <a:ext cx="5543890" cy="6357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2659539" y="1205170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9504" y="2436038"/>
                <a:ext cx="118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𝑛𝑡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4" y="2436038"/>
                <a:ext cx="1180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 rot="5400000">
            <a:off x="5014611" y="1250007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5806" y="2462946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06" y="2462946"/>
                <a:ext cx="4748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02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0453" y="1473951"/>
                <a:ext cx="2042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= smallest</a:t>
                </a:r>
                <a:b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53" y="1473951"/>
                <a:ext cx="2042547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381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0" y="314980"/>
                <a:ext cx="335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Garamond" pitchFamily="18" charset="0"/>
                  </a:rPr>
                  <a:t>More particles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Garamond" pitchFamily="18" charset="0"/>
                  </a:rPr>
                  <a:t>)</a:t>
                </a:r>
                <a:endParaRPr lang="en-US" sz="2800" baseline="-25000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14980"/>
                <a:ext cx="335829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818" t="-11628" r="-29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839" y="1484531"/>
                <a:ext cx="5543890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9" y="1484531"/>
                <a:ext cx="5543890" cy="6357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2659539" y="1205170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9504" y="2436038"/>
                <a:ext cx="118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𝑛𝑡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4" y="2436038"/>
                <a:ext cx="1180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 rot="5400000">
            <a:off x="5014611" y="1250007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5806" y="2462946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06" y="2462946"/>
                <a:ext cx="4748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02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501" y="2971800"/>
                <a:ext cx="85176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If the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ground energy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/>
                      </a:rPr>
                      <m:t>𝐧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𝝁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we say the </a:t>
                </a:r>
                <a:r>
                  <a:rPr lang="en-US" b="1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groundspace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frustration-free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. In this case the </a:t>
                </a:r>
                <a:r>
                  <a:rPr lang="en-US" b="1" dirty="0" err="1">
                    <a:solidFill>
                      <a:schemeClr val="accent1"/>
                    </a:solidFill>
                    <a:latin typeface="Garamond" pitchFamily="18" charset="0"/>
                  </a:rPr>
                  <a:t>groundspace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is the same for all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&gt;0!</a:t>
                </a:r>
                <a:b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1" y="2971800"/>
                <a:ext cx="8517699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644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0453" y="1473951"/>
                <a:ext cx="2042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= smallest</a:t>
                </a:r>
                <a:b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53" y="1473951"/>
                <a:ext cx="2042547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381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0" y="314980"/>
                <a:ext cx="335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  <a:latin typeface="Garamond" pitchFamily="18" charset="0"/>
                  </a:rPr>
                  <a:t>More particles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  <a:latin typeface="Garamond" pitchFamily="18" charset="0"/>
                  </a:rPr>
                  <a:t>)</a:t>
                </a:r>
                <a:endParaRPr lang="en-US" sz="2800" baseline="-25000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14980"/>
                <a:ext cx="335829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818" t="-11628" r="-29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501" y="4191000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We design a class of graphs where the frustration-free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-particle ground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states encode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-</a:t>
                </a:r>
                <a:r>
                  <a:rPr lang="en-US" b="1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qubit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computations.  These graphs are built out of multiple copies of </a:t>
                </a: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1" y="4191000"/>
                <a:ext cx="8229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67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839" y="1484531"/>
                <a:ext cx="5543890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39" y="1484531"/>
                <a:ext cx="5543890" cy="6357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2659539" y="1205170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9504" y="2436038"/>
                <a:ext cx="118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𝑛𝑡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04" y="2436038"/>
                <a:ext cx="1180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 rot="5400000">
            <a:off x="5014611" y="1250007"/>
            <a:ext cx="4572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5806" y="2462946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06" y="2462946"/>
                <a:ext cx="4748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025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1501" y="2971800"/>
                <a:ext cx="85176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If the 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ground energy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/>
                      </a:rPr>
                      <m:t>𝐧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𝝁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we say the </a:t>
                </a:r>
                <a:r>
                  <a:rPr lang="en-US" b="1" dirty="0" err="1" smtClean="0">
                    <a:solidFill>
                      <a:schemeClr val="accent1"/>
                    </a:solidFill>
                    <a:latin typeface="Garamond" pitchFamily="18" charset="0"/>
                  </a:rPr>
                  <a:t>groundspace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 is frustration-free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. In this case the </a:t>
                </a:r>
                <a:r>
                  <a:rPr lang="en-US" b="1" dirty="0" err="1">
                    <a:solidFill>
                      <a:schemeClr val="accent1"/>
                    </a:solidFill>
                    <a:latin typeface="Garamond" pitchFamily="18" charset="0"/>
                  </a:rPr>
                  <a:t>groundspace</a:t>
                </a:r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is the same for all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  <a:t>&gt;0!</a:t>
                </a:r>
                <a:br>
                  <a:rPr lang="en-US" b="1" dirty="0">
                    <a:solidFill>
                      <a:schemeClr val="accent1"/>
                    </a:solidFill>
                    <a:latin typeface="Garamond" pitchFamily="18" charset="0"/>
                  </a:rPr>
                </a:br>
                <a:endParaRPr lang="en-US" b="1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1" y="2971800"/>
                <a:ext cx="8517699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644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0453" y="1473951"/>
                <a:ext cx="2042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𝜇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= smallest</a:t>
                </a:r>
                <a:b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</a:br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Garamond" pitchFamily="18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53" y="1473951"/>
                <a:ext cx="2042547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2381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06" y="4953000"/>
            <a:ext cx="1514893" cy="16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01249" y="1981200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956547" y="2003567"/>
            <a:ext cx="547184" cy="152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51331" y="2039512"/>
            <a:ext cx="152400" cy="8860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01249" y="1981200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0248" y="3230646"/>
                <a:ext cx="24534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 pitchFamily="18" charset="0"/>
                  </a:rPr>
                  <a:t>QMA</a:t>
                </a:r>
                <a:r>
                  <a:rPr lang="en-US" sz="1600" b="1" baseline="-25000" dirty="0" smtClean="0">
                    <a:latin typeface="Garamond" pitchFamily="18" charset="0"/>
                  </a:rPr>
                  <a:t>1</a:t>
                </a:r>
                <a:r>
                  <a:rPr lang="en-US" sz="1600" b="1" dirty="0" smtClean="0">
                    <a:latin typeface="Garamond" pitchFamily="18" charset="0"/>
                  </a:rPr>
                  <a:t>-complete for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𝒌</m:t>
                    </m:r>
                    <m:r>
                      <a:rPr lang="en-US" sz="1600" b="1" i="1">
                        <a:latin typeface="Cambria Math"/>
                      </a:rPr>
                      <m:t>≥</m:t>
                    </m:r>
                    <m:r>
                      <a:rPr lang="en-US" sz="1600" b="1" i="1">
                        <a:latin typeface="Cambria Math"/>
                      </a:rPr>
                      <m:t>𝟑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248" y="3230646"/>
                <a:ext cx="2453492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1241"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388194" y="1180768"/>
            <a:ext cx="0" cy="5220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3894" y="1447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Local 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4394" y="11430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Ground energy problem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894" y="2900278"/>
            <a:ext cx="14950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Frustration-free 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090" y="4191000"/>
            <a:ext cx="252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itchFamily="18" charset="0"/>
              </a:rPr>
              <a:t>Stoquastic</a:t>
            </a:r>
            <a:r>
              <a:rPr lang="en-US" sz="1600" dirty="0" smtClean="0">
                <a:latin typeface="Garamond" pitchFamily="18" charset="0"/>
              </a:rPr>
              <a:t/>
            </a:r>
            <a:br>
              <a:rPr lang="en-US" sz="1600" dirty="0" smtClean="0">
                <a:latin typeface="Garamond" pitchFamily="18" charset="0"/>
              </a:rPr>
            </a:br>
            <a:r>
              <a:rPr lang="en-US" sz="1600" dirty="0" smtClean="0">
                <a:latin typeface="Garamond" pitchFamily="18" charset="0"/>
              </a:rPr>
              <a:t>(no “sign problem”)</a:t>
            </a:r>
            <a:endParaRPr lang="en-US" sz="1600" dirty="0">
              <a:latin typeface="Garamond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2455" y="2824078"/>
            <a:ext cx="8572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4594" y="4191000"/>
            <a:ext cx="8610600" cy="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0575" y="2824078"/>
            <a:ext cx="24274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Quantum k-SAT </a:t>
            </a:r>
            <a:br>
              <a:rPr lang="en-US" sz="1600" dirty="0" smtClean="0">
                <a:latin typeface="Garamond" pitchFamily="18" charset="0"/>
              </a:rPr>
            </a:br>
            <a:r>
              <a:rPr lang="en-US" sz="1600" dirty="0" smtClean="0">
                <a:latin typeface="Garamond" pitchFamily="18" charset="0"/>
              </a:rPr>
              <a:t>(testing frustration-freeness)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9634" y="1447800"/>
            <a:ext cx="247696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k-local Hamiltonian problem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8194" y="4191000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itchFamily="18" charset="0"/>
              </a:rPr>
              <a:t>Stoquastic</a:t>
            </a:r>
            <a:r>
              <a:rPr lang="en-US" sz="1600" dirty="0" smtClean="0">
                <a:latin typeface="Garamond" pitchFamily="18" charset="0"/>
              </a:rPr>
              <a:t> k-local Hamiltonian </a:t>
            </a:r>
          </a:p>
          <a:p>
            <a:r>
              <a:rPr lang="en-US" sz="1600" dirty="0" smtClean="0">
                <a:latin typeface="Garamond" pitchFamily="18" charset="0"/>
              </a:rPr>
              <a:t>problem</a:t>
            </a:r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2455" y="5181600"/>
            <a:ext cx="8572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9944" y="5376446"/>
            <a:ext cx="1807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aramond" pitchFamily="18" charset="0"/>
              </a:rPr>
              <a:t>Fermions or Bosons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454" y="11430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Class of Hamiltonians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4794" y="11430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Complexity</a:t>
            </a:r>
            <a:endParaRPr lang="en-US" sz="1600" b="1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07594" y="1524000"/>
                <a:ext cx="2398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Garamond" pitchFamily="18" charset="0"/>
                  </a:rPr>
                  <a:t>QMA-complete for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𝒌</m:t>
                    </m:r>
                    <m:r>
                      <a:rPr lang="en-US" sz="1600" b="1" i="1">
                        <a:latin typeface="Cambria Math"/>
                      </a:rPr>
                      <m:t>≥</m:t>
                    </m:r>
                    <m:r>
                      <a:rPr lang="en-US" sz="1600" b="1" i="1">
                        <a:latin typeface="Cambria Math"/>
                      </a:rPr>
                      <m:t>𝟐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94" y="1524000"/>
                <a:ext cx="239899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269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207594" y="4195779"/>
            <a:ext cx="2422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Contained </a:t>
            </a:r>
            <a:r>
              <a:rPr lang="en-US" sz="1600" b="1" dirty="0">
                <a:latin typeface="Garamond" pitchFamily="18" charset="0"/>
              </a:rPr>
              <a:t>in </a:t>
            </a:r>
            <a:r>
              <a:rPr lang="en-US" sz="1600" b="1" dirty="0" smtClean="0">
                <a:latin typeface="Garamond" pitchFamily="18" charset="0"/>
              </a:rPr>
              <a:t>AM</a:t>
            </a:r>
          </a:p>
          <a:p>
            <a:r>
              <a:rPr lang="en-US" sz="1600" b="1" dirty="0" smtClean="0">
                <a:latin typeface="Garamond" pitchFamily="18" charset="0"/>
              </a:rPr>
              <a:t>MA-hard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5295568"/>
            <a:ext cx="1537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QMA-complete</a:t>
            </a:r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endParaRPr lang="en-US" dirty="0">
              <a:latin typeface="Garamon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7240" y="2478108"/>
            <a:ext cx="2236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</a:t>
            </a:r>
            <a:r>
              <a:rPr lang="en-US" sz="1400" dirty="0" err="1" smtClean="0">
                <a:latin typeface="Garamond" pitchFamily="18" charset="0"/>
              </a:rPr>
              <a:t>Kempe</a:t>
            </a:r>
            <a:r>
              <a:rPr lang="en-US" sz="1400" dirty="0" smtClean="0">
                <a:latin typeface="Garamond" pitchFamily="18" charset="0"/>
              </a:rPr>
              <a:t>, </a:t>
            </a:r>
            <a:r>
              <a:rPr lang="en-US" sz="1400" dirty="0" err="1" smtClean="0">
                <a:latin typeface="Garamond" pitchFamily="18" charset="0"/>
              </a:rPr>
              <a:t>Kitaev</a:t>
            </a:r>
            <a:r>
              <a:rPr lang="en-US" sz="1400" dirty="0" smtClean="0">
                <a:latin typeface="Garamond" pitchFamily="18" charset="0"/>
              </a:rPr>
              <a:t>, </a:t>
            </a:r>
            <a:r>
              <a:rPr lang="en-US" sz="1400" dirty="0" err="1" smtClean="0">
                <a:latin typeface="Garamond" pitchFamily="18" charset="0"/>
              </a:rPr>
              <a:t>Regev</a:t>
            </a:r>
            <a:r>
              <a:rPr lang="en-US" sz="1400" dirty="0" smtClean="0">
                <a:latin typeface="Garamond" pitchFamily="18" charset="0"/>
              </a:rPr>
              <a:t> 2006] 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97240" y="4766457"/>
            <a:ext cx="1567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</a:t>
            </a:r>
            <a:r>
              <a:rPr lang="en-US" sz="1400" dirty="0" err="1" smtClean="0">
                <a:latin typeface="Garamond" pitchFamily="18" charset="0"/>
              </a:rPr>
              <a:t>Bravyi</a:t>
            </a:r>
            <a:r>
              <a:rPr lang="en-US" sz="1400" dirty="0" smtClean="0">
                <a:latin typeface="Garamond" pitchFamily="18" charset="0"/>
              </a:rPr>
              <a:t> et. al. 2006]</a:t>
            </a:r>
            <a:r>
              <a:rPr lang="en-US" sz="1400" dirty="0">
                <a:latin typeface="Garamond" pitchFamily="18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97240" y="5577898"/>
            <a:ext cx="2532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[Liu, </a:t>
            </a:r>
            <a:r>
              <a:rPr lang="en-US" sz="1400" dirty="0" err="1" smtClean="0">
                <a:latin typeface="Garamond" pitchFamily="18" charset="0"/>
              </a:rPr>
              <a:t>Christandl</a:t>
            </a:r>
            <a:r>
              <a:rPr lang="en-US" sz="1400" dirty="0" smtClean="0">
                <a:latin typeface="Garamond" pitchFamily="18" charset="0"/>
              </a:rPr>
              <a:t>, </a:t>
            </a:r>
            <a:r>
              <a:rPr lang="en-US" sz="1400" dirty="0" err="1" smtClean="0">
                <a:latin typeface="Garamond" pitchFamily="18" charset="0"/>
              </a:rPr>
              <a:t>Verstraete</a:t>
            </a:r>
            <a:r>
              <a:rPr lang="en-US" sz="1400" dirty="0" smtClean="0">
                <a:latin typeface="Garamond" pitchFamily="18" charset="0"/>
              </a:rPr>
              <a:t> 2007] 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97240" y="5864423"/>
            <a:ext cx="203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[Wei, </a:t>
            </a:r>
            <a:r>
              <a:rPr lang="en-US" sz="1400" dirty="0" err="1" smtClean="0">
                <a:latin typeface="Garamond" pitchFamily="18" charset="0"/>
              </a:rPr>
              <a:t>Mosca</a:t>
            </a:r>
            <a:r>
              <a:rPr lang="en-US" sz="1400" dirty="0" smtClean="0">
                <a:latin typeface="Garamond" pitchFamily="18" charset="0"/>
              </a:rPr>
              <a:t>, </a:t>
            </a:r>
            <a:r>
              <a:rPr lang="en-US" sz="1400" dirty="0" err="1" smtClean="0">
                <a:latin typeface="Garamond" pitchFamily="18" charset="0"/>
              </a:rPr>
              <a:t>Nayak</a:t>
            </a:r>
            <a:r>
              <a:rPr lang="en-US" sz="1400" dirty="0" smtClean="0">
                <a:latin typeface="Garamond" pitchFamily="18" charset="0"/>
              </a:rPr>
              <a:t> 2010] </a:t>
            </a:r>
            <a:endParaRPr lang="en-US" sz="1400" dirty="0">
              <a:latin typeface="Garamond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207594" y="11430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07594" y="2900278"/>
                <a:ext cx="2350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Garamond" pitchFamily="18" charset="0"/>
                  </a:rPr>
                  <a:t>Contained in P for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𝒌</m:t>
                    </m:r>
                    <m:r>
                      <a:rPr lang="en-US" sz="1600" b="1" i="1" smtClean="0"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94" y="2900278"/>
                <a:ext cx="2350900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295"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292455" y="1143000"/>
            <a:ext cx="8572741" cy="5257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697240" y="3543632"/>
            <a:ext cx="172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</a:t>
            </a:r>
            <a:r>
              <a:rPr lang="en-US" sz="1400" dirty="0" err="1" smtClean="0">
                <a:latin typeface="Garamond" pitchFamily="18" charset="0"/>
              </a:rPr>
              <a:t>Bravyi</a:t>
            </a:r>
            <a:r>
              <a:rPr lang="en-US" sz="1400" dirty="0" smtClean="0">
                <a:latin typeface="Garamond" pitchFamily="18" charset="0"/>
              </a:rPr>
              <a:t> 2006]</a:t>
            </a:r>
            <a:r>
              <a:rPr lang="en-US" sz="1400" dirty="0">
                <a:latin typeface="Garamond" pitchFamily="18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97240" y="3858612"/>
            <a:ext cx="1463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aramond" pitchFamily="18" charset="0"/>
              </a:rPr>
              <a:t>[G. , </a:t>
            </a:r>
            <a:r>
              <a:rPr lang="en-US" sz="1400" dirty="0" err="1">
                <a:latin typeface="Garamond" pitchFamily="18" charset="0"/>
              </a:rPr>
              <a:t>Nagaj</a:t>
            </a:r>
            <a:r>
              <a:rPr lang="en-US" sz="1400" dirty="0">
                <a:latin typeface="Garamond" pitchFamily="18" charset="0"/>
              </a:rPr>
              <a:t> 2013 ] </a:t>
            </a:r>
          </a:p>
          <a:p>
            <a:endParaRPr lang="en-US" sz="1400" dirty="0">
              <a:latin typeface="Garamond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9486" y="262116"/>
            <a:ext cx="80663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The computational difficulty of computing the ground energy has been studied for many broad classes of Hamiltonians</a:t>
            </a: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312770" y="1470668"/>
            <a:ext cx="8552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97240" y="1867232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</a:t>
            </a:r>
            <a:r>
              <a:rPr lang="en-US" sz="1400" dirty="0" err="1" smtClean="0">
                <a:latin typeface="Garamond" pitchFamily="18" charset="0"/>
              </a:rPr>
              <a:t>Kitaev</a:t>
            </a:r>
            <a:r>
              <a:rPr lang="en-US" sz="1400" dirty="0" smtClean="0">
                <a:latin typeface="Garamond" pitchFamily="18" charset="0"/>
              </a:rPr>
              <a:t> 1999] 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97240" y="2170331"/>
            <a:ext cx="172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aramond" pitchFamily="18" charset="0"/>
              </a:rPr>
              <a:t>[</a:t>
            </a:r>
            <a:r>
              <a:rPr lang="en-US" sz="1400" dirty="0" err="1" smtClean="0">
                <a:latin typeface="Garamond" pitchFamily="18" charset="0"/>
              </a:rPr>
              <a:t>Kempe</a:t>
            </a:r>
            <a:r>
              <a:rPr lang="en-US" sz="1400" dirty="0" smtClean="0">
                <a:latin typeface="Garamond" pitchFamily="18" charset="0"/>
              </a:rPr>
              <a:t>, </a:t>
            </a:r>
            <a:r>
              <a:rPr lang="en-US" sz="1400" dirty="0" err="1" smtClean="0">
                <a:latin typeface="Garamond" pitchFamily="18" charset="0"/>
              </a:rPr>
              <a:t>Regev</a:t>
            </a:r>
            <a:r>
              <a:rPr lang="en-US" sz="1400" dirty="0" smtClean="0">
                <a:latin typeface="Garamond" pitchFamily="18" charset="0"/>
              </a:rPr>
              <a:t> 2003] </a:t>
            </a:r>
            <a:endParaRPr lang="en-US" sz="1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22530" y="3050823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5956547" y="3072642"/>
            <a:ext cx="547184" cy="152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351331" y="2274293"/>
            <a:ext cx="152400" cy="8860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22530" y="3050823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35285" y="1967742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51331" y="2000008"/>
            <a:ext cx="547184" cy="152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51331" y="2044246"/>
            <a:ext cx="152400" cy="8860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35285" y="1967742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35285" y="3039428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51331" y="3048000"/>
            <a:ext cx="547184" cy="152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351331" y="2274293"/>
            <a:ext cx="152400" cy="8860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635285" y="3039428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996" y="5141599"/>
            <a:ext cx="626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Two-particle frustration-free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have the form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32861" y="5674999"/>
                <a:ext cx="7120539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both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particles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on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the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left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both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particles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on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the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right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61" y="5674999"/>
                <a:ext cx="7120539" cy="649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861" y="5674999"/>
            <a:ext cx="3313115" cy="649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32861" y="5674999"/>
                <a:ext cx="7120539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both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particles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on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the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left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both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particles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on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the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right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61" y="5674999"/>
                <a:ext cx="7120539" cy="649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001249" y="1981200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32867" y="3048000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3996" y="5141599"/>
            <a:ext cx="626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Two-particle frustration-free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have the form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1371600" y="3037125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31600" y="5705554"/>
            <a:ext cx="3621800" cy="649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13231" y="1967742"/>
            <a:ext cx="22860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39413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939413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41831" y="19677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41831" y="3034542"/>
            <a:ext cx="373818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008" y="4194933"/>
            <a:ext cx="809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Single-particle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encode a </a:t>
            </a:r>
            <a:r>
              <a:rPr lang="en-US" dirty="0" err="1" smtClean="0">
                <a:solidFill>
                  <a:prstClr val="black"/>
                </a:solidFill>
                <a:latin typeface="Garamond" pitchFamily="18" charset="0"/>
              </a:rPr>
              <a:t>qubit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 and one out of four possible locations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32861" y="5674999"/>
                <a:ext cx="7120539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both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particles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on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the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left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both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particles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on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the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right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61" y="5674999"/>
                <a:ext cx="7120539" cy="649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>
            <a:off x="3800631" y="2615442"/>
            <a:ext cx="1152369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Two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qubit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gate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30868"/>
                <a:ext cx="1827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5334000" y="1221180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 graph shaped like this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35285" y="1964119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35285" y="3048000"/>
            <a:ext cx="186909" cy="1846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162800" y="1938867"/>
            <a:ext cx="228600" cy="14139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996" y="5141599"/>
            <a:ext cx="626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Two-particle frustration-free ground states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have the form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371600" y="2269469"/>
            <a:ext cx="152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95" y="1752600"/>
                <a:ext cx="762000" cy="172708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362200" y="321615"/>
            <a:ext cx="40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Garamond" pitchFamily="18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raphs for two-</a:t>
            </a:r>
            <a:r>
              <a:rPr lang="en-US" sz="2800" dirty="0" err="1" smtClean="0">
                <a:solidFill>
                  <a:schemeClr val="accent1"/>
                </a:solidFill>
                <a:latin typeface="Garamond" pitchFamily="18" charset="0"/>
              </a:rPr>
              <a:t>qubit</a:t>
            </a:r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 gates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24" y="2867680"/>
            <a:ext cx="1374020" cy="13350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91400" y="1905000"/>
            <a:ext cx="180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4096 vertex graph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made </a:t>
            </a:r>
            <a:r>
              <a:rPr lang="en-US" dirty="0" smtClean="0">
                <a:latin typeface="Garamond" pitchFamily="18" charset="0"/>
              </a:rPr>
              <a:t>from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32 copies of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152400" y="2819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Good news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there are two-particle ground states which encode computations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2943089" y="3504374"/>
                <a:ext cx="1036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089" y="3504374"/>
                <a:ext cx="10367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205451" y="3343870"/>
            <a:ext cx="0" cy="637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11957" y="3413808"/>
            <a:ext cx="191979" cy="26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511957" y="3682100"/>
            <a:ext cx="191980" cy="260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64322" y="3356235"/>
            <a:ext cx="763623" cy="553042"/>
            <a:chOff x="3171571" y="4848113"/>
            <a:chExt cx="2399102" cy="1306689"/>
          </a:xfrm>
        </p:grpSpPr>
        <p:sp>
          <p:nvSpPr>
            <p:cNvPr id="36" name="Rectangle 35"/>
            <p:cNvSpPr/>
            <p:nvPr/>
          </p:nvSpPr>
          <p:spPr>
            <a:xfrm>
              <a:off x="3171571" y="4859402"/>
              <a:ext cx="2399102" cy="2173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71571" y="5926202"/>
              <a:ext cx="2399102" cy="2173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45389" y="4859402"/>
              <a:ext cx="228600" cy="129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71571" y="4859402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71571" y="5926202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73989" y="4859402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73989" y="5926202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68255" y="4848113"/>
              <a:ext cx="228600" cy="129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94437" y="4848113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94437" y="5914913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96855" y="4848113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96855" y="5914913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71571" y="4881369"/>
              <a:ext cx="186909" cy="1846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171571" y="5926202"/>
              <a:ext cx="186909" cy="1846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29638" y="3443042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38" y="3443042"/>
                <a:ext cx="6529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639292" y="3421845"/>
                <a:ext cx="451042" cy="49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92" y="3421845"/>
                <a:ext cx="451042" cy="4993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Connector 169"/>
          <p:cNvCxnSpPr/>
          <p:nvPr/>
        </p:nvCxnSpPr>
        <p:spPr>
          <a:xfrm>
            <a:off x="2096492" y="3373904"/>
            <a:ext cx="0" cy="637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787868" y="3443842"/>
            <a:ext cx="191979" cy="26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3787868" y="3712134"/>
            <a:ext cx="191980" cy="260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2155362" y="3391047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155362" y="3842558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274347" y="3391047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155362" y="339104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155362" y="3842558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347109" y="339104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2347109" y="3842558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727238" y="3386269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2608254" y="338626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608254" y="3837781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800000" y="338626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800000" y="3837781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84705" y="3400344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84705" y="3842558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5046648" y="3494194"/>
                <a:ext cx="1036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48" y="3494194"/>
                <a:ext cx="103675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3907454" y="3449755"/>
                <a:ext cx="451042" cy="49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54" y="3449755"/>
                <a:ext cx="451042" cy="4993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Straight Connector 190"/>
          <p:cNvCxnSpPr/>
          <p:nvPr/>
        </p:nvCxnSpPr>
        <p:spPr>
          <a:xfrm>
            <a:off x="4319547" y="3401814"/>
            <a:ext cx="0" cy="637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844662" y="3471752"/>
            <a:ext cx="191979" cy="26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5844662" y="3740044"/>
            <a:ext cx="191980" cy="260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4378418" y="3418957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378418" y="3870468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7402" y="3418957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378418" y="341895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378418" y="3870468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4570165" y="341895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570165" y="3870468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950293" y="3414179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831309" y="341417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831309" y="3865691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023055" y="341417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5023055" y="3865691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4862783" y="3428254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607760" y="3870468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3117133" y="4290781"/>
                <a:ext cx="1036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33" y="4290781"/>
                <a:ext cx="103675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1944092" y="4245796"/>
                <a:ext cx="451042" cy="49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92" y="4245796"/>
                <a:ext cx="451042" cy="4993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Connector 209"/>
          <p:cNvCxnSpPr/>
          <p:nvPr/>
        </p:nvCxnSpPr>
        <p:spPr>
          <a:xfrm>
            <a:off x="2356185" y="4197855"/>
            <a:ext cx="0" cy="637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881300" y="4267793"/>
            <a:ext cx="191979" cy="26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3881300" y="4536085"/>
            <a:ext cx="191980" cy="260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2415056" y="4214998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15056" y="4666509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534041" y="4214998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415056" y="4214998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2415056" y="466650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2606803" y="4214998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2606803" y="466650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986932" y="4210220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2867947" y="4210220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2867947" y="4661732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3059694" y="4210220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3059694" y="4661732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652853" y="4224295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887713" y="4666509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5250733" y="4280601"/>
                <a:ext cx="1036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733" y="4280601"/>
                <a:ext cx="103675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4092575" y="4230413"/>
                <a:ext cx="451042" cy="49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75" y="4230413"/>
                <a:ext cx="451042" cy="4993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9" name="Straight Connector 228"/>
          <p:cNvCxnSpPr/>
          <p:nvPr/>
        </p:nvCxnSpPr>
        <p:spPr>
          <a:xfrm>
            <a:off x="4504668" y="4182472"/>
            <a:ext cx="0" cy="637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6029783" y="4252410"/>
            <a:ext cx="191979" cy="26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6029783" y="4520702"/>
            <a:ext cx="191980" cy="260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ctangle 231"/>
          <p:cNvSpPr/>
          <p:nvPr/>
        </p:nvSpPr>
        <p:spPr>
          <a:xfrm>
            <a:off x="4563539" y="4199615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4563539" y="4651126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4682523" y="4199615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563539" y="4199615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563539" y="4651126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4755286" y="4199615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755286" y="4651126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135414" y="4194837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016430" y="419483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016430" y="464634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208176" y="419483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208176" y="464634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5016430" y="4208912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5036196" y="4651126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7486547" y="4338934"/>
                <a:ext cx="14288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547" y="4338934"/>
                <a:ext cx="1428853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6326717" y="4287703"/>
                <a:ext cx="451042" cy="49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17" y="4287703"/>
                <a:ext cx="451042" cy="4993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8" name="Straight Connector 247"/>
          <p:cNvCxnSpPr/>
          <p:nvPr/>
        </p:nvCxnSpPr>
        <p:spPr>
          <a:xfrm>
            <a:off x="6738810" y="4239762"/>
            <a:ext cx="0" cy="637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8666168" y="4309700"/>
            <a:ext cx="191979" cy="2682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H="1">
            <a:off x="8666168" y="4577992"/>
            <a:ext cx="191980" cy="260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/>
          <p:cNvSpPr/>
          <p:nvPr/>
        </p:nvSpPr>
        <p:spPr>
          <a:xfrm>
            <a:off x="6797681" y="4256905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797681" y="4708416"/>
            <a:ext cx="763623" cy="9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916665" y="4256905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797681" y="4256905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6797681" y="4708416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989428" y="4256905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6989428" y="4708416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7369556" y="4252127"/>
            <a:ext cx="72762" cy="548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7250572" y="425212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7250572" y="470363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7442318" y="4252127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42318" y="4703639"/>
            <a:ext cx="118985" cy="967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7445256" y="4266202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7465021" y="4708416"/>
            <a:ext cx="59492" cy="781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66800" y="228600"/>
            <a:ext cx="674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Constructing a graph from a verification circuit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8244" y="1371600"/>
            <a:ext cx="6378956" cy="1319271"/>
            <a:chOff x="990600" y="1233429"/>
            <a:chExt cx="6781800" cy="1738371"/>
          </a:xfrm>
        </p:grpSpPr>
        <p:sp>
          <p:nvSpPr>
            <p:cNvPr id="133" name="Rectangle 132"/>
            <p:cNvSpPr/>
            <p:nvPr/>
          </p:nvSpPr>
          <p:spPr>
            <a:xfrm>
              <a:off x="5373298" y="1549518"/>
              <a:ext cx="2399102" cy="2173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73298" y="2616318"/>
              <a:ext cx="2399102" cy="2173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747116" y="1549518"/>
              <a:ext cx="228600" cy="129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373298" y="1549518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373298" y="2616318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975716" y="1549518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975716" y="2616318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169982" y="1538229"/>
              <a:ext cx="228600" cy="1295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796164" y="1538229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796164" y="2605029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398582" y="1538229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398582" y="2605029"/>
              <a:ext cx="373818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990601" y="2578218"/>
              <a:ext cx="2514599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990600" y="1761587"/>
              <a:ext cx="2514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ounded Rectangle 147"/>
                <p:cNvSpPr/>
                <p:nvPr/>
              </p:nvSpPr>
              <p:spPr>
                <a:xfrm>
                  <a:off x="1384095" y="1244718"/>
                  <a:ext cx="762000" cy="172708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ounded 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095" y="1244718"/>
                  <a:ext cx="762000" cy="1727082"/>
                </a:xfrm>
                <a:prstGeom prst="round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ounded Rectangle 148"/>
                <p:cNvSpPr/>
                <p:nvPr/>
              </p:nvSpPr>
              <p:spPr>
                <a:xfrm>
                  <a:off x="2362200" y="1233429"/>
                  <a:ext cx="762000" cy="172708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ounded 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1233429"/>
                  <a:ext cx="762000" cy="1727082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/>
            <p:cNvCxnSpPr/>
            <p:nvPr/>
          </p:nvCxnSpPr>
          <p:spPr>
            <a:xfrm>
              <a:off x="3953031" y="2108259"/>
              <a:ext cx="1152369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/>
          <p:nvPr/>
        </p:nvSpPr>
        <p:spPr>
          <a:xfrm>
            <a:off x="152400" y="4953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Bad news: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there are other two-particle ground states where the particles are in regions of the graph where they shouldn’t be.</a:t>
            </a:r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-304800" y="5715000"/>
            <a:ext cx="925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To get rid of the bad states, we develop a method for enforcing “occupancy constraints”, i.e. penalizing certain configurations of the particles. To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prove our </a:t>
            </a: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results </a:t>
            </a:r>
            <a:r>
              <a:rPr lang="en-US" dirty="0">
                <a:solidFill>
                  <a:schemeClr val="accent1"/>
                </a:solidFill>
                <a:latin typeface="Garamond" pitchFamily="18" charset="0"/>
              </a:rPr>
              <a:t>we establish spectral bounds 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without using perturbation theory.</a:t>
            </a:r>
          </a:p>
          <a:p>
            <a:pPr lvl="1"/>
            <a:endParaRPr lang="en-US" b="1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52400" y="762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Connect up the graphs for two-</a:t>
            </a:r>
            <a:r>
              <a:rPr lang="en-US" dirty="0" err="1" smtClean="0">
                <a:latin typeface="Garamond" pitchFamily="18" charset="0"/>
              </a:rPr>
              <a:t>qubit</a:t>
            </a:r>
            <a:r>
              <a:rPr lang="en-US" dirty="0" smtClean="0">
                <a:latin typeface="Garamond" pitchFamily="18" charset="0"/>
              </a:rPr>
              <a:t> gates to mimic the circuit, e.g., 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19200" y="1478360"/>
            <a:ext cx="1217083" cy="1264840"/>
            <a:chOff x="4495800" y="2292192"/>
            <a:chExt cx="914400" cy="984408"/>
          </a:xfrm>
        </p:grpSpPr>
        <p:sp>
          <p:nvSpPr>
            <p:cNvPr id="17" name="Rectangle 16"/>
            <p:cNvSpPr/>
            <p:nvPr/>
          </p:nvSpPr>
          <p:spPr>
            <a:xfrm>
              <a:off x="4495800" y="2292192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0600" y="2292192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5400" y="2292192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2620328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2620328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05400" y="2620328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95800" y="2948464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2948464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05400" y="2948464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0993" y="1535505"/>
                <a:ext cx="355556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93" y="1535505"/>
                <a:ext cx="355556" cy="391646"/>
              </a:xfrm>
              <a:prstGeom prst="rect">
                <a:avLst/>
              </a:prstGeom>
              <a:blipFill rotWithShape="1">
                <a:blip r:embed="rId2"/>
                <a:stretch>
                  <a:fillRect r="-24138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457200" y="3503738"/>
            <a:ext cx="743949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01149" y="3503738"/>
            <a:ext cx="743949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45098" y="3503738"/>
            <a:ext cx="743949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9047" y="3506427"/>
            <a:ext cx="743949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7396" y="3046538"/>
                <a:ext cx="42666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96" y="3046538"/>
                <a:ext cx="426667" cy="381515"/>
              </a:xfrm>
              <a:prstGeom prst="rect">
                <a:avLst/>
              </a:prstGeom>
              <a:blipFill rotWithShape="1">
                <a:blip r:embed="rId3"/>
                <a:stretch>
                  <a:fillRect r="-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990600" y="4242016"/>
            <a:ext cx="1143000" cy="1163986"/>
            <a:chOff x="4495800" y="2292192"/>
            <a:chExt cx="914400" cy="984408"/>
          </a:xfrm>
        </p:grpSpPr>
        <p:sp>
          <p:nvSpPr>
            <p:cNvPr id="44" name="Rectangle 43"/>
            <p:cNvSpPr/>
            <p:nvPr/>
          </p:nvSpPr>
          <p:spPr>
            <a:xfrm>
              <a:off x="4495800" y="2292192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00600" y="2292192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05400" y="2292192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20328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00600" y="2620328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05400" y="2620328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95800" y="2948464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0600" y="2948464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05400" y="2948464"/>
              <a:ext cx="304800" cy="3281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Oval 64"/>
          <p:cNvSpPr/>
          <p:nvPr/>
        </p:nvSpPr>
        <p:spPr>
          <a:xfrm>
            <a:off x="1295400" y="41710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037709" y="455381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01378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269647" y="52592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676400" y="494180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817587" y="4028208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1000" y="4045754"/>
                <a:ext cx="42666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45754"/>
                <a:ext cx="426667" cy="402931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3124200" y="1390134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2-local Hamiltonian on a 2D grid  [</a:t>
            </a:r>
            <a:r>
              <a:rPr lang="en-US" dirty="0">
                <a:latin typeface="Garamond" pitchFamily="18" charset="0"/>
              </a:rPr>
              <a:t>Oliveira </a:t>
            </a:r>
            <a:r>
              <a:rPr lang="en-US" dirty="0" err="1">
                <a:latin typeface="Garamond" pitchFamily="18" charset="0"/>
              </a:rPr>
              <a:t>Terhal</a:t>
            </a:r>
            <a:r>
              <a:rPr lang="en-US" dirty="0">
                <a:latin typeface="Garamond" pitchFamily="18" charset="0"/>
              </a:rPr>
              <a:t> 2008]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267200" y="3093992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2-local Hamiltonian on a line with </a:t>
            </a:r>
            <a:r>
              <a:rPr lang="en-US" dirty="0" err="1" smtClean="0">
                <a:latin typeface="Garamond" pitchFamily="18" charset="0"/>
              </a:rPr>
              <a:t>qudits</a:t>
            </a:r>
            <a:endParaRPr lang="en-US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>
                <a:latin typeface="Garamond" pitchFamily="18" charset="0"/>
              </a:rPr>
              <a:t>Aharonov</a:t>
            </a:r>
            <a:r>
              <a:rPr lang="en-US" dirty="0">
                <a:latin typeface="Garamond" pitchFamily="18" charset="0"/>
              </a:rPr>
              <a:t> et. al 2009] [</a:t>
            </a:r>
            <a:r>
              <a:rPr lang="en-US" dirty="0" err="1">
                <a:latin typeface="Garamond" pitchFamily="18" charset="0"/>
              </a:rPr>
              <a:t>Gottesman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Irani</a:t>
            </a:r>
            <a:r>
              <a:rPr lang="en-US" dirty="0">
                <a:latin typeface="Garamond" pitchFamily="18" charset="0"/>
              </a:rPr>
              <a:t> 2009</a:t>
            </a:r>
            <a:r>
              <a:rPr lang="en-US" dirty="0" smtClean="0">
                <a:latin typeface="Garamond" pitchFamily="18" charset="0"/>
              </a:rPr>
              <a:t>]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927873" y="4191000"/>
            <a:ext cx="652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itchFamily="18" charset="0"/>
              </a:rPr>
              <a:t>Hubbard model on a 2D grid with </a:t>
            </a:r>
            <a:r>
              <a:rPr lang="en-US" dirty="0" smtClean="0">
                <a:latin typeface="Garamond" pitchFamily="18" charset="0"/>
              </a:rPr>
              <a:t>site-dependent magnetic </a:t>
            </a:r>
            <a:r>
              <a:rPr lang="en-US" dirty="0">
                <a:latin typeface="Garamond" pitchFamily="18" charset="0"/>
              </a:rPr>
              <a:t>field </a:t>
            </a:r>
            <a:endParaRPr lang="en-US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>
                <a:latin typeface="Garamond" pitchFamily="18" charset="0"/>
              </a:rPr>
              <a:t>Schuch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Verstraete</a:t>
            </a:r>
            <a:r>
              <a:rPr lang="en-US" dirty="0">
                <a:latin typeface="Garamond" pitchFamily="18" charset="0"/>
              </a:rPr>
              <a:t> 2009].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152400" y="2895600"/>
            <a:ext cx="8610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52400" y="3886200"/>
            <a:ext cx="8610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52400" y="5638800"/>
            <a:ext cx="86106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7021" y="5700459"/>
            <a:ext cx="386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Versions of the XY, Heisenberg, and other models with adjustable coefficients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624840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Cubitt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Montanaro</a:t>
            </a:r>
            <a:r>
              <a:rPr lang="en-US" dirty="0" smtClean="0">
                <a:latin typeface="Garamond" pitchFamily="18" charset="0"/>
              </a:rPr>
              <a:t> 2013]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87844" y="6101339"/>
                <a:ext cx="2555956" cy="4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44" y="6101339"/>
                <a:ext cx="2555956" cy="416204"/>
              </a:xfrm>
              <a:prstGeom prst="rect">
                <a:avLst/>
              </a:prstGeom>
              <a:blipFill rotWithShape="1">
                <a:blip r:embed="rId5"/>
                <a:stretch>
                  <a:fillRect l="-13095" t="-102941" r="-1190" b="-15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881104" y="5715000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E.g., 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304800"/>
            <a:ext cx="883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Systems with QMA-complete ground energy problems can be surprisingly simple</a:t>
            </a:r>
            <a:endParaRPr lang="en-US" sz="20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endParaRPr lang="en-US" sz="2000" dirty="0" smtClean="0">
                  <a:latin typeface="Garamond" pitchFamily="18" charset="0"/>
                </a:endParaRPr>
              </a:p>
              <a:p>
                <a:endParaRPr lang="en-US" sz="2000" dirty="0" smtClean="0">
                  <a:latin typeface="Garamond" pitchFamily="18" charset="0"/>
                </a:endParaRPr>
              </a:p>
              <a:p>
                <a:r>
                  <a:rPr lang="en-US" sz="2000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Improvements to our construction? </a:t>
                </a:r>
                <a:r>
                  <a:rPr lang="en-US" sz="2000" dirty="0" smtClean="0">
                    <a:latin typeface="Garamond" pitchFamily="18" charset="0"/>
                  </a:rPr>
                  <a:t>E.g., remove restriction to fixed particle number and/or consider simple graphs (no self loops).</a:t>
                </a:r>
              </a:p>
              <a:p>
                <a:endParaRPr lang="en-US" sz="2000" dirty="0" smtClean="0">
                  <a:latin typeface="Garamond" pitchFamily="18" charset="0"/>
                </a:endParaRPr>
              </a:p>
              <a:p>
                <a:r>
                  <a:rPr lang="en-US" sz="2000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Complexity of other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models of indistinguishable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particles on graphs?</a:t>
                </a:r>
                <a:endParaRPr lang="en-US" sz="2000" b="1" dirty="0">
                  <a:solidFill>
                    <a:schemeClr val="accent1"/>
                  </a:solidFill>
                  <a:latin typeface="Garamond" pitchFamily="18" charset="0"/>
                </a:endParaRPr>
              </a:p>
              <a:p>
                <a:pPr lvl="1"/>
                <a:r>
                  <a:rPr lang="en-US" sz="1600" dirty="0" smtClean="0">
                    <a:latin typeface="Garamond" pitchFamily="18" charset="0"/>
                  </a:rPr>
                  <a:t>bosons </a:t>
                </a:r>
                <a:r>
                  <a:rPr lang="en-US" sz="1600" dirty="0">
                    <a:latin typeface="Garamond" pitchFamily="18" charset="0"/>
                  </a:rPr>
                  <a:t>or fermions with nearest-neighbor </a:t>
                </a:r>
                <a:r>
                  <a:rPr lang="en-US" sz="1600" dirty="0" smtClean="0">
                    <a:latin typeface="Garamond" pitchFamily="18" charset="0"/>
                  </a:rPr>
                  <a:t>interactions</a:t>
                </a:r>
                <a:endParaRPr lang="en-US" sz="1600" dirty="0">
                  <a:latin typeface="Garamond" pitchFamily="18" charset="0"/>
                </a:endParaRPr>
              </a:p>
              <a:p>
                <a:pPr lvl="1"/>
                <a:r>
                  <a:rPr lang="en-US" sz="1600" dirty="0" smtClean="0">
                    <a:latin typeface="Garamond" pitchFamily="18" charset="0"/>
                  </a:rPr>
                  <a:t>Attractive </a:t>
                </a:r>
                <a:r>
                  <a:rPr lang="en-US" sz="1600" dirty="0">
                    <a:latin typeface="Garamond" pitchFamily="18" charset="0"/>
                  </a:rPr>
                  <a:t>interactions</a:t>
                </a:r>
              </a:p>
              <a:p>
                <a:pPr lvl="1"/>
                <a:r>
                  <a:rPr lang="en-US" sz="1600" dirty="0" smtClean="0">
                    <a:latin typeface="Garamond" pitchFamily="18" charset="0"/>
                  </a:rPr>
                  <a:t>Negative </a:t>
                </a:r>
                <a:r>
                  <a:rPr lang="en-US" sz="1600" dirty="0">
                    <a:latin typeface="Garamond" pitchFamily="18" charset="0"/>
                  </a:rPr>
                  <a:t>hopping </a:t>
                </a:r>
                <a:r>
                  <a:rPr lang="en-US" sz="1600" dirty="0" smtClean="0">
                    <a:latin typeface="Garamond" pitchFamily="18" charset="0"/>
                  </a:rPr>
                  <a:t>strength</a:t>
                </a:r>
              </a:p>
              <a:p>
                <a:pPr lvl="1"/>
                <a:endParaRPr lang="en-US" sz="2000" dirty="0" smtClean="0">
                  <a:latin typeface="Garamond" pitchFamily="18" charset="0"/>
                </a:endParaRPr>
              </a:p>
              <a:p>
                <a:r>
                  <a:rPr lang="en-US" sz="2000" b="1" dirty="0">
                    <a:solidFill>
                      <a:schemeClr val="accent1"/>
                    </a:solidFill>
                    <a:latin typeface="Garamond" pitchFamily="18" charset="0"/>
                  </a:rPr>
                  <a:t>Complexity of other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Garamond" pitchFamily="18" charset="0"/>
                  </a:rPr>
                  <a:t>spin models on graphs?</a:t>
                </a:r>
              </a:p>
              <a:p>
                <a:pPr lvl="1"/>
                <a:r>
                  <a:rPr lang="en-US" sz="1600" dirty="0" smtClean="0">
                    <a:latin typeface="Garamond" pitchFamily="18" charset="0"/>
                  </a:rPr>
                  <a:t>Antiferromagnetic Heisenberg model</a:t>
                </a:r>
              </a:p>
              <a:p>
                <a:pPr lvl="1"/>
                <a:r>
                  <a:rPr lang="en-US" sz="1600" dirty="0" smtClean="0">
                    <a:latin typeface="Garamond" pitchFamily="18" charset="0"/>
                  </a:rPr>
                  <a:t>Models with only one type of 2-local term: for </a:t>
                </a:r>
                <a:r>
                  <a:rPr lang="en-US" sz="1600" dirty="0">
                    <a:latin typeface="Garamond" pitchFamily="18" charset="0"/>
                  </a:rPr>
                  <a:t>which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4×4</m:t>
                    </m:r>
                  </m:oMath>
                </a14:m>
                <a:r>
                  <a:rPr lang="en-US" sz="1600" dirty="0">
                    <a:latin typeface="Garamond" pitchFamily="18" charset="0"/>
                  </a:rPr>
                  <a:t> matrices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1600" dirty="0">
                    <a:latin typeface="Garamond" pitchFamily="18" charset="0"/>
                  </a:rPr>
                  <a:t> is the model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  <m:r>
                          <a:rPr lang="en-US" sz="1600" i="1">
                            <a:latin typeface="Cambria Math"/>
                          </a:rPr>
                          <m:t>∈</m:t>
                        </m:r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𝐺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600" dirty="0">
                    <a:latin typeface="Garamond" pitchFamily="18" charset="0"/>
                  </a:rPr>
                  <a:t> QMA-complete</a:t>
                </a:r>
                <a:r>
                  <a:rPr lang="en-US" sz="1600" dirty="0" smtClean="0">
                    <a:latin typeface="Garamond" pitchFamily="18" charset="0"/>
                  </a:rPr>
                  <a:t>?</a:t>
                </a:r>
                <a:endParaRPr lang="en-US" sz="1600" dirty="0" smtClean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229600" cy="4525963"/>
              </a:xfrm>
              <a:blipFill rotWithShape="1">
                <a:blip r:embed="rId2"/>
                <a:stretch>
                  <a:fillRect l="-667" b="-5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9411" y="196965"/>
            <a:ext cx="238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Garamond" pitchFamily="18" charset="0"/>
              </a:rPr>
              <a:t>Open questions</a:t>
            </a:r>
            <a:endParaRPr lang="en-US" sz="2800" dirty="0">
              <a:solidFill>
                <a:schemeClr val="accent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633" y="1067574"/>
            <a:ext cx="8305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…However, the complexity of many natural models from condensed matter physics is still not understood, e.g., the XY model on a graph</a:t>
            </a:r>
          </a:p>
          <a:p>
            <a:endParaRPr lang="en-US" sz="1600" dirty="0" smtClean="0">
              <a:latin typeface="Garamond" pitchFamily="18" charset="0"/>
            </a:endParaRPr>
          </a:p>
          <a:p>
            <a:endParaRPr lang="en-US" sz="1600" dirty="0" smtClean="0"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186464"/>
                <a:ext cx="2793393" cy="421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86464"/>
                <a:ext cx="2793393" cy="421847"/>
              </a:xfrm>
              <a:prstGeom prst="rect">
                <a:avLst/>
              </a:prstGeom>
              <a:blipFill rotWithShape="1">
                <a:blip r:embed="rId2"/>
                <a:stretch>
                  <a:fillRect l="-12227" t="-101449" r="-873" b="-15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633" y="1067574"/>
            <a:ext cx="8305800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…However, the complexity of many natural models from condensed matter physics is still not understood, e.g., the XY model on a graph</a:t>
            </a:r>
          </a:p>
          <a:p>
            <a:endParaRPr lang="en-US" sz="1600" dirty="0" smtClean="0">
              <a:latin typeface="Garamond" pitchFamily="18" charset="0"/>
            </a:endParaRPr>
          </a:p>
          <a:p>
            <a:endParaRPr lang="en-US" sz="1600" dirty="0" smtClean="0"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Unfortunately, proof techniques using perturbation theory</a:t>
            </a:r>
            <a:r>
              <a:rPr lang="en-US" sz="2000" b="1" baseline="30000" dirty="0">
                <a:solidFill>
                  <a:schemeClr val="accent1"/>
                </a:solidFill>
                <a:latin typeface="Garamond" pitchFamily="18" charset="0"/>
              </a:rPr>
              <a:t> *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 require coefficients which grow with system size, e.g.,  [</a:t>
            </a:r>
            <a:r>
              <a:rPr lang="en-US" sz="2000" b="1" dirty="0" err="1" smtClean="0">
                <a:solidFill>
                  <a:schemeClr val="accent1"/>
                </a:solidFill>
                <a:latin typeface="Garamond" pitchFamily="18" charset="0"/>
              </a:rPr>
              <a:t>Cubitt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Garamond" pitchFamily="18" charset="0"/>
              </a:rPr>
              <a:t>Montanaro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 2013]</a:t>
            </a: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Garamond" pitchFamily="18" charset="0"/>
            </a:endParaRP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sz="2000" b="1" baseline="30000" dirty="0" smtClean="0">
                <a:solidFill>
                  <a:schemeClr val="accent1"/>
                </a:solidFill>
                <a:latin typeface="Garamond" pitchFamily="18" charset="0"/>
              </a:rPr>
              <a:t>*</a:t>
            </a:r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Kempe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Kitaev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Regev</a:t>
            </a:r>
            <a:r>
              <a:rPr lang="en-US" dirty="0" smtClean="0">
                <a:latin typeface="Garamond" pitchFamily="18" charset="0"/>
              </a:rPr>
              <a:t> 2006], [Oliveira </a:t>
            </a:r>
            <a:r>
              <a:rPr lang="en-US" dirty="0" err="1" smtClean="0">
                <a:latin typeface="Garamond" pitchFamily="18" charset="0"/>
              </a:rPr>
              <a:t>Terhal</a:t>
            </a:r>
            <a:r>
              <a:rPr lang="en-US" dirty="0" smtClean="0">
                <a:latin typeface="Garamond" pitchFamily="18" charset="0"/>
              </a:rPr>
              <a:t> 2008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4372728"/>
                <a:ext cx="2555956" cy="4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372728"/>
                <a:ext cx="2555956" cy="416204"/>
              </a:xfrm>
              <a:prstGeom prst="rect">
                <a:avLst/>
              </a:prstGeom>
              <a:blipFill rotWithShape="1">
                <a:blip r:embed="rId2"/>
                <a:stretch>
                  <a:fillRect l="-13365" t="-101449" r="-1193" b="-15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045391" y="4184518"/>
            <a:ext cx="796565" cy="306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151" y="3968399"/>
            <a:ext cx="3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Allowed to scale </a:t>
            </a:r>
            <a:r>
              <a:rPr lang="en-US" dirty="0" err="1" smtClean="0">
                <a:latin typeface="Garamond" pitchFamily="18" charset="0"/>
              </a:rPr>
              <a:t>polynomially</a:t>
            </a:r>
            <a:r>
              <a:rPr lang="en-US" dirty="0" smtClean="0">
                <a:latin typeface="Garamond" pitchFamily="18" charset="0"/>
              </a:rPr>
              <a:t> with n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186464"/>
                <a:ext cx="2793393" cy="421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86464"/>
                <a:ext cx="2793393" cy="421847"/>
              </a:xfrm>
              <a:prstGeom prst="rect">
                <a:avLst/>
              </a:prstGeom>
              <a:blipFill rotWithShape="1">
                <a:blip r:embed="rId3"/>
                <a:stretch>
                  <a:fillRect l="-12227" t="-101449" r="-873" b="-15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1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633" y="1067574"/>
            <a:ext cx="8305800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…However, the complexity of many natural models from condensed matter physics is still not understood, e.g., the XY model on a graph</a:t>
            </a:r>
          </a:p>
          <a:p>
            <a:endParaRPr lang="en-US" sz="1600" dirty="0" smtClean="0">
              <a:latin typeface="Garamond" pitchFamily="18" charset="0"/>
            </a:endParaRPr>
          </a:p>
          <a:p>
            <a:endParaRPr lang="en-US" sz="1600" dirty="0" smtClean="0"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1600" dirty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Unfortunately, proof techniques using perturbation theory</a:t>
            </a:r>
            <a:r>
              <a:rPr lang="en-US" sz="2000" b="1" baseline="30000" dirty="0">
                <a:solidFill>
                  <a:schemeClr val="accent1"/>
                </a:solidFill>
                <a:latin typeface="Garamond" pitchFamily="18" charset="0"/>
              </a:rPr>
              <a:t> *</a:t>
            </a:r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 require coefficients which grow with system size, e.g.,  [</a:t>
            </a:r>
            <a:r>
              <a:rPr lang="en-US" sz="2000" b="1" dirty="0" err="1">
                <a:solidFill>
                  <a:schemeClr val="accent1"/>
                </a:solidFill>
                <a:latin typeface="Garamond" pitchFamily="18" charset="0"/>
              </a:rPr>
              <a:t>Cubitt</a:t>
            </a:r>
            <a:r>
              <a:rPr lang="en-US" sz="2000" b="1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Garamond" pitchFamily="18" charset="0"/>
              </a:rPr>
              <a:t>Montanaro</a:t>
            </a:r>
            <a:r>
              <a:rPr lang="en-US" sz="2000" b="1" dirty="0">
                <a:solidFill>
                  <a:schemeClr val="accent1"/>
                </a:solidFill>
                <a:latin typeface="Garamond" pitchFamily="18" charset="0"/>
              </a:rPr>
              <a:t> 2013]</a:t>
            </a: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Garamond" pitchFamily="18" charset="0"/>
            </a:endParaRP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Garamond" pitchFamily="18" charset="0"/>
              </a:rPr>
              <a:t>In this work we consider a model of interacting Bosons on a graph with no adjustable coefficients…</a:t>
            </a:r>
          </a:p>
          <a:p>
            <a:endParaRPr lang="en-US" sz="2000" b="1" dirty="0">
              <a:solidFill>
                <a:schemeClr val="accent1"/>
              </a:solidFill>
              <a:latin typeface="Garamond" pitchFamily="18" charset="0"/>
            </a:endParaRPr>
          </a:p>
          <a:p>
            <a:endParaRPr lang="en-US" sz="20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r>
              <a:rPr lang="en-US" sz="2000" b="1" baseline="30000" dirty="0" smtClean="0">
                <a:solidFill>
                  <a:schemeClr val="accent1"/>
                </a:solidFill>
                <a:latin typeface="Garamond" pitchFamily="18" charset="0"/>
              </a:rPr>
              <a:t>*</a:t>
            </a:r>
            <a:r>
              <a:rPr lang="en-US" dirty="0" smtClean="0">
                <a:latin typeface="Garamond" pitchFamily="18" charset="0"/>
              </a:rPr>
              <a:t>[</a:t>
            </a:r>
            <a:r>
              <a:rPr lang="en-US" dirty="0" err="1" smtClean="0">
                <a:latin typeface="Garamond" pitchFamily="18" charset="0"/>
              </a:rPr>
              <a:t>Kempe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Kitaev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Regev</a:t>
            </a:r>
            <a:r>
              <a:rPr lang="en-US" dirty="0" smtClean="0">
                <a:latin typeface="Garamond" pitchFamily="18" charset="0"/>
              </a:rPr>
              <a:t> 2006], [Oliveira </a:t>
            </a:r>
            <a:r>
              <a:rPr lang="en-US" dirty="0" err="1" smtClean="0">
                <a:latin typeface="Garamond" pitchFamily="18" charset="0"/>
              </a:rPr>
              <a:t>Terhal</a:t>
            </a:r>
            <a:r>
              <a:rPr lang="en-US" dirty="0" smtClean="0">
                <a:latin typeface="Garamond" pitchFamily="18" charset="0"/>
              </a:rPr>
              <a:t> 2008</a:t>
            </a:r>
            <a:r>
              <a:rPr lang="en-US" dirty="0">
                <a:latin typeface="Garamond" pitchFamily="18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4372728"/>
                <a:ext cx="2555956" cy="4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372728"/>
                <a:ext cx="2555956" cy="416204"/>
              </a:xfrm>
              <a:prstGeom prst="rect">
                <a:avLst/>
              </a:prstGeom>
              <a:blipFill rotWithShape="1">
                <a:blip r:embed="rId2"/>
                <a:stretch>
                  <a:fillRect l="-13365" t="-101449" r="-1193" b="-15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045391" y="4184518"/>
            <a:ext cx="796565" cy="306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151" y="3968399"/>
            <a:ext cx="3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Allowed to scale </a:t>
            </a:r>
            <a:r>
              <a:rPr lang="en-US" dirty="0" err="1" smtClean="0">
                <a:latin typeface="Garamond" pitchFamily="18" charset="0"/>
              </a:rPr>
              <a:t>polynomially</a:t>
            </a:r>
            <a:r>
              <a:rPr lang="en-US" dirty="0" smtClean="0">
                <a:latin typeface="Garamond" pitchFamily="18" charset="0"/>
              </a:rPr>
              <a:t> with n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186464"/>
                <a:ext cx="2793393" cy="421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86464"/>
                <a:ext cx="2793393" cy="421847"/>
              </a:xfrm>
              <a:prstGeom prst="rect">
                <a:avLst/>
              </a:prstGeom>
              <a:blipFill rotWithShape="1">
                <a:blip r:embed="rId3"/>
                <a:stretch>
                  <a:fillRect l="-12227" t="-101449" r="-873" b="-15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0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524" y="2581870"/>
            <a:ext cx="863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Bosons move between adjacent vertices and experience an energy penalty if two 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or more particles occupy the same site.</a:t>
            </a: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9970" y="1066800"/>
            <a:ext cx="2399230" cy="1307068"/>
            <a:chOff x="3200400" y="1828800"/>
            <a:chExt cx="2574907" cy="154848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788229" y="1828800"/>
              <a:ext cx="762000" cy="990599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0229" y="1828801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788229" y="2324101"/>
              <a:ext cx="76200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50229" y="1828801"/>
              <a:ext cx="1012371" cy="495297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62600" y="1828800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50229" y="2324098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88229" y="2332261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200400" y="2827559"/>
              <a:ext cx="587829" cy="247649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88229" y="2827559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50229" y="2332261"/>
              <a:ext cx="1012371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50229" y="2827559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99114" y="3276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484915" y="2281916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22915" y="2777214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495800" y="3276600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62600" y="2365465"/>
              <a:ext cx="212707" cy="255809"/>
            </a:xfrm>
            <a:custGeom>
              <a:avLst/>
              <a:gdLst>
                <a:gd name="connsiteX0" fmla="*/ 29246 w 429615"/>
                <a:gd name="connsiteY0" fmla="*/ 1517 h 435448"/>
                <a:gd name="connsiteX1" fmla="*/ 74966 w 429615"/>
                <a:gd name="connsiteY1" fmla="*/ 424427 h 435448"/>
                <a:gd name="connsiteX2" fmla="*/ 429296 w 429615"/>
                <a:gd name="connsiteY2" fmla="*/ 287267 h 435448"/>
                <a:gd name="connsiteX3" fmla="*/ 29246 w 429615"/>
                <a:gd name="connsiteY3" fmla="*/ 1517 h 4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15" h="435448">
                  <a:moveTo>
                    <a:pt x="29246" y="1517"/>
                  </a:moveTo>
                  <a:cubicBezTo>
                    <a:pt x="-29809" y="24377"/>
                    <a:pt x="8291" y="376802"/>
                    <a:pt x="74966" y="424427"/>
                  </a:cubicBezTo>
                  <a:cubicBezTo>
                    <a:pt x="141641" y="472052"/>
                    <a:pt x="440726" y="353942"/>
                    <a:pt x="429296" y="287267"/>
                  </a:cubicBezTo>
                  <a:cubicBezTo>
                    <a:pt x="417866" y="220592"/>
                    <a:pt x="88301" y="-21343"/>
                    <a:pt x="29246" y="1517"/>
                  </a:cubicBezTo>
                  <a:close/>
                </a:path>
              </a:pathLst>
            </a:cu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29400" y="1313003"/>
                <a:ext cx="25421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Adjacency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(a symmetric </a:t>
                </a: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0-1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matrix) 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13003"/>
                <a:ext cx="254214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158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752600" y="304800"/>
            <a:ext cx="543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The Bose-Hubbard model on a graph</a:t>
            </a:r>
            <a:endParaRPr lang="en-US" sz="2800" dirty="0">
              <a:solidFill>
                <a:srgbClr val="4F81BD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524" y="2581870"/>
            <a:ext cx="863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Garamond" pitchFamily="18" charset="0"/>
              </a:rPr>
              <a:t>Bosons move between adjacent vertices and experience an energy penalty if two </a:t>
            </a:r>
            <a:r>
              <a:rPr lang="en-US" b="1" dirty="0">
                <a:solidFill>
                  <a:schemeClr val="accent1"/>
                </a:solidFill>
                <a:latin typeface="Garamond" pitchFamily="18" charset="0"/>
              </a:rPr>
              <a:t>or more particles occupy the same site.</a:t>
            </a:r>
          </a:p>
          <a:p>
            <a:endParaRPr lang="en-US" dirty="0">
              <a:solidFill>
                <a:prstClr val="black"/>
              </a:solidFill>
              <a:latin typeface="Garamond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9970" y="1066800"/>
            <a:ext cx="2399230" cy="1307068"/>
            <a:chOff x="3200400" y="1828800"/>
            <a:chExt cx="2574907" cy="154848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788229" y="1828800"/>
              <a:ext cx="762000" cy="990599"/>
            </a:xfrm>
            <a:prstGeom prst="line">
              <a:avLst/>
            </a:prstGeom>
            <a:ln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0229" y="1828801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788229" y="2324101"/>
              <a:ext cx="76200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50229" y="1828801"/>
              <a:ext cx="1012371" cy="495297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62600" y="1828800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50229" y="2324098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88229" y="2332261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200400" y="2827559"/>
              <a:ext cx="587829" cy="247649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88229" y="2827559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550229" y="2332261"/>
              <a:ext cx="1012371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50229" y="2827559"/>
              <a:ext cx="0" cy="49529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99114" y="3276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484915" y="2281916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22915" y="2777214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495800" y="3276600"/>
              <a:ext cx="130628" cy="10068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562600" y="2365465"/>
              <a:ext cx="212707" cy="255809"/>
            </a:xfrm>
            <a:custGeom>
              <a:avLst/>
              <a:gdLst>
                <a:gd name="connsiteX0" fmla="*/ 29246 w 429615"/>
                <a:gd name="connsiteY0" fmla="*/ 1517 h 435448"/>
                <a:gd name="connsiteX1" fmla="*/ 74966 w 429615"/>
                <a:gd name="connsiteY1" fmla="*/ 424427 h 435448"/>
                <a:gd name="connsiteX2" fmla="*/ 429296 w 429615"/>
                <a:gd name="connsiteY2" fmla="*/ 287267 h 435448"/>
                <a:gd name="connsiteX3" fmla="*/ 29246 w 429615"/>
                <a:gd name="connsiteY3" fmla="*/ 1517 h 43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15" h="435448">
                  <a:moveTo>
                    <a:pt x="29246" y="1517"/>
                  </a:moveTo>
                  <a:cubicBezTo>
                    <a:pt x="-29809" y="24377"/>
                    <a:pt x="8291" y="376802"/>
                    <a:pt x="74966" y="424427"/>
                  </a:cubicBezTo>
                  <a:cubicBezTo>
                    <a:pt x="141641" y="472052"/>
                    <a:pt x="440726" y="353942"/>
                    <a:pt x="429296" y="287267"/>
                  </a:cubicBezTo>
                  <a:cubicBezTo>
                    <a:pt x="417866" y="220592"/>
                    <a:pt x="88301" y="-21343"/>
                    <a:pt x="29246" y="1517"/>
                  </a:cubicBezTo>
                  <a:close/>
                </a:path>
              </a:pathLst>
            </a:cu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3479935"/>
                <a:ext cx="5543890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79935"/>
                <a:ext cx="5543890" cy="6357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 rot="5400000">
            <a:off x="2845754" y="3360230"/>
            <a:ext cx="311140" cy="1617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068213" y="3296686"/>
            <a:ext cx="311138" cy="17444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82512" y="4241935"/>
            <a:ext cx="115025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Movement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0331" y="4241935"/>
            <a:ext cx="271984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Repulsive on-site interaction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29400" y="1313003"/>
                <a:ext cx="25421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Adjacency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(a symmetric </a:t>
                </a:r>
                <a:r>
                  <a:rPr lang="en-US" dirty="0">
                    <a:solidFill>
                      <a:schemeClr val="accent1"/>
                    </a:solidFill>
                    <a:latin typeface="Garamond" pitchFamily="18" charset="0"/>
                  </a:rPr>
                  <a:t>0-1 </a:t>
                </a:r>
                <a:r>
                  <a:rPr lang="en-US" dirty="0" smtClean="0">
                    <a:solidFill>
                      <a:schemeClr val="accent1"/>
                    </a:solidFill>
                    <a:latin typeface="Garamond" pitchFamily="18" charset="0"/>
                  </a:rPr>
                  <a:t>matrix) </a:t>
                </a:r>
                <a:endParaRPr lang="en-US" dirty="0">
                  <a:solidFill>
                    <a:schemeClr val="accent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13003"/>
                <a:ext cx="254214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158"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29400" y="3468469"/>
            <a:ext cx="196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Conserves total</a:t>
            </a:r>
            <a:b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Garamond" pitchFamily="18" charset="0"/>
              </a:rPr>
              <a:t>number of particles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600" y="304800"/>
            <a:ext cx="543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latin typeface="Garamond" pitchFamily="18" charset="0"/>
              </a:rPr>
              <a:t>The Bose-Hubbard model on a graph</a:t>
            </a:r>
            <a:endParaRPr lang="en-US" sz="2800" dirty="0">
              <a:solidFill>
                <a:srgbClr val="4F81BD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8200" y="4800600"/>
                <a:ext cx="4710649" cy="699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 annihilates a particle at site </a:t>
                </a:r>
                <a:r>
                  <a:rPr lang="en-US" dirty="0" err="1" smtClean="0">
                    <a:latin typeface="Garamond" pitchFamily="18" charset="0"/>
                  </a:rPr>
                  <a:t>i</a:t>
                </a:r>
                <a:endParaRPr lang="en-US" dirty="0" smtClean="0">
                  <a:latin typeface="Garamond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Garamond" pitchFamily="18" charset="0"/>
                  </a:rPr>
                  <a:t>  counts the number of particles at site </a:t>
                </a:r>
                <a:r>
                  <a:rPr lang="en-US" dirty="0" err="1" smtClean="0">
                    <a:latin typeface="Garamond" pitchFamily="18" charset="0"/>
                  </a:rPr>
                  <a:t>i</a:t>
                </a:r>
                <a:endParaRPr lang="en-US" dirty="0"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00600"/>
                <a:ext cx="4710649" cy="699102"/>
              </a:xfrm>
              <a:prstGeom prst="rect">
                <a:avLst/>
              </a:prstGeom>
              <a:blipFill rotWithShape="1">
                <a:blip r:embed="rId4"/>
                <a:stretch>
                  <a:fillRect t="-3509" r="-25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0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65272</TotalTime>
  <Words>2794</Words>
  <Application>Microsoft Office PowerPoint</Application>
  <PresentationFormat>On-screen Show (4:3)</PresentationFormat>
  <Paragraphs>407</Paragraphs>
  <Slides>40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Bose-Hubbard model is QMA-complete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Gosset</dc:creator>
  <cp:lastModifiedBy>David Gosset</cp:lastModifiedBy>
  <cp:revision>410</cp:revision>
  <dcterms:created xsi:type="dcterms:W3CDTF">2013-10-15T18:41:19Z</dcterms:created>
  <dcterms:modified xsi:type="dcterms:W3CDTF">2014-02-04T07:31:03Z</dcterms:modified>
</cp:coreProperties>
</file>