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9" r:id="rId3"/>
    <p:sldId id="287" r:id="rId4"/>
    <p:sldId id="317" r:id="rId5"/>
    <p:sldId id="318" r:id="rId6"/>
    <p:sldId id="320" r:id="rId7"/>
    <p:sldId id="312" r:id="rId8"/>
    <p:sldId id="321" r:id="rId9"/>
    <p:sldId id="323" r:id="rId10"/>
    <p:sldId id="325" r:id="rId11"/>
    <p:sldId id="324" r:id="rId12"/>
    <p:sldId id="319" r:id="rId13"/>
    <p:sldId id="326" r:id="rId14"/>
    <p:sldId id="334" r:id="rId15"/>
    <p:sldId id="336" r:id="rId16"/>
    <p:sldId id="337" r:id="rId17"/>
    <p:sldId id="328" r:id="rId18"/>
    <p:sldId id="329" r:id="rId19"/>
    <p:sldId id="330" r:id="rId20"/>
    <p:sldId id="335" r:id="rId21"/>
    <p:sldId id="331" r:id="rId22"/>
    <p:sldId id="332" r:id="rId23"/>
    <p:sldId id="315" r:id="rId24"/>
    <p:sldId id="280" r:id="rId25"/>
  </p:sldIdLst>
  <p:sldSz cx="9144000" cy="6858000" type="screen4x3"/>
  <p:notesSz cx="7315200" cy="96012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6699"/>
    <a:srgbClr val="80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979DE21-B9DB-4499-B14B-C144F616404A}" type="datetimeFigureOut">
              <a:rPr lang="nl-NL"/>
              <a:pPr>
                <a:defRPr/>
              </a:pPr>
              <a:t>20-8-2014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442A1DE-D635-4FC9-946A-6F1D6551628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3672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A8CE29-EB26-4870-9BB5-9ADEFB9C39BB}" type="datetimeFigureOut">
              <a:rPr lang="nl-NL"/>
              <a:pPr>
                <a:defRPr/>
              </a:pPr>
              <a:t>20-8-2014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4E9E62-BC26-4F81-9955-F7A249C190E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23016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73EEDB3-C138-49D3-A2B0-CCB8CB3D3925}" type="slidenum">
              <a:rPr lang="en-GB" altLang="nl-NL"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GB" altLang="nl-NL">
              <a:latin typeface="Arial" charset="0"/>
              <a:cs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nl-NL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E9E62-BC26-4F81-9955-F7A249C190EC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3604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43ACC6-9071-4750-A3E3-963ABF938550}" type="slidenum">
              <a:rPr lang="en-GB" altLang="nl-NL"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en-GB" altLang="nl-NL">
              <a:latin typeface="Arial" charset="0"/>
              <a:cs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nl-NL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78889-2312-4EF4-AB72-53C74607B986}" type="datetimeFigureOut">
              <a:rPr lang="nl-NL"/>
              <a:pPr>
                <a:defRPr/>
              </a:pPr>
              <a:t>20-8-2014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C72ED-9709-4727-879A-C627E6E58BC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159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4C3F6-F813-4886-A05C-0145D839BD2E}" type="datetimeFigureOut">
              <a:rPr lang="nl-NL"/>
              <a:pPr>
                <a:defRPr/>
              </a:pPr>
              <a:t>20-8-2014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4BCDA-5BDA-4108-8EF1-CA6FA0238C6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90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BEC8B-A04D-413C-BC42-710555A8E1C8}" type="datetimeFigureOut">
              <a:rPr lang="nl-NL"/>
              <a:pPr>
                <a:defRPr/>
              </a:pPr>
              <a:t>20-8-2014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34B92-65D8-4F7C-90E4-235E2189A6F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80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B778B-8111-479B-B688-0CB77B05BDDD}" type="datetimeFigureOut">
              <a:rPr lang="nl-NL"/>
              <a:pPr>
                <a:defRPr/>
              </a:pPr>
              <a:t>20-8-2014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7BBB4-8054-42B3-AACA-8BAFB961B83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596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14DBB-B7CF-416C-B600-4DE965E21DA9}" type="datetimeFigureOut">
              <a:rPr lang="nl-NL"/>
              <a:pPr>
                <a:defRPr/>
              </a:pPr>
              <a:t>20-8-2014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48E77-7E60-4616-9BCC-EE00F304532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007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24C4D-98AA-4ACC-929B-9B0181682D84}" type="datetimeFigureOut">
              <a:rPr lang="nl-NL"/>
              <a:pPr>
                <a:defRPr/>
              </a:pPr>
              <a:t>20-8-2014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9E358-1991-433F-9E34-5EC357A99A5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116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459B2-304C-496C-B784-A05AD4CB51A9}" type="datetimeFigureOut">
              <a:rPr lang="nl-NL"/>
              <a:pPr>
                <a:defRPr/>
              </a:pPr>
              <a:t>20-8-2014</a:t>
            </a:fld>
            <a:endParaRPr lang="nl-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ABEC7-DC37-48F6-BB3B-CCAF86CE5B5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7785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0B6C5-A1E9-4FE1-A84D-FB2E45D47BC1}" type="datetimeFigureOut">
              <a:rPr lang="nl-NL"/>
              <a:pPr>
                <a:defRPr/>
              </a:pPr>
              <a:t>20-8-2014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B6E93-828D-4AC1-8C75-DDD0165BA75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1494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6130D-589D-4CF0-8950-65B5654DE426}" type="datetimeFigureOut">
              <a:rPr lang="nl-NL"/>
              <a:pPr>
                <a:defRPr/>
              </a:pPr>
              <a:t>20-8-2014</a:t>
            </a:fld>
            <a:endParaRPr 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2258D-7FFF-47BD-A5D7-965161E600A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4624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E7768-7C39-47C9-9726-F344A029967E}" type="datetimeFigureOut">
              <a:rPr lang="nl-NL"/>
              <a:pPr>
                <a:defRPr/>
              </a:pPr>
              <a:t>20-8-2014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311C8-DD2A-452C-B153-539DECB7AA0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3471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629EC-121A-4ECF-AABE-E56D29F3AADF}" type="datetimeFigureOut">
              <a:rPr lang="nl-NL"/>
              <a:pPr>
                <a:defRPr/>
              </a:pPr>
              <a:t>20-8-2014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41B7-49C7-4D66-8A10-C2461E4003C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800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  <a:endParaRPr lang="nl-NL" altLang="nl-N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  <a:endParaRPr lang="nl-NL" altLang="nl-N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C85F9F-195A-4082-9E07-6FAFE5C6696E}" type="datetimeFigureOut">
              <a:rPr lang="nl-NL"/>
              <a:pPr>
                <a:defRPr/>
              </a:pPr>
              <a:t>20-8-2014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7B8E2D-2B65-4D78-9146-A42CD8399F6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2.jpeg"/><Relationship Id="rId7" Type="http://schemas.openxmlformats.org/officeDocument/2006/relationships/image" Target="../media/image3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45.png"/><Relationship Id="rId9" Type="http://schemas.openxmlformats.org/officeDocument/2006/relationships/image" Target="../media/image3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4.jpg"/><Relationship Id="rId7" Type="http://schemas.openxmlformats.org/officeDocument/2006/relationships/image" Target="../media/image39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0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4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06363" y="214313"/>
            <a:ext cx="8929687" cy="1846535"/>
          </a:xfrm>
        </p:spPr>
        <p:txBody>
          <a:bodyPr/>
          <a:lstStyle/>
          <a:p>
            <a:pPr eaLnBrk="1" hangingPunct="1"/>
            <a:r>
              <a:rPr lang="en-US" altLang="nl-NL" sz="3600" dirty="0" smtClean="0">
                <a:latin typeface="Arial" charset="0"/>
                <a:cs typeface="Arial" charset="0"/>
              </a:rPr>
              <a:t>GI PERTURBATIONS, UNITARITY AND FRAME INDEPENDENCE IN HIGGS INFLATION</a:t>
            </a:r>
            <a:endParaRPr lang="nl-NL" altLang="nl-NL" sz="3600" dirty="0" smtClean="0">
              <a:latin typeface="Arial" charset="0"/>
              <a:cs typeface="Arial" charset="0"/>
            </a:endParaRP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8320088" y="44450"/>
            <a:ext cx="8239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2000" b="1">
                <a:solidFill>
                  <a:srgbClr val="666699"/>
                </a:solidFill>
                <a:latin typeface="Comic Sans MS" pitchFamily="66" charset="0"/>
              </a:rPr>
              <a:t>˚ 1˚</a:t>
            </a:r>
            <a:endParaRPr lang="nl-NL" altLang="nl-NL" sz="2000" b="1">
              <a:solidFill>
                <a:srgbClr val="666699"/>
              </a:solidFill>
              <a:latin typeface="Comic Sans MS" pitchFamily="66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04863" y="2638425"/>
            <a:ext cx="7124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>
                <a:solidFill>
                  <a:srgbClr val="003399"/>
                </a:solidFill>
              </a:rPr>
              <a:t>Tomislav Prokopec, </a:t>
            </a:r>
            <a:r>
              <a:rPr lang="en-US" altLang="nl-NL" sz="2800">
                <a:solidFill>
                  <a:srgbClr val="003399"/>
                </a:solidFill>
              </a:rPr>
              <a:t>ITP Utrecht University </a:t>
            </a:r>
            <a:endParaRPr lang="nl-NL" altLang="nl-NL" sz="2800">
              <a:solidFill>
                <a:srgbClr val="003399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71550" y="4221163"/>
            <a:ext cx="72723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T. </a:t>
            </a:r>
            <a:r>
              <a:rPr lang="en-GB" sz="1400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Prokopec</a:t>
            </a:r>
            <a:r>
              <a:rPr lang="en-GB" sz="14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and J. </a:t>
            </a:r>
            <a:r>
              <a:rPr lang="en-GB" sz="1400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Weenink</a:t>
            </a:r>
            <a:r>
              <a:rPr lang="en-GB" sz="14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e-Print: arXiv:1403.3219 [astro-ph.CO];</a:t>
            </a:r>
          </a:p>
          <a:p>
            <a:pPr>
              <a:defRPr/>
            </a:pPr>
            <a:r>
              <a:rPr lang="en-GB" sz="14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JCAP 1309 (2013) 027 [arXiv:1304.6737 [gr-qc]]</a:t>
            </a:r>
          </a:p>
          <a:p>
            <a:pPr>
              <a:defRPr/>
            </a:pPr>
            <a:r>
              <a:rPr lang="en-GB" sz="14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JCAP 1212 (2012) 031 [arXiv:1209.1701 [gr-qc]]</a:t>
            </a:r>
          </a:p>
          <a:p>
            <a:pPr>
              <a:defRPr/>
            </a:pPr>
            <a:r>
              <a:rPr lang="en-GB" sz="14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Phys. Rev. D 82 (2010) 123510, [arXiv:1007.2133 [hep-</a:t>
            </a:r>
            <a:r>
              <a:rPr lang="en-GB" sz="1400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th</a:t>
            </a:r>
            <a:r>
              <a:rPr lang="en-GB" sz="14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]]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559" y="4508009"/>
            <a:ext cx="5238737" cy="15852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499992" y="1988840"/>
                <a:ext cx="1230401" cy="51918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altLang="nl-NL" dirty="0" smtClean="0">
                    <a:solidFill>
                      <a:srgbClr val="000066"/>
                    </a:solidFill>
                    <a:ea typeface="Cambria Math"/>
                    <a:sym typeface="Symbol"/>
                  </a:rPr>
                  <a:t>H</a:t>
                </a:r>
                <a14:m>
                  <m:oMath xmlns:m="http://schemas.openxmlformats.org/officeDocument/2006/math">
                    <m:r>
                      <a:rPr lang="en-US" altLang="nl-NL" b="0" i="1" smtClean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~</m:t>
                    </m:r>
                    <m:f>
                      <m:fPr>
                        <m:ctrlPr>
                          <a:rPr lang="en-US" altLang="nl-NL" b="0" i="1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nl-NL" b="0" i="1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nl-NL" b="0" i="1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nl-NL" b="0" i="1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r>
                          <a:rPr lang="en-US" altLang="nl-NL" b="0" i="1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𝜉</m:t>
                        </m:r>
                      </m:den>
                    </m:f>
                  </m:oMath>
                </a14:m>
                <a:r>
                  <a:rPr lang="nl-NL" dirty="0" smtClean="0"/>
                  <a:t>~</a:t>
                </a:r>
                <a:r>
                  <a:rPr lang="en-US" altLang="nl-NL" dirty="0">
                    <a:solidFill>
                      <a:srgbClr val="000066"/>
                    </a:solidFill>
                    <a:ea typeface="Cambria Math"/>
                    <a:sym typeface="Symbol"/>
                  </a:rPr>
                  <a:t> </a:t>
                </a:r>
                <a:r>
                  <a:rPr lang="en-US" altLang="nl-NL" dirty="0" smtClean="0">
                    <a:solidFill>
                      <a:srgbClr val="000066"/>
                    </a:solidFill>
                    <a:ea typeface="Cambria Math"/>
                    <a:sym typeface="Symbol"/>
                  </a:rPr>
                  <a:t>,</a:t>
                </a:r>
                <a:endParaRPr lang="nl-NL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988840"/>
                <a:ext cx="1230401" cy="519181"/>
              </a:xfrm>
              <a:prstGeom prst="rect">
                <a:avLst/>
              </a:prstGeom>
              <a:blipFill rotWithShape="1">
                <a:blip r:embed="rId3"/>
                <a:stretch>
                  <a:fillRect l="-3960" r="-3465" b="-70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720081" y="44624"/>
            <a:ext cx="71642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3600" dirty="0" smtClean="0">
                <a:solidFill>
                  <a:srgbClr val="000066"/>
                </a:solidFill>
                <a:latin typeface="Arial" charset="0"/>
              </a:rPr>
              <a:t>UNITARITY: (EARLY) LIT</a:t>
            </a:r>
            <a:endParaRPr lang="nl-NL" altLang="nl-NL" sz="3600" dirty="0">
              <a:latin typeface="Arial" charset="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8320088" y="44450"/>
            <a:ext cx="8239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2000" b="1" dirty="0" smtClean="0">
                <a:solidFill>
                  <a:srgbClr val="666699"/>
                </a:solidFill>
                <a:latin typeface="Comic Sans MS" pitchFamily="66" charset="0"/>
              </a:rPr>
              <a:t>˚10˚</a:t>
            </a:r>
            <a:endParaRPr lang="nl-NL" altLang="nl-NL" sz="2000" b="1" dirty="0">
              <a:solidFill>
                <a:srgbClr val="666699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3568" y="4396487"/>
                <a:ext cx="4032448" cy="18408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nl-NL" sz="2000" dirty="0" smtClean="0">
                    <a:solidFill>
                      <a:srgbClr val="000066"/>
                    </a:solidFill>
                    <a:sym typeface="Symbol"/>
                  </a:rPr>
                  <a:t> </a:t>
                </a:r>
              </a:p>
              <a:p>
                <a:r>
                  <a:rPr lang="en-US" altLang="nl-NL" sz="2000" dirty="0" smtClean="0">
                    <a:solidFill>
                      <a:srgbClr val="000066"/>
                    </a:solidFill>
                    <a:sym typeface="Symbol"/>
                  </a:rPr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nl-NL" sz="2000" i="1" smtClean="0">
                            <a:solidFill>
                              <a:srgbClr val="000066"/>
                            </a:solidFill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altLang="nl-NL" sz="2000" b="0" i="1" smtClean="0">
                            <a:solidFill>
                              <a:srgbClr val="000066"/>
                            </a:solidFill>
                            <a:latin typeface="Cambria Math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altLang="nl-NL" sz="2000" b="0" i="1" smtClean="0">
                            <a:solidFill>
                              <a:srgbClr val="000066"/>
                            </a:solidFill>
                            <a:latin typeface="Cambria Math"/>
                            <a:sym typeface="Symbol"/>
                          </a:rPr>
                          <m:t>𝑔𝑔</m:t>
                        </m:r>
                        <m:r>
                          <a:rPr lang="en-US" altLang="nl-NL" sz="2000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→</m:t>
                        </m:r>
                        <m:r>
                          <a:rPr lang="en-US" altLang="nl-NL" sz="2000" b="0" i="1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𝑔𝑔</m:t>
                        </m:r>
                      </m:sub>
                    </m:sSub>
                    <m:r>
                      <a:rPr lang="nl-NL" altLang="nl-NL" sz="2000" b="0" i="1" smtClean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~</m:t>
                    </m:r>
                    <m:f>
                      <m:fPr>
                        <m:ctrlPr>
                          <a:rPr lang="en-US" altLang="nl-NL" sz="2000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nl-NL" sz="2000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nl-NL" sz="2000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nl-NL" sz="2000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nl-NL" sz="2000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nl-NL" sz="2000" i="1" dirty="0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Λ</m:t>
                            </m:r>
                          </m:e>
                          <m:sup>
                            <m:r>
                              <a:rPr lang="en-US" altLang="nl-NL" sz="2000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nl-NL" sz="2000" i="1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~</m:t>
                    </m:r>
                    <m:r>
                      <m:rPr>
                        <m:nor/>
                      </m:rPr>
                      <a:rPr lang="nl-NL" sz="2000" dirty="0"/>
                      <m:t> </m:t>
                    </m:r>
                    <m:f>
                      <m:fPr>
                        <m:ctrlPr>
                          <a:rPr lang="en-US" altLang="nl-NL" sz="2000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nl-NL" sz="2000" i="1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nl-NL" sz="2000" i="1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𝜉</m:t>
                            </m:r>
                          </m:e>
                          <m:sup>
                            <m:r>
                              <a:rPr lang="en-US" altLang="nl-NL" sz="2000" b="0" i="1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nl-NL" sz="2000" i="1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nl-NL" sz="2000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nl-NL" sz="2000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nl-NL" sz="2000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nl-NL" sz="2000" i="1" dirty="0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altLang="nl-NL" sz="2000" i="1" dirty="0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nl-NL" sz="2000" i="1" dirty="0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𝑃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nl-NL" sz="2000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nl-NL" sz="2000" i="1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~1</m:t>
                    </m:r>
                    <m:r>
                      <a:rPr lang="en-US" altLang="nl-NL" sz="2000" b="0" i="1" smtClean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  </m:t>
                    </m:r>
                    <m:r>
                      <a:rPr lang="nl-NL" altLang="nl-NL" sz="2000" dirty="0" smtClean="0">
                        <a:latin typeface="Cambria Math"/>
                        <a:sym typeface="Symbol"/>
                      </a:rPr>
                      <m:t></m:t>
                    </m:r>
                    <m:r>
                      <a:rPr lang="en-US" altLang="nl-NL" sz="2000" b="0" i="1" dirty="0" smtClean="0">
                        <a:latin typeface="Cambria Math"/>
                        <a:sym typeface="Symbol"/>
                      </a:rPr>
                      <m:t>  </m:t>
                    </m:r>
                    <m:r>
                      <a:rPr lang="en-US" altLang="nl-NL" sz="2000" b="0" i="1" dirty="0" smtClean="0">
                        <a:latin typeface="Cambria Math"/>
                        <a:sym typeface="Symbol"/>
                      </a:rPr>
                      <m:t>𝐸</m:t>
                    </m:r>
                    <m:r>
                      <a:rPr lang="en-US" altLang="nl-NL" sz="2000" b="0" i="0" dirty="0" smtClean="0">
                        <a:latin typeface="Cambria Math"/>
                        <a:sym typeface="Symbol"/>
                      </a:rPr>
                      <m:t>~</m:t>
                    </m:r>
                    <m:r>
                      <m:rPr>
                        <m:sty m:val="p"/>
                      </m:rPr>
                      <a:rPr lang="el-GR" altLang="nl-NL" sz="2000" b="0" i="1" dirty="0" smtClean="0">
                        <a:latin typeface="Cambria Math"/>
                        <a:ea typeface="Cambria Math"/>
                        <a:sym typeface="Symbol"/>
                      </a:rPr>
                      <m:t>Λ</m:t>
                    </m:r>
                    <m:r>
                      <a:rPr lang="en-US" altLang="nl-NL" sz="2000" b="0" i="1" dirty="0" smtClean="0">
                        <a:latin typeface="Cambria Math"/>
                        <a:ea typeface="Cambria Math"/>
                        <a:sym typeface="Symbol"/>
                      </a:rPr>
                      <m:t>~</m:t>
                    </m:r>
                    <m:f>
                      <m:fPr>
                        <m:ctrlPr>
                          <a:rPr lang="en-US" altLang="nl-NL" sz="2000" b="0" i="1" dirty="0" smtClean="0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nl-NL" sz="2000" i="1" dirty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nl-NL" sz="2000" i="1" dirty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nl-NL" sz="2000" i="1" dirty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r>
                          <a:rPr lang="en-US" altLang="nl-NL" sz="2000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𝜉</m:t>
                        </m:r>
                      </m:den>
                    </m:f>
                  </m:oMath>
                </a14:m>
                <a:endParaRPr lang="nl-NL" sz="2000" dirty="0" smtClean="0"/>
              </a:p>
              <a:p>
                <a:endParaRPr lang="en-US" sz="2000" dirty="0"/>
              </a:p>
              <a:p>
                <a:endParaRPr lang="nl-NL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396487"/>
                <a:ext cx="4032448" cy="184082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2007" y="1115452"/>
            <a:ext cx="73803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● </a:t>
            </a:r>
            <a:r>
              <a:rPr lang="en-US" altLang="nl-NL" dirty="0" smtClean="0">
                <a:solidFill>
                  <a:srgbClr val="000066"/>
                </a:solidFill>
              </a:rPr>
              <a:t>EARLY PAPERS SET THE UNITARITY IN HIGGS INFLATION TO </a:t>
            </a:r>
            <a:endParaRPr lang="en-GB" altLang="nl-NL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99592" y="3808222"/>
                <a:ext cx="6192688" cy="6288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nl-NL" sz="2000" i="1" smtClean="0">
                            <a:solidFill>
                              <a:srgbClr val="000066"/>
                            </a:solidFill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altLang="nl-NL" sz="2000" b="0" i="1" smtClean="0">
                            <a:solidFill>
                              <a:srgbClr val="000066"/>
                            </a:solidFill>
                            <a:latin typeface="Cambria Math"/>
                            <a:sym typeface="Symbol"/>
                          </a:rPr>
                          <m:t>𝑉</m:t>
                        </m:r>
                      </m:e>
                      <m:sub>
                        <m:r>
                          <a:rPr lang="en-US" altLang="nl-NL" sz="2000" b="0" i="1" smtClean="0">
                            <a:solidFill>
                              <a:srgbClr val="000066"/>
                            </a:solidFill>
                            <a:latin typeface="Cambria Math"/>
                            <a:sym typeface="Symbol"/>
                          </a:rPr>
                          <m:t>𝑔𝑔𝑔</m:t>
                        </m:r>
                      </m:sub>
                    </m:sSub>
                    <m:r>
                      <a:rPr lang="en-US" altLang="nl-NL" sz="2000" i="1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~</m:t>
                    </m:r>
                  </m:oMath>
                </a14:m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altLang="nl-NL" sz="200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</m:t>
                        </m:r>
                      </m:num>
                      <m:den>
                        <m:sSub>
                          <m:sSubPr>
                            <m:ctrlPr>
                              <a:rPr lang="en-US" altLang="nl-NL" sz="2000" i="1" dirty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nl-NL" sz="2000" i="1" dirty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nl-NL" sz="2000" i="1" dirty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𝑃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altLang="nl-NL" sz="200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nl-NL" sz="2000" i="1" dirty="0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nl-NL" sz="2000" i="1" dirty="0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en-US" altLang="nl-NL" sz="2000" i="1" dirty="0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 </m:t>
                                </m:r>
                                <m:r>
                                  <a:rPr lang="en-US" altLang="nl-NL" sz="2000" i="1" dirty="0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𝜂</m:t>
                                </m:r>
                              </m:e>
                              <m:sup>
                                <m:r>
                                  <a:rPr lang="en-US" altLang="nl-NL" sz="2000" i="1" dirty="0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𝜇𝜈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nl-NL" sz="2000" i="1" dirty="0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altLang="nl-NL" sz="2000" i="1" dirty="0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nl-NL" sz="2000" i="1" dirty="0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𝜇𝜈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nl-NL" sz="2000" b="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nl-NL" sz="200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𝜂</m:t>
                        </m:r>
                      </m:e>
                      <m:sup>
                        <m:r>
                          <a:rPr lang="en-US" altLang="nl-NL" sz="200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𝛼𝛽</m:t>
                        </m:r>
                      </m:sup>
                    </m:sSup>
                    <m:sSub>
                      <m:sSubPr>
                        <m:ctrlP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altLang="nl-NL" sz="2000" b="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 </m:t>
                        </m:r>
                        <m:sSup>
                          <m:sSupPr>
                            <m:ctrlPr>
                              <a:rPr lang="en-US" altLang="nl-NL" sz="2000" b="0" i="1" dirty="0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nl-NL" sz="2000" b="0" i="1" dirty="0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nl-NL" sz="2000" b="0" i="1" dirty="0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  <m:r>
                          <a:rPr lang="en-US" altLang="nl-NL" sz="2000" b="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 </m:t>
                        </m:r>
                        <m: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h</m:t>
                        </m:r>
                      </m:e>
                      <m:sub>
                        <m:r>
                          <a:rPr lang="en-US" altLang="nl-NL" sz="200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𝛼𝛽</m:t>
                        </m:r>
                      </m:sub>
                    </m:sSub>
                  </m:oMath>
                </a14:m>
                <a:r>
                  <a:rPr lang="nl-NL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altLang="nl-NL" sz="2000" b="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   </m:t>
                        </m:r>
                        <m:r>
                          <a:rPr lang="en-US" altLang="nl-NL" sz="2000" b="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𝑔</m:t>
                        </m:r>
                      </m:e>
                      <m:sub>
                        <m: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𝜇𝜈</m:t>
                        </m:r>
                      </m:sub>
                    </m:sSub>
                    <m:r>
                      <a:rPr lang="en-US" altLang="nl-NL" sz="2000" b="0" i="1" dirty="0" smtClean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sSup>
                      <m:sSupPr>
                        <m:ctrlP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𝜂</m:t>
                        </m:r>
                      </m:e>
                      <m:sup>
                        <m: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𝜇𝜈</m:t>
                        </m:r>
                      </m:sup>
                    </m:sSup>
                    <m:r>
                      <a:rPr lang="en-US" altLang="nl-NL" sz="2000" b="0" i="1" dirty="0" smtClean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+</m:t>
                    </m:r>
                    <m:f>
                      <m:fPr>
                        <m:ctrlP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nl-NL" sz="2000" i="1" dirty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nl-NL" sz="2000" i="1" dirty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nl-NL" sz="2000" i="1" dirty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𝑃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h</m:t>
                        </m:r>
                      </m:e>
                      <m:sub>
                        <m: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𝜇𝜈</m:t>
                        </m:r>
                      </m:sub>
                    </m:sSub>
                  </m:oMath>
                </a14:m>
                <a:endParaRPr lang="nl-NL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808222"/>
                <a:ext cx="6192688" cy="62889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259632" y="692696"/>
            <a:ext cx="78488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Barbon</a:t>
            </a:r>
            <a:r>
              <a:rPr lang="en-GB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Espinosa, 0903.0355, Burgess, Lee, </a:t>
            </a:r>
            <a:r>
              <a:rPr lang="en-GB" sz="16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Trott</a:t>
            </a:r>
            <a:r>
              <a:rPr lang="en-GB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1002.2730,</a:t>
            </a:r>
            <a:r>
              <a:rPr lang="en-GB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Hertzberg, </a:t>
            </a:r>
            <a:r>
              <a:rPr lang="en-GB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1002.2995 </a:t>
            </a:r>
            <a:endParaRPr lang="en-GB" sz="1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5496" y="2123564"/>
            <a:ext cx="907300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WHICH IS AT THE SCALE OF INFLATION:                    IMPLYING THAT HIGGS INFLATION IS NOT PERTURBATIVE AND REQUIRES UV COMPLETION </a:t>
            </a:r>
            <a:r>
              <a:rPr lang="en-US" altLang="nl-NL" sz="1600" dirty="0" smtClean="0">
                <a:solidFill>
                  <a:srgbClr val="000066"/>
                </a:solidFill>
                <a:latin typeface="Arial"/>
                <a:cs typeface="Arial"/>
              </a:rPr>
              <a:t>(HOPELESS). THEREFORE, ONE EXPECTS LARGE TRESHOLD CORRECTIONS DURING INFLATION, MAKING HIGGS INFLATION NOT NATURAL (NATURALNESS PROBLEM).</a:t>
            </a:r>
            <a:endParaRPr lang="en-GB" altLang="nl-NL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860304" y="1484784"/>
                <a:ext cx="800797" cy="51918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nl-NL" dirty="0" smtClean="0">
                    <a:solidFill>
                      <a:srgbClr val="000066"/>
                    </a:solidFill>
                    <a:ea typeface="Cambria Math"/>
                    <a:sym typeface="Symbol"/>
                  </a:rPr>
                  <a:t></a:t>
                </a:r>
                <a14:m>
                  <m:oMath xmlns:m="http://schemas.openxmlformats.org/officeDocument/2006/math">
                    <m:r>
                      <a:rPr lang="en-US" altLang="nl-NL" b="0" i="1" smtClean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~</m:t>
                    </m:r>
                    <m:f>
                      <m:fPr>
                        <m:ctrlPr>
                          <a:rPr lang="en-US" altLang="nl-NL" b="0" i="1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nl-NL" b="0" i="1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nl-NL" b="0" i="1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nl-NL" b="0" i="1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r>
                          <a:rPr lang="en-US" altLang="nl-NL" b="0" i="1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𝜉</m:t>
                        </m:r>
                      </m:den>
                    </m:f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304" y="1484784"/>
                <a:ext cx="800797" cy="519181"/>
              </a:xfrm>
              <a:prstGeom prst="rect">
                <a:avLst/>
              </a:prstGeom>
              <a:blipFill rotWithShape="1">
                <a:blip r:embed="rId6"/>
                <a:stretch>
                  <a:fillRect l="-6061" b="-705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72007" y="3419708"/>
            <a:ext cx="50431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● </a:t>
            </a:r>
            <a:r>
              <a:rPr lang="en-US" altLang="nl-NL" dirty="0" smtClean="0">
                <a:solidFill>
                  <a:srgbClr val="000066"/>
                </a:solidFill>
              </a:rPr>
              <a:t>MAIN CULPRIT ARE DIM 5 INTERACTIONS:</a:t>
            </a:r>
            <a:endParaRPr lang="en-GB" altLang="nl-NL" sz="1200" b="1" dirty="0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72009" y="6300028"/>
            <a:ext cx="91085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●</a:t>
            </a:r>
            <a:r>
              <a:rPr lang="en-US" altLang="nl-NL" dirty="0" smtClean="0">
                <a:solidFill>
                  <a:srgbClr val="000066"/>
                </a:solidFill>
              </a:rPr>
              <a:t>THIS RESULT SEEMS </a:t>
            </a:r>
            <a:r>
              <a:rPr lang="en-US" altLang="nl-NL" u="sng" dirty="0" smtClean="0">
                <a:solidFill>
                  <a:srgbClr val="000066"/>
                </a:solidFill>
              </a:rPr>
              <a:t>OBVIOUS</a:t>
            </a:r>
            <a:r>
              <a:rPr lang="en-US" altLang="nl-NL" dirty="0" smtClean="0">
                <a:solidFill>
                  <a:srgbClr val="000066"/>
                </a:solidFill>
              </a:rPr>
              <a:t>, HOWEVER IT IS </a:t>
            </a:r>
            <a:r>
              <a:rPr lang="en-US" altLang="nl-NL" u="sng" dirty="0" smtClean="0">
                <a:solidFill>
                  <a:srgbClr val="000066"/>
                </a:solidFill>
              </a:rPr>
              <a:t>GAUGE (DIFFEO) DEPENDENT!</a:t>
            </a:r>
            <a:endParaRPr lang="en-GB" altLang="nl-NL" sz="1200" b="1" u="sng" dirty="0"/>
          </a:p>
        </p:txBody>
      </p:sp>
    </p:spTree>
    <p:extLst>
      <p:ext uri="{BB962C8B-B14F-4D97-AF65-F5344CB8AC3E}">
        <p14:creationId xmlns:p14="http://schemas.microsoft.com/office/powerpoint/2010/main" val="353744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971600" y="44624"/>
            <a:ext cx="64807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3600" dirty="0" smtClean="0">
                <a:solidFill>
                  <a:srgbClr val="000066"/>
                </a:solidFill>
                <a:latin typeface="Arial" charset="0"/>
              </a:rPr>
              <a:t>UNITARITY INCLUDING   HIGGS CONDENSATE</a:t>
            </a:r>
            <a:endParaRPr lang="nl-NL" altLang="nl-NL" sz="3600" dirty="0">
              <a:latin typeface="Arial" charset="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8320088" y="44450"/>
            <a:ext cx="8239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2000" b="1" dirty="0" smtClean="0">
                <a:solidFill>
                  <a:srgbClr val="666699"/>
                </a:solidFill>
                <a:latin typeface="Comic Sans MS" pitchFamily="66" charset="0"/>
              </a:rPr>
              <a:t>˚11˚</a:t>
            </a:r>
            <a:endParaRPr lang="nl-NL" altLang="nl-NL" sz="2000" b="1" dirty="0">
              <a:solidFill>
                <a:srgbClr val="666699"/>
              </a:solidFill>
              <a:latin typeface="Comic Sans MS" pitchFamily="66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2007" y="1630541"/>
            <a:ext cx="73803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● </a:t>
            </a:r>
            <a:r>
              <a:rPr lang="en-US" altLang="nl-NL" dirty="0" smtClean="0">
                <a:solidFill>
                  <a:srgbClr val="000066"/>
                </a:solidFill>
              </a:rPr>
              <a:t>BEZRUKOV et al POINTED OUT THAT PRESENCE OF HIGGS CONDENSATE AND EXPANSION CHANGES UNITARITY SCALE TO</a:t>
            </a:r>
            <a:endParaRPr lang="en-GB" altLang="nl-NL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763688" y="2599541"/>
                <a:ext cx="5055230" cy="75745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nl-NL" b="0" i="1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nl-NL" dirty="0">
                            <a:solidFill>
                              <a:srgbClr val="000066"/>
                            </a:solidFill>
                            <a:ea typeface="Cambria Math"/>
                            <a:sym typeface="Symbol"/>
                          </a:rPr>
                          <m:t></m:t>
                        </m:r>
                      </m:e>
                      <m:sub>
                        <m:r>
                          <a:rPr lang="en-US" altLang="nl-NL" b="0" i="1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𝐽</m:t>
                        </m:r>
                      </m:sub>
                    </m:sSub>
                    <m:d>
                      <m:dPr>
                        <m:ctrlPr>
                          <a:rPr lang="en-US" altLang="nl-NL" b="0" i="1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altLang="nl-NL" b="0" i="1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𝜙</m:t>
                        </m:r>
                      </m:e>
                    </m:d>
                    <m:r>
                      <a:rPr lang="en-US" altLang="nl-NL" b="0" i="1" smtClean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~</m:t>
                    </m:r>
                    <m:f>
                      <m:fPr>
                        <m:ctrlPr>
                          <a:rPr lang="en-US" altLang="nl-NL" b="0" i="1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nl-NL" b="0" i="1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nl-NL" i="1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altLang="nl-NL" i="1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nl-NL" i="1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𝑃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nl-NL" b="0" i="1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  <m:r>
                          <a:rPr lang="en-US" altLang="nl-NL" b="0" i="1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+</m:t>
                        </m:r>
                        <m:r>
                          <a:rPr lang="en-US" altLang="nl-NL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𝜉</m:t>
                        </m:r>
                        <m:r>
                          <a:rPr lang="en-US" altLang="nl-NL" b="0" i="1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(1+6</m:t>
                        </m:r>
                        <m:r>
                          <a:rPr lang="en-US" altLang="nl-NL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𝜉</m:t>
                        </m:r>
                        <m:r>
                          <a:rPr lang="en-US" altLang="nl-NL" b="0" i="1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)</m:t>
                        </m:r>
                        <m:sSup>
                          <m:sSupPr>
                            <m:ctrlPr>
                              <a:rPr lang="en-US" altLang="nl-NL" b="0" i="1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𝜙</m:t>
                            </m:r>
                          </m:e>
                          <m:sup>
                            <m:r>
                              <a:rPr lang="en-US" altLang="nl-NL" b="0" i="1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nl-NL" b="0" i="1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𝜉</m:t>
                        </m:r>
                        <m:rad>
                          <m:radPr>
                            <m:degHide m:val="on"/>
                            <m:ctrlPr>
                              <a:rPr lang="en-US" altLang="nl-NL" b="0" i="1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nl-NL" i="1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nl-NL" i="1">
                                        <a:solidFill>
                                          <a:srgbClr val="000066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nl-NL" i="1">
                                        <a:solidFill>
                                          <a:srgbClr val="000066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nl-NL" i="1">
                                        <a:solidFill>
                                          <a:srgbClr val="000066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𝑃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nl-NL" i="1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+</m:t>
                            </m:r>
                            <m:r>
                              <a:rPr lang="en-US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𝜉</m:t>
                            </m:r>
                            <m:sSup>
                              <m:sSupPr>
                                <m:ctrlPr>
                                  <a:rPr lang="en-US" altLang="nl-NL" i="1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en-US" altLang="nl-NL" i="1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altLang="nl-NL" i="1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nl-NL" dirty="0" smtClean="0"/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nl-NL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nl-NL" dirty="0">
                            <a:solidFill>
                              <a:srgbClr val="000066"/>
                            </a:solidFill>
                            <a:ea typeface="Cambria Math"/>
                            <a:sym typeface="Symbol"/>
                          </a:rPr>
                          <m:t></m:t>
                        </m:r>
                      </m:e>
                      <m:sub>
                        <m:r>
                          <a:rPr lang="en-US" altLang="nl-NL" b="0" i="1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nl-NL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altLang="nl-NL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𝜙</m:t>
                        </m:r>
                      </m:e>
                    </m:d>
                    <m:r>
                      <a:rPr lang="en-US" altLang="nl-NL" i="1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~</m:t>
                    </m:r>
                    <m:f>
                      <m:fPr>
                        <m:ctrlPr>
                          <a:rPr lang="en-US" altLang="nl-NL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nl-NL" i="1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nl-NL" i="1">
                                        <a:solidFill>
                                          <a:srgbClr val="000066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nl-NL" i="1">
                                        <a:solidFill>
                                          <a:srgbClr val="000066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nl-NL" i="1">
                                        <a:solidFill>
                                          <a:srgbClr val="000066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𝑃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nl-NL" i="1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+</m:t>
                            </m:r>
                            <m:r>
                              <a:rPr lang="en-US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𝜉</m:t>
                            </m:r>
                            <m:sSup>
                              <m:sSupPr>
                                <m:ctrlPr>
                                  <a:rPr lang="en-US" altLang="nl-NL" i="1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en-US" altLang="nl-NL" i="1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altLang="nl-NL" i="1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nl-NL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nl-NL" dirty="0">
                            <a:solidFill>
                              <a:srgbClr val="000066"/>
                            </a:solidFill>
                            <a:ea typeface="Cambria Math"/>
                            <a:sym typeface="Symbol"/>
                          </a:rPr>
                          <m:t></m:t>
                        </m:r>
                      </m:e>
                      <m:sub>
                        <m:r>
                          <a:rPr lang="en-US" altLang="nl-NL" b="0" i="1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𝐽</m:t>
                        </m:r>
                      </m:sub>
                    </m:sSub>
                    <m:d>
                      <m:dPr>
                        <m:ctrlPr>
                          <a:rPr lang="en-US" altLang="nl-NL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altLang="nl-NL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𝜙</m:t>
                        </m:r>
                      </m:e>
                    </m:d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599541"/>
                <a:ext cx="5055230" cy="75745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72007" y="4221088"/>
            <a:ext cx="90719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● </a:t>
            </a:r>
            <a:r>
              <a:rPr lang="en-US" altLang="nl-NL" dirty="0" smtClean="0">
                <a:solidFill>
                  <a:srgbClr val="000066"/>
                </a:solidFill>
              </a:rPr>
              <a:t>THEY FIND THAT GAUGE INTERACTIONS HAVE A SOMEHWAT  PARAMETRICALLY LOWER CUTOFF SCALE (STILL MARGINALLY PERTURBATIVE)</a:t>
            </a:r>
            <a:endParaRPr lang="en-GB" altLang="nl-NL" sz="1200" b="1" dirty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851920" y="1217067"/>
            <a:ext cx="532859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Bezrukov</a:t>
            </a:r>
            <a:r>
              <a:rPr lang="en-GB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6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Magnin</a:t>
            </a:r>
            <a:r>
              <a:rPr lang="en-GB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6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Shaposhnikov</a:t>
            </a:r>
            <a:r>
              <a:rPr lang="en-GB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6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Sibiryakov</a:t>
            </a:r>
            <a:r>
              <a:rPr lang="en-GB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1008.5157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0" y="3573016"/>
            <a:ext cx="92525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WHICH IS ABOVE THE SCALE OF INFLATION </a:t>
            </a:r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  <a:sym typeface="Symbol"/>
              </a:rPr>
              <a:t> HIGGS INFLATION PERTURBATIVE</a:t>
            </a:r>
            <a:endParaRPr lang="en-GB" altLang="nl-NL" sz="1200" b="1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5301208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● </a:t>
            </a:r>
            <a:r>
              <a:rPr lang="en-US" altLang="nl-NL" dirty="0" smtClean="0">
                <a:solidFill>
                  <a:srgbClr val="000066"/>
                </a:solidFill>
              </a:rPr>
              <a:t>STILL: TRESHOLD CORRECTIONS (COMING FROM THE UV COMPLETE THEORY) MIGHT BE SIGNIFICANT, THEY ARE HARD TO ESTIMATE &amp; MAKE HIGGS INFLATION LESS PREDICTIVE (NATURALNESS PROBLEM).</a:t>
            </a:r>
            <a:endParaRPr lang="en-GB" altLang="nl-NL" sz="1200" b="1" dirty="0"/>
          </a:p>
        </p:txBody>
      </p:sp>
      <p:sp>
        <p:nvSpPr>
          <p:cNvPr id="2" name="Rectangle 1"/>
          <p:cNvSpPr/>
          <p:nvPr/>
        </p:nvSpPr>
        <p:spPr>
          <a:xfrm>
            <a:off x="4079437" y="6258798"/>
            <a:ext cx="51730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rgbClr val="006600"/>
                </a:solidFill>
              </a:rPr>
              <a:t>Burgess, </a:t>
            </a:r>
            <a:r>
              <a:rPr lang="en-GB" sz="1600" dirty="0" err="1" smtClean="0">
                <a:solidFill>
                  <a:srgbClr val="006600"/>
                </a:solidFill>
              </a:rPr>
              <a:t>Trott</a:t>
            </a:r>
            <a:r>
              <a:rPr lang="en-GB" sz="1600" dirty="0" smtClean="0">
                <a:solidFill>
                  <a:srgbClr val="006600"/>
                </a:solidFill>
              </a:rPr>
              <a:t>, </a:t>
            </a:r>
            <a:r>
              <a:rPr lang="en-GB" sz="1600" dirty="0" err="1" smtClean="0">
                <a:solidFill>
                  <a:srgbClr val="006600"/>
                </a:solidFill>
              </a:rPr>
              <a:t>Patil</a:t>
            </a:r>
            <a:r>
              <a:rPr lang="en-GB" sz="1600" dirty="0" smtClean="0">
                <a:solidFill>
                  <a:srgbClr val="006600"/>
                </a:solidFill>
              </a:rPr>
              <a:t>, e-Print</a:t>
            </a:r>
            <a:r>
              <a:rPr lang="en-GB" sz="1600" dirty="0">
                <a:solidFill>
                  <a:srgbClr val="006600"/>
                </a:solidFill>
              </a:rPr>
              <a:t>: arXiv:1402.1476 [hep-</a:t>
            </a:r>
            <a:r>
              <a:rPr lang="en-GB" sz="1600" dirty="0" err="1">
                <a:solidFill>
                  <a:srgbClr val="006600"/>
                </a:solidFill>
              </a:rPr>
              <a:t>ph</a:t>
            </a:r>
            <a:r>
              <a:rPr lang="en-GB" sz="1600" dirty="0">
                <a:solidFill>
                  <a:srgbClr val="006600"/>
                </a:solidFill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133427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" y="1945215"/>
            <a:ext cx="9144000" cy="5012177"/>
          </a:xfrm>
          <a:prstGeom prst="rect">
            <a:avLst/>
          </a:prstGeom>
        </p:spPr>
      </p:pic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75840" y="116632"/>
            <a:ext cx="84286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3600" dirty="0" smtClean="0">
                <a:solidFill>
                  <a:srgbClr val="000066"/>
                </a:solidFill>
                <a:latin typeface="Arial" charset="0"/>
              </a:rPr>
              <a:t>UNITARITY: SUMMARY</a:t>
            </a:r>
            <a:endParaRPr lang="nl-NL" altLang="nl-NL" sz="3600" dirty="0">
              <a:latin typeface="Arial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8320088" y="44450"/>
            <a:ext cx="8239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2000" b="1" dirty="0" smtClean="0">
                <a:solidFill>
                  <a:srgbClr val="666699"/>
                </a:solidFill>
                <a:latin typeface="Comic Sans MS" pitchFamily="66" charset="0"/>
              </a:rPr>
              <a:t>˚12˚</a:t>
            </a:r>
            <a:endParaRPr lang="nl-NL" altLang="nl-NL" sz="2000" b="1" dirty="0">
              <a:solidFill>
                <a:srgbClr val="666699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1124744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● </a:t>
            </a:r>
            <a:r>
              <a:rPr lang="en-US" altLang="nl-NL" dirty="0" smtClean="0">
                <a:solidFill>
                  <a:srgbClr val="000066"/>
                </a:solidFill>
              </a:rPr>
              <a:t>UNITARITY </a:t>
            </a:r>
            <a:r>
              <a:rPr lang="en-US" altLang="nl-NL" dirty="0">
                <a:solidFill>
                  <a:srgbClr val="000066"/>
                </a:solidFill>
              </a:rPr>
              <a:t>BOUNDS ON SCATTERING </a:t>
            </a:r>
            <a:r>
              <a:rPr lang="en-US" altLang="nl-NL" dirty="0" smtClean="0">
                <a:solidFill>
                  <a:srgbClr val="000066"/>
                </a:solidFill>
              </a:rPr>
              <a:t>AMPLITUDES FOR GRAVITON-SCALAR AND SCALAR-GAUGE INTERACTIONS</a:t>
            </a:r>
            <a:endParaRPr lang="nl-NL" dirty="0"/>
          </a:p>
        </p:txBody>
      </p:sp>
      <p:sp>
        <p:nvSpPr>
          <p:cNvPr id="12" name="Rectangle 11"/>
          <p:cNvSpPr/>
          <p:nvPr/>
        </p:nvSpPr>
        <p:spPr>
          <a:xfrm>
            <a:off x="870352" y="692696"/>
            <a:ext cx="8238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nl-NL" sz="1600" dirty="0" err="1" smtClean="0">
                <a:solidFill>
                  <a:schemeClr val="accent3">
                    <a:lumMod val="50000"/>
                  </a:schemeClr>
                </a:solidFill>
              </a:rPr>
              <a:t>Bezrukov</a:t>
            </a:r>
            <a:r>
              <a:rPr lang="en-US" altLang="nl-NL" sz="1600" dirty="0" smtClean="0">
                <a:solidFill>
                  <a:schemeClr val="accent3">
                    <a:lumMod val="50000"/>
                  </a:schemeClr>
                </a:solidFill>
              </a:rPr>
              <a:t>, 1307.0708 (review); </a:t>
            </a:r>
            <a:r>
              <a:rPr lang="en-GB" sz="16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Bezrukov</a:t>
            </a:r>
            <a:r>
              <a:rPr lang="en-GB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6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Magnin</a:t>
            </a:r>
            <a:r>
              <a:rPr lang="en-GB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6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Shaposhnikkov</a:t>
            </a:r>
            <a:r>
              <a:rPr lang="en-GB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6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Sibiryakov</a:t>
            </a:r>
            <a:r>
              <a:rPr lang="en-GB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1008.5157 </a:t>
            </a:r>
          </a:p>
        </p:txBody>
      </p:sp>
    </p:spTree>
    <p:extLst>
      <p:ext uri="{BB962C8B-B14F-4D97-AF65-F5344CB8AC3E}">
        <p14:creationId xmlns:p14="http://schemas.microsoft.com/office/powerpoint/2010/main" val="1852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215" y="3717032"/>
            <a:ext cx="4325297" cy="3140967"/>
          </a:xfrm>
          <a:prstGeom prst="rect">
            <a:avLst/>
          </a:prstGeom>
        </p:spPr>
      </p:pic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23528" y="44624"/>
            <a:ext cx="76328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3600" dirty="0" smtClean="0">
                <a:solidFill>
                  <a:srgbClr val="000066"/>
                </a:solidFill>
                <a:latin typeface="Arial" charset="0"/>
              </a:rPr>
              <a:t>CRITICISM OF BEZRUKOV ET AL</a:t>
            </a:r>
            <a:endParaRPr lang="nl-NL" altLang="nl-NL" sz="3600" dirty="0">
              <a:latin typeface="Arial" charset="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8320088" y="44450"/>
            <a:ext cx="8239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2000" b="1" dirty="0" smtClean="0">
                <a:solidFill>
                  <a:srgbClr val="666699"/>
                </a:solidFill>
                <a:latin typeface="Comic Sans MS" pitchFamily="66" charset="0"/>
              </a:rPr>
              <a:t>˚13˚</a:t>
            </a:r>
            <a:endParaRPr lang="nl-NL" altLang="nl-NL" sz="2000" b="1" dirty="0">
              <a:solidFill>
                <a:srgbClr val="666699"/>
              </a:solidFill>
              <a:latin typeface="Comic Sans MS" pitchFamily="66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88031" y="980728"/>
            <a:ext cx="69482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(1) </a:t>
            </a:r>
            <a:r>
              <a:rPr lang="en-US" altLang="nl-NL" dirty="0" smtClean="0">
                <a:solidFill>
                  <a:srgbClr val="000066"/>
                </a:solidFill>
              </a:rPr>
              <a:t>CUTOFF COMPUTATION IS GAUGE (DIFFEO) DEPENDENT</a:t>
            </a:r>
            <a:endParaRPr lang="en-GB" altLang="nl-NL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99653" y="3933056"/>
                <a:ext cx="3557192" cy="128881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nl-NL" b="0" i="1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nl-NL" b="0" i="1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nl-NL" dirty="0">
                                <a:solidFill>
                                  <a:srgbClr val="000066"/>
                                </a:solidFill>
                                <a:ea typeface="Cambria Math"/>
                                <a:sym typeface="Symbol"/>
                              </a:rPr>
                              <m:t></m:t>
                            </m:r>
                          </m:e>
                          <m:sub>
                            <m:r>
                              <a:rPr lang="nl-NL" altLang="nl-NL" b="0" i="1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𝐽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nl-NL" dirty="0">
                            <a:solidFill>
                              <a:srgbClr val="000066"/>
                            </a:solidFill>
                            <a:ea typeface="Cambria Math"/>
                            <a:sym typeface="Symbol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nl-NL" dirty="0">
                            <a:solidFill>
                              <a:srgbClr val="000066"/>
                            </a:solidFill>
                            <a:ea typeface="Cambria Math"/>
                            <a:sym typeface="Symbol"/>
                          </a:rPr>
                          <m:t>ϕ</m:t>
                        </m:r>
                        <m:r>
                          <m:rPr>
                            <m:nor/>
                          </m:rPr>
                          <a:rPr lang="en-US" altLang="nl-NL" dirty="0">
                            <a:solidFill>
                              <a:srgbClr val="000066"/>
                            </a:solidFill>
                            <a:ea typeface="Cambria Math"/>
                            <a:sym typeface="Symbol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nl-NL" b="0" i="1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nl-NL" altLang="nl-NL" b="0" i="1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𝑎</m:t>
                            </m:r>
                          </m:e>
                          <m:sub>
                            <m:r>
                              <a:rPr lang="nl-NL" altLang="nl-NL" b="0" i="1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𝐽</m:t>
                            </m:r>
                          </m:sub>
                        </m:sSub>
                      </m:den>
                    </m:f>
                    <m:r>
                      <a:rPr lang="en-US" altLang="nl-NL" b="0" i="1" smtClean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altLang="nl-NL" b="0" i="1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nl-NL" i="1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altLang="nl-NL" i="1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nl-NL" i="1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𝑃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  <m:r>
                          <a:rPr lang="en-US" altLang="nl-NL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+</m:t>
                        </m:r>
                        <m:r>
                          <a:rPr lang="en-US" altLang="nl-NL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𝜉</m:t>
                        </m:r>
                        <m:sSup>
                          <m:sSupPr>
                            <m:ctrlPr>
                              <a:rPr lang="en-US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𝜙</m:t>
                            </m:r>
                          </m:e>
                          <m:sup>
                            <m:r>
                              <a:rPr lang="en-US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nl-NL" dirty="0" smtClean="0"/>
                  <a:t>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nl-NL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altLang="nl-NL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𝑀</m:t>
                        </m:r>
                      </m:e>
                      <m:sub>
                        <m:r>
                          <a:rPr lang="en-US" altLang="nl-NL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𝑃</m:t>
                        </m:r>
                        <m:r>
                          <a:rPr lang="en-US" altLang="nl-NL" b="0" i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nl-NL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eff</m:t>
                        </m:r>
                      </m:sub>
                    </m:sSub>
                  </m:oMath>
                </a14:m>
                <a:r>
                  <a:rPr lang="nl-NL" dirty="0" smtClean="0"/>
                  <a:t>(</a:t>
                </a:r>
                <a14:m>
                  <m:oMath xmlns:m="http://schemas.openxmlformats.org/officeDocument/2006/math">
                    <m:r>
                      <a:rPr lang="en-US" altLang="nl-NL" i="1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𝜙</m:t>
                    </m:r>
                  </m:oMath>
                </a14:m>
                <a:r>
                  <a:rPr lang="nl-NL" dirty="0" smtClean="0"/>
                  <a:t>),  </a:t>
                </a:r>
              </a:p>
              <a:p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nl-NL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nl-NL" dirty="0">
                                <a:solidFill>
                                  <a:srgbClr val="000066"/>
                                </a:solidFill>
                                <a:ea typeface="Cambria Math"/>
                                <a:sym typeface="Symbol"/>
                              </a:rPr>
                              <m:t></m:t>
                            </m:r>
                          </m:e>
                          <m:sub>
                            <m:r>
                              <a:rPr lang="nl-NL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𝐸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nl-NL" dirty="0">
                            <a:solidFill>
                              <a:srgbClr val="000066"/>
                            </a:solidFill>
                            <a:ea typeface="Cambria Math"/>
                            <a:sym typeface="Symbol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nl-NL" dirty="0">
                            <a:solidFill>
                              <a:srgbClr val="000066"/>
                            </a:solidFill>
                            <a:ea typeface="Cambria Math"/>
                            <a:sym typeface="Symbol"/>
                          </a:rPr>
                          <m:t>ϕ</m:t>
                        </m:r>
                        <m:r>
                          <m:rPr>
                            <m:nor/>
                          </m:rPr>
                          <a:rPr lang="en-US" altLang="nl-NL" dirty="0">
                            <a:solidFill>
                              <a:srgbClr val="000066"/>
                            </a:solidFill>
                            <a:ea typeface="Cambria Math"/>
                            <a:sym typeface="Symbol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nl-NL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𝑎</m:t>
                            </m:r>
                          </m:e>
                          <m:sub>
                            <m:r>
                              <a:rPr lang="nl-NL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altLang="nl-NL" b="0" i="1" smtClean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f>
                      <m:fPr>
                        <m:ctrlPr>
                          <a:rPr lang="en-US" altLang="nl-NL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nl-NL" i="1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nl-NL" i="1">
                                        <a:solidFill>
                                          <a:srgbClr val="000066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nl-NL" i="1">
                                        <a:solidFill>
                                          <a:srgbClr val="000066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nl-NL" i="1">
                                        <a:solidFill>
                                          <a:srgbClr val="000066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𝑃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nl-NL" i="1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+</m:t>
                            </m:r>
                            <m:r>
                              <a:rPr lang="en-US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𝜉</m:t>
                            </m:r>
                            <m:sSup>
                              <m:sSupPr>
                                <m:ctrlPr>
                                  <a:rPr lang="en-US" altLang="nl-NL" i="1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en-US" altLang="nl-NL" i="1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altLang="nl-NL" i="1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nl-NL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nl-NL" dirty="0">
                            <a:solidFill>
                              <a:srgbClr val="000066"/>
                            </a:solidFill>
                            <a:ea typeface="Cambria Math"/>
                            <a:sym typeface="Symbol"/>
                          </a:rPr>
                          <m:t></m:t>
                        </m:r>
                      </m:e>
                      <m:sub>
                        <m:r>
                          <a:rPr lang="en-US" altLang="nl-NL" b="0" i="1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𝐽</m:t>
                        </m:r>
                      </m:sub>
                    </m:sSub>
                    <m:d>
                      <m:dPr>
                        <m:ctrlPr>
                          <a:rPr lang="en-US" altLang="nl-NL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altLang="nl-NL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𝜙</m:t>
                        </m:r>
                      </m:e>
                    </m:d>
                  </m:oMath>
                </a14:m>
                <a:r>
                  <a:rPr lang="nl-NL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nl-NL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altLang="nl-NL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𝑀</m:t>
                        </m:r>
                      </m:e>
                      <m:sub>
                        <m:r>
                          <a:rPr lang="en-US" altLang="nl-NL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𝑃</m:t>
                        </m:r>
                      </m:sub>
                    </m:sSub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53" y="3933056"/>
                <a:ext cx="3557192" cy="1288814"/>
              </a:xfrm>
              <a:prstGeom prst="rect">
                <a:avLst/>
              </a:prstGeom>
              <a:blipFill rotWithShape="1">
                <a:blip r:embed="rId3"/>
                <a:stretch>
                  <a:fillRect r="-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72007" y="3070701"/>
            <a:ext cx="90719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● </a:t>
            </a:r>
            <a:r>
              <a:rPr lang="en-US" altLang="nl-NL" dirty="0" smtClean="0">
                <a:solidFill>
                  <a:srgbClr val="000066"/>
                </a:solidFill>
              </a:rPr>
              <a:t>WE HAVE REVISITED THE PROBLEM FOR SCALAR-GRAVITON CUBIC INTERACTIONS WITHIN FULLY GAUGE INDEPENDENT FORMALISM &amp; OBTAINED:</a:t>
            </a:r>
            <a:endParaRPr lang="en-GB" altLang="nl-NL" sz="1200" b="1" dirty="0"/>
          </a:p>
        </p:txBody>
      </p:sp>
      <p:sp>
        <p:nvSpPr>
          <p:cNvPr id="2" name="Rectangle 1"/>
          <p:cNvSpPr/>
          <p:nvPr/>
        </p:nvSpPr>
        <p:spPr>
          <a:xfrm>
            <a:off x="4014192" y="620688"/>
            <a:ext cx="5166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T. Prokopec and J. Weenink, </a:t>
            </a:r>
            <a:r>
              <a:rPr lang="en-GB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1403.3219 </a:t>
            </a:r>
            <a:r>
              <a:rPr lang="en-GB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[astro-ph.CO</a:t>
            </a:r>
            <a:r>
              <a:rPr lang="en-GB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en-GB" sz="1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23528" y="1979548"/>
            <a:ext cx="81369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(2) </a:t>
            </a:r>
            <a:r>
              <a:rPr lang="en-US" altLang="nl-NL" dirty="0" smtClean="0">
                <a:solidFill>
                  <a:srgbClr val="000066"/>
                </a:solidFill>
              </a:rPr>
              <a:t>REDEFINITION OF FIELDS THAT COUPLES THEM MIXES UP FRAMES </a:t>
            </a:r>
            <a:endParaRPr lang="en-GB" altLang="nl-NL" sz="1200" b="1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23528" y="2483604"/>
            <a:ext cx="69482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(3) </a:t>
            </a:r>
            <a:r>
              <a:rPr lang="en-US" altLang="nl-NL" dirty="0" smtClean="0">
                <a:solidFill>
                  <a:srgbClr val="000066"/>
                </a:solidFill>
              </a:rPr>
              <a:t>CUTOFF IS NOT(COMPLETELY) FRAME INDEPENDENT</a:t>
            </a:r>
            <a:endParaRPr lang="en-GB" altLang="nl-NL" sz="1200" b="1" dirty="0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5496" y="6021288"/>
            <a:ext cx="50760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u="sng" dirty="0" smtClean="0">
                <a:solidFill>
                  <a:srgbClr val="000066"/>
                </a:solidFill>
              </a:rPr>
              <a:t>NB2: </a:t>
            </a:r>
            <a:r>
              <a:rPr lang="en-US" altLang="nl-NL" dirty="0" smtClean="0">
                <a:solidFill>
                  <a:srgbClr val="000066"/>
                </a:solidFill>
              </a:rPr>
              <a:t>WE HAVE NOT YET INCLUDED </a:t>
            </a:r>
          </a:p>
          <a:p>
            <a:pPr eaLnBrk="1" hangingPunct="1"/>
            <a:r>
              <a:rPr lang="en-US" altLang="nl-NL" dirty="0" smtClean="0">
                <a:solidFill>
                  <a:srgbClr val="000066"/>
                </a:solidFill>
              </a:rPr>
              <a:t>GAUGE-GRAVITON-SCALAR INTERACTIONS</a:t>
            </a:r>
            <a:endParaRPr lang="en-GB" altLang="nl-NL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83568" y="1340768"/>
                <a:ext cx="2583271" cy="62792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nl-NL" sz="1600" b="0" i="1" smtClean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nl-NL" sz="1600" b="0" i="1" dirty="0" smtClean="0">
                              <a:solidFill>
                                <a:srgbClr val="000066"/>
                              </a:solidFill>
                              <a:ea typeface="Cambria Math"/>
                              <a:sym typeface="Symbol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nl-NL" sz="1600" b="0" i="0" smtClean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  <m:t>eff</m:t>
                          </m:r>
                        </m:sub>
                      </m:sSub>
                      <m:d>
                        <m:dPr>
                          <m:ctrlPr>
                            <a:rPr lang="en-US" altLang="nl-NL" sz="1600" b="0" i="1" smtClean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dPr>
                        <m:e>
                          <m:r>
                            <a:rPr lang="en-US" altLang="nl-NL" sz="1600" b="0" i="1" smtClean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  <m:t>𝜙</m:t>
                          </m:r>
                        </m:e>
                      </m:d>
                      <m:r>
                        <a:rPr lang="en-US" altLang="nl-NL" sz="1600" b="0" i="1" smtClean="0">
                          <a:solidFill>
                            <a:srgbClr val="000066"/>
                          </a:solidFill>
                          <a:latin typeface="Cambria Math"/>
                          <a:ea typeface="Cambria Math"/>
                          <a:sym typeface="Symbol"/>
                        </a:rPr>
                        <m:t>²=−</m:t>
                      </m:r>
                      <m:acc>
                        <m:accPr>
                          <m:chr m:val="̅"/>
                          <m:ctrlPr>
                            <a:rPr lang="en-US" altLang="nl-NL" sz="1600" b="0" i="1" smtClean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accPr>
                        <m:e>
                          <m:r>
                            <a:rPr lang="en-US" altLang="nl-NL" sz="1600" b="0" i="1" smtClean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  <m:t>𝑅</m:t>
                          </m:r>
                        </m:e>
                      </m:acc>
                      <m:r>
                        <a:rPr lang="en-US" altLang="nl-NL" sz="1600" b="0" i="1" smtClean="0">
                          <a:solidFill>
                            <a:srgbClr val="000066"/>
                          </a:solidFill>
                          <a:latin typeface="Cambria Math"/>
                          <a:ea typeface="Cambria Math"/>
                          <a:sym typeface="Symbol"/>
                        </a:rPr>
                        <m:t>+</m:t>
                      </m:r>
                      <m:f>
                        <m:fPr>
                          <m:ctrlPr>
                            <a:rPr lang="en-US" altLang="nl-NL" sz="1600" b="0" i="1" smtClean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nl-NL" sz="1600" b="0" i="1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sSupPr>
                            <m:e>
                              <m:r>
                                <a:rPr lang="en-US" altLang="nl-NL" sz="1600" b="0" i="1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nl-NL" sz="1600" b="0" i="1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nl-NL" sz="1600" b="0" i="1" smtClean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  <m:t>𝑉</m:t>
                          </m:r>
                          <m:r>
                            <a:rPr lang="en-US" altLang="nl-NL" sz="1600" b="0" i="1" smtClean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  <m:t>(</m:t>
                          </m:r>
                          <m:r>
                            <a:rPr lang="en-US" altLang="nl-NL" sz="1600" b="0" i="1" smtClean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  <m:t>𝜙</m:t>
                          </m:r>
                          <m:r>
                            <a:rPr lang="en-US" altLang="nl-NL" sz="1600" b="0" i="1" smtClean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  <m:t>)</m:t>
                          </m:r>
                        </m:num>
                        <m:den>
                          <m:r>
                            <a:rPr lang="en-US" altLang="nl-NL" sz="1600" b="0" i="1" smtClean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nl-NL" sz="1600" b="0" i="1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sSupPr>
                            <m:e>
                              <m:r>
                                <a:rPr lang="en-US" altLang="nl-NL" sz="1600" b="0" i="1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nl-NL" sz="1600" b="0" i="1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l-NL" sz="1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340768"/>
                <a:ext cx="2583271" cy="6279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275856" y="1412776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nl-NL" dirty="0" smtClean="0">
                <a:solidFill>
                  <a:srgbClr val="000066"/>
                </a:solidFill>
              </a:rPr>
              <a:t>(naive mass of scalar perturbations: completely wrong!) </a:t>
            </a:r>
            <a:endParaRPr lang="nl-NL" dirty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5496" y="5301208"/>
            <a:ext cx="521168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u="sng" dirty="0" smtClean="0">
                <a:solidFill>
                  <a:srgbClr val="000066"/>
                </a:solidFill>
              </a:rPr>
              <a:t>NB1</a:t>
            </a:r>
            <a:r>
              <a:rPr lang="en-US" altLang="nl-NL" dirty="0" smtClean="0">
                <a:solidFill>
                  <a:srgbClr val="000066"/>
                </a:solidFill>
              </a:rPr>
              <a:t>: THE RESCALING COMES FROM THE RESCALING OF SCALE FACTOR: </a:t>
            </a:r>
            <a:r>
              <a:rPr lang="en-US" altLang="nl-NL" sz="2000" dirty="0" err="1" smtClean="0">
                <a:solidFill>
                  <a:srgbClr val="000066"/>
                </a:solidFill>
              </a:rPr>
              <a:t>a</a:t>
            </a:r>
            <a:r>
              <a:rPr lang="en-US" altLang="nl-NL" sz="1200" b="1" dirty="0" err="1" smtClean="0">
                <a:solidFill>
                  <a:srgbClr val="000066"/>
                </a:solidFill>
              </a:rPr>
              <a:t>J</a:t>
            </a:r>
            <a:r>
              <a:rPr lang="en-US" altLang="nl-NL" dirty="0" err="1" smtClean="0">
                <a:solidFill>
                  <a:srgbClr val="000066"/>
                </a:solidFill>
                <a:sym typeface="Symbol"/>
              </a:rPr>
              <a:t></a:t>
            </a:r>
            <a:r>
              <a:rPr lang="en-US" altLang="nl-NL" sz="2000" dirty="0" err="1" smtClean="0">
                <a:solidFill>
                  <a:srgbClr val="000066"/>
                </a:solidFill>
                <a:sym typeface="Symbol"/>
              </a:rPr>
              <a:t>a</a:t>
            </a:r>
            <a:r>
              <a:rPr lang="en-US" altLang="nl-NL" sz="1200" b="1" dirty="0" err="1" smtClean="0">
                <a:solidFill>
                  <a:srgbClr val="000066"/>
                </a:solidFill>
                <a:sym typeface="Symbol"/>
              </a:rPr>
              <a:t>E</a:t>
            </a:r>
            <a:r>
              <a:rPr lang="en-US" altLang="nl-NL" sz="1200" b="1" dirty="0" smtClean="0">
                <a:solidFill>
                  <a:srgbClr val="000066"/>
                </a:solidFill>
                <a:sym typeface="Symbol"/>
              </a:rPr>
              <a:t> </a:t>
            </a:r>
            <a:r>
              <a:rPr lang="en-US" altLang="nl-NL" dirty="0" smtClean="0">
                <a:solidFill>
                  <a:srgbClr val="000066"/>
                </a:solidFill>
                <a:sym typeface="Symbol"/>
              </a:rPr>
              <a:t>in /a</a:t>
            </a:r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39687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331913" y="2516188"/>
            <a:ext cx="72009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nl-NL" altLang="nl-NL" sz="4400" dirty="0" smtClean="0">
                <a:solidFill>
                  <a:srgbClr val="000066"/>
                </a:solidFill>
                <a:latin typeface="Arial" charset="0"/>
              </a:rPr>
              <a:t>GAUGE INVARIANT PERTURBATIONS</a:t>
            </a:r>
            <a:endParaRPr lang="nl-NL" altLang="nl-NL" sz="4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8320088" y="44450"/>
            <a:ext cx="8239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2000" b="1" dirty="0" smtClean="0">
                <a:solidFill>
                  <a:srgbClr val="666699"/>
                </a:solidFill>
                <a:latin typeface="Comic Sans MS" pitchFamily="66" charset="0"/>
              </a:rPr>
              <a:t>˚14˚</a:t>
            </a:r>
            <a:endParaRPr lang="nl-NL" altLang="nl-NL" sz="2000" b="1" dirty="0">
              <a:solidFill>
                <a:srgbClr val="6666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68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35496" y="44624"/>
            <a:ext cx="86409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nl-NL" sz="3600" dirty="0" smtClean="0">
                <a:solidFill>
                  <a:srgbClr val="000066"/>
                </a:solidFill>
                <a:latin typeface="Arial" charset="0"/>
              </a:rPr>
              <a:t>GAUGE INVARIANT PERTURBATIONS</a:t>
            </a:r>
            <a:endParaRPr lang="nl-NL" altLang="nl-NL" sz="36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8320088" y="44450"/>
            <a:ext cx="8239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2000" b="1" dirty="0" smtClean="0">
                <a:solidFill>
                  <a:srgbClr val="666699"/>
                </a:solidFill>
                <a:latin typeface="Comic Sans MS" pitchFamily="66" charset="0"/>
              </a:rPr>
              <a:t>˚15˚</a:t>
            </a:r>
            <a:endParaRPr lang="nl-NL" altLang="nl-NL" sz="2000" b="1" dirty="0">
              <a:solidFill>
                <a:srgbClr val="666699"/>
              </a:solidFill>
              <a:latin typeface="Comic Sans MS" pitchFamily="66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79512" y="766445"/>
            <a:ext cx="51831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● UNDER COORDINATE TRANSFORMATIONS, </a:t>
            </a:r>
          </a:p>
          <a:p>
            <a:pPr eaLnBrk="1" hangingPunct="1"/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TENSORS AND SCALARS TRANSFORM AS:</a:t>
            </a:r>
            <a:endParaRPr lang="en-GB" alt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92080" y="764704"/>
                <a:ext cx="22869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en-GB" dirty="0" smtClean="0">
                    <a:sym typeface="Symbol"/>
                  </a:rPr>
                  <a:t>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dirty="0" smtClean="0"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nl-NL" b="0" i="1" dirty="0" smtClean="0">
                                <a:latin typeface="Cambria Math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nl-NL" b="0" i="1" dirty="0" smtClean="0">
                                <a:latin typeface="Cambria Math"/>
                                <a:sym typeface="Symbol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nl-NL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en-GB" dirty="0" smtClean="0"/>
                  <a:t>(x)=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i="1" dirty="0" smtClean="0">
                            <a:latin typeface="Cambria Math"/>
                            <a:ea typeface="Cambria Math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en-GB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p>
                        <m:r>
                          <a:rPr lang="en-GB" i="1" dirty="0" smtClean="0">
                            <a:latin typeface="Cambria Math"/>
                            <a:ea typeface="Cambria Math"/>
                          </a:rPr>
                          <m:t>𝜇</m:t>
                        </m:r>
                      </m:sup>
                    </m:sSup>
                    <m:r>
                      <a:rPr lang="nl-NL" b="0" i="1" dirty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nl-NL" b="0" i="1" dirty="0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nl-NL" b="0" i="1" dirty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764704"/>
                <a:ext cx="2286973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197" r="-26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38879" y="1484784"/>
                <a:ext cx="3996863" cy="540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nl-NL" i="1">
                            <a:latin typeface="Cambria Math"/>
                            <a:ea typeface="Cambria Math"/>
                          </a:rPr>
                          <m:t>𝜇𝜈</m:t>
                        </m:r>
                      </m:sub>
                    </m:sSub>
                  </m:oMath>
                </a14:m>
                <a:r>
                  <a:rPr lang="en-GB" dirty="0" smtClean="0">
                    <a:sym typeface="Symbol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i="1" smtClean="0"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a:rPr lang="nl-NL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dirty="0" smtClean="0">
                    <a:sym typeface="Symbol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GB" i="1" dirty="0" smtClean="0">
                            <a:latin typeface="Cambria Math"/>
                            <a:ea typeface="Cambria Math"/>
                            <a:sym typeface="Symbol"/>
                          </a:rPr>
                          <m:t>𝜕</m:t>
                        </m:r>
                        <m:sSup>
                          <m:sSupPr>
                            <m:ctrlPr>
                              <a:rPr lang="en-GB" i="1" dirty="0" smtClean="0"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nl-NL" b="0" i="1" dirty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 dirty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𝛼</m:t>
                            </m:r>
                          </m:sup>
                        </m:sSup>
                      </m:num>
                      <m:den>
                        <m:r>
                          <a:rPr lang="en-GB" i="1" dirty="0" smtClean="0">
                            <a:latin typeface="Cambria Math"/>
                            <a:ea typeface="Cambria Math"/>
                            <a:sym typeface="Symbol"/>
                          </a:rPr>
                          <m:t>𝜕</m:t>
                        </m:r>
                        <m:sSup>
                          <m:sSupPr>
                            <m:ctrlPr>
                              <a:rPr lang="en-GB" i="1" dirty="0" smtClean="0"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GB" i="1" dirty="0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accPr>
                              <m:e>
                                <m:r>
                                  <a:rPr lang="nl-NL" b="0" i="1" dirty="0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en-GB" i="1" dirty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𝜇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GB" i="1" dirty="0">
                            <a:latin typeface="Cambria Math"/>
                            <a:ea typeface="Cambria Math"/>
                            <a:sym typeface="Symbol"/>
                          </a:rPr>
                          <m:t>𝜕</m:t>
                        </m:r>
                        <m:sSup>
                          <m:sSupPr>
                            <m:ctrlPr>
                              <a:rPr lang="nl-NL" i="1" dirty="0" smtClean="0"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nl-NL" b="0" i="1" dirty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𝑥</m:t>
                            </m:r>
                          </m:e>
                          <m:sup>
                            <m:r>
                              <a:rPr lang="nl-NL" i="1" dirty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𝛽</m:t>
                            </m:r>
                          </m:sup>
                        </m:sSup>
                      </m:num>
                      <m:den>
                        <m:r>
                          <a:rPr lang="en-GB" i="1" dirty="0">
                            <a:latin typeface="Cambria Math"/>
                            <a:ea typeface="Cambria Math"/>
                            <a:sym typeface="Symbol"/>
                          </a:rPr>
                          <m:t>𝜕</m:t>
                        </m:r>
                        <m:sSup>
                          <m:sSupPr>
                            <m:ctrlPr>
                              <a:rPr lang="en-GB" i="1" dirty="0"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GB" i="1" dirty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accPr>
                              <m:e>
                                <m:r>
                                  <a:rPr lang="nl-NL" i="1" dirty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en-GB" i="1" dirty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𝜈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dirty="0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GB" i="1" dirty="0" smtClean="0">
                            <a:latin typeface="Cambria Math"/>
                            <a:ea typeface="Cambria Math"/>
                          </a:rPr>
                          <m:t>𝛼𝛽</m:t>
                        </m:r>
                      </m:sub>
                    </m:sSub>
                  </m:oMath>
                </a14:m>
                <a:r>
                  <a:rPr lang="en-GB" dirty="0" smtClean="0"/>
                  <a:t>(x),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</m:acc>
                  </m:oMath>
                </a14:m>
                <a:r>
                  <a:rPr lang="en-GB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nl-NL" b="0" i="1" dirty="0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dirty="0" smtClean="0"/>
                  <a:t>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Φ</m:t>
                    </m:r>
                    <m:r>
                      <a:rPr lang="nl-NL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nl-NL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nl-NL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79" y="1484784"/>
                <a:ext cx="3996863" cy="540854"/>
              </a:xfrm>
              <a:prstGeom prst="rect">
                <a:avLst/>
              </a:prstGeom>
              <a:blipFill rotWithShape="1">
                <a:blip r:embed="rId3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79512" y="2204864"/>
            <a:ext cx="36456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● PASSIVE APPROACH:  at point</a:t>
            </a:r>
            <a:endParaRPr lang="en-GB" alt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788839" y="2204864"/>
                <a:ext cx="5418278" cy="376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𝑝</m:t>
                    </m:r>
                    <m:r>
                      <a:rPr lang="nl-NL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nl-NL" b="0" i="1" smtClean="0">
                        <a:latin typeface="Cambria Math"/>
                        <a:ea typeface="Cambria Math"/>
                      </a:rPr>
                      <m:t>𝑀</m:t>
                    </m:r>
                    <m:r>
                      <a:rPr lang="nl-NL" b="0" i="1" smtClean="0">
                        <a:latin typeface="Cambria Math"/>
                        <a:ea typeface="Cambria Math"/>
                      </a:rPr>
                      <m:t>: </m:t>
                    </m:r>
                    <m:r>
                      <a:rPr lang="nl-NL" b="0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nl-NL" b="0" i="1" smtClean="0">
                        <a:latin typeface="Cambria Math"/>
                        <a:ea typeface="Cambria Math"/>
                      </a:rPr>
                      <m:t>𝑄</m:t>
                    </m:r>
                    <m:d>
                      <m:dPr>
                        <m:ctrlPr>
                          <a:rPr lang="nl-NL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nl-NL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nl-NL" b="0" i="1" smtClean="0">
                        <a:latin typeface="Cambria Math"/>
                        <a:ea typeface="Cambria Math"/>
                      </a:rPr>
                      <m:t>𝑄</m:t>
                    </m:r>
                    <m:d>
                      <m:dPr>
                        <m:ctrlPr>
                          <a:rPr lang="nl-NL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nl-NL" b="0" i="1" smtClean="0">
                        <a:latin typeface="Cambria Math"/>
                        <a:ea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nl-NL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nl-NL" b="0" i="1" smtClean="0">
                        <a:latin typeface="Cambria Math"/>
                      </a:rPr>
                      <m:t>; </m:t>
                    </m:r>
                  </m:oMath>
                </a14:m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  <a:ea typeface="Cambria Math"/>
                      </a:rPr>
                      <m:t>𝛿</m:t>
                    </m:r>
                    <m:acc>
                      <m:accPr>
                        <m:chr m:val="̃"/>
                        <m:ctrlPr>
                          <a:rPr lang="en-GB" i="1" dirty="0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nl-NL" b="0" i="1" dirty="0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GB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nl-NL" b="0" i="1" dirty="0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dirty="0" smtClean="0"/>
                  <a:t>) =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nl-NL" b="0" i="1" smtClean="0">
                            <a:latin typeface="Cambria Math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nl-NL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nl-NL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nl-NL" i="1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nl-NL" i="1">
                            <a:latin typeface="Cambria Math"/>
                          </a:rPr>
                        </m:ctrlPr>
                      </m:dPr>
                      <m:e>
                        <m:r>
                          <a:rPr lang="nl-NL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839" y="2204864"/>
                <a:ext cx="5418278" cy="376129"/>
              </a:xfrm>
              <a:prstGeom prst="rect">
                <a:avLst/>
              </a:prstGeom>
              <a:blipFill rotWithShape="1">
                <a:blip r:embed="rId4"/>
                <a:stretch>
                  <a:fillRect t="-4918" b="-278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79512" y="2555612"/>
            <a:ext cx="8784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NB: BACKGROUND QUANTITIES ARE FIXED (</a:t>
            </a:r>
            <a:r>
              <a:rPr lang="en-US" altLang="nl-NL" dirty="0" err="1" smtClean="0">
                <a:solidFill>
                  <a:srgbClr val="000066"/>
                </a:solidFill>
                <a:latin typeface="Arial"/>
                <a:cs typeface="Arial"/>
              </a:rPr>
              <a:t>indep</a:t>
            </a:r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. on </a:t>
            </a:r>
            <a:r>
              <a:rPr lang="en-US" altLang="nl-NL" dirty="0" err="1" smtClean="0">
                <a:solidFill>
                  <a:srgbClr val="000066"/>
                </a:solidFill>
                <a:latin typeface="Arial"/>
                <a:cs typeface="Arial"/>
              </a:rPr>
              <a:t>coord</a:t>
            </a:r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. transformations) </a:t>
            </a:r>
            <a:endParaRPr lang="en-GB" alt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179512" y="4005064"/>
                <a:ext cx="881208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nl-NL" dirty="0" smtClean="0">
                    <a:solidFill>
                      <a:srgbClr val="000066"/>
                    </a:solidFill>
                    <a:latin typeface="Arial"/>
                    <a:cs typeface="Arial"/>
                  </a:rPr>
                  <a:t>● ACTIVE APPROACH:  geometric picture: observable Q on manifold M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nl-NL" i="1" smtClean="0">
                            <a:solidFill>
                              <a:srgbClr val="000066"/>
                            </a:solidFill>
                            <a:latin typeface="Cambria Math"/>
                            <a:cs typeface="Arial"/>
                          </a:rPr>
                        </m:ctrlPr>
                      </m:accPr>
                      <m:e>
                        <m:r>
                          <a:rPr lang="nl-NL" altLang="nl-NL" b="0" i="1" smtClean="0">
                            <a:solidFill>
                              <a:srgbClr val="000066"/>
                            </a:solidFill>
                            <a:latin typeface="Cambria Math"/>
                            <a:cs typeface="Arial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GB" altLang="nl-NL" dirty="0" smtClean="0"/>
                  <a:t> 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nl-NL" i="1">
                            <a:solidFill>
                              <a:srgbClr val="000066"/>
                            </a:solidFill>
                            <a:latin typeface="Cambria Math"/>
                            <a:cs typeface="Arial"/>
                          </a:rPr>
                        </m:ctrlPr>
                      </m:accPr>
                      <m:e>
                        <m:r>
                          <a:rPr lang="nl-NL" altLang="nl-NL" b="0" i="1" smtClean="0">
                            <a:solidFill>
                              <a:srgbClr val="000066"/>
                            </a:solidFill>
                            <a:latin typeface="Cambria Math"/>
                            <a:cs typeface="Arial"/>
                          </a:rPr>
                          <m:t>𝑀</m:t>
                        </m:r>
                      </m:e>
                    </m:acc>
                  </m:oMath>
                </a14:m>
                <a:endParaRPr lang="en-GB" altLang="nl-NL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4005064"/>
                <a:ext cx="8812089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553" t="-6557" r="-2420" b="-262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051720" y="2996952"/>
                <a:ext cx="5671617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</a:rPr>
                      <m:t>Φ</m:t>
                    </m:r>
                    <m:d>
                      <m:dPr>
                        <m:ctrlPr>
                          <a:rPr lang="nl-NL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nl-NL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nl-NL" b="0" i="1" smtClean="0">
                        <a:latin typeface="Cambria Math"/>
                        <a:ea typeface="Cambria Math"/>
                      </a:rPr>
                      <m:t>𝜙</m:t>
                    </m:r>
                    <m:d>
                      <m:dPr>
                        <m:ctrlPr>
                          <a:rPr lang="nl-NL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nl-NL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nl-NL" b="0" i="1" smtClean="0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nl-NL" b="0" i="1" smtClean="0">
                        <a:latin typeface="Cambria Math"/>
                      </a:rPr>
                      <m:t>; </m:t>
                    </m:r>
                    <m:r>
                      <a:rPr lang="nl-NL" i="1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nl-NL" i="1">
                            <a:latin typeface="Cambria Math"/>
                          </a:rPr>
                        </m:ctrlPr>
                      </m:dPr>
                      <m:e>
                        <m:r>
                          <a:rPr lang="nl-NL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nl-NL" i="1" smtClean="0">
                        <a:latin typeface="Cambria Math"/>
                        <a:ea typeface="Cambria Math"/>
                      </a:rPr>
                      <m:t>→</m:t>
                    </m:r>
                    <m:acc>
                      <m:accPr>
                        <m:chr m:val="̃"/>
                        <m:ctrlPr>
                          <a:rPr lang="en-GB" i="1" dirty="0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nl-NL" b="0" i="1" dirty="0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acc>
                  </m:oMath>
                </a14:m>
                <a:r>
                  <a:rPr lang="en-GB" dirty="0" smtClean="0"/>
                  <a:t>(x) = </a:t>
                </a:r>
                <a14:m>
                  <m:oMath xmlns:m="http://schemas.openxmlformats.org/officeDocument/2006/math">
                    <m:r>
                      <a:rPr lang="nl-NL" b="0" i="1" dirty="0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nl-NL" b="0" i="1" dirty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nl-NL" b="0" i="1" dirty="0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nl-NL" b="0" i="1" dirty="0" smtClean="0">
                        <a:latin typeface="Cambria Math"/>
                        <a:ea typeface="Cambria Math"/>
                      </a:rPr>
                      <m:t>)−</m:t>
                    </m:r>
                    <m:acc>
                      <m:accPr>
                        <m:chr m:val="̇"/>
                        <m:ctrlPr>
                          <a:rPr lang="nl-NL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</m:acc>
                    <m:r>
                      <a:rPr lang="nl-NL" b="0" i="1" dirty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nl-NL" b="0" i="1" dirty="0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nl-NL" b="0" i="1" dirty="0" smtClean="0">
                        <a:latin typeface="Cambria Math"/>
                        <a:ea typeface="Cambria Math"/>
                      </a:rPr>
                      <m:t>)</m:t>
                    </m:r>
                    <m:sSup>
                      <m:sSupPr>
                        <m:ctrlPr>
                          <a:rPr lang="nl-NL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l-NL" b="0" i="1" dirty="0" smtClean="0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p>
                        <m:r>
                          <a:rPr lang="nl-NL" b="0" i="1" dirty="0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nl-NL" i="1">
                            <a:latin typeface="Cambria Math"/>
                          </a:rPr>
                        </m:ctrlPr>
                      </m:dPr>
                      <m:e>
                        <m:r>
                          <a:rPr lang="nl-NL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996952"/>
                <a:ext cx="5671617" cy="392993"/>
              </a:xfrm>
              <a:prstGeom prst="rect">
                <a:avLst/>
              </a:prstGeom>
              <a:blipFill rotWithShape="1">
                <a:blip r:embed="rId6"/>
                <a:stretch>
                  <a:fillRect t="-3125" b="-23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000200" y="3395214"/>
                <a:ext cx="6388224" cy="393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  <a:ea typeface="Cambria Math"/>
                          </a:rPr>
                          <m:t>𝜇𝜈</m:t>
                        </m:r>
                      </m:sub>
                    </m:sSub>
                    <m:r>
                      <a:rPr lang="en-GB" i="1" smtClean="0">
                        <a:latin typeface="Cambria Math"/>
                      </a:rPr>
                      <m:t>(</m:t>
                    </m:r>
                    <m:r>
                      <a:rPr lang="en-GB" i="1" smtClean="0">
                        <a:latin typeface="Cambria Math"/>
                      </a:rPr>
                      <m:t>𝑥</m:t>
                    </m:r>
                    <m:r>
                      <a:rPr lang="en-GB" i="1" dirty="0" smtClean="0">
                        <a:latin typeface="Cambria Math"/>
                      </a:rPr>
                      <m:t>) </m:t>
                    </m:r>
                    <m:r>
                      <a:rPr lang="en-GB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nl-NL" i="1">
                            <a:latin typeface="Cambria Math"/>
                            <a:ea typeface="Cambria Math"/>
                          </a:rPr>
                          <m:t>𝜇𝜈</m:t>
                        </m:r>
                      </m:sub>
                    </m:sSub>
                  </m:oMath>
                </a14:m>
                <a:r>
                  <a:rPr lang="en-GB" dirty="0" smtClean="0">
                    <a:sym typeface="Symbol"/>
                  </a:rPr>
                  <a:t>(x) </a:t>
                </a:r>
                <a:r>
                  <a:rPr lang="nl-NL" dirty="0" smtClean="0">
                    <a:sym typeface="Symbol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GB" i="1">
                            <a:latin typeface="Cambria Math"/>
                            <a:ea typeface="Cambria Math"/>
                          </a:rPr>
                          <m:t>𝜇𝜈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(</m:t>
                    </m:r>
                    <m:r>
                      <a:rPr lang="en-GB" i="1">
                        <a:latin typeface="Cambria Math"/>
                      </a:rPr>
                      <m:t>𝑥</m:t>
                    </m:r>
                    <m:r>
                      <a:rPr lang="en-GB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 -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/>
                            <a:ea typeface="Cambria Math"/>
                          </a:rPr>
                          <m:t>𝛻</m:t>
                        </m:r>
                      </m:e>
                      <m:sub>
                        <m:r>
                          <a:rPr lang="en-GB" i="1" dirty="0" smtClean="0"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GB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en-GB" i="1" dirty="0" smtClean="0">
                            <a:latin typeface="Cambria Math"/>
                            <a:ea typeface="Cambria Math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GB" dirty="0" smtClean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/>
                            <a:ea typeface="Cambria Math"/>
                          </a:rPr>
                          <m:t>𝛻</m:t>
                        </m:r>
                      </m:e>
                      <m:sub>
                        <m:r>
                          <a:rPr lang="en-GB" i="1" dirty="0" smtClean="0">
                            <a:latin typeface="Cambria Math"/>
                            <a:ea typeface="Cambria Math"/>
                          </a:rPr>
                          <m:t>𝜈</m:t>
                        </m:r>
                      </m:sub>
                    </m:sSub>
                    <m:sSub>
                      <m:sSubPr>
                        <m:ctrlPr>
                          <a:rPr lang="en-GB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en-GB" i="1" dirty="0" smtClean="0"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:r>
                  <a:rPr lang="nl-NL" dirty="0">
                    <a:sym typeface="Symbol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GB" i="1">
                            <a:latin typeface="Cambria Math"/>
                            <a:ea typeface="Cambria Math"/>
                          </a:rPr>
                          <m:t>𝜇𝜈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(</m:t>
                    </m:r>
                    <m:r>
                      <a:rPr lang="en-GB" i="1">
                        <a:latin typeface="Cambria Math"/>
                      </a:rPr>
                      <m:t>𝑥</m:t>
                    </m:r>
                    <m:r>
                      <a:rPr lang="en-GB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  <a:ea typeface="Cambria Math"/>
                          </a:rPr>
                          <m:t>𝜉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GB" i="1">
                            <a:latin typeface="Cambria Math"/>
                            <a:ea typeface="Cambria Math"/>
                          </a:rPr>
                          <m:t>𝜇𝜈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(</m:t>
                    </m:r>
                    <m:r>
                      <a:rPr lang="en-GB" i="1">
                        <a:latin typeface="Cambria Math"/>
                      </a:rPr>
                      <m:t>𝑥</m:t>
                    </m:r>
                    <m:r>
                      <a:rPr lang="en-GB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00" y="3395214"/>
                <a:ext cx="6388224" cy="393826"/>
              </a:xfrm>
              <a:prstGeom prst="rect">
                <a:avLst/>
              </a:prstGeom>
              <a:blipFill rotWithShape="1">
                <a:blip r:embed="rId7"/>
                <a:stretch>
                  <a:fillRect t="-7692" b="-16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251521" y="4437112"/>
                <a:ext cx="792087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nl-NL" dirty="0" smtClean="0">
                    <a:solidFill>
                      <a:srgbClr val="000066"/>
                    </a:solidFill>
                    <a:latin typeface="Arial"/>
                    <a:cs typeface="Arial"/>
                  </a:rPr>
                  <a:t>TWO MAPS </a:t>
                </a:r>
                <a14:m>
                  <m:oMath xmlns:m="http://schemas.openxmlformats.org/officeDocument/2006/math">
                    <m:r>
                      <a:rPr lang="en-US" altLang="nl-NL" i="1" smtClean="0">
                        <a:solidFill>
                          <a:srgbClr val="000066"/>
                        </a:solidFill>
                        <a:latin typeface="Cambria Math"/>
                        <a:ea typeface="Cambria Math"/>
                        <a:cs typeface="Arial"/>
                      </a:rPr>
                      <m:t>𝛼</m:t>
                    </m:r>
                    <m:r>
                      <a:rPr lang="nl-NL" altLang="nl-NL" b="0" i="1" smtClean="0">
                        <a:solidFill>
                          <a:srgbClr val="000066"/>
                        </a:solidFill>
                        <a:latin typeface="Cambria Math"/>
                        <a:ea typeface="Cambria Math"/>
                        <a:cs typeface="Arial"/>
                      </a:rPr>
                      <m:t> </m:t>
                    </m:r>
                  </m:oMath>
                </a14:m>
                <a:r>
                  <a:rPr lang="en-US" altLang="nl-NL" dirty="0" smtClean="0">
                    <a:solidFill>
                      <a:srgbClr val="000066"/>
                    </a:solidFill>
                    <a:latin typeface="Arial"/>
                    <a:cs typeface="Arial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nl-NL" i="1" smtClean="0">
                            <a:solidFill>
                              <a:srgbClr val="000066"/>
                            </a:solidFill>
                            <a:latin typeface="Cambria Math"/>
                            <a:cs typeface="Arial"/>
                          </a:rPr>
                        </m:ctrlPr>
                      </m:accPr>
                      <m:e>
                        <m:r>
                          <a:rPr lang="en-US" altLang="nl-NL" i="1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cs typeface="Arial"/>
                          </a:rPr>
                          <m:t>𝛼</m:t>
                        </m:r>
                      </m:e>
                    </m:acc>
                  </m:oMath>
                </a14:m>
                <a:r>
                  <a:rPr lang="en-US" altLang="nl-NL" dirty="0" smtClean="0">
                    <a:solidFill>
                      <a:srgbClr val="000066"/>
                    </a:solidFill>
                    <a:latin typeface="Arial"/>
                    <a:cs typeface="Arial"/>
                  </a:rPr>
                  <a:t> (related by </a:t>
                </a:r>
                <a:r>
                  <a:rPr lang="en-US" altLang="nl-NL" dirty="0" err="1" smtClean="0">
                    <a:solidFill>
                      <a:srgbClr val="000066"/>
                    </a:solidFill>
                    <a:latin typeface="Arial"/>
                    <a:cs typeface="Arial"/>
                  </a:rPr>
                  <a:t>diffeo</a:t>
                </a:r>
                <a:r>
                  <a:rPr lang="en-US" altLang="nl-NL" dirty="0" smtClean="0">
                    <a:solidFill>
                      <a:srgbClr val="000066"/>
                    </a:solidFill>
                    <a:latin typeface="Arial"/>
                    <a:cs typeface="Arial"/>
                  </a:rPr>
                  <a:t> – gauge transform.):  map M onto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nl-NL" i="1">
                            <a:solidFill>
                              <a:srgbClr val="000066"/>
                            </a:solidFill>
                            <a:latin typeface="Cambria Math"/>
                            <a:cs typeface="Arial"/>
                          </a:rPr>
                        </m:ctrlPr>
                      </m:accPr>
                      <m:e>
                        <m:r>
                          <a:rPr lang="nl-NL" altLang="nl-NL" i="1">
                            <a:solidFill>
                              <a:srgbClr val="000066"/>
                            </a:solidFill>
                            <a:latin typeface="Cambria Math"/>
                            <a:cs typeface="Arial"/>
                          </a:rPr>
                          <m:t>𝑀</m:t>
                        </m:r>
                      </m:e>
                    </m:acc>
                  </m:oMath>
                </a14:m>
                <a:endParaRPr lang="en-GB" altLang="nl-NL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1" y="4437112"/>
                <a:ext cx="7920879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615" t="-8333" r="-2769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83568" y="4869160"/>
                <a:ext cx="2465675" cy="376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b="0" i="1" dirty="0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nl-NL" b="0" i="1" dirty="0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nl-NL" b="0" i="1" smtClean="0">
                        <a:latin typeface="Cambria Math"/>
                        <a:ea typeface="Cambria Math"/>
                      </a:rPr>
                      <m:t>𝑄</m:t>
                    </m:r>
                    <m:r>
                      <a:rPr lang="nl-NL" b="0" i="1" smtClean="0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nl-NL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nl-NL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nl-NL" b="0" i="1" smtClean="0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</m:acc>
                      </m:sub>
                    </m:sSub>
                    <m:r>
                      <a:rPr lang="nl-NL" b="0" i="1" smtClean="0">
                        <a:latin typeface="Cambria Math"/>
                      </a:rPr>
                      <m:t>; </m:t>
                    </m:r>
                  </m:oMath>
                </a14:m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i="1" dirty="0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nl-NL" b="0" i="1" dirty="0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acc>
                    <m:r>
                      <a:rPr lang="nl-NL" b="0" i="0" dirty="0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b="0" i="0" smtClean="0">
                        <a:latin typeface="Cambria Math"/>
                      </a:rPr>
                      <m:t>Q</m:t>
                    </m:r>
                    <m:r>
                      <a:rPr lang="nl-NL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𝑄</m:t>
                            </m:r>
                          </m:e>
                        </m:acc>
                      </m:e>
                      <m:sub>
                        <m:acc>
                          <m:accPr>
                            <m:chr m:val="̅"/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𝑀</m:t>
                            </m:r>
                          </m:e>
                        </m:acc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869160"/>
                <a:ext cx="2465675" cy="376129"/>
              </a:xfrm>
              <a:prstGeom prst="rect">
                <a:avLst/>
              </a:prstGeom>
              <a:blipFill rotWithShape="1">
                <a:blip r:embed="rId9"/>
                <a:stretch>
                  <a:fillRect t="-1639" r="-6667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3059832" y="4869160"/>
            <a:ext cx="8640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THEN</a:t>
            </a:r>
            <a:endParaRPr lang="en-GB" alt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923928" y="4797152"/>
                <a:ext cx="3864841" cy="484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𝑄</m:t>
                            </m:r>
                          </m:e>
                        </m:acc>
                      </m:e>
                      <m:sub>
                        <m:acc>
                          <m:accPr>
                            <m:chr m:val="̅"/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𝑀</m:t>
                            </m:r>
                          </m:e>
                        </m:acc>
                      </m:sub>
                    </m:sSub>
                  </m:oMath>
                </a14:m>
                <a:r>
                  <a:rPr lang="en-GB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GB" i="1" smtClean="0">
                                <a:latin typeface="Cambria Math"/>
                                <a:ea typeface="Cambria Math"/>
                              </a:rPr>
                              <m:t>𝜉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nl-NL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nl-NL" i="1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</m:acc>
                      </m:sub>
                    </m:sSub>
                  </m:oMath>
                </a14:m>
                <a:r>
                  <a:rPr lang="en-GB" dirty="0" smtClean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GB" i="1">
                            <a:latin typeface="Cambria Math"/>
                            <a:ea typeface="Cambria Math"/>
                          </a:rPr>
                          <m:t>𝜉</m:t>
                        </m:r>
                      </m:sub>
                    </m:sSub>
                  </m:oMath>
                </a14:m>
                <a:r>
                  <a:rPr lang="en-GB" dirty="0" smtClean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GB" i="1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  <m:r>
                              <a:rPr lang="en-GB" i="1" smtClean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l-NL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i="1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den>
                        </m:f>
                      </m:e>
                    </m:func>
                  </m:oMath>
                </a14:m>
                <a:r>
                  <a:rPr lang="en-GB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nl-NL" b="0" i="1" dirty="0" smtClean="0">
                            <a:latin typeface="Cambria Math"/>
                          </a:rPr>
                          <m:t>∗</m:t>
                        </m:r>
                        <m:r>
                          <a:rPr lang="nl-NL" b="0" i="1" dirty="0" smtClean="0">
                            <a:latin typeface="Cambria Math"/>
                            <a:ea typeface="Cambria Math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GB" dirty="0" smtClean="0"/>
                  <a:t>Q-Q)</a:t>
                </a:r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797152"/>
                <a:ext cx="3864841" cy="484941"/>
              </a:xfrm>
              <a:prstGeom prst="rect">
                <a:avLst/>
              </a:prstGeom>
              <a:blipFill rotWithShape="1">
                <a:blip r:embed="rId10"/>
                <a:stretch>
                  <a:fillRect l="-315" r="-789" b="-75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0" y="6453336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altLang="nl-NL" dirty="0" smtClean="0">
                <a:solidFill>
                  <a:srgbClr val="000066"/>
                </a:solidFill>
                <a:latin typeface="Arial"/>
                <a:cs typeface="Arial"/>
              </a:rPr>
              <a:t>NB: PASSIVE AND ACTIVE APPROACHES GIVE SAME RESULTS TO ALL ORDERS.</a:t>
            </a:r>
            <a:endParaRPr lang="en-GB" alt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23528" y="5874971"/>
                <a:ext cx="8676456" cy="506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nl-NL" b="0" i="1" smtClean="0">
                            <a:latin typeface="Cambria Math"/>
                          </a:rPr>
                        </m:ctrlPr>
                      </m:accPr>
                      <m:e>
                        <m:acc>
                          <m:accPr>
                            <m:chr m:val="̅"/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𝑄</m:t>
                            </m:r>
                          </m:e>
                        </m:acc>
                      </m:e>
                    </m:acc>
                    <m:r>
                      <a:rPr lang="en-GB" dirty="0" smtClean="0">
                        <a:latin typeface="Cambria Math"/>
                      </a:rPr>
                      <m:t>=</m:t>
                    </m:r>
                    <m:acc>
                      <m:accPr>
                        <m:chr m:val="̃"/>
                        <m:ctrlPr>
                          <a:rPr lang="en-GB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nl-NL" b="0" i="1" dirty="0" smtClean="0">
                            <a:latin typeface="Cambria Math"/>
                          </a:rPr>
                          <m:t>𝑄</m:t>
                        </m:r>
                      </m:e>
                    </m:acc>
                    <m:r>
                      <a:rPr lang="nl-NL" b="0" i="0" dirty="0" smtClean="0">
                        <a:latin typeface="Cambria Math"/>
                      </a:rPr>
                      <m:t>; </m:t>
                    </m:r>
                    <m:r>
                      <a:rPr lang="en-GB" dirty="0" smtClean="0">
                        <a:latin typeface="Cambria Math"/>
                      </a:rPr>
                      <m:t> </m:t>
                    </m:r>
                    <m:r>
                      <a:rPr lang="en-GB" i="1" dirty="0" smtClean="0">
                        <a:latin typeface="Cambria Math"/>
                        <a:ea typeface="Cambria Math"/>
                      </a:rPr>
                      <m:t>𝛿</m:t>
                    </m:r>
                    <m:sSup>
                      <m:sSupPr>
                        <m:ctrlPr>
                          <a:rPr lang="nl-NL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nl-NL" b="0" i="1" dirty="0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nl-NL" b="0" i="1" dirty="0" smtClean="0">
                                <a:latin typeface="Cambria Math"/>
                                <a:ea typeface="Cambria Math"/>
                              </a:rPr>
                              <m:t>𝑄</m:t>
                            </m:r>
                          </m:e>
                        </m:acc>
                      </m:e>
                      <m:sup>
                        <m:r>
                          <a:rPr lang="nl-NL" b="0" i="1" dirty="0" smtClean="0">
                            <a:latin typeface="Cambria Math"/>
                            <a:ea typeface="Cambria Math"/>
                          </a:rPr>
                          <m:t>(1)</m:t>
                        </m:r>
                      </m:sup>
                    </m:sSup>
                    <m:r>
                      <a:rPr lang="nl-NL" b="0" i="1" dirty="0" smtClean="0">
                        <a:latin typeface="Cambria Math"/>
                        <a:ea typeface="Cambria Math"/>
                      </a:rPr>
                      <m:t>= </m:t>
                    </m:r>
                    <m:r>
                      <a:rPr lang="nl-NL" b="0" i="1" dirty="0" smtClean="0">
                        <a:latin typeface="Cambria Math"/>
                        <a:ea typeface="Cambria Math"/>
                      </a:rPr>
                      <m:t>𝛿</m:t>
                    </m:r>
                    <m:sSup>
                      <m:sSupPr>
                        <m:ctrlPr>
                          <a:rPr lang="nl-NL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l-NL" b="0" i="1" dirty="0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p>
                        <m:r>
                          <a:rPr lang="nl-NL" b="0" i="1" dirty="0" smtClean="0">
                            <a:latin typeface="Cambria Math"/>
                            <a:ea typeface="Cambria Math"/>
                          </a:rPr>
                          <m:t>(1)</m:t>
                        </m:r>
                      </m:sup>
                    </m:sSup>
                    <m:r>
                      <a:rPr lang="nl-NL" b="0" i="1" dirty="0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l-NL" b="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l-NL" b="0" i="1" dirty="0" smtClean="0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  <m:sub>
                        <m:sSup>
                          <m:sSupPr>
                            <m:ctrlPr>
                              <a:rPr lang="nl-NL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nl-NL" b="0" i="1" dirty="0" smtClean="0">
                                <a:latin typeface="Cambria Math"/>
                                <a:ea typeface="Cambria Math"/>
                              </a:rPr>
                              <m:t>𝜉</m:t>
                            </m:r>
                          </m:e>
                          <m:sup>
                            <m:r>
                              <a:rPr lang="nl-NL" b="0" i="1" dirty="0" smtClean="0">
                                <a:latin typeface="Cambria Math"/>
                                <a:ea typeface="Cambria Math"/>
                              </a:rPr>
                              <m:t>(1)</m:t>
                            </m:r>
                          </m:sup>
                        </m:sSup>
                      </m:sub>
                    </m:sSub>
                    <m:acc>
                      <m:accPr>
                        <m:chr m:val="̅"/>
                        <m:ctrlPr>
                          <a:rPr lang="nl-NL" b="0" i="1" dirty="0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nl-NL" b="0" i="1" dirty="0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</m:acc>
                    <m:r>
                      <a:rPr lang="en-GB" dirty="0" smtClean="0">
                        <a:latin typeface="Cambria Math"/>
                      </a:rPr>
                      <m:t>; </m:t>
                    </m:r>
                    <m:r>
                      <a:rPr lang="en-GB" i="1" dirty="0">
                        <a:latin typeface="Cambria Math"/>
                        <a:ea typeface="Cambria Math"/>
                      </a:rPr>
                      <m:t>𝛿</m:t>
                    </m:r>
                    <m:sSup>
                      <m:sSupPr>
                        <m:ctrlPr>
                          <a:rPr lang="nl-NL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nl-NL" i="1" dirty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nl-NL" i="1" dirty="0">
                                <a:latin typeface="Cambria Math"/>
                                <a:ea typeface="Cambria Math"/>
                              </a:rPr>
                              <m:t>𝑄</m:t>
                            </m:r>
                          </m:e>
                        </m:acc>
                      </m:e>
                      <m:sup>
                        <m:r>
                          <a:rPr lang="nl-NL" i="1" dirty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nl-NL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nl-NL" i="1" dirty="0"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  <m:r>
                      <a:rPr lang="nl-NL" i="1" dirty="0">
                        <a:latin typeface="Cambria Math"/>
                        <a:ea typeface="Cambria Math"/>
                      </a:rPr>
                      <m:t>= </m:t>
                    </m:r>
                    <m:r>
                      <a:rPr lang="nl-NL" i="1" dirty="0">
                        <a:latin typeface="Cambria Math"/>
                        <a:ea typeface="Cambria Math"/>
                      </a:rPr>
                      <m:t>𝛿</m:t>
                    </m:r>
                    <m:sSup>
                      <m:sSupPr>
                        <m:ctrlPr>
                          <a:rPr lang="nl-NL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l-NL" i="1" dirty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p>
                        <m:r>
                          <a:rPr lang="nl-NL" i="1" dirty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nl-NL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nl-NL" i="1" dirty="0"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  <m:r>
                      <a:rPr lang="nl-NL" i="1" dirty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l-NL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l-NL" i="1" dirty="0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  <m:sub>
                        <m:sSup>
                          <m:sSupPr>
                            <m:ctrlPr>
                              <a:rPr lang="nl-NL" i="1" dirty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nl-NL" i="1" dirty="0">
                                <a:latin typeface="Cambria Math"/>
                                <a:ea typeface="Cambria Math"/>
                              </a:rPr>
                              <m:t>𝜉</m:t>
                            </m:r>
                          </m:e>
                          <m:sup>
                            <m:r>
                              <a:rPr lang="nl-NL" i="1" dirty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nl-NL" b="0" i="1" dirty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nl-NL" i="1" dirty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p>
                      </m:sub>
                    </m:sSub>
                    <m:acc>
                      <m:accPr>
                        <m:chr m:val="̅"/>
                        <m:ctrlPr>
                          <a:rPr lang="nl-NL" i="1" dirty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nl-NL" i="1" dirty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</m:acc>
                    <m:r>
                      <a:rPr lang="nl-NL" b="0" i="1" dirty="0" smtClean="0">
                        <a:latin typeface="Cambria Math"/>
                        <a:ea typeface="Cambria Math"/>
                      </a:rPr>
                      <m:t>+ </m:t>
                    </m:r>
                    <m:sSubSup>
                      <m:sSubSupPr>
                        <m:ctrlPr>
                          <a:rPr lang="nl-NL" b="0" i="1" dirty="0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nl-NL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l-NL" b="0" i="1" dirty="0" smtClean="0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nl-NL" b="0" i="1" dirty="0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nl-NL" b="0" i="1" dirty="0" smtClean="0">
                                    <a:latin typeface="Cambria Math"/>
                                    <a:ea typeface="Cambria Math"/>
                                  </a:rPr>
                                  <m:t>𝜉</m:t>
                                </m:r>
                              </m:e>
                              <m:sub/>
                              <m:sup>
                                <m:r>
                                  <a:rPr lang="nl-NL" b="0" i="1" dirty="0" smtClean="0">
                                    <a:latin typeface="Cambria Math"/>
                                    <a:ea typeface="Cambria Math"/>
                                  </a:rPr>
                                  <m:t>(1)</m:t>
                                </m:r>
                              </m:sup>
                            </m:sSubSup>
                          </m:sub>
                        </m:sSub>
                      </m:e>
                      <m:sub/>
                      <m:sup>
                        <m:r>
                          <a:rPr lang="nl-NL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nl-NL" b="0" i="0" dirty="0" smtClean="0">
                        <a:latin typeface="Cambria Math"/>
                        <a:ea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nl-NL" b="0" i="1" dirty="0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nl-NL" b="0" i="1" dirty="0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</m:acc>
                    <m:r>
                      <a:rPr lang="nl-NL" b="0" i="0" smtClean="0">
                        <a:latin typeface="Cambria Math"/>
                      </a:rPr>
                      <m:t>+2</m:t>
                    </m:r>
                    <m:sSub>
                      <m:sSubPr>
                        <m:ctrlPr>
                          <a:rPr lang="nl-NL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l-NL" i="1" dirty="0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  <m:sub>
                        <m:sSup>
                          <m:sSupPr>
                            <m:ctrlPr>
                              <a:rPr lang="nl-NL" i="1" dirty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nl-NL" i="1" dirty="0">
                                <a:latin typeface="Cambria Math"/>
                                <a:ea typeface="Cambria Math"/>
                              </a:rPr>
                              <m:t>𝜉</m:t>
                            </m:r>
                          </m:e>
                          <m:sup>
                            <m:r>
                              <a:rPr lang="nl-NL" i="1" dirty="0">
                                <a:latin typeface="Cambria Math"/>
                                <a:ea typeface="Cambria Math"/>
                              </a:rPr>
                              <m:t>(1)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>
                        <a:latin typeface="Cambria Math"/>
                        <a:ea typeface="Cambria Math"/>
                      </a:rPr>
                      <m:t>𝛿</m:t>
                    </m:r>
                    <m:sSup>
                      <m:sSupPr>
                        <m:ctrlPr>
                          <a:rPr lang="nl-NL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l-NL" i="1" dirty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p>
                        <m:r>
                          <a:rPr lang="nl-NL" i="1" dirty="0">
                            <a:latin typeface="Cambria Math"/>
                            <a:ea typeface="Cambria Math"/>
                          </a:rPr>
                          <m:t>(1)</m:t>
                        </m:r>
                      </m:sup>
                    </m:sSup>
                    <m:r>
                      <a:rPr lang="nl-NL" b="0" i="0" dirty="0" smtClean="0"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nl-NL" b="0" i="0" dirty="0" smtClean="0">
                        <a:latin typeface="Cambria Math"/>
                        <a:ea typeface="Cambria Math"/>
                      </a:rPr>
                      <m:t>etc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874971"/>
                <a:ext cx="8676456" cy="506357"/>
              </a:xfrm>
              <a:prstGeom prst="rect">
                <a:avLst/>
              </a:prstGeom>
              <a:blipFill rotWithShape="1">
                <a:blip r:embed="rId11"/>
                <a:stretch>
                  <a:fillRect l="-70" t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79512" y="5373216"/>
                <a:ext cx="6984776" cy="500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nl-NL" b="0" i="1" dirty="0" smtClean="0">
                        <a:latin typeface="Cambria Math"/>
                        <a:ea typeface="Cambria Math"/>
                      </a:rPr>
                      <m:t>𝑄</m:t>
                    </m:r>
                    <m:r>
                      <a:rPr lang="nl-NL" b="0" i="1" dirty="0" smtClean="0">
                        <a:latin typeface="Cambria Math"/>
                        <a:ea typeface="Cambria Math"/>
                      </a:rPr>
                      <m:t>= </m:t>
                    </m:r>
                  </m:oMath>
                </a14:m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dirty="0" smtClean="0">
                        <a:latin typeface="Cambria Math"/>
                        <a:ea typeface="Cambria Math"/>
                      </a:rPr>
                      <m:t>λ</m:t>
                    </m:r>
                    <m:r>
                      <a:rPr lang="nl-NL" b="0" i="1" dirty="0" smtClean="0">
                        <a:latin typeface="Cambria Math"/>
                        <a:ea typeface="Cambria Math"/>
                      </a:rPr>
                      <m:t>𝛿</m:t>
                    </m:r>
                    <m:sSup>
                      <m:sSupPr>
                        <m:ctrlPr>
                          <a:rPr lang="nl-NL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l-NL" b="0" i="1" dirty="0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p>
                        <m:r>
                          <a:rPr lang="nl-NL" b="0" i="1" dirty="0" smtClean="0">
                            <a:latin typeface="Cambria Math"/>
                            <a:ea typeface="Cambria Math"/>
                          </a:rPr>
                          <m:t>(1)</m:t>
                        </m:r>
                      </m:sup>
                    </m:sSup>
                    <m:r>
                      <a:rPr lang="nl-NL" b="0" i="1" dirty="0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nl-NL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nl-NL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nl-NL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nl-NL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l-NL" b="0" i="1" dirty="0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p>
                        <m:r>
                          <a:rPr lang="nl-NL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nl-NL" i="1" dirty="0">
                        <a:latin typeface="Cambria Math"/>
                        <a:ea typeface="Cambria Math"/>
                      </a:rPr>
                      <m:t>𝛿</m:t>
                    </m:r>
                    <m:sSup>
                      <m:sSupPr>
                        <m:ctrlPr>
                          <a:rPr lang="nl-NL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l-NL" i="1" dirty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p>
                        <m:r>
                          <a:rPr lang="nl-NL" i="1" dirty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nl-NL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nl-NL" i="1" dirty="0"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  <m:r>
                      <a:rPr lang="nl-NL" b="0" i="1" dirty="0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nl-NL" b="0" i="1" dirty="0" smtClean="0">
                        <a:latin typeface="Cambria Math"/>
                        <a:ea typeface="Cambria Math"/>
                      </a:rPr>
                      <m:t>𝑂</m:t>
                    </m:r>
                    <m:d>
                      <m:dPr>
                        <m:ctrlPr>
                          <a:rPr lang="nl-NL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nl-NL" b="0" i="1" dirty="0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p>
                            <m:r>
                              <a:rPr lang="nl-NL" b="0" i="1" dirty="0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nl-NL" b="0" i="1" dirty="0" smtClean="0">
                        <a:latin typeface="Cambria Math"/>
                        <a:ea typeface="Cambria Math"/>
                      </a:rPr>
                      <m:t>;  </m:t>
                    </m:r>
                    <m:sSup>
                      <m:sSupPr>
                        <m:ctrlPr>
                          <a:rPr lang="nl-NL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l-NL" b="0" i="1" dirty="0" smtClean="0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p>
                        <m:r>
                          <a:rPr lang="nl-NL" b="0" i="1" dirty="0" smtClean="0">
                            <a:latin typeface="Cambria Math"/>
                            <a:ea typeface="Cambria Math"/>
                          </a:rPr>
                          <m:t>𝜇</m:t>
                        </m:r>
                      </m:sup>
                    </m:sSup>
                    <m:r>
                      <a:rPr lang="nl-NL" b="0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nl-NL" b="0" i="1" dirty="0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nl-NL" b="0" i="1" dirty="0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nl-NL" b="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nl-NL" i="1" dirty="0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nl-NL" i="1" dirty="0">
                                <a:latin typeface="Cambria Math"/>
                                <a:ea typeface="Cambria Math"/>
                              </a:rPr>
                              <m:t>𝜉</m:t>
                            </m:r>
                          </m:e>
                          <m:sub/>
                          <m:sup>
                            <m:r>
                              <a:rPr lang="nl-NL" i="1" dirty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sup>
                        </m:sSubSup>
                      </m:e>
                      <m:sub>
                        <m:r>
                          <a:rPr lang="nl-NL" b="0" i="1" dirty="0" smtClean="0">
                            <a:latin typeface="Cambria Math"/>
                            <a:ea typeface="Cambria Math"/>
                          </a:rPr>
                          <m:t>(1)</m:t>
                        </m:r>
                      </m:sub>
                    </m:sSub>
                  </m:oMath>
                </a14:m>
                <a:r>
                  <a:rPr lang="nl-NL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nl-NL" i="1" dirty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nl-NL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nl-NL" i="1" dirty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nl-NL" i="1" dirty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nl-NL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l-NL" i="1" dirty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p>
                        <m:r>
                          <a:rPr lang="nl-NL" i="1" dirty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nl-NL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nl-NL" i="1" dirty="0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nl-NL" i="1" dirty="0">
                                <a:latin typeface="Cambria Math"/>
                                <a:ea typeface="Cambria Math"/>
                              </a:rPr>
                              <m:t>𝜉</m:t>
                            </m:r>
                          </m:e>
                          <m:sub/>
                          <m:sup>
                            <m:r>
                              <a:rPr lang="nl-NL" i="1" dirty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sup>
                        </m:sSubSup>
                      </m:e>
                      <m:sub>
                        <m:r>
                          <a:rPr lang="nl-NL" i="1" dirty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nl-NL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nl-NL" i="1" dirty="0"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</m:sSub>
                    <m:r>
                      <a:rPr lang="nl-NL" i="1" dirty="0">
                        <a:latin typeface="Cambria Math"/>
                        <a:ea typeface="Cambria Math"/>
                      </a:rPr>
                      <m:t>+</m:t>
                    </m:r>
                    <m:r>
                      <a:rPr lang="nl-NL" i="1" dirty="0">
                        <a:latin typeface="Cambria Math"/>
                        <a:ea typeface="Cambria Math"/>
                      </a:rPr>
                      <m:t>𝑂</m:t>
                    </m:r>
                    <m:d>
                      <m:dPr>
                        <m:ctrlPr>
                          <a:rPr lang="nl-NL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i="1" dirty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nl-NL" i="1" dirty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p>
                            <m:r>
                              <a:rPr lang="nl-NL" i="1" dirty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nl-NL" i="1" dirty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373216"/>
                <a:ext cx="6984776" cy="500971"/>
              </a:xfrm>
              <a:prstGeom prst="rect">
                <a:avLst/>
              </a:prstGeom>
              <a:blipFill rotWithShape="1">
                <a:blip r:embed="rId12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7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296" y="476672"/>
            <a:ext cx="2974097" cy="2113434"/>
          </a:xfrm>
          <a:prstGeom prst="rect">
            <a:avLst/>
          </a:prstGeom>
        </p:spPr>
      </p:pic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115616" y="44624"/>
            <a:ext cx="50405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nl-NL" sz="3600" dirty="0" smtClean="0">
                <a:solidFill>
                  <a:srgbClr val="000066"/>
                </a:solidFill>
                <a:latin typeface="Arial" charset="0"/>
              </a:rPr>
              <a:t>ADM FORMALISM</a:t>
            </a:r>
            <a:endParaRPr lang="nl-NL" altLang="nl-NL" sz="3600" dirty="0">
              <a:latin typeface="Arial" charset="0"/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8320088" y="44450"/>
            <a:ext cx="8239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2000" b="1" dirty="0" smtClean="0">
                <a:solidFill>
                  <a:srgbClr val="666699"/>
                </a:solidFill>
                <a:latin typeface="Comic Sans MS" pitchFamily="66" charset="0"/>
              </a:rPr>
              <a:t>˚16˚</a:t>
            </a:r>
            <a:endParaRPr lang="nl-NL" altLang="nl-NL" sz="2000" b="1" dirty="0">
              <a:solidFill>
                <a:srgbClr val="666699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2008" y="980728"/>
            <a:ext cx="61561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LAPSE FUNCTION AND  SHIFT VECTOR (</a:t>
            </a:r>
            <a:r>
              <a:rPr lang="en-US" altLang="nl-NL" dirty="0" err="1" smtClean="0">
                <a:solidFill>
                  <a:srgbClr val="000066"/>
                </a:solidFill>
                <a:latin typeface="Arial"/>
                <a:cs typeface="Arial"/>
              </a:rPr>
              <a:t>nondynamical</a:t>
            </a:r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) </a:t>
            </a:r>
            <a:endParaRPr lang="en-GB" alt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15616" y="1484784"/>
                <a:ext cx="25655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)(1+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484784"/>
                <a:ext cx="2565574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15616" y="1844824"/>
                <a:ext cx="4743991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𝜕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nl-NL" dirty="0" smtClean="0"/>
                  <a:t>]</a:t>
                </a:r>
                <a:endParaRPr lang="nl-NL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844824"/>
                <a:ext cx="4743991" cy="378245"/>
              </a:xfrm>
              <a:prstGeom prst="rect">
                <a:avLst/>
              </a:prstGeom>
              <a:blipFill rotWithShape="1">
                <a:blip r:embed="rId4"/>
                <a:stretch>
                  <a:fillRect t="-4839" b="-258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24408" y="2420888"/>
            <a:ext cx="65078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SPATIAL METRIC AND SCALAR FIELD PERTURBATIONS:</a:t>
            </a:r>
            <a:endParaRPr lang="en-GB" altLang="nl-NL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79512" y="3563724"/>
            <a:ext cx="39604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GI FIELDS (to linear order):</a:t>
            </a:r>
            <a:endParaRPr lang="en-GB" alt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3568" y="2852936"/>
                <a:ext cx="7492505" cy="604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nl-NL" sz="200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altLang="nl-NL" sz="2000" b="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𝑔</m:t>
                        </m:r>
                      </m:e>
                      <m:sub>
                        <m:r>
                          <a:rPr lang="en-US" altLang="nl-NL" sz="2000" b="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𝑖𝑗</m:t>
                        </m:r>
                      </m:sub>
                    </m:sSub>
                    <m:r>
                      <a:rPr lang="en-US" altLang="nl-NL" sz="2000" b="0" i="1" dirty="0" smtClean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sSup>
                      <m:sSupPr>
                        <m:ctrlP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nl-NL" sz="2000" b="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en-US" altLang="nl-NL" sz="2000" b="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altLang="nl-NL" sz="200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nl-NL" altLang="nl-NL" sz="2000" b="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(</m:t>
                        </m:r>
                        <m:sSup>
                          <m:sSupPr>
                            <m:ctrlPr>
                              <a:rPr lang="en-US" altLang="nl-NL" sz="2000" i="1" dirty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nl-NL" altLang="nl-NL" sz="2000" i="1" dirty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𝑒</m:t>
                            </m:r>
                          </m:e>
                          <m:sup>
                            <m:r>
                              <a:rPr lang="nl-NL" altLang="nl-NL" sz="2000" i="1" dirty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h</m:t>
                            </m:r>
                          </m:sup>
                        </m:sSup>
                        <m:r>
                          <a:rPr lang="nl-NL" altLang="nl-NL" sz="2000" b="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)</m:t>
                        </m:r>
                      </m:e>
                      <m:sub>
                        <m:r>
                          <a:rPr lang="en-US" altLang="nl-NL" sz="2000" b="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nl-NL" sz="20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nl-NL" sz="2000" i="1" dirty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Φ</m:t>
                    </m:r>
                    <m:r>
                      <a:rPr lang="en-US" altLang="nl-NL" sz="2000" i="1" dirty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r>
                      <a:rPr lang="en-US" altLang="nl-NL" sz="2000" i="1" dirty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𝜙</m:t>
                    </m:r>
                    <m:d>
                      <m:dPr>
                        <m:ctrlP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𝑡</m:t>
                        </m:r>
                      </m:e>
                    </m:d>
                    <m:r>
                      <a:rPr lang="en-US" altLang="nl-NL" sz="2000" i="1" dirty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+</m:t>
                    </m:r>
                    <m:r>
                      <a:rPr lang="en-US" altLang="nl-NL" sz="2000" i="1" dirty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𝜑</m:t>
                    </m:r>
                    <m:r>
                      <a:rPr lang="en-US" altLang="nl-NL" sz="2000" i="1" dirty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(</m:t>
                    </m:r>
                    <m:r>
                      <a:rPr lang="en-US" altLang="nl-NL" sz="2000" i="1" dirty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𝑥</m:t>
                    </m:r>
                  </m:oMath>
                </a14:m>
                <a:r>
                  <a:rPr lang="nl-NL" sz="2000" dirty="0" smtClean="0"/>
                  <a:t>),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l-NL" sz="20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nl-NL" sz="2000" b="0" i="1" smtClean="0">
                        <a:latin typeface="Cambria Math"/>
                      </a:rPr>
                      <m:t>=2</m:t>
                    </m:r>
                    <m:r>
                      <a:rPr lang="nl-NL" sz="2000" b="0" i="1" smtClean="0">
                        <a:latin typeface="Cambria Math"/>
                        <a:ea typeface="Cambria Math"/>
                      </a:rPr>
                      <m:t>𝜁</m:t>
                    </m:r>
                    <m:sSub>
                      <m:sSubPr>
                        <m:ctrlPr>
                          <a:rPr lang="nl-NL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nl-NL" sz="2000" b="0" i="1" smtClean="0">
                            <a:latin typeface="Cambria Math"/>
                            <a:ea typeface="Cambria Math"/>
                          </a:rPr>
                          <m:t>𝑖𝑗</m:t>
                        </m:r>
                      </m:sub>
                    </m:sSub>
                    <m:r>
                      <a:rPr lang="nl-NL" sz="2000" b="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nl-NL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l-NL" sz="2000" b="0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nl-NL" sz="20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nl-NL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l-NL" sz="2000" b="0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nl-NL" sz="2000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  <m:acc>
                          <m:accPr>
                            <m:chr m:val="̃"/>
                            <m:ctrlPr>
                              <a:rPr lang="nl-NL" sz="2000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nl-NL" sz="2000" b="0" i="1" smtClean="0"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e>
                        </m:acc>
                      </m:num>
                      <m:den>
                        <m:sSup>
                          <m:sSupPr>
                            <m:ctrlPr>
                              <a:rPr lang="nl-NL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nl-NL" sz="2000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nl-NL" sz="20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nl-NL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0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000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nl-NL" sz="20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nl-NL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nl-NL" sz="2000" i="1" smtClean="0">
                                <a:latin typeface="Cambria Math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nl-NL" sz="2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nl-NL" sz="20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nl-NL" sz="2000" b="0" i="1" smtClean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</m:e>
                          <m:sub>
                            <m:r>
                              <a:rPr lang="nl-NL" sz="20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nl-NL" sz="2000" b="0" i="1" smtClean="0">
                                <a:latin typeface="Cambria Math"/>
                              </a:rPr>
                              <m:t>) </m:t>
                            </m:r>
                          </m:sub>
                        </m:sSub>
                      </m:num>
                      <m:den>
                        <m:r>
                          <a:rPr lang="nl-NL" sz="2000" b="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nl-NL" sz="2000" dirty="0" smtClean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00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nl-NL" sz="20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nl-NL" sz="2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852936"/>
                <a:ext cx="7492505" cy="604012"/>
              </a:xfrm>
              <a:prstGeom prst="rect">
                <a:avLst/>
              </a:prstGeom>
              <a:blipFill rotWithShape="1"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83569" y="4149080"/>
                <a:ext cx="3888431" cy="1946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00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nl-NL" sz="20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nl-NL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/>
                          </a:rPr>
                          <m:t>                        </m:t>
                        </m:r>
                        <m:r>
                          <a:rPr lang="nl-NL" sz="2000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nl-NL" sz="2000" i="1">
                            <a:latin typeface="Cambria Math"/>
                          </a:rPr>
                          <m:t>𝑖</m:t>
                        </m:r>
                        <m:r>
                          <a:rPr lang="nl-NL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nl-NL" sz="2000" b="0" i="1" smtClean="0">
                        <a:latin typeface="Cambria Math"/>
                      </a:rPr>
                      <m:t>=0=</m:t>
                    </m:r>
                    <m:sSub>
                      <m:sSubPr>
                        <m:ctrlPr>
                          <a:rPr lang="nl-NL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</m:e>
                      <m:sub>
                        <m:r>
                          <a:rPr lang="nl-NL" sz="2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nl-NL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000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nl-NL" sz="20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nl-NL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nl-NL" sz="2000" i="1" smtClean="0">
                            <a:latin typeface="Cambria Math"/>
                            <a:ea typeface="Cambria Math"/>
                          </a:rPr>
                          <m:t>𝜁</m:t>
                        </m:r>
                      </m:sub>
                    </m:sSub>
                    <m:r>
                      <a:rPr lang="nl-NL" sz="2000" b="0" i="1" smtClean="0">
                        <a:latin typeface="Cambria Math"/>
                      </a:rPr>
                      <m:t>=</m:t>
                    </m:r>
                    <m:r>
                      <a:rPr lang="nl-NL" sz="2000" b="0" i="1" smtClean="0">
                        <a:latin typeface="Cambria Math"/>
                        <a:ea typeface="Cambria Math"/>
                      </a:rPr>
                      <m:t>𝜁</m:t>
                    </m:r>
                    <m:r>
                      <a:rPr lang="nl-NL" sz="2000" b="0" i="1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nl-NL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nl-NL" sz="2000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</m:num>
                      <m:den>
                        <m:acc>
                          <m:accPr>
                            <m:chr m:val="̇"/>
                            <m:ctrlPr>
                              <a:rPr lang="nl-NL" sz="2000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nl-NL" sz="2000" b="0" i="1" smtClean="0"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e>
                        </m:acc>
                      </m:den>
                    </m:f>
                    <m:r>
                      <a:rPr lang="nl-NL" sz="2000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nl-NL" sz="2000" b="0" i="1" smtClean="0">
                        <a:latin typeface="Cambria Math"/>
                        <a:ea typeface="Cambria Math"/>
                      </a:rPr>
                      <m:t>=−</m:t>
                    </m:r>
                  </m:oMath>
                </a14:m>
                <a:r>
                  <a:rPr lang="nl-NL" sz="2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/>
                            <a:ea typeface="Cambria Math"/>
                          </a:rPr>
                          <m:t>𝐻</m:t>
                        </m:r>
                      </m:num>
                      <m:den>
                        <m:acc>
                          <m:accPr>
                            <m:chr m:val="̇"/>
                            <m:ctrlPr>
                              <a:rPr lang="nl-NL" sz="2000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nl-NL" sz="2000" i="1"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e>
                        </m:acc>
                      </m:den>
                    </m:f>
                  </m:oMath>
                </a14:m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000" b="0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nl-NL" sz="2000" i="1" dirty="0" smtClean="0">
                            <a:latin typeface="Cambria Math"/>
                            <a:ea typeface="Cambria Math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nl-NL" sz="2000" i="0" dirty="0" smtClean="0">
                    <a:latin typeface="+mj-lt"/>
                  </a:rPr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nl-NL" sz="20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sz="2000" i="1" smtClean="0">
                                <a:latin typeface="Cambria Math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nl-NL" sz="20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nl-NL" sz="20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nl-NL" sz="2000" b="0" i="1" smtClean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</m:e>
                          <m:sub>
                            <m:r>
                              <a:rPr lang="nl-NL" sz="20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nl-NL" sz="2000" b="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nl-NL" sz="20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nl-NL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sz="2000" b="0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nl-NL" sz="2000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nl-NL" sz="20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nl-NL" sz="200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nl-NL" sz="20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nl-NL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2000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nl-NL" sz="20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nl-NL" sz="2000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r>
                              <a:rPr lang="nl-NL" sz="2000" b="0" i="1" smtClean="0">
                                <a:latin typeface="Cambria Math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2000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000" i="1" smtClean="0">
                            <a:latin typeface="Cambria Math"/>
                            <a:ea typeface="Cambria Math"/>
                          </a:rPr>
                          <m:t>𝜕</m:t>
                        </m:r>
                      </m:e>
                      <m:sub>
                        <m:r>
                          <a:rPr lang="nl-NL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nl-NL" sz="2000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nl-NL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l-NL" sz="2000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nl-NL" sz="20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e>
                      <m:sub>
                        <m:r>
                          <a:rPr lang="nl-NL" sz="20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nl-NL" sz="2000" i="1">
                        <a:latin typeface="Cambria Math"/>
                      </a:rPr>
                      <m:t>=0=</m:t>
                    </m:r>
                    <m:sSub>
                      <m:sSubPr>
                        <m:ctrlPr>
                          <a:rPr lang="nl-NL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l-NL" sz="2000" i="1">
                            <a:latin typeface="Cambria Math"/>
                            <a:ea typeface="Cambria Math"/>
                          </a:rPr>
                          <m:t>𝜕</m:t>
                        </m:r>
                      </m:e>
                      <m:sub>
                        <m:r>
                          <a:rPr lang="nl-NL" sz="20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nl-NL" sz="2000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nl-NL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l-NL" sz="2000" i="1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nl-NL" sz="20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e>
                      <m:sub>
                        <m:r>
                          <a:rPr lang="nl-NL" sz="20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nl-NL" sz="2000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nl-NL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sz="2000" b="0" i="1" smtClean="0">
                            <a:latin typeface="Cambria Math"/>
                          </a:rPr>
                          <m:t>𝑠</m:t>
                        </m:r>
                      </m:num>
                      <m:den>
                        <m:sSup>
                          <m:sSupPr>
                            <m:ctrlPr>
                              <a:rPr lang="nl-NL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l-NL" sz="20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nl-NL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nl-NL" sz="2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sz="2000" i="1">
                            <a:latin typeface="Cambria Math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nl-NL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nl-NL" sz="2000" i="1">
                            <a:latin typeface="Cambria Math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nl-NL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nl-NL" sz="20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̃"/>
                                <m:ctrlPr>
                                  <a:rPr lang="nl-NL" sz="20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l-NL" sz="20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</m:acc>
                          </m:num>
                          <m:den>
                            <m:sSup>
                              <m:sSupPr>
                                <m:ctrlPr>
                                  <a:rPr lang="nl-NL" sz="20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nl-NL" sz="20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nl-NL" sz="20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nl-NL" sz="2000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sz="20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acc>
                          <m:accPr>
                            <m:chr m:val="́"/>
                            <m:ctrlPr>
                              <a:rPr lang="nl-NL" sz="2000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2000" i="1" dirty="0" smtClean="0"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e>
                        </m:acc>
                      </m:den>
                    </m:f>
                    <m:f>
                      <m:fPr>
                        <m:ctrlPr>
                          <a:rPr lang="nl-NL" sz="2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sz="2000" i="1" dirty="0" smtClean="0">
                            <a:latin typeface="Cambria Math"/>
                            <a:ea typeface="Cambria Math"/>
                          </a:rPr>
                          <m:t>𝜑</m:t>
                        </m:r>
                      </m:num>
                      <m:den>
                        <m:sSup>
                          <m:sSupPr>
                            <m:ctrlPr>
                              <a:rPr lang="nl-NL" sz="20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l-NL" sz="2000" b="0" i="1" dirty="0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nl-NL" sz="2000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nl-NL" sz="2000" dirty="0" smtClean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9" y="4149080"/>
                <a:ext cx="3888431" cy="1946302"/>
              </a:xfrm>
              <a:prstGeom prst="rect">
                <a:avLst/>
              </a:prstGeom>
              <a:blipFill rotWithShape="1">
                <a:blip r:embed="rId6"/>
                <a:stretch>
                  <a:fillRect t="-15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480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68" y="4427934"/>
            <a:ext cx="3379426" cy="2401466"/>
          </a:xfrm>
          <a:prstGeom prst="rect">
            <a:avLst/>
          </a:prstGeom>
        </p:spPr>
      </p:pic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323528" y="44624"/>
            <a:ext cx="7920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nl-NL" sz="3600" dirty="0" smtClean="0">
                <a:solidFill>
                  <a:srgbClr val="000066"/>
                </a:solidFill>
                <a:latin typeface="Arial" charset="0"/>
              </a:rPr>
              <a:t>GAUGE </a:t>
            </a:r>
            <a:r>
              <a:rPr lang="en-US" altLang="nl-NL" sz="3600" dirty="0">
                <a:solidFill>
                  <a:srgbClr val="000066"/>
                </a:solidFill>
                <a:latin typeface="Arial" charset="0"/>
              </a:rPr>
              <a:t>INVARIANT </a:t>
            </a:r>
            <a:r>
              <a:rPr lang="en-US" altLang="nl-NL" sz="3600" dirty="0" smtClean="0">
                <a:solidFill>
                  <a:srgbClr val="000066"/>
                </a:solidFill>
                <a:latin typeface="Arial" charset="0"/>
              </a:rPr>
              <a:t>FORMALISM</a:t>
            </a:r>
            <a:endParaRPr lang="nl-NL" altLang="nl-NL" sz="3600" dirty="0">
              <a:latin typeface="Arial" charset="0"/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8320088" y="44450"/>
            <a:ext cx="8239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2000" b="1" dirty="0" smtClean="0">
                <a:solidFill>
                  <a:srgbClr val="666699"/>
                </a:solidFill>
                <a:latin typeface="Comic Sans MS" pitchFamily="66" charset="0"/>
              </a:rPr>
              <a:t>˚17˚</a:t>
            </a:r>
            <a:endParaRPr lang="nl-NL" altLang="nl-NL" sz="2000" b="1" dirty="0">
              <a:solidFill>
                <a:srgbClr val="666699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520" y="980728"/>
            <a:ext cx="87849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● MUKHANOV ACTION FOR GAUGE INVARIANT CURVATURE PERTURBATION</a:t>
            </a:r>
          </a:p>
          <a:p>
            <a:pPr eaLnBrk="1" hangingPunct="1"/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(for GAUGE INVARIANT SCALAR AND TENSOR quadratic perturbations)</a:t>
            </a:r>
            <a:endParaRPr lang="en-GB" alt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9"/>
            <a:ext cx="4392488" cy="1340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27584" y="3789040"/>
                <a:ext cx="6840760" cy="566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nl-NL" sz="200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altLang="nl-NL" sz="2000" b="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𝑊</m:t>
                        </m:r>
                      </m:e>
                      <m:sub>
                        <m:r>
                          <a:rPr lang="en-US" altLang="nl-NL" sz="200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𝜁</m:t>
                        </m:r>
                      </m:sub>
                    </m:sSub>
                    <m:r>
                      <a:rPr lang="en-US" altLang="nl-NL" sz="2000" i="1" dirty="0" smtClean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←</m:t>
                    </m:r>
                    <m:sSub>
                      <m:sSubPr>
                        <m:ctrlPr>
                          <a:rPr lang="en-US" altLang="nl-NL" sz="200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altLang="nl-NL" sz="2000" b="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𝑤</m:t>
                        </m:r>
                      </m:e>
                      <m:sub>
                        <m:r>
                          <a:rPr lang="en-US" altLang="nl-NL" sz="200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𝜁</m:t>
                        </m:r>
                      </m:sub>
                    </m:sSub>
                    <m:sSub>
                      <m:sSubPr>
                        <m:ctrlP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altLang="nl-NL" sz="2000" b="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=</m:t>
                        </m:r>
                        <m:r>
                          <a:rPr lang="en-US" altLang="nl-NL" sz="2000" b="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𝜁</m:t>
                        </m:r>
                        <m:d>
                          <m:dPr>
                            <m:ctrlPr>
                              <a:rPr lang="en-US" altLang="nl-NL" sz="2000" b="0" i="1" dirty="0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altLang="nl-NL" sz="2000" b="0" i="1" dirty="0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altLang="nl-NL" sz="2000" b="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−</m:t>
                        </m:r>
                        <m:f>
                          <m:fPr>
                            <m:ctrlPr>
                              <a:rPr lang="en-US" altLang="nl-NL" sz="2000" b="0" i="1" dirty="0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altLang="nl-NL" sz="2000" b="0" i="1" dirty="0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𝐻</m:t>
                            </m:r>
                          </m:num>
                          <m:den>
                            <m:acc>
                              <m:accPr>
                                <m:chr m:val="̇"/>
                                <m:ctrlPr>
                                  <a:rPr lang="en-US" altLang="nl-NL" sz="2000" b="0" i="1" dirty="0" smtClean="0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accPr>
                              <m:e>
                                <m:r>
                                  <a:rPr lang="en-US" altLang="nl-NL" sz="2000" b="0" i="1" dirty="0" smtClean="0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𝜙</m:t>
                                </m:r>
                              </m:e>
                            </m:acc>
                          </m:den>
                        </m:f>
                        <m:r>
                          <a:rPr lang="en-US" altLang="nl-NL" sz="2000" b="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𝜑</m:t>
                        </m:r>
                        <m:d>
                          <m:dPr>
                            <m:ctrlPr>
                              <a:rPr lang="en-US" altLang="nl-NL" sz="2000" b="0" i="1" dirty="0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altLang="nl-NL" sz="2000" b="0" i="1" dirty="0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nl-NL" altLang="nl-NL" sz="2000" b="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,</m:t>
                        </m:r>
                        <m:r>
                          <a:rPr lang="en-US" altLang="nl-NL" sz="2000" b="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   </m:t>
                        </m:r>
                        <m:r>
                          <a:rPr lang="en-US" altLang="nl-NL" sz="2000" b="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𝑔</m:t>
                        </m:r>
                      </m:e>
                      <m:sub>
                        <m:r>
                          <a:rPr lang="en-US" altLang="nl-NL" sz="2000" b="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𝑖𝑗</m:t>
                        </m:r>
                      </m:sub>
                    </m:sSub>
                    <m:r>
                      <a:rPr lang="en-US" altLang="nl-NL" sz="2000" b="0" i="1" dirty="0" smtClean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sSup>
                      <m:sSupPr>
                        <m:ctrlP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nl-NL" sz="2000" b="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en-US" altLang="nl-NL" sz="2000" b="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nl-NL" sz="200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nl-NL" sz="200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𝑒</m:t>
                        </m:r>
                      </m:e>
                      <m:sup>
                        <m:r>
                          <a:rPr lang="en-US" altLang="nl-NL" sz="2000" b="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2</m:t>
                        </m:r>
                        <m:r>
                          <a:rPr lang="en-US" altLang="nl-NL" sz="2000" b="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𝜁</m:t>
                        </m:r>
                      </m:sup>
                    </m:sSup>
                    <m:sSub>
                      <m:sSubPr>
                        <m:ctrlPr>
                          <a:rPr lang="en-US" altLang="nl-NL" sz="200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altLang="nl-NL" sz="200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𝛿</m:t>
                        </m:r>
                      </m:e>
                      <m:sub>
                        <m:r>
                          <a:rPr lang="en-US" altLang="nl-NL" sz="2000" b="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nl-NL" sz="20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nl-NL" sz="2000" i="1" dirty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Φ</m:t>
                    </m:r>
                    <m:r>
                      <a:rPr lang="en-US" altLang="nl-NL" sz="2000" i="1" dirty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r>
                      <a:rPr lang="en-US" altLang="nl-NL" sz="2000" i="1" dirty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𝜙</m:t>
                    </m:r>
                    <m:d>
                      <m:dPr>
                        <m:ctrlP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𝑡</m:t>
                        </m:r>
                      </m:e>
                    </m:d>
                    <m:r>
                      <a:rPr lang="en-US" altLang="nl-NL" sz="2000" i="1" dirty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+</m:t>
                    </m:r>
                    <m:r>
                      <a:rPr lang="en-US" altLang="nl-NL" sz="2000" i="1" dirty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𝜑</m:t>
                    </m:r>
                    <m:r>
                      <a:rPr lang="en-US" altLang="nl-NL" sz="2000" i="1" dirty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(</m:t>
                    </m:r>
                    <m:r>
                      <a:rPr lang="en-US" altLang="nl-NL" sz="2000" i="1" dirty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𝑥</m:t>
                    </m:r>
                  </m:oMath>
                </a14:m>
                <a:r>
                  <a:rPr lang="nl-NL" sz="2000" dirty="0" smtClean="0"/>
                  <a:t>)</a:t>
                </a:r>
                <a:endParaRPr lang="nl-NL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789040"/>
                <a:ext cx="6840760" cy="566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2008" y="4581128"/>
            <a:ext cx="558011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NB2: GAUGE </a:t>
            </a:r>
            <a:r>
              <a:rPr lang="en-US" altLang="nl-NL" dirty="0">
                <a:solidFill>
                  <a:srgbClr val="000066"/>
                </a:solidFill>
                <a:latin typeface="Arial"/>
                <a:cs typeface="Arial"/>
              </a:rPr>
              <a:t>INVARIANT LAPSE </a:t>
            </a:r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FUNCTION AND </a:t>
            </a:r>
          </a:p>
          <a:p>
            <a:pPr eaLnBrk="1" hangingPunct="1"/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SHIFT VECTOR </a:t>
            </a:r>
            <a:r>
              <a:rPr lang="en-US" altLang="nl-NL" sz="1600" dirty="0" smtClean="0">
                <a:solidFill>
                  <a:srgbClr val="000066"/>
                </a:solidFill>
                <a:latin typeface="Arial"/>
                <a:cs typeface="Arial"/>
              </a:rPr>
              <a:t>(OF ADM FORMALISM) </a:t>
            </a:r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DECOUPLE </a:t>
            </a:r>
          </a:p>
          <a:p>
            <a:pPr eaLnBrk="1" hangingPunct="1"/>
            <a:r>
              <a:rPr lang="en-US" altLang="nl-NL" sz="1600" dirty="0" smtClean="0">
                <a:solidFill>
                  <a:srgbClr val="000066"/>
                </a:solidFill>
                <a:latin typeface="Arial"/>
                <a:cs typeface="Arial"/>
              </a:rPr>
              <a:t>(to all orders in perturbations!)</a:t>
            </a:r>
          </a:p>
          <a:p>
            <a:pPr eaLnBrk="1" hangingPunct="1"/>
            <a:r>
              <a:rPr lang="en-US" altLang="nl-NL" sz="1600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AND THUS CAN BE DISCARDED! </a:t>
            </a:r>
            <a:endParaRPr lang="en-GB" alt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35496" y="3140968"/>
                <a:ext cx="9145016" cy="670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nl-NL" dirty="0" smtClean="0">
                    <a:solidFill>
                      <a:srgbClr val="000066"/>
                    </a:solidFill>
                    <a:latin typeface="Arial"/>
                    <a:cs typeface="Arial"/>
                  </a:rPr>
                  <a:t>NB: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nl-NL" i="1" smtClean="0">
                            <a:solidFill>
                              <a:srgbClr val="000066"/>
                            </a:solidFill>
                            <a:latin typeface="Cambria Math"/>
                            <a:cs typeface="Arial"/>
                          </a:rPr>
                        </m:ctrlPr>
                      </m:sSubPr>
                      <m:e>
                        <m:r>
                          <a:rPr lang="en-US" altLang="nl-NL" b="0" i="1" smtClean="0">
                            <a:solidFill>
                              <a:srgbClr val="000066"/>
                            </a:solidFill>
                            <a:latin typeface="Cambria Math"/>
                            <a:cs typeface="Arial"/>
                          </a:rPr>
                          <m:t>𝑊</m:t>
                        </m:r>
                      </m:e>
                      <m:sub>
                        <m:r>
                          <a:rPr lang="en-US" altLang="nl-NL" i="1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cs typeface="Arial"/>
                          </a:rPr>
                          <m:t>𝜁</m:t>
                        </m:r>
                      </m:sub>
                    </m:sSub>
                    <m:r>
                      <a:rPr lang="en-US" altLang="nl-NL" b="0" i="0" smtClean="0">
                        <a:solidFill>
                          <a:srgbClr val="000066"/>
                        </a:solidFill>
                        <a:latin typeface="Cambria Math"/>
                        <a:cs typeface="Arial"/>
                      </a:rPr>
                      <m:t> </m:t>
                    </m:r>
                  </m:oMath>
                </a14:m>
                <a:r>
                  <a:rPr lang="en-US" altLang="nl-NL" dirty="0" smtClean="0">
                    <a:solidFill>
                      <a:srgbClr val="000066"/>
                    </a:solidFill>
                    <a:latin typeface="Arial"/>
                    <a:cs typeface="Arial"/>
                    <a:sym typeface="Symbol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nl-NL" i="1" smtClean="0">
                            <a:solidFill>
                              <a:srgbClr val="000066"/>
                            </a:solidFill>
                            <a:latin typeface="Cambria Math"/>
                            <a:cs typeface="Arial"/>
                            <a:sym typeface="Symbol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nl-NL" i="1" smtClean="0">
                                <a:solidFill>
                                  <a:srgbClr val="000066"/>
                                </a:solidFill>
                                <a:latin typeface="Cambria Math"/>
                                <a:cs typeface="Arial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en-US" altLang="nl-NL" i="1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cs typeface="Arial"/>
                                <a:sym typeface="Symbol"/>
                              </a:rPr>
                              <m:t>𝛾</m:t>
                            </m:r>
                          </m:e>
                        </m:acc>
                      </m:e>
                      <m:sub>
                        <m:r>
                          <a:rPr lang="en-US" altLang="nl-NL" i="1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cs typeface="Arial"/>
                            <a:sym typeface="Symbol"/>
                          </a:rPr>
                          <m:t>𝜁</m:t>
                        </m:r>
                        <m:r>
                          <a:rPr lang="en-US" altLang="nl-NL" b="0" i="1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cs typeface="Arial"/>
                            <a:sym typeface="Symbol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nl-NL" dirty="0" smtClean="0">
                    <a:solidFill>
                      <a:srgbClr val="000066"/>
                    </a:solidFill>
                    <a:latin typeface="Arial"/>
                    <a:cs typeface="Arial"/>
                  </a:rPr>
                  <a:t>ARE GAUGE INVARIANT SCALAR AND TENSOR PERTURBATIONS, GENERALIZED TO 2</a:t>
                </a:r>
                <a:r>
                  <a:rPr lang="en-US" altLang="nl-NL" baseline="30000" dirty="0" smtClean="0">
                    <a:solidFill>
                      <a:srgbClr val="000066"/>
                    </a:solidFill>
                    <a:latin typeface="Arial"/>
                    <a:cs typeface="Arial"/>
                  </a:rPr>
                  <a:t>nd</a:t>
                </a:r>
                <a:r>
                  <a:rPr lang="en-US" altLang="nl-NL" dirty="0" smtClean="0">
                    <a:solidFill>
                      <a:srgbClr val="000066"/>
                    </a:solidFill>
                    <a:latin typeface="Arial"/>
                    <a:cs typeface="Arial"/>
                  </a:rPr>
                  <a:t> ORDER IN GAUGE TRANSFORMATIONS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nl-NL" i="1" dirty="0"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nl-NL" i="1" dirty="0">
                            <a:latin typeface="Cambria Math"/>
                            <a:ea typeface="Cambria Math"/>
                            <a:sym typeface="Symbol"/>
                          </a:rPr>
                          <m:t>𝜉</m:t>
                        </m:r>
                      </m:e>
                      <m:sup>
                        <m:r>
                          <a:rPr lang="en-US" altLang="nl-NL" i="1" dirty="0">
                            <a:latin typeface="Cambria Math"/>
                            <a:ea typeface="Cambria Math"/>
                            <a:sym typeface="Symbol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en-US" altLang="nl-NL" dirty="0" smtClean="0">
                    <a:solidFill>
                      <a:srgbClr val="000066"/>
                    </a:solidFill>
                    <a:latin typeface="Arial"/>
                    <a:cs typeface="Arial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nl-NL" b="0" i="1" smtClean="0">
                            <a:solidFill>
                              <a:srgbClr val="000066"/>
                            </a:solidFill>
                            <a:latin typeface="Cambria Math"/>
                            <a:cs typeface="Arial"/>
                          </a:rPr>
                        </m:ctrlPr>
                      </m:sSupPr>
                      <m:e>
                        <m:r>
                          <a:rPr lang="en-US" altLang="nl-NL" b="0" i="1" smtClean="0">
                            <a:solidFill>
                              <a:srgbClr val="000066"/>
                            </a:solidFill>
                            <a:latin typeface="Cambria Math"/>
                            <a:cs typeface="Arial"/>
                          </a:rPr>
                          <m:t>𝑥</m:t>
                        </m:r>
                      </m:e>
                      <m:sup>
                        <m:r>
                          <a:rPr lang="en-US" altLang="nl-NL" b="0" i="1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cs typeface="Arial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en-GB" altLang="nl-NL" dirty="0" smtClean="0">
                    <a:sym typeface="Symbol"/>
                  </a:rPr>
                  <a:t>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nl-NL" i="1" dirty="0" smtClean="0"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nl-NL" b="0" i="1" dirty="0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GB" altLang="nl-NL" i="1" dirty="0" smtClean="0">
                            <a:latin typeface="Cambria Math"/>
                            <a:ea typeface="Cambria Math"/>
                            <a:sym typeface="Symbol"/>
                          </a:rPr>
                          <m:t>𝜇</m:t>
                        </m:r>
                      </m:sup>
                    </m:sSup>
                    <m:r>
                      <a:rPr lang="en-US" altLang="nl-NL" b="0" i="1" dirty="0" smtClean="0">
                        <a:latin typeface="Cambria Math"/>
                        <a:sym typeface="Symbol"/>
                      </a:rPr>
                      <m:t>+</m:t>
                    </m:r>
                    <m:sSup>
                      <m:sSupPr>
                        <m:ctrlPr>
                          <a:rPr lang="en-US" altLang="nl-NL" b="0" i="1" dirty="0" smtClean="0"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nl-NL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𝜉</m:t>
                        </m:r>
                      </m:e>
                      <m:sup>
                        <m:r>
                          <a:rPr lang="en-US" altLang="nl-NL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𝜇</m:t>
                        </m:r>
                      </m:sup>
                    </m:sSup>
                    <m:r>
                      <a:rPr lang="en-US" altLang="nl-NL" b="0" i="1" dirty="0" smtClean="0">
                        <a:latin typeface="Cambria Math"/>
                        <a:sym typeface="Symbol"/>
                      </a:rPr>
                      <m:t>(</m:t>
                    </m:r>
                    <m:r>
                      <a:rPr lang="en-US" altLang="nl-NL" b="0" i="1" dirty="0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nl-NL" b="0" i="1" dirty="0" smtClean="0">
                        <a:latin typeface="Cambria Math"/>
                        <a:sym typeface="Symbol"/>
                      </a:rPr>
                      <m:t>)</m:t>
                    </m:r>
                  </m:oMath>
                </a14:m>
                <a:endParaRPr lang="en-GB" altLang="nl-NL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3140968"/>
                <a:ext cx="9145016" cy="670825"/>
              </a:xfrm>
              <a:prstGeom prst="rect">
                <a:avLst/>
              </a:prstGeom>
              <a:blipFill rotWithShape="1">
                <a:blip r:embed="rId5"/>
                <a:stretch>
                  <a:fillRect l="-600" t="-4545" r="-200" b="-145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724128" y="2041306"/>
                <a:ext cx="3384376" cy="1027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nl-NL" sz="1400" i="1" dirty="0" smtClean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altLang="nl-NL" sz="1400" b="0" i="1" dirty="0" smtClean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  <m:t>𝑧</m:t>
                          </m:r>
                        </m:e>
                        <m:sup>
                          <m:r>
                            <a:rPr lang="en-US" altLang="nl-NL" sz="1400" b="0" i="1" dirty="0" smtClean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  <m:t>2</m:t>
                          </m:r>
                        </m:sup>
                      </m:sSup>
                      <m:r>
                        <a:rPr lang="en-US" altLang="nl-NL" sz="1400" b="0" i="1" dirty="0" smtClean="0">
                          <a:solidFill>
                            <a:srgbClr val="000066"/>
                          </a:solidFill>
                          <a:latin typeface="Cambria Math"/>
                          <a:ea typeface="Cambria Math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n-US" altLang="nl-NL" sz="1400" b="0" i="1" dirty="0" smtClean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nl-NL" sz="1400" b="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nl-NL" sz="1400" b="0" i="1" dirty="0" smtClean="0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nl-NL" sz="1400" b="0" i="1" dirty="0" smtClean="0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nl-NL" sz="1400" b="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nl-NL" sz="1400" b="0" i="1" dirty="0" smtClean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nl-NL" sz="1400" b="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fPr>
                            <m:num>
                              <m:r>
                                <a:rPr lang="en-US" altLang="nl-NL" sz="1400" b="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nl-NL" sz="1400" b="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nl-NL" sz="1400" b="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nl-NL" sz="1400" b="0" i="1" dirty="0" smtClean="0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altLang="nl-NL" sz="1400" b="0" i="1" dirty="0" smtClean="0">
                                          <a:solidFill>
                                            <a:srgbClr val="000066"/>
                                          </a:solidFill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nl-NL" sz="1400" b="0" i="1" dirty="0" smtClean="0">
                                          <a:solidFill>
                                            <a:srgbClr val="000066"/>
                                          </a:solidFill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  <m:t>𝐹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nl-NL" sz="1400" b="0" i="1" dirty="0" smtClean="0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nl-NL" sz="1400" b="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𝐹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US" altLang="nl-NL" sz="1400" b="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nl-NL" sz="1400" b="0" i="1" dirty="0" smtClean="0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altLang="nl-NL" sz="1400" b="0" i="1" dirty="0" smtClean="0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𝐻</m:t>
                                  </m:r>
                                  <m:r>
                                    <a:rPr lang="en-US" altLang="nl-NL" sz="1400" b="0" i="1" dirty="0" smtClean="0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nl-NL" sz="1400" b="0" i="1" dirty="0" smtClean="0">
                                          <a:solidFill>
                                            <a:srgbClr val="000066"/>
                                          </a:solidFill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nl-NL" sz="1400" b="0" i="1" dirty="0" smtClean="0">
                                          <a:solidFill>
                                            <a:srgbClr val="000066"/>
                                          </a:solidFill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nl-NL" sz="1400" b="0" i="1" dirty="0" smtClean="0">
                                          <a:solidFill>
                                            <a:srgbClr val="000066"/>
                                          </a:solidFill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  <m:t>2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altLang="nl-NL" sz="1400" b="0" i="1" dirty="0" smtClean="0">
                                          <a:solidFill>
                                            <a:srgbClr val="000066"/>
                                          </a:solidFill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</m:ctrlPr>
                                    </m:fPr>
                                    <m:num>
                                      <m:acc>
                                        <m:accPr>
                                          <m:chr m:val="̇"/>
                                          <m:ctrlPr>
                                            <a:rPr lang="en-US" altLang="nl-NL" sz="1400" b="0" i="1" dirty="0" smtClean="0">
                                              <a:solidFill>
                                                <a:srgbClr val="000066"/>
                                              </a:solidFill>
                                              <a:latin typeface="Cambria Math"/>
                                              <a:ea typeface="Cambria Math"/>
                                              <a:sym typeface="Symbol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nl-NL" sz="1400" b="0" i="1" dirty="0" smtClean="0">
                                              <a:solidFill>
                                                <a:srgbClr val="000066"/>
                                              </a:solidFill>
                                              <a:latin typeface="Cambria Math"/>
                                              <a:ea typeface="Cambria Math"/>
                                              <a:sym typeface="Symbol"/>
                                            </a:rPr>
                                            <m:t>𝐹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en-US" altLang="nl-NL" sz="1400" b="0" i="1" dirty="0" smtClean="0">
                                          <a:solidFill>
                                            <a:srgbClr val="000066"/>
                                          </a:solidFill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  <m:t>𝐹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nl-NL" sz="1400" b="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nl-NL" sz="1400" b="0" i="1" dirty="0" smtClean="0">
                          <a:solidFill>
                            <a:srgbClr val="000066"/>
                          </a:solidFill>
                          <a:latin typeface="Cambria Math"/>
                          <a:ea typeface="Cambria Math"/>
                          <a:sym typeface="Symbol"/>
                        </a:rPr>
                        <m:t>≡</m:t>
                      </m:r>
                      <m:sSup>
                        <m:sSupPr>
                          <m:ctrlPr>
                            <a:rPr lang="en-US" altLang="nl-NL" sz="1400" i="1" dirty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altLang="nl-NL" sz="140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sSubSupPr>
                            <m:e>
                              <m:r>
                                <a:rPr lang="en-US" altLang="nl-NL" sz="1400" b="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𝐸</m:t>
                              </m:r>
                            </m:sub>
                            <m:sup/>
                          </m:sSubSup>
                        </m:e>
                        <m:sup>
                          <m:r>
                            <a:rPr lang="en-US" altLang="nl-NL" sz="1400" i="1" dirty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nl-NL" sz="1400" i="1" dirty="0" smtClean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altLang="nl-NL" sz="1400" b="0" i="1" dirty="0" smtClean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  <m:t>𝐹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nl-NL" sz="140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nl-NL" sz="1400" i="1" dirty="0" smtClean="0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nl-NL" sz="1400" b="0" i="1" dirty="0" smtClean="0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nl-NL" sz="1400" b="0" i="1" dirty="0" smtClean="0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𝑃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nl-NL" sz="1400" b="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nl-NL" sz="1400" i="1" dirty="0">
                          <a:solidFill>
                            <a:srgbClr val="000066"/>
                          </a:solidFill>
                          <a:latin typeface="Cambria Math"/>
                          <a:ea typeface="Cambria Math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n-US" altLang="nl-NL" sz="1400" i="1" dirty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nl-NL" sz="1400" i="1" dirty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nl-NL" sz="1400" i="1" dirty="0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nl-NL" sz="1400" i="1" dirty="0" smtClean="0">
                                          <a:solidFill>
                                            <a:srgbClr val="000066"/>
                                          </a:solidFill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nl-NL" sz="1400" i="1" dirty="0">
                                          <a:solidFill>
                                            <a:srgbClr val="000066"/>
                                          </a:solidFill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nl-NL" sz="1400" b="0" i="1" dirty="0" smtClean="0">
                                          <a:solidFill>
                                            <a:srgbClr val="000066"/>
                                          </a:solidFill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  <m:t>𝐸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sup>
                              <m:r>
                                <a:rPr lang="en-US" altLang="nl-NL" sz="1400" i="1" dirty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nl-NL" sz="1400" i="1" dirty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nl-NL" sz="1400" i="1" dirty="0" smtClean="0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nl-NL" sz="1400" b="0" i="1" dirty="0" smtClean="0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nl-NL" sz="1400" b="0" i="1" dirty="0" smtClean="0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nl-NL" sz="1400" i="1" dirty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nl-NL" sz="1400" i="1" dirty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altLang="nl-NL" sz="1400" i="1" dirty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  <m:t>𝐹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nl-NL" sz="1400" i="1" dirty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nl-NL" sz="1400" i="1" dirty="0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nl-NL" sz="1400" i="1" dirty="0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nl-NL" sz="1400" i="1" dirty="0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𝑃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nl-NL" sz="1400" i="1" dirty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041306"/>
                <a:ext cx="3384376" cy="10276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23528" y="5867980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LAPSE: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31640" y="5867980"/>
                <a:ext cx="25655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)(1+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867980"/>
                <a:ext cx="2565574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23528" y="6300028"/>
            <a:ext cx="890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SHIFT: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59632" y="6291115"/>
                <a:ext cx="4743991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𝜕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nl-NL" dirty="0" smtClean="0"/>
                  <a:t>]</a:t>
                </a:r>
                <a:endParaRPr lang="nl-NL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6291115"/>
                <a:ext cx="4743991" cy="378245"/>
              </a:xfrm>
              <a:prstGeom prst="rect">
                <a:avLst/>
              </a:prstGeom>
              <a:blipFill rotWithShape="1">
                <a:blip r:embed="rId8"/>
                <a:stretch>
                  <a:fillRect t="-4839" b="-2580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804673" y="1707482"/>
                <a:ext cx="1611643" cy="35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nl-NL" sz="1600" i="1" dirty="0" smtClean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𝐹</m:t>
                    </m:r>
                    <m:r>
                      <a:rPr lang="en-US" altLang="nl-NL" sz="1600" b="0" i="1" dirty="0" smtClean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sSup>
                      <m:sSupPr>
                        <m:ctrlPr>
                          <a:rPr lang="en-US" altLang="nl-NL" sz="1600" b="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nl-NL" sz="1600" b="0" i="1" dirty="0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nl-NL" sz="1600" b="0" i="1" dirty="0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nl-NL" sz="1600" b="0" i="1" dirty="0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𝑃</m:t>
                            </m:r>
                          </m:sub>
                        </m:sSub>
                      </m:e>
                      <m:sup>
                        <m:r>
                          <a:rPr lang="en-US" altLang="nl-NL" sz="1600" b="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altLang="nl-NL" sz="1600" b="0" i="1" dirty="0" smtClean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+</m:t>
                    </m:r>
                    <m:r>
                      <a:rPr lang="en-US" altLang="nl-NL" sz="1600" i="1" dirty="0" smtClean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𝜉</m:t>
                    </m:r>
                    <m:sSup>
                      <m:sSupPr>
                        <m:ctrlPr>
                          <a:rPr lang="en-US" altLang="nl-NL" sz="160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nl-NL" sz="160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𝜙</m:t>
                        </m:r>
                      </m:e>
                      <m:sup>
                        <m:r>
                          <a:rPr lang="en-US" altLang="nl-NL" sz="1600" b="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1600" dirty="0" smtClean="0"/>
                  <a:t> </a:t>
                </a:r>
                <a:endParaRPr lang="nl-NL" sz="1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673" y="1707482"/>
                <a:ext cx="1611643" cy="353366"/>
              </a:xfrm>
              <a:prstGeom prst="rect">
                <a:avLst/>
              </a:prstGeom>
              <a:blipFill rotWithShape="1">
                <a:blip r:embed="rId9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984578" y="620688"/>
            <a:ext cx="8195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T. Prokopec and J. Weenink, </a:t>
            </a:r>
            <a:r>
              <a:rPr lang="en-GB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Phys</a:t>
            </a:r>
            <a:r>
              <a:rPr lang="en-GB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Rev. D 82 (2010) 123510, [arXiv:1007.2133 [hep-</a:t>
            </a:r>
            <a:r>
              <a:rPr lang="en-GB" sz="16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GB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179496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59168"/>
            <a:ext cx="6264696" cy="13252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32357"/>
            <a:ext cx="7596844" cy="7008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5994597"/>
            <a:ext cx="7452320" cy="7467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4186093" cy="505442"/>
          </a:xfrm>
          <a:prstGeom prst="rect">
            <a:avLst/>
          </a:prstGeom>
        </p:spPr>
      </p:pic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323528" y="44624"/>
            <a:ext cx="82845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nl-NL" sz="3600" dirty="0" smtClean="0">
                <a:solidFill>
                  <a:srgbClr val="000066"/>
                </a:solidFill>
                <a:latin typeface="Arial" charset="0"/>
              </a:rPr>
              <a:t>GAUGE INVARIANT CUBIC ACTION</a:t>
            </a:r>
            <a:endParaRPr lang="nl-NL" altLang="nl-NL" sz="3600" dirty="0">
              <a:latin typeface="Arial" charset="0"/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8320088" y="44450"/>
            <a:ext cx="8239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2000" b="1" dirty="0" smtClean="0">
                <a:solidFill>
                  <a:srgbClr val="666699"/>
                </a:solidFill>
                <a:latin typeface="Comic Sans MS" pitchFamily="66" charset="0"/>
              </a:rPr>
              <a:t>˚18˚</a:t>
            </a:r>
            <a:endParaRPr lang="nl-NL" altLang="nl-NL" sz="2000" b="1" dirty="0">
              <a:solidFill>
                <a:srgbClr val="666699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96752"/>
            <a:ext cx="90364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● CUBIC </a:t>
            </a:r>
            <a:r>
              <a:rPr lang="en-US" altLang="nl-NL" dirty="0">
                <a:solidFill>
                  <a:srgbClr val="000066"/>
                </a:solidFill>
                <a:latin typeface="Arial"/>
                <a:cs typeface="Arial"/>
              </a:rPr>
              <a:t>GAUGE INVARIANT </a:t>
            </a:r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ACTION FOR SCALAR &amp; TENSOR PERTURBATIONS:</a:t>
            </a:r>
            <a:endParaRPr lang="en-GB" alt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16016" y="1556792"/>
                <a:ext cx="2016224" cy="626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nl-NL" sz="800" i="1" dirty="0" smtClean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altLang="nl-NL" sz="800" b="0" i="1" dirty="0" smtClean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  <m:t>𝑧</m:t>
                          </m:r>
                        </m:e>
                        <m:sup>
                          <m:r>
                            <a:rPr lang="en-US" altLang="nl-NL" sz="800" b="0" i="1" dirty="0" smtClean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  <m:t>2</m:t>
                          </m:r>
                        </m:sup>
                      </m:sSup>
                      <m:r>
                        <a:rPr lang="en-US" altLang="nl-NL" sz="800" b="0" i="1" dirty="0" smtClean="0">
                          <a:solidFill>
                            <a:srgbClr val="000066"/>
                          </a:solidFill>
                          <a:latin typeface="Cambria Math"/>
                          <a:ea typeface="Cambria Math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n-US" altLang="nl-NL" sz="800" b="0" i="1" dirty="0" smtClean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nl-NL" sz="800" b="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nl-NL" sz="800" b="0" i="1" dirty="0" smtClean="0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nl-NL" sz="800" b="0" i="1" dirty="0" smtClean="0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nl-NL" sz="800" b="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nl-NL" sz="800" b="0" i="1" dirty="0" smtClean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nl-NL" sz="800" b="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fPr>
                            <m:num>
                              <m:r>
                                <a:rPr lang="en-US" altLang="nl-NL" sz="800" b="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nl-NL" sz="800" b="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nl-NL" sz="800" b="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nl-NL" sz="800" b="0" i="1" dirty="0" smtClean="0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altLang="nl-NL" sz="800" b="0" i="1" dirty="0" smtClean="0">
                                          <a:solidFill>
                                            <a:srgbClr val="000066"/>
                                          </a:solidFill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nl-NL" sz="800" b="0" i="1" dirty="0" smtClean="0">
                                          <a:solidFill>
                                            <a:srgbClr val="000066"/>
                                          </a:solidFill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  <m:t>𝐹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nl-NL" sz="800" b="0" i="1" dirty="0" smtClean="0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nl-NL" sz="800" b="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𝐹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US" altLang="nl-NL" sz="800" b="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nl-NL" sz="800" b="0" i="1" dirty="0" smtClean="0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altLang="nl-NL" sz="800" b="0" i="1" dirty="0" smtClean="0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𝐻</m:t>
                                  </m:r>
                                  <m:r>
                                    <a:rPr lang="en-US" altLang="nl-NL" sz="800" b="0" i="1" dirty="0" smtClean="0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nl-NL" sz="800" b="0" i="1" dirty="0" smtClean="0">
                                          <a:solidFill>
                                            <a:srgbClr val="000066"/>
                                          </a:solidFill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nl-NL" sz="800" b="0" i="1" dirty="0" smtClean="0">
                                          <a:solidFill>
                                            <a:srgbClr val="000066"/>
                                          </a:solidFill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nl-NL" sz="800" b="0" i="1" dirty="0" smtClean="0">
                                          <a:solidFill>
                                            <a:srgbClr val="000066"/>
                                          </a:solidFill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  <m:t>2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altLang="nl-NL" sz="800" b="0" i="1" dirty="0" smtClean="0">
                                          <a:solidFill>
                                            <a:srgbClr val="000066"/>
                                          </a:solidFill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</m:ctrlPr>
                                    </m:fPr>
                                    <m:num>
                                      <m:acc>
                                        <m:accPr>
                                          <m:chr m:val="̇"/>
                                          <m:ctrlPr>
                                            <a:rPr lang="en-US" altLang="nl-NL" sz="800" b="0" i="1" dirty="0" smtClean="0">
                                              <a:solidFill>
                                                <a:srgbClr val="000066"/>
                                              </a:solidFill>
                                              <a:latin typeface="Cambria Math"/>
                                              <a:ea typeface="Cambria Math"/>
                                              <a:sym typeface="Symbol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nl-NL" sz="800" b="0" i="1" dirty="0" smtClean="0">
                                              <a:solidFill>
                                                <a:srgbClr val="000066"/>
                                              </a:solidFill>
                                              <a:latin typeface="Cambria Math"/>
                                              <a:ea typeface="Cambria Math"/>
                                              <a:sym typeface="Symbol"/>
                                            </a:rPr>
                                            <m:t>𝐹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en-US" altLang="nl-NL" sz="800" b="0" i="1" dirty="0" smtClean="0">
                                          <a:solidFill>
                                            <a:srgbClr val="000066"/>
                                          </a:solidFill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  <m:t>𝐹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nl-NL" sz="800" b="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nl-NL" sz="800" b="0" i="1" dirty="0" smtClean="0">
                          <a:solidFill>
                            <a:srgbClr val="000066"/>
                          </a:solidFill>
                          <a:latin typeface="Cambria Math"/>
                          <a:ea typeface="Cambria Math"/>
                          <a:sym typeface="Symbol"/>
                        </a:rPr>
                        <m:t>≡</m:t>
                      </m:r>
                      <m:sSup>
                        <m:sSupPr>
                          <m:ctrlPr>
                            <a:rPr lang="en-US" altLang="nl-NL" sz="800" i="1" dirty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altLang="nl-NL" sz="80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sSubSupPr>
                            <m:e>
                              <m:r>
                                <a:rPr lang="en-US" altLang="nl-NL" sz="800" b="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/>
                                </a:rPr>
                                <m:t>𝐸</m:t>
                              </m:r>
                            </m:sub>
                            <m:sup/>
                          </m:sSubSup>
                        </m:e>
                        <m:sup>
                          <m:r>
                            <a:rPr lang="en-US" altLang="nl-NL" sz="800" i="1" dirty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nl-NL" sz="800" i="1" dirty="0" smtClean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altLang="nl-NL" sz="800" b="0" i="1" dirty="0" smtClean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  <m:t>𝐹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nl-NL" sz="80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nl-NL" sz="800" i="1" dirty="0" smtClean="0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nl-NL" sz="800" b="0" i="1" dirty="0" smtClean="0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nl-NL" sz="800" b="0" i="1" dirty="0" smtClean="0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𝑃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nl-NL" sz="800" b="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nl-NL" sz="800" i="1" dirty="0">
                          <a:solidFill>
                            <a:srgbClr val="000066"/>
                          </a:solidFill>
                          <a:latin typeface="Cambria Math"/>
                          <a:ea typeface="Cambria Math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n-US" altLang="nl-NL" sz="800" i="1" dirty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nl-NL" sz="800" i="1" dirty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nl-NL" sz="800" i="1" dirty="0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nl-NL" sz="800" i="1" dirty="0" smtClean="0">
                                          <a:solidFill>
                                            <a:srgbClr val="000066"/>
                                          </a:solidFill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nl-NL" sz="800" i="1" dirty="0">
                                          <a:solidFill>
                                            <a:srgbClr val="000066"/>
                                          </a:solidFill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nl-NL" sz="800" b="0" i="1" dirty="0" smtClean="0">
                                          <a:solidFill>
                                            <a:srgbClr val="000066"/>
                                          </a:solidFill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  <m:t>𝐸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sup>
                              <m:r>
                                <a:rPr lang="en-US" altLang="nl-NL" sz="800" i="1" dirty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nl-NL" sz="800" i="1" dirty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nl-NL" sz="800" i="1" dirty="0" smtClean="0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nl-NL" sz="800" b="0" i="1" dirty="0" smtClean="0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nl-NL" sz="800" b="0" i="1" dirty="0" smtClean="0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nl-NL" sz="800" i="1" dirty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nl-NL" sz="800" i="1" dirty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altLang="nl-NL" sz="800" i="1" dirty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  <m:t>𝐹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nl-NL" sz="800" i="1" dirty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nl-NL" sz="800" i="1" dirty="0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nl-NL" sz="800" i="1" dirty="0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nl-NL" sz="800" i="1" dirty="0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𝑃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nl-NL" sz="800" i="1" dirty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l-NL" sz="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556792"/>
                <a:ext cx="2016224" cy="62690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588224" y="1628800"/>
                <a:ext cx="100811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nl-NL" sz="900" i="1" dirty="0" smtClean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𝐹</m:t>
                    </m:r>
                    <m:r>
                      <a:rPr lang="en-US" altLang="nl-NL" sz="900" b="0" i="1" dirty="0" smtClean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sSup>
                      <m:sSupPr>
                        <m:ctrlPr>
                          <a:rPr lang="en-US" altLang="nl-NL" sz="900" b="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nl-NL" sz="900" b="0" i="1" dirty="0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nl-NL" sz="900" b="0" i="1" dirty="0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nl-NL" sz="900" b="0" i="1" dirty="0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𝑃</m:t>
                            </m:r>
                          </m:sub>
                        </m:sSub>
                      </m:e>
                      <m:sup>
                        <m:r>
                          <a:rPr lang="en-US" altLang="nl-NL" sz="900" b="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altLang="nl-NL" sz="900" b="0" i="1" dirty="0" smtClean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+</m:t>
                    </m:r>
                    <m:r>
                      <a:rPr lang="en-US" altLang="nl-NL" sz="900" i="1" dirty="0" smtClean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𝜉</m:t>
                    </m:r>
                    <m:sSup>
                      <m:sSupPr>
                        <m:ctrlPr>
                          <a:rPr lang="en-US" altLang="nl-NL" sz="90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nl-NL" sz="90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𝜙</m:t>
                        </m:r>
                      </m:e>
                      <m:sup>
                        <m:r>
                          <a:rPr lang="en-US" altLang="nl-NL" sz="900" b="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1600" dirty="0" smtClean="0"/>
                  <a:t> </a:t>
                </a:r>
                <a:endParaRPr lang="nl-NL" sz="1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628800"/>
                <a:ext cx="1008111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907704" y="620688"/>
            <a:ext cx="7259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T. Prokopec and J. Weenink, </a:t>
            </a:r>
            <a:r>
              <a:rPr lang="en-GB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JCAP </a:t>
            </a:r>
            <a:r>
              <a:rPr lang="en-GB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1309 (2013) 027 [arXiv:1304.6737 [gr-qc]]</a:t>
            </a:r>
          </a:p>
          <a:p>
            <a:pPr>
              <a:defRPr/>
            </a:pPr>
            <a:r>
              <a:rPr lang="en-GB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                           JCAP 1212 (2012) 031 [arXiv:1209.1701 [gr-qc</a:t>
            </a:r>
            <a:r>
              <a:rPr lang="en-GB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]]</a:t>
            </a:r>
            <a:endParaRPr lang="en-GB" sz="1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7106738" cy="141323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781668" y="1663055"/>
            <a:ext cx="1398844" cy="5078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nl-NL" u="sng" dirty="0" smtClean="0">
                <a:solidFill>
                  <a:srgbClr val="000066"/>
                </a:solidFill>
                <a:latin typeface="Arial"/>
                <a:cs typeface="Arial"/>
              </a:rPr>
              <a:t>VERTICES:</a:t>
            </a:r>
          </a:p>
          <a:p>
            <a:pPr algn="r"/>
            <a:endParaRPr lang="en-US" dirty="0" smtClean="0">
              <a:solidFill>
                <a:srgbClr val="000066"/>
              </a:solidFill>
              <a:latin typeface="Arial"/>
              <a:cs typeface="Arial"/>
            </a:endParaRPr>
          </a:p>
          <a:p>
            <a:pPr algn="r"/>
            <a:endParaRPr lang="en-US" dirty="0">
              <a:solidFill>
                <a:srgbClr val="000066"/>
              </a:solidFill>
              <a:latin typeface="Arial"/>
              <a:cs typeface="Arial"/>
            </a:endParaRPr>
          </a:p>
          <a:p>
            <a:pPr algn="r"/>
            <a:r>
              <a:rPr lang="en-US" dirty="0" smtClean="0">
                <a:solidFill>
                  <a:srgbClr val="000066"/>
                </a:solidFill>
                <a:latin typeface="Arial"/>
                <a:cs typeface="Arial"/>
              </a:rPr>
              <a:t>CUBIC </a:t>
            </a:r>
          </a:p>
          <a:p>
            <a:pPr algn="r"/>
            <a:r>
              <a:rPr lang="en-US" dirty="0" smtClean="0">
                <a:solidFill>
                  <a:srgbClr val="000066"/>
                </a:solidFill>
                <a:latin typeface="Arial"/>
                <a:cs typeface="Arial"/>
              </a:rPr>
              <a:t>SCALAR</a:t>
            </a:r>
          </a:p>
          <a:p>
            <a:pPr algn="r"/>
            <a:endParaRPr lang="en-US" dirty="0" smtClean="0">
              <a:solidFill>
                <a:srgbClr val="000066"/>
              </a:solidFill>
              <a:latin typeface="Arial"/>
              <a:cs typeface="Arial"/>
            </a:endParaRPr>
          </a:p>
          <a:p>
            <a:pPr algn="r"/>
            <a:endParaRPr lang="en-US" dirty="0">
              <a:solidFill>
                <a:srgbClr val="000066"/>
              </a:solidFill>
              <a:latin typeface="Arial"/>
              <a:cs typeface="Arial"/>
            </a:endParaRPr>
          </a:p>
          <a:p>
            <a:pPr algn="r"/>
            <a:r>
              <a:rPr lang="en-US" dirty="0" smtClean="0">
                <a:solidFill>
                  <a:srgbClr val="000066"/>
                </a:solidFill>
                <a:latin typeface="Arial"/>
                <a:cs typeface="Arial"/>
              </a:rPr>
              <a:t>SCALAR-</a:t>
            </a:r>
          </a:p>
          <a:p>
            <a:pPr algn="r"/>
            <a:r>
              <a:rPr lang="en-US" dirty="0" smtClean="0">
                <a:solidFill>
                  <a:srgbClr val="000066"/>
                </a:solidFill>
                <a:latin typeface="Arial"/>
                <a:cs typeface="Arial"/>
              </a:rPr>
              <a:t>SCALAR-</a:t>
            </a:r>
          </a:p>
          <a:p>
            <a:pPr algn="r"/>
            <a:r>
              <a:rPr lang="en-US" dirty="0" smtClean="0">
                <a:solidFill>
                  <a:srgbClr val="000066"/>
                </a:solidFill>
                <a:latin typeface="Arial"/>
                <a:cs typeface="Arial"/>
              </a:rPr>
              <a:t>TENSOR</a:t>
            </a:r>
          </a:p>
          <a:p>
            <a:pPr algn="r"/>
            <a:endParaRPr lang="en-US" dirty="0" smtClean="0">
              <a:solidFill>
                <a:srgbClr val="000066"/>
              </a:solidFill>
              <a:latin typeface="Arial"/>
              <a:cs typeface="Arial"/>
            </a:endParaRPr>
          </a:p>
          <a:p>
            <a:pPr algn="r"/>
            <a:endParaRPr lang="en-US" dirty="0">
              <a:solidFill>
                <a:srgbClr val="000066"/>
              </a:solidFill>
              <a:latin typeface="Arial"/>
              <a:cs typeface="Arial"/>
            </a:endParaRPr>
          </a:p>
          <a:p>
            <a:pPr algn="r"/>
            <a:r>
              <a:rPr lang="en-US" dirty="0" smtClean="0">
                <a:solidFill>
                  <a:srgbClr val="000066"/>
                </a:solidFill>
                <a:latin typeface="Arial"/>
                <a:cs typeface="Arial"/>
              </a:rPr>
              <a:t>SCALAR-</a:t>
            </a:r>
          </a:p>
          <a:p>
            <a:pPr algn="r"/>
            <a:r>
              <a:rPr lang="en-US" dirty="0" smtClean="0">
                <a:solidFill>
                  <a:srgbClr val="000066"/>
                </a:solidFill>
                <a:latin typeface="Arial"/>
                <a:cs typeface="Arial"/>
              </a:rPr>
              <a:t>TENSOR-</a:t>
            </a:r>
          </a:p>
          <a:p>
            <a:pPr algn="r"/>
            <a:r>
              <a:rPr lang="en-US" dirty="0" smtClean="0">
                <a:solidFill>
                  <a:srgbClr val="000066"/>
                </a:solidFill>
                <a:latin typeface="Arial"/>
                <a:cs typeface="Arial"/>
              </a:rPr>
              <a:t>TENSOR</a:t>
            </a:r>
          </a:p>
          <a:p>
            <a:pPr algn="r"/>
            <a:endParaRPr lang="en-US" dirty="0">
              <a:solidFill>
                <a:srgbClr val="000066"/>
              </a:solidFill>
              <a:latin typeface="Arial"/>
              <a:cs typeface="Arial"/>
            </a:endParaRPr>
          </a:p>
          <a:p>
            <a:pPr algn="r"/>
            <a:r>
              <a:rPr lang="en-US" dirty="0" smtClean="0">
                <a:solidFill>
                  <a:srgbClr val="000066"/>
                </a:solidFill>
                <a:latin typeface="Arial"/>
                <a:cs typeface="Arial"/>
              </a:rPr>
              <a:t>CUBIC</a:t>
            </a:r>
          </a:p>
          <a:p>
            <a:pPr algn="r"/>
            <a:r>
              <a:rPr lang="en-US" dirty="0" smtClean="0">
                <a:solidFill>
                  <a:srgbClr val="000066"/>
                </a:solidFill>
                <a:latin typeface="Arial"/>
                <a:cs typeface="Arial"/>
              </a:rPr>
              <a:t>TENSOR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553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0808"/>
            <a:ext cx="5259710" cy="5883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226" y="3140968"/>
            <a:ext cx="4045278" cy="1224136"/>
          </a:xfrm>
          <a:prstGeom prst="rect">
            <a:avLst/>
          </a:prstGeom>
        </p:spPr>
      </p:pic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79512" y="-27384"/>
            <a:ext cx="82845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nl-NL" sz="3600" dirty="0" smtClean="0">
                <a:solidFill>
                  <a:srgbClr val="000066"/>
                </a:solidFill>
                <a:latin typeface="Arial" charset="0"/>
              </a:rPr>
              <a:t>GAUGE INVARIANT CUTOFF SCALE</a:t>
            </a:r>
            <a:endParaRPr lang="nl-NL" altLang="nl-NL" sz="3600" dirty="0">
              <a:latin typeface="Arial" charset="0"/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8320088" y="44450"/>
            <a:ext cx="8239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2000" b="1" dirty="0" smtClean="0">
                <a:solidFill>
                  <a:srgbClr val="666699"/>
                </a:solidFill>
                <a:latin typeface="Comic Sans MS" pitchFamily="66" charset="0"/>
              </a:rPr>
              <a:t>˚19˚</a:t>
            </a:r>
            <a:endParaRPr lang="nl-NL" altLang="nl-NL" sz="2000" b="1" dirty="0">
              <a:solidFill>
                <a:srgbClr val="666699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0728"/>
            <a:ext cx="76683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● CONSIDER 2-2 TREE SCATTERINGS (INVOLVING SCALARS ONLY):</a:t>
            </a:r>
            <a:endParaRPr lang="en-GB" alt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699792" y="4509120"/>
                <a:ext cx="2736304" cy="719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nl-NL" sz="1600" b="0" i="1" dirty="0" smtClean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altLang="nl-NL" sz="1600" b="0" i="1" dirty="0" smtClean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altLang="nl-NL" sz="1600" b="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altLang="nl-NL" sz="1600" b="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nl-NL" sz="1600" b="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𝜁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nl-NL" sz="1600" b="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altLang="nl-NL" sz="1600" b="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nl-NL" sz="1600" b="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𝜁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nl-NL" sz="1600" b="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altLang="nl-NL" sz="1600" b="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nl-NL" sz="1600" b="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𝜁</m:t>
                              </m:r>
                            </m:sub>
                          </m:sSub>
                        </m:sub>
                      </m:sSub>
                      <m:r>
                        <a:rPr lang="en-US" altLang="nl-NL" sz="1600" b="0" i="1" dirty="0" smtClean="0">
                          <a:solidFill>
                            <a:srgbClr val="000066"/>
                          </a:solidFill>
                          <a:latin typeface="Cambria Math"/>
                          <a:ea typeface="Cambria Math"/>
                          <a:sym typeface="Symbol"/>
                        </a:rPr>
                        <m:t>~</m:t>
                      </m:r>
                      <m:f>
                        <m:fPr>
                          <m:ctrlPr>
                            <a:rPr lang="en-US" altLang="nl-NL" sz="1600" b="0" i="1" dirty="0" smtClean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nl-NL" sz="1600" b="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altLang="nl-NL" sz="1600" b="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nl-NL" sz="1600" b="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𝐸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nl-NL" sz="1600" b="0" i="0" dirty="0" smtClean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  <m:t>max</m:t>
                          </m:r>
                          <m:r>
                            <a:rPr lang="en-US" altLang="nl-NL" sz="1600" b="0" i="1" dirty="0" smtClean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  <m:t>⁡[</m:t>
                          </m:r>
                          <m:sSup>
                            <m:sSupPr>
                              <m:ctrlPr>
                                <a:rPr lang="en-US" altLang="nl-NL" sz="1600" b="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nl-NL" sz="1600" b="0" i="1" dirty="0" smtClean="0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nl-NL" sz="1600" b="0" i="1" dirty="0" smtClean="0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nl-NL" sz="1600" b="0" i="1" dirty="0" smtClean="0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nl-NL" sz="1600" b="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nl-NL" sz="1600" b="0" i="1" dirty="0" smtClean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nl-NL" sz="1600" b="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nl-NL" sz="1600" b="0" i="1" dirty="0" smtClean="0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nl-NL" sz="1600" b="0" i="1" dirty="0" smtClean="0">
                                          <a:solidFill>
                                            <a:srgbClr val="000066"/>
                                          </a:solidFill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nl-NL" sz="1600" b="0" i="1" dirty="0" smtClean="0">
                                          <a:solidFill>
                                            <a:srgbClr val="000066"/>
                                          </a:solidFill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  <m:t>𝑘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nl-NL" sz="1600" b="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nl-NL" sz="1600" b="0" i="1" dirty="0" smtClean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  <m:t>]</m:t>
                          </m:r>
                        </m:num>
                        <m:den>
                          <m:r>
                            <a:rPr lang="en-US" altLang="nl-NL" sz="1600" b="0" i="1" dirty="0" smtClean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altLang="nl-NL" sz="1600" b="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nl-NL" sz="1600" b="0" i="1" dirty="0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𝐹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nl-NL" sz="1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509120"/>
                <a:ext cx="2736304" cy="7195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843808" y="548680"/>
            <a:ext cx="6336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T. Prokopec and J. Weenink</a:t>
            </a:r>
            <a:r>
              <a:rPr lang="en-GB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GB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e-Print: arXiv:1403.3219 [astro-ph.CO</a:t>
            </a:r>
            <a:r>
              <a:rPr lang="en-GB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] </a:t>
            </a:r>
            <a:endParaRPr lang="en-GB" sz="1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504" y="1412776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USING </a:t>
            </a:r>
            <a:r>
              <a:rPr lang="en-US" altLang="nl-NL" u="sng" dirty="0" smtClean="0">
                <a:solidFill>
                  <a:srgbClr val="000066"/>
                </a:solidFill>
                <a:latin typeface="Arial"/>
                <a:cs typeface="Arial"/>
              </a:rPr>
              <a:t>CANONICALLY</a:t>
            </a:r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 NORMALIZED FIELDS: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27584" y="5517232"/>
                <a:ext cx="7920880" cy="7834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nl-NL" sz="2000" dirty="0" smtClean="0">
                    <a:solidFill>
                      <a:srgbClr val="000066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nl-NL" sz="2000" i="1" smtClean="0">
                            <a:solidFill>
                              <a:srgbClr val="000066"/>
                            </a:solidFill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altLang="nl-NL" sz="2000" b="0" i="1" smtClean="0">
                            <a:solidFill>
                              <a:srgbClr val="000066"/>
                            </a:solidFill>
                            <a:latin typeface="Cambria Math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altLang="nl-NL" sz="2000" b="0" i="1" smtClean="0">
                            <a:solidFill>
                              <a:srgbClr val="000066"/>
                            </a:solidFill>
                            <a:latin typeface="Cambria Math"/>
                            <a:sym typeface="Symbol"/>
                          </a:rPr>
                          <m:t>𝑠𝑠</m:t>
                        </m:r>
                        <m:r>
                          <a:rPr lang="en-US" altLang="nl-NL" sz="2000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→</m:t>
                        </m:r>
                        <m:r>
                          <a:rPr lang="en-US" altLang="nl-NL" sz="2000" b="0" i="1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𝑠𝑠</m:t>
                        </m:r>
                      </m:sub>
                    </m:sSub>
                    <m:r>
                      <a:rPr lang="en-US" altLang="nl-NL" sz="2000" i="1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~</m:t>
                    </m:r>
                    <m:f>
                      <m:fPr>
                        <m:ctrlP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nl-NL" sz="2000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max</m:t>
                        </m:r>
                        <m: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⁡[</m:t>
                        </m:r>
                        <m:sSup>
                          <m:sSupPr>
                            <m:ctrlPr>
                              <a:rPr lang="en-US" altLang="nl-NL" sz="2000" i="1" dirty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nl-NL" sz="2000" i="1" dirty="0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altLang="nl-NL" sz="2000" i="1" dirty="0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nl-NL" sz="2000" i="1" dirty="0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𝑐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nl-NL" sz="2000" i="1" dirty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  <m: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,</m:t>
                        </m:r>
                        <m:sSup>
                          <m:sSupPr>
                            <m:ctrlPr>
                              <a:rPr lang="en-US" altLang="nl-NL" sz="2000" i="1" dirty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nl-NL" sz="2000" i="1" dirty="0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nl-NL" sz="2000" i="1" dirty="0">
                                        <a:solidFill>
                                          <a:srgbClr val="000066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nl-NL" sz="2000" i="1" dirty="0">
                                        <a:solidFill>
                                          <a:srgbClr val="000066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altLang="nl-NL" sz="2000" i="1" dirty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  <m: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]</m:t>
                        </m:r>
                      </m:num>
                      <m:den>
                        <m:sSup>
                          <m:sSupPr>
                            <m:ctrlPr>
                              <a:rPr lang="en-US" altLang="nl-NL" sz="2000" i="1" dirty="0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nl-NL" sz="2000" i="1" dirty="0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Λ</m:t>
                            </m:r>
                          </m:e>
                          <m:sup>
                            <m:r>
                              <a:rPr lang="en-US" altLang="nl-NL" sz="2000" b="0" i="1" dirty="0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nl-NL" sz="2000" i="1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~</m:t>
                    </m:r>
                    <m:f>
                      <m:fPr>
                        <m:ctrlP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nl-NL" sz="2000" i="1" dirty="0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nl-NL" sz="2000" i="1" dirty="0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altLang="nl-NL" sz="2000" i="1" dirty="0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𝑉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nl-NL" sz="2000" i="1" dirty="0">
                                        <a:solidFill>
                                          <a:srgbClr val="000066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nl-NL" sz="2000" i="1" dirty="0">
                                        <a:solidFill>
                                          <a:srgbClr val="000066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nl-NL" sz="2000" i="1" dirty="0">
                                        <a:solidFill>
                                          <a:srgbClr val="000066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𝜁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nl-NL" sz="2000" i="1" dirty="0">
                                        <a:solidFill>
                                          <a:srgbClr val="000066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nl-NL" sz="2000" i="1" dirty="0">
                                        <a:solidFill>
                                          <a:srgbClr val="000066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nl-NL" sz="2000" i="1" dirty="0">
                                        <a:solidFill>
                                          <a:srgbClr val="000066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𝜁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nl-NL" sz="2000" i="1" dirty="0">
                                        <a:solidFill>
                                          <a:srgbClr val="000066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nl-NL" sz="2000" i="1" dirty="0">
                                        <a:solidFill>
                                          <a:srgbClr val="000066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nl-NL" sz="2000" i="1" dirty="0">
                                        <a:solidFill>
                                          <a:srgbClr val="000066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𝜁</m:t>
                                    </m:r>
                                  </m:sub>
                                </m:sSub>
                              </m:sub>
                            </m:sSub>
                          </m:e>
                          <m:sup>
                            <m:r>
                              <a:rPr lang="en-US" altLang="nl-NL" sz="2000" b="0" i="1" dirty="0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altLang="nl-NL" sz="2000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max</m:t>
                        </m:r>
                        <m: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⁡[</m:t>
                        </m:r>
                        <m:sSup>
                          <m:sSupPr>
                            <m:ctrlPr>
                              <a:rPr lang="en-US" altLang="nl-NL" sz="2000" i="1" dirty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nl-NL" sz="2000" i="1" dirty="0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altLang="nl-NL" sz="2000" i="1" dirty="0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nl-NL" sz="2000" i="1" dirty="0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𝑐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nl-NL" sz="2000" i="1" dirty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  <m: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,</m:t>
                        </m:r>
                        <m:sSup>
                          <m:sSupPr>
                            <m:ctrlPr>
                              <a:rPr lang="en-US" altLang="nl-NL" sz="2000" i="1" dirty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nl-NL" sz="2000" i="1" dirty="0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nl-NL" sz="2000" i="1" dirty="0">
                                        <a:solidFill>
                                          <a:srgbClr val="000066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nl-NL" sz="2000" i="1" dirty="0">
                                        <a:solidFill>
                                          <a:srgbClr val="000066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altLang="nl-NL" sz="2000" i="1" dirty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  <m:r>
                          <a:rPr lang="en-US" altLang="nl-NL" sz="2000" b="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]</m:t>
                        </m:r>
                      </m:den>
                    </m:f>
                    <m:r>
                      <a:rPr lang="nl-NL" altLang="nl-NL" sz="2000" dirty="0" smtClean="0">
                        <a:latin typeface="Cambria Math"/>
                        <a:sym typeface="Symbol"/>
                      </a:rPr>
                      <m:t></m:t>
                    </m:r>
                    <m:r>
                      <a:rPr lang="en-US" altLang="nl-NL" sz="2000" b="0" i="1" dirty="0" smtClean="0">
                        <a:latin typeface="Cambria Math"/>
                        <a:sym typeface="Symbol"/>
                      </a:rPr>
                      <m:t>  </m:t>
                    </m:r>
                    <m:sSub>
                      <m:sSubPr>
                        <m:ctrlPr>
                          <a:rPr lang="en-US" altLang="nl-NL" sz="2000" b="0" i="1" dirty="0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nl-NL" sz="2000" b="0" i="1" dirty="0" smtClean="0">
                                <a:latin typeface="Cambria Math"/>
                                <a:sym typeface="Symbol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nl-NL" sz="2000" b="0" i="1" dirty="0" smtClean="0">
                                    <a:latin typeface="Cambria Math"/>
                                    <a:sym typeface="Symbol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altLang="nl-NL" sz="2000" b="0" i="1" dirty="0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Λ</m:t>
                                </m:r>
                              </m:num>
                              <m:den>
                                <m:r>
                                  <a:rPr lang="en-US" altLang="nl-NL" sz="2000" b="0" i="1" dirty="0" smtClean="0">
                                    <a:latin typeface="Cambria Math"/>
                                    <a:sym typeface="Symbol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nl-NL" sz="2000" b="0" i="1" dirty="0" smtClean="0">
                            <a:latin typeface="Cambria Math"/>
                            <a:sym typeface="Symbol"/>
                          </a:rPr>
                          <m:t>𝐽</m:t>
                        </m:r>
                      </m:sub>
                    </m:sSub>
                    <m:r>
                      <a:rPr lang="en-US" altLang="nl-NL" sz="2000" b="0" i="1" dirty="0" smtClean="0">
                        <a:latin typeface="Cambria Math"/>
                        <a:ea typeface="Cambria Math"/>
                        <a:sym typeface="Symbol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altLang="nl-NL" sz="2000" b="0" i="1" dirty="0" smtClean="0">
                            <a:latin typeface="Cambria Math"/>
                            <a:ea typeface="Cambria Math"/>
                            <a:sym typeface="Symbol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nl-NL" sz="2000" b="0" i="1" dirty="0" smtClean="0"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nl-NL" sz="2000" b="0" i="1" dirty="0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nl-NL" sz="2000" i="1" dirty="0">
                                        <a:solidFill>
                                          <a:srgbClr val="000066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nl-NL" sz="2000" i="1" dirty="0">
                                        <a:solidFill>
                                          <a:srgbClr val="000066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nl-NL" sz="2000" i="1" dirty="0">
                                        <a:solidFill>
                                          <a:srgbClr val="000066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𝑃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nl-NL" sz="2000" b="0" i="1" dirty="0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nl-NL" sz="2000" i="1" dirty="0">
                                <a:latin typeface="Cambria Math"/>
                                <a:ea typeface="Cambria Math"/>
                                <a:sym typeface="Symbol"/>
                              </a:rPr>
                              <m:t>+</m:t>
                            </m:r>
                            <m:r>
                              <a:rPr lang="en-US" altLang="nl-NL" sz="2000" i="1" dirty="0">
                                <a:latin typeface="Cambria Math"/>
                                <a:ea typeface="Cambria Math"/>
                                <a:sym typeface="Symbol"/>
                              </a:rPr>
                              <m:t>𝜉</m:t>
                            </m:r>
                            <m:sSup>
                              <m:sSupPr>
                                <m:ctrlPr>
                                  <a:rPr lang="en-US" altLang="nl-NL" sz="2000" i="1" dirty="0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en-US" altLang="nl-NL" sz="2000" i="1" dirty="0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altLang="nl-NL" sz="2000" b="0" i="1" dirty="0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altLang="nl-NL" sz="2000" i="1" dirty="0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altLang="nl-NL" sz="2000" i="1" dirty="0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altLang="nl-NL" sz="2000" b="0" i="1" dirty="0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𝐸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altLang="nl-NL" sz="2000" b="0" i="1" dirty="0" smtClean="0">
                        <a:latin typeface="Cambria Math"/>
                        <a:ea typeface="Cambria Math"/>
                        <a:sym typeface="Symbol"/>
                      </a:rPr>
                      <m:t>≳</m:t>
                    </m:r>
                    <m:rad>
                      <m:radPr>
                        <m:degHide m:val="on"/>
                        <m:ctrlPr>
                          <a:rPr lang="en-US" altLang="nl-NL" sz="2000" b="0" i="1" dirty="0" smtClean="0">
                            <a:latin typeface="Cambria Math"/>
                            <a:ea typeface="Cambria Math"/>
                            <a:sym typeface="Symbol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nl-NL" sz="2000" i="1" dirty="0"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nl-NL" sz="2000" i="1" dirty="0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altLang="nl-NL" sz="2000" i="1" dirty="0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nl-NL" sz="2000" i="1" dirty="0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𝑃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nl-NL" sz="2000" i="1" dirty="0">
                                <a:latin typeface="Cambria Math"/>
                                <a:ea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  <m:r>
                          <a:rPr lang="en-US" altLang="nl-NL" sz="2000" i="1" dirty="0">
                            <a:latin typeface="Cambria Math"/>
                            <a:ea typeface="Cambria Math"/>
                            <a:sym typeface="Symbol"/>
                          </a:rPr>
                          <m:t>+</m:t>
                        </m:r>
                        <m:r>
                          <a:rPr lang="en-US" altLang="nl-NL" sz="2000" i="1" dirty="0">
                            <a:latin typeface="Cambria Math"/>
                            <a:ea typeface="Cambria Math"/>
                            <a:sym typeface="Symbol"/>
                          </a:rPr>
                          <m:t>𝜉</m:t>
                        </m:r>
                        <m:sSup>
                          <m:sSupPr>
                            <m:ctrlPr>
                              <a:rPr lang="en-US" altLang="nl-NL" sz="2000" i="1" dirty="0"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nl-NL" sz="2000" i="1" dirty="0">
                                <a:latin typeface="Cambria Math"/>
                                <a:ea typeface="Cambria Math"/>
                                <a:sym typeface="Symbol"/>
                              </a:rPr>
                              <m:t>𝜙</m:t>
                            </m:r>
                          </m:e>
                          <m:sup>
                            <m:r>
                              <a:rPr lang="en-US" altLang="nl-NL" sz="2000" i="1" dirty="0">
                                <a:latin typeface="Cambria Math"/>
                                <a:ea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nl-NL" sz="2000" dirty="0" smtClean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517232"/>
                <a:ext cx="7920880" cy="7834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79512" y="2276872"/>
            <a:ext cx="4656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ONE GETS THE CUBIC SCALAR ACTION: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2636912"/>
            <a:ext cx="7275476" cy="19442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938" y="4725144"/>
            <a:ext cx="2706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AND SCALAR VERTEX:</a:t>
            </a:r>
            <a:endParaRPr lang="nl-NL" dirty="0"/>
          </a:p>
        </p:txBody>
      </p:sp>
      <p:sp>
        <p:nvSpPr>
          <p:cNvPr id="16" name="Rectangle 15"/>
          <p:cNvSpPr/>
          <p:nvPr/>
        </p:nvSpPr>
        <p:spPr>
          <a:xfrm>
            <a:off x="107504" y="5229200"/>
            <a:ext cx="3642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AND SCATTERING AMPLITUDE:</a:t>
            </a:r>
            <a:endParaRPr lang="nl-NL" dirty="0"/>
          </a:p>
        </p:txBody>
      </p:sp>
      <p:sp>
        <p:nvSpPr>
          <p:cNvPr id="17" name="Rectangle 16"/>
          <p:cNvSpPr/>
          <p:nvPr/>
        </p:nvSpPr>
        <p:spPr>
          <a:xfrm>
            <a:off x="107504" y="6372036"/>
            <a:ext cx="8926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ANALOGOUS RESULTS ARE OBTAINED FOR OTHER PARTS OF CUBIC ACTION</a:t>
            </a:r>
            <a:r>
              <a:rPr lang="en-US" altLang="nl-NL" dirty="0">
                <a:solidFill>
                  <a:srgbClr val="000066"/>
                </a:solidFill>
                <a:latin typeface="Arial"/>
                <a:cs typeface="Arial"/>
              </a:rPr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82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4450"/>
            <a:ext cx="8137525" cy="649288"/>
          </a:xfrm>
        </p:spPr>
        <p:txBody>
          <a:bodyPr/>
          <a:lstStyle/>
          <a:p>
            <a:pPr eaLnBrk="1" hangingPunct="1"/>
            <a:r>
              <a:rPr lang="en-GB" altLang="nl-NL" sz="3600" dirty="0" smtClean="0">
                <a:latin typeface="Arial" charset="0"/>
                <a:cs typeface="Arial" charset="0"/>
              </a:rPr>
              <a:t>CONTENTS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8320088" y="44450"/>
            <a:ext cx="8239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2000" b="1">
                <a:solidFill>
                  <a:srgbClr val="666699"/>
                </a:solidFill>
                <a:latin typeface="Comic Sans MS" pitchFamily="66" charset="0"/>
              </a:rPr>
              <a:t>˚ 2˚</a:t>
            </a:r>
            <a:endParaRPr lang="nl-NL" altLang="nl-NL" sz="2000" b="1">
              <a:solidFill>
                <a:srgbClr val="666699"/>
              </a:solidFill>
              <a:latin typeface="Comic Sans MS" pitchFamily="66" charset="0"/>
            </a:endParaRPr>
          </a:p>
        </p:txBody>
      </p:sp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1547664" y="4819054"/>
            <a:ext cx="30241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Burgess, Lee, </a:t>
            </a:r>
            <a:r>
              <a:rPr lang="en-GB" sz="1600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Trott</a:t>
            </a:r>
            <a:r>
              <a:rPr lang="en-GB" sz="16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1002.2730</a:t>
            </a:r>
          </a:p>
        </p:txBody>
      </p:sp>
      <p:sp>
        <p:nvSpPr>
          <p:cNvPr id="3077" name="Rectangle 17"/>
          <p:cNvSpPr>
            <a:spLocks noChangeArrowheads="1"/>
          </p:cNvSpPr>
          <p:nvPr/>
        </p:nvSpPr>
        <p:spPr bwMode="auto">
          <a:xfrm>
            <a:off x="149225" y="4070350"/>
            <a:ext cx="240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 u="sng">
                <a:solidFill>
                  <a:srgbClr val="000066"/>
                </a:solidFill>
                <a:latin typeface="Arial" charset="0"/>
              </a:rPr>
              <a:t>SOME</a:t>
            </a:r>
            <a:r>
              <a:rPr lang="en-US" altLang="nl-NL" sz="180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nl-NL" sz="1800" u="sng">
                <a:solidFill>
                  <a:srgbClr val="000066"/>
                </a:solidFill>
                <a:latin typeface="Arial" charset="0"/>
              </a:rPr>
              <a:t>LITERATURE</a:t>
            </a:r>
            <a:r>
              <a:rPr lang="en-US" altLang="nl-NL" sz="1800">
                <a:solidFill>
                  <a:srgbClr val="000066"/>
                </a:solidFill>
                <a:latin typeface="Arial" charset="0"/>
              </a:rPr>
              <a:t>:</a:t>
            </a:r>
            <a:endParaRPr lang="en-GB" altLang="nl-NL" sz="18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47813" y="4388594"/>
            <a:ext cx="3313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Barbon</a:t>
            </a:r>
            <a:r>
              <a:rPr lang="en-GB" sz="16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Espinosa, 0903.0355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47813" y="5610225"/>
            <a:ext cx="56880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Bezrukov</a:t>
            </a:r>
            <a:r>
              <a:rPr lang="en-GB" sz="16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GB" sz="1600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Magnin</a:t>
            </a:r>
            <a:r>
              <a:rPr lang="en-GB" sz="16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GB" sz="16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Shaposhnikov</a:t>
            </a:r>
            <a:r>
              <a:rPr lang="en-GB" sz="16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GB" sz="1600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Sibiryakov</a:t>
            </a:r>
            <a:r>
              <a:rPr lang="en-GB" sz="16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1008.5157</a:t>
            </a:r>
          </a:p>
        </p:txBody>
      </p:sp>
      <p:sp>
        <p:nvSpPr>
          <p:cNvPr id="3080" name="Rectangle 22"/>
          <p:cNvSpPr>
            <a:spLocks noChangeArrowheads="1"/>
          </p:cNvSpPr>
          <p:nvPr/>
        </p:nvSpPr>
        <p:spPr bwMode="auto">
          <a:xfrm>
            <a:off x="604838" y="1546944"/>
            <a:ext cx="47545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 dirty="0">
                <a:solidFill>
                  <a:srgbClr val="000066"/>
                </a:solidFill>
                <a:latin typeface="Arial" charset="0"/>
              </a:rPr>
              <a:t>2</a:t>
            </a:r>
            <a:r>
              <a:rPr lang="en-US" altLang="nl-NL" sz="1800" dirty="0" smtClean="0">
                <a:solidFill>
                  <a:srgbClr val="000066"/>
                </a:solidFill>
                <a:latin typeface="Arial" charset="0"/>
              </a:rPr>
              <a:t>) </a:t>
            </a:r>
            <a:r>
              <a:rPr lang="en-US" altLang="nl-NL" sz="1800" dirty="0">
                <a:solidFill>
                  <a:srgbClr val="000066"/>
                </a:solidFill>
                <a:latin typeface="Arial" charset="0"/>
              </a:rPr>
              <a:t>HIGGS INFLATION IN LIGHT OF BICEP2</a:t>
            </a:r>
            <a:endParaRPr lang="en-GB" altLang="nl-NL" sz="18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081" name="Rectangle 23"/>
          <p:cNvSpPr>
            <a:spLocks noChangeArrowheads="1"/>
          </p:cNvSpPr>
          <p:nvPr/>
        </p:nvSpPr>
        <p:spPr bwMode="auto">
          <a:xfrm>
            <a:off x="611188" y="1042888"/>
            <a:ext cx="24495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 dirty="0">
                <a:solidFill>
                  <a:srgbClr val="000066"/>
                </a:solidFill>
                <a:latin typeface="Arial" charset="0"/>
              </a:rPr>
              <a:t>1) HIGGS INFLATION</a:t>
            </a:r>
            <a:endParaRPr lang="en-GB" altLang="nl-NL" sz="18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082" name="Rectangle 24"/>
          <p:cNvSpPr>
            <a:spLocks noChangeArrowheads="1"/>
          </p:cNvSpPr>
          <p:nvPr/>
        </p:nvSpPr>
        <p:spPr bwMode="auto">
          <a:xfrm>
            <a:off x="611188" y="2051556"/>
            <a:ext cx="5134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 dirty="0" smtClean="0">
                <a:solidFill>
                  <a:srgbClr val="000066"/>
                </a:solidFill>
                <a:latin typeface="Arial" charset="0"/>
              </a:rPr>
              <a:t>3) UNITARITY AND NATURALNESS </a:t>
            </a:r>
            <a:r>
              <a:rPr lang="en-US" altLang="nl-NL" sz="1800" dirty="0">
                <a:solidFill>
                  <a:srgbClr val="000066"/>
                </a:solidFill>
                <a:latin typeface="Arial" charset="0"/>
              </a:rPr>
              <a:t>PROBLEM</a:t>
            </a:r>
            <a:endParaRPr lang="en-GB" altLang="nl-NL" sz="18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083" name="Rectangle 25"/>
          <p:cNvSpPr>
            <a:spLocks noChangeArrowheads="1"/>
          </p:cNvSpPr>
          <p:nvPr/>
        </p:nvSpPr>
        <p:spPr bwMode="auto">
          <a:xfrm>
            <a:off x="611188" y="2483049"/>
            <a:ext cx="27923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nl-NL" sz="1800" dirty="0" smtClean="0">
                <a:solidFill>
                  <a:srgbClr val="000066"/>
                </a:solidFill>
                <a:latin typeface="Arial" charset="0"/>
              </a:rPr>
              <a:t>4) (PARTIAL) SOLUTION</a:t>
            </a:r>
            <a:endParaRPr lang="en-GB" altLang="nl-NL" sz="18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084" name="Rectangle 22"/>
          <p:cNvSpPr>
            <a:spLocks noChangeArrowheads="1"/>
          </p:cNvSpPr>
          <p:nvPr/>
        </p:nvSpPr>
        <p:spPr bwMode="auto">
          <a:xfrm>
            <a:off x="611188" y="2997200"/>
            <a:ext cx="47529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 dirty="0">
                <a:solidFill>
                  <a:srgbClr val="000066"/>
                </a:solidFill>
                <a:latin typeface="Arial" charset="0"/>
              </a:rPr>
              <a:t>5) CONCLUSIONS AND OPEN PROBLEMS</a:t>
            </a:r>
            <a:endParaRPr lang="en-GB" altLang="nl-NL" sz="18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547813" y="5253038"/>
            <a:ext cx="2303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Hertzberg, 1002.2995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331913" y="2516188"/>
            <a:ext cx="72009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nl-NL" sz="4400" dirty="0">
                <a:solidFill>
                  <a:srgbClr val="000066"/>
                </a:solidFill>
                <a:latin typeface="Arial" charset="0"/>
              </a:rPr>
              <a:t>SOLUTION</a:t>
            </a:r>
            <a:r>
              <a:rPr lang="en-GB" altLang="nl-NL" sz="44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nl-NL" sz="4400" dirty="0">
                <a:solidFill>
                  <a:srgbClr val="000066"/>
                </a:solidFill>
                <a:latin typeface="Arial" charset="0"/>
              </a:rPr>
              <a:t>TO THE </a:t>
            </a:r>
            <a:r>
              <a:rPr lang="en-US" altLang="nl-NL" sz="4400" dirty="0" smtClean="0">
                <a:solidFill>
                  <a:srgbClr val="000066"/>
                </a:solidFill>
                <a:latin typeface="Arial" charset="0"/>
              </a:rPr>
              <a:t>UNITARITY </a:t>
            </a:r>
            <a:r>
              <a:rPr lang="en-US" altLang="nl-NL" sz="4400" dirty="0">
                <a:solidFill>
                  <a:srgbClr val="000066"/>
                </a:solidFill>
                <a:latin typeface="Arial" charset="0"/>
              </a:rPr>
              <a:t>PROBLEM</a:t>
            </a:r>
            <a:endParaRPr lang="nl-NL" altLang="nl-NL" sz="4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8320088" y="44450"/>
            <a:ext cx="8239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2000" b="1" dirty="0" smtClean="0">
                <a:solidFill>
                  <a:srgbClr val="666699"/>
                </a:solidFill>
                <a:latin typeface="Comic Sans MS" pitchFamily="66" charset="0"/>
              </a:rPr>
              <a:t>˚20˚</a:t>
            </a:r>
            <a:endParaRPr lang="nl-NL" altLang="nl-NL" sz="2000" b="1" dirty="0">
              <a:solidFill>
                <a:srgbClr val="6666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87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13176"/>
            <a:ext cx="3208982" cy="1872208"/>
          </a:xfrm>
          <a:prstGeom prst="rect">
            <a:avLst/>
          </a:prstGeom>
        </p:spPr>
      </p:pic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395536" y="-27384"/>
            <a:ext cx="74888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nl-NL" sz="3600" dirty="0" smtClean="0">
                <a:solidFill>
                  <a:srgbClr val="000066"/>
                </a:solidFill>
                <a:latin typeface="Arial" charset="0"/>
              </a:rPr>
              <a:t>SUMMARY OF OUR RESULTS</a:t>
            </a:r>
            <a:endParaRPr lang="nl-NL" altLang="nl-NL" sz="3600" dirty="0">
              <a:latin typeface="Arial" charset="0"/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8320088" y="44450"/>
            <a:ext cx="8239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2000" b="1" dirty="0" smtClean="0">
                <a:solidFill>
                  <a:srgbClr val="666699"/>
                </a:solidFill>
                <a:latin typeface="Comic Sans MS" pitchFamily="66" charset="0"/>
              </a:rPr>
              <a:t>˚21˚</a:t>
            </a:r>
            <a:endParaRPr lang="nl-NL" altLang="nl-NL" sz="2000" b="1" dirty="0">
              <a:solidFill>
                <a:srgbClr val="666699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0728"/>
            <a:ext cx="9034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● IN SCALAR-TENSOR SECTOR OF HIGGS INFLATION WE GET IN J- &amp; E-FRAME:</a:t>
            </a:r>
            <a:endParaRPr lang="en-GB" altLang="nl-NL" dirty="0"/>
          </a:p>
        </p:txBody>
      </p:sp>
      <p:sp>
        <p:nvSpPr>
          <p:cNvPr id="12" name="Rectangle 11"/>
          <p:cNvSpPr/>
          <p:nvPr/>
        </p:nvSpPr>
        <p:spPr>
          <a:xfrm>
            <a:off x="2843808" y="548680"/>
            <a:ext cx="6336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T. Prokopec and J. Weenink</a:t>
            </a:r>
            <a:r>
              <a:rPr lang="en-GB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GB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e-Print: arXiv:1403.3219 [astro-ph.CO</a:t>
            </a:r>
            <a:r>
              <a:rPr lang="en-GB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] </a:t>
            </a:r>
            <a:endParaRPr lang="en-GB" sz="1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7504" y="5229200"/>
            <a:ext cx="4801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Q: WHAT ABOUT GAUGE INTERACTIONS?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99653" y="1412776"/>
                <a:ext cx="3642985" cy="135165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nl-NL" b="0" i="1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nl-NL" dirty="0">
                                <a:solidFill>
                                  <a:srgbClr val="000066"/>
                                </a:solidFill>
                                <a:ea typeface="Cambria Math"/>
                                <a:sym typeface="Symbol"/>
                              </a:rPr>
                              <m:t></m:t>
                            </m:r>
                          </m:e>
                          <m:sub>
                            <m:r>
                              <a:rPr lang="en-US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𝐽</m:t>
                            </m:r>
                          </m:sub>
                        </m:sSub>
                        <m:d>
                          <m:dPr>
                            <m:ctrlPr>
                              <a:rPr lang="en-US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𝜙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nl-NL" b="0" i="1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nl-NL" b="0" i="1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nl-NL" b="0" i="1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𝐽</m:t>
                            </m:r>
                          </m:sub>
                        </m:sSub>
                      </m:den>
                    </m:f>
                    <m:r>
                      <a:rPr lang="en-US" altLang="nl-NL" b="0" i="1" smtClean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altLang="nl-NL" b="0" i="1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nl-NL" i="1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altLang="nl-NL" i="1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nl-NL" i="1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𝑃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  <m:r>
                          <a:rPr lang="en-US" altLang="nl-NL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+</m:t>
                        </m:r>
                        <m:r>
                          <a:rPr lang="en-US" altLang="nl-NL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𝜉</m:t>
                        </m:r>
                        <m:sSup>
                          <m:sSupPr>
                            <m:ctrlPr>
                              <a:rPr lang="en-US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𝜙</m:t>
                            </m:r>
                          </m:e>
                          <m:sup>
                            <m:r>
                              <a:rPr lang="en-US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nl-NL" dirty="0" smtClean="0"/>
                  <a:t>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nl-NL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altLang="nl-NL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𝑀</m:t>
                        </m:r>
                      </m:e>
                      <m:sub>
                        <m:r>
                          <a:rPr lang="en-US" altLang="nl-NL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𝑃</m:t>
                        </m:r>
                        <m:r>
                          <a:rPr lang="en-US" altLang="nl-NL" b="0" i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nl-NL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eff</m:t>
                        </m:r>
                      </m:sub>
                    </m:sSub>
                  </m:oMath>
                </a14:m>
                <a:r>
                  <a:rPr lang="nl-NL" dirty="0" smtClean="0"/>
                  <a:t>(</a:t>
                </a:r>
                <a14:m>
                  <m:oMath xmlns:m="http://schemas.openxmlformats.org/officeDocument/2006/math">
                    <m:r>
                      <a:rPr lang="en-US" altLang="nl-NL" i="1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𝜙</m:t>
                    </m:r>
                  </m:oMath>
                </a14:m>
                <a:r>
                  <a:rPr lang="nl-NL" dirty="0" smtClean="0"/>
                  <a:t>),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nl-NL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nl-NL" dirty="0">
                                <a:solidFill>
                                  <a:srgbClr val="000066"/>
                                </a:solidFill>
                                <a:ea typeface="Cambria Math"/>
                                <a:sym typeface="Symbol"/>
                              </a:rPr>
                              <m:t></m:t>
                            </m:r>
                          </m:e>
                          <m:sub>
                            <m:r>
                              <a:rPr lang="en-US" altLang="nl-NL" b="0" i="1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𝐸</m:t>
                            </m:r>
                          </m:sub>
                        </m:sSub>
                        <m:d>
                          <m:dPr>
                            <m:ctrlPr>
                              <a:rPr lang="en-US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𝜙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nl-NL" b="0" i="1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𝐸</m:t>
                            </m:r>
                          </m:sub>
                        </m:sSub>
                      </m:den>
                    </m:f>
                    <m:r>
                      <a:rPr lang="en-US" altLang="nl-NL" i="1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 =</m:t>
                    </m:r>
                    <m:f>
                      <m:fPr>
                        <m:ctrlPr>
                          <a:rPr lang="en-US" altLang="nl-NL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nl-NL" i="1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nl-NL" i="1">
                                        <a:solidFill>
                                          <a:srgbClr val="000066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nl-NL" i="1">
                                        <a:solidFill>
                                          <a:srgbClr val="000066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nl-NL" i="1">
                                        <a:solidFill>
                                          <a:srgbClr val="000066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𝑃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nl-NL" i="1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+</m:t>
                            </m:r>
                            <m:r>
                              <a:rPr lang="en-US" altLang="nl-NL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𝜉</m:t>
                            </m:r>
                            <m:sSup>
                              <m:sSupPr>
                                <m:ctrlPr>
                                  <a:rPr lang="en-US" altLang="nl-NL" i="1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en-US" altLang="nl-NL" i="1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altLang="nl-NL" i="1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nl-NL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nl-NL" dirty="0">
                            <a:solidFill>
                              <a:srgbClr val="000066"/>
                            </a:solidFill>
                            <a:ea typeface="Cambria Math"/>
                            <a:sym typeface="Symbol"/>
                          </a:rPr>
                          <m:t></m:t>
                        </m:r>
                      </m:e>
                      <m:sub>
                        <m:r>
                          <a:rPr lang="en-US" altLang="nl-NL" b="0" i="1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𝐽</m:t>
                        </m:r>
                      </m:sub>
                    </m:sSub>
                    <m:d>
                      <m:dPr>
                        <m:ctrlPr>
                          <a:rPr lang="en-US" altLang="nl-NL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altLang="nl-NL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𝜙</m:t>
                        </m:r>
                      </m:e>
                    </m:d>
                  </m:oMath>
                </a14:m>
                <a:r>
                  <a:rPr lang="nl-NL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nl-NL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altLang="nl-NL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𝑀</m:t>
                        </m:r>
                      </m:e>
                      <m:sub>
                        <m:r>
                          <a:rPr lang="en-US" altLang="nl-NL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𝑃</m:t>
                        </m:r>
                      </m:sub>
                    </m:sSub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53" y="1412776"/>
                <a:ext cx="3642985" cy="1351652"/>
              </a:xfrm>
              <a:prstGeom prst="rect">
                <a:avLst/>
              </a:prstGeom>
              <a:blipFill rotWithShape="1">
                <a:blip r:embed="rId3"/>
                <a:stretch>
                  <a:fillRect r="-50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892056" y="4077072"/>
                <a:ext cx="1640384" cy="7906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nl-NL" sz="1400" b="0" i="1" smtClean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nl-NL" sz="1400" i="1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altLang="nl-NL" sz="1400" b="0" i="1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nl-NL" sz="1400" b="0" i="1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nl-NL" sz="1400" b="0" i="1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altLang="nl-NL" sz="1400" b="0" i="1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nl-NL" sz="1400" b="0" i="1" smtClean="0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𝐽</m:t>
                              </m:r>
                            </m:sub>
                          </m:sSub>
                        </m:den>
                      </m:f>
                      <m:r>
                        <a:rPr lang="en-US" altLang="nl-NL" sz="1400" b="0" i="1" smtClean="0">
                          <a:solidFill>
                            <a:srgbClr val="000066"/>
                          </a:solidFill>
                          <a:latin typeface="Cambria Math"/>
                          <a:ea typeface="Cambria Math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n-US" altLang="nl-NL" sz="1400" b="0" i="1" smtClean="0">
                              <a:solidFill>
                                <a:srgbClr val="000066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nl-NL" sz="1400" i="1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nl-NL" sz="1400" i="1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nl-NL" sz="1400" i="1">
                                          <a:solidFill>
                                            <a:srgbClr val="000066"/>
                                          </a:solidFill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nl-NL" sz="1400" i="1">
                                          <a:solidFill>
                                            <a:srgbClr val="000066"/>
                                          </a:solidFill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altLang="nl-NL" sz="1400" i="1">
                                          <a:solidFill>
                                            <a:srgbClr val="000066"/>
                                          </a:solidFill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  <m:t>𝑃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nl-NL" sz="1400" i="1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nl-NL" sz="1400" i="1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+</m:t>
                              </m:r>
                              <m:r>
                                <a:rPr lang="en-US" altLang="nl-NL" sz="1400" i="1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𝜉</m:t>
                              </m:r>
                              <m:sSup>
                                <m:sSupPr>
                                  <m:ctrlPr>
                                    <a:rPr lang="en-US" altLang="nl-NL" sz="1400" i="1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nl-NL" sz="1400" i="1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altLang="nl-NL" sz="1400" i="1">
                                      <a:solidFill>
                                        <a:srgbClr val="000066"/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US" altLang="nl-NL" sz="1400" i="1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altLang="nl-NL" sz="1400" i="1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nl-NL" sz="1400" i="1">
                                  <a:solidFill>
                                    <a:srgbClr val="000066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nl-NL" sz="1400" dirty="0" smtClean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056" y="4077072"/>
                <a:ext cx="1640384" cy="7906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5495" y="4149080"/>
            <a:ext cx="69823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THE DIFFERENCE BETWEEN THE FRAMES CAN BE </a:t>
            </a:r>
          </a:p>
          <a:p>
            <a:pPr eaLnBrk="1" hangingPunct="1"/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EXPLAINED BY THE FRAME DEPENDENCE OF THE CUTOFF:</a:t>
            </a:r>
            <a:endParaRPr lang="en-GB" altLang="nl-NL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0" y="2915652"/>
            <a:ext cx="44279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THE PHYSICAL CUTOFF IS GIVEN BY </a:t>
            </a:r>
          </a:p>
          <a:p>
            <a:pPr eaLnBrk="1" hangingPunct="1"/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THE PLANCK SCALE IN THAT FRAME. </a:t>
            </a:r>
            <a:endParaRPr lang="en-GB" altLang="nl-NL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215" y="1296145"/>
            <a:ext cx="4325297" cy="27809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496" y="5939988"/>
            <a:ext cx="629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RECALL THE  </a:t>
            </a:r>
            <a:r>
              <a:rPr lang="en-US" altLang="nl-NL" sz="1400" dirty="0" err="1" smtClean="0">
                <a:solidFill>
                  <a:srgbClr val="000066"/>
                </a:solidFill>
                <a:latin typeface="Arial"/>
                <a:cs typeface="Arial"/>
              </a:rPr>
              <a:t>Bezrukov</a:t>
            </a:r>
            <a:r>
              <a:rPr lang="en-US" altLang="nl-NL" sz="1400" dirty="0" smtClean="0">
                <a:solidFill>
                  <a:srgbClr val="000066"/>
                </a:solidFill>
                <a:latin typeface="Arial"/>
                <a:cs typeface="Arial"/>
              </a:rPr>
              <a:t>, </a:t>
            </a:r>
            <a:r>
              <a:rPr lang="en-US" altLang="nl-NL" sz="1400" dirty="0" err="1" smtClean="0">
                <a:solidFill>
                  <a:srgbClr val="000066"/>
                </a:solidFill>
                <a:latin typeface="Arial"/>
                <a:cs typeface="Arial"/>
              </a:rPr>
              <a:t>Magnin</a:t>
            </a:r>
            <a:r>
              <a:rPr lang="en-US" altLang="nl-NL" sz="1400" dirty="0" smtClean="0">
                <a:solidFill>
                  <a:srgbClr val="000066"/>
                </a:solidFill>
                <a:latin typeface="Arial"/>
                <a:cs typeface="Arial"/>
              </a:rPr>
              <a:t>, </a:t>
            </a:r>
            <a:r>
              <a:rPr lang="en-US" altLang="nl-NL" sz="1400" dirty="0" err="1" smtClean="0">
                <a:solidFill>
                  <a:srgbClr val="000066"/>
                </a:solidFill>
                <a:latin typeface="Arial"/>
                <a:cs typeface="Arial"/>
              </a:rPr>
              <a:t>Shaposhnikov</a:t>
            </a:r>
            <a:r>
              <a:rPr lang="en-US" altLang="nl-NL" sz="1400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lang="en-US" altLang="nl-NL" sz="1400" dirty="0" err="1" smtClean="0">
                <a:solidFill>
                  <a:srgbClr val="000066"/>
                </a:solidFill>
                <a:latin typeface="Arial"/>
                <a:cs typeface="Arial"/>
              </a:rPr>
              <a:t>Sibiryakov</a:t>
            </a:r>
            <a:r>
              <a:rPr lang="en-US" altLang="nl-NL" sz="1400" dirty="0" smtClean="0">
                <a:solidFill>
                  <a:srgbClr val="000066"/>
                </a:solidFill>
                <a:latin typeface="Arial"/>
                <a:cs typeface="Arial"/>
              </a:rPr>
              <a:t>  </a:t>
            </a:r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RESULT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5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395536" y="-27384"/>
            <a:ext cx="74888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nl-NL" sz="3600" dirty="0" smtClean="0">
                <a:solidFill>
                  <a:srgbClr val="000066"/>
                </a:solidFill>
                <a:latin typeface="Arial" charset="0"/>
              </a:rPr>
              <a:t>GAUGE INTERACTIONS</a:t>
            </a:r>
            <a:endParaRPr lang="nl-NL" altLang="nl-NL" sz="3600" dirty="0">
              <a:latin typeface="Arial" charset="0"/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8320088" y="44450"/>
            <a:ext cx="8239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2000" b="1" dirty="0" smtClean="0">
                <a:solidFill>
                  <a:srgbClr val="666699"/>
                </a:solidFill>
                <a:latin typeface="Comic Sans MS" pitchFamily="66" charset="0"/>
              </a:rPr>
              <a:t>˚22˚</a:t>
            </a:r>
            <a:endParaRPr lang="nl-NL" altLang="nl-NL" sz="2000" b="1" dirty="0">
              <a:solidFill>
                <a:srgbClr val="666699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496" y="692696"/>
            <a:ext cx="73083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● TYPICAL VERTICES THAT MAY CAUSE UNITARITY PROBLEMS:</a:t>
            </a:r>
            <a:endParaRPr lang="en-GB" altLang="nl-NL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084168" y="1124744"/>
            <a:ext cx="30241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Burgess, Lee, </a:t>
            </a:r>
            <a:r>
              <a:rPr lang="en-GB" sz="16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Trott</a:t>
            </a:r>
            <a:r>
              <a:rPr lang="en-GB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1002.2730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08524" y="1484784"/>
            <a:ext cx="5435476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Bezrukov</a:t>
            </a:r>
            <a:r>
              <a:rPr lang="en-GB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6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Magnin</a:t>
            </a:r>
            <a:r>
              <a:rPr lang="en-GB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6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Shaposhnikkov</a:t>
            </a:r>
            <a:r>
              <a:rPr lang="en-GB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6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Sibiryakov</a:t>
            </a:r>
            <a:r>
              <a:rPr lang="en-GB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1008.5157</a:t>
            </a:r>
          </a:p>
        </p:txBody>
      </p:sp>
      <p:sp>
        <p:nvSpPr>
          <p:cNvPr id="2" name="Rectangle 1"/>
          <p:cNvSpPr/>
          <p:nvPr/>
        </p:nvSpPr>
        <p:spPr>
          <a:xfrm>
            <a:off x="2555776" y="2780928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WORK IN PROGRESS!!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2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1619250" y="2516188"/>
            <a:ext cx="648176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4400">
                <a:solidFill>
                  <a:srgbClr val="000066"/>
                </a:solidFill>
                <a:latin typeface="Arial" charset="0"/>
              </a:rPr>
              <a:t>CONCLUSIONS       AND OPEN PROBLEMS</a:t>
            </a:r>
            <a:endParaRPr lang="nl-NL" altLang="nl-NL" sz="4400">
              <a:latin typeface="Arial" charset="0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8320088" y="44450"/>
            <a:ext cx="8239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2000" b="1" dirty="0" smtClean="0">
                <a:solidFill>
                  <a:srgbClr val="666699"/>
                </a:solidFill>
                <a:latin typeface="Comic Sans MS" pitchFamily="66" charset="0"/>
              </a:rPr>
              <a:t>˚23˚</a:t>
            </a:r>
            <a:endParaRPr lang="nl-NL" altLang="nl-NL" sz="2000" b="1" dirty="0">
              <a:solidFill>
                <a:srgbClr val="6666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2125" y="115888"/>
            <a:ext cx="5618163" cy="720725"/>
          </a:xfrm>
        </p:spPr>
        <p:txBody>
          <a:bodyPr/>
          <a:lstStyle/>
          <a:p>
            <a:pPr eaLnBrk="1" hangingPunct="1"/>
            <a:r>
              <a:rPr lang="en-US" altLang="nl-NL" smtClean="0">
                <a:latin typeface="Arial" charset="0"/>
                <a:cs typeface="Arial" charset="0"/>
              </a:rPr>
              <a:t>DISCUSSION</a:t>
            </a:r>
            <a:endParaRPr lang="nl-NL" altLang="nl-NL" smtClean="0">
              <a:latin typeface="Arial" charset="0"/>
              <a:cs typeface="Arial" charset="0"/>
            </a:endParaRPr>
          </a:p>
        </p:txBody>
      </p:sp>
      <p:pic>
        <p:nvPicPr>
          <p:cNvPr id="10243" name="Picture 3" descr="BD15018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32856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32370" y="1052513"/>
            <a:ext cx="8820150" cy="79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HIGGS INFLATION IS PERTURBATIVE UP TO THE PLANCK SCALE       </a:t>
            </a:r>
            <a:r>
              <a:rPr lang="en-US" altLang="nl-NL" sz="1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nl-NL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scalar and tensor sector</a:t>
            </a:r>
            <a:r>
              <a:rPr lang="en-US" altLang="nl-NL" sz="1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HENCE THERE IS NO UNITARITY PROBLEM</a:t>
            </a:r>
            <a:r>
              <a:rPr lang="en-US" altLang="nl-NL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nl-NL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8320088" y="0"/>
            <a:ext cx="8239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2000" b="1" dirty="0" smtClean="0">
                <a:solidFill>
                  <a:srgbClr val="666699"/>
                </a:solidFill>
                <a:latin typeface="Comic Sans MS" pitchFamily="66" charset="0"/>
              </a:rPr>
              <a:t>˚24˚</a:t>
            </a:r>
            <a:endParaRPr lang="nl-NL" altLang="nl-NL" sz="2000" b="1" dirty="0">
              <a:solidFill>
                <a:srgbClr val="666699"/>
              </a:solidFill>
              <a:latin typeface="Comic Sans MS" pitchFamily="66" charset="0"/>
            </a:endParaRPr>
          </a:p>
        </p:txBody>
      </p:sp>
      <p:pic>
        <p:nvPicPr>
          <p:cNvPr id="10246" name="Picture 7" descr="BD15018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752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468313" y="3644900"/>
            <a:ext cx="69834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000">
                <a:solidFill>
                  <a:srgbClr val="000066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10248" name="Picture 3" descr="BD15018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56992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3" descr="BD15018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35672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67544" y="1988840"/>
            <a:ext cx="8111331" cy="100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ARRIVE AT THIS CONCLUSION  IT  WAS ESSENTIAL TO USE A GAUGE AND FRAME INVARIANT FORMULATION (even though the same conclusion can be reached in a gauge dependent framework). </a:t>
            </a:r>
            <a:endParaRPr lang="en-US" altLang="nl-NL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67544" y="3212753"/>
            <a:ext cx="8424936" cy="79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SHOULD EXTEND THE ANALYSIS TO GAUGE INTERACTIONS,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POSSIBLY QUARTIC INTERACTIONS.</a:t>
            </a:r>
            <a:endParaRPr lang="en-US" altLang="nl-NL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67544" y="4221088"/>
            <a:ext cx="842493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OUR WORK WEENINK AND I HAVE SHOWN </a:t>
            </a:r>
            <a:r>
              <a:rPr lang="en-US" altLang="nl-NL" sz="20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UNIQUENESS</a:t>
            </a:r>
            <a:r>
              <a:rPr lang="en-US" altLang="nl-NL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(up to boundary terms) OF </a:t>
            </a:r>
            <a:r>
              <a:rPr lang="en-US" altLang="nl-NL" sz="2000" u="sng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G.I. CUBIC ACTION </a:t>
            </a:r>
            <a:r>
              <a:rPr lang="en-US" altLang="nl-NL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INFLATION WITH     NON-MIN COUPLED INFLATON.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G.I. QUARTIC ACTION, ONE COULD UNAMBIGUOUSLY STUDY QUANTUM (LOOP) EFFECTS DURING INFLATION.</a:t>
            </a:r>
            <a:endParaRPr lang="en-US" altLang="nl-NL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67544" y="5877049"/>
            <a:ext cx="8424936" cy="79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OF THE BOUNDARY TERMS NEEDS TO BE STUDIED (especially for non-</a:t>
            </a:r>
            <a:r>
              <a:rPr lang="en-US" altLang="nl-NL" sz="20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Gaussianities</a:t>
            </a:r>
            <a:r>
              <a:rPr lang="en-US" altLang="nl-NL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altLang="nl-NL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 descr="BD15018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179388" y="2516188"/>
            <a:ext cx="88566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4400">
                <a:solidFill>
                  <a:srgbClr val="000066"/>
                </a:solidFill>
                <a:latin typeface="Arial" charset="0"/>
              </a:rPr>
              <a:t>HIGGS INFLATION</a:t>
            </a:r>
            <a:endParaRPr lang="nl-NL" altLang="nl-NL" sz="4400">
              <a:latin typeface="Arial" charset="0"/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8320088" y="44450"/>
            <a:ext cx="8239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2000" b="1">
                <a:solidFill>
                  <a:srgbClr val="666699"/>
                </a:solidFill>
                <a:latin typeface="Comic Sans MS" pitchFamily="66" charset="0"/>
              </a:rPr>
              <a:t>˚ 3˚</a:t>
            </a:r>
            <a:endParaRPr lang="nl-NL" altLang="nl-NL" sz="2000" b="1">
              <a:solidFill>
                <a:srgbClr val="6666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244682"/>
            <a:ext cx="5695129" cy="640702"/>
          </a:xfrm>
          <a:prstGeom prst="rect">
            <a:avLst/>
          </a:prstGeom>
        </p:spPr>
      </p:pic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827088" y="115888"/>
            <a:ext cx="73453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3600" dirty="0">
                <a:solidFill>
                  <a:srgbClr val="000066"/>
                </a:solidFill>
                <a:latin typeface="Arial" charset="0"/>
              </a:rPr>
              <a:t>HIGGS INFLATION</a:t>
            </a:r>
            <a:endParaRPr lang="nl-NL" altLang="nl-NL" sz="3600" dirty="0">
              <a:latin typeface="Arial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8320088" y="44450"/>
            <a:ext cx="8239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2000" b="1" dirty="0">
                <a:solidFill>
                  <a:srgbClr val="666699"/>
                </a:solidFill>
                <a:latin typeface="Comic Sans MS" pitchFamily="66" charset="0"/>
              </a:rPr>
              <a:t>˚ </a:t>
            </a:r>
            <a:r>
              <a:rPr lang="en-US" altLang="nl-NL" sz="2000" b="1" dirty="0" smtClean="0">
                <a:solidFill>
                  <a:srgbClr val="666699"/>
                </a:solidFill>
                <a:latin typeface="Comic Sans MS" pitchFamily="66" charset="0"/>
              </a:rPr>
              <a:t>4˚</a:t>
            </a:r>
            <a:endParaRPr lang="nl-NL" altLang="nl-NL" sz="2000" b="1" dirty="0">
              <a:solidFill>
                <a:srgbClr val="666699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1520" y="1844824"/>
            <a:ext cx="8280920" cy="83157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5125" name="Rectangle 25"/>
          <p:cNvSpPr>
            <a:spLocks noChangeArrowheads="1"/>
          </p:cNvSpPr>
          <p:nvPr/>
        </p:nvSpPr>
        <p:spPr bwMode="auto">
          <a:xfrm>
            <a:off x="107950" y="1331913"/>
            <a:ext cx="47677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nl-NL" sz="1800" dirty="0" smtClean="0">
                <a:solidFill>
                  <a:srgbClr val="000066"/>
                </a:solidFill>
                <a:latin typeface="Arial" charset="0"/>
                <a:cs typeface="Arial"/>
              </a:rPr>
              <a:t>● </a:t>
            </a:r>
            <a:r>
              <a:rPr lang="en-US" altLang="nl-NL" sz="1800" dirty="0" smtClean="0">
                <a:solidFill>
                  <a:srgbClr val="000066"/>
                </a:solidFill>
                <a:latin typeface="Arial" charset="0"/>
              </a:rPr>
              <a:t>HIGGS </a:t>
            </a:r>
            <a:r>
              <a:rPr lang="en-US" altLang="nl-NL" sz="1800" dirty="0">
                <a:solidFill>
                  <a:srgbClr val="000066"/>
                </a:solidFill>
                <a:latin typeface="Arial" charset="0"/>
              </a:rPr>
              <a:t>FIELD ACTION (H=Higgs doublet):</a:t>
            </a:r>
            <a:endParaRPr lang="en-GB" altLang="nl-NL" sz="18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30976" y="2967134"/>
            <a:ext cx="1785040" cy="410305"/>
          </a:xfrm>
          <a:prstGeom prst="rect">
            <a:avLst/>
          </a:prstGeom>
          <a:blipFill rotWithShape="1">
            <a:blip r:embed="rId4"/>
            <a:stretch>
              <a:fillRect l="-3072" t="-1493" b="-19403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501008"/>
                <a:ext cx="8280920" cy="8631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14:m>
                  <m:oMath xmlns:m="http://schemas.openxmlformats.org/officeDocument/2006/math">
                    <a:fld id="{DED834F0-29DA-49F9-8C4D-F9AA03100269}" type="mathplaceholder">
                      <a:rPr lang="en-GB" i="1" smtClean="0">
                        <a:noFill/>
                        <a:latin typeface="Cambria Math"/>
                      </a:rPr>
                      <a:t>Type equation here.</a:t>
                    </a:fld>
                  </m:oMath>
                </a14:m>
                <a:r>
                  <a:rPr lang="en-GB" dirty="0">
                    <a:noFill/>
                  </a:rPr>
                  <a:t> 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501008"/>
                <a:ext cx="8280920" cy="863185"/>
              </a:xfrm>
              <a:prstGeom prst="rect">
                <a:avLst/>
              </a:prstGeom>
              <a:blipFill rotWithShape="1">
                <a:blip r:embed="rId6"/>
                <a:stretch>
                  <a:fillRect l="-14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8" name="Rectangle 3"/>
          <p:cNvSpPr>
            <a:spLocks noChangeArrowheads="1"/>
          </p:cNvSpPr>
          <p:nvPr/>
        </p:nvSpPr>
        <p:spPr bwMode="auto">
          <a:xfrm>
            <a:off x="683568" y="2996952"/>
            <a:ext cx="85689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● </a:t>
            </a:r>
            <a:r>
              <a:rPr lang="en-US" altLang="nl-NL" dirty="0" smtClean="0">
                <a:solidFill>
                  <a:srgbClr val="000066"/>
                </a:solidFill>
              </a:rPr>
              <a:t>UNITARY </a:t>
            </a:r>
            <a:r>
              <a:rPr lang="en-US" altLang="nl-NL" dirty="0">
                <a:solidFill>
                  <a:srgbClr val="000066"/>
                </a:solidFill>
              </a:rPr>
              <a:t>GAUGE                             </a:t>
            </a:r>
            <a:r>
              <a:rPr lang="en-US" altLang="nl-NL" dirty="0" smtClean="0">
                <a:solidFill>
                  <a:srgbClr val="000066"/>
                </a:solidFill>
              </a:rPr>
              <a:t>SINGLE FIELD ACTION: JORDAN FRAME </a:t>
            </a:r>
            <a:endParaRPr lang="en-GB" altLang="nl-NL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96" y="4293096"/>
            <a:ext cx="66967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● </a:t>
            </a:r>
            <a:r>
              <a:rPr lang="en-US" altLang="nl-NL" dirty="0" smtClean="0">
                <a:solidFill>
                  <a:srgbClr val="000066"/>
                </a:solidFill>
              </a:rPr>
              <a:t>WEYL (FRAME) TRANSFORMATION TO EINSTEIN FRAME: </a:t>
            </a:r>
            <a:endParaRPr lang="en-GB" altLang="nl-NL" dirty="0"/>
          </a:p>
        </p:txBody>
      </p:sp>
      <p:sp>
        <p:nvSpPr>
          <p:cNvPr id="5" name="Rectangle 4"/>
          <p:cNvSpPr/>
          <p:nvPr/>
        </p:nvSpPr>
        <p:spPr>
          <a:xfrm>
            <a:off x="3707904" y="2060848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l-NL" dirty="0" smtClean="0">
                <a:solidFill>
                  <a:srgbClr val="000066"/>
                </a:solidFill>
              </a:rPr>
              <a:t> </a:t>
            </a:r>
            <a:r>
              <a:rPr lang="en-US" altLang="nl-NL" dirty="0" smtClean="0">
                <a:solidFill>
                  <a:srgbClr val="000066"/>
                </a:solidFill>
                <a:sym typeface="Symbol"/>
              </a:rPr>
              <a:t>R</a:t>
            </a:r>
            <a:endParaRPr lang="nl-NL" dirty="0"/>
          </a:p>
        </p:txBody>
      </p:sp>
      <p:sp>
        <p:nvSpPr>
          <p:cNvPr id="14" name="Rectangle 13"/>
          <p:cNvSpPr/>
          <p:nvPr/>
        </p:nvSpPr>
        <p:spPr>
          <a:xfrm>
            <a:off x="3860304" y="3707740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l-NL" dirty="0" smtClean="0">
                <a:solidFill>
                  <a:srgbClr val="000066"/>
                </a:solidFill>
              </a:rPr>
              <a:t> </a:t>
            </a:r>
            <a:r>
              <a:rPr lang="en-US" altLang="nl-NL" dirty="0" smtClean="0">
                <a:solidFill>
                  <a:srgbClr val="000066"/>
                </a:solidFill>
                <a:sym typeface="Symbol"/>
              </a:rPr>
              <a:t>R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47664" y="4581128"/>
                <a:ext cx="6264746" cy="712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nl-NL" i="1" smtClean="0">
                              <a:latin typeface="Cambria Math"/>
                              <a:ea typeface="Cambria Math"/>
                            </a:rPr>
                            <m:t>𝜇𝜈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l-GR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nl-NL" b="0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dirty="0" smtClean="0">
                              <a:latin typeface="Cambria Math"/>
                            </a:rPr>
                            <m:t>x</m:t>
                          </m:r>
                        </m:e>
                      </m:d>
                      <m:sSub>
                        <m:sSubPr>
                          <m:ctrlPr>
                            <a:rPr lang="nl-NL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nl-NL" i="1" smtClean="0">
                              <a:latin typeface="Cambria Math"/>
                              <a:ea typeface="Cambria Math"/>
                            </a:rPr>
                            <m:t>𝜇𝜈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 </m:t>
                      </m:r>
                      <m:sSup>
                        <m:sSupPr>
                          <m:ctrlPr>
                            <a:rPr lang="el-GR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nl-NL" dirty="0" smtClean="0"/>
                        <m:t>(</m:t>
                      </m:r>
                      <m:r>
                        <m:rPr>
                          <m:nor/>
                        </m:rPr>
                        <a:rPr lang="nl-NL" dirty="0" smtClean="0"/>
                        <m:t>x</m:t>
                      </m:r>
                      <m:r>
                        <m:rPr>
                          <m:nor/>
                        </m:rPr>
                        <a:rPr lang="nl-NL" dirty="0" smtClean="0"/>
                        <m:t>)</m:t>
                      </m:r>
                      <m:r>
                        <m:rPr>
                          <m:nor/>
                        </m:rPr>
                        <a:rPr lang="en-US" b="0" i="0" dirty="0" smtClean="0"/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0" dirty="0" smtClean="0">
                                  <a:latin typeface="Cambria Math"/>
                                  <a:ea typeface="Cambria Math"/>
                                </a:rPr>
                                <m:t>Φ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𝑃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en-US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dirty="0" smtClean="0">
                          <a:latin typeface="Cambria Math"/>
                        </a:rPr>
                        <m:t>,  </m:t>
                      </m:r>
                      <m:r>
                        <a:rPr lang="en-US" b="0" i="1" dirty="0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0" dirty="0" smtClean="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sub>
                            <m:sup/>
                          </m:sSubSup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/>
                        </a:rPr>
                        <m:t>+ </m:t>
                      </m:r>
                      <m:r>
                        <a:rPr lang="en-US" b="0" i="1" dirty="0" smtClean="0">
                          <a:latin typeface="Cambria Math"/>
                          <a:sym typeface="Symbol"/>
                        </a:rPr>
                        <m:t></m:t>
                      </m:r>
                      <m:sSup>
                        <m:sSupPr>
                          <m:ctrlPr>
                            <a:rPr lang="el-GR" i="1" dirty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dirty="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p>
                          <m:r>
                            <a:rPr lang="nl-NL" b="0" i="1" dirty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581128"/>
                <a:ext cx="6264746" cy="71224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5496" y="5157192"/>
            <a:ext cx="34563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● </a:t>
            </a:r>
            <a:r>
              <a:rPr lang="en-US" altLang="nl-NL" dirty="0" smtClean="0">
                <a:solidFill>
                  <a:srgbClr val="000066"/>
                </a:solidFill>
              </a:rPr>
              <a:t>FIELD </a:t>
            </a:r>
            <a:r>
              <a:rPr lang="en-US" altLang="nl-NL" dirty="0" smtClean="0">
                <a:solidFill>
                  <a:srgbClr val="000066"/>
                </a:solidFill>
                <a:sym typeface="Symbol"/>
              </a:rPr>
              <a:t> </a:t>
            </a:r>
            <a:r>
              <a:rPr lang="en-US" altLang="nl-NL" dirty="0" smtClean="0">
                <a:solidFill>
                  <a:srgbClr val="000066"/>
                </a:solidFill>
              </a:rPr>
              <a:t>TRANSFORMS AS: </a:t>
            </a:r>
            <a:endParaRPr lang="en-GB" alt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187624" y="5373216"/>
                <a:ext cx="6840760" cy="61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l-NL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NL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l-NL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b="0" i="1" smtClean="0">
                                        <a:latin typeface="Cambria Math"/>
                                        <a:ea typeface="Cambria Math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/>
                                    <a:ea typeface="Cambria Math"/>
                                  </a:rPr>
                                  <m:t>Φ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l-G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l-GR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1+6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Sup>
                                  <m:sSubSupPr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𝑃</m:t>
                                    </m:r>
                                  </m:sub>
                                  <m:sup/>
                                </m:sSubSup>
                              </m:e>
                              <m:sup>
                                <m:r>
                                  <a:rPr lang="nl-NL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/>
                                    <a:ea typeface="Cambria Math"/>
                                  </a:rPr>
                                  <m:t>Ω</m:t>
                                </m:r>
                                <m:r>
                                  <a:rPr lang="el-GR" b="0" i="1" smtClean="0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/>
                                    <a:ea typeface="Cambria Math"/>
                                  </a:rPr>
                                  <m:t>Ω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 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l-GR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Sup>
                                  <m:sSubSupPr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𝑃</m:t>
                                    </m:r>
                                  </m:sub>
                                  <m:sup/>
                                </m:sSubSup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+6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/>
                                    <a:ea typeface="Cambria Math"/>
                                  </a:rPr>
                                  <m:t>Ω</m:t>
                                </m:r>
                                <m:r>
                                  <a:rPr lang="el-GR" b="0" i="1" smtClean="0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𝐹</m:t>
                            </m:r>
                          </m:den>
                        </m:f>
                      </m:e>
                      <m:sup/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𝐹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𝐹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   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nl-NL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nl-NL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𝑃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𝐹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 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</a:rPr>
                      <m:t>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373216"/>
                <a:ext cx="6840760" cy="617733"/>
              </a:xfrm>
              <a:prstGeom prst="rect">
                <a:avLst/>
              </a:prstGeom>
              <a:blipFill rotWithShape="1">
                <a:blip r:embed="rId8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968044" y="692696"/>
            <a:ext cx="42124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16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Salopek</a:t>
            </a:r>
            <a:r>
              <a:rPr lang="en-GB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Bond, Bardeen, PRD </a:t>
            </a:r>
            <a:r>
              <a:rPr lang="en-GB" sz="1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en-GB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(1989)</a:t>
            </a:r>
          </a:p>
          <a:p>
            <a:pPr algn="r">
              <a:defRPr/>
            </a:pPr>
            <a:r>
              <a:rPr lang="en-GB" sz="16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Bezrukov</a:t>
            </a:r>
            <a:r>
              <a:rPr lang="en-GB" sz="1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6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Shaposhnikov</a:t>
            </a:r>
            <a:r>
              <a:rPr lang="en-GB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0710.3755 [hep/</a:t>
            </a:r>
            <a:r>
              <a:rPr lang="en-GB" sz="16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GB" sz="16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GB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en-GB" sz="1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5496" y="6011996"/>
            <a:ext cx="360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● </a:t>
            </a:r>
            <a:r>
              <a:rPr lang="en-US" altLang="nl-NL" dirty="0" smtClean="0">
                <a:solidFill>
                  <a:srgbClr val="000066"/>
                </a:solidFill>
              </a:rPr>
              <a:t>ACTION IN EINSTEIN FRAME: </a:t>
            </a:r>
            <a:endParaRPr lang="en-GB" alt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7112"/>
            <a:ext cx="4572000" cy="24339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40768"/>
            <a:ext cx="3665094" cy="2572161"/>
          </a:xfrm>
          <a:prstGeom prst="rect">
            <a:avLst/>
          </a:prstGeom>
        </p:spPr>
      </p:pic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07504" y="190381"/>
            <a:ext cx="87484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3600" dirty="0">
                <a:solidFill>
                  <a:srgbClr val="000066"/>
                </a:solidFill>
                <a:latin typeface="Arial" charset="0"/>
              </a:rPr>
              <a:t>HIGGS </a:t>
            </a:r>
            <a:r>
              <a:rPr lang="en-US" altLang="nl-NL" sz="3600" dirty="0" smtClean="0">
                <a:solidFill>
                  <a:srgbClr val="000066"/>
                </a:solidFill>
                <a:latin typeface="Arial" charset="0"/>
              </a:rPr>
              <a:t>AS THE INFLATON: POTENTIAL</a:t>
            </a:r>
            <a:endParaRPr lang="nl-NL" altLang="nl-NL" sz="3600" dirty="0">
              <a:latin typeface="Arial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8320088" y="44450"/>
            <a:ext cx="8239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2000" b="1" dirty="0">
                <a:solidFill>
                  <a:srgbClr val="666699"/>
                </a:solidFill>
                <a:latin typeface="Comic Sans MS" pitchFamily="66" charset="0"/>
              </a:rPr>
              <a:t>˚ </a:t>
            </a:r>
            <a:r>
              <a:rPr lang="en-US" altLang="nl-NL" sz="2000" b="1" dirty="0" smtClean="0">
                <a:solidFill>
                  <a:srgbClr val="666699"/>
                </a:solidFill>
                <a:latin typeface="Comic Sans MS" pitchFamily="66" charset="0"/>
              </a:rPr>
              <a:t>5˚</a:t>
            </a:r>
            <a:endParaRPr lang="nl-NL" altLang="nl-NL" sz="2000" b="1" dirty="0">
              <a:solidFill>
                <a:srgbClr val="666699"/>
              </a:solidFill>
              <a:latin typeface="Comic Sans MS" pitchFamily="66" charset="0"/>
            </a:endParaRPr>
          </a:p>
        </p:txBody>
      </p:sp>
      <p:sp>
        <p:nvSpPr>
          <p:cNvPr id="5125" name="Rectangle 25"/>
          <p:cNvSpPr>
            <a:spLocks noChangeArrowheads="1"/>
          </p:cNvSpPr>
          <p:nvPr/>
        </p:nvSpPr>
        <p:spPr bwMode="auto">
          <a:xfrm>
            <a:off x="107950" y="836712"/>
            <a:ext cx="78775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nl-NL" sz="1800" dirty="0" smtClean="0">
                <a:solidFill>
                  <a:srgbClr val="000066"/>
                </a:solidFill>
                <a:latin typeface="Arial" charset="0"/>
                <a:cs typeface="Arial"/>
              </a:rPr>
              <a:t>● </a:t>
            </a:r>
            <a:r>
              <a:rPr lang="en-US" altLang="nl-NL" sz="1800" dirty="0" smtClean="0">
                <a:solidFill>
                  <a:srgbClr val="000066"/>
                </a:solidFill>
                <a:latin typeface="Arial" charset="0"/>
              </a:rPr>
              <a:t>HIGGS POTENTIAL: IN JORDAN (left) AND IN EINSTEIN FRAME (right)</a:t>
            </a:r>
            <a:endParaRPr lang="en-GB" altLang="nl-NL" sz="18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96" y="3717032"/>
            <a:ext cx="921702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solidFill>
                  <a:srgbClr val="000066"/>
                </a:solidFill>
              </a:rPr>
              <a:t>FOR LARGE </a:t>
            </a:r>
            <a:r>
              <a:rPr lang="en-US" altLang="nl-NL" dirty="0" smtClean="0">
                <a:solidFill>
                  <a:srgbClr val="000066"/>
                </a:solidFill>
                <a:sym typeface="Symbol"/>
              </a:rPr>
              <a:t> AND </a:t>
            </a:r>
            <a:r>
              <a:rPr lang="en-US" altLang="nl-NL" sz="2000" dirty="0" smtClean="0">
                <a:solidFill>
                  <a:srgbClr val="000066"/>
                </a:solidFill>
                <a:sym typeface="Symbol"/>
              </a:rPr>
              <a:t></a:t>
            </a:r>
            <a:r>
              <a:rPr lang="en-US" altLang="nl-NL" sz="1400" b="1" dirty="0" smtClean="0">
                <a:solidFill>
                  <a:srgbClr val="000066"/>
                </a:solidFill>
                <a:sym typeface="Symbol"/>
              </a:rPr>
              <a:t>H </a:t>
            </a:r>
            <a:r>
              <a:rPr lang="en-US" altLang="nl-NL" dirty="0" smtClean="0">
                <a:solidFill>
                  <a:srgbClr val="000066"/>
                </a:solidFill>
                <a:sym typeface="Symbol"/>
              </a:rPr>
              <a:t>NOT TOO SMALL, </a:t>
            </a:r>
            <a:r>
              <a:rPr lang="en-US" altLang="nl-NL" sz="2000" dirty="0" smtClean="0">
                <a:solidFill>
                  <a:srgbClr val="000066"/>
                </a:solidFill>
                <a:sym typeface="Symbol"/>
              </a:rPr>
              <a:t>r</a:t>
            </a:r>
            <a:r>
              <a:rPr lang="en-US" altLang="nl-NL" dirty="0" smtClean="0">
                <a:solidFill>
                  <a:srgbClr val="000066"/>
                </a:solidFill>
                <a:sym typeface="Symbol"/>
              </a:rPr>
              <a:t> and </a:t>
            </a:r>
            <a:r>
              <a:rPr lang="en-US" altLang="nl-NL" sz="2000" dirty="0" smtClean="0">
                <a:solidFill>
                  <a:srgbClr val="000066"/>
                </a:solidFill>
                <a:sym typeface="Symbol"/>
              </a:rPr>
              <a:t>n</a:t>
            </a:r>
            <a:r>
              <a:rPr lang="en-US" altLang="nl-NL" sz="1400" b="1" dirty="0" smtClean="0">
                <a:solidFill>
                  <a:srgbClr val="000066"/>
                </a:solidFill>
                <a:sym typeface="Symbol"/>
              </a:rPr>
              <a:t>s  </a:t>
            </a:r>
            <a:r>
              <a:rPr lang="en-US" altLang="nl-NL" dirty="0" smtClean="0">
                <a:solidFill>
                  <a:srgbClr val="000066"/>
                </a:solidFill>
                <a:sym typeface="Symbol"/>
              </a:rPr>
              <a:t>BECOME UNIVERSAL:</a:t>
            </a:r>
            <a:endParaRPr lang="en-US" altLang="nl-NL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en-US" altLang="nl-NL" dirty="0" smtClean="0">
                <a:solidFill>
                  <a:srgbClr val="000066"/>
                </a:solidFill>
              </a:rPr>
              <a:t>r~0.003, </a:t>
            </a:r>
            <a:r>
              <a:rPr lang="en-US" altLang="nl-NL" dirty="0" smtClean="0">
                <a:solidFill>
                  <a:srgbClr val="000066"/>
                </a:solidFill>
                <a:sym typeface="Symbol"/>
              </a:rPr>
              <a:t>n</a:t>
            </a:r>
            <a:r>
              <a:rPr lang="en-US" altLang="nl-NL" sz="1200" b="1" dirty="0" smtClean="0">
                <a:solidFill>
                  <a:srgbClr val="000066"/>
                </a:solidFill>
                <a:sym typeface="Symbol"/>
              </a:rPr>
              <a:t>s</a:t>
            </a:r>
            <a:r>
              <a:rPr lang="en-US" altLang="nl-NL" dirty="0" smtClean="0">
                <a:solidFill>
                  <a:srgbClr val="000066"/>
                </a:solidFill>
                <a:sym typeface="Symbol"/>
              </a:rPr>
              <a:t>~0.96 (SWEET SPOT OF PLANCK, IDENTICAL TO STAROBINSKY MODEL)</a:t>
            </a:r>
            <a:endParaRPr lang="en-GB" alt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24" y="1414061"/>
            <a:ext cx="3497212" cy="21589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44008" y="4602614"/>
            <a:ext cx="2107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l-NL" sz="1600" dirty="0" err="1" smtClean="0">
                <a:solidFill>
                  <a:schemeClr val="accent3">
                    <a:lumMod val="50000"/>
                  </a:schemeClr>
                </a:solidFill>
              </a:rPr>
              <a:t>Bezrukov</a:t>
            </a:r>
            <a:r>
              <a:rPr lang="en-US" altLang="nl-NL" sz="1600" dirty="0" smtClean="0">
                <a:solidFill>
                  <a:schemeClr val="accent3">
                    <a:lumMod val="50000"/>
                  </a:schemeClr>
                </a:solidFill>
              </a:rPr>
              <a:t>, 1307.0708</a:t>
            </a:r>
            <a:endParaRPr lang="nl-NL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4932040" y="5890046"/>
            <a:ext cx="406175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nl-NL" sz="1800" dirty="0" smtClean="0">
                <a:solidFill>
                  <a:srgbClr val="000066"/>
                </a:solidFill>
                <a:latin typeface="Arial" charset="0"/>
                <a:cs typeface="Arial"/>
              </a:rPr>
              <a:t>● </a:t>
            </a:r>
            <a:r>
              <a:rPr lang="en-US" altLang="nl-NL" sz="1800" dirty="0" smtClean="0">
                <a:solidFill>
                  <a:srgbClr val="000066"/>
                </a:solidFill>
                <a:latin typeface="Arial" charset="0"/>
              </a:rPr>
              <a:t>BICEP 2 RESULTS r~0.16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nl-NL" sz="1800" dirty="0" smtClean="0">
                <a:solidFill>
                  <a:srgbClr val="000066"/>
                </a:solidFill>
                <a:latin typeface="Arial" charset="0"/>
              </a:rPr>
              <a:t>ARE A GAME CHANGER.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nl-NL" sz="1800" dirty="0" smtClean="0">
                <a:solidFill>
                  <a:srgbClr val="000066"/>
                </a:solidFill>
                <a:latin typeface="Arial" charset="0"/>
              </a:rPr>
              <a:t>CAN HIGGS INFLATION BE SAVED. </a:t>
            </a:r>
            <a:endParaRPr lang="en-GB" altLang="nl-NL" sz="1800" dirty="0">
              <a:solidFill>
                <a:srgbClr val="00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13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81637"/>
            <a:ext cx="4252362" cy="3495300"/>
          </a:xfrm>
          <a:prstGeom prst="rect">
            <a:avLst/>
          </a:prstGeom>
        </p:spPr>
      </p:pic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51520" y="260648"/>
            <a:ext cx="85689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3600" dirty="0">
                <a:solidFill>
                  <a:srgbClr val="000066"/>
                </a:solidFill>
                <a:latin typeface="Arial" charset="0"/>
              </a:rPr>
              <a:t>HIGGS </a:t>
            </a:r>
            <a:r>
              <a:rPr lang="en-US" altLang="nl-NL" sz="3600" dirty="0" smtClean="0">
                <a:solidFill>
                  <a:srgbClr val="000066"/>
                </a:solidFill>
                <a:latin typeface="Arial" charset="0"/>
              </a:rPr>
              <a:t>AS INFLATON: POST BICEP</a:t>
            </a:r>
            <a:endParaRPr lang="nl-NL" altLang="nl-NL" sz="3600" dirty="0">
              <a:latin typeface="Arial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8320088" y="44450"/>
            <a:ext cx="8239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2000" b="1" dirty="0">
                <a:solidFill>
                  <a:srgbClr val="666699"/>
                </a:solidFill>
                <a:latin typeface="Comic Sans MS" pitchFamily="66" charset="0"/>
              </a:rPr>
              <a:t>˚ </a:t>
            </a:r>
            <a:r>
              <a:rPr lang="en-US" altLang="nl-NL" sz="2000" b="1" dirty="0" smtClean="0">
                <a:solidFill>
                  <a:srgbClr val="666699"/>
                </a:solidFill>
                <a:latin typeface="Comic Sans MS" pitchFamily="66" charset="0"/>
              </a:rPr>
              <a:t>6˚</a:t>
            </a:r>
            <a:endParaRPr lang="nl-NL" altLang="nl-NL" sz="2000" b="1" dirty="0">
              <a:solidFill>
                <a:srgbClr val="666699"/>
              </a:solidFill>
              <a:latin typeface="Comic Sans MS" pitchFamily="66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96" y="951692"/>
            <a:ext cx="892899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solidFill>
                  <a:srgbClr val="000066"/>
                </a:solidFill>
              </a:rPr>
              <a:t>THE POTENTIAL IN EINSTEIN FRAME DEPENDS ON THE RUNNING OF </a:t>
            </a:r>
            <a:r>
              <a:rPr lang="en-US" altLang="nl-NL" sz="2000" dirty="0" smtClean="0">
                <a:solidFill>
                  <a:srgbClr val="000066"/>
                </a:solidFill>
                <a:sym typeface="Symbol"/>
              </a:rPr>
              <a:t></a:t>
            </a:r>
            <a:r>
              <a:rPr lang="en-US" altLang="nl-NL" sz="1400" b="1" dirty="0" smtClean="0">
                <a:solidFill>
                  <a:srgbClr val="000066"/>
                </a:solidFill>
                <a:sym typeface="Symbol"/>
              </a:rPr>
              <a:t>H</a:t>
            </a:r>
            <a:r>
              <a:rPr lang="en-US" altLang="nl-NL" dirty="0" smtClean="0">
                <a:solidFill>
                  <a:srgbClr val="000066"/>
                </a:solidFill>
              </a:rPr>
              <a:t>.</a:t>
            </a:r>
          </a:p>
          <a:p>
            <a:pPr eaLnBrk="1" hangingPunct="1"/>
            <a:r>
              <a:rPr lang="en-US" altLang="nl-NL" dirty="0" smtClean="0">
                <a:solidFill>
                  <a:srgbClr val="000066"/>
                </a:solidFill>
              </a:rPr>
              <a:t>Near the critical point (where </a:t>
            </a:r>
            <a:r>
              <a:rPr lang="en-US" altLang="nl-NL" dirty="0">
                <a:solidFill>
                  <a:srgbClr val="000066"/>
                </a:solidFill>
                <a:sym typeface="Symbol"/>
              </a:rPr>
              <a:t></a:t>
            </a:r>
            <a:r>
              <a:rPr lang="en-US" altLang="nl-NL" sz="1200" b="1" dirty="0" smtClean="0">
                <a:solidFill>
                  <a:srgbClr val="000066"/>
                </a:solidFill>
                <a:sym typeface="Symbol"/>
              </a:rPr>
              <a:t>H  </a:t>
            </a:r>
            <a:r>
              <a:rPr lang="en-US" altLang="nl-NL" dirty="0" smtClean="0">
                <a:solidFill>
                  <a:srgbClr val="000066"/>
                </a:solidFill>
                <a:sym typeface="Symbol"/>
              </a:rPr>
              <a:t>~0) the potential (in E-frame) can look quite different:</a:t>
            </a:r>
            <a:endParaRPr lang="en-GB" alt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8" y="1685868"/>
            <a:ext cx="4793292" cy="34910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34649" y="4653136"/>
            <a:ext cx="30738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l-NL" sz="1400" dirty="0" err="1" smtClean="0">
                <a:solidFill>
                  <a:schemeClr val="accent3">
                    <a:lumMod val="50000"/>
                  </a:schemeClr>
                </a:solidFill>
              </a:rPr>
              <a:t>Bezrukov</a:t>
            </a:r>
            <a:r>
              <a:rPr lang="en-US" altLang="nl-NL" sz="1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nl-NL" sz="1400" dirty="0" err="1" smtClean="0">
                <a:solidFill>
                  <a:schemeClr val="accent3">
                    <a:lumMod val="50000"/>
                  </a:schemeClr>
                </a:solidFill>
              </a:rPr>
              <a:t>Shaposhnikov</a:t>
            </a:r>
            <a:r>
              <a:rPr lang="en-US" altLang="nl-NL" sz="1400" dirty="0" smtClean="0">
                <a:solidFill>
                  <a:schemeClr val="accent3">
                    <a:lumMod val="50000"/>
                  </a:schemeClr>
                </a:solidFill>
              </a:rPr>
              <a:t>, 1403.6078</a:t>
            </a:r>
            <a:endParaRPr lang="nl-NL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5496" y="5229200"/>
            <a:ext cx="90768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solidFill>
                  <a:srgbClr val="000066"/>
                </a:solidFill>
              </a:rPr>
              <a:t>NB: TAKE A COLEMAN-WEINBERG POTENTIAL </a:t>
            </a:r>
            <a:r>
              <a:rPr lang="en-US" altLang="nl-NL" sz="1600" dirty="0" smtClean="0">
                <a:solidFill>
                  <a:srgbClr val="000066"/>
                </a:solidFill>
              </a:rPr>
              <a:t>(HOLDS FOR SUFFICIENTLY LARGE </a:t>
            </a:r>
            <a:r>
              <a:rPr lang="en-US" altLang="nl-NL" dirty="0" smtClean="0">
                <a:solidFill>
                  <a:srgbClr val="000066"/>
                </a:solidFill>
                <a:sym typeface="Symbol"/>
              </a:rPr>
              <a:t></a:t>
            </a:r>
            <a:r>
              <a:rPr lang="en-US" altLang="nl-NL" sz="1600" dirty="0" smtClean="0">
                <a:solidFill>
                  <a:srgbClr val="000066"/>
                </a:solidFill>
              </a:rPr>
              <a:t>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87624" y="5589240"/>
                <a:ext cx="6305300" cy="591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𝐶𝑊</m:t>
                        </m:r>
                      </m:sub>
                    </m:sSub>
                  </m:oMath>
                </a14:m>
                <a:r>
                  <a:rPr lang="nl-NL" dirty="0" smtClean="0"/>
                  <a:t>(</a:t>
                </a:r>
                <a:r>
                  <a:rPr lang="nl-NL" dirty="0" smtClean="0">
                    <a:sym typeface="Symbol"/>
                  </a:rPr>
                  <a:t></a:t>
                </a:r>
                <a:r>
                  <a:rPr lang="nl-NL" dirty="0" smtClean="0"/>
                  <a:t>) ~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nl-NL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i="1" smtClean="0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nl-NL" dirty="0" smtClean="0"/>
                  <a:t>log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nl-NL" i="1" dirty="0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nl-NL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nl-N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i="1">
                                        <a:latin typeface="Cambria Math"/>
                                        <a:ea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l-NL" i="1" dirty="0" smtClean="0">
                                    <a:latin typeface="Cambria Math"/>
                                    <a:ea typeface="Cambria Math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nl-NL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nl-NL" i="1" dirty="0" smtClean="0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nl-NL" dirty="0" smtClean="0"/>
                  <a:t>  </a:t>
                </a:r>
                <a:r>
                  <a:rPr lang="nl-NL" dirty="0" smtClean="0">
                    <a:sym typeface="Symbol"/>
                  </a:rPr>
                  <a:t>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nl-NL" dirty="0"/>
                  <a:t>(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  <a:ea typeface="Cambria Math"/>
                        <a:sym typeface="Symbol"/>
                      </a:rPr>
                      <m:t>𝜒</m:t>
                    </m:r>
                  </m:oMath>
                </a14:m>
                <a:r>
                  <a:rPr lang="nl-NL" dirty="0" smtClean="0">
                    <a:sym typeface="Symbol"/>
                  </a:rPr>
                  <a:t>)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nl-NL" i="1" smtClean="0">
                                <a:latin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nl-NL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𝜉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nl-NL" i="1" smtClean="0"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nl-NL" i="1" smtClean="0"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sym typeface="Symbol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sym typeface="Symbol"/>
                              </a:rPr>
                              <m:t>𝑃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4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nl-NL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nl-NL" dirty="0"/>
                          <m:t>log</m:t>
                        </m:r>
                        <m:d>
                          <m:dPr>
                            <m:ctrlPr>
                              <a:rPr lang="nl-NL" i="1" dirty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l-NL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nl-NL" i="1" dirty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nl-NL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i="1">
                                            <a:latin typeface="Cambria Math"/>
                                            <a:ea typeface="Cambria Math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 smtClean="0">
                                            <a:latin typeface="Cambria Math"/>
                                            <a:ea typeface="Cambria Math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  <m:sup/>
                                    </m:sSubSup>
                                  </m:e>
                                  <m:sup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nl-NL" i="1" dirty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nl-NL" i="1" dirty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i="1" dirty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</a:rPr>
                              <m:t>6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nl-NL" i="1" dirty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𝜒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nl-NL" i="1">
                                    <a:latin typeface="Cambria Math"/>
                                    <a:sym typeface="Symbol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nl-NL" i="1">
                                        <a:latin typeface="Cambria Math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sym typeface="Symbol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sym typeface="Symbol"/>
                                      </a:rPr>
                                      <m:t>𝑃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sym typeface="Symbol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589240"/>
                <a:ext cx="6305300" cy="59144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3"/>
              <p:cNvSpPr>
                <a:spLocks noChangeArrowheads="1"/>
              </p:cNvSpPr>
              <p:nvPr/>
            </p:nvSpPr>
            <p:spPr bwMode="auto">
              <a:xfrm>
                <a:off x="187896" y="6237312"/>
                <a:ext cx="8272536" cy="534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nl-NL" i="1" dirty="0" smtClean="0">
                        <a:solidFill>
                          <a:srgbClr val="000066"/>
                        </a:solidFill>
                        <a:latin typeface="Cambria Math"/>
                        <a:sym typeface="Symbol"/>
                      </a:rPr>
                      <m:t></m:t>
                    </m:r>
                    <m:r>
                      <a:rPr lang="en-US" altLang="nl-NL" b="0" i="1" dirty="0" smtClean="0">
                        <a:solidFill>
                          <a:srgbClr val="000066"/>
                        </a:solidFill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en-US" altLang="nl-NL" dirty="0" smtClean="0">
                    <a:solidFill>
                      <a:srgbClr val="000066"/>
                    </a:solidFill>
                  </a:rPr>
                  <a:t>WITH SOME TUNING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1600" i="1" dirty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nl-NL" sz="1600" i="1" dirty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nl-NL" sz="1600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nl-NL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1600" i="1">
                                        <a:latin typeface="Cambria Math"/>
                                        <a:ea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>
                                        <a:latin typeface="Cambria Math"/>
                                        <a:ea typeface="Cambria Math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  <m:sup/>
                                </m:sSubSup>
                              </m:e>
                              <m:sup>
                                <m:r>
                                  <a:rPr lang="en-US" sz="1600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nl-NL" sz="1600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600" i="1" dirty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nl-NL" sz="1600" i="1" dirty="0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sz="1600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1600" b="0" i="1" dirty="0" smtClean="0">
                            <a:latin typeface="Cambria Math"/>
                          </a:rPr>
                          <m:t>~1</m:t>
                        </m:r>
                      </m:e>
                    </m:d>
                  </m:oMath>
                </a14:m>
                <a:r>
                  <a:rPr lang="en-US" altLang="nl-NL" dirty="0" smtClean="0">
                    <a:solidFill>
                      <a:srgbClr val="000066"/>
                    </a:solidFill>
                  </a:rPr>
                  <a:t>: CAN REPRODUCE THE BICEP RESULT.</a:t>
                </a:r>
                <a:endParaRPr lang="en-US" altLang="nl-NL" sz="1600" dirty="0" smtClean="0">
                  <a:solidFill>
                    <a:srgbClr val="000066"/>
                  </a:solidFill>
                </a:endParaRPr>
              </a:p>
            </p:txBody>
          </p:sp>
        </mc:Choice>
        <mc:Fallback xmlns="">
          <p:sp>
            <p:nvSpPr>
              <p:cNvPr id="1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896" y="6237312"/>
                <a:ext cx="8272536" cy="53463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16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900113" y="2516188"/>
            <a:ext cx="74199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4400" dirty="0" smtClean="0">
                <a:solidFill>
                  <a:srgbClr val="000066"/>
                </a:solidFill>
                <a:latin typeface="Arial" charset="0"/>
              </a:rPr>
              <a:t>UNITARITY AND NATURALNESS PROBLEM</a:t>
            </a:r>
            <a:endParaRPr lang="nl-NL" altLang="nl-NL" sz="4400" dirty="0">
              <a:latin typeface="Arial" charset="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8320088" y="44450"/>
            <a:ext cx="8239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2000" b="1" dirty="0">
                <a:solidFill>
                  <a:srgbClr val="666699"/>
                </a:solidFill>
                <a:latin typeface="Comic Sans MS" pitchFamily="66" charset="0"/>
              </a:rPr>
              <a:t>˚ </a:t>
            </a:r>
            <a:r>
              <a:rPr lang="en-US" altLang="nl-NL" sz="2000" b="1" dirty="0" smtClean="0">
                <a:solidFill>
                  <a:srgbClr val="666699"/>
                </a:solidFill>
                <a:latin typeface="Comic Sans MS" pitchFamily="66" charset="0"/>
              </a:rPr>
              <a:t>7˚</a:t>
            </a:r>
            <a:endParaRPr lang="nl-NL" altLang="nl-NL" sz="2000" b="1" dirty="0">
              <a:solidFill>
                <a:srgbClr val="6666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61048"/>
            <a:ext cx="2808312" cy="2007093"/>
          </a:xfrm>
          <a:prstGeom prst="rect">
            <a:avLst/>
          </a:prstGeom>
        </p:spPr>
      </p:pic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1" y="404664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3600" dirty="0" smtClean="0">
                <a:solidFill>
                  <a:srgbClr val="000066"/>
                </a:solidFill>
                <a:latin typeface="Arial" charset="0"/>
              </a:rPr>
              <a:t>UNITARITY: STATING THE PROBLEM</a:t>
            </a:r>
            <a:endParaRPr lang="nl-NL" altLang="nl-NL" sz="3600" dirty="0">
              <a:latin typeface="Arial" charset="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8320088" y="44450"/>
            <a:ext cx="8239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2000" b="1" dirty="0">
                <a:solidFill>
                  <a:srgbClr val="666699"/>
                </a:solidFill>
                <a:latin typeface="Comic Sans MS" pitchFamily="66" charset="0"/>
              </a:rPr>
              <a:t>˚ </a:t>
            </a:r>
            <a:r>
              <a:rPr lang="en-US" altLang="nl-NL" sz="2000" b="1" dirty="0" smtClean="0">
                <a:solidFill>
                  <a:srgbClr val="666699"/>
                </a:solidFill>
                <a:latin typeface="Comic Sans MS" pitchFamily="66" charset="0"/>
              </a:rPr>
              <a:t>8˚</a:t>
            </a:r>
            <a:endParaRPr lang="nl-NL" altLang="nl-NL" sz="2000" b="1" dirty="0">
              <a:solidFill>
                <a:srgbClr val="666699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>
                <a:spLocks noChangeArrowheads="1"/>
              </p:cNvSpPr>
              <p:nvPr/>
            </p:nvSpPr>
            <p:spPr bwMode="auto">
              <a:xfrm>
                <a:off x="144017" y="1167716"/>
                <a:ext cx="8892479" cy="92333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50800" dir="5400000" algn="ctr" rotWithShape="0">
                  <a:schemeClr val="accent4">
                    <a:lumMod val="20000"/>
                    <a:lumOff val="80000"/>
                  </a:schemeClr>
                </a:outerShdw>
              </a:effectLst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nl-NL" dirty="0" smtClean="0">
                    <a:solidFill>
                      <a:srgbClr val="000066"/>
                    </a:solidFill>
                    <a:latin typeface="Arial"/>
                    <a:cs typeface="Arial"/>
                  </a:rPr>
                  <a:t>● </a:t>
                </a:r>
                <a:r>
                  <a:rPr lang="en-US" altLang="nl-NL" dirty="0" smtClean="0">
                    <a:solidFill>
                      <a:srgbClr val="000066"/>
                    </a:solidFill>
                  </a:rPr>
                  <a:t>(TREE LEVEL) SCATTERING AMPLITUDES INVOLVING N PARTICLES GO AS:</a:t>
                </a:r>
              </a:p>
              <a:p>
                <a:pPr algn="ctr" eaLnBrk="1" hangingPunct="1"/>
                <a:r>
                  <a:rPr lang="en-US" altLang="nl-NL" dirty="0" smtClean="0">
                    <a:solidFill>
                      <a:srgbClr val="000066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nl-NL" i="1" smtClean="0">
                            <a:solidFill>
                              <a:srgbClr val="000066"/>
                            </a:solidFill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altLang="nl-NL" b="0" i="1" smtClean="0">
                            <a:solidFill>
                              <a:srgbClr val="000066"/>
                            </a:solidFill>
                            <a:latin typeface="Cambria Math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altLang="nl-NL" b="0" i="1" smtClean="0">
                            <a:solidFill>
                              <a:srgbClr val="000066"/>
                            </a:solidFill>
                            <a:latin typeface="Cambria Math"/>
                            <a:sym typeface="Symbol"/>
                          </a:rPr>
                          <m:t>𝑁</m:t>
                        </m:r>
                      </m:sub>
                    </m:sSub>
                    <m:r>
                      <a:rPr lang="en-US" altLang="nl-NL" i="1" smtClean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∝</m:t>
                    </m:r>
                    <m:sSup>
                      <m:sSupPr>
                        <m:ctrlPr>
                          <a:rPr lang="en-US" altLang="nl-NL" i="1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nl-NL" b="0" i="1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𝐸</m:t>
                        </m:r>
                      </m:e>
                      <m:sup>
                        <m:r>
                          <a:rPr lang="en-US" altLang="nl-NL" b="0" i="1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4−</m:t>
                        </m:r>
                        <m:r>
                          <a:rPr lang="en-US" altLang="nl-NL" b="0" i="1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nl-NL" dirty="0" smtClean="0">
                    <a:solidFill>
                      <a:srgbClr val="000066"/>
                    </a:solidFill>
                  </a:rPr>
                  <a:t> (E=CM ENERGY)</a:t>
                </a:r>
              </a:p>
              <a:p>
                <a:pPr algn="ctr" eaLnBrk="1" hangingPunct="1"/>
                <a:r>
                  <a:rPr lang="en-US" altLang="nl-NL" dirty="0" smtClean="0">
                    <a:solidFill>
                      <a:srgbClr val="000066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nl-NL" i="1">
                            <a:solidFill>
                              <a:srgbClr val="000066"/>
                            </a:solidFill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altLang="nl-NL" i="1">
                            <a:solidFill>
                              <a:srgbClr val="000066"/>
                            </a:solidFill>
                            <a:latin typeface="Cambria Math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altLang="nl-NL" i="1">
                            <a:solidFill>
                              <a:srgbClr val="000066"/>
                            </a:solidFill>
                            <a:latin typeface="Cambria Math"/>
                            <a:sym typeface="Symbol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nl-NL" dirty="0" smtClean="0">
                    <a:solidFill>
                      <a:srgbClr val="000066"/>
                    </a:solidFill>
                  </a:rPr>
                  <a:t> GROWS FASTER, PERTURBATION THEORY BREAKS AT SOME SCALE </a:t>
                </a:r>
                <a:r>
                  <a:rPr lang="en-US" altLang="nl-NL" dirty="0" smtClean="0">
                    <a:solidFill>
                      <a:srgbClr val="000066"/>
                    </a:solidFill>
                    <a:sym typeface="Symbol"/>
                  </a:rPr>
                  <a:t></a:t>
                </a:r>
                <a:endParaRPr lang="en-US" altLang="nl-NL" dirty="0" smtClean="0">
                  <a:solidFill>
                    <a:srgbClr val="000066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017" y="1167716"/>
                <a:ext cx="8892479" cy="9233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50800" dir="5400000" algn="ctr" rotWithShape="0">
                  <a:schemeClr val="accent4">
                    <a:lumMod val="20000"/>
                    <a:lumOff val="80000"/>
                  </a:schemeClr>
                </a:outerShdw>
              </a:effectLst>
              <a:extLst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179511" y="2348880"/>
                <a:ext cx="7992889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50800" dir="5400000" algn="ctr" rotWithShape="0">
                  <a:schemeClr val="accent4">
                    <a:lumMod val="20000"/>
                    <a:lumOff val="80000"/>
                  </a:schemeClr>
                </a:outerShdw>
              </a:effectLst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nl-NL" dirty="0" smtClean="0">
                    <a:solidFill>
                      <a:srgbClr val="000066"/>
                    </a:solidFill>
                    <a:latin typeface="Arial"/>
                    <a:cs typeface="Arial"/>
                  </a:rPr>
                  <a:t>● FOR 2-2 </a:t>
                </a:r>
                <a:r>
                  <a:rPr lang="en-US" altLang="nl-NL" dirty="0" smtClean="0">
                    <a:solidFill>
                      <a:srgbClr val="000066"/>
                    </a:solidFill>
                  </a:rPr>
                  <a:t>(TREE LEVEL) SCATTERING AMPLITUDES : WHEN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nl-NL" i="1" smtClean="0">
                            <a:solidFill>
                              <a:srgbClr val="000066"/>
                            </a:solidFill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altLang="nl-NL" b="0" i="1" smtClean="0">
                            <a:solidFill>
                              <a:srgbClr val="000066"/>
                            </a:solidFill>
                            <a:latin typeface="Cambria Math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altLang="nl-NL" b="0" i="1" smtClean="0">
                            <a:solidFill>
                              <a:srgbClr val="000066"/>
                            </a:solidFill>
                            <a:latin typeface="Cambria Math"/>
                            <a:sym typeface="Symbol"/>
                          </a:rPr>
                          <m:t>2</m:t>
                        </m:r>
                        <m:r>
                          <a:rPr lang="en-US" altLang="nl-NL" b="0" i="1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→2</m:t>
                        </m:r>
                      </m:sub>
                    </m:sSub>
                    <m:r>
                      <a:rPr lang="en-US" altLang="nl-NL" b="0" i="1" smtClean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~</m:t>
                    </m:r>
                    <m:r>
                      <a:rPr lang="en-US" altLang="nl-NL" i="1" smtClean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1</m:t>
                    </m:r>
                    <m:r>
                      <a:rPr lang="en-US" altLang="nl-NL" b="0" i="1" smtClean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nl-NL" dirty="0" smtClean="0">
                    <a:solidFill>
                      <a:srgbClr val="000066"/>
                    </a:solidFill>
                  </a:rPr>
                  <a:t> </a:t>
                </a:r>
                <a:r>
                  <a:rPr lang="en-US" altLang="nl-NL" u="sng" dirty="0" smtClean="0">
                    <a:solidFill>
                      <a:srgbClr val="000066"/>
                    </a:solidFill>
                  </a:rPr>
                  <a:t>UNITARITY</a:t>
                </a:r>
                <a:r>
                  <a:rPr lang="en-US" altLang="nl-NL" dirty="0" smtClean="0">
                    <a:solidFill>
                      <a:srgbClr val="000066"/>
                    </a:solidFill>
                  </a:rPr>
                  <a:t> PROBLEMS ARISE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1" y="2348880"/>
                <a:ext cx="7992889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50800" dir="5400000" algn="ctr" rotWithShape="0">
                  <a:schemeClr val="accent4">
                    <a:lumMod val="20000"/>
                    <a:lumOff val="80000"/>
                  </a:schemeClr>
                </a:outerShdw>
              </a:effectLst>
              <a:extLst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5496" y="3255948"/>
            <a:ext cx="910850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solidFill>
                  <a:srgbClr val="000066"/>
                </a:solidFill>
              </a:rPr>
              <a:t>E.G.: (COULOMB) SCATTERING OF ELECTRONS IS CONTROLLED BY FINE STRUCTURE CONSTANT  </a:t>
            </a:r>
            <a:r>
              <a:rPr lang="en-US" altLang="nl-NL" sz="2000" dirty="0" smtClean="0">
                <a:solidFill>
                  <a:srgbClr val="000066"/>
                </a:solidFill>
                <a:sym typeface="Symbol"/>
              </a:rPr>
              <a:t></a:t>
            </a:r>
            <a:r>
              <a:rPr lang="en-US" altLang="nl-NL" sz="1200" b="1" dirty="0" smtClean="0">
                <a:solidFill>
                  <a:srgbClr val="000066"/>
                </a:solidFill>
              </a:rPr>
              <a:t>e</a:t>
            </a:r>
            <a:r>
              <a:rPr lang="en-US" altLang="nl-NL" dirty="0" smtClean="0">
                <a:solidFill>
                  <a:srgbClr val="000066"/>
                </a:solidFill>
              </a:rPr>
              <a:t>=e²/4</a:t>
            </a:r>
            <a:r>
              <a:rPr lang="el-GR" altLang="nl-NL" dirty="0" smtClean="0">
                <a:solidFill>
                  <a:srgbClr val="000066"/>
                </a:solidFill>
              </a:rPr>
              <a:t>π</a:t>
            </a:r>
            <a:endParaRPr lang="en-GB" alt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31640" y="4365104"/>
                <a:ext cx="237626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nl-NL" sz="2400" i="1" smtClean="0">
                            <a:solidFill>
                              <a:srgbClr val="000066"/>
                            </a:solidFill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altLang="nl-NL" sz="2400" i="1">
                            <a:solidFill>
                              <a:srgbClr val="000066"/>
                            </a:solidFill>
                            <a:latin typeface="Cambria Math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altLang="nl-NL" sz="2400" b="0" i="1" smtClean="0">
                            <a:solidFill>
                              <a:srgbClr val="000066"/>
                            </a:solidFill>
                            <a:latin typeface="Cambria Math"/>
                            <a:sym typeface="Symbol"/>
                          </a:rPr>
                          <m:t>𝑒𝑒</m:t>
                        </m:r>
                        <m:r>
                          <a:rPr lang="en-US" altLang="nl-NL" sz="2400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→</m:t>
                        </m:r>
                        <m:r>
                          <a:rPr lang="en-US" altLang="nl-NL" sz="2400" b="0" i="1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𝑒𝑒</m:t>
                        </m:r>
                      </m:sub>
                    </m:sSub>
                    <m:r>
                      <a:rPr lang="en-US" altLang="nl-NL" sz="2400" i="1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~</m:t>
                    </m:r>
                  </m:oMath>
                </a14:m>
                <a:r>
                  <a:rPr lang="nl-NL" sz="24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nl-NL" sz="2400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nl-NL" sz="2400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</m:t>
                        </m:r>
                      </m:e>
                      <m:sub>
                        <m:r>
                          <a:rPr lang="en-US" altLang="nl-NL" sz="2400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𝑒</m:t>
                        </m:r>
                      </m:sub>
                      <m:sup/>
                    </m:sSubSup>
                    <m:r>
                      <a:rPr lang="en-US" altLang="nl-NL" sz="2400" i="1" smtClean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≪</m:t>
                    </m:r>
                    <m:r>
                      <a:rPr lang="en-US" altLang="nl-NL" sz="2400" b="0" i="1" smtClean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1</m:t>
                    </m:r>
                  </m:oMath>
                </a14:m>
                <a:endParaRPr lang="nl-NL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365104"/>
                <a:ext cx="2376264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51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7504" y="5085184"/>
            <a:ext cx="43924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solidFill>
                  <a:srgbClr val="000066"/>
                </a:solidFill>
              </a:rPr>
              <a:t>HENCE UNITARITY IS </a:t>
            </a:r>
            <a:r>
              <a:rPr lang="en-US" altLang="nl-NL" u="sng" dirty="0" smtClean="0">
                <a:solidFill>
                  <a:srgbClr val="000066"/>
                </a:solidFill>
              </a:rPr>
              <a:t>NOT</a:t>
            </a:r>
            <a:r>
              <a:rPr lang="en-US" altLang="nl-NL" dirty="0" smtClean="0">
                <a:solidFill>
                  <a:srgbClr val="000066"/>
                </a:solidFill>
              </a:rPr>
              <a:t> VIOLATED.</a:t>
            </a:r>
            <a:endParaRPr lang="en-GB" altLang="nl-NL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6093296"/>
            <a:ext cx="914400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u="sng" dirty="0" smtClean="0">
                <a:solidFill>
                  <a:srgbClr val="000066"/>
                </a:solidFill>
              </a:rPr>
              <a:t>NB</a:t>
            </a:r>
            <a:r>
              <a:rPr lang="en-US" altLang="nl-NL" dirty="0" smtClean="0">
                <a:solidFill>
                  <a:srgbClr val="000066"/>
                </a:solidFill>
              </a:rPr>
              <a:t>: SITUATION IS VERY DIFFERENT WHEN GRAVITY/GRAVITONS ARE INVOLVED: UNITARITY IS VIOLATED AT THE PLANCK SCALE  E~</a:t>
            </a:r>
            <a:r>
              <a:rPr lang="en-US" altLang="nl-NL" sz="2000" dirty="0" smtClean="0">
                <a:solidFill>
                  <a:srgbClr val="000066"/>
                </a:solidFill>
              </a:rPr>
              <a:t>M</a:t>
            </a:r>
            <a:r>
              <a:rPr lang="en-US" altLang="nl-NL" sz="1200" b="1" dirty="0" smtClean="0">
                <a:solidFill>
                  <a:srgbClr val="000066"/>
                </a:solidFill>
              </a:rPr>
              <a:t>P.</a:t>
            </a:r>
            <a:endParaRPr lang="en-GB" altLang="nl-NL" sz="1200" b="1" dirty="0"/>
          </a:p>
        </p:txBody>
      </p:sp>
    </p:spTree>
    <p:extLst>
      <p:ext uri="{BB962C8B-B14F-4D97-AF65-F5344CB8AC3E}">
        <p14:creationId xmlns:p14="http://schemas.microsoft.com/office/powerpoint/2010/main" val="18754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720081" y="44624"/>
            <a:ext cx="71642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3600" dirty="0" smtClean="0">
                <a:solidFill>
                  <a:srgbClr val="000066"/>
                </a:solidFill>
                <a:latin typeface="Arial" charset="0"/>
              </a:rPr>
              <a:t>UNITARITY: THE PROBLEM</a:t>
            </a:r>
            <a:endParaRPr lang="nl-NL" altLang="nl-NL" sz="3600" dirty="0">
              <a:latin typeface="Arial" charset="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8320088" y="44450"/>
            <a:ext cx="8239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2000" b="1" dirty="0" smtClean="0">
                <a:solidFill>
                  <a:srgbClr val="666699"/>
                </a:solidFill>
                <a:latin typeface="Comic Sans MS" pitchFamily="66" charset="0"/>
              </a:rPr>
              <a:t>˚ 9˚</a:t>
            </a:r>
            <a:endParaRPr lang="nl-NL" altLang="nl-NL" sz="2000" b="1" dirty="0">
              <a:solidFill>
                <a:srgbClr val="666699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31640" y="3933056"/>
                <a:ext cx="7416824" cy="609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nl-NL" sz="2000" i="1" smtClean="0">
                            <a:solidFill>
                              <a:srgbClr val="000066"/>
                            </a:solidFill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altLang="nl-NL" sz="2000" i="1">
                            <a:solidFill>
                              <a:srgbClr val="000066"/>
                            </a:solidFill>
                            <a:latin typeface="Cambria Math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altLang="nl-NL" sz="2000" b="0" i="1" smtClean="0">
                            <a:solidFill>
                              <a:srgbClr val="000066"/>
                            </a:solidFill>
                            <a:latin typeface="Cambria Math"/>
                            <a:sym typeface="Symbol"/>
                          </a:rPr>
                          <m:t>𝑒𝑒</m:t>
                        </m:r>
                        <m:r>
                          <a:rPr lang="en-US" altLang="nl-NL" sz="2000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→</m:t>
                        </m:r>
                        <m:r>
                          <a:rPr lang="en-US" altLang="nl-NL" sz="2000" b="0" i="1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𝑒𝑒</m:t>
                        </m:r>
                      </m:sub>
                    </m:sSub>
                    <m:r>
                      <a:rPr lang="nl-NL" altLang="nl-NL" sz="2000" b="0" i="1" smtClean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~</m:t>
                    </m:r>
                    <m:f>
                      <m:fPr>
                        <m:ctrlPr>
                          <a:rPr lang="en-US" altLang="nl-NL" sz="2000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nl-NL" sz="2000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nl-NL" sz="2000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nl-NL" sz="2000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nl-NL" sz="2000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nl-NL" sz="2000" i="1" dirty="0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</m:t>
                            </m:r>
                          </m:e>
                          <m:sup>
                            <m:r>
                              <a:rPr lang="en-US" altLang="nl-NL" sz="2000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nl-NL" sz="2000" i="1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~</m:t>
                    </m:r>
                  </m:oMath>
                </a14:m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nl-NL" sz="2000" i="1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nl-NL" sz="2000" b="0" i="1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nl-NL" sz="2000" b="0" i="1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nl-NL" sz="2000" b="0" i="1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nl-NL" sz="2000" i="1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nl-NL" sz="2000" i="1" dirty="0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altLang="nl-NL" sz="2000" i="1" dirty="0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nl-NL" sz="2000" i="1" dirty="0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𝑃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nl-NL" sz="2000" b="0" i="1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nl-NL" sz="2000" b="0" i="1" smtClean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~1,</m:t>
                    </m:r>
                    <m:sSub>
                      <m:sSubPr>
                        <m:ctrlPr>
                          <a:rPr lang="en-US" altLang="nl-NL" sz="2000" i="1">
                            <a:solidFill>
                              <a:srgbClr val="000066"/>
                            </a:solidFill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altLang="nl-NL" sz="2000" b="0" i="1" smtClean="0">
                            <a:solidFill>
                              <a:srgbClr val="000066"/>
                            </a:solidFill>
                            <a:latin typeface="Cambria Math"/>
                            <a:sym typeface="Symbol"/>
                          </a:rPr>
                          <m:t>                       </m:t>
                        </m:r>
                        <m:r>
                          <a:rPr lang="en-US" altLang="nl-NL" sz="2000" i="1">
                            <a:solidFill>
                              <a:srgbClr val="000066"/>
                            </a:solidFill>
                            <a:latin typeface="Cambria Math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altLang="nl-NL" sz="2000" i="1">
                            <a:solidFill>
                              <a:srgbClr val="000066"/>
                            </a:solidFill>
                            <a:latin typeface="Cambria Math"/>
                            <a:sym typeface="Symbol"/>
                          </a:rPr>
                          <m:t>𝑔𝑔</m:t>
                        </m:r>
                        <m:r>
                          <a:rPr lang="en-US" altLang="nl-NL" sz="2000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→</m:t>
                        </m:r>
                        <m:r>
                          <a:rPr lang="en-US" altLang="nl-NL" sz="2000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𝑔𝑔</m:t>
                        </m:r>
                      </m:sub>
                    </m:sSub>
                    <m:r>
                      <a:rPr lang="en-US" altLang="nl-NL" sz="2000" i="1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~</m:t>
                    </m:r>
                    <m:r>
                      <m:rPr>
                        <m:nor/>
                      </m:rPr>
                      <a:rPr lang="nl-NL" sz="2000" dirty="0"/>
                      <m:t> </m:t>
                    </m:r>
                    <m:f>
                      <m:fPr>
                        <m:ctrlPr>
                          <a:rPr lang="en-US" altLang="nl-NL" sz="2000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nl-NL" sz="2000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nl-NL" sz="2000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nl-NL" sz="2000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nl-NL" sz="2000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nl-NL" sz="2000" i="1" dirty="0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altLang="nl-NL" sz="2000" i="1" dirty="0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nl-NL" sz="2000" i="1" dirty="0">
                                    <a:solidFill>
                                      <a:srgbClr val="000066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𝑃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nl-NL" sz="2000" i="1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nl-NL" sz="2000" i="1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~1</m:t>
                    </m:r>
                    <m:r>
                      <a:rPr lang="en-US" altLang="nl-NL" sz="2000" b="0" i="1" smtClean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  </m:t>
                    </m:r>
                    <m:r>
                      <a:rPr lang="nl-NL" altLang="nl-NL" sz="2000" dirty="0" smtClean="0">
                        <a:latin typeface="Cambria Math"/>
                        <a:sym typeface="Symbol"/>
                      </a:rPr>
                      <m:t></m:t>
                    </m:r>
                    <m:r>
                      <a:rPr lang="en-US" altLang="nl-NL" sz="2000" b="0" i="1" dirty="0" smtClean="0">
                        <a:latin typeface="Cambria Math"/>
                        <a:sym typeface="Symbol"/>
                      </a:rPr>
                      <m:t>  </m:t>
                    </m:r>
                    <m:r>
                      <a:rPr lang="en-US" altLang="nl-NL" sz="2000" b="0" i="1" dirty="0" smtClean="0">
                        <a:latin typeface="Cambria Math"/>
                        <a:sym typeface="Symbol"/>
                      </a:rPr>
                      <m:t>𝐸</m:t>
                    </m:r>
                    <m:r>
                      <a:rPr lang="en-US" altLang="nl-NL" sz="2000" b="0" i="0" dirty="0" smtClean="0">
                        <a:latin typeface="Cambria Math"/>
                        <a:sym typeface="Symbol"/>
                      </a:rPr>
                      <m:t>~</m:t>
                    </m:r>
                    <m:r>
                      <a:rPr lang="nl-NL" altLang="nl-NL" sz="2000" i="1" dirty="0" smtClean="0">
                        <a:latin typeface="Cambria Math"/>
                        <a:sym typeface="Symbol"/>
                      </a:rPr>
                      <m:t></m:t>
                    </m:r>
                    <m:sSub>
                      <m:sSubPr>
                        <m:ctrlP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𝑀</m:t>
                        </m:r>
                      </m:e>
                      <m:sub>
                        <m: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𝑃</m:t>
                        </m:r>
                      </m:sub>
                    </m:sSub>
                  </m:oMath>
                </a14:m>
                <a:endParaRPr lang="nl-NL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933056"/>
                <a:ext cx="7416824" cy="60901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591" y="2204864"/>
            <a:ext cx="5238737" cy="15852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67544" y="1484784"/>
                <a:ext cx="8064896" cy="565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nl-NL" sz="2000" i="1" smtClean="0">
                            <a:solidFill>
                              <a:srgbClr val="000066"/>
                            </a:solidFill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altLang="nl-NL" sz="2000" b="0" i="1" smtClean="0">
                            <a:solidFill>
                              <a:srgbClr val="000066"/>
                            </a:solidFill>
                            <a:latin typeface="Cambria Math"/>
                            <a:sym typeface="Symbol"/>
                          </a:rPr>
                          <m:t>𝑉</m:t>
                        </m:r>
                      </m:e>
                      <m:sub>
                        <m:r>
                          <a:rPr lang="en-US" altLang="nl-NL" sz="2000" b="0" i="1" smtClean="0">
                            <a:solidFill>
                              <a:srgbClr val="000066"/>
                            </a:solidFill>
                            <a:latin typeface="Cambria Math"/>
                            <a:sym typeface="Symbol"/>
                          </a:rPr>
                          <m:t>𝑒𝑒𝑔</m:t>
                        </m:r>
                      </m:sub>
                    </m:sSub>
                    <m:r>
                      <a:rPr lang="en-US" altLang="nl-NL" sz="2000" i="1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~</m:t>
                    </m:r>
                  </m:oMath>
                </a14:m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nl-NL" sz="200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altLang="nl-NL" sz="2000" b="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nl-NL" sz="2000" i="1" dirty="0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nl-NL" sz="2000" b="0" i="1" dirty="0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nl-NL" sz="2000" b="0" i="1" dirty="0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𝑃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altLang="nl-NL" sz="200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nl-NL" sz="200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𝜂</m:t>
                        </m:r>
                      </m:e>
                      <m:sup>
                        <m:r>
                          <a:rPr lang="en-US" altLang="nl-NL" sz="200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𝜇𝜈</m:t>
                        </m:r>
                      </m:sup>
                    </m:sSup>
                    <m:sSub>
                      <m:sSubPr>
                        <m:ctrlPr>
                          <a:rPr lang="en-US" altLang="nl-NL" sz="200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altLang="nl-NL" sz="2000" b="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h</m:t>
                        </m:r>
                      </m:e>
                      <m:sub>
                        <m:r>
                          <a:rPr lang="en-US" altLang="nl-NL" sz="200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𝜇𝜈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altLang="nl-NL" sz="200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accPr>
                      <m:e>
                        <m:r>
                          <a:rPr lang="en-US" altLang="nl-NL" sz="2000" b="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 </m:t>
                        </m:r>
                        <m:r>
                          <a:rPr lang="en-US" altLang="nl-NL" sz="200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𝜓</m:t>
                        </m:r>
                      </m:e>
                    </m:acc>
                    <m:sSup>
                      <m:sSupPr>
                        <m:ctrlPr>
                          <a:rPr lang="en-US" altLang="nl-NL" sz="200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nl-NL" sz="200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𝛾</m:t>
                        </m:r>
                      </m:e>
                      <m:sup>
                        <m:r>
                          <a:rPr lang="en-US" altLang="nl-NL" sz="200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𝛼</m:t>
                        </m:r>
                      </m:sup>
                    </m:sSup>
                    <m:sSub>
                      <m:sSubPr>
                        <m:ctrlPr>
                          <a:rPr lang="en-US" altLang="nl-NL" sz="200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altLang="nl-NL" sz="200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𝜕</m:t>
                        </m:r>
                      </m:e>
                      <m:sub>
                        <m:r>
                          <a:rPr lang="en-US" altLang="nl-NL" sz="200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𝛼</m:t>
                        </m:r>
                      </m:sub>
                    </m:sSub>
                    <m:r>
                      <a:rPr lang="en-US" altLang="nl-NL" sz="2000" i="1" dirty="0" smtClean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𝜓</m:t>
                    </m:r>
                    <m:r>
                      <a:rPr lang="en-US" altLang="nl-NL" sz="2000" b="0" i="1" dirty="0" smtClean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n-US" altLang="nl-NL" sz="2000" i="1">
                            <a:solidFill>
                              <a:srgbClr val="000066"/>
                            </a:solidFill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altLang="nl-NL" sz="2000" b="0" i="1" smtClean="0">
                            <a:solidFill>
                              <a:srgbClr val="000066"/>
                            </a:solidFill>
                            <a:latin typeface="Cambria Math"/>
                            <a:sym typeface="Symbol"/>
                          </a:rPr>
                          <m:t>   </m:t>
                        </m:r>
                        <m:r>
                          <a:rPr lang="en-US" altLang="nl-NL" sz="2000" i="1">
                            <a:solidFill>
                              <a:srgbClr val="000066"/>
                            </a:solidFill>
                            <a:latin typeface="Cambria Math"/>
                            <a:sym typeface="Symbol"/>
                          </a:rPr>
                          <m:t>𝑉</m:t>
                        </m:r>
                      </m:e>
                      <m:sub>
                        <m:r>
                          <a:rPr lang="en-US" altLang="nl-NL" sz="2000" b="0" i="1" smtClean="0">
                            <a:solidFill>
                              <a:srgbClr val="000066"/>
                            </a:solidFill>
                            <a:latin typeface="Cambria Math"/>
                            <a:sym typeface="Symbol"/>
                          </a:rPr>
                          <m:t>𝑔𝑔</m:t>
                        </m:r>
                        <m:r>
                          <a:rPr lang="en-US" altLang="nl-NL" sz="2000" i="1">
                            <a:solidFill>
                              <a:srgbClr val="000066"/>
                            </a:solidFill>
                            <a:latin typeface="Cambria Math"/>
                            <a:sym typeface="Symbol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nl-NL" sz="2000" dirty="0" smtClean="0"/>
                  <a:t>~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nl-NL" sz="2000" i="1" dirty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nl-NL" sz="2000" i="1" dirty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nl-NL" sz="2000" i="1" dirty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𝑃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𝜂</m:t>
                        </m:r>
                      </m:e>
                      <m:sup>
                        <m: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𝜇𝜈</m:t>
                        </m:r>
                      </m:sup>
                    </m:sSup>
                    <m:sSub>
                      <m:sSubPr>
                        <m:ctrlP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h</m:t>
                        </m:r>
                      </m:e>
                      <m:sub>
                        <m: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𝜇𝜈</m:t>
                        </m:r>
                      </m:sub>
                    </m:sSub>
                    <m:sSup>
                      <m:sSupPr>
                        <m:ctrlPr>
                          <a:rPr lang="nl-NL" sz="20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nl-NL" sz="2000" dirty="0"/>
                          <m:t>(</m:t>
                        </m:r>
                        <m:r>
                          <a:rPr lang="nl-NL" sz="2000" i="1" dirty="0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nl-NL" sz="2000" i="1" dirty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nl-NL" sz="2000" i="1" dirty="0">
                                <a:latin typeface="Cambria Math"/>
                                <a:ea typeface="Cambria Math"/>
                              </a:rPr>
                              <m:t>𝛼𝛽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nl-NL" sz="2000" dirty="0"/>
                          <m:t>)</m:t>
                        </m:r>
                      </m:e>
                      <m:sup>
                        <m:r>
                          <a:rPr lang="en-US" sz="20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altLang="nl-NL" sz="2000" b="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   </m:t>
                        </m:r>
                        <m:r>
                          <a:rPr lang="en-US" altLang="nl-NL" sz="2000" b="0" i="1" dirty="0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𝑔</m:t>
                        </m:r>
                      </m:e>
                      <m:sub>
                        <m: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𝜇𝜈</m:t>
                        </m:r>
                      </m:sub>
                    </m:sSub>
                    <m:r>
                      <a:rPr lang="en-US" altLang="nl-NL" sz="2000" b="0" i="1" dirty="0" smtClean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sSup>
                      <m:sSupPr>
                        <m:ctrlP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𝜂</m:t>
                        </m:r>
                      </m:e>
                      <m:sup>
                        <m: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𝜇𝜈</m:t>
                        </m:r>
                      </m:sup>
                    </m:sSup>
                    <m:r>
                      <a:rPr lang="en-US" altLang="nl-NL" sz="2000" b="0" i="1" dirty="0" smtClean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+</m:t>
                    </m:r>
                    <m:f>
                      <m:fPr>
                        <m:ctrlP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nl-NL" sz="2000" i="1" dirty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nl-NL" sz="2000" i="1" dirty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nl-NL" sz="2000" i="1" dirty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𝑃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h</m:t>
                        </m:r>
                      </m:e>
                      <m:sub>
                        <m:r>
                          <a:rPr lang="en-US" altLang="nl-NL" sz="2000" i="1" dirty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𝜇𝜈</m:t>
                        </m:r>
                      </m:sub>
                    </m:sSub>
                  </m:oMath>
                </a14:m>
                <a:endParaRPr lang="nl-NL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84784"/>
                <a:ext cx="8064896" cy="565155"/>
              </a:xfrm>
              <a:prstGeom prst="rect">
                <a:avLst/>
              </a:prstGeom>
              <a:blipFill rotWithShape="1">
                <a:blip r:embed="rId4"/>
                <a:stretch>
                  <a:fillRect b="-1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07504" y="908720"/>
            <a:ext cx="900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● </a:t>
            </a:r>
            <a:r>
              <a:rPr lang="en-US" altLang="nl-NL" dirty="0" smtClean="0">
                <a:solidFill>
                  <a:srgbClr val="000066"/>
                </a:solidFill>
              </a:rPr>
              <a:t>e.g. IN GR THE TWO DIAGRAMS ARE GOVERNED BY CAN. DIM=5 VERTICES:</a:t>
            </a:r>
            <a:endParaRPr lang="en-GB" altLang="nl-NL" sz="1200" b="1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-36512" y="4509120"/>
            <a:ext cx="91805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● </a:t>
            </a:r>
            <a:r>
              <a:rPr lang="en-US" altLang="nl-NL" dirty="0">
                <a:solidFill>
                  <a:srgbClr val="000066"/>
                </a:solidFill>
                <a:latin typeface="Arial"/>
                <a:cs typeface="Arial"/>
              </a:rPr>
              <a:t>VIOLATION</a:t>
            </a:r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 OF UNITARITY AT </a:t>
            </a:r>
            <a:r>
              <a:rPr lang="en-US" altLang="nl-NL" dirty="0" smtClean="0">
                <a:solidFill>
                  <a:srgbClr val="000066"/>
                </a:solidFill>
              </a:rPr>
              <a:t>E~</a:t>
            </a:r>
            <a:r>
              <a:rPr lang="en-US" altLang="nl-NL" sz="2000" dirty="0" smtClean="0">
                <a:solidFill>
                  <a:srgbClr val="000066"/>
                </a:solidFill>
              </a:rPr>
              <a:t>M</a:t>
            </a:r>
            <a:r>
              <a:rPr lang="en-US" altLang="nl-NL" sz="1200" b="1" dirty="0" smtClean="0">
                <a:solidFill>
                  <a:srgbClr val="000066"/>
                </a:solidFill>
              </a:rPr>
              <a:t>P</a:t>
            </a:r>
            <a:r>
              <a:rPr lang="en-US" altLang="nl-NL" sz="1200" b="1" dirty="0">
                <a:solidFill>
                  <a:srgbClr val="000066"/>
                </a:solidFill>
              </a:rPr>
              <a:t> </a:t>
            </a:r>
            <a:r>
              <a:rPr lang="en-US" altLang="nl-NL" sz="1200" b="1" dirty="0" smtClean="0">
                <a:solidFill>
                  <a:srgbClr val="000066"/>
                </a:solidFill>
              </a:rPr>
              <a:t> </a:t>
            </a:r>
            <a:r>
              <a:rPr lang="en-US" altLang="nl-NL" dirty="0" smtClean="0">
                <a:solidFill>
                  <a:srgbClr val="000066"/>
                </a:solidFill>
              </a:rPr>
              <a:t>IS OK. HOWEVER, HIGGS INFLATION HAS A LARGE NONMINIMAL COUPLING, WHICH COULD POTENTIALLY REDUCE THE UNITARITY SCALE BELOW THE SCALE OF INFLATION, INVALIDATING THE MODEL.</a:t>
            </a:r>
            <a:endParaRPr lang="en-GB" alt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06079" y="5881574"/>
                <a:ext cx="2110137" cy="42774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nl-NL" dirty="0" smtClean="0">
                    <a:solidFill>
                      <a:srgbClr val="000066"/>
                    </a:solidFill>
                    <a:ea typeface="Cambria Math"/>
                    <a:sym typeface="Symbol"/>
                  </a:rPr>
                  <a:t></a:t>
                </a:r>
                <a14:m>
                  <m:oMath xmlns:m="http://schemas.openxmlformats.org/officeDocument/2006/math">
                    <m:r>
                      <a:rPr lang="en-US" altLang="nl-NL" i="1" smtClean="0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≈</m:t>
                    </m:r>
                    <m:r>
                      <a:rPr lang="en-US" altLang="nl-NL" i="1">
                        <a:solidFill>
                          <a:srgbClr val="000066"/>
                        </a:solidFill>
                        <a:latin typeface="Cambria Math"/>
                        <a:ea typeface="Cambria Math"/>
                        <a:sym typeface="Symbol"/>
                      </a:rPr>
                      <m:t>47000</m:t>
                    </m:r>
                    <m:rad>
                      <m:radPr>
                        <m:degHide m:val="on"/>
                        <m:ctrlPr>
                          <a:rPr lang="en-US" altLang="nl-NL" i="1" smtClean="0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nl-NL" i="1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nl-NL" i="1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nl-NL" b="0" i="1" smtClean="0">
                                <a:solidFill>
                                  <a:srgbClr val="000066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𝐻</m:t>
                            </m:r>
                          </m:sub>
                        </m:sSub>
                      </m:e>
                    </m:rad>
                  </m:oMath>
                </a14:m>
                <a:r>
                  <a:rPr lang="nl-NL" dirty="0" smtClean="0"/>
                  <a:t>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079" y="5881574"/>
                <a:ext cx="2110137" cy="427746"/>
              </a:xfrm>
              <a:prstGeom prst="rect">
                <a:avLst/>
              </a:prstGeom>
              <a:blipFill rotWithShape="1">
                <a:blip r:embed="rId5"/>
                <a:stretch>
                  <a:fillRect l="-2601" b="-1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580217" y="5939988"/>
            <a:ext cx="2847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l-NL" dirty="0" smtClean="0">
                <a:solidFill>
                  <a:srgbClr val="000066"/>
                </a:solidFill>
                <a:latin typeface="Arial"/>
                <a:cs typeface="Arial"/>
              </a:rPr>
              <a:t>COBE NORMALIZATION: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536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3442</Words>
  <Application>Microsoft Office PowerPoint</Application>
  <PresentationFormat>On-screen Show (4:3)</PresentationFormat>
  <Paragraphs>235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GI PERTURBATIONS, UNITARITY AND FRAME INDEPENDENCE IN HIGGS INFLATION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</vt:vector>
  </TitlesOfParts>
  <Company>Utrecht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TRANSITIONS AND GOLDSTONE THEOREM IN DE SITTER</dc:title>
  <dc:creator>proko101</dc:creator>
  <cp:lastModifiedBy>proko101</cp:lastModifiedBy>
  <cp:revision>226</cp:revision>
  <cp:lastPrinted>2013-06-17T14:50:37Z</cp:lastPrinted>
  <dcterms:created xsi:type="dcterms:W3CDTF">2012-03-10T13:23:14Z</dcterms:created>
  <dcterms:modified xsi:type="dcterms:W3CDTF">2014-08-20T07:45:55Z</dcterms:modified>
</cp:coreProperties>
</file>